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66" r:id="rId2"/>
    <p:sldId id="305" r:id="rId3"/>
    <p:sldId id="306" r:id="rId4"/>
    <p:sldId id="282" r:id="rId5"/>
    <p:sldId id="320" r:id="rId6"/>
    <p:sldId id="321" r:id="rId7"/>
    <p:sldId id="319" r:id="rId8"/>
    <p:sldId id="283" r:id="rId9"/>
    <p:sldId id="284" r:id="rId10"/>
    <p:sldId id="285" r:id="rId11"/>
    <p:sldId id="311" r:id="rId12"/>
    <p:sldId id="312" r:id="rId13"/>
    <p:sldId id="313" r:id="rId14"/>
    <p:sldId id="322" r:id="rId15"/>
    <p:sldId id="323" r:id="rId16"/>
    <p:sldId id="325" r:id="rId17"/>
    <p:sldId id="331" r:id="rId18"/>
    <p:sldId id="332" r:id="rId19"/>
    <p:sldId id="334" r:id="rId20"/>
    <p:sldId id="333" r:id="rId21"/>
    <p:sldId id="336" r:id="rId22"/>
    <p:sldId id="335" r:id="rId23"/>
    <p:sldId id="337" r:id="rId24"/>
    <p:sldId id="340" r:id="rId25"/>
    <p:sldId id="338" r:id="rId26"/>
    <p:sldId id="339" r:id="rId27"/>
    <p:sldId id="341" r:id="rId28"/>
    <p:sldId id="342" r:id="rId29"/>
    <p:sldId id="343" r:id="rId30"/>
    <p:sldId id="344" r:id="rId31"/>
    <p:sldId id="349" r:id="rId32"/>
    <p:sldId id="351" r:id="rId33"/>
    <p:sldId id="350" r:id="rId34"/>
    <p:sldId id="345" r:id="rId35"/>
    <p:sldId id="326" r:id="rId36"/>
    <p:sldId id="327" r:id="rId37"/>
    <p:sldId id="329" r:id="rId38"/>
    <p:sldId id="352" r:id="rId39"/>
    <p:sldId id="330" r:id="rId40"/>
    <p:sldId id="353" r:id="rId41"/>
    <p:sldId id="355" r:id="rId42"/>
    <p:sldId id="356" r:id="rId43"/>
    <p:sldId id="359" r:id="rId44"/>
    <p:sldId id="360" r:id="rId45"/>
    <p:sldId id="307" r:id="rId46"/>
    <p:sldId id="361" r:id="rId47"/>
    <p:sldId id="308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2" autoAdjust="0"/>
    <p:restoredTop sz="93586" autoAdjust="0"/>
  </p:normalViewPr>
  <p:slideViewPr>
    <p:cSldViewPr snapToGrid="0" snapToObjects="1">
      <p:cViewPr varScale="1">
        <p:scale>
          <a:sx n="64" d="100"/>
          <a:sy n="64" d="100"/>
        </p:scale>
        <p:origin x="54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9FA1A-5413-4211-B5D8-61E1A66003F0}" type="datetimeFigureOut">
              <a:rPr lang="en-AU" smtClean="0"/>
              <a:t>3/08/2026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BAB25-DE38-49B7-B1AC-357EB07BE0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022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02756" indent="-270291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081164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513629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1946095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fld id="{69C3B1C2-809C-4C87-BEA7-5E4A6D3D635B}" type="slidenum">
              <a:rPr lang="en-US" smtClean="0">
                <a:latin typeface="Arial" charset="0"/>
              </a:rPr>
              <a:pPr eaLnBrk="1" hangingPunct="1"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2408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1pPr>
            <a:lvl2pPr marL="702756" indent="-270291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2pPr>
            <a:lvl3pPr marL="1081164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3pPr>
            <a:lvl4pPr marL="1513629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4pPr>
            <a:lvl5pPr marL="1946095" indent="-216233" defTabSz="914485" eaLnBrk="0" hangingPunct="0">
              <a:defRPr>
                <a:solidFill>
                  <a:schemeClr val="tx1"/>
                </a:solidFill>
                <a:latin typeface="Courier New" pitchFamily="49" charset="0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urier New" pitchFamily="49" charset="0"/>
              </a:defRPr>
            </a:lvl9pPr>
          </a:lstStyle>
          <a:p>
            <a:pPr eaLnBrk="1" hangingPunct="1"/>
            <a:fld id="{1C62C9A5-2BE8-4504-A5DC-C1A9904A3E77}" type="slidenum">
              <a:rPr lang="en-US" smtClean="0">
                <a:latin typeface="Arial" charset="0"/>
              </a:rPr>
              <a:pPr eaLnBrk="1" hangingPunct="1"/>
              <a:t>9</a:t>
            </a:fld>
            <a:endParaRPr lang="en-US" smtClean="0">
              <a:latin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E04715-54C7-4624-B940-14538F3BFA96}" type="slidenum">
              <a:rPr lang="en-US" altLang="zh-TW" sz="1200" b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zh-TW" sz="1200" b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570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ED24B2-D056-4550-8A96-31DD71E67E3D}" type="slidenum">
              <a:rPr lang="en-US" altLang="zh-TW" sz="1200" b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zh-TW" sz="1200" b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55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74565B-80C0-4750-8618-4B0393836893}" type="slidenum">
              <a:rPr lang="en-US" altLang="zh-TW" sz="1200" b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zh-TW" sz="1200" b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8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1569"/>
            <a:ext cx="1204483" cy="1146877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164357" y="64516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Hal </a:t>
            </a:r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84" y="6080010"/>
            <a:ext cx="817067" cy="777990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931851" y="6461105"/>
            <a:ext cx="4871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9" y="6112388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314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7066" y="64597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all" baseline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74459" y="2750192"/>
            <a:ext cx="10363200" cy="1470025"/>
          </a:xfrm>
        </p:spPr>
        <p:txBody>
          <a:bodyPr/>
          <a:lstStyle/>
          <a:p>
            <a:r>
              <a:rPr lang="en-US" dirty="0" smtClean="0"/>
              <a:t>Binary Search Tree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14290" y="4511180"/>
            <a:ext cx="8534400" cy="1752600"/>
          </a:xfrm>
        </p:spPr>
        <p:txBody>
          <a:bodyPr/>
          <a:lstStyle/>
          <a:p>
            <a:pPr algn="ctr"/>
            <a:r>
              <a:rPr lang="en-US" dirty="0" smtClean="0"/>
              <a:t>ARNA FARIZA</a:t>
            </a:r>
          </a:p>
          <a:p>
            <a:pPr algn="ctr"/>
            <a:r>
              <a:rPr lang="en-US" dirty="0" err="1" smtClean="0"/>
              <a:t>Yuliana</a:t>
            </a:r>
            <a:r>
              <a:rPr lang="en-US" dirty="0" smtClean="0"/>
              <a:t> </a:t>
            </a:r>
            <a:r>
              <a:rPr lang="en-US" dirty="0" err="1" smtClean="0"/>
              <a:t>Setiowati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88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Membangun</a:t>
            </a:r>
            <a:r>
              <a:rPr lang="en-US" dirty="0" smtClean="0"/>
              <a:t> Binary Search </a:t>
            </a:r>
            <a:r>
              <a:rPr lang="en-US" dirty="0"/>
              <a:t>Tree </a:t>
            </a:r>
            <a:r>
              <a:rPr lang="en-US" dirty="0" smtClean="0"/>
              <a:t>(2)</a:t>
            </a:r>
            <a:endParaRPr lang="en-AU" dirty="0" smtClean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smtClean="0"/>
          </a:p>
        </p:txBody>
      </p:sp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828801"/>
            <a:ext cx="858520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19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1. </a:t>
            </a:r>
            <a:r>
              <a:rPr lang="en-US" sz="4400" dirty="0" err="1" smtClean="0"/>
              <a:t>Menyisipkan</a:t>
            </a:r>
            <a:r>
              <a:rPr lang="en-US" sz="4400" dirty="0" smtClean="0"/>
              <a:t> Node</a:t>
            </a:r>
            <a:br>
              <a:rPr lang="en-US" sz="4400" dirty="0" smtClean="0"/>
            </a:br>
            <a:r>
              <a:rPr lang="en-US" sz="3600" dirty="0" err="1" smtClean="0"/>
              <a:t>Rekursif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7576" y="1845734"/>
            <a:ext cx="5208104" cy="40233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35102" y="173736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tree* insert(tree *root, </a:t>
            </a:r>
            <a:r>
              <a:rPr lang="en-US" dirty="0" err="1"/>
              <a:t>typeInfo</a:t>
            </a:r>
            <a:r>
              <a:rPr lang="en-US" dirty="0"/>
              <a:t> data) {</a:t>
            </a:r>
          </a:p>
          <a:p>
            <a:endParaRPr lang="en-US" dirty="0"/>
          </a:p>
          <a:p>
            <a:r>
              <a:rPr lang="en-US" dirty="0"/>
              <a:t>    if (root == NULL) {</a:t>
            </a:r>
          </a:p>
          <a:p>
            <a:r>
              <a:rPr lang="en-US" dirty="0"/>
              <a:t>        return </a:t>
            </a:r>
            <a:r>
              <a:rPr lang="en-US" dirty="0" err="1"/>
              <a:t>createNode</a:t>
            </a:r>
            <a:r>
              <a:rPr lang="en-US" dirty="0"/>
              <a:t>(data);</a:t>
            </a:r>
          </a:p>
          <a:p>
            <a:r>
              <a:rPr lang="en-US" dirty="0"/>
              <a:t>    }</a:t>
            </a:r>
          </a:p>
          <a:p>
            <a:endParaRPr lang="en-US" dirty="0"/>
          </a:p>
          <a:p>
            <a:r>
              <a:rPr lang="en-US" dirty="0"/>
              <a:t>    if (data &lt; root-&gt;data) {</a:t>
            </a:r>
          </a:p>
          <a:p>
            <a:r>
              <a:rPr lang="en-US" dirty="0"/>
              <a:t>        root-&gt;</a:t>
            </a:r>
            <a:r>
              <a:rPr lang="en-US" dirty="0" err="1"/>
              <a:t>kiri</a:t>
            </a:r>
            <a:r>
              <a:rPr lang="en-US" dirty="0"/>
              <a:t> = insert(root-&gt;</a:t>
            </a:r>
            <a:r>
              <a:rPr lang="en-US" dirty="0" err="1"/>
              <a:t>kiri</a:t>
            </a:r>
            <a:r>
              <a:rPr lang="en-US" dirty="0"/>
              <a:t>, data);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  else if (data &gt; root-&gt;data) {</a:t>
            </a:r>
          </a:p>
          <a:p>
            <a:r>
              <a:rPr lang="en-US" dirty="0"/>
              <a:t>        root-&gt;</a:t>
            </a:r>
            <a:r>
              <a:rPr lang="en-US" dirty="0" err="1"/>
              <a:t>kanan</a:t>
            </a:r>
            <a:r>
              <a:rPr lang="en-US" dirty="0"/>
              <a:t> = insert(root-&gt;</a:t>
            </a:r>
            <a:r>
              <a:rPr lang="en-US" dirty="0" err="1"/>
              <a:t>kanan</a:t>
            </a:r>
            <a:r>
              <a:rPr lang="en-US" dirty="0"/>
              <a:t>, data);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  // </a:t>
            </a:r>
            <a:r>
              <a:rPr lang="en-US" dirty="0" err="1"/>
              <a:t>Jika</a:t>
            </a:r>
            <a:r>
              <a:rPr lang="en-US" dirty="0"/>
              <a:t> data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dimasukkan</a:t>
            </a:r>
            <a:endParaRPr lang="en-US" dirty="0"/>
          </a:p>
          <a:p>
            <a:r>
              <a:rPr lang="en-US" dirty="0"/>
              <a:t>    return root;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8629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Menyisipkan</a:t>
            </a:r>
            <a:r>
              <a:rPr lang="en-US" dirty="0" smtClean="0"/>
              <a:t> </a:t>
            </a:r>
            <a:r>
              <a:rPr lang="en-US" dirty="0"/>
              <a:t>Node</a:t>
            </a:r>
            <a:br>
              <a:rPr lang="en-US" dirty="0"/>
            </a:br>
            <a:r>
              <a:rPr lang="en-US" sz="4000" dirty="0" smtClean="0"/>
              <a:t>Non</a:t>
            </a:r>
            <a:r>
              <a:rPr lang="en-US" dirty="0" smtClean="0"/>
              <a:t> </a:t>
            </a:r>
            <a:r>
              <a:rPr lang="en-US" sz="4000" dirty="0" err="1" smtClean="0"/>
              <a:t>Rekursif</a:t>
            </a:r>
            <a:r>
              <a:rPr lang="en-US" sz="4000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42730" y="1784142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//1</a:t>
            </a:r>
          </a:p>
          <a:p>
            <a:r>
              <a:rPr lang="en-US" dirty="0" smtClean="0"/>
              <a:t>tree</a:t>
            </a:r>
            <a:r>
              <a:rPr lang="en-US" dirty="0"/>
              <a:t>* insert(tree *root, </a:t>
            </a:r>
            <a:r>
              <a:rPr lang="en-US" dirty="0" err="1"/>
              <a:t>typeInfo</a:t>
            </a:r>
            <a:r>
              <a:rPr lang="en-US" dirty="0"/>
              <a:t> data) {</a:t>
            </a:r>
          </a:p>
          <a:p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/>
              <a:t>tree *</a:t>
            </a:r>
            <a:r>
              <a:rPr lang="en-US" dirty="0" err="1"/>
              <a:t>baru</a:t>
            </a:r>
            <a:r>
              <a:rPr lang="en-US" dirty="0"/>
              <a:t> = </a:t>
            </a:r>
            <a:r>
              <a:rPr lang="en-US" dirty="0" err="1"/>
              <a:t>createNode</a:t>
            </a:r>
            <a:r>
              <a:rPr lang="en-US" dirty="0"/>
              <a:t>(data);</a:t>
            </a:r>
          </a:p>
          <a:p>
            <a:endParaRPr lang="en-US" dirty="0"/>
          </a:p>
          <a:p>
            <a:r>
              <a:rPr lang="en-US" dirty="0"/>
              <a:t>    // </a:t>
            </a:r>
            <a:r>
              <a:rPr lang="en-US" dirty="0" err="1"/>
              <a:t>Jika</a:t>
            </a:r>
            <a:r>
              <a:rPr lang="en-US" dirty="0"/>
              <a:t> tree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kosong</a:t>
            </a:r>
            <a:endParaRPr lang="en-US" dirty="0"/>
          </a:p>
          <a:p>
            <a:r>
              <a:rPr lang="en-US" dirty="0"/>
              <a:t>    if (root == NULL) {</a:t>
            </a:r>
          </a:p>
          <a:p>
            <a:r>
              <a:rPr lang="en-US" dirty="0"/>
              <a:t>        return </a:t>
            </a:r>
            <a:r>
              <a:rPr lang="en-US" dirty="0" err="1"/>
              <a:t>baru</a:t>
            </a:r>
            <a:r>
              <a:rPr lang="en-US" dirty="0"/>
              <a:t>;</a:t>
            </a:r>
          </a:p>
          <a:p>
            <a:r>
              <a:rPr lang="en-US" dirty="0"/>
              <a:t>    }</a:t>
            </a:r>
          </a:p>
          <a:p>
            <a:endParaRPr lang="en-US" dirty="0"/>
          </a:p>
          <a:p>
            <a:r>
              <a:rPr lang="en-US" dirty="0"/>
              <a:t>    tree *parent = NULL;</a:t>
            </a:r>
          </a:p>
          <a:p>
            <a:r>
              <a:rPr lang="en-US" dirty="0"/>
              <a:t>    tree *current = root;</a:t>
            </a:r>
          </a:p>
          <a:p>
            <a:endParaRPr lang="en-US" dirty="0"/>
          </a:p>
          <a:p>
            <a:r>
              <a:rPr lang="en-US" dirty="0"/>
              <a:t>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039555" y="348761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//2</a:t>
            </a:r>
          </a:p>
          <a:p>
            <a:r>
              <a:rPr lang="en-US" dirty="0" smtClean="0"/>
              <a:t>//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penyisipan</a:t>
            </a:r>
            <a:endParaRPr lang="en-US" dirty="0"/>
          </a:p>
          <a:p>
            <a:r>
              <a:rPr lang="en-US" dirty="0"/>
              <a:t>    while (current != NULL) {</a:t>
            </a:r>
          </a:p>
          <a:p>
            <a:r>
              <a:rPr lang="en-US" dirty="0"/>
              <a:t>        parent = current;</a:t>
            </a:r>
          </a:p>
          <a:p>
            <a:endParaRPr lang="en-US" dirty="0"/>
          </a:p>
          <a:p>
            <a:r>
              <a:rPr lang="en-US" dirty="0"/>
              <a:t>        if (data &lt; current-&gt;data) {</a:t>
            </a:r>
          </a:p>
          <a:p>
            <a:r>
              <a:rPr lang="en-US" dirty="0"/>
              <a:t>            current = current-&gt;</a:t>
            </a:r>
            <a:r>
              <a:rPr lang="en-US" dirty="0" err="1"/>
              <a:t>kiri</a:t>
            </a:r>
            <a:r>
              <a:rPr lang="en-US" dirty="0"/>
              <a:t>;</a:t>
            </a:r>
          </a:p>
          <a:p>
            <a:r>
              <a:rPr lang="en-US" dirty="0"/>
              <a:t>        }</a:t>
            </a:r>
          </a:p>
          <a:p>
            <a:r>
              <a:rPr lang="en-US" dirty="0"/>
              <a:t>        else if (data &gt; current-&gt;data) {</a:t>
            </a:r>
          </a:p>
          <a:p>
            <a:r>
              <a:rPr lang="en-US" dirty="0"/>
              <a:t>            current = current-&gt;</a:t>
            </a:r>
            <a:r>
              <a:rPr lang="en-US" dirty="0" err="1"/>
              <a:t>kanan</a:t>
            </a:r>
            <a:r>
              <a:rPr lang="en-US" dirty="0"/>
              <a:t>;</a:t>
            </a:r>
          </a:p>
          <a:p>
            <a:r>
              <a:rPr lang="en-US" dirty="0"/>
              <a:t>        }</a:t>
            </a:r>
          </a:p>
          <a:p>
            <a:r>
              <a:rPr lang="en-US" dirty="0"/>
              <a:t>        else {</a:t>
            </a:r>
          </a:p>
          <a:p>
            <a:r>
              <a:rPr lang="en-US" dirty="0"/>
              <a:t>            // Data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(</a:t>
            </a:r>
            <a:r>
              <a:rPr lang="en-US" dirty="0" err="1"/>
              <a:t>duplikat</a:t>
            </a:r>
            <a:r>
              <a:rPr lang="en-US" dirty="0"/>
              <a:t>)</a:t>
            </a:r>
          </a:p>
          <a:p>
            <a:r>
              <a:rPr lang="en-US" dirty="0"/>
              <a:t>            free(</a:t>
            </a:r>
            <a:r>
              <a:rPr lang="en-US" dirty="0" err="1"/>
              <a:t>baru</a:t>
            </a:r>
            <a:r>
              <a:rPr lang="en-US" dirty="0"/>
              <a:t>);</a:t>
            </a:r>
          </a:p>
          <a:p>
            <a:r>
              <a:rPr lang="en-US" dirty="0"/>
              <a:t>            return root;</a:t>
            </a:r>
          </a:p>
          <a:p>
            <a:r>
              <a:rPr lang="en-US" dirty="0"/>
              <a:t>        }</a:t>
            </a:r>
          </a:p>
          <a:p>
            <a:r>
              <a:rPr lang="en-US" dirty="0"/>
              <a:t>    }</a:t>
            </a:r>
          </a:p>
          <a:p>
            <a:endParaRPr lang="en-US" dirty="0"/>
          </a:p>
          <a:p>
            <a:r>
              <a:rPr lang="en-US" dirty="0"/>
              <a:t>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389906" y="3769301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//3</a:t>
            </a:r>
          </a:p>
          <a:p>
            <a:r>
              <a:rPr lang="en-US" dirty="0" smtClean="0"/>
              <a:t>// </a:t>
            </a:r>
            <a:r>
              <a:rPr lang="en-US" dirty="0" err="1"/>
              <a:t>Menyisipkan</a:t>
            </a:r>
            <a:r>
              <a:rPr lang="en-US" dirty="0"/>
              <a:t> node </a:t>
            </a:r>
            <a:r>
              <a:rPr lang="en-US" dirty="0" err="1"/>
              <a:t>baru</a:t>
            </a:r>
            <a:endParaRPr lang="en-US" dirty="0"/>
          </a:p>
          <a:p>
            <a:r>
              <a:rPr lang="en-US" dirty="0"/>
              <a:t>    if (data &lt; parent-&gt;data)</a:t>
            </a:r>
          </a:p>
          <a:p>
            <a:r>
              <a:rPr lang="en-US" dirty="0"/>
              <a:t>        parent-&gt;</a:t>
            </a:r>
            <a:r>
              <a:rPr lang="en-US" dirty="0" err="1"/>
              <a:t>kiri</a:t>
            </a:r>
            <a:r>
              <a:rPr lang="en-US" dirty="0"/>
              <a:t> = </a:t>
            </a:r>
            <a:r>
              <a:rPr lang="en-US" dirty="0" err="1"/>
              <a:t>baru</a:t>
            </a:r>
            <a:r>
              <a:rPr lang="en-US" dirty="0"/>
              <a:t>;</a:t>
            </a:r>
          </a:p>
          <a:p>
            <a:r>
              <a:rPr lang="en-US" dirty="0"/>
              <a:t>    else</a:t>
            </a:r>
          </a:p>
          <a:p>
            <a:r>
              <a:rPr lang="en-US" dirty="0"/>
              <a:t>        parent-&gt;</a:t>
            </a:r>
            <a:r>
              <a:rPr lang="en-US" dirty="0" err="1"/>
              <a:t>kanan</a:t>
            </a:r>
            <a:r>
              <a:rPr lang="en-US" dirty="0"/>
              <a:t> = </a:t>
            </a:r>
            <a:r>
              <a:rPr lang="en-US" dirty="0" err="1"/>
              <a:t>baru</a:t>
            </a:r>
            <a:r>
              <a:rPr lang="en-US" dirty="0"/>
              <a:t>;</a:t>
            </a:r>
          </a:p>
          <a:p>
            <a:endParaRPr lang="en-US" dirty="0"/>
          </a:p>
          <a:p>
            <a:r>
              <a:rPr lang="en-US" dirty="0"/>
              <a:t>    return root;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3966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bil</a:t>
            </a:r>
            <a:r>
              <a:rPr lang="en-US" dirty="0" smtClean="0"/>
              <a:t> key di BST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err="1" smtClean="0"/>
              <a:t>Misalkan</a:t>
            </a:r>
            <a:r>
              <a:rPr lang="en-US" dirty="0" smtClean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 </a:t>
            </a:r>
            <a:r>
              <a:rPr lang="en-US" b="1" dirty="0" err="1" smtClean="0"/>
              <a:t>bilangan</a:t>
            </a:r>
            <a:r>
              <a:rPr lang="en-US" b="1" dirty="0" smtClean="0"/>
              <a:t> key,</a:t>
            </a:r>
            <a:r>
              <a:rPr lang="en-US" dirty="0"/>
              <a:t> 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smtClean="0"/>
              <a:t>root. </a:t>
            </a:r>
            <a:r>
              <a:rPr lang="en-US" dirty="0" err="1"/>
              <a:t>Maka</a:t>
            </a:r>
            <a:r>
              <a:rPr lang="en-US" dirty="0"/>
              <a:t>: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/>
              <a:t>Kita </a:t>
            </a:r>
            <a:r>
              <a:rPr lang="en-US" dirty="0" err="1"/>
              <a:t>membandingkan</a:t>
            </a:r>
            <a:r>
              <a:rPr lang="en-US" dirty="0"/>
              <a:t> </a:t>
            </a:r>
            <a:r>
              <a:rPr lang="en-US" b="1" dirty="0" err="1" smtClean="0"/>
              <a:t>bilangan</a:t>
            </a:r>
            <a:r>
              <a:rPr lang="en-US" b="1" dirty="0" smtClean="0"/>
              <a:t> key </a:t>
            </a:r>
            <a:r>
              <a:rPr lang="en-US" dirty="0"/>
              <a:t>yang </a:t>
            </a:r>
            <a:r>
              <a:rPr lang="en-US" dirty="0" err="1"/>
              <a:t>dicari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node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r>
              <a:rPr lang="en-US" dirty="0"/>
              <a:t> 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 smtClean="0"/>
              <a:t>nya</a:t>
            </a:r>
            <a:r>
              <a:rPr lang="en-US" dirty="0" smtClean="0"/>
              <a:t>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 smtClean="0"/>
              <a:t>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key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node </a:t>
            </a:r>
            <a:r>
              <a:rPr lang="en-US" dirty="0" err="1" smtClean="0"/>
              <a:t>tsb</a:t>
            </a:r>
            <a:r>
              <a:rPr lang="en-US" dirty="0" smtClean="0"/>
              <a:t>,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smtClean="0"/>
              <a:t>subtree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bilangan</a:t>
            </a:r>
            <a:r>
              <a:rPr lang="en-US" dirty="0"/>
              <a:t> key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smtClean="0"/>
              <a:t>node </a:t>
            </a:r>
            <a:r>
              <a:rPr lang="en-US" dirty="0" err="1" smtClean="0"/>
              <a:t>tsb</a:t>
            </a:r>
            <a:r>
              <a:rPr lang="en-US" dirty="0" smtClean="0"/>
              <a:t>,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/>
              <a:t>di </a:t>
            </a:r>
            <a:r>
              <a:rPr lang="en-US" dirty="0" smtClean="0"/>
              <a:t>subtree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. 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 err="1"/>
              <a:t>Ulangi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penelusuran</a:t>
            </a:r>
            <a:r>
              <a:rPr lang="en-US" dirty="0"/>
              <a:t> yang </a:t>
            </a:r>
            <a:r>
              <a:rPr lang="en-US" dirty="0" err="1"/>
              <a:t>memungkinkan</a:t>
            </a:r>
            <a:r>
              <a:rPr lang="en-US" dirty="0"/>
              <a:t>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iterasi</a:t>
            </a:r>
            <a:r>
              <a:rPr lang="en-US" dirty="0"/>
              <a:t> mana pun, </a:t>
            </a:r>
            <a:r>
              <a:rPr lang="en-US" dirty="0" smtClean="0"/>
              <a:t>key </a:t>
            </a:r>
            <a:r>
              <a:rPr lang="en-US" dirty="0" err="1"/>
              <a:t>ditemukan</a:t>
            </a:r>
            <a:r>
              <a:rPr lang="en-US" dirty="0"/>
              <a:t>, </a:t>
            </a:r>
            <a:r>
              <a:rPr lang="en-US" dirty="0" err="1"/>
              <a:t>kembalikan</a:t>
            </a:r>
            <a:r>
              <a:rPr lang="en-US" dirty="0"/>
              <a:t> True. </a:t>
            </a:r>
            <a:r>
              <a:rPr lang="en-US" dirty="0" err="1"/>
              <a:t>Jika</a:t>
            </a:r>
            <a:r>
              <a:rPr lang="en-US" dirty="0"/>
              <a:t> node </a:t>
            </a:r>
            <a:r>
              <a:rPr lang="en-US" dirty="0" err="1"/>
              <a:t>bernilai</a:t>
            </a:r>
            <a:r>
              <a:rPr lang="en-US" dirty="0"/>
              <a:t> null, </a:t>
            </a:r>
            <a:r>
              <a:rPr lang="en-US" dirty="0" err="1"/>
              <a:t>kembalikan</a:t>
            </a:r>
            <a:r>
              <a:rPr lang="en-US" dirty="0"/>
              <a:t> False.</a:t>
            </a:r>
          </a:p>
        </p:txBody>
      </p:sp>
    </p:spTree>
    <p:extLst>
      <p:ext uri="{BB962C8B-B14F-4D97-AF65-F5344CB8AC3E}">
        <p14:creationId xmlns:p14="http://schemas.microsoft.com/office/powerpoint/2010/main" val="31025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Pencarian</a:t>
            </a:r>
            <a:r>
              <a:rPr lang="en-US" dirty="0"/>
              <a:t> key = 7 di BST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05" y="1798428"/>
            <a:ext cx="5667375" cy="3705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554" y="1784666"/>
            <a:ext cx="56388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8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Pencarian</a:t>
            </a:r>
            <a:r>
              <a:rPr lang="en-US" dirty="0" smtClean="0"/>
              <a:t> key = 7 di BST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5563" y="1737360"/>
            <a:ext cx="5638800" cy="3619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7360"/>
            <a:ext cx="628650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5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585639"/>
              </p:ext>
            </p:extLst>
          </p:nvPr>
        </p:nvGraphicFramePr>
        <p:xfrm>
          <a:off x="245533" y="296334"/>
          <a:ext cx="7001933" cy="5082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" name="Bitmap Image" r:id="rId4" imgW="3780952" imgH="2905531" progId="Paint.Picture">
                  <p:embed/>
                </p:oleObj>
              </mc:Choice>
              <mc:Fallback>
                <p:oleObj name="Bitmap Image" r:id="rId4" imgW="3780952" imgH="2905531" progId="Paint.Picture">
                  <p:embed/>
                  <p:pic>
                    <p:nvPicPr>
                      <p:cNvPr id="4198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33" y="296334"/>
                        <a:ext cx="7001933" cy="5082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7715535"/>
              </p:ext>
            </p:extLst>
          </p:nvPr>
        </p:nvGraphicFramePr>
        <p:xfrm>
          <a:off x="6647940" y="1642534"/>
          <a:ext cx="5410200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" name="Bitmap Image" r:id="rId6" imgW="3696216" imgH="1647619" progId="Paint.Picture">
                  <p:embed/>
                </p:oleObj>
              </mc:Choice>
              <mc:Fallback>
                <p:oleObj name="Bitmap Image" r:id="rId6" imgW="3696216" imgH="1647619" progId="Paint.Picture">
                  <p:embed/>
                  <p:pic>
                    <p:nvPicPr>
                      <p:cNvPr id="4198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7940" y="1642534"/>
                        <a:ext cx="5410200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0">
                            <a:solidFill>
                              <a:srgbClr val="FF0000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069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  <a:latin typeface="Google Sans"/>
              </a:rPr>
              <a:t>3. </a:t>
            </a:r>
            <a:r>
              <a:rPr lang="en-US" altLang="en-US" dirty="0" err="1" smtClean="0">
                <a:solidFill>
                  <a:schemeClr val="tx1"/>
                </a:solidFill>
                <a:latin typeface="Google Sans"/>
              </a:rPr>
              <a:t>Mencari</a:t>
            </a:r>
            <a:r>
              <a:rPr lang="en-US" altLang="en-US" dirty="0" smtClean="0">
                <a:solidFill>
                  <a:schemeClr val="tx1"/>
                </a:solidFill>
                <a:latin typeface="Google Sans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Google Sans"/>
              </a:rPr>
              <a:t>nilai</a:t>
            </a:r>
            <a:r>
              <a:rPr lang="en-US" altLang="en-US" dirty="0">
                <a:solidFill>
                  <a:schemeClr val="tx1"/>
                </a:solidFill>
                <a:latin typeface="Google Sans"/>
              </a:rPr>
              <a:t> minimum </a:t>
            </a:r>
            <a:r>
              <a:rPr lang="en-US" altLang="en-US" dirty="0" err="1">
                <a:solidFill>
                  <a:schemeClr val="tx1"/>
                </a:solidFill>
                <a:latin typeface="Google Sans"/>
              </a:rPr>
              <a:t>pada</a:t>
            </a:r>
            <a:r>
              <a:rPr lang="en-US" altLang="en-US" dirty="0">
                <a:solidFill>
                  <a:schemeClr val="tx1"/>
                </a:solidFill>
                <a:latin typeface="Google Sans"/>
              </a:rPr>
              <a:t> </a:t>
            </a:r>
            <a:r>
              <a:rPr lang="en-US" altLang="en-US" i="1" dirty="0">
                <a:solidFill>
                  <a:schemeClr val="tx1"/>
                </a:solidFill>
                <a:latin typeface="Google Sans"/>
              </a:rPr>
              <a:t>Binary Search Tree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10827" y="1845734"/>
            <a:ext cx="10058400" cy="4023360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>
                <a:solidFill>
                  <a:schemeClr val="tx1"/>
                </a:solidFill>
              </a:rPr>
              <a:t>dilakukan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dengan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menelusuri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sisi</a:t>
            </a:r>
            <a:r>
              <a:rPr lang="en-US" altLang="en-US" sz="2400" dirty="0">
                <a:solidFill>
                  <a:schemeClr val="tx1"/>
                </a:solidFill>
              </a:rPr>
              <a:t> paling </a:t>
            </a:r>
            <a:r>
              <a:rPr lang="en-US" altLang="en-US" sz="2400" dirty="0" err="1">
                <a:solidFill>
                  <a:schemeClr val="tx1"/>
                </a:solidFill>
              </a:rPr>
              <a:t>kiri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dari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tree.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400" dirty="0" smtClean="0">
              <a:solidFill>
                <a:schemeClr val="tx1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dirty="0" err="1" smtClean="0">
                <a:solidFill>
                  <a:schemeClr val="tx1"/>
                </a:solidFill>
              </a:rPr>
              <a:t>Langkah</a:t>
            </a:r>
            <a:r>
              <a:rPr lang="en-US" altLang="en-US" sz="2400" dirty="0" smtClean="0">
                <a:solidFill>
                  <a:schemeClr val="tx1"/>
                </a:solidFill>
              </a:rPr>
              <a:t> - </a:t>
            </a:r>
            <a:r>
              <a:rPr lang="en-US" altLang="en-US" sz="2400" dirty="0" err="1" smtClean="0">
                <a:solidFill>
                  <a:schemeClr val="tx1"/>
                </a:solidFill>
              </a:rPr>
              <a:t>langkah</a:t>
            </a:r>
            <a:r>
              <a:rPr lang="en-US" altLang="en-US" sz="2400" dirty="0" smtClean="0">
                <a:solidFill>
                  <a:schemeClr val="tx1"/>
                </a:solidFill>
              </a:rPr>
              <a:t> : 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sz="2400" dirty="0" err="1" smtClean="0">
                <a:solidFill>
                  <a:schemeClr val="tx1"/>
                </a:solidFill>
              </a:rPr>
              <a:t>Lakukan</a:t>
            </a:r>
            <a:r>
              <a:rPr lang="en-US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</a:rPr>
              <a:t>penelusuran</a:t>
            </a:r>
            <a:r>
              <a:rPr lang="en-US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</a:rPr>
              <a:t>mulai</a:t>
            </a:r>
            <a:r>
              <a:rPr lang="en-US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dari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smtClean="0">
                <a:solidFill>
                  <a:schemeClr val="tx1"/>
                </a:solidFill>
              </a:rPr>
              <a:t>root, 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sz="2400" dirty="0" err="1" smtClean="0">
                <a:solidFill>
                  <a:schemeClr val="tx1"/>
                </a:solidFill>
              </a:rPr>
              <a:t>bergerak</a:t>
            </a:r>
            <a:r>
              <a:rPr lang="en-US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ke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anak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tx1"/>
                </a:solidFill>
              </a:rPr>
              <a:t>kiri</a:t>
            </a:r>
            <a:r>
              <a:rPr lang="en-US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secara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berulang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endParaRPr lang="en-US" altLang="en-US" sz="2400" dirty="0" smtClean="0">
              <a:solidFill>
                <a:schemeClr val="tx1"/>
              </a:solidFill>
            </a:endParaRP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berhenti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saat</a:t>
            </a:r>
            <a:r>
              <a:rPr lang="en-US" altLang="en-US" sz="2400" dirty="0">
                <a:solidFill>
                  <a:schemeClr val="tx1"/>
                </a:solidFill>
              </a:rPr>
              <a:t> pointer </a:t>
            </a:r>
            <a:r>
              <a:rPr lang="en-US" altLang="en-US" sz="2400" dirty="0" err="1" smtClean="0">
                <a:solidFill>
                  <a:schemeClr val="tx1"/>
                </a:solidFill>
              </a:rPr>
              <a:t>kiri</a:t>
            </a:r>
            <a:r>
              <a:rPr lang="en-US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</a:rPr>
              <a:t>bernilai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altLang="en-US" sz="2400" dirty="0">
                <a:solidFill>
                  <a:schemeClr val="tx1"/>
                </a:solidFill>
              </a:rPr>
              <a:t>. 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0701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findMin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tree* </a:t>
            </a:r>
            <a:r>
              <a:rPr lang="en-US" dirty="0" err="1" smtClean="0"/>
              <a:t>findMin</a:t>
            </a:r>
            <a:r>
              <a:rPr lang="en-US" dirty="0" smtClean="0"/>
              <a:t>(tree *root</a:t>
            </a:r>
            <a:r>
              <a:rPr lang="en-US" dirty="0"/>
              <a:t>) {    </a:t>
            </a:r>
            <a:endParaRPr lang="en-US" dirty="0" smtClean="0"/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en-US" dirty="0" smtClean="0"/>
              <a:t>if </a:t>
            </a:r>
            <a:r>
              <a:rPr lang="en-US" dirty="0"/>
              <a:t>(root == NULL) return NULL;    </a:t>
            </a:r>
            <a:endParaRPr lang="en-US" dirty="0" smtClean="0"/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dirty="0"/>
              <a:t>Node* current = root;    </a:t>
            </a:r>
            <a:endParaRPr lang="en-US" dirty="0" smtClean="0"/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en-US" dirty="0" smtClean="0"/>
              <a:t>while </a:t>
            </a:r>
            <a:r>
              <a:rPr lang="en-US" dirty="0"/>
              <a:t>(current-&gt;left != NULL) {        </a:t>
            </a:r>
            <a:endParaRPr lang="en-US" dirty="0" smtClean="0"/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en-US" dirty="0" smtClean="0"/>
              <a:t>	current </a:t>
            </a:r>
            <a:r>
              <a:rPr lang="en-US" dirty="0"/>
              <a:t>= current-&gt;left;    </a:t>
            </a:r>
            <a:endParaRPr lang="en-US" dirty="0" smtClean="0"/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en-US" dirty="0" smtClean="0"/>
              <a:t>}    </a:t>
            </a:r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en-US" dirty="0" smtClean="0"/>
              <a:t>return </a:t>
            </a:r>
            <a:r>
              <a:rPr lang="en-US" dirty="0"/>
              <a:t>current</a:t>
            </a:r>
            <a:r>
              <a:rPr lang="en-US" dirty="0" smtClean="0"/>
              <a:t>;</a:t>
            </a:r>
          </a:p>
          <a:p>
            <a:pPr marL="201168" lvl="1" indent="0">
              <a:buNone/>
            </a:pPr>
            <a:r>
              <a:rPr lang="en-US" dirty="0" smtClean="0"/>
              <a:t>}</a:t>
            </a:r>
          </a:p>
          <a:p>
            <a:pPr marL="20116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1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findMin</a:t>
            </a:r>
            <a:r>
              <a:rPr lang="en-US" dirty="0" err="1"/>
              <a:t>Recursive</a:t>
            </a:r>
            <a:r>
              <a:rPr lang="en-US" dirty="0"/>
              <a:t> 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Panggil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rekursif</a:t>
            </a:r>
            <a:r>
              <a:rPr lang="en-US" dirty="0" smtClean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tree* </a:t>
            </a:r>
            <a:r>
              <a:rPr lang="en-US" dirty="0" err="1" smtClean="0"/>
              <a:t>findMinRecursive</a:t>
            </a:r>
            <a:r>
              <a:rPr lang="en-US" dirty="0" smtClean="0"/>
              <a:t>(tree *root</a:t>
            </a:r>
            <a:r>
              <a:rPr lang="en-US" dirty="0"/>
              <a:t>) {  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if </a:t>
            </a:r>
            <a:r>
              <a:rPr lang="en-US" dirty="0"/>
              <a:t>(root == NULL) return NULL;   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if </a:t>
            </a:r>
            <a:r>
              <a:rPr lang="en-US" dirty="0"/>
              <a:t>(root-&gt;left == NULL) return root;   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return </a:t>
            </a:r>
            <a:r>
              <a:rPr lang="en-US" dirty="0" err="1"/>
              <a:t>findMinRecursive</a:t>
            </a:r>
            <a:r>
              <a:rPr lang="en-US" dirty="0"/>
              <a:t>(root-&gt;left</a:t>
            </a:r>
            <a:r>
              <a:rPr lang="en-US" dirty="0" smtClean="0"/>
              <a:t>);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54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Capaian</a:t>
            </a:r>
            <a:r>
              <a:rPr lang="en-AU" dirty="0" smtClean="0"/>
              <a:t> </a:t>
            </a:r>
            <a:r>
              <a:rPr lang="en-AU" dirty="0" err="1" smtClean="0"/>
              <a:t>Pembelajaran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smtClean="0"/>
              <a:t>Binary Search Tree</a:t>
            </a:r>
            <a:r>
              <a:rPr lang="en-US" dirty="0"/>
              <a:t>.</a:t>
            </a:r>
            <a:endParaRPr lang="en-AU" dirty="0"/>
          </a:p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Binary Search Tree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pemrograman</a:t>
            </a:r>
            <a:r>
              <a:rPr lang="en-US" dirty="0"/>
              <a:t>.</a:t>
            </a:r>
            <a:endParaRPr lang="en-AU" dirty="0"/>
          </a:p>
          <a:p>
            <a:pPr lvl="0"/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/>
              <a:t>node Binary Search Tree</a:t>
            </a:r>
            <a:r>
              <a:rPr lang="en-US" dirty="0" smtClean="0"/>
              <a:t>.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mengimplementasikan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 smtClean="0"/>
              <a:t>menghapus</a:t>
            </a:r>
            <a:r>
              <a:rPr lang="en-US" dirty="0" smtClean="0"/>
              <a:t> </a:t>
            </a:r>
            <a:r>
              <a:rPr lang="en-US" dirty="0"/>
              <a:t>node </a:t>
            </a:r>
            <a:r>
              <a:rPr lang="en-US" dirty="0" err="1"/>
              <a:t>pada</a:t>
            </a:r>
            <a:r>
              <a:rPr lang="en-US" dirty="0"/>
              <a:t> BST</a:t>
            </a:r>
            <a:endParaRPr lang="en-AU" dirty="0"/>
          </a:p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918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chemeClr val="tx1"/>
                </a:solidFill>
                <a:latin typeface="Google Sans"/>
              </a:rPr>
              <a:t>4. </a:t>
            </a:r>
            <a:r>
              <a:rPr lang="en-US" altLang="en-US" dirty="0" err="1" smtClean="0">
                <a:solidFill>
                  <a:schemeClr val="tx1"/>
                </a:solidFill>
                <a:latin typeface="Google Sans"/>
              </a:rPr>
              <a:t>Mencari</a:t>
            </a:r>
            <a:r>
              <a:rPr lang="en-US" altLang="en-US" dirty="0" smtClean="0">
                <a:solidFill>
                  <a:schemeClr val="tx1"/>
                </a:solidFill>
                <a:latin typeface="Google Sans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Google Sans"/>
              </a:rPr>
              <a:t>nilai</a:t>
            </a:r>
            <a:r>
              <a:rPr lang="en-US" altLang="en-US" dirty="0">
                <a:solidFill>
                  <a:schemeClr val="tx1"/>
                </a:solidFill>
                <a:latin typeface="Google Sans"/>
              </a:rPr>
              <a:t> </a:t>
            </a:r>
            <a:r>
              <a:rPr lang="en-US" altLang="en-US" dirty="0" smtClean="0">
                <a:solidFill>
                  <a:schemeClr val="tx1"/>
                </a:solidFill>
                <a:latin typeface="Google Sans"/>
              </a:rPr>
              <a:t>maximum </a:t>
            </a:r>
            <a:r>
              <a:rPr lang="en-US" altLang="en-US" dirty="0" err="1">
                <a:solidFill>
                  <a:schemeClr val="tx1"/>
                </a:solidFill>
                <a:latin typeface="Google Sans"/>
              </a:rPr>
              <a:t>pada</a:t>
            </a:r>
            <a:r>
              <a:rPr lang="en-US" altLang="en-US" dirty="0">
                <a:solidFill>
                  <a:schemeClr val="tx1"/>
                </a:solidFill>
                <a:latin typeface="Google Sans"/>
              </a:rPr>
              <a:t> </a:t>
            </a:r>
            <a:r>
              <a:rPr lang="en-US" altLang="en-US" i="1" dirty="0">
                <a:solidFill>
                  <a:schemeClr val="tx1"/>
                </a:solidFill>
                <a:latin typeface="Google Sans"/>
              </a:rPr>
              <a:t>Binary Search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err="1">
                <a:solidFill>
                  <a:schemeClr val="tx1"/>
                </a:solidFill>
              </a:rPr>
              <a:t>dilakukan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dengan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menelusuri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sisi</a:t>
            </a:r>
            <a:r>
              <a:rPr lang="en-US" altLang="en-US" dirty="0">
                <a:solidFill>
                  <a:schemeClr val="tx1"/>
                </a:solidFill>
              </a:rPr>
              <a:t> paling </a:t>
            </a:r>
            <a:r>
              <a:rPr lang="en-US" altLang="en-US" dirty="0" err="1" smtClean="0">
                <a:solidFill>
                  <a:schemeClr val="tx1"/>
                </a:solidFill>
              </a:rPr>
              <a:t>kanan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dari</a:t>
            </a:r>
            <a:r>
              <a:rPr lang="en-US" altLang="en-US" dirty="0">
                <a:solidFill>
                  <a:schemeClr val="tx1"/>
                </a:solidFill>
              </a:rPr>
              <a:t> tree.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err="1">
                <a:solidFill>
                  <a:schemeClr val="tx1"/>
                </a:solidFill>
              </a:rPr>
              <a:t>Langkah</a:t>
            </a:r>
            <a:r>
              <a:rPr lang="en-US" altLang="en-US" dirty="0">
                <a:solidFill>
                  <a:schemeClr val="tx1"/>
                </a:solidFill>
              </a:rPr>
              <a:t> - </a:t>
            </a:r>
            <a:r>
              <a:rPr lang="en-US" altLang="en-US" dirty="0" err="1">
                <a:solidFill>
                  <a:schemeClr val="tx1"/>
                </a:solidFill>
              </a:rPr>
              <a:t>langkah</a:t>
            </a:r>
            <a:r>
              <a:rPr lang="en-US" altLang="en-US" dirty="0">
                <a:solidFill>
                  <a:schemeClr val="tx1"/>
                </a:solidFill>
              </a:rPr>
              <a:t> : 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dirty="0" err="1">
                <a:solidFill>
                  <a:schemeClr val="tx1"/>
                </a:solidFill>
              </a:rPr>
              <a:t>Lakukan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penelusuran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mulai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dari</a:t>
            </a:r>
            <a:r>
              <a:rPr lang="en-US" altLang="en-US" dirty="0">
                <a:solidFill>
                  <a:schemeClr val="tx1"/>
                </a:solidFill>
              </a:rPr>
              <a:t> root, 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dirty="0" err="1">
                <a:solidFill>
                  <a:schemeClr val="tx1"/>
                </a:solidFill>
              </a:rPr>
              <a:t>bergerak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anak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kanan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secara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berulang</a:t>
            </a:r>
            <a:r>
              <a:rPr lang="en-US" altLang="en-US" dirty="0">
                <a:solidFill>
                  <a:schemeClr val="tx1"/>
                </a:solidFill>
              </a:rPr>
              <a:t>, 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dirty="0" err="1">
                <a:solidFill>
                  <a:schemeClr val="tx1"/>
                </a:solidFill>
              </a:rPr>
              <a:t>dan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berhenti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saat</a:t>
            </a:r>
            <a:r>
              <a:rPr lang="en-US" altLang="en-US" dirty="0">
                <a:solidFill>
                  <a:schemeClr val="tx1"/>
                </a:solidFill>
              </a:rPr>
              <a:t> pointer </a:t>
            </a:r>
            <a:r>
              <a:rPr lang="en-US" altLang="en-US" dirty="0" err="1" smtClean="0">
                <a:solidFill>
                  <a:schemeClr val="tx1"/>
                </a:solidFill>
              </a:rPr>
              <a:t>kanan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bernilai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altLang="en-US" dirty="0">
                <a:solidFill>
                  <a:schemeClr val="tx1"/>
                </a:solidFill>
              </a:rPr>
              <a:t>. 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47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findMax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tree* </a:t>
            </a:r>
            <a:r>
              <a:rPr lang="en-US" dirty="0" err="1"/>
              <a:t>findMax</a:t>
            </a:r>
            <a:r>
              <a:rPr lang="en-US" dirty="0"/>
              <a:t>(tree *root) {    </a:t>
            </a:r>
          </a:p>
          <a:p>
            <a:pPr marL="201168" lvl="1" indent="0">
              <a:buNone/>
            </a:pPr>
            <a:r>
              <a:rPr lang="en-US" dirty="0"/>
              <a:t>	if (root == NULL) return NULL;    </a:t>
            </a:r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en-US" dirty="0" err="1"/>
              <a:t>struct</a:t>
            </a:r>
            <a:r>
              <a:rPr lang="en-US" dirty="0"/>
              <a:t> Node* current = root;    </a:t>
            </a:r>
          </a:p>
          <a:p>
            <a:pPr marL="201168" lvl="1" indent="0">
              <a:buNone/>
            </a:pPr>
            <a:r>
              <a:rPr lang="en-US" dirty="0"/>
              <a:t>	while (current-&gt;right != NULL) {        </a:t>
            </a:r>
          </a:p>
          <a:p>
            <a:pPr marL="201168" lvl="1" indent="0">
              <a:buNone/>
            </a:pPr>
            <a:r>
              <a:rPr lang="en-US" dirty="0"/>
              <a:t>		current = current-&gt; right;    </a:t>
            </a:r>
          </a:p>
          <a:p>
            <a:pPr marL="201168" lvl="1" indent="0">
              <a:buNone/>
            </a:pPr>
            <a:r>
              <a:rPr lang="en-US" dirty="0"/>
              <a:t>	}    </a:t>
            </a:r>
          </a:p>
          <a:p>
            <a:pPr marL="201168" lvl="1" indent="0">
              <a:buNone/>
            </a:pPr>
            <a:r>
              <a:rPr lang="en-US" dirty="0"/>
              <a:t>	return current;</a:t>
            </a:r>
          </a:p>
          <a:p>
            <a:pPr marL="201168" lvl="1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434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findMaxRecursive</a:t>
            </a:r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Panggil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rekursif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  <a:p>
            <a:r>
              <a:rPr lang="en-US" dirty="0"/>
              <a:t>tree* </a:t>
            </a:r>
            <a:r>
              <a:rPr lang="en-US" dirty="0" err="1" smtClean="0"/>
              <a:t>findMaxRecursive</a:t>
            </a:r>
            <a:r>
              <a:rPr lang="en-US" dirty="0" smtClean="0"/>
              <a:t>(tree </a:t>
            </a:r>
            <a:r>
              <a:rPr lang="en-US" dirty="0"/>
              <a:t>*root) {   </a:t>
            </a:r>
          </a:p>
          <a:p>
            <a:r>
              <a:rPr lang="en-US" dirty="0"/>
              <a:t>              if (root == NULL) return NULL;    </a:t>
            </a:r>
          </a:p>
          <a:p>
            <a:r>
              <a:rPr lang="en-US" dirty="0"/>
              <a:t>              if (root-</a:t>
            </a:r>
            <a:r>
              <a:rPr lang="en-US" dirty="0" smtClean="0"/>
              <a:t>&gt;right </a:t>
            </a:r>
            <a:r>
              <a:rPr lang="en-US" dirty="0"/>
              <a:t>== NULL) return root;    </a:t>
            </a:r>
          </a:p>
          <a:p>
            <a:r>
              <a:rPr lang="en-US" dirty="0"/>
              <a:t>              return </a:t>
            </a:r>
            <a:r>
              <a:rPr lang="en-US" dirty="0" err="1"/>
              <a:t>findMinRecursive</a:t>
            </a:r>
            <a:r>
              <a:rPr lang="en-US" dirty="0"/>
              <a:t>(root-</a:t>
            </a:r>
            <a:r>
              <a:rPr lang="en-US" dirty="0" smtClean="0"/>
              <a:t>&gt;right);</a:t>
            </a:r>
            <a:endParaRPr lang="en-US" dirty="0"/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11" y="3145566"/>
            <a:ext cx="2734853" cy="298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3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5. </a:t>
            </a:r>
            <a:r>
              <a:rPr lang="en-US" b="1" dirty="0" err="1" smtClean="0"/>
              <a:t>Inorder</a:t>
            </a:r>
            <a:r>
              <a:rPr lang="en-US" b="1" dirty="0" smtClean="0"/>
              <a:t> Successor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b="1" dirty="0" smtClean="0"/>
              <a:t>root </a:t>
            </a:r>
            <a:r>
              <a:rPr lang="en-US" b="1" dirty="0"/>
              <a:t>of a Binary Search Tree (BST)</a:t>
            </a:r>
            <a:r>
              <a:rPr lang="en-US" dirty="0"/>
              <a:t> and a </a:t>
            </a:r>
            <a:r>
              <a:rPr lang="en-US" b="1" dirty="0"/>
              <a:t>target key</a:t>
            </a:r>
            <a:r>
              <a:rPr lang="en-US" dirty="0"/>
              <a:t>. </a:t>
            </a:r>
          </a:p>
          <a:p>
            <a:r>
              <a:rPr lang="en-US" b="1" dirty="0" err="1" smtClean="0"/>
              <a:t>Inorder</a:t>
            </a:r>
            <a:r>
              <a:rPr lang="en-US" b="1" dirty="0" smtClean="0"/>
              <a:t> </a:t>
            </a:r>
            <a:r>
              <a:rPr lang="en-US" b="1" dirty="0"/>
              <a:t>Successor</a:t>
            </a:r>
            <a:r>
              <a:rPr lang="en-US" dirty="0"/>
              <a:t> </a:t>
            </a:r>
            <a:r>
              <a:rPr lang="en-US" dirty="0" smtClean="0"/>
              <a:t>→ node </a:t>
            </a:r>
            <a:r>
              <a:rPr lang="en-US" dirty="0" err="1"/>
              <a:t>dengan</a:t>
            </a:r>
            <a:r>
              <a:rPr lang="en-US" dirty="0"/>
              <a:t> 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terkecil</a:t>
            </a:r>
            <a:r>
              <a:rPr lang="en-US" b="1" dirty="0"/>
              <a:t>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besar</a:t>
            </a:r>
            <a:r>
              <a:rPr lang="en-US" dirty="0"/>
              <a:t> </a:t>
            </a:r>
            <a:r>
              <a:rPr lang="en-US" dirty="0" err="1"/>
              <a:t>dari</a:t>
            </a:r>
            <a:r>
              <a:rPr lang="en-US" dirty="0"/>
              <a:t> target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333" y="3075293"/>
            <a:ext cx="2734853" cy="2984301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83051" y="3191743"/>
            <a:ext cx="55880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Inorder</a:t>
            </a:r>
            <a:r>
              <a:rPr lang="en-US" b="1" dirty="0" smtClean="0"/>
              <a:t> : 4 8 10 12 14 20 22</a:t>
            </a:r>
          </a:p>
          <a:p>
            <a:r>
              <a:rPr lang="en-US" b="1" dirty="0" err="1" smtClean="0"/>
              <a:t>Inorder</a:t>
            </a:r>
            <a:r>
              <a:rPr lang="en-US" b="1" dirty="0" smtClean="0"/>
              <a:t> Successor</a:t>
            </a:r>
            <a:r>
              <a:rPr lang="en-US" dirty="0" smtClean="0"/>
              <a:t>  </a:t>
            </a:r>
            <a:r>
              <a:rPr lang="en-US" dirty="0" err="1" smtClean="0"/>
              <a:t>dari</a:t>
            </a:r>
            <a:r>
              <a:rPr lang="en-US" dirty="0" smtClean="0"/>
              <a:t> node 12 </a:t>
            </a:r>
            <a:r>
              <a:rPr lang="en-US" dirty="0" err="1" smtClean="0"/>
              <a:t>adalah</a:t>
            </a:r>
            <a:r>
              <a:rPr lang="en-US" dirty="0" smtClean="0"/>
              <a:t> node 14</a:t>
            </a:r>
          </a:p>
        </p:txBody>
      </p:sp>
    </p:spTree>
    <p:extLst>
      <p:ext uri="{BB962C8B-B14F-4D97-AF65-F5344CB8AC3E}">
        <p14:creationId xmlns:p14="http://schemas.microsoft.com/office/powerpoint/2010/main" val="108257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Inorder</a:t>
            </a:r>
            <a:r>
              <a:rPr lang="en-US" b="1" dirty="0"/>
              <a:t> Successor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>
                <a:solidFill>
                  <a:schemeClr val="tx1"/>
                </a:solidFill>
              </a:rPr>
              <a:t>If the target node has a right child</a:t>
            </a:r>
            <a:r>
              <a:rPr lang="en-US" altLang="en-US" dirty="0">
                <a:solidFill>
                  <a:schemeClr val="tx1"/>
                </a:solidFill>
              </a:rPr>
              <a:t>: The successor is the </a:t>
            </a:r>
            <a:r>
              <a:rPr lang="en-US" altLang="en-US" b="1" dirty="0">
                <a:solidFill>
                  <a:schemeClr val="tx1"/>
                </a:solidFill>
              </a:rPr>
              <a:t>leftmost node</a:t>
            </a:r>
            <a:r>
              <a:rPr lang="en-US" altLang="en-US" dirty="0">
                <a:solidFill>
                  <a:schemeClr val="tx1"/>
                </a:solidFill>
              </a:rPr>
              <a:t> of that right subtree</a:t>
            </a:r>
            <a:r>
              <a:rPr lang="en-US" altLang="en-US" dirty="0" smtClean="0">
                <a:solidFill>
                  <a:schemeClr val="tx1"/>
                </a:solidFill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smtClean="0">
                <a:solidFill>
                  <a:schemeClr val="tx1"/>
                </a:solidFill>
              </a:rPr>
              <a:t>(</a:t>
            </a:r>
            <a:r>
              <a:rPr lang="en-US" dirty="0"/>
              <a:t>Node yang paling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subtree </a:t>
            </a:r>
            <a:r>
              <a:rPr lang="en-US" dirty="0" err="1"/>
              <a:t>kanan</a:t>
            </a:r>
            <a:r>
              <a:rPr lang="en-US" altLang="en-US" dirty="0" smtClean="0">
                <a:solidFill>
                  <a:schemeClr val="tx1"/>
                </a:solidFill>
              </a:rPr>
              <a:t>)</a:t>
            </a:r>
            <a:endParaRPr lang="en-US" altLang="en-US" dirty="0">
              <a:solidFill>
                <a:schemeClr val="tx1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b="1" dirty="0">
                <a:solidFill>
                  <a:schemeClr val="tx1"/>
                </a:solidFill>
              </a:rPr>
              <a:t>If the target node has no right child</a:t>
            </a:r>
            <a:r>
              <a:rPr lang="en-US" altLang="en-US" dirty="0">
                <a:solidFill>
                  <a:schemeClr val="tx1"/>
                </a:solidFill>
              </a:rPr>
              <a:t>: The successor is the </a:t>
            </a:r>
            <a:r>
              <a:rPr lang="en-US" altLang="en-US" b="1" dirty="0">
                <a:solidFill>
                  <a:schemeClr val="tx1"/>
                </a:solidFill>
              </a:rPr>
              <a:t>deepest ancestor</a:t>
            </a:r>
            <a:r>
              <a:rPr lang="en-US" altLang="en-US" dirty="0">
                <a:solidFill>
                  <a:schemeClr val="tx1"/>
                </a:solidFill>
              </a:rPr>
              <a:t> for which the target node sits in its left subtree. </a:t>
            </a:r>
            <a:endParaRPr lang="en-US" altLang="en-US" dirty="0" smtClean="0">
              <a:solidFill>
                <a:schemeClr val="tx1"/>
              </a:solidFill>
            </a:endParaRP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 err="1">
                <a:solidFill>
                  <a:schemeClr val="tx1"/>
                </a:solidFill>
              </a:rPr>
              <a:t>Mulai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dari</a:t>
            </a:r>
            <a:r>
              <a:rPr lang="en-US" altLang="en-US" sz="2000" dirty="0">
                <a:solidFill>
                  <a:schemeClr val="tx1"/>
                </a:solidFill>
              </a:rPr>
              <a:t> node target. </a:t>
            </a: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 err="1">
                <a:solidFill>
                  <a:schemeClr val="tx1"/>
                </a:solidFill>
              </a:rPr>
              <a:t>Bergerak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ke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atas</a:t>
            </a:r>
            <a:r>
              <a:rPr lang="en-US" altLang="en-US" sz="2000" dirty="0">
                <a:solidFill>
                  <a:schemeClr val="tx1"/>
                </a:solidFill>
              </a:rPr>
              <a:t> (</a:t>
            </a:r>
            <a:r>
              <a:rPr lang="en-US" altLang="en-US" sz="2000" dirty="0" err="1">
                <a:solidFill>
                  <a:schemeClr val="tx1"/>
                </a:solidFill>
              </a:rPr>
              <a:t>menuju</a:t>
            </a:r>
            <a:r>
              <a:rPr lang="en-US" altLang="en-US" sz="2000" dirty="0">
                <a:solidFill>
                  <a:schemeClr val="tx1"/>
                </a:solidFill>
              </a:rPr>
              <a:t> parent). </a:t>
            </a: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 err="1">
                <a:solidFill>
                  <a:schemeClr val="tx1"/>
                </a:solidFill>
              </a:rPr>
              <a:t>Cari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b="1" dirty="0">
                <a:solidFill>
                  <a:schemeClr val="tx1"/>
                </a:solidFill>
              </a:rPr>
              <a:t>ancestor </a:t>
            </a:r>
            <a:r>
              <a:rPr lang="en-US" altLang="en-US" sz="2000" b="1" dirty="0" err="1" smtClean="0">
                <a:solidFill>
                  <a:schemeClr val="tx1"/>
                </a:solidFill>
              </a:rPr>
              <a:t>pertama</a:t>
            </a:r>
            <a:r>
              <a:rPr lang="en-US" alt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dirty="0"/>
              <a:t>di mana </a:t>
            </a:r>
            <a:r>
              <a:rPr lang="en-US" altLang="en-US" sz="2000" b="1" dirty="0" smtClean="0">
                <a:solidFill>
                  <a:schemeClr val="tx1"/>
                </a:solidFill>
              </a:rPr>
              <a:t>node target </a:t>
            </a:r>
            <a:r>
              <a:rPr lang="en-US" sz="2000" dirty="0" err="1"/>
              <a:t>berada</a:t>
            </a:r>
            <a:r>
              <a:rPr lang="en-US" sz="2000" dirty="0"/>
              <a:t> di subtree </a:t>
            </a:r>
            <a:r>
              <a:rPr lang="en-US" sz="2000" dirty="0" err="1"/>
              <a:t>kiri</a:t>
            </a:r>
            <a:r>
              <a:rPr lang="en-US" sz="2000" dirty="0"/>
              <a:t> ancestor </a:t>
            </a:r>
            <a:r>
              <a:rPr lang="en-US" sz="2000" dirty="0" err="1"/>
              <a:t>tersebut</a:t>
            </a:r>
            <a:r>
              <a:rPr lang="en-US" altLang="en-US" sz="2000" dirty="0" smtClean="0">
                <a:solidFill>
                  <a:schemeClr val="tx1"/>
                </a:solidFill>
              </a:rPr>
              <a:t>. </a:t>
            </a:r>
            <a:endParaRPr lang="en-US" altLang="en-US" sz="2000" dirty="0">
              <a:solidFill>
                <a:schemeClr val="tx1"/>
              </a:solidFill>
            </a:endParaRP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Ancestor </a:t>
            </a:r>
            <a:r>
              <a:rPr lang="en-US" altLang="en-US" sz="2000" dirty="0" err="1">
                <a:solidFill>
                  <a:schemeClr val="tx1"/>
                </a:solidFill>
              </a:rPr>
              <a:t>tersebut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adalah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b="1" dirty="0">
                <a:solidFill>
                  <a:schemeClr val="tx1"/>
                </a:solidFill>
              </a:rPr>
              <a:t>in-order </a:t>
            </a:r>
            <a:r>
              <a:rPr lang="en-US" altLang="en-US" sz="2000" b="1" dirty="0" smtClean="0">
                <a:solidFill>
                  <a:schemeClr val="tx1"/>
                </a:solidFill>
              </a:rPr>
              <a:t>successor </a:t>
            </a:r>
            <a:r>
              <a:rPr lang="en-US" altLang="en-US" sz="2000" b="1" dirty="0" err="1" smtClean="0">
                <a:solidFill>
                  <a:schemeClr val="tx1"/>
                </a:solidFill>
              </a:rPr>
              <a:t>nya</a:t>
            </a:r>
            <a:r>
              <a:rPr lang="en-US" altLang="en-US" sz="2000" dirty="0" smtClean="0">
                <a:solidFill>
                  <a:schemeClr val="tx1"/>
                </a:solidFill>
              </a:rPr>
              <a:t>. </a:t>
            </a:r>
            <a:endParaRPr lang="en-US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30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/>
              <a:t>Inorder</a:t>
            </a:r>
            <a:r>
              <a:rPr lang="en-US" sz="4000" b="1" dirty="0"/>
              <a:t> </a:t>
            </a:r>
            <a:r>
              <a:rPr lang="en-US" sz="4000" b="1" dirty="0" smtClean="0"/>
              <a:t>Successor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400" b="1" dirty="0" smtClean="0"/>
              <a:t>- </a:t>
            </a:r>
            <a:r>
              <a:rPr lang="en-US" altLang="en-US" sz="3600" b="1" dirty="0">
                <a:solidFill>
                  <a:schemeClr val="tx1"/>
                </a:solidFill>
              </a:rPr>
              <a:t>If the target node has a right child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6757670" cy="402336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sz="1800" dirty="0">
                <a:solidFill>
                  <a:schemeClr val="tx1"/>
                </a:solidFill>
              </a:rPr>
              <a:t>The successor is the </a:t>
            </a:r>
            <a:r>
              <a:rPr lang="en-US" altLang="en-US" sz="1800" b="1" dirty="0">
                <a:solidFill>
                  <a:schemeClr val="tx1"/>
                </a:solidFill>
              </a:rPr>
              <a:t>leftmost node</a:t>
            </a:r>
            <a:r>
              <a:rPr lang="en-US" altLang="en-US" sz="1800" dirty="0">
                <a:solidFill>
                  <a:schemeClr val="tx1"/>
                </a:solidFill>
              </a:rPr>
              <a:t> of that right subtree.</a:t>
            </a:r>
          </a:p>
          <a:p>
            <a:r>
              <a:rPr lang="en-US" sz="1800" dirty="0" smtClean="0"/>
              <a:t>Gb 1:</a:t>
            </a:r>
          </a:p>
          <a:p>
            <a:r>
              <a:rPr lang="en-US" sz="1800" dirty="0" smtClean="0"/>
              <a:t>- </a:t>
            </a:r>
            <a:r>
              <a:rPr lang="en-US" sz="1800" b="1" dirty="0"/>
              <a:t>Node </a:t>
            </a:r>
            <a:r>
              <a:rPr lang="en-US" sz="1800" b="1" dirty="0" smtClean="0"/>
              <a:t>10 </a:t>
            </a:r>
            <a:r>
              <a:rPr lang="en-US" sz="1800" b="1" dirty="0" err="1" smtClean="0"/>
              <a:t>mempunyai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Inorder</a:t>
            </a:r>
            <a:r>
              <a:rPr lang="en-US" sz="1800" b="1" dirty="0" smtClean="0"/>
              <a:t> </a:t>
            </a:r>
            <a:r>
              <a:rPr lang="en-US" sz="1800" b="1" dirty="0"/>
              <a:t>Successor </a:t>
            </a:r>
            <a:r>
              <a:rPr lang="en-US" sz="1800" b="1" dirty="0" smtClean="0"/>
              <a:t>node 11. </a:t>
            </a:r>
            <a:r>
              <a:rPr lang="en-US" sz="1800" dirty="0" smtClean="0"/>
              <a:t>Node 10 </a:t>
            </a:r>
            <a:r>
              <a:rPr lang="en-US" sz="1800" dirty="0" err="1" smtClean="0"/>
              <a:t>mempunyai</a:t>
            </a:r>
            <a:r>
              <a:rPr lang="en-US" sz="1800" dirty="0" smtClean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/>
              <a:t>kanan</a:t>
            </a:r>
            <a:r>
              <a:rPr lang="en-US" sz="1800" dirty="0"/>
              <a:t> node </a:t>
            </a:r>
            <a:r>
              <a:rPr lang="en-US" sz="1800" dirty="0" smtClean="0"/>
              <a:t>12. </a:t>
            </a:r>
            <a:r>
              <a:rPr lang="en-US" altLang="en-US" sz="1800" b="1" dirty="0">
                <a:solidFill>
                  <a:schemeClr val="tx1"/>
                </a:solidFill>
              </a:rPr>
              <a:t>leftmost node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dari</a:t>
            </a:r>
            <a:r>
              <a:rPr lang="en-US" altLang="en-US" sz="1800" dirty="0">
                <a:solidFill>
                  <a:schemeClr val="tx1"/>
                </a:solidFill>
              </a:rPr>
              <a:t> subtree </a:t>
            </a:r>
            <a:r>
              <a:rPr lang="en-US" altLang="en-US" sz="1800" dirty="0" smtClean="0">
                <a:solidFill>
                  <a:schemeClr val="tx1"/>
                </a:solidFill>
              </a:rPr>
              <a:t>12 </a:t>
            </a:r>
            <a:r>
              <a:rPr lang="en-US" altLang="en-US" sz="1800" dirty="0" err="1">
                <a:solidFill>
                  <a:schemeClr val="tx1"/>
                </a:solidFill>
              </a:rPr>
              <a:t>adalah</a:t>
            </a:r>
            <a:r>
              <a:rPr lang="en-US" altLang="en-US" sz="1800" dirty="0">
                <a:solidFill>
                  <a:schemeClr val="tx1"/>
                </a:solidFill>
              </a:rPr>
              <a:t> node </a:t>
            </a:r>
            <a:r>
              <a:rPr lang="en-US" altLang="en-US" sz="1800" dirty="0" smtClean="0">
                <a:solidFill>
                  <a:schemeClr val="tx1"/>
                </a:solidFill>
              </a:rPr>
              <a:t>11</a:t>
            </a:r>
          </a:p>
          <a:p>
            <a:r>
              <a:rPr lang="en-US" sz="1800" b="1" dirty="0" smtClean="0"/>
              <a:t>- Node 15 </a:t>
            </a:r>
            <a:r>
              <a:rPr lang="en-US" sz="1800" b="1" dirty="0" err="1"/>
              <a:t>mempunyai</a:t>
            </a:r>
            <a:r>
              <a:rPr lang="en-US" sz="1800" b="1" dirty="0"/>
              <a:t> </a:t>
            </a:r>
            <a:r>
              <a:rPr lang="en-US" sz="1800" b="1" dirty="0" err="1"/>
              <a:t>Inorder</a:t>
            </a:r>
            <a:r>
              <a:rPr lang="en-US" sz="1800" b="1" dirty="0"/>
              <a:t> Successor node </a:t>
            </a:r>
            <a:r>
              <a:rPr lang="en-US" sz="1800" b="1" dirty="0" smtClean="0"/>
              <a:t>16. </a:t>
            </a:r>
            <a:r>
              <a:rPr lang="en-US" sz="1800" dirty="0"/>
              <a:t>Node </a:t>
            </a:r>
            <a:r>
              <a:rPr lang="en-US" sz="1800" dirty="0" smtClean="0"/>
              <a:t>15 </a:t>
            </a:r>
            <a:r>
              <a:rPr lang="en-US" sz="1800" dirty="0" err="1"/>
              <a:t>mempunyai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/>
              <a:t>kanan</a:t>
            </a:r>
            <a:r>
              <a:rPr lang="en-US" sz="1800" dirty="0"/>
              <a:t> node </a:t>
            </a:r>
            <a:r>
              <a:rPr lang="en-US" sz="1800" dirty="0" smtClean="0"/>
              <a:t>20. </a:t>
            </a:r>
            <a:r>
              <a:rPr lang="en-US" altLang="en-US" sz="1800" b="1" dirty="0">
                <a:solidFill>
                  <a:schemeClr val="tx1"/>
                </a:solidFill>
              </a:rPr>
              <a:t>leftmost node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dari</a:t>
            </a:r>
            <a:r>
              <a:rPr lang="en-US" altLang="en-US" sz="1800" dirty="0">
                <a:solidFill>
                  <a:schemeClr val="tx1"/>
                </a:solidFill>
              </a:rPr>
              <a:t> subtree </a:t>
            </a:r>
            <a:r>
              <a:rPr lang="en-US" altLang="en-US" sz="1800" dirty="0" smtClean="0">
                <a:solidFill>
                  <a:schemeClr val="tx1"/>
                </a:solidFill>
              </a:rPr>
              <a:t>20 </a:t>
            </a:r>
            <a:r>
              <a:rPr lang="en-US" altLang="en-US" sz="1800" dirty="0" err="1">
                <a:solidFill>
                  <a:schemeClr val="tx1"/>
                </a:solidFill>
              </a:rPr>
              <a:t>adalah</a:t>
            </a:r>
            <a:r>
              <a:rPr lang="en-US" altLang="en-US" sz="1800" dirty="0">
                <a:solidFill>
                  <a:schemeClr val="tx1"/>
                </a:solidFill>
              </a:rPr>
              <a:t> node </a:t>
            </a:r>
            <a:r>
              <a:rPr lang="en-US" altLang="en-US" sz="1800" dirty="0" smtClean="0">
                <a:solidFill>
                  <a:schemeClr val="tx1"/>
                </a:solidFill>
              </a:rPr>
              <a:t>16</a:t>
            </a:r>
            <a:endParaRPr lang="en-US" sz="1800" dirty="0"/>
          </a:p>
          <a:p>
            <a:r>
              <a:rPr lang="en-US" sz="1800" dirty="0" smtClean="0"/>
              <a:t>Gb 2</a:t>
            </a:r>
          </a:p>
          <a:p>
            <a:r>
              <a:rPr lang="en-US" sz="1800" dirty="0" smtClean="0"/>
              <a:t>-</a:t>
            </a:r>
            <a:r>
              <a:rPr lang="en-US" sz="1800" b="1" dirty="0"/>
              <a:t>Node </a:t>
            </a:r>
            <a:r>
              <a:rPr lang="en-US" sz="1800" b="1" dirty="0" smtClean="0"/>
              <a:t>4, </a:t>
            </a:r>
            <a:r>
              <a:rPr lang="en-US" sz="1800" b="1" dirty="0" err="1"/>
              <a:t>Inorder</a:t>
            </a:r>
            <a:r>
              <a:rPr lang="en-US" sz="1800" b="1" dirty="0"/>
              <a:t> Successor </a:t>
            </a:r>
            <a:r>
              <a:rPr lang="en-US" sz="1800" b="1" dirty="0" err="1"/>
              <a:t>adalah</a:t>
            </a:r>
            <a:r>
              <a:rPr lang="en-US" sz="1800" b="1" dirty="0"/>
              <a:t> node </a:t>
            </a:r>
            <a:r>
              <a:rPr lang="en-US" sz="1800" b="1" dirty="0" smtClean="0"/>
              <a:t>13. </a:t>
            </a:r>
            <a:r>
              <a:rPr lang="en-US" sz="1800" dirty="0"/>
              <a:t>Node </a:t>
            </a:r>
            <a:r>
              <a:rPr lang="en-US" sz="1800" dirty="0" smtClean="0"/>
              <a:t>4 </a:t>
            </a:r>
            <a:r>
              <a:rPr lang="en-US" sz="1800" dirty="0" err="1"/>
              <a:t>mempunyai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/>
              <a:t>kanan</a:t>
            </a:r>
            <a:r>
              <a:rPr lang="en-US" sz="1800" dirty="0"/>
              <a:t> node </a:t>
            </a:r>
            <a:r>
              <a:rPr lang="en-US" sz="1800" dirty="0" smtClean="0"/>
              <a:t>34. </a:t>
            </a:r>
            <a:r>
              <a:rPr lang="en-US" altLang="en-US" sz="1800" b="1" dirty="0">
                <a:solidFill>
                  <a:schemeClr val="tx1"/>
                </a:solidFill>
              </a:rPr>
              <a:t>leftmost node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dari</a:t>
            </a:r>
            <a:r>
              <a:rPr lang="en-US" altLang="en-US" sz="1800" dirty="0">
                <a:solidFill>
                  <a:schemeClr val="tx1"/>
                </a:solidFill>
              </a:rPr>
              <a:t> subtree </a:t>
            </a:r>
            <a:r>
              <a:rPr lang="en-US" altLang="en-US" sz="1800" dirty="0" smtClean="0">
                <a:solidFill>
                  <a:schemeClr val="tx1"/>
                </a:solidFill>
              </a:rPr>
              <a:t>34 </a:t>
            </a:r>
            <a:r>
              <a:rPr lang="en-US" altLang="en-US" sz="1800" dirty="0" err="1">
                <a:solidFill>
                  <a:schemeClr val="tx1"/>
                </a:solidFill>
              </a:rPr>
              <a:t>adalah</a:t>
            </a:r>
            <a:r>
              <a:rPr lang="en-US" altLang="en-US" sz="1800" dirty="0">
                <a:solidFill>
                  <a:schemeClr val="tx1"/>
                </a:solidFill>
              </a:rPr>
              <a:t> node </a:t>
            </a:r>
            <a:r>
              <a:rPr lang="en-US" altLang="en-US" sz="1800" dirty="0" smtClean="0">
                <a:solidFill>
                  <a:schemeClr val="tx1"/>
                </a:solidFill>
              </a:rPr>
              <a:t>13</a:t>
            </a:r>
            <a:endParaRPr lang="en-US" altLang="en-US" sz="1800" dirty="0">
              <a:solidFill>
                <a:schemeClr val="tx1"/>
              </a:solidFill>
            </a:endParaRPr>
          </a:p>
          <a:p>
            <a:r>
              <a:rPr lang="en-US" sz="1800" b="1" dirty="0" smtClean="0"/>
              <a:t>- Node 40, </a:t>
            </a:r>
            <a:r>
              <a:rPr lang="en-US" sz="1800" b="1" dirty="0" err="1"/>
              <a:t>Inorder</a:t>
            </a:r>
            <a:r>
              <a:rPr lang="en-US" sz="1800" b="1" dirty="0"/>
              <a:t> </a:t>
            </a:r>
            <a:r>
              <a:rPr lang="en-US" sz="1800" b="1" dirty="0" smtClean="0"/>
              <a:t>Successor </a:t>
            </a:r>
            <a:r>
              <a:rPr lang="en-US" sz="1800" b="1" dirty="0" err="1" smtClean="0"/>
              <a:t>adalah</a:t>
            </a:r>
            <a:r>
              <a:rPr lang="en-US" sz="1800" b="1" dirty="0" smtClean="0"/>
              <a:t> node 45. </a:t>
            </a:r>
            <a:r>
              <a:rPr lang="en-US" sz="1800" dirty="0" smtClean="0"/>
              <a:t>Node 40 </a:t>
            </a:r>
            <a:r>
              <a:rPr lang="en-US" sz="1800" dirty="0" err="1" smtClean="0"/>
              <a:t>mempunyai</a:t>
            </a:r>
            <a:r>
              <a:rPr lang="en-US" sz="1800" dirty="0" smtClean="0"/>
              <a:t> </a:t>
            </a:r>
            <a:r>
              <a:rPr lang="en-US" sz="1800" dirty="0" err="1" smtClean="0"/>
              <a:t>anak</a:t>
            </a:r>
            <a:r>
              <a:rPr lang="en-US" sz="1800" dirty="0" smtClean="0"/>
              <a:t> </a:t>
            </a:r>
            <a:r>
              <a:rPr lang="en-US" sz="1800" dirty="0" err="1" smtClean="0"/>
              <a:t>kanan</a:t>
            </a:r>
            <a:r>
              <a:rPr lang="en-US" sz="1800" dirty="0" smtClean="0"/>
              <a:t> node 45. </a:t>
            </a:r>
            <a:r>
              <a:rPr lang="en-US" altLang="en-US" sz="1800" b="1" dirty="0">
                <a:solidFill>
                  <a:schemeClr val="tx1"/>
                </a:solidFill>
              </a:rPr>
              <a:t>leftmost node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altLang="en-US" sz="1800" dirty="0" smtClean="0">
                <a:solidFill>
                  <a:schemeClr val="tx1"/>
                </a:solidFill>
              </a:rPr>
              <a:t> subtree 45 </a:t>
            </a:r>
            <a:r>
              <a:rPr lang="en-US" altLang="en-US" sz="1800" dirty="0" err="1" smtClean="0">
                <a:solidFill>
                  <a:schemeClr val="tx1"/>
                </a:solidFill>
              </a:rPr>
              <a:t>adalah</a:t>
            </a:r>
            <a:r>
              <a:rPr lang="en-US" altLang="en-US" sz="1800" dirty="0" smtClean="0">
                <a:solidFill>
                  <a:schemeClr val="tx1"/>
                </a:solidFill>
              </a:rPr>
              <a:t> node 45 </a:t>
            </a:r>
            <a:r>
              <a:rPr lang="en-US" altLang="en-US" sz="1800" dirty="0" err="1" smtClean="0">
                <a:solidFill>
                  <a:schemeClr val="tx1"/>
                </a:solidFill>
              </a:rPr>
              <a:t>itu</a:t>
            </a:r>
            <a:r>
              <a:rPr lang="en-US" altLang="en-US" sz="1800" dirty="0" smtClean="0">
                <a:solidFill>
                  <a:schemeClr val="tx1"/>
                </a:solidFill>
              </a:rPr>
              <a:t> </a:t>
            </a:r>
            <a:r>
              <a:rPr lang="en-US" altLang="en-US" sz="1800" dirty="0" err="1" smtClean="0">
                <a:solidFill>
                  <a:schemeClr val="tx1"/>
                </a:solidFill>
              </a:rPr>
              <a:t>sendiri</a:t>
            </a:r>
            <a:endParaRPr lang="en-US" altLang="en-US" sz="1800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tx1"/>
                </a:solidFill>
              </a:rPr>
              <a:t>- </a:t>
            </a:r>
            <a:r>
              <a:rPr lang="en-US" sz="1800" b="1" dirty="0"/>
              <a:t>Node </a:t>
            </a:r>
            <a:r>
              <a:rPr lang="en-US" sz="1800" b="1" dirty="0" smtClean="0"/>
              <a:t>45, </a:t>
            </a:r>
            <a:r>
              <a:rPr lang="en-US" sz="1800" b="1" dirty="0" err="1"/>
              <a:t>Inorder</a:t>
            </a:r>
            <a:r>
              <a:rPr lang="en-US" sz="1800" b="1" dirty="0"/>
              <a:t> Successor </a:t>
            </a:r>
            <a:r>
              <a:rPr lang="en-US" sz="1800" b="1" dirty="0" err="1"/>
              <a:t>adalah</a:t>
            </a:r>
            <a:r>
              <a:rPr lang="en-US" sz="1800" b="1" dirty="0"/>
              <a:t> node </a:t>
            </a:r>
            <a:r>
              <a:rPr lang="en-US" sz="1800" b="1" dirty="0" smtClean="0"/>
              <a:t>47. </a:t>
            </a:r>
            <a:r>
              <a:rPr lang="en-US" sz="1800" dirty="0"/>
              <a:t>Node </a:t>
            </a:r>
            <a:r>
              <a:rPr lang="en-US" sz="1800" dirty="0" smtClean="0"/>
              <a:t>45 </a:t>
            </a:r>
            <a:r>
              <a:rPr lang="en-US" sz="1800" dirty="0" err="1"/>
              <a:t>mempunyai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/>
              <a:t>kanan</a:t>
            </a:r>
            <a:r>
              <a:rPr lang="en-US" sz="1800" dirty="0"/>
              <a:t> node </a:t>
            </a:r>
            <a:r>
              <a:rPr lang="en-US" sz="1800" dirty="0" smtClean="0"/>
              <a:t>55</a:t>
            </a:r>
            <a:r>
              <a:rPr lang="en-US" sz="1800" dirty="0"/>
              <a:t>. </a:t>
            </a:r>
            <a:r>
              <a:rPr lang="en-US" altLang="en-US" sz="1800" b="1" dirty="0">
                <a:solidFill>
                  <a:schemeClr val="tx1"/>
                </a:solidFill>
              </a:rPr>
              <a:t>leftmost node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dari</a:t>
            </a:r>
            <a:r>
              <a:rPr lang="en-US" altLang="en-US" sz="1800" dirty="0">
                <a:solidFill>
                  <a:schemeClr val="tx1"/>
                </a:solidFill>
              </a:rPr>
              <a:t> subtree </a:t>
            </a:r>
            <a:r>
              <a:rPr lang="en-US" altLang="en-US" sz="1800" dirty="0" smtClean="0">
                <a:solidFill>
                  <a:schemeClr val="tx1"/>
                </a:solidFill>
              </a:rPr>
              <a:t>55 </a:t>
            </a:r>
            <a:r>
              <a:rPr lang="en-US" altLang="en-US" sz="1800" dirty="0" err="1">
                <a:solidFill>
                  <a:schemeClr val="tx1"/>
                </a:solidFill>
              </a:rPr>
              <a:t>adalah</a:t>
            </a:r>
            <a:r>
              <a:rPr lang="en-US" altLang="en-US" sz="1800" dirty="0">
                <a:solidFill>
                  <a:schemeClr val="tx1"/>
                </a:solidFill>
              </a:rPr>
              <a:t> node </a:t>
            </a:r>
            <a:r>
              <a:rPr lang="en-US" altLang="en-US" sz="1800" dirty="0" smtClean="0">
                <a:solidFill>
                  <a:schemeClr val="tx1"/>
                </a:solidFill>
              </a:rPr>
              <a:t>47.</a:t>
            </a:r>
            <a:endParaRPr lang="en-US" altLang="en-US" sz="1800" dirty="0">
              <a:solidFill>
                <a:schemeClr val="tx1"/>
              </a:solidFill>
            </a:endParaRPr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828" y="2271751"/>
            <a:ext cx="2987518" cy="22367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828" y="286603"/>
            <a:ext cx="3102922" cy="190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10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Inorder</a:t>
            </a:r>
            <a:r>
              <a:rPr lang="en-US" b="1" dirty="0"/>
              <a:t> </a:t>
            </a:r>
            <a:r>
              <a:rPr lang="en-US" b="1" dirty="0" smtClean="0"/>
              <a:t>Successor</a:t>
            </a:r>
            <a:br>
              <a:rPr lang="en-US" b="1" dirty="0" smtClean="0"/>
            </a:br>
            <a:r>
              <a:rPr lang="en-US" sz="3600" b="1" dirty="0" smtClean="0"/>
              <a:t>- </a:t>
            </a:r>
            <a:r>
              <a:rPr lang="en-US" altLang="en-US" sz="3600" b="1" dirty="0">
                <a:solidFill>
                  <a:schemeClr val="tx1"/>
                </a:solidFill>
              </a:rPr>
              <a:t>If the target node has no right child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594333" cy="402336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>
                <a:solidFill>
                  <a:schemeClr val="tx1"/>
                </a:solidFill>
              </a:rPr>
              <a:t>The successor is the </a:t>
            </a:r>
            <a:r>
              <a:rPr lang="en-US" altLang="en-US" b="1" dirty="0">
                <a:solidFill>
                  <a:schemeClr val="tx1"/>
                </a:solidFill>
              </a:rPr>
              <a:t>deepest ancestor</a:t>
            </a:r>
            <a:r>
              <a:rPr lang="en-US" altLang="en-US" dirty="0">
                <a:solidFill>
                  <a:schemeClr val="tx1"/>
                </a:solidFill>
              </a:rPr>
              <a:t> for which the target node sits in its left subtree. </a:t>
            </a:r>
            <a:endParaRPr lang="en-US" alt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/>
              <a:t>Naik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ancestor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ancestor </a:t>
            </a:r>
            <a:r>
              <a:rPr lang="en-US" dirty="0" err="1"/>
              <a:t>pertama</a:t>
            </a:r>
            <a:r>
              <a:rPr lang="en-US" dirty="0"/>
              <a:t> di mana node target </a:t>
            </a:r>
            <a:r>
              <a:rPr lang="en-US" dirty="0" err="1"/>
              <a:t>berada</a:t>
            </a:r>
            <a:r>
              <a:rPr lang="en-US" dirty="0"/>
              <a:t> di subtree </a:t>
            </a:r>
            <a:r>
              <a:rPr lang="en-US" dirty="0" err="1"/>
              <a:t>kiri</a:t>
            </a:r>
            <a:r>
              <a:rPr lang="en-US" dirty="0"/>
              <a:t> ancestor </a:t>
            </a:r>
            <a:r>
              <a:rPr lang="en-US" dirty="0" err="1"/>
              <a:t>tersebut</a:t>
            </a:r>
            <a:r>
              <a:rPr lang="en-US" dirty="0"/>
              <a:t>. Ancestor </a:t>
            </a:r>
            <a:r>
              <a:rPr lang="en-US" dirty="0" err="1"/>
              <a:t>itulah</a:t>
            </a:r>
            <a:r>
              <a:rPr lang="en-US" dirty="0"/>
              <a:t> successor-</a:t>
            </a:r>
            <a:r>
              <a:rPr lang="en-US" dirty="0" err="1"/>
              <a:t>nya</a:t>
            </a:r>
            <a:r>
              <a:rPr lang="en-US" dirty="0" smtClean="0"/>
              <a:t>.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- </a:t>
            </a:r>
            <a:r>
              <a:rPr lang="en-US" b="1" dirty="0"/>
              <a:t>Node </a:t>
            </a:r>
            <a:r>
              <a:rPr lang="en-US" b="1" dirty="0" smtClean="0"/>
              <a:t>12, </a:t>
            </a:r>
            <a:r>
              <a:rPr lang="en-US" b="1" dirty="0" err="1"/>
              <a:t>Inorder</a:t>
            </a:r>
            <a:r>
              <a:rPr lang="en-US" b="1" dirty="0"/>
              <a:t> Successor </a:t>
            </a:r>
            <a:r>
              <a:rPr lang="en-US" b="1" dirty="0" err="1"/>
              <a:t>adalah</a:t>
            </a:r>
            <a:r>
              <a:rPr lang="en-US" b="1" dirty="0"/>
              <a:t> node </a:t>
            </a:r>
            <a:r>
              <a:rPr lang="en-US" b="1" dirty="0" smtClean="0"/>
              <a:t>15. </a:t>
            </a:r>
            <a:r>
              <a:rPr lang="en-US" dirty="0" smtClean="0"/>
              <a:t>Node 12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parent </a:t>
            </a:r>
            <a:r>
              <a:rPr lang="en-US" dirty="0" err="1" smtClean="0"/>
              <a:t>dari</a:t>
            </a:r>
            <a:r>
              <a:rPr lang="en-US" dirty="0" smtClean="0"/>
              <a:t> node 12 </a:t>
            </a:r>
            <a:r>
              <a:rPr lang="en-US" dirty="0" err="1" smtClean="0"/>
              <a:t>adalah</a:t>
            </a:r>
            <a:r>
              <a:rPr lang="en-US" dirty="0" smtClean="0"/>
              <a:t> node 10 (</a:t>
            </a:r>
            <a:r>
              <a:rPr lang="en-US" dirty="0" err="1" smtClean="0"/>
              <a:t>tapi</a:t>
            </a:r>
            <a:r>
              <a:rPr lang="en-US" dirty="0" smtClean="0"/>
              <a:t> node 12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subtree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10).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naik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parent </a:t>
            </a:r>
            <a:r>
              <a:rPr lang="en-US" dirty="0" err="1" smtClean="0"/>
              <a:t>dari</a:t>
            </a:r>
            <a:r>
              <a:rPr lang="en-US" dirty="0" smtClean="0"/>
              <a:t> node 10 </a:t>
            </a:r>
            <a:r>
              <a:rPr lang="en-US" dirty="0" err="1" smtClean="0"/>
              <a:t>yaitu</a:t>
            </a:r>
            <a:r>
              <a:rPr lang="en-US" dirty="0" smtClean="0"/>
              <a:t> node 15, node 12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subtree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15. </a:t>
            </a:r>
            <a:r>
              <a:rPr lang="en-US" dirty="0" err="1" smtClean="0"/>
              <a:t>maka</a:t>
            </a:r>
            <a:r>
              <a:rPr lang="en-US" dirty="0" smtClean="0"/>
              <a:t> ancestor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node 15.</a:t>
            </a:r>
          </a:p>
          <a:p>
            <a:r>
              <a:rPr lang="en-US" dirty="0" smtClean="0"/>
              <a:t>- </a:t>
            </a:r>
            <a:r>
              <a:rPr lang="en-US" b="1" dirty="0"/>
              <a:t>Node 8</a:t>
            </a:r>
            <a:r>
              <a:rPr lang="en-US" b="1" dirty="0" smtClean="0"/>
              <a:t>, </a:t>
            </a:r>
            <a:r>
              <a:rPr lang="en-US" b="1" dirty="0" err="1"/>
              <a:t>Inorder</a:t>
            </a:r>
            <a:r>
              <a:rPr lang="en-US" b="1" dirty="0"/>
              <a:t> Successor </a:t>
            </a:r>
            <a:r>
              <a:rPr lang="en-US" b="1" dirty="0" err="1"/>
              <a:t>adalah</a:t>
            </a:r>
            <a:r>
              <a:rPr lang="en-US" b="1" dirty="0"/>
              <a:t> node </a:t>
            </a:r>
            <a:r>
              <a:rPr lang="en-US" b="1" dirty="0" smtClean="0"/>
              <a:t>10. </a:t>
            </a:r>
            <a:r>
              <a:rPr lang="en-US" dirty="0"/>
              <a:t>Node 8</a:t>
            </a:r>
            <a:r>
              <a:rPr lang="en-US" dirty="0" smtClean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smtClean="0"/>
              <a:t>parent node </a:t>
            </a:r>
            <a:r>
              <a:rPr lang="en-US" dirty="0"/>
              <a:t>8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node </a:t>
            </a:r>
            <a:r>
              <a:rPr lang="en-US" dirty="0" smtClean="0"/>
              <a:t>10. Node 8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subtree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node </a:t>
            </a:r>
            <a:r>
              <a:rPr lang="en-US" dirty="0" smtClean="0"/>
              <a:t>10,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/>
              <a:t>ancestor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node </a:t>
            </a:r>
            <a:r>
              <a:rPr lang="en-US" dirty="0" smtClean="0"/>
              <a:t>10.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578" y="2995936"/>
            <a:ext cx="3102922" cy="190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27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Inorder</a:t>
            </a:r>
            <a:r>
              <a:rPr lang="en-US" b="1" dirty="0"/>
              <a:t> Successor</a:t>
            </a:r>
            <a:br>
              <a:rPr lang="en-US" b="1" dirty="0"/>
            </a:br>
            <a:r>
              <a:rPr lang="en-US" b="1" dirty="0"/>
              <a:t>- </a:t>
            </a:r>
            <a:r>
              <a:rPr lang="en-US" altLang="en-US" b="1" dirty="0">
                <a:solidFill>
                  <a:schemeClr val="tx1"/>
                </a:solidFill>
              </a:rPr>
              <a:t>If the target node has no right child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589520" cy="3767666"/>
          </a:xfrm>
        </p:spPr>
        <p:txBody>
          <a:bodyPr/>
          <a:lstStyle/>
          <a:p>
            <a:r>
              <a:rPr lang="en-US" b="1" dirty="0" smtClean="0"/>
              <a:t>- Node 34, </a:t>
            </a:r>
            <a:r>
              <a:rPr lang="en-US" b="1" dirty="0" err="1"/>
              <a:t>Inorder</a:t>
            </a:r>
            <a:r>
              <a:rPr lang="en-US" b="1" dirty="0"/>
              <a:t> Successor </a:t>
            </a:r>
            <a:r>
              <a:rPr lang="en-US" b="1" dirty="0" err="1"/>
              <a:t>adalah</a:t>
            </a:r>
            <a:r>
              <a:rPr lang="en-US" b="1" dirty="0"/>
              <a:t> node </a:t>
            </a:r>
            <a:r>
              <a:rPr lang="en-US" b="1" dirty="0" smtClean="0"/>
              <a:t>40. </a:t>
            </a:r>
            <a:r>
              <a:rPr lang="en-US" dirty="0"/>
              <a:t>Node </a:t>
            </a:r>
            <a:r>
              <a:rPr lang="en-US" dirty="0" smtClean="0"/>
              <a:t>34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smtClean="0"/>
              <a:t>parent </a:t>
            </a:r>
            <a:r>
              <a:rPr lang="en-US" dirty="0"/>
              <a:t>node </a:t>
            </a:r>
            <a:r>
              <a:rPr lang="en-US" dirty="0" smtClean="0"/>
              <a:t>34 </a:t>
            </a:r>
            <a:r>
              <a:rPr lang="en-US" dirty="0" err="1"/>
              <a:t>adalah</a:t>
            </a:r>
            <a:r>
              <a:rPr lang="en-US" dirty="0"/>
              <a:t> node </a:t>
            </a:r>
            <a:r>
              <a:rPr lang="en-US" dirty="0" smtClean="0"/>
              <a:t>4 </a:t>
            </a:r>
            <a:r>
              <a:rPr lang="en-US" dirty="0"/>
              <a:t>(</a:t>
            </a:r>
            <a:r>
              <a:rPr lang="en-US" dirty="0" err="1"/>
              <a:t>tapi</a:t>
            </a:r>
            <a:r>
              <a:rPr lang="en-US" dirty="0"/>
              <a:t> node </a:t>
            </a:r>
            <a:r>
              <a:rPr lang="en-US" dirty="0" smtClean="0"/>
              <a:t>34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/>
              <a:t>subtree </a:t>
            </a:r>
            <a:r>
              <a:rPr lang="en-US" dirty="0" err="1" smtClean="0"/>
              <a:t>kiri</a:t>
            </a:r>
            <a:r>
              <a:rPr lang="en-US" dirty="0" smtClean="0"/>
              <a:t>).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naik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smtClean="0"/>
              <a:t>parent </a:t>
            </a:r>
            <a:r>
              <a:rPr lang="en-US" dirty="0" err="1" smtClean="0"/>
              <a:t>dari</a:t>
            </a:r>
            <a:r>
              <a:rPr lang="en-US" dirty="0" smtClean="0"/>
              <a:t> node 4 </a:t>
            </a:r>
            <a:r>
              <a:rPr lang="en-US" dirty="0" err="1" smtClean="0"/>
              <a:t>yaitu</a:t>
            </a:r>
            <a:r>
              <a:rPr lang="en-US" dirty="0" smtClean="0"/>
              <a:t> node 40, </a:t>
            </a:r>
            <a:r>
              <a:rPr lang="en-US" dirty="0"/>
              <a:t>node </a:t>
            </a:r>
            <a:r>
              <a:rPr lang="en-US" dirty="0" smtClean="0"/>
              <a:t>34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subtree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node </a:t>
            </a:r>
            <a:r>
              <a:rPr lang="en-US" dirty="0" smtClean="0"/>
              <a:t>40. </a:t>
            </a:r>
            <a:r>
              <a:rPr lang="en-US" dirty="0" err="1"/>
              <a:t>maka</a:t>
            </a:r>
            <a:r>
              <a:rPr lang="en-US" dirty="0"/>
              <a:t> ancestor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node </a:t>
            </a:r>
            <a:r>
              <a:rPr lang="en-US" dirty="0" smtClean="0"/>
              <a:t>40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2378" y="2271751"/>
            <a:ext cx="2987518" cy="22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96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980" y="296334"/>
            <a:ext cx="10058400" cy="40233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800" b="1" dirty="0" smtClean="0"/>
              <a:t>tree* </a:t>
            </a:r>
            <a:r>
              <a:rPr lang="en-US" sz="1800" b="1" dirty="0" err="1" smtClean="0"/>
              <a:t>inorderSuccessor</a:t>
            </a:r>
            <a:r>
              <a:rPr lang="en-US" sz="1800" b="1" dirty="0" smtClean="0"/>
              <a:t>(tree *root</a:t>
            </a:r>
            <a:r>
              <a:rPr lang="en-US" sz="1800" b="1" dirty="0"/>
              <a:t>, </a:t>
            </a:r>
            <a:r>
              <a:rPr lang="en-US" sz="1800" b="1" dirty="0" smtClean="0"/>
              <a:t>tree *target</a:t>
            </a:r>
            <a:r>
              <a:rPr lang="en-US" sz="1800" b="1" dirty="0"/>
              <a:t>) {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lang="en-US" sz="1400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// </a:t>
            </a:r>
            <a:r>
              <a:rPr lang="en-US" sz="1400" dirty="0" err="1"/>
              <a:t>Kasus</a:t>
            </a:r>
            <a:r>
              <a:rPr lang="en-US" sz="1400" dirty="0"/>
              <a:t> 1: Target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r>
              <a:rPr lang="en-US" sz="1400" dirty="0"/>
              <a:t> </a:t>
            </a:r>
            <a:r>
              <a:rPr lang="en-US" sz="1400" dirty="0" err="1"/>
              <a:t>kanan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if (target-&gt;right != NULL)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return </a:t>
            </a:r>
            <a:r>
              <a:rPr lang="en-US" sz="1400" dirty="0" err="1"/>
              <a:t>leftMost</a:t>
            </a:r>
            <a:r>
              <a:rPr lang="en-US" sz="1400" dirty="0"/>
              <a:t>(target-&gt;right);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lang="en-US" sz="1400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// </a:t>
            </a:r>
            <a:r>
              <a:rPr lang="en-US" sz="1400" dirty="0" err="1"/>
              <a:t>Kasus</a:t>
            </a:r>
            <a:r>
              <a:rPr lang="en-US" sz="1400" dirty="0"/>
              <a:t> 2: Target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r>
              <a:rPr lang="en-US" sz="1400" dirty="0"/>
              <a:t> </a:t>
            </a:r>
            <a:r>
              <a:rPr lang="en-US" sz="1400" dirty="0" err="1"/>
              <a:t>kanan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</a:t>
            </a:r>
            <a:r>
              <a:rPr lang="en-US" sz="1400" dirty="0" err="1"/>
              <a:t>struct</a:t>
            </a:r>
            <a:r>
              <a:rPr lang="en-US" sz="1400" dirty="0"/>
              <a:t> Node* successor = NULL</a:t>
            </a:r>
            <a:r>
              <a:rPr lang="en-US" sz="1400" dirty="0" smtClean="0"/>
              <a:t>;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while (root != NULL) </a:t>
            </a:r>
            <a:r>
              <a:rPr lang="en-US" sz="1400" dirty="0" smtClean="0"/>
              <a:t>{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if (target-&gt;data &lt; root-&gt;data) {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    successor = root;      // </a:t>
            </a:r>
            <a:r>
              <a:rPr lang="en-US" sz="1400" dirty="0" err="1"/>
              <a:t>kandidat</a:t>
            </a:r>
            <a:r>
              <a:rPr lang="en-US" sz="1400" dirty="0"/>
              <a:t> successor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    root = root-&gt;left;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}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else if (target-&gt;data &gt; root-&gt;data) {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    root = root-&gt;right;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}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else {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    break;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    }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</a:t>
            </a:r>
            <a:r>
              <a:rPr lang="en-US" sz="1400" dirty="0" smtClean="0"/>
              <a:t>}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    return successor;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1400" dirty="0"/>
              <a:t>}</a:t>
            </a:r>
          </a:p>
        </p:txBody>
      </p:sp>
      <p:sp>
        <p:nvSpPr>
          <p:cNvPr id="4" name="Rectangle 3"/>
          <p:cNvSpPr/>
          <p:nvPr/>
        </p:nvSpPr>
        <p:spPr>
          <a:xfrm>
            <a:off x="5994400" y="188628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ree *</a:t>
            </a:r>
            <a:r>
              <a:rPr lang="en-US" dirty="0" err="1" smtClean="0"/>
              <a:t>leftMost</a:t>
            </a:r>
            <a:r>
              <a:rPr lang="en-US" dirty="0" smtClean="0"/>
              <a:t>(tree *node</a:t>
            </a:r>
            <a:r>
              <a:rPr lang="en-US" dirty="0"/>
              <a:t>) {</a:t>
            </a:r>
          </a:p>
          <a:p>
            <a:endParaRPr lang="en-US" dirty="0"/>
          </a:p>
          <a:p>
            <a:r>
              <a:rPr lang="en-US" dirty="0"/>
              <a:t>    while (node != NULL &amp;&amp; node-&gt;left != NULL)</a:t>
            </a:r>
          </a:p>
          <a:p>
            <a:r>
              <a:rPr lang="en-US" dirty="0"/>
              <a:t>        node = node-&gt;left;</a:t>
            </a:r>
          </a:p>
          <a:p>
            <a:endParaRPr lang="en-US" dirty="0"/>
          </a:p>
          <a:p>
            <a:r>
              <a:rPr lang="en-US" dirty="0"/>
              <a:t>    return node;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39258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6. In-order Predecessor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- node yang </a:t>
            </a:r>
            <a:r>
              <a:rPr lang="en-US" sz="2400" b="1" dirty="0" err="1" smtClean="0"/>
              <a:t>dikunjungi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tepat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sebelum</a:t>
            </a:r>
            <a:r>
              <a:rPr lang="en-US" sz="2400" b="1" dirty="0" smtClean="0"/>
              <a:t> node target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traversal </a:t>
            </a:r>
            <a:r>
              <a:rPr lang="en-US" sz="2400" b="1" dirty="0" smtClean="0"/>
              <a:t>In-order (Left → Root → Right)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- node </a:t>
            </a:r>
            <a:r>
              <a:rPr lang="en-US" sz="2400" dirty="0" err="1" smtClean="0"/>
              <a:t>dengan</a:t>
            </a:r>
            <a:r>
              <a:rPr lang="en-US" sz="2400" dirty="0" smtClean="0"/>
              <a:t> 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terbesar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kecil</a:t>
            </a:r>
            <a:r>
              <a:rPr lang="en-US" sz="2400" dirty="0" smtClean="0"/>
              <a:t> </a:t>
            </a:r>
            <a:r>
              <a:rPr lang="en-US" sz="2400" dirty="0" err="1" smtClean="0"/>
              <a:t>dari</a:t>
            </a:r>
            <a:r>
              <a:rPr lang="en-US" sz="2400" dirty="0" smtClean="0"/>
              <a:t> target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333" y="3150066"/>
            <a:ext cx="2734853" cy="2984301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83051" y="3285055"/>
            <a:ext cx="55880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Inorder</a:t>
            </a:r>
            <a:r>
              <a:rPr lang="en-US" b="1" dirty="0" smtClean="0"/>
              <a:t> : 4 8 10 12 14 20 22</a:t>
            </a:r>
          </a:p>
          <a:p>
            <a:r>
              <a:rPr lang="en-US" b="1" dirty="0" err="1" smtClean="0"/>
              <a:t>Inorder</a:t>
            </a:r>
            <a:r>
              <a:rPr lang="en-US" b="1" dirty="0" smtClean="0"/>
              <a:t> </a:t>
            </a:r>
            <a:r>
              <a:rPr lang="en-US" b="1" dirty="0"/>
              <a:t>predecessor </a:t>
            </a:r>
            <a:r>
              <a:rPr lang="en-US" dirty="0" err="1" smtClean="0"/>
              <a:t>dari</a:t>
            </a:r>
            <a:r>
              <a:rPr lang="en-US" dirty="0" smtClean="0"/>
              <a:t> node 12 </a:t>
            </a:r>
            <a:r>
              <a:rPr lang="en-US" dirty="0" err="1" smtClean="0"/>
              <a:t>adalah</a:t>
            </a:r>
            <a:r>
              <a:rPr lang="en-US" dirty="0" smtClean="0"/>
              <a:t> node 10</a:t>
            </a:r>
          </a:p>
        </p:txBody>
      </p:sp>
    </p:spTree>
    <p:extLst>
      <p:ext uri="{BB962C8B-B14F-4D97-AF65-F5344CB8AC3E}">
        <p14:creationId xmlns:p14="http://schemas.microsoft.com/office/powerpoint/2010/main" val="3935569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Materi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Membangun</a:t>
            </a:r>
            <a:r>
              <a:rPr lang="en-US" dirty="0"/>
              <a:t> BST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menyisipkan</a:t>
            </a:r>
            <a:r>
              <a:rPr lang="en-US" dirty="0"/>
              <a:t> </a:t>
            </a:r>
            <a:r>
              <a:rPr lang="en-US" dirty="0" err="1"/>
              <a:t>noda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BST</a:t>
            </a:r>
          </a:p>
          <a:p>
            <a:r>
              <a:rPr lang="en-US" dirty="0"/>
              <a:t>2.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key </a:t>
            </a:r>
            <a:r>
              <a:rPr lang="en-US" dirty="0" err="1"/>
              <a:t>pada</a:t>
            </a:r>
            <a:r>
              <a:rPr lang="en-US" dirty="0"/>
              <a:t> BST</a:t>
            </a:r>
          </a:p>
          <a:p>
            <a:r>
              <a:rPr lang="en-US" dirty="0"/>
              <a:t>3. </a:t>
            </a:r>
            <a:r>
              <a:rPr lang="en-US" dirty="0" err="1"/>
              <a:t>Mencari</a:t>
            </a:r>
            <a:r>
              <a:rPr lang="en-US" dirty="0"/>
              <a:t> minimum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BST</a:t>
            </a:r>
          </a:p>
          <a:p>
            <a:r>
              <a:rPr lang="en-US" dirty="0"/>
              <a:t>4.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BST</a:t>
            </a:r>
          </a:p>
          <a:p>
            <a:r>
              <a:rPr lang="en-US" dirty="0"/>
              <a:t>5. In-order Successor</a:t>
            </a:r>
          </a:p>
          <a:p>
            <a:r>
              <a:rPr lang="en-US" dirty="0"/>
              <a:t>6. In-order Predecessor</a:t>
            </a:r>
          </a:p>
          <a:p>
            <a:r>
              <a:rPr lang="en-US" dirty="0"/>
              <a:t>7. </a:t>
            </a:r>
            <a:r>
              <a:rPr lang="en-US" dirty="0" err="1"/>
              <a:t>Menghapus</a:t>
            </a:r>
            <a:r>
              <a:rPr lang="en-US" dirty="0"/>
              <a:t> node </a:t>
            </a:r>
            <a:r>
              <a:rPr lang="en-US" dirty="0" err="1"/>
              <a:t>pada</a:t>
            </a:r>
            <a:r>
              <a:rPr lang="en-US" dirty="0"/>
              <a:t> BST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813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In-order Predecessor</a:t>
            </a:r>
            <a:br>
              <a:rPr lang="en-US" dirty="0"/>
            </a:br>
            <a:r>
              <a:rPr lang="en-US" sz="3600" dirty="0" err="1"/>
              <a:t>Kasus</a:t>
            </a:r>
            <a:r>
              <a:rPr lang="en-US" sz="3600" dirty="0"/>
              <a:t> 1: Node </a:t>
            </a:r>
            <a:r>
              <a:rPr lang="en-US" sz="3600" dirty="0" err="1"/>
              <a:t>memiliki</a:t>
            </a:r>
            <a:r>
              <a:rPr lang="en-US" sz="3600" dirty="0"/>
              <a:t> </a:t>
            </a:r>
            <a:r>
              <a:rPr lang="en-US" sz="3600" dirty="0" smtClean="0"/>
              <a:t>subtree </a:t>
            </a:r>
            <a:r>
              <a:rPr lang="en-US" sz="3600" dirty="0" err="1"/>
              <a:t>kiri</a:t>
            </a:r>
            <a:endParaRPr lang="en-US" sz="360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141730" y="1760825"/>
            <a:ext cx="684657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Jika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node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kiri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predecessor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Node yang paling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kanan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pada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subtree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kiri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800" b="1" dirty="0"/>
              <a:t>Node </a:t>
            </a:r>
            <a:r>
              <a:rPr lang="en-US" sz="1800" b="1" dirty="0" smtClean="0"/>
              <a:t>15 </a:t>
            </a:r>
            <a:r>
              <a:rPr lang="en-US" sz="1800" b="1" dirty="0" err="1"/>
              <a:t>mempunyai</a:t>
            </a:r>
            <a:r>
              <a:rPr lang="en-US" sz="1800" b="1" dirty="0"/>
              <a:t> </a:t>
            </a:r>
            <a:r>
              <a:rPr lang="en-US" sz="1800" b="1" dirty="0" err="1"/>
              <a:t>Inorder</a:t>
            </a:r>
            <a:r>
              <a:rPr lang="en-US" sz="1800" b="1" dirty="0"/>
              <a:t> Predecessor</a:t>
            </a:r>
            <a:r>
              <a:rPr lang="en-US" sz="1800" b="1" dirty="0" smtClean="0"/>
              <a:t> </a:t>
            </a:r>
            <a:r>
              <a:rPr lang="en-US" sz="1800" b="1" dirty="0"/>
              <a:t>node </a:t>
            </a:r>
            <a:r>
              <a:rPr lang="en-US" sz="1800" b="1" dirty="0" smtClean="0"/>
              <a:t>12. </a:t>
            </a:r>
            <a:r>
              <a:rPr lang="en-US" sz="1800" dirty="0"/>
              <a:t>Node </a:t>
            </a:r>
            <a:r>
              <a:rPr lang="en-US" sz="1800" dirty="0" smtClean="0"/>
              <a:t>15 </a:t>
            </a:r>
            <a:r>
              <a:rPr lang="en-US" sz="1800" dirty="0" err="1"/>
              <a:t>mempunyai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 smtClean="0"/>
              <a:t>kiri</a:t>
            </a:r>
            <a:r>
              <a:rPr lang="en-US" sz="1800" dirty="0" smtClean="0"/>
              <a:t> </a:t>
            </a:r>
            <a:r>
              <a:rPr lang="en-US" sz="1800" dirty="0"/>
              <a:t>node </a:t>
            </a:r>
            <a:r>
              <a:rPr lang="en-US" sz="1800" dirty="0" smtClean="0"/>
              <a:t>10. 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Node yang paling </a:t>
            </a:r>
            <a:r>
              <a:rPr lang="en-US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kanan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pada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subtree </a:t>
            </a:r>
            <a:r>
              <a:rPr lang="en-US" altLang="en-US" sz="1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node 10 </a:t>
            </a:r>
            <a:r>
              <a:rPr lang="en-US" altLang="en-US" sz="1800" dirty="0" err="1" smtClean="0">
                <a:solidFill>
                  <a:schemeClr val="tx1"/>
                </a:solidFill>
              </a:rPr>
              <a:t>adalah</a:t>
            </a:r>
            <a:r>
              <a:rPr lang="en-US" altLang="en-US" sz="1800" dirty="0" smtClean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node </a:t>
            </a:r>
            <a:r>
              <a:rPr lang="en-US" altLang="en-US" sz="1800" dirty="0" smtClean="0">
                <a:solidFill>
                  <a:schemeClr val="tx1"/>
                </a:solidFill>
              </a:rPr>
              <a:t>12</a:t>
            </a:r>
            <a:endParaRPr lang="en-US" altLang="en-US" sz="1800" dirty="0">
              <a:solidFill>
                <a:schemeClr val="tx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828" y="632516"/>
            <a:ext cx="3102922" cy="190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823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In-order Predecessor</a:t>
            </a:r>
            <a:br>
              <a:rPr lang="en-US" dirty="0"/>
            </a:br>
            <a:r>
              <a:rPr lang="en-US" sz="3600" dirty="0" err="1"/>
              <a:t>Kasus</a:t>
            </a:r>
            <a:r>
              <a:rPr lang="en-US" sz="3600" dirty="0"/>
              <a:t> 1: Node </a:t>
            </a:r>
            <a:r>
              <a:rPr lang="en-US" sz="3600" dirty="0" err="1"/>
              <a:t>memiliki</a:t>
            </a:r>
            <a:r>
              <a:rPr lang="en-US" sz="3600" dirty="0"/>
              <a:t> subtree </a:t>
            </a:r>
            <a:r>
              <a:rPr lang="en-US" sz="3600" dirty="0" err="1"/>
              <a:t>kiri</a:t>
            </a:r>
            <a:endParaRPr lang="en-US" sz="360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209436" y="1850867"/>
            <a:ext cx="684657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Jika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node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kiri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predecessor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Node yang paling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kanan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pada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subtree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kiri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800" b="1" dirty="0" smtClean="0"/>
              <a:t>- Node 40 </a:t>
            </a:r>
            <a:r>
              <a:rPr lang="en-US" sz="1800" b="1" dirty="0" err="1"/>
              <a:t>mempunyai</a:t>
            </a:r>
            <a:r>
              <a:rPr lang="en-US" sz="1800" b="1" dirty="0"/>
              <a:t> </a:t>
            </a:r>
            <a:r>
              <a:rPr lang="en-US" sz="1800" b="1" dirty="0" err="1"/>
              <a:t>Inorder</a:t>
            </a:r>
            <a:r>
              <a:rPr lang="en-US" sz="1800" b="1" dirty="0"/>
              <a:t> Predecessor</a:t>
            </a:r>
            <a:r>
              <a:rPr lang="en-US" sz="1800" b="1" dirty="0" smtClean="0"/>
              <a:t> </a:t>
            </a:r>
            <a:r>
              <a:rPr lang="en-US" sz="1800" b="1" dirty="0"/>
              <a:t>node </a:t>
            </a:r>
            <a:r>
              <a:rPr lang="en-US" sz="1800" b="1" dirty="0" smtClean="0"/>
              <a:t>34. </a:t>
            </a:r>
            <a:r>
              <a:rPr lang="en-US" sz="1800" dirty="0"/>
              <a:t>Node </a:t>
            </a:r>
            <a:r>
              <a:rPr lang="en-US" sz="1800" dirty="0" smtClean="0"/>
              <a:t>40 </a:t>
            </a:r>
            <a:r>
              <a:rPr lang="en-US" sz="1800" dirty="0" err="1"/>
              <a:t>mempunyai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 smtClean="0"/>
              <a:t>kiri</a:t>
            </a:r>
            <a:r>
              <a:rPr lang="en-US" sz="1800" dirty="0" smtClean="0"/>
              <a:t> </a:t>
            </a:r>
            <a:r>
              <a:rPr lang="en-US" sz="1800" dirty="0"/>
              <a:t>node </a:t>
            </a:r>
            <a:r>
              <a:rPr lang="en-US" sz="1800" dirty="0" smtClean="0"/>
              <a:t>4. 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Node yang paling </a:t>
            </a:r>
            <a:r>
              <a:rPr lang="en-US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kanan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pada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subtree </a:t>
            </a:r>
            <a:r>
              <a:rPr lang="en-US" altLang="en-US" sz="1800" dirty="0" smtClean="0">
                <a:solidFill>
                  <a:schemeClr val="tx1"/>
                </a:solidFill>
              </a:rPr>
              <a:t>4 </a:t>
            </a:r>
            <a:r>
              <a:rPr lang="en-US" altLang="en-US" sz="1800" dirty="0" err="1" smtClean="0">
                <a:solidFill>
                  <a:schemeClr val="tx1"/>
                </a:solidFill>
              </a:rPr>
              <a:t>adalah</a:t>
            </a:r>
            <a:r>
              <a:rPr lang="en-US" altLang="en-US" sz="1800" dirty="0" smtClean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node </a:t>
            </a:r>
            <a:r>
              <a:rPr lang="en-US" altLang="en-US" sz="1800" dirty="0" smtClean="0">
                <a:solidFill>
                  <a:schemeClr val="tx1"/>
                </a:solidFill>
              </a:rPr>
              <a:t>34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800" b="1" dirty="0" smtClean="0"/>
              <a:t>- Node 55 </a:t>
            </a:r>
            <a:r>
              <a:rPr lang="en-US" sz="1800" b="1" dirty="0" err="1"/>
              <a:t>mempunyai</a:t>
            </a:r>
            <a:r>
              <a:rPr lang="en-US" sz="1800" b="1" dirty="0"/>
              <a:t> </a:t>
            </a:r>
            <a:r>
              <a:rPr lang="en-US" sz="1800" b="1" dirty="0" err="1"/>
              <a:t>Inorder</a:t>
            </a:r>
            <a:r>
              <a:rPr lang="en-US" sz="1800" b="1" dirty="0"/>
              <a:t> Predecessor node </a:t>
            </a:r>
            <a:r>
              <a:rPr lang="en-US" sz="1800" b="1" dirty="0" smtClean="0"/>
              <a:t>49. </a:t>
            </a:r>
            <a:r>
              <a:rPr lang="en-US" sz="1800" dirty="0"/>
              <a:t>Node </a:t>
            </a:r>
            <a:r>
              <a:rPr lang="en-US" sz="1800" dirty="0" smtClean="0"/>
              <a:t>55 </a:t>
            </a:r>
            <a:r>
              <a:rPr lang="en-US" sz="1800" dirty="0" err="1"/>
              <a:t>mempunyai</a:t>
            </a:r>
            <a:r>
              <a:rPr lang="en-US" sz="1800" dirty="0"/>
              <a:t> </a:t>
            </a:r>
            <a:r>
              <a:rPr lang="en-US" sz="1800" dirty="0" err="1"/>
              <a:t>anak</a:t>
            </a:r>
            <a:r>
              <a:rPr lang="en-US" sz="1800" dirty="0"/>
              <a:t> </a:t>
            </a:r>
            <a:r>
              <a:rPr lang="en-US" sz="1800" dirty="0" err="1"/>
              <a:t>kiri</a:t>
            </a:r>
            <a:r>
              <a:rPr lang="en-US" sz="1800" dirty="0"/>
              <a:t> node </a:t>
            </a:r>
            <a:r>
              <a:rPr lang="en-US" sz="1800" dirty="0" smtClean="0"/>
              <a:t>48. 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Node yang paling </a:t>
            </a:r>
            <a:r>
              <a:rPr lang="en-US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kanan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pada</a:t>
            </a:r>
            <a:r>
              <a:rPr lang="en-US" alt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 subtree </a:t>
            </a:r>
            <a:r>
              <a:rPr lang="en-US" altLang="en-US" sz="1800" dirty="0" smtClean="0">
                <a:solidFill>
                  <a:schemeClr val="tx1"/>
                </a:solidFill>
              </a:rPr>
              <a:t>48 </a:t>
            </a:r>
            <a:r>
              <a:rPr lang="en-US" altLang="en-US" sz="1800" dirty="0" err="1">
                <a:solidFill>
                  <a:schemeClr val="tx1"/>
                </a:solidFill>
              </a:rPr>
              <a:t>adalah</a:t>
            </a:r>
            <a:r>
              <a:rPr lang="en-US" altLang="en-US" sz="1800" dirty="0">
                <a:solidFill>
                  <a:schemeClr val="tx1"/>
                </a:solidFill>
              </a:rPr>
              <a:t> node </a:t>
            </a:r>
            <a:r>
              <a:rPr lang="en-US" altLang="en-US" sz="1800" dirty="0" smtClean="0">
                <a:solidFill>
                  <a:schemeClr val="tx1"/>
                </a:solidFill>
              </a:rPr>
              <a:t>49</a:t>
            </a:r>
            <a:endParaRPr lang="en-US" altLang="en-US" sz="1800" dirty="0">
              <a:solidFill>
                <a:schemeClr val="tx1"/>
              </a:solidFill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 dirty="0">
              <a:solidFill>
                <a:schemeClr val="tx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162" y="1458951"/>
            <a:ext cx="2987518" cy="22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157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In-order Predecessor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nl-NL" sz="3200" dirty="0" smtClean="0"/>
              <a:t>Kasus </a:t>
            </a:r>
            <a:r>
              <a:rPr lang="nl-NL" sz="3200" dirty="0"/>
              <a:t>2: Node tidak memiliki </a:t>
            </a:r>
            <a:r>
              <a:rPr lang="nl-NL" sz="3200" dirty="0" smtClean="0"/>
              <a:t>anak kiri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80" y="1845734"/>
            <a:ext cx="7564120" cy="4023360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Predecessor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adalah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ancestor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terdalam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yang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memiliki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node target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berada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di subtree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kanannya</a:t>
            </a:r>
            <a:r>
              <a:rPr lang="en-US" altLang="en-US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Langkah-langkah</a:t>
            </a: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 :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Mulai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dari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node target.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Naik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ke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ancestor.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Cari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ancestor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pertama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di mana node target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berada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pada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subtree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kanan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ancestor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tersebut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marL="45720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Ancestor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itulah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predecessor.</a:t>
            </a:r>
            <a:endParaRPr lang="en-US" altLang="en-US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488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In-order Predecessor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nl-NL" sz="3200" dirty="0" smtClean="0"/>
              <a:t>Kasus </a:t>
            </a:r>
            <a:r>
              <a:rPr lang="nl-NL" sz="3200" dirty="0"/>
              <a:t>2: Node tidak memiliki </a:t>
            </a:r>
            <a:r>
              <a:rPr lang="nl-NL" sz="3200" dirty="0" smtClean="0"/>
              <a:t>anak kiri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80" y="1845734"/>
            <a:ext cx="7564120" cy="4023360"/>
          </a:xfrm>
        </p:spPr>
        <p:txBody>
          <a:bodyPr>
            <a:normAutofit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Predecessor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adalah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ancestor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terdalam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yang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memiliki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node target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berada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 di subtree </a:t>
            </a:r>
            <a:r>
              <a:rPr lang="en-US" altLang="en-US" b="1" dirty="0" err="1">
                <a:solidFill>
                  <a:schemeClr val="tx1"/>
                </a:solidFill>
                <a:latin typeface="Arial" panose="020B0604020202020204" pitchFamily="34" charset="0"/>
              </a:rPr>
              <a:t>kanannya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dirty="0" smtClean="0"/>
              <a:t>Gb 1</a:t>
            </a:r>
          </a:p>
          <a:p>
            <a:r>
              <a:rPr lang="en-US" b="1" dirty="0"/>
              <a:t>Node </a:t>
            </a:r>
            <a:r>
              <a:rPr lang="en-US" b="1" dirty="0" smtClean="0"/>
              <a:t>25 </a:t>
            </a:r>
            <a:r>
              <a:rPr lang="en-US" b="1" dirty="0" err="1"/>
              <a:t>mempunyai</a:t>
            </a:r>
            <a:r>
              <a:rPr lang="en-US" b="1" dirty="0"/>
              <a:t> </a:t>
            </a:r>
            <a:r>
              <a:rPr lang="en-US" b="1" dirty="0" err="1"/>
              <a:t>Inorder</a:t>
            </a:r>
            <a:r>
              <a:rPr lang="en-US" b="1" dirty="0"/>
              <a:t> Predecessor node </a:t>
            </a:r>
            <a:r>
              <a:rPr lang="en-US" b="1" dirty="0" smtClean="0"/>
              <a:t>20. </a:t>
            </a:r>
            <a:r>
              <a:rPr lang="en-US" dirty="0"/>
              <a:t>Node </a:t>
            </a:r>
            <a:r>
              <a:rPr lang="en-US" dirty="0" smtClean="0"/>
              <a:t>25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. Node 25 </a:t>
            </a:r>
            <a:r>
              <a:rPr lang="en-US" dirty="0" err="1" smtClean="0"/>
              <a:t>mempunyai</a:t>
            </a:r>
            <a:r>
              <a:rPr lang="en-US" dirty="0" smtClean="0"/>
              <a:t> parent node 20 </a:t>
            </a:r>
            <a:r>
              <a:rPr lang="en-US" dirty="0" err="1" smtClean="0"/>
              <a:t>dan</a:t>
            </a:r>
            <a:r>
              <a:rPr lang="en-US" dirty="0" smtClean="0"/>
              <a:t> node 25 </a:t>
            </a:r>
            <a:r>
              <a:rPr lang="en-US" dirty="0" err="1" smtClean="0"/>
              <a:t>menjadi</a:t>
            </a:r>
            <a:r>
              <a:rPr lang="en-US" dirty="0" smtClean="0"/>
              <a:t> subtree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20. </a:t>
            </a:r>
            <a:r>
              <a:rPr lang="en-US" dirty="0" err="1" smtClean="0"/>
              <a:t>Maka</a:t>
            </a:r>
            <a:r>
              <a:rPr lang="en-US" dirty="0" smtClean="0"/>
              <a:t> node 20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ancestor </a:t>
            </a:r>
            <a:r>
              <a:rPr lang="en-US" dirty="0" err="1" smtClean="0"/>
              <a:t>pertama</a:t>
            </a:r>
            <a:endParaRPr lang="en-US" dirty="0" smtClean="0"/>
          </a:p>
          <a:p>
            <a:r>
              <a:rPr lang="en-US" dirty="0"/>
              <a:t>Gb </a:t>
            </a:r>
            <a:r>
              <a:rPr lang="en-US" dirty="0" smtClean="0"/>
              <a:t>2</a:t>
            </a:r>
            <a:endParaRPr lang="en-US" dirty="0"/>
          </a:p>
          <a:p>
            <a:r>
              <a:rPr lang="en-US" b="1" dirty="0" smtClean="0"/>
              <a:t>Node </a:t>
            </a:r>
            <a:r>
              <a:rPr lang="en-US" b="1" dirty="0"/>
              <a:t>45 </a:t>
            </a:r>
            <a:r>
              <a:rPr lang="en-US" b="1" dirty="0" err="1"/>
              <a:t>mempunyai</a:t>
            </a:r>
            <a:r>
              <a:rPr lang="en-US" b="1" dirty="0"/>
              <a:t> </a:t>
            </a:r>
            <a:r>
              <a:rPr lang="en-US" b="1" dirty="0" err="1"/>
              <a:t>Inorder</a:t>
            </a:r>
            <a:r>
              <a:rPr lang="en-US" b="1" dirty="0"/>
              <a:t> Predecessor node 40. </a:t>
            </a:r>
            <a:r>
              <a:rPr lang="en-US" dirty="0"/>
              <a:t>Node 45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. Node 45 </a:t>
            </a:r>
            <a:r>
              <a:rPr lang="en-US" dirty="0" err="1"/>
              <a:t>mempunyai</a:t>
            </a:r>
            <a:r>
              <a:rPr lang="en-US" dirty="0"/>
              <a:t> parent node 40 </a:t>
            </a:r>
            <a:r>
              <a:rPr lang="en-US" dirty="0" err="1"/>
              <a:t>dan</a:t>
            </a:r>
            <a:r>
              <a:rPr lang="en-US" dirty="0"/>
              <a:t> node 45 </a:t>
            </a:r>
            <a:r>
              <a:rPr lang="en-US" dirty="0" err="1"/>
              <a:t>menjadi</a:t>
            </a:r>
            <a:r>
              <a:rPr lang="en-US" dirty="0"/>
              <a:t> subtree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node 40. </a:t>
            </a:r>
            <a:r>
              <a:rPr lang="en-US" dirty="0" err="1"/>
              <a:t>Maka</a:t>
            </a:r>
            <a:r>
              <a:rPr lang="en-US" dirty="0"/>
              <a:t> node 40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ancestor </a:t>
            </a:r>
            <a:r>
              <a:rPr lang="en-US" dirty="0" err="1"/>
              <a:t>pertama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476" y="1259050"/>
            <a:ext cx="3102922" cy="19034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0880" y="3339109"/>
            <a:ext cx="2987518" cy="22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989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080" y="372534"/>
            <a:ext cx="10058400" cy="40233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/>
              <a:t>tree* </a:t>
            </a:r>
            <a:r>
              <a:rPr lang="en-US" sz="1400" dirty="0" err="1" smtClean="0"/>
              <a:t>inorderPredecessor</a:t>
            </a:r>
            <a:r>
              <a:rPr lang="en-US" sz="1400" dirty="0" smtClean="0"/>
              <a:t>(tree *root</a:t>
            </a:r>
            <a:r>
              <a:rPr lang="en-US" sz="1400" dirty="0"/>
              <a:t>, </a:t>
            </a:r>
            <a:r>
              <a:rPr lang="en-US" sz="1400" dirty="0" smtClean="0"/>
              <a:t>tree *target</a:t>
            </a:r>
            <a:r>
              <a:rPr lang="en-US" sz="1400" dirty="0"/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/>
              <a:t>{    </a:t>
            </a:r>
            <a:r>
              <a:rPr lang="en-US" sz="1400" dirty="0"/>
              <a:t>// </a:t>
            </a:r>
            <a:r>
              <a:rPr lang="en-US" sz="1400" dirty="0" err="1"/>
              <a:t>Kasus</a:t>
            </a:r>
            <a:r>
              <a:rPr lang="en-US" sz="1400" dirty="0"/>
              <a:t> 1: </a:t>
            </a:r>
            <a:r>
              <a:rPr lang="en-US" sz="1400" dirty="0" err="1"/>
              <a:t>memiliki</a:t>
            </a:r>
            <a:r>
              <a:rPr lang="en-US" sz="1400" dirty="0"/>
              <a:t> subtree </a:t>
            </a:r>
            <a:r>
              <a:rPr lang="en-US" sz="1400" dirty="0" err="1"/>
              <a:t>kiri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if (target-&gt;left != NULL)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return </a:t>
            </a:r>
            <a:r>
              <a:rPr lang="en-US" sz="1400" dirty="0" err="1"/>
              <a:t>rightMost</a:t>
            </a:r>
            <a:r>
              <a:rPr lang="en-US" sz="1400" dirty="0"/>
              <a:t>(target-&gt;left</a:t>
            </a:r>
            <a:r>
              <a:rPr lang="en-US" sz="1400" dirty="0" smtClean="0"/>
              <a:t>);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// </a:t>
            </a:r>
            <a:r>
              <a:rPr lang="en-US" sz="1400" dirty="0" err="1"/>
              <a:t>Kasus</a:t>
            </a:r>
            <a:r>
              <a:rPr lang="en-US" sz="1400" dirty="0"/>
              <a:t> 2: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subtree </a:t>
            </a:r>
            <a:r>
              <a:rPr lang="en-US" sz="1400" dirty="0" err="1"/>
              <a:t>kiri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</a:t>
            </a:r>
            <a:r>
              <a:rPr lang="en-US" sz="1400" dirty="0" err="1"/>
              <a:t>struct</a:t>
            </a:r>
            <a:r>
              <a:rPr lang="en-US" sz="1400" dirty="0"/>
              <a:t> Node* predecessor = NULL</a:t>
            </a:r>
            <a:r>
              <a:rPr lang="en-US" sz="1400" dirty="0" smtClean="0"/>
              <a:t>;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while (root != NULL)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{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if (target-&gt;data &gt; root-&gt;data)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</a:t>
            </a:r>
            <a:r>
              <a:rPr lang="en-US" sz="1400" dirty="0" smtClean="0"/>
              <a:t>{  </a:t>
            </a:r>
            <a:r>
              <a:rPr lang="en-US" sz="1400" dirty="0"/>
              <a:t>predecessor = root;      // </a:t>
            </a:r>
            <a:r>
              <a:rPr lang="en-US" sz="1400" dirty="0" err="1"/>
              <a:t>kandidat</a:t>
            </a:r>
            <a:r>
              <a:rPr lang="en-US" sz="1400" dirty="0"/>
              <a:t> predecessor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    root = root-&gt;right;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}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else if (target-&gt;data &lt; root-&gt;data</a:t>
            </a:r>
            <a:r>
              <a:rPr lang="en-US" sz="1400" dirty="0" smtClean="0"/>
              <a:t>) {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    root = root-&gt;left;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}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</a:t>
            </a:r>
            <a:r>
              <a:rPr lang="en-US" sz="1400" dirty="0" smtClean="0"/>
              <a:t>else </a:t>
            </a:r>
            <a:r>
              <a:rPr lang="en-US" sz="1400" dirty="0"/>
              <a:t>{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    break;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    }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</a:t>
            </a:r>
            <a:r>
              <a:rPr lang="en-US" sz="1400" dirty="0" smtClean="0"/>
              <a:t>}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    return predecessor;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}</a:t>
            </a:r>
          </a:p>
        </p:txBody>
      </p:sp>
      <p:sp>
        <p:nvSpPr>
          <p:cNvPr id="5" name="Rectangle 4"/>
          <p:cNvSpPr/>
          <p:nvPr/>
        </p:nvSpPr>
        <p:spPr>
          <a:xfrm>
            <a:off x="5003800" y="58453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tree* </a:t>
            </a:r>
            <a:r>
              <a:rPr lang="en-US" dirty="0" err="1" smtClean="0"/>
              <a:t>rightMost</a:t>
            </a:r>
            <a:r>
              <a:rPr lang="en-US" dirty="0" smtClean="0"/>
              <a:t>(tree* </a:t>
            </a:r>
            <a:r>
              <a:rPr lang="en-US" dirty="0"/>
              <a:t>node)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while (node != NULL &amp;&amp; node-&gt;right != NULL)</a:t>
            </a:r>
          </a:p>
          <a:p>
            <a:r>
              <a:rPr lang="en-US" dirty="0"/>
              <a:t>        node = node-&gt;right;</a:t>
            </a:r>
          </a:p>
          <a:p>
            <a:endParaRPr lang="en-US" dirty="0"/>
          </a:p>
          <a:p>
            <a:r>
              <a:rPr lang="en-US" dirty="0"/>
              <a:t>    return node;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043705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ea typeface="PMingLiU" pitchFamily="18" charset="-120"/>
              </a:rPr>
              <a:t>7</a:t>
            </a:r>
            <a:r>
              <a:rPr lang="en-US" altLang="zh-TW" dirty="0" smtClean="0">
                <a:ea typeface="PMingLiU" pitchFamily="18" charset="-120"/>
              </a:rPr>
              <a:t>. </a:t>
            </a:r>
            <a:r>
              <a:rPr lang="en-US" altLang="zh-TW" dirty="0" err="1" smtClean="0">
                <a:ea typeface="PMingLiU" pitchFamily="18" charset="-120"/>
              </a:rPr>
              <a:t>Menghapus</a:t>
            </a:r>
            <a:r>
              <a:rPr lang="en-US" altLang="zh-TW" dirty="0" smtClean="0">
                <a:ea typeface="PMingLiU" pitchFamily="18" charset="-120"/>
              </a:rPr>
              <a:t> Node </a:t>
            </a:r>
            <a:r>
              <a:rPr lang="en-US" altLang="zh-TW" dirty="0" err="1" smtClean="0">
                <a:ea typeface="PMingLiU" pitchFamily="18" charset="-120"/>
              </a:rPr>
              <a:t>pada</a:t>
            </a:r>
            <a:r>
              <a:rPr lang="en-US" altLang="zh-TW" dirty="0" smtClean="0">
                <a:ea typeface="PMingLiU" pitchFamily="18" charset="-120"/>
              </a:rPr>
              <a:t> BST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Ketika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menghapus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sebuah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node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pada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Binary Search Tree (BST),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kita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harus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memperhatikan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bagaimana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menangani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anak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(child)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dari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node yang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dihapus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. Hal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ini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dilakukan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agar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sifat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(property) Binary Search Tree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tetap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terjaga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,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yaitu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:</a:t>
            </a:r>
            <a:endParaRPr lang="en-US" altLang="zh-TW" dirty="0">
              <a:solidFill>
                <a:schemeClr val="tx1"/>
              </a:solidFill>
              <a:ea typeface="PMingLiU" pitchFamily="18" charset="-120"/>
            </a:endParaRPr>
          </a:p>
          <a:p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Semua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nilai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pada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subtree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kiri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lebih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kecil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dari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nilai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node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induk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,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dan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semua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nilai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pada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subtree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kanan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lebih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besar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dari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nilai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node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induk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.</a:t>
            </a:r>
            <a:endParaRPr lang="en-US" altLang="zh-TW" dirty="0" smtClean="0">
              <a:solidFill>
                <a:schemeClr val="tx1"/>
              </a:solidFill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436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52736"/>
            <a:ext cx="10058400" cy="1450757"/>
          </a:xfrm>
        </p:spPr>
        <p:txBody>
          <a:bodyPr>
            <a:normAutofit/>
          </a:bodyPr>
          <a:lstStyle/>
          <a:p>
            <a:r>
              <a:rPr lang="en-US" altLang="zh-TW" sz="4400" dirty="0" smtClean="0">
                <a:solidFill>
                  <a:schemeClr val="tx1"/>
                </a:solidFill>
                <a:ea typeface="PMingLiU" pitchFamily="18" charset="-120"/>
              </a:rPr>
              <a:t>Case 1</a:t>
            </a:r>
            <a:r>
              <a:rPr lang="en-US" altLang="zh-TW" sz="4400" dirty="0">
                <a:solidFill>
                  <a:schemeClr val="tx1"/>
                </a:solidFill>
                <a:ea typeface="PMingLiU" pitchFamily="18" charset="-120"/>
              </a:rPr>
              <a:t>: </a:t>
            </a:r>
            <a:r>
              <a:rPr lang="en-US" sz="4400" b="1" dirty="0"/>
              <a:t>Node yang </a:t>
            </a:r>
            <a:r>
              <a:rPr lang="en-US" sz="4400" b="1" dirty="0" err="1"/>
              <a:t>dihapus</a:t>
            </a:r>
            <a:r>
              <a:rPr lang="en-US" sz="4400" b="1" dirty="0"/>
              <a:t> </a:t>
            </a:r>
            <a:r>
              <a:rPr lang="en-US" sz="4400" b="1" dirty="0" err="1"/>
              <a:t>tidak</a:t>
            </a:r>
            <a:r>
              <a:rPr lang="en-US" sz="4400" b="1" dirty="0"/>
              <a:t> </a:t>
            </a:r>
            <a:r>
              <a:rPr lang="en-US" sz="4400" b="1" dirty="0" err="1"/>
              <a:t>memiliki</a:t>
            </a:r>
            <a:r>
              <a:rPr lang="en-US" sz="4400" b="1" dirty="0"/>
              <a:t> </a:t>
            </a:r>
            <a:r>
              <a:rPr lang="en-US" sz="4400" b="1" dirty="0" err="1"/>
              <a:t>anak</a:t>
            </a:r>
            <a:r>
              <a:rPr lang="en-US" sz="4400" b="1" dirty="0"/>
              <a:t> (leaf node</a:t>
            </a:r>
            <a:r>
              <a:rPr lang="en-US" sz="4400" b="1" dirty="0" smtClean="0"/>
              <a:t>)</a:t>
            </a:r>
            <a:endParaRPr lang="en-US" altLang="zh-TW" sz="4400" dirty="0" smtClean="0">
              <a:ea typeface="PMingLiU" pitchFamily="18" charset="-12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938867"/>
            <a:ext cx="8077200" cy="4800600"/>
          </a:xfrm>
        </p:spPr>
        <p:txBody>
          <a:bodyPr/>
          <a:lstStyle/>
          <a:p>
            <a:r>
              <a:rPr lang="en-US" dirty="0" smtClean="0"/>
              <a:t>Node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dihapus</a:t>
            </a:r>
            <a:r>
              <a:rPr lang="en-US" dirty="0"/>
              <a:t>. 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lain </a:t>
            </a:r>
            <a:r>
              <a:rPr lang="en-US" dirty="0" err="1"/>
              <a:t>karena</a:t>
            </a:r>
            <a:r>
              <a:rPr lang="en-US" dirty="0"/>
              <a:t> node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4" name="Picture 2" descr="https://blogger.googleusercontent.com/img/b/R29vZ2xl/AVvXsEjDAyhUYm4RiHgQcTajVjivbrdxrjpNJM_s7KY-TfwW-eXczvWvP8pcrTzfp_whzMS-K1rgj5HBxmwQFiS39qqYJYl1LPvgHj9QeyUoqOUwlR6xhYHAPE_hqz4hSGhhOs4ZOO84tmT3s5s/s1600/bst+dele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8" y="2937933"/>
            <a:ext cx="5554539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blogger.googleusercontent.com/img/b/R29vZ2xl/AVvXsEjiC6bsEOKeZd-O3E-ftsQNnd6NcDXMMCtLV8heJOlmKIFrs59F2LaqIubyd4YL1GaEmQMUDewuHmu1UOH1Y7KgwovNLMMllPU-d1tyMyUghlMfEbqMFCfYZx1Ss1WF3kHUbvvphyphenhyphen1lEJw/s1600/bst+delet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05" y="2937933"/>
            <a:ext cx="5161794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7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Case 2:</a:t>
            </a:r>
            <a:r>
              <a:rPr lang="en-US" b="1" dirty="0"/>
              <a:t>Node yang </a:t>
            </a:r>
            <a:r>
              <a:rPr lang="en-US" b="1" dirty="0" err="1"/>
              <a:t>dihapus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/>
              <a:t>anak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5735320" cy="4023360"/>
          </a:xfrm>
        </p:spPr>
        <p:txBody>
          <a:bodyPr/>
          <a:lstStyle/>
          <a:p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Hubungkan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parent (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induk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)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dari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node yang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dihapus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langsung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ke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anaknya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. </a:t>
            </a:r>
            <a:endParaRPr lang="en-US" altLang="zh-TW" dirty="0" smtClean="0">
              <a:solidFill>
                <a:schemeClr val="tx1"/>
              </a:solidFill>
              <a:ea typeface="PMingLiU" pitchFamily="18" charset="-120"/>
            </a:endParaRPr>
          </a:p>
          <a:p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Jika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node yang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dihapus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sebagai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anak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kanan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dari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parent,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maka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child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dari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node yang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dihapus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sebagai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anak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kanan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.</a:t>
            </a:r>
          </a:p>
          <a:p>
            <a:r>
              <a:rPr lang="en-US" altLang="zh-TW" dirty="0" err="1" smtClean="0">
                <a:solidFill>
                  <a:schemeClr val="tx1"/>
                </a:solidFill>
                <a:ea typeface="PMingLiU" pitchFamily="18" charset="-120"/>
              </a:rPr>
              <a:t>Contoh</a:t>
            </a: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 :</a:t>
            </a:r>
          </a:p>
          <a:p>
            <a:r>
              <a:rPr lang="en-US" dirty="0" smtClean="0"/>
              <a:t>Node 4 </a:t>
            </a:r>
            <a:r>
              <a:rPr lang="en-US" dirty="0" err="1" smtClean="0"/>
              <a:t>pada</a:t>
            </a:r>
            <a:r>
              <a:rPr lang="en-US" dirty="0" smtClean="0"/>
              <a:t> tree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. Node 4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2.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4 </a:t>
            </a:r>
            <a:r>
              <a:rPr lang="en-US" dirty="0" err="1" smtClean="0"/>
              <a:t>yaitu</a:t>
            </a:r>
            <a:r>
              <a:rPr lang="en-US" dirty="0" smtClean="0"/>
              <a:t> node 3 (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4). 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node 4 </a:t>
            </a:r>
            <a:r>
              <a:rPr lang="en-US" dirty="0" err="1" smtClean="0"/>
              <a:t>dihapus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node 2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4 </a:t>
            </a:r>
            <a:r>
              <a:rPr lang="en-US" dirty="0" err="1" smtClean="0"/>
              <a:t>yaitu</a:t>
            </a:r>
            <a:r>
              <a:rPr lang="en-US" dirty="0" smtClean="0"/>
              <a:t> node 3 </a:t>
            </a:r>
            <a:r>
              <a:rPr lang="en-US" dirty="0" err="1" smtClean="0"/>
              <a:t>dijadikan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2  </a:t>
            </a:r>
            <a:endParaRPr lang="en-US" dirty="0"/>
          </a:p>
        </p:txBody>
      </p:sp>
      <p:pic>
        <p:nvPicPr>
          <p:cNvPr id="4" name="Picture 4" descr="fig4_24"/>
          <p:cNvPicPr>
            <a:picLocks noChangeAspect="1" noChangeArrowheads="1"/>
          </p:cNvPicPr>
          <p:nvPr/>
        </p:nvPicPr>
        <p:blipFill>
          <a:blip r:embed="rId2">
            <a:lum bright="-20000" contras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773" y="2969629"/>
            <a:ext cx="5454227" cy="233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0939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74" y="247480"/>
            <a:ext cx="6380480" cy="1450757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solidFill>
                  <a:schemeClr val="tx1"/>
                </a:solidFill>
                <a:ea typeface="PMingLiU" pitchFamily="18" charset="-120"/>
              </a:rPr>
              <a:t>Case 2:</a:t>
            </a:r>
            <a:r>
              <a:rPr lang="en-US" sz="3600" b="1" dirty="0"/>
              <a:t>Node yang </a:t>
            </a:r>
            <a:r>
              <a:rPr lang="en-US" sz="3600" b="1" dirty="0" err="1"/>
              <a:t>dihapus</a:t>
            </a:r>
            <a:r>
              <a:rPr lang="en-US" sz="3600" b="1" dirty="0"/>
              <a:t> </a:t>
            </a:r>
            <a:r>
              <a:rPr lang="en-US" sz="3600" b="1" dirty="0" err="1"/>
              <a:t>memiliki</a:t>
            </a:r>
            <a:r>
              <a:rPr lang="en-US" sz="3600" b="1" dirty="0"/>
              <a:t> </a:t>
            </a:r>
            <a:r>
              <a:rPr lang="en-US" sz="3600" b="1" dirty="0" err="1"/>
              <a:t>satu</a:t>
            </a:r>
            <a:r>
              <a:rPr lang="en-US" sz="3600" b="1" dirty="0"/>
              <a:t> </a:t>
            </a:r>
            <a:r>
              <a:rPr lang="en-US" sz="3600" b="1" dirty="0" err="1"/>
              <a:t>anak</a:t>
            </a:r>
            <a:endParaRPr lang="en-US" sz="3600" dirty="0"/>
          </a:p>
        </p:txBody>
      </p:sp>
      <p:pic>
        <p:nvPicPr>
          <p:cNvPr id="2050" name="Picture 2" descr="Penghapusan dalam Pohon Pencarian Biner (BST) - IncludeHel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140728"/>
            <a:ext cx="6583836" cy="415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enghapusan dalam Pohon Pencarian Biner (BST) - IncludeHel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828" y="591329"/>
            <a:ext cx="5525558" cy="3491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2528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69669"/>
            <a:ext cx="10058400" cy="1450757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tx1"/>
                </a:solidFill>
                <a:ea typeface="PMingLiU" pitchFamily="18" charset="-120"/>
              </a:rPr>
              <a:t>Case 3</a:t>
            </a:r>
            <a:r>
              <a:rPr lang="en-US" altLang="zh-TW" sz="4000" dirty="0" smtClean="0">
                <a:solidFill>
                  <a:schemeClr val="tx1"/>
                </a:solidFill>
                <a:ea typeface="PMingLiU" pitchFamily="18" charset="-120"/>
              </a:rPr>
              <a:t>:</a:t>
            </a:r>
            <a:r>
              <a:rPr lang="en-US" sz="4000" b="1" dirty="0" smtClean="0"/>
              <a:t>Node </a:t>
            </a:r>
            <a:r>
              <a:rPr lang="en-US" sz="4000" b="1" dirty="0"/>
              <a:t>yang </a:t>
            </a:r>
            <a:r>
              <a:rPr lang="en-US" sz="4000" b="1" dirty="0" err="1"/>
              <a:t>dihapus</a:t>
            </a:r>
            <a:r>
              <a:rPr lang="en-US" sz="4000" b="1" dirty="0"/>
              <a:t> </a:t>
            </a:r>
            <a:r>
              <a:rPr lang="en-US" sz="4000" b="1" dirty="0" err="1"/>
              <a:t>memiliki</a:t>
            </a:r>
            <a:r>
              <a:rPr lang="en-US" sz="4000" b="1" dirty="0"/>
              <a:t> </a:t>
            </a:r>
            <a:r>
              <a:rPr lang="en-US" sz="4000" b="1" dirty="0" err="1"/>
              <a:t>dua</a:t>
            </a:r>
            <a:r>
              <a:rPr lang="en-US" sz="4000" b="1" dirty="0"/>
              <a:t> </a:t>
            </a:r>
            <a:r>
              <a:rPr lang="en-US" sz="4000" b="1" dirty="0" err="1" smtClean="0"/>
              <a:t>anak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1097280" y="1847841"/>
            <a:ext cx="10027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Kasus</a:t>
            </a:r>
            <a:r>
              <a:rPr lang="en-US" sz="2400" dirty="0" smtClean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kasus</a:t>
            </a:r>
            <a:r>
              <a:rPr lang="en-US" sz="2400" dirty="0"/>
              <a:t> yang paling </a:t>
            </a:r>
            <a:r>
              <a:rPr lang="en-US" sz="2400" dirty="0" err="1"/>
              <a:t>kompleks</a:t>
            </a:r>
            <a:r>
              <a:rPr lang="en-US" sz="2400" dirty="0"/>
              <a:t>.</a:t>
            </a:r>
          </a:p>
          <a:p>
            <a:r>
              <a:rPr lang="en-US" sz="2400" dirty="0"/>
              <a:t>Node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langsung</a:t>
            </a:r>
            <a:r>
              <a:rPr lang="en-US" sz="2400" dirty="0"/>
              <a:t> </a:t>
            </a:r>
            <a:r>
              <a:rPr lang="en-US" sz="2400" dirty="0" err="1"/>
              <a:t>dihapus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subtree </a:t>
            </a:r>
            <a:r>
              <a:rPr lang="en-US" sz="2400" dirty="0" err="1"/>
              <a:t>kiri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subtree </a:t>
            </a:r>
            <a:r>
              <a:rPr lang="en-US" sz="2400" dirty="0" err="1"/>
              <a:t>kanan</a:t>
            </a:r>
            <a:r>
              <a:rPr lang="en-US" sz="2400" dirty="0"/>
              <a:t>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, </a:t>
            </a:r>
            <a:r>
              <a:rPr lang="en-US" sz="2400" dirty="0" err="1"/>
              <a:t>langkah-langkah</a:t>
            </a:r>
            <a:r>
              <a:rPr lang="en-US" sz="2400" dirty="0"/>
              <a:t> yang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Cari</a:t>
            </a:r>
            <a:r>
              <a:rPr lang="en-US" sz="2400" dirty="0"/>
              <a:t> </a:t>
            </a:r>
            <a:r>
              <a:rPr lang="en-US" sz="2400" b="1" dirty="0"/>
              <a:t>in-order successor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node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b="1" dirty="0" err="1"/>
              <a:t>terkecil</a:t>
            </a:r>
            <a:r>
              <a:rPr lang="en-US" sz="2400" b="1" dirty="0"/>
              <a:t> </a:t>
            </a:r>
            <a:r>
              <a:rPr lang="en-US" sz="2400" b="1" dirty="0" err="1"/>
              <a:t>pada</a:t>
            </a:r>
            <a:r>
              <a:rPr lang="en-US" sz="2400" b="1" dirty="0"/>
              <a:t> subtree </a:t>
            </a:r>
            <a:r>
              <a:rPr lang="en-US" sz="2400" b="1" dirty="0" err="1"/>
              <a:t>kanan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b="1" dirty="0"/>
              <a:t>in-order predecessor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node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b="1" dirty="0" err="1"/>
              <a:t>terbesar</a:t>
            </a:r>
            <a:r>
              <a:rPr lang="en-US" sz="2400" b="1" dirty="0"/>
              <a:t> </a:t>
            </a:r>
            <a:r>
              <a:rPr lang="en-US" sz="2400" b="1" dirty="0" err="1"/>
              <a:t>pada</a:t>
            </a:r>
            <a:r>
              <a:rPr lang="en-US" sz="2400" b="1" dirty="0"/>
              <a:t> subtree </a:t>
            </a:r>
            <a:r>
              <a:rPr lang="en-US" sz="2400" b="1" dirty="0" err="1"/>
              <a:t>kiri</a:t>
            </a:r>
            <a:r>
              <a:rPr lang="en-US" sz="2400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Salin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successor (</a:t>
            </a:r>
            <a:r>
              <a:rPr lang="en-US" sz="2400" dirty="0" err="1"/>
              <a:t>atau</a:t>
            </a:r>
            <a:r>
              <a:rPr lang="en-US" sz="2400" dirty="0"/>
              <a:t> predecessor) </a:t>
            </a:r>
            <a:r>
              <a:rPr lang="en-US" sz="2400" dirty="0" err="1"/>
              <a:t>ke</a:t>
            </a:r>
            <a:r>
              <a:rPr lang="en-US" sz="2400" dirty="0"/>
              <a:t> node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dihapus</a:t>
            </a:r>
            <a:r>
              <a:rPr lang="en-US" sz="2400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Hapus</a:t>
            </a:r>
            <a:r>
              <a:rPr lang="en-US" sz="2400" dirty="0"/>
              <a:t> node successor (</a:t>
            </a:r>
            <a:r>
              <a:rPr lang="en-US" sz="2400" dirty="0" err="1"/>
              <a:t>atau</a:t>
            </a:r>
            <a:r>
              <a:rPr lang="en-US" sz="2400" dirty="0"/>
              <a:t> predecessor) </a:t>
            </a:r>
            <a:r>
              <a:rPr lang="en-US" sz="2400" dirty="0" err="1"/>
              <a:t>tersebut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node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pasti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paling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7491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97280" y="789942"/>
            <a:ext cx="10058400" cy="1450757"/>
          </a:xfrm>
        </p:spPr>
        <p:txBody>
          <a:bodyPr anchor="t"/>
          <a:lstStyle/>
          <a:p>
            <a:r>
              <a:rPr lang="en-US" dirty="0" smtClean="0"/>
              <a:t>Binary Search Tree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711200" y="1933663"/>
            <a:ext cx="10668000" cy="4525963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Sebuah</a:t>
            </a:r>
            <a:r>
              <a:rPr lang="en-US" sz="2400" dirty="0" smtClean="0"/>
              <a:t> node di Binary Search Tree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path yang </a:t>
            </a:r>
            <a:r>
              <a:rPr lang="en-US" sz="2400" dirty="0" err="1" smtClean="0"/>
              <a:t>unik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root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aturan</a:t>
            </a:r>
            <a:r>
              <a:rPr lang="en-US" sz="2400" dirty="0" smtClean="0"/>
              <a:t> ordering</a:t>
            </a:r>
          </a:p>
          <a:p>
            <a:pPr lvl="1"/>
            <a:r>
              <a:rPr lang="en-US" sz="2000" dirty="0" err="1" smtClean="0"/>
              <a:t>Sebuah</a:t>
            </a:r>
            <a:r>
              <a:rPr lang="en-US" sz="2000" dirty="0" smtClean="0"/>
              <a:t> Node,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subtree</a:t>
            </a:r>
            <a:r>
              <a:rPr lang="en-US" sz="2000" dirty="0" smtClean="0"/>
              <a:t> </a:t>
            </a:r>
            <a:r>
              <a:rPr lang="en-US" sz="2000" dirty="0" err="1" smtClean="0"/>
              <a:t>kiri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kecil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node </a:t>
            </a:r>
            <a:r>
              <a:rPr lang="en-US" sz="2000" dirty="0" err="1" smtClean="0"/>
              <a:t>tsb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subtree</a:t>
            </a:r>
            <a:r>
              <a:rPr lang="en-US" sz="2000" dirty="0" smtClean="0"/>
              <a:t> </a:t>
            </a:r>
            <a:r>
              <a:rPr lang="en-US" sz="2000" dirty="0" err="1" smtClean="0"/>
              <a:t>kanan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node </a:t>
            </a:r>
            <a:r>
              <a:rPr lang="en-US" sz="2000" dirty="0" err="1" smtClean="0"/>
              <a:t>tsb</a:t>
            </a:r>
            <a:r>
              <a:rPr lang="en-US" sz="2000" dirty="0" smtClean="0"/>
              <a:t>. </a:t>
            </a:r>
          </a:p>
          <a:p>
            <a:pPr lvl="1"/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diperbolehkan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node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44428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>
                <a:solidFill>
                  <a:schemeClr val="tx1"/>
                </a:solidFill>
                <a:ea typeface="PMingLiU" pitchFamily="18" charset="-120"/>
              </a:rPr>
              <a:t>Case 3:</a:t>
            </a:r>
            <a:r>
              <a:rPr lang="en-US" sz="4400" b="1" dirty="0"/>
              <a:t>Node yang </a:t>
            </a:r>
            <a:r>
              <a:rPr lang="en-US" sz="4400" b="1" dirty="0" err="1"/>
              <a:t>dihapus</a:t>
            </a:r>
            <a:r>
              <a:rPr lang="en-US" sz="4400" b="1" dirty="0"/>
              <a:t> </a:t>
            </a:r>
            <a:r>
              <a:rPr lang="en-US" sz="4400" b="1" dirty="0" err="1"/>
              <a:t>memiliki</a:t>
            </a:r>
            <a:r>
              <a:rPr lang="en-US" sz="4400" b="1" dirty="0"/>
              <a:t> </a:t>
            </a:r>
            <a:r>
              <a:rPr lang="en-US" sz="4400" b="1" dirty="0" err="1"/>
              <a:t>dua</a:t>
            </a:r>
            <a:r>
              <a:rPr lang="en-US" sz="4400" b="1" dirty="0"/>
              <a:t> </a:t>
            </a:r>
            <a:r>
              <a:rPr lang="en-US" sz="4400" b="1" dirty="0" err="1"/>
              <a:t>anak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80" y="1845735"/>
            <a:ext cx="5930053" cy="4023360"/>
          </a:xfrm>
        </p:spPr>
        <p:txBody>
          <a:bodyPr/>
          <a:lstStyle/>
          <a:p>
            <a:r>
              <a:rPr lang="en-US" dirty="0" smtClean="0"/>
              <a:t>- </a:t>
            </a:r>
            <a:r>
              <a:rPr lang="en-US" dirty="0" err="1" smtClean="0"/>
              <a:t>Jika</a:t>
            </a:r>
            <a:r>
              <a:rPr lang="en-US" dirty="0" smtClean="0"/>
              <a:t> node yang </a:t>
            </a:r>
            <a:r>
              <a:rPr lang="en-US" dirty="0" err="1" smtClean="0"/>
              <a:t>dihapus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node 2. </a:t>
            </a:r>
            <a:r>
              <a:rPr lang="en-US" dirty="0"/>
              <a:t>in-order </a:t>
            </a:r>
            <a:r>
              <a:rPr lang="en-US" dirty="0" smtClean="0"/>
              <a:t>successor </a:t>
            </a:r>
            <a:r>
              <a:rPr lang="en-US" dirty="0" err="1" smtClean="0"/>
              <a:t>dari</a:t>
            </a:r>
            <a:r>
              <a:rPr lang="en-US" dirty="0" smtClean="0"/>
              <a:t> node 2 </a:t>
            </a:r>
            <a:r>
              <a:rPr lang="en-US" dirty="0" err="1" smtClean="0"/>
              <a:t>adalah</a:t>
            </a:r>
            <a:r>
              <a:rPr lang="en-US" dirty="0" smtClean="0"/>
              <a:t> 3, </a:t>
            </a:r>
            <a:r>
              <a:rPr lang="en-US" dirty="0" err="1" smtClean="0"/>
              <a:t>maka</a:t>
            </a:r>
            <a:r>
              <a:rPr lang="en-US" dirty="0" smtClean="0"/>
              <a:t> node 2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node 3. Node 3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5. </a:t>
            </a:r>
            <a:r>
              <a:rPr lang="en-US" dirty="0" err="1" smtClean="0"/>
              <a:t>Maka</a:t>
            </a:r>
            <a:r>
              <a:rPr lang="en-US" dirty="0" smtClean="0"/>
              <a:t> node 4 </a:t>
            </a:r>
            <a:r>
              <a:rPr lang="en-US" dirty="0" err="1" smtClean="0"/>
              <a:t>dijadikan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node 5</a:t>
            </a:r>
            <a:endParaRPr lang="en-US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6316133" y="2067057"/>
            <a:ext cx="5325534" cy="2926058"/>
            <a:chOff x="1296" y="2208"/>
            <a:chExt cx="3264" cy="1855"/>
          </a:xfrm>
        </p:grpSpPr>
        <p:pic>
          <p:nvPicPr>
            <p:cNvPr id="5" name="Picture 4" descr="fig4_25"/>
            <p:cNvPicPr>
              <a:picLocks noChangeAspect="1" noChangeArrowheads="1"/>
            </p:cNvPicPr>
            <p:nvPr/>
          </p:nvPicPr>
          <p:blipFill>
            <a:blip r:embed="rId2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2208"/>
              <a:ext cx="3264" cy="1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1632" y="2592"/>
              <a:ext cx="192" cy="192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pitchFamily="2" charset="2"/>
                <a:buChar char="*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1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Clr>
                  <a:schemeClr val="tx2"/>
                </a:buClr>
                <a:buFont typeface="Monotype Sorts" pitchFamily="2" charset="2"/>
                <a:buChar char="l"/>
              </a:pPr>
              <a:endParaRPr lang="en-US" altLang="en-US" sz="2000"/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3696" y="3312"/>
              <a:ext cx="192" cy="192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pitchFamily="2" charset="2"/>
                <a:buChar char="*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1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Monotype Sorts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Clr>
                  <a:schemeClr val="tx2"/>
                </a:buClr>
                <a:buFont typeface="Monotype Sorts" pitchFamily="2" charset="2"/>
                <a:buChar char="l"/>
              </a:pPr>
              <a:endParaRPr lang="en-US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19296215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tx1"/>
                </a:solidFill>
                <a:ea typeface="PMingLiU" pitchFamily="18" charset="-120"/>
              </a:rPr>
              <a:t>Case 3:</a:t>
            </a:r>
            <a:r>
              <a:rPr lang="en-US" sz="4000" b="1" dirty="0"/>
              <a:t>Node yang </a:t>
            </a:r>
            <a:r>
              <a:rPr lang="en-US" sz="4000" b="1" dirty="0" err="1"/>
              <a:t>dihapus</a:t>
            </a:r>
            <a:r>
              <a:rPr lang="en-US" sz="4000" b="1" dirty="0"/>
              <a:t> </a:t>
            </a:r>
            <a:r>
              <a:rPr lang="en-US" sz="4000" b="1" dirty="0" err="1"/>
              <a:t>memiliki</a:t>
            </a:r>
            <a:r>
              <a:rPr lang="en-US" sz="4000" b="1" dirty="0"/>
              <a:t> </a:t>
            </a:r>
            <a:r>
              <a:rPr lang="en-US" sz="4000" b="1" dirty="0" err="1"/>
              <a:t>dua</a:t>
            </a:r>
            <a:r>
              <a:rPr lang="en-US" sz="4000" b="1" dirty="0"/>
              <a:t> </a:t>
            </a:r>
            <a:r>
              <a:rPr lang="en-US" sz="4000" b="1" dirty="0" err="1" smtClean="0"/>
              <a:t>anak</a:t>
            </a:r>
            <a:r>
              <a:rPr lang="en-US" sz="4000" b="1" dirty="0" smtClean="0"/>
              <a:t> (</a:t>
            </a:r>
            <a:r>
              <a:rPr lang="en-US" sz="4000" b="1" dirty="0"/>
              <a:t>In-order </a:t>
            </a:r>
            <a:r>
              <a:rPr lang="en-US" sz="4000" b="1" dirty="0" smtClean="0"/>
              <a:t>predecessor)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188787" cy="4023360"/>
          </a:xfrm>
        </p:spPr>
        <p:txBody>
          <a:bodyPr/>
          <a:lstStyle/>
          <a:p>
            <a:r>
              <a:rPr lang="en-US" dirty="0" err="1" smtClean="0"/>
              <a:t>Jika</a:t>
            </a:r>
            <a:r>
              <a:rPr lang="en-US" dirty="0" smtClean="0"/>
              <a:t> node 72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. In-order predecessor </a:t>
            </a:r>
            <a:r>
              <a:rPr lang="en-US" dirty="0" err="1" smtClean="0"/>
              <a:t>dari</a:t>
            </a:r>
            <a:r>
              <a:rPr lang="en-US" dirty="0" smtClean="0"/>
              <a:t> node 72 </a:t>
            </a:r>
            <a:r>
              <a:rPr lang="en-US" dirty="0" err="1" smtClean="0"/>
              <a:t>yaitu</a:t>
            </a:r>
            <a:r>
              <a:rPr lang="en-US" dirty="0" smtClean="0"/>
              <a:t> node 60. </a:t>
            </a:r>
            <a:r>
              <a:rPr lang="en-US" dirty="0" err="1" smtClean="0"/>
              <a:t>Jika</a:t>
            </a:r>
            <a:r>
              <a:rPr lang="en-US" dirty="0" smtClean="0"/>
              <a:t> node 72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/>
              <a:t>In-order </a:t>
            </a:r>
            <a:r>
              <a:rPr lang="en-US" dirty="0" smtClean="0"/>
              <a:t>predecessor,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node 60.</a:t>
            </a:r>
          </a:p>
        </p:txBody>
      </p:sp>
      <p:pic>
        <p:nvPicPr>
          <p:cNvPr id="4098" name="Picture 2" descr="https://blogger.googleusercontent.com/img/b/R29vZ2xl/AVvXsEhT4yHEn4FbZvB9VdDXlrvmeFVTOWGH5FfKYdghw6cquC5m0yQFKbIoB3cIj0O8zgTgQOJ8AUuiQgH-0qf9b6yXXWaBm0fvf2t7MKEqpAv6mubn7wEwRWItlbEyvr1eY1cwjrqmrI-6Yl0/s1600/bst+delet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813" y="2961798"/>
            <a:ext cx="4666210" cy="279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blogger.googleusercontent.com/img/b/R29vZ2xl/AVvXsEjUadvSl-3SNu1ggQMH9raIFGWNzSa3ACxP_Mcp4sBoV3545Qc-wCtflZOCoohtaJUjJMHKJV3bE7ZyBjBBz0vbsC1f8b_-_Atwk0l3AYcf_lyineKL0tE1xx3RgzAiMQTVqObfcc0c1e8/s1600/bst+delete3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441" y="2435858"/>
            <a:ext cx="5473395" cy="354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37708" y="594259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https://www.nblognlife.com/2014/12/binary-search-tree-bst-tree-lanjutan.html</a:t>
            </a:r>
          </a:p>
        </p:txBody>
      </p:sp>
    </p:spTree>
    <p:extLst>
      <p:ext uri="{BB962C8B-B14F-4D97-AF65-F5344CB8AC3E}">
        <p14:creationId xmlns:p14="http://schemas.microsoft.com/office/powerpoint/2010/main" val="23434657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Case 3:</a:t>
            </a:r>
            <a:r>
              <a:rPr lang="en-US" b="1" dirty="0"/>
              <a:t>Node yang </a:t>
            </a:r>
            <a:r>
              <a:rPr lang="en-US" b="1" dirty="0" err="1"/>
              <a:t>dihapus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 smtClean="0"/>
              <a:t>anak</a:t>
            </a:r>
            <a:r>
              <a:rPr lang="en-US" b="1" dirty="0" smtClean="0"/>
              <a:t> (In-order </a:t>
            </a:r>
            <a:r>
              <a:rPr lang="en-US" b="1" dirty="0"/>
              <a:t>successor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Jika</a:t>
            </a:r>
            <a:r>
              <a:rPr lang="en-US" dirty="0"/>
              <a:t> node 72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dihapus</a:t>
            </a:r>
            <a:r>
              <a:rPr lang="en-US" dirty="0"/>
              <a:t>. In-order </a:t>
            </a:r>
            <a:r>
              <a:rPr lang="en-US" dirty="0" smtClean="0"/>
              <a:t>successor </a:t>
            </a:r>
            <a:r>
              <a:rPr lang="en-US" dirty="0" err="1"/>
              <a:t>dari</a:t>
            </a:r>
            <a:r>
              <a:rPr lang="en-US" dirty="0"/>
              <a:t> node 72 </a:t>
            </a:r>
            <a:r>
              <a:rPr lang="en-US" dirty="0" err="1"/>
              <a:t>yaitu</a:t>
            </a:r>
            <a:r>
              <a:rPr lang="en-US" dirty="0"/>
              <a:t> node </a:t>
            </a:r>
            <a:r>
              <a:rPr lang="en-US" dirty="0" smtClean="0"/>
              <a:t>74. </a:t>
            </a:r>
            <a:r>
              <a:rPr lang="en-US" dirty="0" err="1"/>
              <a:t>Jika</a:t>
            </a:r>
            <a:r>
              <a:rPr lang="en-US" dirty="0"/>
              <a:t> node 72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In-order successor</a:t>
            </a:r>
            <a:r>
              <a:rPr lang="en-US" dirty="0" smtClean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node </a:t>
            </a:r>
            <a:r>
              <a:rPr lang="en-US" dirty="0" smtClean="0"/>
              <a:t>74.</a:t>
            </a:r>
            <a:endParaRPr lang="en-US" dirty="0"/>
          </a:p>
          <a:p>
            <a:endParaRPr lang="en-US" dirty="0"/>
          </a:p>
        </p:txBody>
      </p:sp>
      <p:pic>
        <p:nvPicPr>
          <p:cNvPr id="5122" name="Picture 2" descr="https://blogger.googleusercontent.com/img/b/R29vZ2xl/AVvXsEgUIl1c8In7MynDjIXgEtPQ4dfaKg5aQkOkBDNFHwtbZthwdU-1emy4K4buMISjStHEPxhrlcz9z7gBOgxiGCtuVHAohGAYqkecZA_bAUI1aQWUn7r0jx3Y1ZvMTFe__bUSOFVWboBSSko/s1600/bst+delete3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309" y="2961798"/>
            <a:ext cx="4588290" cy="290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blogger.googleusercontent.com/img/b/R29vZ2xl/AVvXsEhT4yHEn4FbZvB9VdDXlrvmeFVTOWGH5FfKYdghw6cquC5m0yQFKbIoB3cIj0O8zgTgQOJ8AUuiQgH-0qf9b6yXXWaBm0fvf2t7MKEqpAv6mubn7wEwRWItlbEyvr1eY1cwjrqmrI-6Yl0/s1600/bst+delet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813" y="2961798"/>
            <a:ext cx="4666210" cy="279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6961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Menghapus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Node di BST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990253" cy="402336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//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menghapus</a:t>
            </a:r>
            <a:r>
              <a:rPr lang="en-US" dirty="0"/>
              <a:t> node </a:t>
            </a:r>
            <a:r>
              <a:rPr lang="en-US" dirty="0" err="1"/>
              <a:t>pada</a:t>
            </a:r>
            <a:r>
              <a:rPr lang="en-US" dirty="0"/>
              <a:t> BST</a:t>
            </a:r>
          </a:p>
          <a:p>
            <a:r>
              <a:rPr lang="en-US" sz="2400" b="1" dirty="0" smtClean="0"/>
              <a:t>tree* </a:t>
            </a:r>
            <a:r>
              <a:rPr lang="en-US" sz="2400" b="1" dirty="0" err="1" smtClean="0"/>
              <a:t>deleteNode</a:t>
            </a:r>
            <a:r>
              <a:rPr lang="en-US" sz="2400" b="1" dirty="0" smtClean="0"/>
              <a:t>(tree* </a:t>
            </a:r>
            <a:r>
              <a:rPr lang="en-US" sz="2400" b="1" dirty="0"/>
              <a:t>root, </a:t>
            </a:r>
            <a:r>
              <a:rPr lang="en-US" sz="2400" b="1" dirty="0" err="1"/>
              <a:t>int</a:t>
            </a:r>
            <a:r>
              <a:rPr lang="en-US" sz="2400" b="1" dirty="0"/>
              <a:t> key) {</a:t>
            </a:r>
          </a:p>
          <a:p>
            <a:r>
              <a:rPr lang="en-US" dirty="0"/>
              <a:t>    // 1. Basis: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kosong</a:t>
            </a:r>
            <a:endParaRPr lang="en-US" dirty="0"/>
          </a:p>
          <a:p>
            <a:r>
              <a:rPr lang="en-US" dirty="0"/>
              <a:t>    if (root == NULL) return root;</a:t>
            </a:r>
          </a:p>
          <a:p>
            <a:endParaRPr lang="en-US" dirty="0"/>
          </a:p>
          <a:p>
            <a:r>
              <a:rPr lang="en-US" dirty="0"/>
              <a:t>    // 2. </a:t>
            </a:r>
            <a:r>
              <a:rPr lang="en-US" dirty="0" err="1"/>
              <a:t>Cari</a:t>
            </a:r>
            <a:r>
              <a:rPr lang="en-US" dirty="0"/>
              <a:t> node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dihapus</a:t>
            </a:r>
            <a:endParaRPr lang="en-US" dirty="0"/>
          </a:p>
          <a:p>
            <a:r>
              <a:rPr lang="en-US" dirty="0"/>
              <a:t>    if (key &lt; root-&gt;data) {</a:t>
            </a:r>
          </a:p>
          <a:p>
            <a:r>
              <a:rPr lang="en-US" dirty="0"/>
              <a:t>        root-&gt;left = </a:t>
            </a:r>
            <a:r>
              <a:rPr lang="en-US" dirty="0" err="1"/>
              <a:t>deleteNode</a:t>
            </a:r>
            <a:r>
              <a:rPr lang="en-US" dirty="0"/>
              <a:t>(root-&gt;left, key);</a:t>
            </a:r>
          </a:p>
          <a:p>
            <a:r>
              <a:rPr lang="en-US" dirty="0"/>
              <a:t>    } else if (key &gt; root-&gt;data) {</a:t>
            </a:r>
          </a:p>
          <a:p>
            <a:r>
              <a:rPr lang="en-US" dirty="0"/>
              <a:t>        root-&gt;right = </a:t>
            </a:r>
            <a:r>
              <a:rPr lang="en-US" dirty="0" err="1"/>
              <a:t>deleteNode</a:t>
            </a:r>
            <a:r>
              <a:rPr lang="en-US" dirty="0"/>
              <a:t>(root-&gt;right, key);</a:t>
            </a:r>
          </a:p>
          <a:p>
            <a:r>
              <a:rPr lang="en-US" dirty="0"/>
              <a:t>    }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39933" y="1845734"/>
            <a:ext cx="499025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21867" y="538414"/>
            <a:ext cx="6096000" cy="553997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// 3. Node </a:t>
            </a:r>
            <a:r>
              <a:rPr lang="en-US" sz="1400" dirty="0" err="1"/>
              <a:t>ditemukan</a:t>
            </a:r>
            <a:endParaRPr lang="en-US" sz="1400" dirty="0"/>
          </a:p>
          <a:p>
            <a:r>
              <a:rPr lang="en-US" sz="1400" dirty="0"/>
              <a:t>    else {</a:t>
            </a:r>
          </a:p>
          <a:p>
            <a:r>
              <a:rPr lang="en-US" sz="1400" dirty="0"/>
              <a:t>        // </a:t>
            </a:r>
            <a:r>
              <a:rPr lang="en-US" sz="1400" dirty="0" err="1"/>
              <a:t>Kondisi</a:t>
            </a:r>
            <a:r>
              <a:rPr lang="en-US" sz="1400" dirty="0"/>
              <a:t> 1 &amp; 2: Node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satu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tanpa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endParaRPr lang="en-US" sz="1400" dirty="0"/>
          </a:p>
          <a:p>
            <a:r>
              <a:rPr lang="en-US" sz="1400" dirty="0"/>
              <a:t>        if (root-&gt;left == NULL) {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struct</a:t>
            </a:r>
            <a:r>
              <a:rPr lang="en-US" sz="1400" dirty="0"/>
              <a:t> Node* temp = root-&gt;right;</a:t>
            </a:r>
          </a:p>
          <a:p>
            <a:r>
              <a:rPr lang="en-US" sz="1400" dirty="0"/>
              <a:t>            free(root);</a:t>
            </a:r>
          </a:p>
          <a:p>
            <a:r>
              <a:rPr lang="en-US" sz="1400" dirty="0"/>
              <a:t>            return temp;</a:t>
            </a:r>
          </a:p>
          <a:p>
            <a:r>
              <a:rPr lang="en-US" sz="1400" dirty="0"/>
              <a:t>        } else if (root-&gt;right == NULL) {</a:t>
            </a:r>
          </a:p>
          <a:p>
            <a:r>
              <a:rPr lang="en-US" sz="1400" dirty="0"/>
              <a:t>            </a:t>
            </a:r>
            <a:r>
              <a:rPr lang="en-US" sz="1400" dirty="0" err="1"/>
              <a:t>struct</a:t>
            </a:r>
            <a:r>
              <a:rPr lang="en-US" sz="1400" dirty="0"/>
              <a:t> Node* temp = root-&gt;left;</a:t>
            </a:r>
          </a:p>
          <a:p>
            <a:r>
              <a:rPr lang="en-US" sz="1400" dirty="0"/>
              <a:t>            free(root);</a:t>
            </a:r>
          </a:p>
          <a:p>
            <a:r>
              <a:rPr lang="en-US" sz="1400" dirty="0"/>
              <a:t>            return temp;</a:t>
            </a:r>
          </a:p>
          <a:p>
            <a:r>
              <a:rPr lang="en-US" sz="1400" dirty="0"/>
              <a:t>        }</a:t>
            </a:r>
          </a:p>
          <a:p>
            <a:endParaRPr lang="en-US" sz="1400" dirty="0"/>
          </a:p>
          <a:p>
            <a:r>
              <a:rPr lang="en-US" sz="1400" dirty="0"/>
              <a:t>        // </a:t>
            </a:r>
            <a:r>
              <a:rPr lang="en-US" sz="1400" dirty="0" err="1"/>
              <a:t>Kondisi</a:t>
            </a:r>
            <a:r>
              <a:rPr lang="en-US" sz="1400" dirty="0"/>
              <a:t> 3: Node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dua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endParaRPr lang="en-US" sz="1400" dirty="0"/>
          </a:p>
          <a:p>
            <a:r>
              <a:rPr lang="en-US" sz="1400" dirty="0"/>
              <a:t>        // </a:t>
            </a:r>
            <a:r>
              <a:rPr lang="en-US" sz="1400" dirty="0" err="1"/>
              <a:t>Ambil</a:t>
            </a:r>
            <a:r>
              <a:rPr lang="en-US" sz="1400" dirty="0"/>
              <a:t> </a:t>
            </a:r>
            <a:r>
              <a:rPr lang="en-US" sz="1400" dirty="0" err="1"/>
              <a:t>penerus</a:t>
            </a:r>
            <a:r>
              <a:rPr lang="en-US" sz="1400" dirty="0"/>
              <a:t> </a:t>
            </a:r>
            <a:r>
              <a:rPr lang="en-US" sz="1400" dirty="0" err="1"/>
              <a:t>terkecil</a:t>
            </a:r>
            <a:r>
              <a:rPr lang="en-US" sz="1400" dirty="0"/>
              <a:t> di sub-tree </a:t>
            </a:r>
            <a:r>
              <a:rPr lang="en-US" sz="1400" dirty="0" err="1"/>
              <a:t>kanan</a:t>
            </a:r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err="1"/>
              <a:t>struct</a:t>
            </a:r>
            <a:r>
              <a:rPr lang="en-US" sz="1400" dirty="0"/>
              <a:t> Node* temp = </a:t>
            </a:r>
            <a:r>
              <a:rPr lang="en-US" sz="2000" dirty="0" err="1"/>
              <a:t>minValueNode</a:t>
            </a:r>
            <a:r>
              <a:rPr lang="en-US" sz="1400" dirty="0" smtClean="0"/>
              <a:t> (root-</a:t>
            </a:r>
            <a:r>
              <a:rPr lang="en-US" sz="1400" dirty="0"/>
              <a:t>&gt;right);</a:t>
            </a:r>
          </a:p>
          <a:p>
            <a:endParaRPr lang="en-US" sz="1400" dirty="0"/>
          </a:p>
          <a:p>
            <a:r>
              <a:rPr lang="en-US" sz="1400" dirty="0"/>
              <a:t>        // </a:t>
            </a:r>
            <a:r>
              <a:rPr lang="en-US" sz="1400" dirty="0" err="1"/>
              <a:t>Salin</a:t>
            </a:r>
            <a:r>
              <a:rPr lang="en-US" sz="1400" dirty="0"/>
              <a:t> data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penerus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node </a:t>
            </a:r>
            <a:r>
              <a:rPr lang="en-US" sz="1400" dirty="0" err="1"/>
              <a:t>ini</a:t>
            </a:r>
            <a:endParaRPr lang="en-US" sz="1400" dirty="0"/>
          </a:p>
          <a:p>
            <a:r>
              <a:rPr lang="en-US" sz="1400" dirty="0"/>
              <a:t>        root-&gt;data = temp-&gt;data;</a:t>
            </a:r>
          </a:p>
          <a:p>
            <a:endParaRPr lang="en-US" sz="1400" dirty="0"/>
          </a:p>
          <a:p>
            <a:r>
              <a:rPr lang="en-US" sz="1400" dirty="0"/>
              <a:t>        // </a:t>
            </a:r>
            <a:r>
              <a:rPr lang="en-US" sz="1400" dirty="0" err="1"/>
              <a:t>Hapus</a:t>
            </a:r>
            <a:r>
              <a:rPr lang="en-US" sz="1400" dirty="0"/>
              <a:t> </a:t>
            </a:r>
            <a:r>
              <a:rPr lang="en-US" sz="1400" dirty="0" err="1"/>
              <a:t>penerus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rekursif</a:t>
            </a:r>
            <a:endParaRPr lang="en-US" sz="1400" dirty="0"/>
          </a:p>
          <a:p>
            <a:r>
              <a:rPr lang="en-US" sz="1400" dirty="0"/>
              <a:t>        root-&gt;right = </a:t>
            </a:r>
            <a:r>
              <a:rPr lang="en-US" sz="1400" dirty="0" err="1"/>
              <a:t>deleteNode</a:t>
            </a:r>
            <a:r>
              <a:rPr lang="en-US" sz="1400" dirty="0"/>
              <a:t>(root-&gt;right, temp-&gt;data);</a:t>
            </a:r>
          </a:p>
          <a:p>
            <a:r>
              <a:rPr lang="en-US" sz="1400" dirty="0"/>
              <a:t>    }</a:t>
            </a:r>
          </a:p>
          <a:p>
            <a:r>
              <a:rPr lang="en-US" sz="1400" dirty="0"/>
              <a:t>    return root;</a:t>
            </a:r>
          </a:p>
          <a:p>
            <a:r>
              <a:rPr lang="en-US" sz="14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392795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</a:t>
            </a:r>
            <a:r>
              <a:rPr lang="en-US" dirty="0" err="1"/>
              <a:t>Menghapus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Node di BST</a:t>
            </a:r>
          </a:p>
        </p:txBody>
      </p:sp>
      <p:sp>
        <p:nvSpPr>
          <p:cNvPr id="5" name="Rectangle 4"/>
          <p:cNvSpPr/>
          <p:nvPr/>
        </p:nvSpPr>
        <p:spPr>
          <a:xfrm>
            <a:off x="1219200" y="197645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//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mencari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minimum (In-order Successor)</a:t>
            </a:r>
          </a:p>
          <a:p>
            <a:r>
              <a:rPr lang="en-US" sz="2000" dirty="0" smtClean="0"/>
              <a:t>tree* </a:t>
            </a:r>
            <a:r>
              <a:rPr lang="en-US" sz="2000" dirty="0" err="1" smtClean="0"/>
              <a:t>minValueNode</a:t>
            </a:r>
            <a:r>
              <a:rPr lang="en-US" sz="2000" dirty="0" smtClean="0"/>
              <a:t>(tree* </a:t>
            </a:r>
            <a:r>
              <a:rPr lang="en-US" sz="2000" dirty="0"/>
              <a:t>node) {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struct</a:t>
            </a:r>
            <a:r>
              <a:rPr lang="en-US" sz="2000" dirty="0"/>
              <a:t> Node* current = node;</a:t>
            </a:r>
          </a:p>
          <a:p>
            <a:r>
              <a:rPr lang="en-US" sz="2000" dirty="0"/>
              <a:t>    while (current &amp;&amp; current-&gt;left != NULL) {</a:t>
            </a:r>
          </a:p>
          <a:p>
            <a:r>
              <a:rPr lang="en-US" sz="2000" dirty="0"/>
              <a:t>        current = current-&gt;left;</a:t>
            </a:r>
          </a:p>
          <a:p>
            <a:r>
              <a:rPr lang="en-US" sz="2000" dirty="0"/>
              <a:t>    }</a:t>
            </a:r>
          </a:p>
          <a:p>
            <a:r>
              <a:rPr lang="en-US" sz="2000" dirty="0"/>
              <a:t>    return current;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953533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Kesimpulan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 err="1" smtClean="0"/>
              <a:t>Konsep</a:t>
            </a:r>
            <a:r>
              <a:rPr lang="en-AU" b="1" dirty="0" smtClean="0"/>
              <a:t> Binary </a:t>
            </a:r>
            <a:r>
              <a:rPr lang="en-AU" b="1" dirty="0"/>
              <a:t>Search </a:t>
            </a:r>
            <a:r>
              <a:rPr lang="en-AU" b="1" dirty="0" smtClean="0"/>
              <a:t>Tree (</a:t>
            </a:r>
            <a:r>
              <a:rPr lang="en-AU" dirty="0" smtClean="0"/>
              <a:t>BST</a:t>
            </a:r>
            <a:r>
              <a:rPr lang="en-AU" b="1" dirty="0" smtClean="0"/>
              <a:t>)</a:t>
            </a:r>
          </a:p>
          <a:p>
            <a:r>
              <a:rPr lang="en-US" dirty="0" err="1"/>
              <a:t>Sebuah</a:t>
            </a:r>
            <a:r>
              <a:rPr lang="en-US" dirty="0"/>
              <a:t> node di Binary Search Tree </a:t>
            </a:r>
            <a:r>
              <a:rPr lang="en-US" dirty="0" err="1"/>
              <a:t>memiliki</a:t>
            </a:r>
            <a:r>
              <a:rPr lang="en-US" dirty="0"/>
              <a:t> path yang </a:t>
            </a:r>
            <a:r>
              <a:rPr lang="en-US" dirty="0" err="1"/>
              <a:t>unik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root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ordering</a:t>
            </a:r>
          </a:p>
          <a:p>
            <a:pPr lvl="1"/>
            <a:r>
              <a:rPr lang="en-US" sz="2000" dirty="0" err="1"/>
              <a:t>Sebuah</a:t>
            </a:r>
            <a:r>
              <a:rPr lang="en-US" sz="2000" dirty="0"/>
              <a:t> Node,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subtree</a:t>
            </a:r>
            <a:r>
              <a:rPr lang="en-US" sz="2000" dirty="0"/>
              <a:t> </a:t>
            </a:r>
            <a:r>
              <a:rPr lang="en-US" sz="2000" dirty="0" err="1"/>
              <a:t>kiri</a:t>
            </a:r>
            <a:r>
              <a:rPr lang="en-US" sz="2000" dirty="0"/>
              <a:t>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kecil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node </a:t>
            </a:r>
            <a:r>
              <a:rPr lang="en-US" sz="2000" dirty="0" err="1"/>
              <a:t>tsb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subtree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node </a:t>
            </a:r>
            <a:r>
              <a:rPr lang="en-US" sz="2000" dirty="0" err="1"/>
              <a:t>tsb</a:t>
            </a:r>
            <a:r>
              <a:rPr lang="en-US" sz="2000" dirty="0"/>
              <a:t>. </a:t>
            </a:r>
          </a:p>
          <a:p>
            <a:pPr lvl="1"/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diperbolehkan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node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.</a:t>
            </a:r>
          </a:p>
          <a:p>
            <a:r>
              <a:rPr lang="en-AU" dirty="0" smtClean="0"/>
              <a:t>- </a:t>
            </a:r>
            <a:r>
              <a:rPr lang="en-AU" b="1" dirty="0" err="1" smtClean="0"/>
              <a:t>Mencari</a:t>
            </a:r>
            <a:r>
              <a:rPr lang="en-AU" b="1" dirty="0" smtClean="0"/>
              <a:t> </a:t>
            </a:r>
            <a:r>
              <a:rPr lang="en-AU" b="1" dirty="0" err="1"/>
              <a:t>nilai</a:t>
            </a:r>
            <a:r>
              <a:rPr lang="en-AU" b="1" dirty="0"/>
              <a:t> minimum </a:t>
            </a:r>
            <a:r>
              <a:rPr lang="en-AU" b="1" dirty="0" err="1" smtClean="0"/>
              <a:t>dari</a:t>
            </a:r>
            <a:r>
              <a:rPr lang="en-AU" b="1" dirty="0" smtClean="0"/>
              <a:t> BST</a:t>
            </a:r>
            <a:r>
              <a:rPr lang="en-AU" dirty="0" smtClean="0"/>
              <a:t> : </a:t>
            </a:r>
            <a:r>
              <a:rPr lang="en-AU" dirty="0" err="1" smtClean="0"/>
              <a:t>dilakukan</a:t>
            </a:r>
            <a:r>
              <a:rPr lang="en-AU" dirty="0" smtClean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menelusuri</a:t>
            </a:r>
            <a:r>
              <a:rPr lang="en-AU" dirty="0"/>
              <a:t> </a:t>
            </a:r>
            <a:r>
              <a:rPr lang="en-AU" dirty="0" err="1"/>
              <a:t>sisi</a:t>
            </a:r>
            <a:r>
              <a:rPr lang="en-AU" dirty="0"/>
              <a:t> paling </a:t>
            </a:r>
            <a:r>
              <a:rPr lang="en-AU" dirty="0" err="1"/>
              <a:t>kiri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tree. </a:t>
            </a:r>
          </a:p>
          <a:p>
            <a:r>
              <a:rPr lang="en-AU" dirty="0" smtClean="0"/>
              <a:t>- </a:t>
            </a:r>
            <a:r>
              <a:rPr lang="en-AU" b="1" dirty="0" err="1" smtClean="0"/>
              <a:t>Mencari</a:t>
            </a:r>
            <a:r>
              <a:rPr lang="en-AU" b="1" dirty="0" smtClean="0"/>
              <a:t> </a:t>
            </a:r>
            <a:r>
              <a:rPr lang="en-AU" b="1" dirty="0" err="1"/>
              <a:t>nilai</a:t>
            </a:r>
            <a:r>
              <a:rPr lang="en-AU" b="1" dirty="0"/>
              <a:t> maximum </a:t>
            </a:r>
            <a:r>
              <a:rPr lang="en-AU" b="1" dirty="0" err="1"/>
              <a:t>dari</a:t>
            </a:r>
            <a:r>
              <a:rPr lang="en-AU" b="1" dirty="0"/>
              <a:t> BST </a:t>
            </a:r>
            <a:r>
              <a:rPr lang="en-AU" dirty="0"/>
              <a:t>: </a:t>
            </a:r>
            <a:r>
              <a:rPr lang="en-AU" dirty="0" err="1" smtClean="0"/>
              <a:t>dilakukan</a:t>
            </a:r>
            <a:r>
              <a:rPr lang="en-AU" dirty="0" smtClean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menelusuri</a:t>
            </a:r>
            <a:r>
              <a:rPr lang="en-AU" dirty="0"/>
              <a:t> </a:t>
            </a:r>
            <a:r>
              <a:rPr lang="en-AU" dirty="0" err="1"/>
              <a:t>sisi</a:t>
            </a:r>
            <a:r>
              <a:rPr lang="en-AU" dirty="0"/>
              <a:t> paling </a:t>
            </a:r>
            <a:r>
              <a:rPr lang="en-AU" dirty="0" err="1"/>
              <a:t>kanan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tree</a:t>
            </a:r>
          </a:p>
          <a:p>
            <a:r>
              <a:rPr lang="en-AU" dirty="0" smtClean="0"/>
              <a:t>- </a:t>
            </a:r>
            <a:r>
              <a:rPr lang="en-AU" b="1" dirty="0" err="1" smtClean="0"/>
              <a:t>Inorder</a:t>
            </a:r>
            <a:r>
              <a:rPr lang="en-AU" b="1" dirty="0" smtClean="0"/>
              <a:t> </a:t>
            </a:r>
            <a:r>
              <a:rPr lang="en-AU" b="1" dirty="0"/>
              <a:t>Successor</a:t>
            </a:r>
            <a:r>
              <a:rPr lang="en-AU" dirty="0"/>
              <a:t> </a:t>
            </a:r>
            <a:r>
              <a:rPr lang="en-AU" dirty="0" smtClean="0"/>
              <a:t>: </a:t>
            </a:r>
            <a:r>
              <a:rPr lang="en-AU" dirty="0"/>
              <a:t>node </a:t>
            </a:r>
            <a:r>
              <a:rPr lang="en-AU" dirty="0" err="1"/>
              <a:t>dengan</a:t>
            </a:r>
            <a:r>
              <a:rPr lang="en-AU" dirty="0"/>
              <a:t> </a:t>
            </a:r>
            <a:r>
              <a:rPr lang="en-AU" dirty="0" err="1"/>
              <a:t>nilai</a:t>
            </a:r>
            <a:r>
              <a:rPr lang="en-AU" dirty="0"/>
              <a:t> </a:t>
            </a:r>
            <a:r>
              <a:rPr lang="en-AU" dirty="0" err="1"/>
              <a:t>terkecil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besar</a:t>
            </a:r>
            <a:r>
              <a:rPr lang="en-AU" dirty="0"/>
              <a:t> </a:t>
            </a:r>
            <a:r>
              <a:rPr lang="en-AU" dirty="0" err="1"/>
              <a:t>dari</a:t>
            </a:r>
            <a:r>
              <a:rPr lang="en-AU" dirty="0"/>
              <a:t> target.</a:t>
            </a:r>
          </a:p>
          <a:p>
            <a:r>
              <a:rPr lang="en-AU" dirty="0" smtClean="0"/>
              <a:t>- </a:t>
            </a:r>
            <a:r>
              <a:rPr lang="en-AU" b="1" dirty="0" smtClean="0"/>
              <a:t>In-order </a:t>
            </a:r>
            <a:r>
              <a:rPr lang="en-AU" b="1" dirty="0"/>
              <a:t>predecessor </a:t>
            </a:r>
            <a:r>
              <a:rPr lang="en-AU" dirty="0" smtClean="0"/>
              <a:t>: </a:t>
            </a:r>
            <a:r>
              <a:rPr lang="en-AU" dirty="0"/>
              <a:t>node </a:t>
            </a:r>
            <a:r>
              <a:rPr lang="en-AU" dirty="0" err="1"/>
              <a:t>dengan</a:t>
            </a:r>
            <a:r>
              <a:rPr lang="en-AU" dirty="0"/>
              <a:t> </a:t>
            </a:r>
            <a:r>
              <a:rPr lang="en-AU" dirty="0" err="1"/>
              <a:t>nilai</a:t>
            </a:r>
            <a:r>
              <a:rPr lang="en-AU" dirty="0"/>
              <a:t> </a:t>
            </a:r>
            <a:r>
              <a:rPr lang="en-AU" dirty="0" err="1"/>
              <a:t>terbesar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kecil</a:t>
            </a:r>
            <a:r>
              <a:rPr lang="en-AU" dirty="0"/>
              <a:t> </a:t>
            </a:r>
            <a:r>
              <a:rPr lang="en-AU" dirty="0" err="1"/>
              <a:t>dari</a:t>
            </a:r>
            <a:r>
              <a:rPr lang="en-AU" dirty="0"/>
              <a:t> target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248868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err="1" smtClean="0"/>
              <a:t>Menghapus</a:t>
            </a:r>
            <a:r>
              <a:rPr lang="en-US" sz="2400" b="1" dirty="0" smtClean="0"/>
              <a:t> Node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BST</a:t>
            </a:r>
          </a:p>
          <a:p>
            <a:r>
              <a:rPr lang="en-US" dirty="0" smtClean="0"/>
              <a:t>Node </a:t>
            </a:r>
            <a:r>
              <a:rPr lang="en-US" dirty="0" err="1"/>
              <a:t>adalah</a:t>
            </a:r>
            <a:r>
              <a:rPr lang="en-US" dirty="0"/>
              <a:t> Leaf (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punya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):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hapus</a:t>
            </a:r>
            <a:r>
              <a:rPr lang="en-US" dirty="0"/>
              <a:t> node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ubah</a:t>
            </a:r>
            <a:r>
              <a:rPr lang="en-US" dirty="0"/>
              <a:t> pointer parent </a:t>
            </a:r>
            <a:r>
              <a:rPr lang="en-US" dirty="0" err="1"/>
              <a:t>menjadi</a:t>
            </a:r>
            <a:r>
              <a:rPr lang="en-US" dirty="0"/>
              <a:t> NULL.</a:t>
            </a:r>
          </a:p>
          <a:p>
            <a:r>
              <a:rPr lang="en-US" dirty="0"/>
              <a:t>Node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: </a:t>
            </a:r>
            <a:r>
              <a:rPr lang="en-US" dirty="0" err="1"/>
              <a:t>Salin</a:t>
            </a:r>
            <a:r>
              <a:rPr lang="en-US" dirty="0"/>
              <a:t> pointer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node parent,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hapus</a:t>
            </a:r>
            <a:r>
              <a:rPr lang="en-US" dirty="0"/>
              <a:t> node yang </a:t>
            </a:r>
            <a:r>
              <a:rPr lang="en-US" dirty="0" err="1"/>
              <a:t>diinginkan</a:t>
            </a:r>
            <a:r>
              <a:rPr lang="en-US" dirty="0"/>
              <a:t>.</a:t>
            </a:r>
          </a:p>
          <a:p>
            <a:r>
              <a:rPr lang="en-US" dirty="0"/>
              <a:t>Node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: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Cari</a:t>
            </a:r>
            <a:r>
              <a:rPr lang="en-US" dirty="0"/>
              <a:t> </a:t>
            </a:r>
            <a:r>
              <a:rPr lang="en-US" b="1" dirty="0"/>
              <a:t>in-order successor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node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b="1" dirty="0" err="1"/>
              <a:t>terkecil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subtree </a:t>
            </a:r>
            <a:r>
              <a:rPr lang="en-US" b="1" dirty="0" err="1"/>
              <a:t>kanan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/>
              <a:t>in-order predecessor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node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b="1" dirty="0" err="1"/>
              <a:t>terbesar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subtree </a:t>
            </a:r>
            <a:r>
              <a:rPr lang="en-US" b="1" dirty="0" err="1"/>
              <a:t>kiri</a:t>
            </a:r>
            <a:r>
              <a:rPr lang="en-US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Salin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successor (</a:t>
            </a:r>
            <a:r>
              <a:rPr lang="en-US" dirty="0" err="1"/>
              <a:t>atau</a:t>
            </a:r>
            <a:r>
              <a:rPr lang="en-US" dirty="0"/>
              <a:t> predecessor) </a:t>
            </a:r>
            <a:r>
              <a:rPr lang="en-US" dirty="0" err="1"/>
              <a:t>ke</a:t>
            </a:r>
            <a:r>
              <a:rPr lang="en-US" dirty="0"/>
              <a:t> node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dihapus</a:t>
            </a:r>
            <a:r>
              <a:rPr lang="en-US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Hapus</a:t>
            </a:r>
            <a:r>
              <a:rPr lang="en-US" dirty="0"/>
              <a:t> node successor (</a:t>
            </a:r>
            <a:r>
              <a:rPr lang="en-US" dirty="0" err="1"/>
              <a:t>atau</a:t>
            </a:r>
            <a:r>
              <a:rPr lang="en-US" dirty="0"/>
              <a:t> predecessor)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rekursif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node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paling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3130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Latihan</a:t>
            </a:r>
            <a:r>
              <a:rPr lang="en-AU" dirty="0" smtClean="0"/>
              <a:t> </a:t>
            </a:r>
            <a:r>
              <a:rPr lang="en-AU" dirty="0" err="1" smtClean="0"/>
              <a:t>Soal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err="1" smtClean="0"/>
              <a:t>Buatlah</a:t>
            </a:r>
            <a:r>
              <a:rPr lang="en-AU" sz="1600" dirty="0" smtClean="0"/>
              <a:t> Binary Search Tree, </a:t>
            </a:r>
            <a:r>
              <a:rPr lang="en-AU" sz="1600" dirty="0" err="1" smtClean="0"/>
              <a:t>dengan</a:t>
            </a:r>
            <a:r>
              <a:rPr lang="en-AU" sz="1600" dirty="0" smtClean="0"/>
              <a:t> data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20, 16, 30, 15, 18, 14, 17, 19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1. </a:t>
            </a:r>
            <a:r>
              <a:rPr lang="en-AU" sz="1600" dirty="0" err="1" smtClean="0"/>
              <a:t>Sisipkan</a:t>
            </a:r>
            <a:r>
              <a:rPr lang="en-AU" sz="1600" dirty="0" smtClean="0"/>
              <a:t> data 25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2. </a:t>
            </a:r>
            <a:r>
              <a:rPr lang="en-AU" sz="1600" dirty="0" err="1" smtClean="0"/>
              <a:t>Inorder</a:t>
            </a:r>
            <a:r>
              <a:rPr lang="en-AU" sz="1600" dirty="0" smtClean="0"/>
              <a:t> successor </a:t>
            </a:r>
            <a:r>
              <a:rPr lang="en-AU" sz="1600" dirty="0" err="1" smtClean="0"/>
              <a:t>dari</a:t>
            </a:r>
            <a:r>
              <a:rPr lang="en-AU" sz="1600" dirty="0" smtClean="0"/>
              <a:t> node 15 (</a:t>
            </a:r>
            <a:r>
              <a:rPr lang="en-AU" sz="1600" dirty="0" err="1" smtClean="0"/>
              <a:t>tidak</a:t>
            </a:r>
            <a:r>
              <a:rPr lang="en-AU" sz="1600" dirty="0" smtClean="0"/>
              <a:t> </a:t>
            </a:r>
            <a:r>
              <a:rPr lang="en-AU" sz="1600" dirty="0" err="1" smtClean="0"/>
              <a:t>mempunyai</a:t>
            </a:r>
            <a:r>
              <a:rPr lang="en-AU" sz="1600" dirty="0" smtClean="0"/>
              <a:t> </a:t>
            </a:r>
            <a:r>
              <a:rPr lang="en-AU" sz="1600" dirty="0" err="1" smtClean="0"/>
              <a:t>anak</a:t>
            </a:r>
            <a:r>
              <a:rPr lang="en-AU" sz="1600" dirty="0" smtClean="0"/>
              <a:t> </a:t>
            </a:r>
            <a:r>
              <a:rPr lang="en-AU" sz="1600" dirty="0" err="1" smtClean="0"/>
              <a:t>kanan</a:t>
            </a:r>
            <a:r>
              <a:rPr lang="en-AU" sz="1600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3. </a:t>
            </a:r>
            <a:r>
              <a:rPr lang="en-AU" sz="1600" dirty="0" err="1"/>
              <a:t>Inorder</a:t>
            </a:r>
            <a:r>
              <a:rPr lang="en-AU" sz="1600" dirty="0"/>
              <a:t> successor </a:t>
            </a:r>
            <a:r>
              <a:rPr lang="en-AU" sz="1600" dirty="0" err="1"/>
              <a:t>dari</a:t>
            </a:r>
            <a:r>
              <a:rPr lang="en-AU" sz="1600" dirty="0"/>
              <a:t> node </a:t>
            </a:r>
            <a:r>
              <a:rPr lang="en-AU" sz="1600" dirty="0" smtClean="0"/>
              <a:t>16 (</a:t>
            </a:r>
            <a:r>
              <a:rPr lang="en-AU" sz="1600" dirty="0" err="1" smtClean="0"/>
              <a:t>mempunyai</a:t>
            </a:r>
            <a:r>
              <a:rPr lang="en-AU" sz="1600" dirty="0" smtClean="0"/>
              <a:t> </a:t>
            </a:r>
            <a:r>
              <a:rPr lang="en-AU" sz="1600" dirty="0" err="1"/>
              <a:t>anak</a:t>
            </a:r>
            <a:r>
              <a:rPr lang="en-AU" sz="1600" dirty="0"/>
              <a:t> </a:t>
            </a:r>
            <a:r>
              <a:rPr lang="en-AU" sz="1600" dirty="0" err="1"/>
              <a:t>kanan</a:t>
            </a:r>
            <a:r>
              <a:rPr lang="en-AU" sz="1600" dirty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4. </a:t>
            </a:r>
            <a:r>
              <a:rPr lang="en-AU" sz="1600" dirty="0" err="1"/>
              <a:t>Inorder</a:t>
            </a:r>
            <a:r>
              <a:rPr lang="en-AU" sz="1600" dirty="0"/>
              <a:t> </a:t>
            </a:r>
            <a:r>
              <a:rPr lang="en-AU" sz="1600" dirty="0" err="1" smtClean="0"/>
              <a:t>predeccessor</a:t>
            </a:r>
            <a:r>
              <a:rPr lang="en-AU" sz="1600" dirty="0" smtClean="0"/>
              <a:t> </a:t>
            </a:r>
            <a:r>
              <a:rPr lang="en-AU" sz="1600" dirty="0" err="1" smtClean="0"/>
              <a:t>dari</a:t>
            </a:r>
            <a:r>
              <a:rPr lang="en-AU" sz="1600" dirty="0" smtClean="0"/>
              <a:t> node 20 (</a:t>
            </a:r>
            <a:r>
              <a:rPr lang="en-AU" sz="1600" dirty="0" err="1" smtClean="0"/>
              <a:t>mempunyai</a:t>
            </a:r>
            <a:r>
              <a:rPr lang="en-AU" sz="1600" dirty="0" smtClean="0"/>
              <a:t> </a:t>
            </a:r>
            <a:r>
              <a:rPr lang="en-AU" sz="1600" dirty="0" err="1" smtClean="0"/>
              <a:t>anak</a:t>
            </a:r>
            <a:r>
              <a:rPr lang="en-AU" sz="1600" dirty="0" smtClean="0"/>
              <a:t> </a:t>
            </a:r>
            <a:r>
              <a:rPr lang="en-AU" sz="1600" dirty="0" err="1" smtClean="0"/>
              <a:t>kiri</a:t>
            </a:r>
            <a:r>
              <a:rPr lang="en-AU" sz="1600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5. </a:t>
            </a:r>
            <a:r>
              <a:rPr lang="en-AU" sz="1600" dirty="0" err="1"/>
              <a:t>Inorder</a:t>
            </a:r>
            <a:r>
              <a:rPr lang="en-AU" sz="1600" dirty="0"/>
              <a:t> </a:t>
            </a:r>
            <a:r>
              <a:rPr lang="en-AU" sz="1600" dirty="0" err="1"/>
              <a:t>predeccessor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node 20 (</a:t>
            </a:r>
            <a:r>
              <a:rPr lang="en-AU" sz="1600" dirty="0" err="1"/>
              <a:t>mempunyai</a:t>
            </a:r>
            <a:r>
              <a:rPr lang="en-AU" sz="1600" dirty="0"/>
              <a:t> </a:t>
            </a:r>
            <a:r>
              <a:rPr lang="en-AU" sz="1600" dirty="0" err="1"/>
              <a:t>anak</a:t>
            </a:r>
            <a:r>
              <a:rPr lang="en-AU" sz="1600" dirty="0"/>
              <a:t> </a:t>
            </a:r>
            <a:r>
              <a:rPr lang="en-AU" sz="1600" dirty="0" err="1"/>
              <a:t>kiri</a:t>
            </a:r>
            <a:r>
              <a:rPr lang="en-AU" sz="1600" dirty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6. </a:t>
            </a:r>
            <a:r>
              <a:rPr lang="en-AU" sz="1600" dirty="0" err="1" smtClean="0"/>
              <a:t>Inorder</a:t>
            </a:r>
            <a:r>
              <a:rPr lang="en-AU" sz="1600" dirty="0" smtClean="0"/>
              <a:t> </a:t>
            </a:r>
            <a:r>
              <a:rPr lang="en-AU" sz="1600" dirty="0" err="1"/>
              <a:t>predeccessor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node </a:t>
            </a:r>
            <a:r>
              <a:rPr lang="en-AU" sz="1600" dirty="0" smtClean="0"/>
              <a:t>14 (leaf)</a:t>
            </a:r>
            <a:endParaRPr lang="en-AU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7. Hapus node 14 (leaf)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/>
              <a:t>8</a:t>
            </a:r>
            <a:r>
              <a:rPr lang="en-AU" sz="1600" dirty="0" smtClean="0"/>
              <a:t>. Hapus node 30 (</a:t>
            </a:r>
            <a:r>
              <a:rPr lang="en-AU" sz="1600" dirty="0" err="1" smtClean="0"/>
              <a:t>mempunyai</a:t>
            </a:r>
            <a:r>
              <a:rPr lang="en-AU" sz="1600" dirty="0" smtClean="0"/>
              <a:t> </a:t>
            </a:r>
            <a:r>
              <a:rPr lang="en-AU" sz="1600" dirty="0" err="1" smtClean="0"/>
              <a:t>anak</a:t>
            </a:r>
            <a:r>
              <a:rPr lang="en-AU" sz="1600" dirty="0" smtClean="0"/>
              <a:t> </a:t>
            </a:r>
            <a:r>
              <a:rPr lang="en-AU" sz="1600" dirty="0" err="1" smtClean="0"/>
              <a:t>satu</a:t>
            </a:r>
            <a:r>
              <a:rPr lang="en-AU" sz="1600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/>
              <a:t>9</a:t>
            </a:r>
            <a:r>
              <a:rPr lang="en-AU" sz="1600" dirty="0" smtClean="0"/>
              <a:t>. Hapus node 16 </a:t>
            </a:r>
            <a:r>
              <a:rPr lang="en-AU" sz="1600" dirty="0"/>
              <a:t>(</a:t>
            </a:r>
            <a:r>
              <a:rPr lang="en-AU" sz="1600" dirty="0" err="1"/>
              <a:t>mempunyai</a:t>
            </a:r>
            <a:r>
              <a:rPr lang="en-AU" sz="1600" dirty="0"/>
              <a:t> </a:t>
            </a:r>
            <a:r>
              <a:rPr lang="en-AU" sz="1600" dirty="0" err="1"/>
              <a:t>anak</a:t>
            </a:r>
            <a:r>
              <a:rPr lang="en-AU" sz="1600" dirty="0"/>
              <a:t> </a:t>
            </a:r>
            <a:r>
              <a:rPr lang="en-AU" sz="1600" dirty="0" err="1" smtClean="0"/>
              <a:t>dua</a:t>
            </a:r>
            <a:r>
              <a:rPr lang="en-AU" sz="1600" dirty="0" smtClean="0"/>
              <a:t>)</a:t>
            </a:r>
            <a:endParaRPr lang="en-AU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10. </a:t>
            </a:r>
            <a:r>
              <a:rPr lang="en-AU" sz="1600" dirty="0" err="1" smtClean="0"/>
              <a:t>Lakukan</a:t>
            </a:r>
            <a:r>
              <a:rPr lang="en-AU" sz="1600" dirty="0" smtClean="0"/>
              <a:t> </a:t>
            </a:r>
            <a:r>
              <a:rPr lang="en-AU" sz="1600" dirty="0" err="1" smtClean="0"/>
              <a:t>Metode</a:t>
            </a:r>
            <a:r>
              <a:rPr lang="en-AU" sz="1600" dirty="0" smtClean="0"/>
              <a:t> Traversal </a:t>
            </a:r>
            <a:r>
              <a:rPr lang="en-AU" sz="1600" dirty="0" err="1" smtClean="0"/>
              <a:t>dengan</a:t>
            </a:r>
            <a:r>
              <a:rPr lang="en-AU" sz="1600" dirty="0" smtClean="0"/>
              <a:t> </a:t>
            </a:r>
            <a:r>
              <a:rPr lang="en-AU" sz="1600" dirty="0" err="1" smtClean="0"/>
              <a:t>algoritma</a:t>
            </a:r>
            <a:r>
              <a:rPr lang="en-AU" sz="1600" dirty="0" smtClean="0"/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AU" sz="1600" dirty="0" smtClean="0"/>
              <a:t>- </a:t>
            </a:r>
            <a:r>
              <a:rPr lang="en-AU" sz="1600" dirty="0" err="1" smtClean="0"/>
              <a:t>Inorder</a:t>
            </a:r>
            <a:r>
              <a:rPr lang="en-AU" sz="1600" dirty="0" smtClean="0"/>
              <a:t>, </a:t>
            </a:r>
            <a:r>
              <a:rPr lang="en-AU" sz="1600" dirty="0" err="1" smtClean="0"/>
              <a:t>Preorder</a:t>
            </a:r>
            <a:r>
              <a:rPr lang="en-AU" sz="1600" dirty="0" smtClean="0"/>
              <a:t> </a:t>
            </a:r>
            <a:r>
              <a:rPr lang="en-AU" sz="1600" dirty="0" err="1" smtClean="0"/>
              <a:t>dan</a:t>
            </a:r>
            <a:r>
              <a:rPr lang="en-AU" sz="1600" dirty="0" smtClean="0"/>
              <a:t> </a:t>
            </a:r>
            <a:r>
              <a:rPr lang="en-AU" sz="1600" dirty="0" err="1" smtClean="0"/>
              <a:t>Postorder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3167295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8"/>
          <p:cNvSpPr/>
          <p:nvPr/>
        </p:nvSpPr>
        <p:spPr>
          <a:xfrm>
            <a:off x="-9785" y="4597399"/>
            <a:ext cx="4470400" cy="1930400"/>
          </a:xfrm>
          <a:prstGeom prst="rect">
            <a:avLst/>
          </a:prstGeom>
          <a:solidFill>
            <a:srgbClr val="3498DB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8"/>
          <p:cNvSpPr/>
          <p:nvPr/>
        </p:nvSpPr>
        <p:spPr>
          <a:xfrm>
            <a:off x="101600" y="1396999"/>
            <a:ext cx="4876800" cy="3195636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dirty="0"/>
          </a:p>
          <a:p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typedef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char 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typeInfo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400" dirty="0"/>
          </a:p>
          <a:p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typedef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struct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node tree;</a:t>
            </a:r>
            <a:endParaRPr sz="2400" dirty="0"/>
          </a:p>
          <a:p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struct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node{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tree *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kiri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tree *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kanan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2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typeInfo</a:t>
            </a:r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data;</a:t>
            </a:r>
            <a:endParaRPr sz="2400" dirty="0"/>
          </a:p>
          <a:p>
            <a:r>
              <a:rPr lang="en-US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 sz="2400" dirty="0"/>
          </a:p>
        </p:txBody>
      </p:sp>
      <p:cxnSp>
        <p:nvCxnSpPr>
          <p:cNvPr id="382" name="Google Shape;382;p8"/>
          <p:cNvCxnSpPr/>
          <p:nvPr/>
        </p:nvCxnSpPr>
        <p:spPr>
          <a:xfrm>
            <a:off x="0" y="1219201"/>
            <a:ext cx="10871200" cy="1588"/>
          </a:xfrm>
          <a:prstGeom prst="straightConnector1">
            <a:avLst/>
          </a:prstGeom>
          <a:noFill/>
          <a:ln w="9525" cap="flat" cmpd="sng">
            <a:solidFill>
              <a:srgbClr val="C0392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3" name="Google Shape;383;p8"/>
          <p:cNvSpPr/>
          <p:nvPr/>
        </p:nvSpPr>
        <p:spPr>
          <a:xfrm>
            <a:off x="325329" y="256778"/>
            <a:ext cx="6604000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3733" dirty="0" err="1" smtClean="0">
                <a:latin typeface="Calibri"/>
                <a:ea typeface="Calibri"/>
                <a:cs typeface="Calibri"/>
                <a:sym typeface="Calibri"/>
              </a:rPr>
              <a:t>Struktur</a:t>
            </a:r>
            <a:r>
              <a:rPr lang="en-US" sz="3733" dirty="0" smtClean="0">
                <a:latin typeface="Calibri"/>
                <a:ea typeface="Calibri"/>
                <a:cs typeface="Calibri"/>
                <a:sym typeface="Calibri"/>
              </a:rPr>
              <a:t> Data Binary Tree</a:t>
            </a:r>
            <a:endParaRPr sz="3733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8"/>
          <p:cNvSpPr/>
          <p:nvPr/>
        </p:nvSpPr>
        <p:spPr>
          <a:xfrm>
            <a:off x="1" y="0"/>
            <a:ext cx="128068" cy="6858000"/>
          </a:xfrm>
          <a:prstGeom prst="rect">
            <a:avLst/>
          </a:prstGeom>
          <a:solidFill>
            <a:srgbClr val="ECF0F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8"/>
          <p:cNvSpPr/>
          <p:nvPr/>
        </p:nvSpPr>
        <p:spPr>
          <a:xfrm>
            <a:off x="711200" y="5054600"/>
            <a:ext cx="1117600" cy="5080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kiri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8"/>
          <p:cNvSpPr/>
          <p:nvPr/>
        </p:nvSpPr>
        <p:spPr>
          <a:xfrm>
            <a:off x="1828800" y="5054600"/>
            <a:ext cx="1117600" cy="5080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2400"/>
          </a:p>
        </p:txBody>
      </p:sp>
      <p:sp>
        <p:nvSpPr>
          <p:cNvPr id="389" name="Google Shape;389;p8"/>
          <p:cNvSpPr/>
          <p:nvPr/>
        </p:nvSpPr>
        <p:spPr>
          <a:xfrm>
            <a:off x="2946400" y="5054600"/>
            <a:ext cx="1117600" cy="5080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kanan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0" name="Google Shape;390;p8"/>
          <p:cNvCxnSpPr>
            <a:stCxn id="387" idx="1"/>
          </p:cNvCxnSpPr>
          <p:nvPr/>
        </p:nvCxnSpPr>
        <p:spPr>
          <a:xfrm flipH="1">
            <a:off x="406400" y="5308600"/>
            <a:ext cx="304800" cy="3556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391" name="Google Shape;391;p8"/>
          <p:cNvCxnSpPr>
            <a:stCxn id="389" idx="3"/>
          </p:cNvCxnSpPr>
          <p:nvPr/>
        </p:nvCxnSpPr>
        <p:spPr>
          <a:xfrm>
            <a:off x="4064000" y="5308600"/>
            <a:ext cx="203200" cy="3556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94" name="Google Shape;394;p8"/>
          <p:cNvSpPr/>
          <p:nvPr/>
        </p:nvSpPr>
        <p:spPr>
          <a:xfrm>
            <a:off x="8182280" y="139700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406" name="Google Shape;406;p8"/>
          <p:cNvSpPr/>
          <p:nvPr/>
        </p:nvSpPr>
        <p:spPr>
          <a:xfrm>
            <a:off x="6138405" y="48513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8"/>
          <p:cNvSpPr/>
          <p:nvPr/>
        </p:nvSpPr>
        <p:spPr>
          <a:xfrm>
            <a:off x="6809849" y="48514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408" name="Google Shape;408;p8"/>
          <p:cNvSpPr/>
          <p:nvPr/>
        </p:nvSpPr>
        <p:spPr>
          <a:xfrm>
            <a:off x="7498963" y="48513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8"/>
          <p:cNvSpPr/>
          <p:nvPr/>
        </p:nvSpPr>
        <p:spPr>
          <a:xfrm>
            <a:off x="4716005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8"/>
          <p:cNvSpPr/>
          <p:nvPr/>
        </p:nvSpPr>
        <p:spPr>
          <a:xfrm>
            <a:off x="5387449" y="55626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2400"/>
          </a:p>
        </p:txBody>
      </p:sp>
      <p:sp>
        <p:nvSpPr>
          <p:cNvPr id="411" name="Google Shape;411;p8"/>
          <p:cNvSpPr/>
          <p:nvPr/>
        </p:nvSpPr>
        <p:spPr>
          <a:xfrm>
            <a:off x="6076563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8"/>
          <p:cNvSpPr/>
          <p:nvPr/>
        </p:nvSpPr>
        <p:spPr>
          <a:xfrm>
            <a:off x="6951205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8"/>
          <p:cNvSpPr/>
          <p:nvPr/>
        </p:nvSpPr>
        <p:spPr>
          <a:xfrm>
            <a:off x="7622649" y="55626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2400"/>
          </a:p>
        </p:txBody>
      </p:sp>
      <p:sp>
        <p:nvSpPr>
          <p:cNvPr id="414" name="Google Shape;414;p8"/>
          <p:cNvSpPr/>
          <p:nvPr/>
        </p:nvSpPr>
        <p:spPr>
          <a:xfrm>
            <a:off x="8311763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8"/>
          <p:cNvSpPr/>
          <p:nvPr/>
        </p:nvSpPr>
        <p:spPr>
          <a:xfrm>
            <a:off x="8961119" y="4851397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8"/>
          <p:cNvSpPr/>
          <p:nvPr/>
        </p:nvSpPr>
        <p:spPr>
          <a:xfrm>
            <a:off x="9632563" y="4851399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2400"/>
          </a:p>
        </p:txBody>
      </p:sp>
      <p:sp>
        <p:nvSpPr>
          <p:cNvPr id="417" name="Google Shape;417;p8"/>
          <p:cNvSpPr/>
          <p:nvPr/>
        </p:nvSpPr>
        <p:spPr>
          <a:xfrm>
            <a:off x="10321676" y="4851397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8"/>
          <p:cNvSpPr/>
          <p:nvPr/>
        </p:nvSpPr>
        <p:spPr>
          <a:xfrm>
            <a:off x="9937363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8"/>
          <p:cNvSpPr/>
          <p:nvPr/>
        </p:nvSpPr>
        <p:spPr>
          <a:xfrm>
            <a:off x="10608807" y="55626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400"/>
          </a:p>
        </p:txBody>
      </p:sp>
      <p:sp>
        <p:nvSpPr>
          <p:cNvPr id="420" name="Google Shape;420;p8"/>
          <p:cNvSpPr/>
          <p:nvPr/>
        </p:nvSpPr>
        <p:spPr>
          <a:xfrm>
            <a:off x="11297920" y="55625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8"/>
          <p:cNvSpPr/>
          <p:nvPr/>
        </p:nvSpPr>
        <p:spPr>
          <a:xfrm>
            <a:off x="6798365" y="5102088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2000</a:t>
            </a:r>
            <a:endParaRPr sz="2400"/>
          </a:p>
        </p:txBody>
      </p:sp>
      <p:sp>
        <p:nvSpPr>
          <p:cNvPr id="422" name="Google Shape;422;p8"/>
          <p:cNvSpPr/>
          <p:nvPr/>
        </p:nvSpPr>
        <p:spPr>
          <a:xfrm>
            <a:off x="7580244" y="5804453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4000</a:t>
            </a:r>
            <a:endParaRPr sz="2400"/>
          </a:p>
        </p:txBody>
      </p:sp>
      <p:sp>
        <p:nvSpPr>
          <p:cNvPr id="423" name="Google Shape;423;p8"/>
          <p:cNvSpPr/>
          <p:nvPr/>
        </p:nvSpPr>
        <p:spPr>
          <a:xfrm>
            <a:off x="5345044" y="5794514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3000</a:t>
            </a:r>
            <a:endParaRPr sz="2400"/>
          </a:p>
        </p:txBody>
      </p:sp>
      <p:sp>
        <p:nvSpPr>
          <p:cNvPr id="424" name="Google Shape;424;p8"/>
          <p:cNvSpPr/>
          <p:nvPr/>
        </p:nvSpPr>
        <p:spPr>
          <a:xfrm>
            <a:off x="10561983" y="5796724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6000</a:t>
            </a:r>
            <a:endParaRPr sz="2400"/>
          </a:p>
        </p:txBody>
      </p:sp>
      <p:sp>
        <p:nvSpPr>
          <p:cNvPr id="425" name="Google Shape;425;p8"/>
          <p:cNvSpPr/>
          <p:nvPr/>
        </p:nvSpPr>
        <p:spPr>
          <a:xfrm>
            <a:off x="9594573" y="5108716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5000</a:t>
            </a:r>
            <a:endParaRPr sz="2400"/>
          </a:p>
        </p:txBody>
      </p:sp>
      <p:cxnSp>
        <p:nvCxnSpPr>
          <p:cNvPr id="429" name="Google Shape;429;p8"/>
          <p:cNvCxnSpPr>
            <a:stCxn id="406" idx="1"/>
            <a:endCxn id="410" idx="0"/>
          </p:cNvCxnSpPr>
          <p:nvPr/>
        </p:nvCxnSpPr>
        <p:spPr>
          <a:xfrm flipH="1">
            <a:off x="5732805" y="5003799"/>
            <a:ext cx="405600" cy="5588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30" name="Google Shape;430;p8"/>
          <p:cNvCxnSpPr>
            <a:stCxn id="408" idx="3"/>
            <a:endCxn id="413" idx="0"/>
          </p:cNvCxnSpPr>
          <p:nvPr/>
        </p:nvCxnSpPr>
        <p:spPr>
          <a:xfrm flipH="1">
            <a:off x="7968243" y="5003799"/>
            <a:ext cx="221600" cy="558800"/>
          </a:xfrm>
          <a:prstGeom prst="bentConnector4">
            <a:avLst>
              <a:gd name="adj1" fmla="val -137545"/>
              <a:gd name="adj2" fmla="val 63636"/>
            </a:avLst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31" name="Google Shape;431;p8"/>
          <p:cNvCxnSpPr>
            <a:stCxn id="417" idx="3"/>
            <a:endCxn id="419" idx="0"/>
          </p:cNvCxnSpPr>
          <p:nvPr/>
        </p:nvCxnSpPr>
        <p:spPr>
          <a:xfrm flipH="1">
            <a:off x="10954156" y="5003797"/>
            <a:ext cx="58400" cy="558800"/>
          </a:xfrm>
          <a:prstGeom prst="bentConnector4">
            <a:avLst>
              <a:gd name="adj1" fmla="val -521917"/>
              <a:gd name="adj2" fmla="val 63636"/>
            </a:avLst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34" name="Google Shape;434;p8"/>
          <p:cNvSpPr/>
          <p:nvPr/>
        </p:nvSpPr>
        <p:spPr>
          <a:xfrm>
            <a:off x="6065897" y="4753563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3000</a:t>
            </a:r>
            <a:endParaRPr sz="2400"/>
          </a:p>
        </p:txBody>
      </p:sp>
      <p:sp>
        <p:nvSpPr>
          <p:cNvPr id="435" name="Google Shape;435;p8"/>
          <p:cNvSpPr/>
          <p:nvPr/>
        </p:nvSpPr>
        <p:spPr>
          <a:xfrm>
            <a:off x="4658548" y="5478875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6" name="Google Shape;436;p8"/>
          <p:cNvSpPr/>
          <p:nvPr/>
        </p:nvSpPr>
        <p:spPr>
          <a:xfrm>
            <a:off x="6024504" y="5500512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7" name="Google Shape;437;p8"/>
          <p:cNvSpPr/>
          <p:nvPr/>
        </p:nvSpPr>
        <p:spPr>
          <a:xfrm>
            <a:off x="6886223" y="5498631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8" name="Google Shape;438;p8"/>
          <p:cNvSpPr/>
          <p:nvPr/>
        </p:nvSpPr>
        <p:spPr>
          <a:xfrm>
            <a:off x="8267231" y="5488283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39" name="Google Shape;439;p8"/>
          <p:cNvSpPr/>
          <p:nvPr/>
        </p:nvSpPr>
        <p:spPr>
          <a:xfrm>
            <a:off x="9862728" y="5484520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40" name="Google Shape;440;p8"/>
          <p:cNvSpPr/>
          <p:nvPr/>
        </p:nvSpPr>
        <p:spPr>
          <a:xfrm>
            <a:off x="11239973" y="5487343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41" name="Google Shape;441;p8"/>
          <p:cNvSpPr/>
          <p:nvPr/>
        </p:nvSpPr>
        <p:spPr>
          <a:xfrm>
            <a:off x="7428093" y="4774261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4000</a:t>
            </a:r>
            <a:endParaRPr sz="2400"/>
          </a:p>
        </p:txBody>
      </p:sp>
      <p:sp>
        <p:nvSpPr>
          <p:cNvPr id="442" name="Google Shape;442;p8"/>
          <p:cNvSpPr/>
          <p:nvPr/>
        </p:nvSpPr>
        <p:spPr>
          <a:xfrm>
            <a:off x="8895651" y="4767676"/>
            <a:ext cx="836128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NULL</a:t>
            </a:r>
            <a:endParaRPr sz="2400"/>
          </a:p>
        </p:txBody>
      </p:sp>
      <p:sp>
        <p:nvSpPr>
          <p:cNvPr id="443" name="Google Shape;443;p8"/>
          <p:cNvSpPr/>
          <p:nvPr/>
        </p:nvSpPr>
        <p:spPr>
          <a:xfrm>
            <a:off x="10284185" y="4767676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6000</a:t>
            </a:r>
            <a:endParaRPr sz="2400"/>
          </a:p>
        </p:txBody>
      </p:sp>
      <p:pic>
        <p:nvPicPr>
          <p:cNvPr id="392" name="Google Shape;392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 flipH="1">
            <a:off x="8562173" y="1723925"/>
            <a:ext cx="304800" cy="10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700000">
            <a:off x="8010000" y="1731656"/>
            <a:ext cx="304800" cy="1066912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8"/>
          <p:cNvSpPr/>
          <p:nvPr/>
        </p:nvSpPr>
        <p:spPr>
          <a:xfrm>
            <a:off x="7342976" y="2251686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2400"/>
          </a:p>
        </p:txBody>
      </p:sp>
      <p:sp>
        <p:nvSpPr>
          <p:cNvPr id="396" name="Google Shape;396;p8"/>
          <p:cNvSpPr/>
          <p:nvPr/>
        </p:nvSpPr>
        <p:spPr>
          <a:xfrm>
            <a:off x="9052506" y="2238434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2400"/>
          </a:p>
        </p:txBody>
      </p:sp>
      <p:pic>
        <p:nvPicPr>
          <p:cNvPr id="397" name="Google Shape;397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700000">
            <a:off x="7466661" y="2257325"/>
            <a:ext cx="304800" cy="10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>
            <a:off x="8010001" y="2279412"/>
            <a:ext cx="304800" cy="106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8" descr="D:\Komik\Kuliah\Semester 2\Struktur Data\Icon\Entypo\png\lu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700000">
            <a:off x="9105515" y="2287141"/>
            <a:ext cx="304800" cy="1066912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8"/>
          <p:cNvSpPr/>
          <p:nvPr/>
        </p:nvSpPr>
        <p:spPr>
          <a:xfrm>
            <a:off x="7094332" y="3123026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2400"/>
          </a:p>
        </p:txBody>
      </p:sp>
      <p:sp>
        <p:nvSpPr>
          <p:cNvPr id="401" name="Google Shape;401;p8"/>
          <p:cNvSpPr/>
          <p:nvPr/>
        </p:nvSpPr>
        <p:spPr>
          <a:xfrm>
            <a:off x="8207514" y="311640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2400"/>
          </a:p>
        </p:txBody>
      </p:sp>
      <p:sp>
        <p:nvSpPr>
          <p:cNvPr id="402" name="Google Shape;402;p8"/>
          <p:cNvSpPr/>
          <p:nvPr/>
        </p:nvSpPr>
        <p:spPr>
          <a:xfrm>
            <a:off x="9280940" y="3131860"/>
            <a:ext cx="508001" cy="533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endParaRPr sz="2400"/>
          </a:p>
        </p:txBody>
      </p:sp>
      <p:sp>
        <p:nvSpPr>
          <p:cNvPr id="403" name="Google Shape;403;p8"/>
          <p:cNvSpPr/>
          <p:nvPr/>
        </p:nvSpPr>
        <p:spPr>
          <a:xfrm>
            <a:off x="7538719" y="41401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8"/>
          <p:cNvSpPr/>
          <p:nvPr/>
        </p:nvSpPr>
        <p:spPr>
          <a:xfrm>
            <a:off x="8210163" y="4140200"/>
            <a:ext cx="690880" cy="304800"/>
          </a:xfrm>
          <a:prstGeom prst="rect">
            <a:avLst/>
          </a:prstGeom>
          <a:solidFill>
            <a:srgbClr val="2C3E5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2400"/>
          </a:p>
        </p:txBody>
      </p:sp>
      <p:sp>
        <p:nvSpPr>
          <p:cNvPr id="405" name="Google Shape;405;p8"/>
          <p:cNvSpPr/>
          <p:nvPr/>
        </p:nvSpPr>
        <p:spPr>
          <a:xfrm>
            <a:off x="8899276" y="4140199"/>
            <a:ext cx="690880" cy="304800"/>
          </a:xfrm>
          <a:prstGeom prst="rect">
            <a:avLst/>
          </a:prstGeom>
          <a:solidFill>
            <a:srgbClr val="2ECC71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8"/>
          <p:cNvSpPr/>
          <p:nvPr/>
        </p:nvSpPr>
        <p:spPr>
          <a:xfrm>
            <a:off x="8154503" y="4362177"/>
            <a:ext cx="812800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1000</a:t>
            </a:r>
            <a:endParaRPr sz="2400"/>
          </a:p>
        </p:txBody>
      </p:sp>
      <p:cxnSp>
        <p:nvCxnSpPr>
          <p:cNvPr id="427" name="Google Shape;427;p8"/>
          <p:cNvCxnSpPr>
            <a:stCxn id="403" idx="1"/>
            <a:endCxn id="407" idx="0"/>
          </p:cNvCxnSpPr>
          <p:nvPr/>
        </p:nvCxnSpPr>
        <p:spPr>
          <a:xfrm flipH="1">
            <a:off x="7155119" y="4292599"/>
            <a:ext cx="383600" cy="5588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28" name="Google Shape;428;p8"/>
          <p:cNvCxnSpPr>
            <a:stCxn id="405" idx="3"/>
            <a:endCxn id="416" idx="0"/>
          </p:cNvCxnSpPr>
          <p:nvPr/>
        </p:nvCxnSpPr>
        <p:spPr>
          <a:xfrm>
            <a:off x="9590156" y="4292599"/>
            <a:ext cx="388000" cy="558800"/>
          </a:xfrm>
          <a:prstGeom prst="bentConnector2">
            <a:avLst/>
          </a:prstGeom>
          <a:noFill/>
          <a:ln w="38100" cap="flat" cmpd="sng">
            <a:solidFill>
              <a:srgbClr val="2C3E5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32" name="Google Shape;432;p8"/>
          <p:cNvSpPr/>
          <p:nvPr/>
        </p:nvSpPr>
        <p:spPr>
          <a:xfrm>
            <a:off x="8842964" y="4064000"/>
            <a:ext cx="801929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5000</a:t>
            </a:r>
            <a:endParaRPr sz="2400"/>
          </a:p>
        </p:txBody>
      </p:sp>
      <p:sp>
        <p:nvSpPr>
          <p:cNvPr id="433" name="Google Shape;433;p8"/>
          <p:cNvSpPr/>
          <p:nvPr/>
        </p:nvSpPr>
        <p:spPr>
          <a:xfrm>
            <a:off x="7446904" y="4044244"/>
            <a:ext cx="801931" cy="451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2000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4338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node </a:t>
            </a:r>
            <a:r>
              <a:rPr lang="en-US" dirty="0" err="1" smtClean="0"/>
              <a:t>baru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tree</a:t>
            </a:r>
            <a:r>
              <a:rPr lang="en-US" sz="1800" dirty="0"/>
              <a:t>* </a:t>
            </a:r>
            <a:r>
              <a:rPr lang="en-US" sz="1800" dirty="0" err="1"/>
              <a:t>createNode</a:t>
            </a:r>
            <a:r>
              <a:rPr lang="en-US" sz="1800" dirty="0"/>
              <a:t>(</a:t>
            </a:r>
            <a:r>
              <a:rPr lang="en-US" sz="1800" dirty="0" err="1"/>
              <a:t>typeInfo</a:t>
            </a:r>
            <a:r>
              <a:rPr lang="en-US" sz="1800" dirty="0"/>
              <a:t> data) {</a:t>
            </a:r>
          </a:p>
          <a:p>
            <a:r>
              <a:rPr lang="en-US" sz="1800" dirty="0"/>
              <a:t>    tree *</a:t>
            </a:r>
            <a:r>
              <a:rPr lang="en-US" sz="1800" dirty="0" err="1"/>
              <a:t>baru</a:t>
            </a:r>
            <a:r>
              <a:rPr lang="en-US" sz="1800" dirty="0" smtClean="0"/>
              <a:t>;</a:t>
            </a:r>
            <a:endParaRPr lang="en-US" sz="1800" dirty="0"/>
          </a:p>
          <a:p>
            <a:r>
              <a:rPr lang="en-US" sz="1800" dirty="0"/>
              <a:t>    </a:t>
            </a:r>
            <a:r>
              <a:rPr lang="en-US" sz="1800" dirty="0" err="1"/>
              <a:t>baru</a:t>
            </a:r>
            <a:r>
              <a:rPr lang="en-US" sz="1800" dirty="0"/>
              <a:t> = (tree*) </a:t>
            </a:r>
            <a:r>
              <a:rPr lang="en-US" sz="1800" dirty="0" err="1"/>
              <a:t>malloc</a:t>
            </a:r>
            <a:r>
              <a:rPr lang="en-US" sz="1800" dirty="0"/>
              <a:t>(</a:t>
            </a:r>
            <a:r>
              <a:rPr lang="en-US" sz="1800" dirty="0" err="1"/>
              <a:t>sizeof</a:t>
            </a:r>
            <a:r>
              <a:rPr lang="en-US" sz="1800" dirty="0"/>
              <a:t>(tree</a:t>
            </a:r>
            <a:r>
              <a:rPr lang="en-US" sz="1800" dirty="0" smtClean="0"/>
              <a:t>));</a:t>
            </a:r>
            <a:endParaRPr lang="en-US" sz="1800" dirty="0"/>
          </a:p>
          <a:p>
            <a:r>
              <a:rPr lang="en-US" sz="1800" dirty="0"/>
              <a:t>    if (</a:t>
            </a:r>
            <a:r>
              <a:rPr lang="en-US" sz="1800" dirty="0" err="1"/>
              <a:t>baru</a:t>
            </a:r>
            <a:r>
              <a:rPr lang="en-US" sz="1800" dirty="0"/>
              <a:t> != NULL) {</a:t>
            </a:r>
          </a:p>
          <a:p>
            <a:r>
              <a:rPr lang="en-US" sz="1800" dirty="0"/>
              <a:t>        </a:t>
            </a:r>
            <a:r>
              <a:rPr lang="en-US" sz="1800" dirty="0" err="1"/>
              <a:t>baru</a:t>
            </a:r>
            <a:r>
              <a:rPr lang="en-US" sz="1800" dirty="0"/>
              <a:t>-&gt;data = data;</a:t>
            </a:r>
          </a:p>
          <a:p>
            <a:r>
              <a:rPr lang="en-US" sz="1800" dirty="0"/>
              <a:t>        </a:t>
            </a:r>
            <a:r>
              <a:rPr lang="en-US" sz="1800" dirty="0" err="1"/>
              <a:t>baru</a:t>
            </a:r>
            <a:r>
              <a:rPr lang="en-US" sz="1800" dirty="0"/>
              <a:t>-&gt;</a:t>
            </a:r>
            <a:r>
              <a:rPr lang="en-US" sz="1800" dirty="0" err="1"/>
              <a:t>kiri</a:t>
            </a:r>
            <a:r>
              <a:rPr lang="en-US" sz="1800" dirty="0"/>
              <a:t> = NULL;</a:t>
            </a:r>
          </a:p>
          <a:p>
            <a:r>
              <a:rPr lang="en-US" sz="1800" dirty="0"/>
              <a:t>        </a:t>
            </a:r>
            <a:r>
              <a:rPr lang="en-US" sz="1800" dirty="0" err="1"/>
              <a:t>baru</a:t>
            </a:r>
            <a:r>
              <a:rPr lang="en-US" sz="1800" dirty="0"/>
              <a:t>-&gt;</a:t>
            </a:r>
            <a:r>
              <a:rPr lang="en-US" sz="1800" dirty="0" err="1"/>
              <a:t>kanan</a:t>
            </a:r>
            <a:r>
              <a:rPr lang="en-US" sz="1800" dirty="0"/>
              <a:t> = NULL;</a:t>
            </a:r>
          </a:p>
          <a:p>
            <a:r>
              <a:rPr lang="en-US" sz="1800" dirty="0"/>
              <a:t>    </a:t>
            </a:r>
            <a:r>
              <a:rPr lang="en-US" sz="1800" dirty="0" smtClean="0"/>
              <a:t>}</a:t>
            </a:r>
            <a:endParaRPr lang="en-US" sz="1800" dirty="0"/>
          </a:p>
          <a:p>
            <a:r>
              <a:rPr lang="en-US" sz="1800" dirty="0"/>
              <a:t>    return </a:t>
            </a:r>
            <a:r>
              <a:rPr lang="en-US" sz="1800" dirty="0" err="1"/>
              <a:t>baru</a:t>
            </a:r>
            <a:r>
              <a:rPr lang="en-US" sz="1800" dirty="0"/>
              <a:t>;</a:t>
            </a:r>
          </a:p>
          <a:p>
            <a:r>
              <a:rPr lang="en-US" sz="18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9610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Operasi</a:t>
            </a:r>
            <a:r>
              <a:rPr lang="en-US" dirty="0" smtClean="0"/>
              <a:t> BST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Membangun</a:t>
            </a:r>
            <a:r>
              <a:rPr lang="en-US" dirty="0" smtClean="0"/>
              <a:t> BST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menyisipkan</a:t>
            </a:r>
            <a:r>
              <a:rPr lang="en-US" dirty="0" smtClean="0"/>
              <a:t> </a:t>
            </a:r>
            <a:r>
              <a:rPr lang="en-US" dirty="0" err="1" smtClean="0"/>
              <a:t>noda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BST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key </a:t>
            </a:r>
            <a:r>
              <a:rPr lang="en-US" dirty="0" err="1" smtClean="0"/>
              <a:t>pada</a:t>
            </a:r>
            <a:r>
              <a:rPr lang="en-US" dirty="0" smtClean="0"/>
              <a:t> BST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/>
              <a:t>minimum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BST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smtClean="0"/>
              <a:t>BST</a:t>
            </a:r>
          </a:p>
          <a:p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dirty="0" smtClean="0"/>
              <a:t>In-order Successor</a:t>
            </a:r>
          </a:p>
          <a:p>
            <a:r>
              <a:rPr lang="en-US" dirty="0"/>
              <a:t>6. In-order Predecessor</a:t>
            </a:r>
            <a:endParaRPr lang="en-US" dirty="0" smtClean="0"/>
          </a:p>
          <a:p>
            <a:r>
              <a:rPr lang="en-US" dirty="0" smtClean="0"/>
              <a:t>7. </a:t>
            </a:r>
            <a:r>
              <a:rPr lang="en-US" dirty="0" err="1" smtClean="0"/>
              <a:t>Menghapus</a:t>
            </a:r>
            <a:r>
              <a:rPr lang="en-US" dirty="0" smtClean="0"/>
              <a:t> node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/>
              <a:t>BST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67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1. </a:t>
            </a:r>
            <a:r>
              <a:rPr lang="en-US" sz="4000" dirty="0" err="1" smtClean="0"/>
              <a:t>Membangun</a:t>
            </a:r>
            <a:r>
              <a:rPr lang="en-US" sz="4000" dirty="0" smtClean="0"/>
              <a:t> Binary Search Tree</a:t>
            </a:r>
            <a:endParaRPr lang="en-AU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807828"/>
            <a:ext cx="10972800" cy="4525963"/>
          </a:xfrm>
        </p:spPr>
        <p:txBody>
          <a:bodyPr>
            <a:noAutofit/>
          </a:bodyPr>
          <a:lstStyle/>
          <a:p>
            <a:pPr marL="357188" indent="-357188">
              <a:buFontTx/>
              <a:buNone/>
              <a:defRPr/>
            </a:pPr>
            <a:r>
              <a:rPr lang="en-US" sz="2400" dirty="0" smtClean="0"/>
              <a:t>1. 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/>
              <a:t>value </a:t>
            </a:r>
            <a:r>
              <a:rPr lang="en-US" sz="2400" dirty="0" err="1"/>
              <a:t>dari</a:t>
            </a:r>
            <a:r>
              <a:rPr lang="en-US" sz="2400" dirty="0"/>
              <a:t> node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value </a:t>
            </a:r>
            <a:r>
              <a:rPr lang="en-US" sz="2400" dirty="0" err="1"/>
              <a:t>dari</a:t>
            </a:r>
            <a:r>
              <a:rPr lang="en-US" sz="2400" dirty="0"/>
              <a:t> current node,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mengembalikan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false.</a:t>
            </a:r>
            <a:endParaRPr lang="en-AU" dirty="0"/>
          </a:p>
          <a:p>
            <a:pPr marL="357188" indent="-357188">
              <a:buFontTx/>
              <a:buNone/>
              <a:defRPr/>
            </a:pPr>
            <a:r>
              <a:rPr lang="en-US" sz="2400" dirty="0" smtClean="0"/>
              <a:t>2. 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/>
              <a:t>value </a:t>
            </a:r>
            <a:r>
              <a:rPr lang="en-US" sz="2400" dirty="0" err="1"/>
              <a:t>dari</a:t>
            </a:r>
            <a:r>
              <a:rPr lang="en-US" sz="2400" dirty="0"/>
              <a:t> node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value </a:t>
            </a:r>
            <a:r>
              <a:rPr lang="en-US" sz="2400" dirty="0" err="1"/>
              <a:t>dari</a:t>
            </a:r>
            <a:r>
              <a:rPr lang="en-US" sz="2400" dirty="0"/>
              <a:t> current node </a:t>
            </a:r>
            <a:r>
              <a:rPr lang="en-US" sz="2400" dirty="0" err="1"/>
              <a:t>maka</a:t>
            </a:r>
            <a:r>
              <a:rPr lang="en-US" sz="2400" dirty="0"/>
              <a:t> :</a:t>
            </a:r>
            <a:endParaRPr lang="en-AU" dirty="0"/>
          </a:p>
          <a:p>
            <a:pPr marL="971550" lvl="1" indent="-514350">
              <a:buFont typeface="+mj-lt"/>
              <a:buAutoNum type="arabicParenR"/>
              <a:defRPr/>
            </a:pP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kiri</a:t>
            </a:r>
            <a:r>
              <a:rPr lang="en-US" sz="2000" dirty="0"/>
              <a:t> current node </a:t>
            </a:r>
            <a:r>
              <a:rPr lang="en-US" sz="2000" dirty="0" err="1"/>
              <a:t>tidak</a:t>
            </a:r>
            <a:r>
              <a:rPr lang="en-US" sz="2000" dirty="0"/>
              <a:t> null,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ubah</a:t>
            </a:r>
            <a:r>
              <a:rPr lang="en-US" sz="2000" dirty="0"/>
              <a:t> current node 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kiri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, </a:t>
            </a:r>
            <a:r>
              <a:rPr lang="en-US" sz="2000" dirty="0" err="1"/>
              <a:t>lakukan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1.</a:t>
            </a:r>
            <a:endParaRPr lang="en-AU" dirty="0"/>
          </a:p>
          <a:p>
            <a:pPr marL="971550" lvl="1" indent="-514350">
              <a:buFont typeface="+mj-lt"/>
              <a:buAutoNum type="arabicParenR"/>
              <a:defRPr/>
            </a:pP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kiri</a:t>
            </a:r>
            <a:r>
              <a:rPr lang="en-US" sz="2000" dirty="0"/>
              <a:t> current node </a:t>
            </a:r>
            <a:r>
              <a:rPr lang="en-US" sz="2000" dirty="0" err="1"/>
              <a:t>adalah</a:t>
            </a:r>
            <a:r>
              <a:rPr lang="en-US" sz="2000" dirty="0"/>
              <a:t> null,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tambahkan</a:t>
            </a:r>
            <a:r>
              <a:rPr lang="en-US" sz="2000" dirty="0"/>
              <a:t> node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current node</a:t>
            </a:r>
            <a:endParaRPr lang="en-AU" dirty="0"/>
          </a:p>
          <a:p>
            <a:pPr marL="268288" indent="-268288">
              <a:buFontTx/>
              <a:buNone/>
              <a:defRPr/>
            </a:pPr>
            <a:r>
              <a:rPr lang="en-US" sz="2400" dirty="0" smtClean="0"/>
              <a:t>3.   </a:t>
            </a:r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/>
              <a:t>value </a:t>
            </a:r>
            <a:r>
              <a:rPr lang="en-US" sz="2400" dirty="0" err="1"/>
              <a:t>dari</a:t>
            </a:r>
            <a:r>
              <a:rPr lang="en-US" sz="2400" dirty="0"/>
              <a:t> node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value </a:t>
            </a:r>
            <a:r>
              <a:rPr lang="en-US" sz="2400" dirty="0" err="1"/>
              <a:t>dari</a:t>
            </a:r>
            <a:r>
              <a:rPr lang="en-US" sz="2400" dirty="0"/>
              <a:t> current node </a:t>
            </a:r>
            <a:r>
              <a:rPr lang="en-US" sz="2400" dirty="0" err="1"/>
              <a:t>maka</a:t>
            </a:r>
            <a:r>
              <a:rPr lang="en-US" sz="2400" dirty="0"/>
              <a:t> :</a:t>
            </a:r>
            <a:endParaRPr lang="en-AU" dirty="0"/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current node </a:t>
            </a:r>
            <a:r>
              <a:rPr lang="en-US" sz="2000" dirty="0" err="1"/>
              <a:t>tidak</a:t>
            </a:r>
            <a:r>
              <a:rPr lang="en-US" sz="2000" dirty="0"/>
              <a:t> null,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ubah</a:t>
            </a:r>
            <a:r>
              <a:rPr lang="en-US" sz="2000" dirty="0"/>
              <a:t> current node 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, </a:t>
            </a:r>
            <a:r>
              <a:rPr lang="en-US" sz="2000" dirty="0" err="1"/>
              <a:t>lakukan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1.</a:t>
            </a:r>
            <a:endParaRPr lang="en-AU" dirty="0"/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current node </a:t>
            </a:r>
            <a:r>
              <a:rPr lang="en-US" sz="2000" dirty="0" err="1"/>
              <a:t>adalah</a:t>
            </a:r>
            <a:r>
              <a:rPr lang="en-US" sz="2000" dirty="0"/>
              <a:t> null,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tambahkan</a:t>
            </a:r>
            <a:r>
              <a:rPr lang="en-US" sz="2000" dirty="0"/>
              <a:t> node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current node</a:t>
            </a:r>
            <a:endParaRPr lang="en-AU" dirty="0"/>
          </a:p>
          <a:p>
            <a:pPr>
              <a:defRPr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4056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50084"/>
            <a:ext cx="10972800" cy="1143000"/>
          </a:xfrm>
        </p:spPr>
        <p:txBody>
          <a:bodyPr anchor="t">
            <a:normAutofit fontScale="90000"/>
          </a:bodyPr>
          <a:lstStyle/>
          <a:p>
            <a:r>
              <a:rPr lang="en-US" dirty="0" err="1" smtClean="0"/>
              <a:t>Membangun</a:t>
            </a:r>
            <a:r>
              <a:rPr lang="en-US" dirty="0" smtClean="0"/>
              <a:t> Binary Search Tree (1)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32771" name="Picture 4" descr="AAERVFM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225675"/>
            <a:ext cx="114808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8587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587</TotalTime>
  <Words>3097</Words>
  <Application>Microsoft Office PowerPoint</Application>
  <PresentationFormat>Widescreen</PresentationFormat>
  <Paragraphs>434</Paragraphs>
  <Slides>47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Aharoni</vt:lpstr>
      <vt:lpstr>Arial</vt:lpstr>
      <vt:lpstr>Calibri</vt:lpstr>
      <vt:lpstr>Calibri Light</vt:lpstr>
      <vt:lpstr>Courier New</vt:lpstr>
      <vt:lpstr>Google Sans</vt:lpstr>
      <vt:lpstr>Monotype Sorts</vt:lpstr>
      <vt:lpstr>PMingLiU</vt:lpstr>
      <vt:lpstr>PMingLiU</vt:lpstr>
      <vt:lpstr>Retrospect</vt:lpstr>
      <vt:lpstr>Bitmap Image</vt:lpstr>
      <vt:lpstr>Binary Search Tree</vt:lpstr>
      <vt:lpstr>Capaian Pembelajaran</vt:lpstr>
      <vt:lpstr>Materi</vt:lpstr>
      <vt:lpstr>Binary Search Tree</vt:lpstr>
      <vt:lpstr>PowerPoint Presentation</vt:lpstr>
      <vt:lpstr>Fungsi membuat node baru</vt:lpstr>
      <vt:lpstr>Operasi BST</vt:lpstr>
      <vt:lpstr>1. Membangun Binary Search Tree</vt:lpstr>
      <vt:lpstr>Membangun Binary Search Tree (1) </vt:lpstr>
      <vt:lpstr>Membangun Binary Search Tree (2)</vt:lpstr>
      <vt:lpstr>1. Menyisipkan Node Rekursif </vt:lpstr>
      <vt:lpstr>1. Menyisipkan Node Non Rekursif </vt:lpstr>
      <vt:lpstr>2. Mencari bil key di BST</vt:lpstr>
      <vt:lpstr>Pencarian key = 7 di BST</vt:lpstr>
      <vt:lpstr>Pencarian key = 7 di BST</vt:lpstr>
      <vt:lpstr>PowerPoint Presentation</vt:lpstr>
      <vt:lpstr>3. Mencari nilai minimum pada Binary Search Tree</vt:lpstr>
      <vt:lpstr>findMin()</vt:lpstr>
      <vt:lpstr>findMinRecursive ()</vt:lpstr>
      <vt:lpstr>4. Mencari nilai maximum pada Binary Search Tree</vt:lpstr>
      <vt:lpstr>findMax()</vt:lpstr>
      <vt:lpstr>findMaxRecursive()</vt:lpstr>
      <vt:lpstr>5. Inorder Successor</vt:lpstr>
      <vt:lpstr>Inorder Successor</vt:lpstr>
      <vt:lpstr>Inorder Successor - If the target node has a right child</vt:lpstr>
      <vt:lpstr>Inorder Successor - If the target node has no right child</vt:lpstr>
      <vt:lpstr>Inorder Successor - If the target node has no right child</vt:lpstr>
      <vt:lpstr>PowerPoint Presentation</vt:lpstr>
      <vt:lpstr>6. In-order Predecessor</vt:lpstr>
      <vt:lpstr>In-order Predecessor Kasus 1: Node memiliki subtree kiri</vt:lpstr>
      <vt:lpstr>In-order Predecessor Kasus 1: Node memiliki subtree kiri</vt:lpstr>
      <vt:lpstr>In-order Predecessor  Kasus 2: Node tidak memiliki anak kiri</vt:lpstr>
      <vt:lpstr>In-order Predecessor  Kasus 2: Node tidak memiliki anak kiri</vt:lpstr>
      <vt:lpstr>PowerPoint Presentation</vt:lpstr>
      <vt:lpstr>7. Menghapus Node pada BST</vt:lpstr>
      <vt:lpstr>Case 1: Node yang dihapus tidak memiliki anak (leaf node)</vt:lpstr>
      <vt:lpstr>Case 2:Node yang dihapus memiliki satu anak</vt:lpstr>
      <vt:lpstr>Case 2:Node yang dihapus memiliki satu anak</vt:lpstr>
      <vt:lpstr>Case 3:Node yang dihapus memiliki dua anak</vt:lpstr>
      <vt:lpstr>Case 3:Node yang dihapus memiliki dua anak</vt:lpstr>
      <vt:lpstr>Case 3:Node yang dihapus memiliki dua anak (In-order predecessor)</vt:lpstr>
      <vt:lpstr>Case 3:Node yang dihapus memiliki dua anak (In-order successor)</vt:lpstr>
      <vt:lpstr>Kode Menghapus  Node di BST</vt:lpstr>
      <vt:lpstr>Kode Menghapus  Node di BST</vt:lpstr>
      <vt:lpstr>Kesimpulan</vt:lpstr>
      <vt:lpstr>Kesimpulan</vt:lpstr>
      <vt:lpstr>Latihan Soal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Riset  Sistem Estimasi Usia Berdasarkan Citra Radiograf Gigi Sebagai Alat Bantu Proses Identifikasi</dc:title>
  <dc:creator>Microsoft Office User</dc:creator>
  <cp:lastModifiedBy>Yuliana</cp:lastModifiedBy>
  <cp:revision>258</cp:revision>
  <dcterms:created xsi:type="dcterms:W3CDTF">2016-11-07T15:49:39Z</dcterms:created>
  <dcterms:modified xsi:type="dcterms:W3CDTF">2026-08-03T13:08:52Z</dcterms:modified>
</cp:coreProperties>
</file>