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0"/>
  </p:notesMasterIdLst>
  <p:sldIdLst>
    <p:sldId id="266" r:id="rId2"/>
    <p:sldId id="305" r:id="rId3"/>
    <p:sldId id="306" r:id="rId4"/>
    <p:sldId id="267" r:id="rId5"/>
    <p:sldId id="268" r:id="rId6"/>
    <p:sldId id="269" r:id="rId7"/>
    <p:sldId id="270" r:id="rId8"/>
    <p:sldId id="322" r:id="rId9"/>
    <p:sldId id="323" r:id="rId10"/>
    <p:sldId id="272" r:id="rId11"/>
    <p:sldId id="358" r:id="rId12"/>
    <p:sldId id="273" r:id="rId13"/>
    <p:sldId id="274" r:id="rId14"/>
    <p:sldId id="275" r:id="rId15"/>
    <p:sldId id="276" r:id="rId16"/>
    <p:sldId id="401" r:id="rId17"/>
    <p:sldId id="279" r:id="rId18"/>
    <p:sldId id="349" r:id="rId19"/>
    <p:sldId id="281" r:id="rId20"/>
    <p:sldId id="326" r:id="rId21"/>
    <p:sldId id="331" r:id="rId22"/>
    <p:sldId id="336" r:id="rId23"/>
    <p:sldId id="337" r:id="rId24"/>
    <p:sldId id="341" r:id="rId25"/>
    <p:sldId id="345" r:id="rId26"/>
    <p:sldId id="359" r:id="rId27"/>
    <p:sldId id="360" r:id="rId28"/>
    <p:sldId id="287" r:id="rId29"/>
    <p:sldId id="288" r:id="rId30"/>
    <p:sldId id="289" r:id="rId31"/>
    <p:sldId id="290" r:id="rId32"/>
    <p:sldId id="310" r:id="rId33"/>
    <p:sldId id="311" r:id="rId34"/>
    <p:sldId id="312" r:id="rId35"/>
    <p:sldId id="352" r:id="rId36"/>
    <p:sldId id="408" r:id="rId37"/>
    <p:sldId id="409" r:id="rId38"/>
    <p:sldId id="410" r:id="rId39"/>
    <p:sldId id="412" r:id="rId40"/>
    <p:sldId id="414" r:id="rId41"/>
    <p:sldId id="413" r:id="rId42"/>
    <p:sldId id="415" r:id="rId43"/>
    <p:sldId id="407" r:id="rId44"/>
    <p:sldId id="291" r:id="rId45"/>
    <p:sldId id="292" r:id="rId46"/>
    <p:sldId id="293" r:id="rId47"/>
    <p:sldId id="317" r:id="rId48"/>
    <p:sldId id="318" r:id="rId49"/>
    <p:sldId id="319" r:id="rId50"/>
    <p:sldId id="320" r:id="rId51"/>
    <p:sldId id="351" r:id="rId52"/>
    <p:sldId id="294" r:id="rId53"/>
    <p:sldId id="295" r:id="rId54"/>
    <p:sldId id="296" r:id="rId55"/>
    <p:sldId id="313" r:id="rId56"/>
    <p:sldId id="314" r:id="rId57"/>
    <p:sldId id="315" r:id="rId58"/>
    <p:sldId id="316" r:id="rId59"/>
    <p:sldId id="350" r:id="rId60"/>
    <p:sldId id="297" r:id="rId61"/>
    <p:sldId id="298" r:id="rId62"/>
    <p:sldId id="299" r:id="rId63"/>
    <p:sldId id="300" r:id="rId64"/>
    <p:sldId id="346" r:id="rId65"/>
    <p:sldId id="355" r:id="rId66"/>
    <p:sldId id="356" r:id="rId67"/>
    <p:sldId id="398" r:id="rId68"/>
    <p:sldId id="400" r:id="rId69"/>
    <p:sldId id="399" r:id="rId70"/>
    <p:sldId id="405" r:id="rId71"/>
    <p:sldId id="366" r:id="rId72"/>
    <p:sldId id="371" r:id="rId73"/>
    <p:sldId id="373" r:id="rId74"/>
    <p:sldId id="372" r:id="rId75"/>
    <p:sldId id="374" r:id="rId76"/>
    <p:sldId id="375" r:id="rId77"/>
    <p:sldId id="377" r:id="rId78"/>
    <p:sldId id="378" r:id="rId79"/>
    <p:sldId id="379" r:id="rId80"/>
    <p:sldId id="380" r:id="rId81"/>
    <p:sldId id="381" r:id="rId82"/>
    <p:sldId id="383" r:id="rId83"/>
    <p:sldId id="384" r:id="rId84"/>
    <p:sldId id="385" r:id="rId85"/>
    <p:sldId id="386" r:id="rId86"/>
    <p:sldId id="388" r:id="rId87"/>
    <p:sldId id="390" r:id="rId88"/>
    <p:sldId id="392" r:id="rId89"/>
    <p:sldId id="393" r:id="rId90"/>
    <p:sldId id="394" r:id="rId91"/>
    <p:sldId id="395" r:id="rId92"/>
    <p:sldId id="396" r:id="rId93"/>
    <p:sldId id="365" r:id="rId94"/>
    <p:sldId id="402" r:id="rId95"/>
    <p:sldId id="403" r:id="rId96"/>
    <p:sldId id="307" r:id="rId97"/>
    <p:sldId id="357" r:id="rId98"/>
    <p:sldId id="321" r:id="rId9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5" autoAdjust="0"/>
    <p:restoredTop sz="86911" autoAdjust="0"/>
  </p:normalViewPr>
  <p:slideViewPr>
    <p:cSldViewPr snapToGrid="0" snapToObjects="1">
      <p:cViewPr varScale="1">
        <p:scale>
          <a:sx n="60" d="100"/>
          <a:sy n="60" d="100"/>
        </p:scale>
        <p:origin x="232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9FA1A-5413-4211-B5D8-61E1A66003F0}" type="datetimeFigureOut">
              <a:rPr lang="en-AU" smtClean="0"/>
              <a:t>12/08/2026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BAB25-DE38-49B7-B1AC-357EB07BE0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0221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02756" indent="-270291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081164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513629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1946095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fld id="{8660544E-9CF9-4F3F-B132-D2B6B2F41908}" type="slidenum">
              <a:rPr lang="en-US" smtClean="0">
                <a:latin typeface="Arial" charset="0"/>
              </a:rPr>
              <a:pPr eaLnBrk="1" hangingPunct="1"/>
              <a:t>6</a:t>
            </a:fld>
            <a:endParaRPr lang="en-US" smtClean="0">
              <a:latin typeface="Arial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1126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BAB25-DE38-49B7-B1AC-357EB07BE0AE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98444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923D2D8-0DDA-4D83-BD51-49D212D96031}" type="slidenum">
              <a:rPr lang="en-US" altLang="zh-TW" sz="1200" b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65</a:t>
            </a:fld>
            <a:endParaRPr lang="en-US" altLang="zh-TW" sz="1200" b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6916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8117104-E149-487C-80D4-DB7A9E3E1044}" type="slidenum">
              <a:rPr lang="en-US" altLang="zh-TW" sz="1200" b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66</a:t>
            </a:fld>
            <a:endParaRPr lang="en-US" altLang="zh-TW" sz="1200" b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913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162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6299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4444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02756" indent="-270291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081164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513629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1946095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fld id="{F126F06F-C64D-4B5B-A445-D01949069A8F}" type="slidenum">
              <a:rPr lang="en-US" smtClean="0">
                <a:latin typeface="Arial" charset="0"/>
              </a:rPr>
              <a:pPr eaLnBrk="1" hangingPunct="1"/>
              <a:t>12</a:t>
            </a:fld>
            <a:endParaRPr lang="en-US" smtClean="0">
              <a:latin typeface="Arial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02756" indent="-270291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081164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513629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1946095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fld id="{709B3097-E00D-4125-9ABC-631ED061391C}" type="slidenum">
              <a:rPr lang="en-US" smtClean="0">
                <a:latin typeface="Arial" charset="0"/>
              </a:rPr>
              <a:pPr eaLnBrk="1" hangingPunct="1"/>
              <a:t>13</a:t>
            </a:fld>
            <a:endParaRPr lang="en-US" smtClean="0">
              <a:latin typeface="Arial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02756" indent="-270291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081164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513629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1946095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fld id="{F4569364-7728-427F-AA8C-4F0FF12A1660}" type="slidenum">
              <a:rPr lang="en-US" smtClean="0">
                <a:latin typeface="Arial" charset="0"/>
              </a:rPr>
              <a:pPr eaLnBrk="1" hangingPunct="1"/>
              <a:t>17</a:t>
            </a:fld>
            <a:endParaRPr lang="en-US" smtClean="0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02756" indent="-270291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081164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513629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1946095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fld id="{DF1241FA-6812-4C4B-9848-B3596D684AF1}" type="slidenum">
              <a:rPr lang="en-US" smtClean="0">
                <a:latin typeface="Arial" charset="0"/>
              </a:rPr>
              <a:pPr eaLnBrk="1" hangingPunct="1"/>
              <a:t>19</a:t>
            </a:fld>
            <a:endParaRPr lang="en-US" smtClean="0">
              <a:latin typeface="Arial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5785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21569"/>
            <a:ext cx="1204483" cy="1146877"/>
          </a:xfrm>
          <a:prstGeom prst="rect">
            <a:avLst/>
          </a:prstGeom>
        </p:spPr>
      </p:pic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164357" y="6451685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49400" y="6243638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6800" y="6243638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89533" y="6243638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C8601-C8CD-431D-AD9B-4F5D63F0B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5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Hal </a:t>
            </a:r>
            <a:fld id="{6113E31D-E2AB-40D1-8B51-AFA5AFEF39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6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84" y="6080010"/>
            <a:ext cx="817067" cy="777990"/>
          </a:xfrm>
          <a:prstGeom prst="rect">
            <a:avLst/>
          </a:prstGeom>
        </p:spPr>
      </p:pic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4931851" y="6461105"/>
            <a:ext cx="4871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9" y="6112388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314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7066" y="6459785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all" baseline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74459" y="2750192"/>
            <a:ext cx="10363200" cy="1470025"/>
          </a:xfrm>
        </p:spPr>
        <p:txBody>
          <a:bodyPr/>
          <a:lstStyle/>
          <a:p>
            <a:r>
              <a:rPr lang="en-US" dirty="0" smtClean="0"/>
              <a:t>Binary Tree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14290" y="4511180"/>
            <a:ext cx="8534400" cy="1752600"/>
          </a:xfrm>
        </p:spPr>
        <p:txBody>
          <a:bodyPr/>
          <a:lstStyle/>
          <a:p>
            <a:pPr algn="ctr"/>
            <a:r>
              <a:rPr lang="en-US" dirty="0" smtClean="0"/>
              <a:t>ARNA FARIZA</a:t>
            </a:r>
          </a:p>
          <a:p>
            <a:pPr algn="ctr"/>
            <a:r>
              <a:rPr lang="en-US" dirty="0" err="1" smtClean="0"/>
              <a:t>Yuliana</a:t>
            </a:r>
            <a:r>
              <a:rPr lang="en-US" dirty="0" smtClean="0"/>
              <a:t> </a:t>
            </a:r>
            <a:r>
              <a:rPr lang="en-US" dirty="0" err="1" smtClean="0"/>
              <a:t>Setiowati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881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Binary Tree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9325" y="1867949"/>
            <a:ext cx="10972800" cy="4525963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Sebuah</a:t>
            </a:r>
            <a:r>
              <a:rPr lang="en-US" sz="3200" dirty="0" smtClean="0"/>
              <a:t> </a:t>
            </a:r>
            <a:r>
              <a:rPr lang="en-US" sz="3200" dirty="0" err="1" smtClean="0"/>
              <a:t>pengorganisasian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hirarki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beberapa</a:t>
            </a:r>
            <a:r>
              <a:rPr lang="en-US" sz="3200" dirty="0" smtClean="0"/>
              <a:t> </a:t>
            </a:r>
            <a:r>
              <a:rPr lang="en-US" sz="3200" dirty="0" err="1" smtClean="0"/>
              <a:t>buah</a:t>
            </a:r>
            <a:r>
              <a:rPr lang="en-US" sz="3200" dirty="0" smtClean="0"/>
              <a:t> </a:t>
            </a:r>
            <a:r>
              <a:rPr lang="en-US" sz="3200" dirty="0" err="1" smtClean="0"/>
              <a:t>simpul</a:t>
            </a:r>
            <a:r>
              <a:rPr lang="en-US" sz="3200" dirty="0" smtClean="0"/>
              <a:t>, </a:t>
            </a:r>
            <a:r>
              <a:rPr lang="en-US" sz="3200" dirty="0" err="1" smtClean="0"/>
              <a:t>dimana</a:t>
            </a:r>
            <a:r>
              <a:rPr lang="en-US" sz="3200" dirty="0" smtClean="0"/>
              <a:t> </a:t>
            </a:r>
            <a:r>
              <a:rPr lang="en-US" sz="3200" dirty="0" err="1" smtClean="0"/>
              <a:t>masing-masing</a:t>
            </a:r>
            <a:r>
              <a:rPr lang="en-US" sz="3200" dirty="0" smtClean="0"/>
              <a:t> </a:t>
            </a:r>
            <a:r>
              <a:rPr lang="en-US" sz="3200" dirty="0" err="1" smtClean="0"/>
              <a:t>simpul</a:t>
            </a:r>
            <a:r>
              <a:rPr lang="en-US" sz="3200" dirty="0" smtClean="0"/>
              <a:t> </a:t>
            </a: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mempunyai</a:t>
            </a:r>
            <a:r>
              <a:rPr lang="en-US" sz="3200" dirty="0" smtClean="0"/>
              <a:t> </a:t>
            </a:r>
            <a:r>
              <a:rPr lang="en-US" sz="3200" dirty="0" err="1" smtClean="0"/>
              <a:t>anak</a:t>
            </a:r>
            <a:r>
              <a:rPr lang="en-US" sz="3200" dirty="0" smtClean="0"/>
              <a:t>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2. </a:t>
            </a:r>
          </a:p>
        </p:txBody>
      </p:sp>
    </p:spTree>
    <p:extLst>
      <p:ext uri="{BB962C8B-B14F-4D97-AF65-F5344CB8AC3E}">
        <p14:creationId xmlns:p14="http://schemas.microsoft.com/office/powerpoint/2010/main" val="413385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7"/>
          <p:cNvSpPr/>
          <p:nvPr/>
        </p:nvSpPr>
        <p:spPr>
          <a:xfrm>
            <a:off x="0" y="4140200"/>
            <a:ext cx="5994400" cy="2540000"/>
          </a:xfrm>
          <a:prstGeom prst="rect">
            <a:avLst/>
          </a:prstGeom>
          <a:solidFill>
            <a:srgbClr val="34495E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7"/>
          <p:cNvSpPr/>
          <p:nvPr/>
        </p:nvSpPr>
        <p:spPr>
          <a:xfrm>
            <a:off x="0" y="1397000"/>
            <a:ext cx="5994400" cy="25400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3" name="Google Shape;353;p7"/>
          <p:cNvCxnSpPr/>
          <p:nvPr/>
        </p:nvCxnSpPr>
        <p:spPr>
          <a:xfrm>
            <a:off x="0" y="1219201"/>
            <a:ext cx="10871200" cy="1588"/>
          </a:xfrm>
          <a:prstGeom prst="straightConnector1">
            <a:avLst/>
          </a:prstGeom>
          <a:noFill/>
          <a:ln w="9525" cap="flat" cmpd="sng">
            <a:solidFill>
              <a:srgbClr val="C0392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4" name="Google Shape;354;p7"/>
          <p:cNvSpPr/>
          <p:nvPr/>
        </p:nvSpPr>
        <p:spPr>
          <a:xfrm>
            <a:off x="546537" y="345481"/>
            <a:ext cx="612753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3733" dirty="0" err="1" smtClean="0">
                <a:latin typeface="Calibri"/>
                <a:ea typeface="Calibri"/>
                <a:cs typeface="Calibri"/>
                <a:sym typeface="Calibri"/>
              </a:rPr>
              <a:t>Syarat</a:t>
            </a:r>
            <a:r>
              <a:rPr lang="en-US" sz="3733" dirty="0" smtClean="0">
                <a:latin typeface="Calibri"/>
                <a:ea typeface="Calibri"/>
                <a:cs typeface="Calibri"/>
                <a:sym typeface="Calibri"/>
              </a:rPr>
              <a:t> Binary </a:t>
            </a:r>
            <a:r>
              <a:rPr lang="en-US" sz="3733" dirty="0" err="1" smtClean="0">
                <a:latin typeface="Calibri"/>
                <a:ea typeface="Calibri"/>
                <a:cs typeface="Calibri"/>
                <a:sym typeface="Calibri"/>
              </a:rPr>
              <a:t>Tree</a:t>
            </a:r>
            <a:r>
              <a:rPr lang="en-US" sz="3733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Tree</a:t>
            </a:r>
            <a:endParaRPr sz="2400" dirty="0"/>
          </a:p>
        </p:txBody>
      </p:sp>
      <p:sp>
        <p:nvSpPr>
          <p:cNvPr id="356" name="Google Shape;356;p7"/>
          <p:cNvSpPr/>
          <p:nvPr/>
        </p:nvSpPr>
        <p:spPr>
          <a:xfrm>
            <a:off x="1" y="0"/>
            <a:ext cx="128068" cy="6858000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7"/>
          <p:cNvSpPr/>
          <p:nvPr/>
        </p:nvSpPr>
        <p:spPr>
          <a:xfrm>
            <a:off x="6197600" y="1397000"/>
            <a:ext cx="5994400" cy="2540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7"/>
          <p:cNvSpPr/>
          <p:nvPr/>
        </p:nvSpPr>
        <p:spPr>
          <a:xfrm>
            <a:off x="6197600" y="4140200"/>
            <a:ext cx="5994400" cy="2540000"/>
          </a:xfrm>
          <a:prstGeom prst="rect">
            <a:avLst/>
          </a:prstGeom>
          <a:solidFill>
            <a:srgbClr val="9B59B6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7"/>
          <p:cNvSpPr/>
          <p:nvPr/>
        </p:nvSpPr>
        <p:spPr>
          <a:xfrm>
            <a:off x="1016000" y="1371520"/>
            <a:ext cx="33528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Tidak memiliki child</a:t>
            </a:r>
            <a:endParaRPr sz="2400"/>
          </a:p>
        </p:txBody>
      </p:sp>
      <p:sp>
        <p:nvSpPr>
          <p:cNvPr id="360" name="Google Shape;360;p7"/>
          <p:cNvSpPr/>
          <p:nvPr/>
        </p:nvSpPr>
        <p:spPr>
          <a:xfrm>
            <a:off x="2235200" y="2108200"/>
            <a:ext cx="914400" cy="914400"/>
          </a:xfrm>
          <a:prstGeom prst="donut">
            <a:avLst>
              <a:gd name="adj" fmla="val 25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7"/>
          <p:cNvSpPr/>
          <p:nvPr/>
        </p:nvSpPr>
        <p:spPr>
          <a:xfrm>
            <a:off x="2438400" y="2311400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400"/>
          </a:p>
        </p:txBody>
      </p:sp>
      <p:sp>
        <p:nvSpPr>
          <p:cNvPr id="362" name="Google Shape;362;p7"/>
          <p:cNvSpPr/>
          <p:nvPr/>
        </p:nvSpPr>
        <p:spPr>
          <a:xfrm>
            <a:off x="6807200" y="1498600"/>
            <a:ext cx="487680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Memiliki child di sebelah kiri</a:t>
            </a:r>
            <a:endParaRPr sz="2400"/>
          </a:p>
        </p:txBody>
      </p:sp>
      <p:pic>
        <p:nvPicPr>
          <p:cNvPr id="363" name="Google Shape;363;p7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700000">
            <a:off x="8871392" y="2277967"/>
            <a:ext cx="304800" cy="1066912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7"/>
          <p:cNvSpPr/>
          <p:nvPr/>
        </p:nvSpPr>
        <p:spPr>
          <a:xfrm>
            <a:off x="9046820" y="1975598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400"/>
          </a:p>
        </p:txBody>
      </p:sp>
      <p:sp>
        <p:nvSpPr>
          <p:cNvPr id="365" name="Google Shape;365;p7"/>
          <p:cNvSpPr/>
          <p:nvPr/>
        </p:nvSpPr>
        <p:spPr>
          <a:xfrm>
            <a:off x="8229601" y="2793920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2400"/>
          </a:p>
        </p:txBody>
      </p:sp>
      <p:sp>
        <p:nvSpPr>
          <p:cNvPr id="366" name="Google Shape;366;p7"/>
          <p:cNvSpPr/>
          <p:nvPr/>
        </p:nvSpPr>
        <p:spPr>
          <a:xfrm>
            <a:off x="6908800" y="4140200"/>
            <a:ext cx="487680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Memiliki child di sebelah Kanan</a:t>
            </a:r>
            <a:endParaRPr sz="2400"/>
          </a:p>
        </p:txBody>
      </p:sp>
      <p:pic>
        <p:nvPicPr>
          <p:cNvPr id="367" name="Google Shape;367;p7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700000" flipH="1">
            <a:off x="9532731" y="4962717"/>
            <a:ext cx="304800" cy="1066912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7"/>
          <p:cNvSpPr/>
          <p:nvPr/>
        </p:nvSpPr>
        <p:spPr>
          <a:xfrm>
            <a:off x="9144000" y="4648200"/>
            <a:ext cx="50800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400"/>
          </a:p>
        </p:txBody>
      </p:sp>
      <p:sp>
        <p:nvSpPr>
          <p:cNvPr id="369" name="Google Shape;369;p7"/>
          <p:cNvSpPr/>
          <p:nvPr/>
        </p:nvSpPr>
        <p:spPr>
          <a:xfrm>
            <a:off x="10000973" y="5486400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2400"/>
          </a:p>
        </p:txBody>
      </p:sp>
      <p:sp>
        <p:nvSpPr>
          <p:cNvPr id="370" name="Google Shape;370;p7"/>
          <p:cNvSpPr/>
          <p:nvPr/>
        </p:nvSpPr>
        <p:spPr>
          <a:xfrm>
            <a:off x="609600" y="4140200"/>
            <a:ext cx="5080000" cy="77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Memiliki child di sebelah Kanan maupun kiri</a:t>
            </a:r>
            <a:endParaRPr sz="2400"/>
          </a:p>
        </p:txBody>
      </p:sp>
      <p:pic>
        <p:nvPicPr>
          <p:cNvPr id="371" name="Google Shape;371;p7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700000" flipH="1">
            <a:off x="3167267" y="5009360"/>
            <a:ext cx="304800" cy="1066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7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700000">
            <a:off x="2615093" y="5017091"/>
            <a:ext cx="304800" cy="1066912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7"/>
          <p:cNvSpPr/>
          <p:nvPr/>
        </p:nvSpPr>
        <p:spPr>
          <a:xfrm>
            <a:off x="2787373" y="4682435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400"/>
          </a:p>
        </p:txBody>
      </p:sp>
      <p:sp>
        <p:nvSpPr>
          <p:cNvPr id="374" name="Google Shape;374;p7"/>
          <p:cNvSpPr/>
          <p:nvPr/>
        </p:nvSpPr>
        <p:spPr>
          <a:xfrm>
            <a:off x="1948069" y="5537120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2400"/>
          </a:p>
        </p:txBody>
      </p:sp>
      <p:sp>
        <p:nvSpPr>
          <p:cNvPr id="375" name="Google Shape;375;p7"/>
          <p:cNvSpPr/>
          <p:nvPr/>
        </p:nvSpPr>
        <p:spPr>
          <a:xfrm>
            <a:off x="3657600" y="5523868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7653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79834" y="940944"/>
            <a:ext cx="10058400" cy="1450757"/>
          </a:xfrm>
        </p:spPr>
        <p:txBody>
          <a:bodyPr anchor="t"/>
          <a:lstStyle/>
          <a:p>
            <a:r>
              <a:rPr lang="en-US" dirty="0" smtClean="0"/>
              <a:t>Binary Tree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828645" y="1837044"/>
            <a:ext cx="10972800" cy="4525963"/>
          </a:xfrm>
        </p:spPr>
        <p:txBody>
          <a:bodyPr/>
          <a:lstStyle/>
          <a:p>
            <a:pPr>
              <a:defRPr/>
            </a:pPr>
            <a:r>
              <a:rPr lang="en-US" sz="2400" dirty="0" err="1" smtClean="0"/>
              <a:t>Tiap</a:t>
            </a:r>
            <a:r>
              <a:rPr lang="en-US" sz="2400" dirty="0" smtClean="0"/>
              <a:t> node </a:t>
            </a:r>
            <a:r>
              <a:rPr lang="en-US" sz="2400" dirty="0" err="1" smtClean="0"/>
              <a:t>pada</a:t>
            </a:r>
            <a:r>
              <a:rPr lang="en-US" sz="2400" dirty="0" smtClean="0"/>
              <a:t> binary tree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subtree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kiri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subtree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kanan</a:t>
            </a:r>
            <a:r>
              <a:rPr lang="en-US" sz="2400" dirty="0" smtClean="0"/>
              <a:t>. </a:t>
            </a:r>
          </a:p>
          <a:p>
            <a:pPr>
              <a:defRPr/>
            </a:pP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Subtree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juga</a:t>
            </a:r>
            <a:r>
              <a:rPr lang="en-US" sz="2400" dirty="0" smtClean="0"/>
              <a:t> </a:t>
            </a:r>
            <a:r>
              <a:rPr lang="en-US" sz="2400" b="1" dirty="0">
                <a:solidFill>
                  <a:srgbClr val="0070C0"/>
                </a:solidFill>
              </a:rPr>
              <a:t>tree</a:t>
            </a:r>
            <a:r>
              <a:rPr lang="en-US" sz="2400" dirty="0" smtClean="0"/>
              <a:t>.</a:t>
            </a:r>
            <a:endParaRPr lang="en-US" sz="2000" dirty="0" smtClean="0"/>
          </a:p>
        </p:txBody>
      </p:sp>
      <p:pic>
        <p:nvPicPr>
          <p:cNvPr id="21508" name="Picture 4" descr="AAERVDK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85" y="2916224"/>
            <a:ext cx="7315200" cy="35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Line 5"/>
          <p:cNvSpPr>
            <a:spLocks noChangeShapeType="1"/>
          </p:cNvSpPr>
          <p:nvPr/>
        </p:nvSpPr>
        <p:spPr bwMode="auto">
          <a:xfrm>
            <a:off x="1930400" y="3733800"/>
            <a:ext cx="223520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21510" name="Line 7"/>
          <p:cNvSpPr>
            <a:spLocks noChangeShapeType="1"/>
          </p:cNvSpPr>
          <p:nvPr/>
        </p:nvSpPr>
        <p:spPr bwMode="auto">
          <a:xfrm flipV="1">
            <a:off x="7823200" y="3200400"/>
            <a:ext cx="2032000" cy="685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757278" y="3168002"/>
            <a:ext cx="15907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dirty="0">
                <a:latin typeface="Tahoma" pitchFamily="34" charset="0"/>
              </a:rPr>
              <a:t>Left child of T</a:t>
            </a:r>
          </a:p>
        </p:txBody>
      </p:sp>
      <p:sp>
        <p:nvSpPr>
          <p:cNvPr id="21512" name="Text Box 9"/>
          <p:cNvSpPr txBox="1">
            <a:spLocks noChangeArrowheads="1"/>
          </p:cNvSpPr>
          <p:nvPr/>
        </p:nvSpPr>
        <p:spPr bwMode="auto">
          <a:xfrm>
            <a:off x="9423859" y="2731558"/>
            <a:ext cx="17318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dirty="0">
                <a:latin typeface="Tahoma" pitchFamily="34" charset="0"/>
              </a:rPr>
              <a:t>Right child of T</a:t>
            </a:r>
          </a:p>
        </p:txBody>
      </p:sp>
    </p:spTree>
    <p:extLst>
      <p:ext uri="{BB962C8B-B14F-4D97-AF65-F5344CB8AC3E}">
        <p14:creationId xmlns:p14="http://schemas.microsoft.com/office/powerpoint/2010/main" val="20986945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97280" y="454243"/>
            <a:ext cx="10058400" cy="1450757"/>
          </a:xfrm>
        </p:spPr>
        <p:txBody>
          <a:bodyPr anchor="t"/>
          <a:lstStyle/>
          <a:p>
            <a:r>
              <a:rPr lang="en-US" dirty="0" smtClean="0"/>
              <a:t>Level</a:t>
            </a:r>
          </a:p>
        </p:txBody>
      </p:sp>
      <p:sp>
        <p:nvSpPr>
          <p:cNvPr id="22531" name="Content Placeholder 1"/>
          <p:cNvSpPr>
            <a:spLocks noGrp="1"/>
          </p:cNvSpPr>
          <p:nvPr>
            <p:ph idx="1"/>
          </p:nvPr>
        </p:nvSpPr>
        <p:spPr>
          <a:xfrm>
            <a:off x="970947" y="1311480"/>
            <a:ext cx="10972800" cy="4525963"/>
          </a:xfrm>
        </p:spPr>
        <p:txBody>
          <a:bodyPr/>
          <a:lstStyle/>
          <a:p>
            <a:r>
              <a:rPr lang="en-AU" sz="2400" dirty="0" smtClean="0"/>
              <a:t>Tree </a:t>
            </a:r>
            <a:r>
              <a:rPr lang="en-AU" sz="2400" dirty="0" err="1" smtClean="0"/>
              <a:t>dengan</a:t>
            </a:r>
            <a:r>
              <a:rPr lang="en-AU" sz="2400" dirty="0" smtClean="0"/>
              <a:t> level 3</a:t>
            </a:r>
          </a:p>
        </p:txBody>
      </p:sp>
      <p:pic>
        <p:nvPicPr>
          <p:cNvPr id="22532" name="Picture 4" descr="AAERVDG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1" y="1905000"/>
            <a:ext cx="8870951" cy="42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29635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Contoh</a:t>
            </a:r>
            <a:r>
              <a:rPr lang="en-AU" dirty="0" smtClean="0"/>
              <a:t> Binary Tree</a:t>
            </a:r>
            <a:br>
              <a:rPr lang="en-AU" dirty="0" smtClean="0"/>
            </a:br>
            <a:r>
              <a:rPr lang="en-AU" sz="4400" dirty="0" smtClean="0"/>
              <a:t>- </a:t>
            </a:r>
            <a:r>
              <a:rPr lang="en-AU" sz="4400" dirty="0" err="1" smtClean="0"/>
              <a:t>notasi</a:t>
            </a:r>
            <a:r>
              <a:rPr lang="en-AU" sz="4400" dirty="0" smtClean="0"/>
              <a:t> </a:t>
            </a:r>
            <a:r>
              <a:rPr lang="en-AU" sz="4400" dirty="0" err="1" smtClean="0"/>
              <a:t>aritmatika</a:t>
            </a:r>
            <a:endParaRPr lang="en-AU" dirty="0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819325" y="1977006"/>
            <a:ext cx="10972800" cy="4525963"/>
          </a:xfrm>
        </p:spPr>
        <p:txBody>
          <a:bodyPr/>
          <a:lstStyle/>
          <a:p>
            <a:r>
              <a:rPr lang="en-US" sz="2800" dirty="0" err="1" smtClean="0"/>
              <a:t>Setiap</a:t>
            </a:r>
            <a:r>
              <a:rPr lang="en-US" sz="2800" dirty="0" smtClean="0"/>
              <a:t> node </a:t>
            </a:r>
            <a:r>
              <a:rPr lang="en-US" sz="2800" dirty="0" err="1" smtClean="0"/>
              <a:t>dalam</a:t>
            </a:r>
            <a:r>
              <a:rPr lang="en-US" sz="2800" dirty="0" smtClean="0"/>
              <a:t> Tree </a:t>
            </a:r>
            <a:r>
              <a:rPr lang="en-US" sz="2800" dirty="0" err="1" smtClean="0"/>
              <a:t>mempunyai</a:t>
            </a:r>
            <a:r>
              <a:rPr lang="en-US" sz="2800" dirty="0" smtClean="0"/>
              <a:t> </a:t>
            </a:r>
            <a:r>
              <a:rPr lang="en-US" sz="2800" dirty="0" err="1" smtClean="0"/>
              <a:t>maksimum</a:t>
            </a:r>
            <a:r>
              <a:rPr lang="en-US" sz="2800" dirty="0" smtClean="0"/>
              <a:t> </a:t>
            </a:r>
            <a:r>
              <a:rPr lang="en-US" sz="2800" dirty="0" err="1" smtClean="0"/>
              <a:t>dua</a:t>
            </a:r>
            <a:r>
              <a:rPr lang="en-US" sz="2800" dirty="0" smtClean="0"/>
              <a:t> </a:t>
            </a:r>
            <a:r>
              <a:rPr lang="en-US" sz="2800" dirty="0" err="1" smtClean="0"/>
              <a:t>anak</a:t>
            </a:r>
            <a:endParaRPr lang="en-US" sz="2800" dirty="0" smtClean="0"/>
          </a:p>
          <a:p>
            <a:endParaRPr lang="en-AU" sz="2800" dirty="0" smtClean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2819401"/>
            <a:ext cx="45847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50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Binary Tree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800975" y="1874240"/>
            <a:ext cx="10972800" cy="4525963"/>
          </a:xfrm>
        </p:spPr>
        <p:txBody>
          <a:bodyPr/>
          <a:lstStyle/>
          <a:p>
            <a:r>
              <a:rPr lang="en-AU" sz="2400" b="1" dirty="0" smtClean="0">
                <a:solidFill>
                  <a:srgbClr val="0070C0"/>
                </a:solidFill>
              </a:rPr>
              <a:t>Binary tree </a:t>
            </a:r>
            <a:r>
              <a:rPr lang="en-AU" sz="2400" dirty="0" err="1" smtClean="0"/>
              <a:t>adalah</a:t>
            </a:r>
            <a:r>
              <a:rPr lang="en-AU" sz="2400" dirty="0" smtClean="0"/>
              <a:t> tree di mana </a:t>
            </a:r>
            <a:r>
              <a:rPr lang="en-AU" sz="2400" dirty="0" err="1" smtClean="0"/>
              <a:t>setiap</a:t>
            </a:r>
            <a:r>
              <a:rPr lang="en-AU" sz="2400" dirty="0" smtClean="0"/>
              <a:t> nodes </a:t>
            </a:r>
            <a:r>
              <a:rPr lang="en-AU" sz="2400" dirty="0" err="1" smtClean="0"/>
              <a:t>memiliki</a:t>
            </a:r>
            <a:r>
              <a:rPr lang="en-AU" sz="2400" dirty="0" smtClean="0"/>
              <a:t> </a:t>
            </a:r>
            <a:r>
              <a:rPr lang="en-AU" sz="2400" dirty="0" err="1" smtClean="0"/>
              <a:t>maksimum</a:t>
            </a:r>
            <a:r>
              <a:rPr lang="en-AU" sz="2400" dirty="0" smtClean="0"/>
              <a:t> 2 </a:t>
            </a:r>
            <a:r>
              <a:rPr lang="en-AU" sz="2400" dirty="0" err="1" smtClean="0"/>
              <a:t>anak</a:t>
            </a:r>
            <a:endParaRPr lang="en-AU" sz="2400" dirty="0" smtClean="0"/>
          </a:p>
          <a:p>
            <a:r>
              <a:rPr lang="en-AU" sz="2400" b="1" dirty="0" smtClean="0">
                <a:solidFill>
                  <a:srgbClr val="0070C0"/>
                </a:solidFill>
              </a:rPr>
              <a:t>Full Binary tree </a:t>
            </a:r>
            <a:r>
              <a:rPr lang="en-AU" sz="2400" dirty="0" err="1" smtClean="0"/>
              <a:t>adalah</a:t>
            </a:r>
            <a:r>
              <a:rPr lang="en-AU" sz="2400" dirty="0" smtClean="0"/>
              <a:t> binary tree di mana </a:t>
            </a:r>
            <a:r>
              <a:rPr lang="en-AU" sz="2400" dirty="0" err="1" smtClean="0"/>
              <a:t>setiap</a:t>
            </a:r>
            <a:r>
              <a:rPr lang="en-AU" sz="2400" dirty="0" smtClean="0"/>
              <a:t> nodes </a:t>
            </a:r>
            <a:r>
              <a:rPr lang="en-AU" sz="2400" dirty="0" err="1" smtClean="0"/>
              <a:t>memiliki</a:t>
            </a:r>
            <a:r>
              <a:rPr lang="en-AU" sz="2400" dirty="0" smtClean="0"/>
              <a:t> </a:t>
            </a:r>
            <a:r>
              <a:rPr lang="en-AU" sz="2400" dirty="0" err="1" smtClean="0"/>
              <a:t>anak</a:t>
            </a:r>
            <a:r>
              <a:rPr lang="en-AU" sz="2400" dirty="0" smtClean="0"/>
              <a:t> 0 </a:t>
            </a:r>
            <a:r>
              <a:rPr lang="en-AU" sz="2400" dirty="0" err="1" smtClean="0"/>
              <a:t>atau</a:t>
            </a:r>
            <a:r>
              <a:rPr lang="en-AU" sz="2400" dirty="0" smtClean="0"/>
              <a:t> </a:t>
            </a:r>
            <a:r>
              <a:rPr lang="en-AU" sz="2400" dirty="0" err="1" smtClean="0"/>
              <a:t>anak</a:t>
            </a:r>
            <a:r>
              <a:rPr lang="en-AU" sz="2400" dirty="0" smtClean="0"/>
              <a:t> 2.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3254376"/>
            <a:ext cx="118237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67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677331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Tinggi Binary Tree (Height)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584" y="1083732"/>
            <a:ext cx="6974415" cy="4704687"/>
          </a:xfrm>
          <a:prstGeom prst="rect">
            <a:avLst/>
          </a:prstGeom>
        </p:spPr>
      </p:pic>
      <p:pic>
        <p:nvPicPr>
          <p:cNvPr id="6" name="Picture 19" descr="AAERVDM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225" y="4250267"/>
            <a:ext cx="4145442" cy="1665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46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73586" y="694087"/>
            <a:ext cx="10972800" cy="1143000"/>
          </a:xfrm>
        </p:spPr>
        <p:txBody>
          <a:bodyPr anchor="t"/>
          <a:lstStyle/>
          <a:p>
            <a:r>
              <a:rPr lang="en-US" smtClean="0"/>
              <a:t>Height dari Binary Tree</a:t>
            </a:r>
          </a:p>
        </p:txBody>
      </p:sp>
      <p:pic>
        <p:nvPicPr>
          <p:cNvPr id="27651" name="Picture 4" descr="AAERVD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17" y="1379538"/>
            <a:ext cx="9855200" cy="342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1776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Path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Path length</a:t>
            </a:r>
          </a:p>
          <a:p>
            <a:pPr lvl="1"/>
            <a:r>
              <a:rPr lang="en-US" altLang="en-US" dirty="0" smtClean="0"/>
              <a:t>The number of edges that must be traversed to get from one node to another.</a:t>
            </a:r>
          </a:p>
          <a:p>
            <a:pPr lvl="1"/>
            <a:r>
              <a:rPr lang="en-US" altLang="en-US" dirty="0" smtClean="0"/>
              <a:t>E.g., the path length from #2 to #7</a:t>
            </a:r>
          </a:p>
          <a:p>
            <a:pPr lvl="1"/>
            <a:endParaRPr lang="en-US" altLang="en-US" dirty="0" smtClean="0"/>
          </a:p>
        </p:txBody>
      </p:sp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4076700" y="2963548"/>
            <a:ext cx="558800" cy="3794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600" tIns="46800" rIns="93600" bIns="4680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800"/>
              <a:t>#1</a:t>
            </a:r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3492500" y="3852548"/>
            <a:ext cx="558800" cy="3794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600" tIns="46800" rIns="93600" bIns="4680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800"/>
              <a:t>#2</a:t>
            </a:r>
          </a:p>
        </p:txBody>
      </p:sp>
      <p:sp>
        <p:nvSpPr>
          <p:cNvPr id="21510" name="Rectangle 7"/>
          <p:cNvSpPr>
            <a:spLocks noChangeArrowheads="1"/>
          </p:cNvSpPr>
          <p:nvPr/>
        </p:nvSpPr>
        <p:spPr bwMode="auto">
          <a:xfrm>
            <a:off x="4686300" y="3852548"/>
            <a:ext cx="558800" cy="3794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600" tIns="46800" rIns="93600" bIns="4680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800"/>
              <a:t>#3</a:t>
            </a:r>
          </a:p>
        </p:txBody>
      </p:sp>
      <p:sp>
        <p:nvSpPr>
          <p:cNvPr id="21511" name="Rectangle 8"/>
          <p:cNvSpPr>
            <a:spLocks noChangeArrowheads="1"/>
          </p:cNvSpPr>
          <p:nvPr/>
        </p:nvSpPr>
        <p:spPr bwMode="auto">
          <a:xfrm>
            <a:off x="2971800" y="4754248"/>
            <a:ext cx="558800" cy="3794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600" tIns="46800" rIns="93600" bIns="4680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800"/>
              <a:t>#4</a:t>
            </a:r>
          </a:p>
        </p:txBody>
      </p:sp>
      <p:sp>
        <p:nvSpPr>
          <p:cNvPr id="21512" name="Rectangle 9"/>
          <p:cNvSpPr>
            <a:spLocks noChangeArrowheads="1"/>
          </p:cNvSpPr>
          <p:nvPr/>
        </p:nvSpPr>
        <p:spPr bwMode="auto">
          <a:xfrm>
            <a:off x="3937000" y="4779648"/>
            <a:ext cx="558800" cy="3794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600" tIns="46800" rIns="93600" bIns="4680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800"/>
              <a:t>#5</a:t>
            </a:r>
          </a:p>
        </p:txBody>
      </p:sp>
      <p:sp>
        <p:nvSpPr>
          <p:cNvPr id="21513" name="Rectangle 10"/>
          <p:cNvSpPr>
            <a:spLocks noChangeArrowheads="1"/>
          </p:cNvSpPr>
          <p:nvPr/>
        </p:nvSpPr>
        <p:spPr bwMode="auto">
          <a:xfrm>
            <a:off x="5257800" y="4754248"/>
            <a:ext cx="558800" cy="3794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600" tIns="46800" rIns="93600" bIns="4680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800"/>
              <a:t>#6</a:t>
            </a:r>
          </a:p>
        </p:txBody>
      </p:sp>
      <p:cxnSp>
        <p:nvCxnSpPr>
          <p:cNvPr id="21514" name="AutoShape 11"/>
          <p:cNvCxnSpPr>
            <a:cxnSpLocks noChangeShapeType="1"/>
            <a:stCxn id="21508" idx="2"/>
            <a:endCxn id="21509" idx="0"/>
          </p:cNvCxnSpPr>
          <p:nvPr/>
        </p:nvCxnSpPr>
        <p:spPr bwMode="auto">
          <a:xfrm flipH="1">
            <a:off x="3771900" y="3342961"/>
            <a:ext cx="584200" cy="5095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515" name="AutoShape 12"/>
          <p:cNvCxnSpPr>
            <a:cxnSpLocks noChangeShapeType="1"/>
            <a:stCxn id="21508" idx="2"/>
            <a:endCxn id="21510" idx="0"/>
          </p:cNvCxnSpPr>
          <p:nvPr/>
        </p:nvCxnSpPr>
        <p:spPr bwMode="auto">
          <a:xfrm>
            <a:off x="4356100" y="3342961"/>
            <a:ext cx="609600" cy="5095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516" name="AutoShape 13"/>
          <p:cNvCxnSpPr>
            <a:cxnSpLocks noChangeShapeType="1"/>
            <a:stCxn id="21509" idx="2"/>
            <a:endCxn id="21511" idx="0"/>
          </p:cNvCxnSpPr>
          <p:nvPr/>
        </p:nvCxnSpPr>
        <p:spPr bwMode="auto">
          <a:xfrm flipH="1">
            <a:off x="3251200" y="4231961"/>
            <a:ext cx="520700" cy="522287"/>
          </a:xfrm>
          <a:prstGeom prst="straightConnector1">
            <a:avLst/>
          </a:prstGeom>
          <a:noFill/>
          <a:ln w="25400">
            <a:solidFill>
              <a:srgbClr val="3366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517" name="AutoShape 14"/>
          <p:cNvCxnSpPr>
            <a:cxnSpLocks noChangeShapeType="1"/>
            <a:stCxn id="21509" idx="2"/>
            <a:endCxn id="21512" idx="0"/>
          </p:cNvCxnSpPr>
          <p:nvPr/>
        </p:nvCxnSpPr>
        <p:spPr bwMode="auto">
          <a:xfrm>
            <a:off x="3771900" y="4231961"/>
            <a:ext cx="444500" cy="5476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518" name="AutoShape 15"/>
          <p:cNvCxnSpPr>
            <a:cxnSpLocks noChangeShapeType="1"/>
            <a:stCxn id="21510" idx="2"/>
            <a:endCxn id="21513" idx="0"/>
          </p:cNvCxnSpPr>
          <p:nvPr/>
        </p:nvCxnSpPr>
        <p:spPr bwMode="auto">
          <a:xfrm>
            <a:off x="4965700" y="4231961"/>
            <a:ext cx="571500" cy="5222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519" name="Rectangle 16"/>
          <p:cNvSpPr>
            <a:spLocks noChangeArrowheads="1"/>
          </p:cNvSpPr>
          <p:nvPr/>
        </p:nvSpPr>
        <p:spPr bwMode="auto">
          <a:xfrm>
            <a:off x="2374900" y="5694048"/>
            <a:ext cx="558800" cy="3794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600" tIns="46800" rIns="93600" bIns="4680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800"/>
              <a:t>#7</a:t>
            </a:r>
          </a:p>
        </p:txBody>
      </p:sp>
      <p:cxnSp>
        <p:nvCxnSpPr>
          <p:cNvPr id="21520" name="AutoShape 17"/>
          <p:cNvCxnSpPr>
            <a:cxnSpLocks noChangeShapeType="1"/>
            <a:stCxn id="21511" idx="2"/>
            <a:endCxn id="21519" idx="0"/>
          </p:cNvCxnSpPr>
          <p:nvPr/>
        </p:nvCxnSpPr>
        <p:spPr bwMode="auto">
          <a:xfrm flipH="1">
            <a:off x="2654300" y="5133661"/>
            <a:ext cx="596900" cy="560387"/>
          </a:xfrm>
          <a:prstGeom prst="straightConnector1">
            <a:avLst/>
          </a:prstGeom>
          <a:noFill/>
          <a:ln w="25400">
            <a:solidFill>
              <a:srgbClr val="3366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8045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985007"/>
            <a:ext cx="10972800" cy="1371600"/>
          </a:xfrm>
        </p:spPr>
        <p:txBody>
          <a:bodyPr anchor="t"/>
          <a:lstStyle/>
          <a:p>
            <a:r>
              <a:rPr lang="en-US" sz="4000" dirty="0" err="1" smtClean="0"/>
              <a:t>Densitas</a:t>
            </a:r>
            <a:r>
              <a:rPr lang="en-US" sz="4000" dirty="0" smtClean="0"/>
              <a:t> Binary Tree</a:t>
            </a:r>
          </a:p>
        </p:txBody>
      </p:sp>
      <p:pic>
        <p:nvPicPr>
          <p:cNvPr id="29699" name="Picture 4" descr="AAERVDQ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446" y="2044818"/>
            <a:ext cx="7721600" cy="359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5885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Capaian</a:t>
            </a:r>
            <a:r>
              <a:rPr lang="en-AU" dirty="0" smtClean="0"/>
              <a:t> </a:t>
            </a:r>
            <a:r>
              <a:rPr lang="en-AU" dirty="0" err="1" smtClean="0"/>
              <a:t>Pembelajaran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mengerti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tree.</a:t>
            </a:r>
            <a:endParaRPr lang="en-AU" dirty="0"/>
          </a:p>
          <a:p>
            <a:pPr lvl="0"/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mengimplementasikan</a:t>
            </a:r>
            <a:r>
              <a:rPr lang="en-US" dirty="0"/>
              <a:t> tree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pemrograman</a:t>
            </a:r>
            <a:r>
              <a:rPr lang="en-US" dirty="0"/>
              <a:t>.</a:t>
            </a:r>
            <a:endParaRPr lang="en-AU" dirty="0"/>
          </a:p>
          <a:p>
            <a:pPr lvl="0"/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mengimplementasikan</a:t>
            </a:r>
            <a:r>
              <a:rPr lang="en-US" dirty="0"/>
              <a:t> </a:t>
            </a:r>
            <a:r>
              <a:rPr lang="en-US" dirty="0" err="1"/>
              <a:t>algoritma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tree.</a:t>
            </a:r>
            <a:endParaRPr lang="en-AU" dirty="0"/>
          </a:p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mengimplementasikan</a:t>
            </a:r>
            <a:r>
              <a:rPr lang="en-US" dirty="0"/>
              <a:t> </a:t>
            </a:r>
            <a:r>
              <a:rPr lang="en-US" dirty="0" err="1"/>
              <a:t>algoritma</a:t>
            </a:r>
            <a:r>
              <a:rPr lang="en-US" dirty="0"/>
              <a:t> </a:t>
            </a:r>
            <a:r>
              <a:rPr lang="en-US" dirty="0" err="1"/>
              <a:t>penelusuran</a:t>
            </a:r>
            <a:r>
              <a:rPr lang="en-US" dirty="0"/>
              <a:t> tree </a:t>
            </a:r>
            <a:r>
              <a:rPr lang="en-US" dirty="0" err="1"/>
              <a:t>yaitu</a:t>
            </a:r>
            <a:r>
              <a:rPr lang="en-US" dirty="0"/>
              <a:t> preorder, </a:t>
            </a:r>
            <a:r>
              <a:rPr lang="en-US" dirty="0" err="1"/>
              <a:t>inorder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postorder</a:t>
            </a:r>
            <a:r>
              <a:rPr lang="en-US" dirty="0"/>
              <a:t>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2918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8"/>
          <p:cNvSpPr/>
          <p:nvPr/>
        </p:nvSpPr>
        <p:spPr>
          <a:xfrm>
            <a:off x="-9785" y="4597399"/>
            <a:ext cx="4470400" cy="1930400"/>
          </a:xfrm>
          <a:prstGeom prst="rect">
            <a:avLst/>
          </a:prstGeom>
          <a:solidFill>
            <a:srgbClr val="3498DB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8"/>
          <p:cNvSpPr/>
          <p:nvPr/>
        </p:nvSpPr>
        <p:spPr>
          <a:xfrm>
            <a:off x="101600" y="1396999"/>
            <a:ext cx="4876800" cy="3195636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dirty="0"/>
          </a:p>
          <a:p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typedef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char </a:t>
            </a:r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typeInfo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400" dirty="0"/>
          </a:p>
          <a:p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typedef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struct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node tree;</a:t>
            </a:r>
            <a:endParaRPr sz="2400" dirty="0"/>
          </a:p>
          <a:p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struct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node{</a:t>
            </a:r>
            <a:endParaRPr sz="2400" dirty="0"/>
          </a:p>
          <a:p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	tree *</a:t>
            </a:r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kiri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400" dirty="0"/>
          </a:p>
          <a:p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	tree *</a:t>
            </a:r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kanan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400" dirty="0"/>
          </a:p>
          <a:p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typeInfo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data;</a:t>
            </a:r>
            <a:endParaRPr sz="2400" dirty="0"/>
          </a:p>
          <a:p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  <a:endParaRPr sz="2400" dirty="0"/>
          </a:p>
        </p:txBody>
      </p:sp>
      <p:cxnSp>
        <p:nvCxnSpPr>
          <p:cNvPr id="382" name="Google Shape;382;p8"/>
          <p:cNvCxnSpPr/>
          <p:nvPr/>
        </p:nvCxnSpPr>
        <p:spPr>
          <a:xfrm>
            <a:off x="0" y="1219201"/>
            <a:ext cx="10871200" cy="1588"/>
          </a:xfrm>
          <a:prstGeom prst="straightConnector1">
            <a:avLst/>
          </a:prstGeom>
          <a:noFill/>
          <a:ln w="9525" cap="flat" cmpd="sng">
            <a:solidFill>
              <a:srgbClr val="C0392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3" name="Google Shape;383;p8"/>
          <p:cNvSpPr/>
          <p:nvPr/>
        </p:nvSpPr>
        <p:spPr>
          <a:xfrm>
            <a:off x="325329" y="256778"/>
            <a:ext cx="6604000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3733" dirty="0" err="1" smtClean="0">
                <a:latin typeface="Calibri"/>
                <a:ea typeface="Calibri"/>
                <a:cs typeface="Calibri"/>
                <a:sym typeface="Calibri"/>
              </a:rPr>
              <a:t>Struktur</a:t>
            </a:r>
            <a:r>
              <a:rPr lang="en-US" sz="3733" dirty="0" smtClean="0">
                <a:latin typeface="Calibri"/>
                <a:ea typeface="Calibri"/>
                <a:cs typeface="Calibri"/>
                <a:sym typeface="Calibri"/>
              </a:rPr>
              <a:t> Data Binary Tree</a:t>
            </a:r>
            <a:endParaRPr sz="3733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8"/>
          <p:cNvSpPr/>
          <p:nvPr/>
        </p:nvSpPr>
        <p:spPr>
          <a:xfrm>
            <a:off x="1" y="0"/>
            <a:ext cx="128068" cy="6858000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8"/>
          <p:cNvSpPr/>
          <p:nvPr/>
        </p:nvSpPr>
        <p:spPr>
          <a:xfrm>
            <a:off x="711200" y="5054600"/>
            <a:ext cx="1117600" cy="5080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kiri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8"/>
          <p:cNvSpPr/>
          <p:nvPr/>
        </p:nvSpPr>
        <p:spPr>
          <a:xfrm>
            <a:off x="1828800" y="5054600"/>
            <a:ext cx="1117600" cy="508000"/>
          </a:xfrm>
          <a:prstGeom prst="rect">
            <a:avLst/>
          </a:prstGeom>
          <a:solidFill>
            <a:srgbClr val="2C3E5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2400"/>
          </a:p>
        </p:txBody>
      </p:sp>
      <p:sp>
        <p:nvSpPr>
          <p:cNvPr id="389" name="Google Shape;389;p8"/>
          <p:cNvSpPr/>
          <p:nvPr/>
        </p:nvSpPr>
        <p:spPr>
          <a:xfrm>
            <a:off x="2946400" y="5054600"/>
            <a:ext cx="1117600" cy="5080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kanan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0" name="Google Shape;390;p8"/>
          <p:cNvCxnSpPr>
            <a:stCxn id="387" idx="1"/>
          </p:cNvCxnSpPr>
          <p:nvPr/>
        </p:nvCxnSpPr>
        <p:spPr>
          <a:xfrm flipH="1">
            <a:off x="406400" y="5308600"/>
            <a:ext cx="304800" cy="355600"/>
          </a:xfrm>
          <a:prstGeom prst="bentConnector2">
            <a:avLst/>
          </a:prstGeom>
          <a:noFill/>
          <a:ln w="38100" cap="flat" cmpd="sng">
            <a:solidFill>
              <a:srgbClr val="2C3E5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391" name="Google Shape;391;p8"/>
          <p:cNvCxnSpPr>
            <a:stCxn id="389" idx="3"/>
          </p:cNvCxnSpPr>
          <p:nvPr/>
        </p:nvCxnSpPr>
        <p:spPr>
          <a:xfrm>
            <a:off x="4064000" y="5308600"/>
            <a:ext cx="203200" cy="355600"/>
          </a:xfrm>
          <a:prstGeom prst="bentConnector2">
            <a:avLst/>
          </a:prstGeom>
          <a:noFill/>
          <a:ln w="38100" cap="flat" cmpd="sng">
            <a:solidFill>
              <a:srgbClr val="2C3E5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94" name="Google Shape;394;p8"/>
          <p:cNvSpPr/>
          <p:nvPr/>
        </p:nvSpPr>
        <p:spPr>
          <a:xfrm>
            <a:off x="8182280" y="1397000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400"/>
          </a:p>
        </p:txBody>
      </p:sp>
      <p:sp>
        <p:nvSpPr>
          <p:cNvPr id="406" name="Google Shape;406;p8"/>
          <p:cNvSpPr/>
          <p:nvPr/>
        </p:nvSpPr>
        <p:spPr>
          <a:xfrm>
            <a:off x="6138405" y="48513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8"/>
          <p:cNvSpPr/>
          <p:nvPr/>
        </p:nvSpPr>
        <p:spPr>
          <a:xfrm>
            <a:off x="6809849" y="4851400"/>
            <a:ext cx="690880" cy="304800"/>
          </a:xfrm>
          <a:prstGeom prst="rect">
            <a:avLst/>
          </a:prstGeom>
          <a:solidFill>
            <a:srgbClr val="2C3E5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2400"/>
          </a:p>
        </p:txBody>
      </p:sp>
      <p:sp>
        <p:nvSpPr>
          <p:cNvPr id="408" name="Google Shape;408;p8"/>
          <p:cNvSpPr/>
          <p:nvPr/>
        </p:nvSpPr>
        <p:spPr>
          <a:xfrm>
            <a:off x="7498963" y="48513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8"/>
          <p:cNvSpPr/>
          <p:nvPr/>
        </p:nvSpPr>
        <p:spPr>
          <a:xfrm>
            <a:off x="4716005" y="55625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8"/>
          <p:cNvSpPr/>
          <p:nvPr/>
        </p:nvSpPr>
        <p:spPr>
          <a:xfrm>
            <a:off x="5387449" y="5562600"/>
            <a:ext cx="690880" cy="304800"/>
          </a:xfrm>
          <a:prstGeom prst="rect">
            <a:avLst/>
          </a:prstGeom>
          <a:solidFill>
            <a:srgbClr val="2C3E5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2400"/>
          </a:p>
        </p:txBody>
      </p:sp>
      <p:sp>
        <p:nvSpPr>
          <p:cNvPr id="411" name="Google Shape;411;p8"/>
          <p:cNvSpPr/>
          <p:nvPr/>
        </p:nvSpPr>
        <p:spPr>
          <a:xfrm>
            <a:off x="6076563" y="55625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8"/>
          <p:cNvSpPr/>
          <p:nvPr/>
        </p:nvSpPr>
        <p:spPr>
          <a:xfrm>
            <a:off x="6951205" y="55625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8"/>
          <p:cNvSpPr/>
          <p:nvPr/>
        </p:nvSpPr>
        <p:spPr>
          <a:xfrm>
            <a:off x="7622649" y="5562600"/>
            <a:ext cx="690880" cy="304800"/>
          </a:xfrm>
          <a:prstGeom prst="rect">
            <a:avLst/>
          </a:prstGeom>
          <a:solidFill>
            <a:srgbClr val="2C3E5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2400"/>
          </a:p>
        </p:txBody>
      </p:sp>
      <p:sp>
        <p:nvSpPr>
          <p:cNvPr id="414" name="Google Shape;414;p8"/>
          <p:cNvSpPr/>
          <p:nvPr/>
        </p:nvSpPr>
        <p:spPr>
          <a:xfrm>
            <a:off x="8311763" y="55625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8"/>
          <p:cNvSpPr/>
          <p:nvPr/>
        </p:nvSpPr>
        <p:spPr>
          <a:xfrm>
            <a:off x="8961119" y="4851397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8"/>
          <p:cNvSpPr/>
          <p:nvPr/>
        </p:nvSpPr>
        <p:spPr>
          <a:xfrm>
            <a:off x="9632563" y="4851399"/>
            <a:ext cx="690880" cy="304800"/>
          </a:xfrm>
          <a:prstGeom prst="rect">
            <a:avLst/>
          </a:prstGeom>
          <a:solidFill>
            <a:srgbClr val="2C3E5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2400"/>
          </a:p>
        </p:txBody>
      </p:sp>
      <p:sp>
        <p:nvSpPr>
          <p:cNvPr id="417" name="Google Shape;417;p8"/>
          <p:cNvSpPr/>
          <p:nvPr/>
        </p:nvSpPr>
        <p:spPr>
          <a:xfrm>
            <a:off x="10321676" y="4851397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8"/>
          <p:cNvSpPr/>
          <p:nvPr/>
        </p:nvSpPr>
        <p:spPr>
          <a:xfrm>
            <a:off x="9937363" y="55625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8"/>
          <p:cNvSpPr/>
          <p:nvPr/>
        </p:nvSpPr>
        <p:spPr>
          <a:xfrm>
            <a:off x="10608807" y="5562600"/>
            <a:ext cx="690880" cy="304800"/>
          </a:xfrm>
          <a:prstGeom prst="rect">
            <a:avLst/>
          </a:prstGeom>
          <a:solidFill>
            <a:srgbClr val="2C3E5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sz="2400"/>
          </a:p>
        </p:txBody>
      </p:sp>
      <p:sp>
        <p:nvSpPr>
          <p:cNvPr id="420" name="Google Shape;420;p8"/>
          <p:cNvSpPr/>
          <p:nvPr/>
        </p:nvSpPr>
        <p:spPr>
          <a:xfrm>
            <a:off x="11297920" y="55625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8"/>
          <p:cNvSpPr/>
          <p:nvPr/>
        </p:nvSpPr>
        <p:spPr>
          <a:xfrm>
            <a:off x="6798365" y="5102088"/>
            <a:ext cx="8128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2000</a:t>
            </a:r>
            <a:endParaRPr sz="2400"/>
          </a:p>
        </p:txBody>
      </p:sp>
      <p:sp>
        <p:nvSpPr>
          <p:cNvPr id="422" name="Google Shape;422;p8"/>
          <p:cNvSpPr/>
          <p:nvPr/>
        </p:nvSpPr>
        <p:spPr>
          <a:xfrm>
            <a:off x="7580244" y="5804453"/>
            <a:ext cx="8128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4000</a:t>
            </a:r>
            <a:endParaRPr sz="2400"/>
          </a:p>
        </p:txBody>
      </p:sp>
      <p:sp>
        <p:nvSpPr>
          <p:cNvPr id="423" name="Google Shape;423;p8"/>
          <p:cNvSpPr/>
          <p:nvPr/>
        </p:nvSpPr>
        <p:spPr>
          <a:xfrm>
            <a:off x="5345044" y="5794514"/>
            <a:ext cx="8128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3000</a:t>
            </a:r>
            <a:endParaRPr sz="2400"/>
          </a:p>
        </p:txBody>
      </p:sp>
      <p:sp>
        <p:nvSpPr>
          <p:cNvPr id="424" name="Google Shape;424;p8"/>
          <p:cNvSpPr/>
          <p:nvPr/>
        </p:nvSpPr>
        <p:spPr>
          <a:xfrm>
            <a:off x="10561983" y="5796724"/>
            <a:ext cx="8128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6000</a:t>
            </a:r>
            <a:endParaRPr sz="2400"/>
          </a:p>
        </p:txBody>
      </p:sp>
      <p:sp>
        <p:nvSpPr>
          <p:cNvPr id="425" name="Google Shape;425;p8"/>
          <p:cNvSpPr/>
          <p:nvPr/>
        </p:nvSpPr>
        <p:spPr>
          <a:xfrm>
            <a:off x="9594573" y="5108716"/>
            <a:ext cx="8128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5000</a:t>
            </a:r>
            <a:endParaRPr sz="2400"/>
          </a:p>
        </p:txBody>
      </p:sp>
      <p:cxnSp>
        <p:nvCxnSpPr>
          <p:cNvPr id="429" name="Google Shape;429;p8"/>
          <p:cNvCxnSpPr>
            <a:stCxn id="406" idx="1"/>
            <a:endCxn id="410" idx="0"/>
          </p:cNvCxnSpPr>
          <p:nvPr/>
        </p:nvCxnSpPr>
        <p:spPr>
          <a:xfrm flipH="1">
            <a:off x="5732805" y="5003799"/>
            <a:ext cx="405600" cy="558800"/>
          </a:xfrm>
          <a:prstGeom prst="bentConnector2">
            <a:avLst/>
          </a:prstGeom>
          <a:noFill/>
          <a:ln w="38100" cap="flat" cmpd="sng">
            <a:solidFill>
              <a:srgbClr val="2C3E5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430" name="Google Shape;430;p8"/>
          <p:cNvCxnSpPr>
            <a:stCxn id="408" idx="3"/>
            <a:endCxn id="413" idx="0"/>
          </p:cNvCxnSpPr>
          <p:nvPr/>
        </p:nvCxnSpPr>
        <p:spPr>
          <a:xfrm flipH="1">
            <a:off x="7968243" y="5003799"/>
            <a:ext cx="221600" cy="558800"/>
          </a:xfrm>
          <a:prstGeom prst="bentConnector4">
            <a:avLst>
              <a:gd name="adj1" fmla="val -137545"/>
              <a:gd name="adj2" fmla="val 63636"/>
            </a:avLst>
          </a:prstGeom>
          <a:noFill/>
          <a:ln w="38100" cap="flat" cmpd="sng">
            <a:solidFill>
              <a:srgbClr val="2C3E5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431" name="Google Shape;431;p8"/>
          <p:cNvCxnSpPr>
            <a:stCxn id="417" idx="3"/>
            <a:endCxn id="419" idx="0"/>
          </p:cNvCxnSpPr>
          <p:nvPr/>
        </p:nvCxnSpPr>
        <p:spPr>
          <a:xfrm flipH="1">
            <a:off x="10954156" y="5003797"/>
            <a:ext cx="58400" cy="558800"/>
          </a:xfrm>
          <a:prstGeom prst="bentConnector4">
            <a:avLst>
              <a:gd name="adj1" fmla="val -521917"/>
              <a:gd name="adj2" fmla="val 63636"/>
            </a:avLst>
          </a:prstGeom>
          <a:noFill/>
          <a:ln w="38100" cap="flat" cmpd="sng">
            <a:solidFill>
              <a:srgbClr val="2C3E5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434" name="Google Shape;434;p8"/>
          <p:cNvSpPr/>
          <p:nvPr/>
        </p:nvSpPr>
        <p:spPr>
          <a:xfrm>
            <a:off x="6065897" y="4753563"/>
            <a:ext cx="801931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3000</a:t>
            </a:r>
            <a:endParaRPr sz="2400"/>
          </a:p>
        </p:txBody>
      </p:sp>
      <p:sp>
        <p:nvSpPr>
          <p:cNvPr id="435" name="Google Shape;435;p8"/>
          <p:cNvSpPr/>
          <p:nvPr/>
        </p:nvSpPr>
        <p:spPr>
          <a:xfrm>
            <a:off x="4658548" y="5478875"/>
            <a:ext cx="836128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2400"/>
          </a:p>
        </p:txBody>
      </p:sp>
      <p:sp>
        <p:nvSpPr>
          <p:cNvPr id="436" name="Google Shape;436;p8"/>
          <p:cNvSpPr/>
          <p:nvPr/>
        </p:nvSpPr>
        <p:spPr>
          <a:xfrm>
            <a:off x="6024504" y="5500512"/>
            <a:ext cx="836128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2400"/>
          </a:p>
        </p:txBody>
      </p:sp>
      <p:sp>
        <p:nvSpPr>
          <p:cNvPr id="437" name="Google Shape;437;p8"/>
          <p:cNvSpPr/>
          <p:nvPr/>
        </p:nvSpPr>
        <p:spPr>
          <a:xfrm>
            <a:off x="6886223" y="5498631"/>
            <a:ext cx="836128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2400"/>
          </a:p>
        </p:txBody>
      </p:sp>
      <p:sp>
        <p:nvSpPr>
          <p:cNvPr id="438" name="Google Shape;438;p8"/>
          <p:cNvSpPr/>
          <p:nvPr/>
        </p:nvSpPr>
        <p:spPr>
          <a:xfrm>
            <a:off x="8267231" y="5488283"/>
            <a:ext cx="836128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2400"/>
          </a:p>
        </p:txBody>
      </p:sp>
      <p:sp>
        <p:nvSpPr>
          <p:cNvPr id="439" name="Google Shape;439;p8"/>
          <p:cNvSpPr/>
          <p:nvPr/>
        </p:nvSpPr>
        <p:spPr>
          <a:xfrm>
            <a:off x="9862728" y="5484520"/>
            <a:ext cx="836128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2400"/>
          </a:p>
        </p:txBody>
      </p:sp>
      <p:sp>
        <p:nvSpPr>
          <p:cNvPr id="440" name="Google Shape;440;p8"/>
          <p:cNvSpPr/>
          <p:nvPr/>
        </p:nvSpPr>
        <p:spPr>
          <a:xfrm>
            <a:off x="11239973" y="5487343"/>
            <a:ext cx="836128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2400"/>
          </a:p>
        </p:txBody>
      </p:sp>
      <p:sp>
        <p:nvSpPr>
          <p:cNvPr id="441" name="Google Shape;441;p8"/>
          <p:cNvSpPr/>
          <p:nvPr/>
        </p:nvSpPr>
        <p:spPr>
          <a:xfrm>
            <a:off x="7428093" y="4774261"/>
            <a:ext cx="801931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4000</a:t>
            </a:r>
            <a:endParaRPr sz="2400"/>
          </a:p>
        </p:txBody>
      </p:sp>
      <p:sp>
        <p:nvSpPr>
          <p:cNvPr id="442" name="Google Shape;442;p8"/>
          <p:cNvSpPr/>
          <p:nvPr/>
        </p:nvSpPr>
        <p:spPr>
          <a:xfrm>
            <a:off x="8895651" y="4767676"/>
            <a:ext cx="836128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2400"/>
          </a:p>
        </p:txBody>
      </p:sp>
      <p:sp>
        <p:nvSpPr>
          <p:cNvPr id="443" name="Google Shape;443;p8"/>
          <p:cNvSpPr/>
          <p:nvPr/>
        </p:nvSpPr>
        <p:spPr>
          <a:xfrm>
            <a:off x="10284185" y="4767676"/>
            <a:ext cx="801931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6000</a:t>
            </a:r>
            <a:endParaRPr sz="2400"/>
          </a:p>
        </p:txBody>
      </p:sp>
      <p:pic>
        <p:nvPicPr>
          <p:cNvPr id="392" name="Google Shape;392;p8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700000" flipH="1">
            <a:off x="8562173" y="1723925"/>
            <a:ext cx="304800" cy="1066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8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700000">
            <a:off x="8010000" y="1731656"/>
            <a:ext cx="304800" cy="1066912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8"/>
          <p:cNvSpPr/>
          <p:nvPr/>
        </p:nvSpPr>
        <p:spPr>
          <a:xfrm>
            <a:off x="7342976" y="2251686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2400"/>
          </a:p>
        </p:txBody>
      </p:sp>
      <p:sp>
        <p:nvSpPr>
          <p:cNvPr id="396" name="Google Shape;396;p8"/>
          <p:cNvSpPr/>
          <p:nvPr/>
        </p:nvSpPr>
        <p:spPr>
          <a:xfrm>
            <a:off x="9052506" y="2238434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2400"/>
          </a:p>
        </p:txBody>
      </p:sp>
      <p:pic>
        <p:nvPicPr>
          <p:cNvPr id="397" name="Google Shape;397;p8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700000">
            <a:off x="7466661" y="2257325"/>
            <a:ext cx="304800" cy="1066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8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700000">
            <a:off x="8010001" y="2279412"/>
            <a:ext cx="304800" cy="1066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8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700000">
            <a:off x="9105515" y="2287141"/>
            <a:ext cx="304800" cy="1066912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8"/>
          <p:cNvSpPr/>
          <p:nvPr/>
        </p:nvSpPr>
        <p:spPr>
          <a:xfrm>
            <a:off x="7094332" y="3123026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2400"/>
          </a:p>
        </p:txBody>
      </p:sp>
      <p:sp>
        <p:nvSpPr>
          <p:cNvPr id="401" name="Google Shape;401;p8"/>
          <p:cNvSpPr/>
          <p:nvPr/>
        </p:nvSpPr>
        <p:spPr>
          <a:xfrm>
            <a:off x="8207514" y="3116400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2400"/>
          </a:p>
        </p:txBody>
      </p:sp>
      <p:sp>
        <p:nvSpPr>
          <p:cNvPr id="402" name="Google Shape;402;p8"/>
          <p:cNvSpPr/>
          <p:nvPr/>
        </p:nvSpPr>
        <p:spPr>
          <a:xfrm>
            <a:off x="9280940" y="3131860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sz="2400"/>
          </a:p>
        </p:txBody>
      </p:sp>
      <p:sp>
        <p:nvSpPr>
          <p:cNvPr id="403" name="Google Shape;403;p8"/>
          <p:cNvSpPr/>
          <p:nvPr/>
        </p:nvSpPr>
        <p:spPr>
          <a:xfrm>
            <a:off x="7538719" y="41401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8"/>
          <p:cNvSpPr/>
          <p:nvPr/>
        </p:nvSpPr>
        <p:spPr>
          <a:xfrm>
            <a:off x="8210163" y="4140200"/>
            <a:ext cx="690880" cy="304800"/>
          </a:xfrm>
          <a:prstGeom prst="rect">
            <a:avLst/>
          </a:prstGeom>
          <a:solidFill>
            <a:srgbClr val="2C3E5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400"/>
          </a:p>
        </p:txBody>
      </p:sp>
      <p:sp>
        <p:nvSpPr>
          <p:cNvPr id="405" name="Google Shape;405;p8"/>
          <p:cNvSpPr/>
          <p:nvPr/>
        </p:nvSpPr>
        <p:spPr>
          <a:xfrm>
            <a:off x="8899276" y="41401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8"/>
          <p:cNvSpPr/>
          <p:nvPr/>
        </p:nvSpPr>
        <p:spPr>
          <a:xfrm>
            <a:off x="8154503" y="4362177"/>
            <a:ext cx="8128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1000</a:t>
            </a:r>
            <a:endParaRPr sz="2400"/>
          </a:p>
        </p:txBody>
      </p:sp>
      <p:cxnSp>
        <p:nvCxnSpPr>
          <p:cNvPr id="427" name="Google Shape;427;p8"/>
          <p:cNvCxnSpPr>
            <a:stCxn id="403" idx="1"/>
            <a:endCxn id="407" idx="0"/>
          </p:cNvCxnSpPr>
          <p:nvPr/>
        </p:nvCxnSpPr>
        <p:spPr>
          <a:xfrm flipH="1">
            <a:off x="7155119" y="4292599"/>
            <a:ext cx="383600" cy="558800"/>
          </a:xfrm>
          <a:prstGeom prst="bentConnector2">
            <a:avLst/>
          </a:prstGeom>
          <a:noFill/>
          <a:ln w="38100" cap="flat" cmpd="sng">
            <a:solidFill>
              <a:srgbClr val="2C3E5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428" name="Google Shape;428;p8"/>
          <p:cNvCxnSpPr>
            <a:stCxn id="405" idx="3"/>
            <a:endCxn id="416" idx="0"/>
          </p:cNvCxnSpPr>
          <p:nvPr/>
        </p:nvCxnSpPr>
        <p:spPr>
          <a:xfrm>
            <a:off x="9590156" y="4292599"/>
            <a:ext cx="388000" cy="558800"/>
          </a:xfrm>
          <a:prstGeom prst="bentConnector2">
            <a:avLst/>
          </a:prstGeom>
          <a:noFill/>
          <a:ln w="38100" cap="flat" cmpd="sng">
            <a:solidFill>
              <a:srgbClr val="2C3E5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432" name="Google Shape;432;p8"/>
          <p:cNvSpPr/>
          <p:nvPr/>
        </p:nvSpPr>
        <p:spPr>
          <a:xfrm>
            <a:off x="8842964" y="4064000"/>
            <a:ext cx="801929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5000</a:t>
            </a:r>
            <a:endParaRPr sz="2400"/>
          </a:p>
        </p:txBody>
      </p:sp>
      <p:sp>
        <p:nvSpPr>
          <p:cNvPr id="433" name="Google Shape;433;p8"/>
          <p:cNvSpPr/>
          <p:nvPr/>
        </p:nvSpPr>
        <p:spPr>
          <a:xfrm>
            <a:off x="7446904" y="4044244"/>
            <a:ext cx="801931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2000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3444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500"/>
                            </p:stCondLst>
                            <p:childTnLst>
                              <p:par>
                                <p:cTn id="1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1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21</a:t>
            </a:fld>
            <a:endParaRPr/>
          </a:p>
        </p:txBody>
      </p:sp>
      <p:sp>
        <p:nvSpPr>
          <p:cNvPr id="525" name="Google Shape;525;p11"/>
          <p:cNvSpPr txBox="1">
            <a:spLocks noGrp="1"/>
          </p:cNvSpPr>
          <p:nvPr>
            <p:ph type="title"/>
          </p:nvPr>
        </p:nvSpPr>
        <p:spPr>
          <a:xfrm>
            <a:off x="2135188" y="3683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en-US"/>
              <a:t>Bentuk Binary Tree</a:t>
            </a:r>
            <a:endParaRPr/>
          </a:p>
        </p:txBody>
      </p:sp>
      <p:sp>
        <p:nvSpPr>
          <p:cNvPr id="526" name="Google Shape;526;p11"/>
          <p:cNvSpPr txBox="1"/>
          <p:nvPr/>
        </p:nvSpPr>
        <p:spPr>
          <a:xfrm>
            <a:off x="1992314" y="1808164"/>
            <a:ext cx="2323713" cy="6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HKACBLJ</a:t>
            </a:r>
            <a:endParaRPr sz="2400"/>
          </a:p>
        </p:txBody>
      </p:sp>
      <p:grpSp>
        <p:nvGrpSpPr>
          <p:cNvPr id="527" name="Google Shape;527;p11"/>
          <p:cNvGrpSpPr/>
          <p:nvPr/>
        </p:nvGrpSpPr>
        <p:grpSpPr>
          <a:xfrm>
            <a:off x="3540126" y="1773237"/>
            <a:ext cx="6342063" cy="4068763"/>
            <a:chOff x="1056" y="816"/>
            <a:chExt cx="4176" cy="2832"/>
          </a:xfrm>
        </p:grpSpPr>
        <p:grpSp>
          <p:nvGrpSpPr>
            <p:cNvPr id="528" name="Google Shape;528;p11"/>
            <p:cNvGrpSpPr/>
            <p:nvPr/>
          </p:nvGrpSpPr>
          <p:grpSpPr>
            <a:xfrm>
              <a:off x="2352" y="816"/>
              <a:ext cx="960" cy="336"/>
              <a:chOff x="4032" y="432"/>
              <a:chExt cx="960" cy="336"/>
            </a:xfrm>
          </p:grpSpPr>
          <p:sp>
            <p:nvSpPr>
              <p:cNvPr id="529" name="Google Shape;529;p11"/>
              <p:cNvSpPr/>
              <p:nvPr/>
            </p:nvSpPr>
            <p:spPr>
              <a:xfrm>
                <a:off x="4032" y="432"/>
                <a:ext cx="288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11"/>
              <p:cNvSpPr/>
              <p:nvPr/>
            </p:nvSpPr>
            <p:spPr>
              <a:xfrm>
                <a:off x="4320" y="432"/>
                <a:ext cx="384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algn="ctr"/>
                <a:r>
                  <a:rPr lang="en-US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H</a:t>
                </a:r>
                <a:endParaRPr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11"/>
              <p:cNvSpPr/>
              <p:nvPr/>
            </p:nvSpPr>
            <p:spPr>
              <a:xfrm>
                <a:off x="4704" y="432"/>
                <a:ext cx="288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2" name="Google Shape;532;p11"/>
            <p:cNvGrpSpPr/>
            <p:nvPr/>
          </p:nvGrpSpPr>
          <p:grpSpPr>
            <a:xfrm>
              <a:off x="1056" y="1776"/>
              <a:ext cx="960" cy="336"/>
              <a:chOff x="4032" y="432"/>
              <a:chExt cx="960" cy="336"/>
            </a:xfrm>
          </p:grpSpPr>
          <p:sp>
            <p:nvSpPr>
              <p:cNvPr id="533" name="Google Shape;533;p11"/>
              <p:cNvSpPr/>
              <p:nvPr/>
            </p:nvSpPr>
            <p:spPr>
              <a:xfrm>
                <a:off x="4032" y="432"/>
                <a:ext cx="288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11"/>
              <p:cNvSpPr/>
              <p:nvPr/>
            </p:nvSpPr>
            <p:spPr>
              <a:xfrm>
                <a:off x="4320" y="432"/>
                <a:ext cx="384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algn="ctr"/>
                <a:r>
                  <a:rPr lang="en-US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</a:t>
                </a:r>
                <a:endParaRPr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11"/>
              <p:cNvSpPr/>
              <p:nvPr/>
            </p:nvSpPr>
            <p:spPr>
              <a:xfrm>
                <a:off x="4704" y="432"/>
                <a:ext cx="288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6" name="Google Shape;536;p11"/>
            <p:cNvGrpSpPr/>
            <p:nvPr/>
          </p:nvGrpSpPr>
          <p:grpSpPr>
            <a:xfrm>
              <a:off x="3552" y="1776"/>
              <a:ext cx="960" cy="336"/>
              <a:chOff x="4032" y="432"/>
              <a:chExt cx="960" cy="336"/>
            </a:xfrm>
          </p:grpSpPr>
          <p:sp>
            <p:nvSpPr>
              <p:cNvPr id="537" name="Google Shape;537;p11"/>
              <p:cNvSpPr/>
              <p:nvPr/>
            </p:nvSpPr>
            <p:spPr>
              <a:xfrm>
                <a:off x="4032" y="432"/>
                <a:ext cx="288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11"/>
              <p:cNvSpPr/>
              <p:nvPr/>
            </p:nvSpPr>
            <p:spPr>
              <a:xfrm>
                <a:off x="4320" y="432"/>
                <a:ext cx="384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algn="ctr"/>
                <a:r>
                  <a:rPr lang="en-US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K</a:t>
                </a:r>
                <a:endParaRPr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11"/>
              <p:cNvSpPr/>
              <p:nvPr/>
            </p:nvSpPr>
            <p:spPr>
              <a:xfrm>
                <a:off x="4704" y="432"/>
                <a:ext cx="288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0" name="Google Shape;540;p11"/>
            <p:cNvGrpSpPr/>
            <p:nvPr/>
          </p:nvGrpSpPr>
          <p:grpSpPr>
            <a:xfrm>
              <a:off x="1776" y="2544"/>
              <a:ext cx="960" cy="336"/>
              <a:chOff x="4032" y="432"/>
              <a:chExt cx="960" cy="336"/>
            </a:xfrm>
          </p:grpSpPr>
          <p:sp>
            <p:nvSpPr>
              <p:cNvPr id="541" name="Google Shape;541;p11"/>
              <p:cNvSpPr/>
              <p:nvPr/>
            </p:nvSpPr>
            <p:spPr>
              <a:xfrm>
                <a:off x="4032" y="432"/>
                <a:ext cx="288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11"/>
              <p:cNvSpPr/>
              <p:nvPr/>
            </p:nvSpPr>
            <p:spPr>
              <a:xfrm>
                <a:off x="4320" y="432"/>
                <a:ext cx="384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algn="ctr"/>
                <a:r>
                  <a:rPr lang="en-US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</a:t>
                </a:r>
                <a:endParaRPr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11"/>
              <p:cNvSpPr/>
              <p:nvPr/>
            </p:nvSpPr>
            <p:spPr>
              <a:xfrm>
                <a:off x="4704" y="432"/>
                <a:ext cx="288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algn="ctr"/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4" name="Google Shape;544;p11"/>
            <p:cNvGrpSpPr/>
            <p:nvPr/>
          </p:nvGrpSpPr>
          <p:grpSpPr>
            <a:xfrm>
              <a:off x="4272" y="2544"/>
              <a:ext cx="960" cy="336"/>
              <a:chOff x="4032" y="432"/>
              <a:chExt cx="960" cy="336"/>
            </a:xfrm>
          </p:grpSpPr>
          <p:sp>
            <p:nvSpPr>
              <p:cNvPr id="545" name="Google Shape;545;p11"/>
              <p:cNvSpPr/>
              <p:nvPr/>
            </p:nvSpPr>
            <p:spPr>
              <a:xfrm>
                <a:off x="4032" y="432"/>
                <a:ext cx="288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11"/>
              <p:cNvSpPr/>
              <p:nvPr/>
            </p:nvSpPr>
            <p:spPr>
              <a:xfrm>
                <a:off x="4320" y="432"/>
                <a:ext cx="384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algn="ctr"/>
                <a:r>
                  <a:rPr lang="en-US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L</a:t>
                </a:r>
                <a:endParaRPr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11"/>
              <p:cNvSpPr/>
              <p:nvPr/>
            </p:nvSpPr>
            <p:spPr>
              <a:xfrm>
                <a:off x="4704" y="432"/>
                <a:ext cx="288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8" name="Google Shape;548;p11"/>
            <p:cNvGrpSpPr/>
            <p:nvPr/>
          </p:nvGrpSpPr>
          <p:grpSpPr>
            <a:xfrm>
              <a:off x="1104" y="3312"/>
              <a:ext cx="960" cy="336"/>
              <a:chOff x="4032" y="432"/>
              <a:chExt cx="960" cy="336"/>
            </a:xfrm>
          </p:grpSpPr>
          <p:sp>
            <p:nvSpPr>
              <p:cNvPr id="549" name="Google Shape;549;p11"/>
              <p:cNvSpPr/>
              <p:nvPr/>
            </p:nvSpPr>
            <p:spPr>
              <a:xfrm>
                <a:off x="4032" y="432"/>
                <a:ext cx="288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11"/>
              <p:cNvSpPr/>
              <p:nvPr/>
            </p:nvSpPr>
            <p:spPr>
              <a:xfrm>
                <a:off x="4320" y="432"/>
                <a:ext cx="384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algn="ctr"/>
                <a:r>
                  <a:rPr lang="en-US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B</a:t>
                </a:r>
                <a:endParaRPr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11"/>
              <p:cNvSpPr/>
              <p:nvPr/>
            </p:nvSpPr>
            <p:spPr>
              <a:xfrm>
                <a:off x="4704" y="432"/>
                <a:ext cx="288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2" name="Google Shape;552;p11"/>
            <p:cNvGrpSpPr/>
            <p:nvPr/>
          </p:nvGrpSpPr>
          <p:grpSpPr>
            <a:xfrm>
              <a:off x="2928" y="2544"/>
              <a:ext cx="960" cy="336"/>
              <a:chOff x="4032" y="432"/>
              <a:chExt cx="960" cy="336"/>
            </a:xfrm>
          </p:grpSpPr>
          <p:sp>
            <p:nvSpPr>
              <p:cNvPr id="553" name="Google Shape;553;p11"/>
              <p:cNvSpPr/>
              <p:nvPr/>
            </p:nvSpPr>
            <p:spPr>
              <a:xfrm>
                <a:off x="4032" y="432"/>
                <a:ext cx="288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11"/>
              <p:cNvSpPr/>
              <p:nvPr/>
            </p:nvSpPr>
            <p:spPr>
              <a:xfrm>
                <a:off x="4320" y="432"/>
                <a:ext cx="384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algn="ctr"/>
                <a:r>
                  <a:rPr lang="en-US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J</a:t>
                </a:r>
                <a:endParaRPr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11"/>
              <p:cNvSpPr/>
              <p:nvPr/>
            </p:nvSpPr>
            <p:spPr>
              <a:xfrm>
                <a:off x="4704" y="432"/>
                <a:ext cx="288" cy="33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556" name="Google Shape;556;p11"/>
            <p:cNvCxnSpPr/>
            <p:nvPr/>
          </p:nvCxnSpPr>
          <p:spPr>
            <a:xfrm>
              <a:off x="4368" y="1968"/>
              <a:ext cx="384" cy="576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 flipH="1">
              <a:off x="1536" y="1008"/>
              <a:ext cx="960" cy="768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3168" y="1008"/>
              <a:ext cx="864" cy="768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559" name="Google Shape;559;p11"/>
            <p:cNvSpPr/>
            <p:nvPr/>
          </p:nvSpPr>
          <p:spPr>
            <a:xfrm>
              <a:off x="3648" y="2640"/>
              <a:ext cx="144" cy="144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11"/>
            <p:cNvSpPr/>
            <p:nvPr/>
          </p:nvSpPr>
          <p:spPr>
            <a:xfrm>
              <a:off x="3024" y="2640"/>
              <a:ext cx="144" cy="144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11"/>
            <p:cNvSpPr/>
            <p:nvPr/>
          </p:nvSpPr>
          <p:spPr>
            <a:xfrm>
              <a:off x="1824" y="3408"/>
              <a:ext cx="144" cy="144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11"/>
            <p:cNvSpPr/>
            <p:nvPr/>
          </p:nvSpPr>
          <p:spPr>
            <a:xfrm>
              <a:off x="1200" y="3408"/>
              <a:ext cx="144" cy="144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63" name="Google Shape;563;p11"/>
            <p:cNvCxnSpPr/>
            <p:nvPr/>
          </p:nvCxnSpPr>
          <p:spPr>
            <a:xfrm flipH="1">
              <a:off x="3408" y="1968"/>
              <a:ext cx="288" cy="576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1872" y="1968"/>
              <a:ext cx="384" cy="576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 flipH="1">
              <a:off x="1632" y="2736"/>
              <a:ext cx="288" cy="576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566" name="Google Shape;566;p11"/>
            <p:cNvSpPr/>
            <p:nvPr/>
          </p:nvSpPr>
          <p:spPr>
            <a:xfrm>
              <a:off x="2496" y="2640"/>
              <a:ext cx="144" cy="144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11"/>
            <p:cNvSpPr/>
            <p:nvPr/>
          </p:nvSpPr>
          <p:spPr>
            <a:xfrm>
              <a:off x="4368" y="2640"/>
              <a:ext cx="144" cy="144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11"/>
            <p:cNvSpPr/>
            <p:nvPr/>
          </p:nvSpPr>
          <p:spPr>
            <a:xfrm>
              <a:off x="4992" y="2640"/>
              <a:ext cx="144" cy="144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11"/>
            <p:cNvSpPr/>
            <p:nvPr/>
          </p:nvSpPr>
          <p:spPr>
            <a:xfrm>
              <a:off x="1152" y="1872"/>
              <a:ext cx="144" cy="144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490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node </a:t>
            </a:r>
            <a:r>
              <a:rPr lang="en-US" dirty="0" err="1" smtClean="0"/>
              <a:t>baru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/>
              <a:t>tree</a:t>
            </a:r>
            <a:r>
              <a:rPr lang="en-US" sz="1800" dirty="0"/>
              <a:t>* </a:t>
            </a:r>
            <a:r>
              <a:rPr lang="en-US" sz="1800" dirty="0" err="1"/>
              <a:t>createNode</a:t>
            </a:r>
            <a:r>
              <a:rPr lang="en-US" sz="1800" dirty="0"/>
              <a:t>(</a:t>
            </a:r>
            <a:r>
              <a:rPr lang="en-US" sz="1800" dirty="0" err="1"/>
              <a:t>typeInfo</a:t>
            </a:r>
            <a:r>
              <a:rPr lang="en-US" sz="1800" dirty="0"/>
              <a:t> data) {</a:t>
            </a:r>
          </a:p>
          <a:p>
            <a:r>
              <a:rPr lang="en-US" sz="1800" dirty="0"/>
              <a:t>    tree *</a:t>
            </a:r>
            <a:r>
              <a:rPr lang="en-US" sz="1800" dirty="0" err="1"/>
              <a:t>baru</a:t>
            </a:r>
            <a:r>
              <a:rPr lang="en-US" sz="1800" dirty="0" smtClean="0"/>
              <a:t>;</a:t>
            </a:r>
            <a:endParaRPr lang="en-US" sz="1800" dirty="0"/>
          </a:p>
          <a:p>
            <a:r>
              <a:rPr lang="en-US" sz="1800" dirty="0"/>
              <a:t>    </a:t>
            </a:r>
            <a:r>
              <a:rPr lang="en-US" sz="1800" dirty="0" err="1"/>
              <a:t>baru</a:t>
            </a:r>
            <a:r>
              <a:rPr lang="en-US" sz="1800" dirty="0"/>
              <a:t> = (tree*) </a:t>
            </a:r>
            <a:r>
              <a:rPr lang="en-US" sz="1800" dirty="0" err="1"/>
              <a:t>malloc</a:t>
            </a:r>
            <a:r>
              <a:rPr lang="en-US" sz="1800" dirty="0"/>
              <a:t>(</a:t>
            </a:r>
            <a:r>
              <a:rPr lang="en-US" sz="1800" dirty="0" err="1"/>
              <a:t>sizeof</a:t>
            </a:r>
            <a:r>
              <a:rPr lang="en-US" sz="1800" dirty="0"/>
              <a:t>(tree</a:t>
            </a:r>
            <a:r>
              <a:rPr lang="en-US" sz="1800" dirty="0" smtClean="0"/>
              <a:t>));</a:t>
            </a:r>
            <a:endParaRPr lang="en-US" sz="1800" dirty="0"/>
          </a:p>
          <a:p>
            <a:r>
              <a:rPr lang="en-US" sz="1800" dirty="0"/>
              <a:t>    if (</a:t>
            </a:r>
            <a:r>
              <a:rPr lang="en-US" sz="1800" dirty="0" err="1"/>
              <a:t>baru</a:t>
            </a:r>
            <a:r>
              <a:rPr lang="en-US" sz="1800" dirty="0"/>
              <a:t> != NULL) {</a:t>
            </a:r>
          </a:p>
          <a:p>
            <a:r>
              <a:rPr lang="en-US" sz="1800" dirty="0"/>
              <a:t>        </a:t>
            </a:r>
            <a:r>
              <a:rPr lang="en-US" sz="1800" dirty="0" err="1"/>
              <a:t>baru</a:t>
            </a:r>
            <a:r>
              <a:rPr lang="en-US" sz="1800" dirty="0"/>
              <a:t>-&gt;data = data;</a:t>
            </a:r>
          </a:p>
          <a:p>
            <a:r>
              <a:rPr lang="en-US" sz="1800" dirty="0"/>
              <a:t>        </a:t>
            </a:r>
            <a:r>
              <a:rPr lang="en-US" sz="1800" dirty="0" err="1"/>
              <a:t>baru</a:t>
            </a:r>
            <a:r>
              <a:rPr lang="en-US" sz="1800" dirty="0"/>
              <a:t>-&gt;</a:t>
            </a:r>
            <a:r>
              <a:rPr lang="en-US" sz="1800" dirty="0" err="1"/>
              <a:t>kiri</a:t>
            </a:r>
            <a:r>
              <a:rPr lang="en-US" sz="1800" dirty="0"/>
              <a:t> = NULL;</a:t>
            </a:r>
          </a:p>
          <a:p>
            <a:r>
              <a:rPr lang="en-US" sz="1800" dirty="0"/>
              <a:t>        </a:t>
            </a:r>
            <a:r>
              <a:rPr lang="en-US" sz="1800" dirty="0" err="1"/>
              <a:t>baru</a:t>
            </a:r>
            <a:r>
              <a:rPr lang="en-US" sz="1800" dirty="0"/>
              <a:t>-&gt;</a:t>
            </a:r>
            <a:r>
              <a:rPr lang="en-US" sz="1800" dirty="0" err="1"/>
              <a:t>kanan</a:t>
            </a:r>
            <a:r>
              <a:rPr lang="en-US" sz="1800" dirty="0"/>
              <a:t> = NULL;</a:t>
            </a:r>
          </a:p>
          <a:p>
            <a:r>
              <a:rPr lang="en-US" sz="1800" dirty="0"/>
              <a:t>    </a:t>
            </a:r>
            <a:r>
              <a:rPr lang="en-US" sz="1800" dirty="0" smtClean="0"/>
              <a:t>}</a:t>
            </a:r>
            <a:endParaRPr lang="en-US" sz="1800" dirty="0"/>
          </a:p>
          <a:p>
            <a:r>
              <a:rPr lang="en-US" sz="1800" dirty="0"/>
              <a:t>    return </a:t>
            </a:r>
            <a:r>
              <a:rPr lang="en-US" sz="1800" dirty="0" err="1"/>
              <a:t>baru</a:t>
            </a:r>
            <a:r>
              <a:rPr lang="en-US" sz="1800" dirty="0"/>
              <a:t>;</a:t>
            </a:r>
          </a:p>
          <a:p>
            <a:r>
              <a:rPr lang="en-US" sz="18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394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Contoh</a:t>
            </a:r>
            <a:r>
              <a:rPr lang="en-US" sz="4400" dirty="0" smtClean="0"/>
              <a:t> Binary Tree</a:t>
            </a:r>
            <a:br>
              <a:rPr lang="en-US" sz="4400" dirty="0" smtClean="0"/>
            </a:br>
            <a:r>
              <a:rPr lang="en-US" sz="3200" dirty="0" err="1" smtClean="0"/>
              <a:t>Notasi</a:t>
            </a:r>
            <a:r>
              <a:rPr lang="en-US" sz="3200" dirty="0" smtClean="0"/>
              <a:t> </a:t>
            </a:r>
            <a:r>
              <a:rPr lang="en-US" sz="3200" dirty="0" err="1" smtClean="0"/>
              <a:t>Aritmatika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2650" y="4959350"/>
            <a:ext cx="5193030" cy="909744"/>
          </a:xfrm>
        </p:spPr>
        <p:txBody>
          <a:bodyPr/>
          <a:lstStyle/>
          <a:p>
            <a:r>
              <a:rPr lang="en-US" dirty="0" smtClean="0"/>
              <a:t>2 * (9 + (5-2))</a:t>
            </a:r>
            <a:endParaRPr lang="en-US" dirty="0"/>
          </a:p>
        </p:txBody>
      </p:sp>
      <p:pic>
        <p:nvPicPr>
          <p:cNvPr id="2054" name="Picture 6" descr="The Universe of Discourse : Recognizing when two arithmetic expressions are essentially the sa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667" y="2000679"/>
            <a:ext cx="25527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inary Tree - Coders Help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751" y="2214198"/>
            <a:ext cx="3951622" cy="235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933120" y="4864172"/>
            <a:ext cx="1678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 * (a-1) + (3*b)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1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Binary Tree</a:t>
            </a:r>
            <a:br>
              <a:rPr lang="en-US" dirty="0"/>
            </a:br>
            <a:r>
              <a:rPr lang="en-US" sz="3600" dirty="0" err="1"/>
              <a:t>Notasi</a:t>
            </a:r>
            <a:r>
              <a:rPr lang="en-US" sz="3600" dirty="0"/>
              <a:t> </a:t>
            </a:r>
            <a:r>
              <a:rPr lang="en-US" sz="3600" dirty="0" err="1"/>
              <a:t>Aritmatika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017" y="500912"/>
            <a:ext cx="4430260" cy="31874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6276" y="3902707"/>
            <a:ext cx="5248275" cy="22780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743" y="1908501"/>
            <a:ext cx="5088996" cy="332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8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Binary Tree</a:t>
            </a:r>
            <a:br>
              <a:rPr lang="en-US" dirty="0"/>
            </a:br>
            <a:r>
              <a:rPr lang="en-US" sz="3600" dirty="0" err="1"/>
              <a:t>Notasi</a:t>
            </a:r>
            <a:r>
              <a:rPr lang="en-US" sz="3600" dirty="0"/>
              <a:t> </a:t>
            </a:r>
            <a:r>
              <a:rPr lang="en-US" sz="3600" dirty="0" err="1"/>
              <a:t>Aritmatika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080" y="1909550"/>
            <a:ext cx="10058400" cy="891224"/>
          </a:xfrm>
        </p:spPr>
        <p:txBody>
          <a:bodyPr/>
          <a:lstStyle/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notasi</a:t>
            </a:r>
            <a:r>
              <a:rPr lang="en-US" dirty="0" smtClean="0"/>
              <a:t> </a:t>
            </a:r>
            <a:r>
              <a:rPr lang="en-US" dirty="0" err="1" smtClean="0"/>
              <a:t>aritmatika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binary tree ?</a:t>
            </a:r>
            <a:endParaRPr lang="en-US" dirty="0"/>
          </a:p>
        </p:txBody>
      </p:sp>
      <p:pic>
        <p:nvPicPr>
          <p:cNvPr id="5122" name="Picture 2" descr="Binary Tree - Coders Help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945" y="2544762"/>
            <a:ext cx="3514671" cy="209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779" y="2355162"/>
            <a:ext cx="2924175" cy="24288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6607" y="1852399"/>
            <a:ext cx="3808784" cy="384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08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Membuat</a:t>
            </a:r>
            <a:r>
              <a:rPr lang="en-US" sz="4400" dirty="0" smtClean="0"/>
              <a:t> Binary Tree </a:t>
            </a:r>
            <a:r>
              <a:rPr lang="en-US" sz="4400" dirty="0" err="1"/>
              <a:t>secara</a:t>
            </a:r>
            <a:r>
              <a:rPr lang="en-US" sz="4400" dirty="0"/>
              <a:t> manual </a:t>
            </a:r>
            <a:r>
              <a:rPr lang="en-US" sz="4400" dirty="0" smtClean="0"/>
              <a:t>(1)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t</a:t>
            </a:r>
            <a:r>
              <a:rPr lang="en-US" sz="1600" dirty="0" smtClean="0"/>
              <a:t>ree *root </a:t>
            </a:r>
            <a:r>
              <a:rPr lang="en-US" sz="1600" dirty="0"/>
              <a:t>= </a:t>
            </a:r>
            <a:r>
              <a:rPr lang="en-US" sz="1600" dirty="0" err="1"/>
              <a:t>createNode</a:t>
            </a:r>
            <a:r>
              <a:rPr lang="en-US" sz="1600" dirty="0" smtClean="0"/>
              <a:t>(‘*’);</a:t>
            </a:r>
          </a:p>
          <a:p>
            <a:r>
              <a:rPr lang="en-US" sz="1600" dirty="0" smtClean="0"/>
              <a:t>tree *</a:t>
            </a:r>
            <a:r>
              <a:rPr lang="en-US" sz="1600" dirty="0" err="1" smtClean="0"/>
              <a:t>dua</a:t>
            </a:r>
            <a:r>
              <a:rPr lang="en-US" sz="1600" dirty="0" smtClean="0"/>
              <a:t> </a:t>
            </a:r>
            <a:r>
              <a:rPr lang="en-US" sz="1600" dirty="0"/>
              <a:t>= </a:t>
            </a:r>
            <a:r>
              <a:rPr lang="en-US" sz="1600" dirty="0" err="1"/>
              <a:t>createNode</a:t>
            </a:r>
            <a:r>
              <a:rPr lang="en-US" sz="1600" dirty="0" smtClean="0"/>
              <a:t>(‘2’);</a:t>
            </a:r>
          </a:p>
          <a:p>
            <a:r>
              <a:rPr lang="en-US" sz="1600" dirty="0"/>
              <a:t>tree </a:t>
            </a:r>
            <a:r>
              <a:rPr lang="en-US" sz="1600" dirty="0" smtClean="0"/>
              <a:t>*</a:t>
            </a:r>
            <a:r>
              <a:rPr lang="en-US" sz="1600" dirty="0" err="1" smtClean="0"/>
              <a:t>tambah</a:t>
            </a:r>
            <a:r>
              <a:rPr lang="en-US" sz="1600" dirty="0" smtClean="0"/>
              <a:t> </a:t>
            </a:r>
            <a:r>
              <a:rPr lang="en-US" sz="1600" dirty="0"/>
              <a:t>= </a:t>
            </a:r>
            <a:r>
              <a:rPr lang="en-US" sz="1600" dirty="0" err="1"/>
              <a:t>createNode</a:t>
            </a:r>
            <a:r>
              <a:rPr lang="en-US" sz="1600" dirty="0" smtClean="0"/>
              <a:t>(‘+’);</a:t>
            </a:r>
          </a:p>
          <a:p>
            <a:r>
              <a:rPr lang="en-US" sz="1600" dirty="0"/>
              <a:t>tree </a:t>
            </a:r>
            <a:r>
              <a:rPr lang="en-US" sz="1600" dirty="0" smtClean="0"/>
              <a:t>*</a:t>
            </a:r>
            <a:r>
              <a:rPr lang="en-US" sz="1600" dirty="0" err="1" smtClean="0"/>
              <a:t>sembilan</a:t>
            </a:r>
            <a:r>
              <a:rPr lang="en-US" sz="1600" dirty="0" smtClean="0"/>
              <a:t> </a:t>
            </a:r>
            <a:r>
              <a:rPr lang="en-US" sz="1600" dirty="0"/>
              <a:t>= </a:t>
            </a:r>
            <a:r>
              <a:rPr lang="en-US" sz="1600" dirty="0" err="1"/>
              <a:t>createNode</a:t>
            </a:r>
            <a:r>
              <a:rPr lang="en-US" sz="1600" dirty="0" smtClean="0"/>
              <a:t>(‘9’);</a:t>
            </a:r>
          </a:p>
          <a:p>
            <a:r>
              <a:rPr lang="en-US" sz="1600" dirty="0"/>
              <a:t>tree </a:t>
            </a:r>
            <a:r>
              <a:rPr lang="en-US" sz="1600" dirty="0" smtClean="0"/>
              <a:t>*</a:t>
            </a:r>
            <a:r>
              <a:rPr lang="en-US" sz="1600" dirty="0" err="1" smtClean="0"/>
              <a:t>kurang</a:t>
            </a:r>
            <a:r>
              <a:rPr lang="en-US" sz="1600" dirty="0" smtClean="0"/>
              <a:t> </a:t>
            </a:r>
            <a:r>
              <a:rPr lang="en-US" sz="1600" dirty="0"/>
              <a:t>= </a:t>
            </a:r>
            <a:r>
              <a:rPr lang="en-US" sz="1600" dirty="0" err="1"/>
              <a:t>createNode</a:t>
            </a:r>
            <a:r>
              <a:rPr lang="en-US" sz="1600" dirty="0" smtClean="0"/>
              <a:t>(‘-’);</a:t>
            </a:r>
          </a:p>
          <a:p>
            <a:r>
              <a:rPr lang="en-US" sz="1600" dirty="0"/>
              <a:t>tree </a:t>
            </a:r>
            <a:r>
              <a:rPr lang="en-US" sz="1600" dirty="0" smtClean="0"/>
              <a:t>*lima </a:t>
            </a:r>
            <a:r>
              <a:rPr lang="en-US" sz="1600" dirty="0"/>
              <a:t>= </a:t>
            </a:r>
            <a:r>
              <a:rPr lang="en-US" sz="1600" dirty="0" err="1"/>
              <a:t>createNode</a:t>
            </a:r>
            <a:r>
              <a:rPr lang="en-US" sz="1600" dirty="0" smtClean="0"/>
              <a:t>(‘5’);</a:t>
            </a:r>
          </a:p>
          <a:p>
            <a:r>
              <a:rPr lang="en-US" sz="1600" dirty="0"/>
              <a:t>tree *</a:t>
            </a:r>
            <a:r>
              <a:rPr lang="en-US" sz="1600" dirty="0" smtClean="0"/>
              <a:t>dua_2 </a:t>
            </a:r>
            <a:r>
              <a:rPr lang="en-US" sz="1600" dirty="0"/>
              <a:t>= </a:t>
            </a:r>
            <a:r>
              <a:rPr lang="en-US" sz="1600" dirty="0" err="1"/>
              <a:t>createNode</a:t>
            </a:r>
            <a:r>
              <a:rPr lang="en-US" sz="1600" dirty="0"/>
              <a:t>(‘2</a:t>
            </a:r>
            <a:r>
              <a:rPr lang="en-US" sz="1600" dirty="0" smtClean="0"/>
              <a:t>’);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638741" y="2065813"/>
            <a:ext cx="5193030" cy="90974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 * (9 + (5-2))</a:t>
            </a:r>
            <a:endParaRPr lang="en-US" dirty="0"/>
          </a:p>
        </p:txBody>
      </p:sp>
      <p:pic>
        <p:nvPicPr>
          <p:cNvPr id="5" name="Picture 6" descr="The Universe of Discourse : Recognizing when two arithmetic expressions are essentially the sa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637" y="2694851"/>
            <a:ext cx="25527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52950" y="198033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root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kiri</a:t>
            </a:r>
            <a:r>
              <a:rPr lang="en-US" dirty="0">
                <a:sym typeface="Wingdings" panose="05000000000000000000" pitchFamily="2" charset="2"/>
              </a:rPr>
              <a:t> = </a:t>
            </a:r>
            <a:r>
              <a:rPr lang="en-US" dirty="0" err="1">
                <a:sym typeface="Wingdings" panose="05000000000000000000" pitchFamily="2" charset="2"/>
              </a:rPr>
              <a:t>dua</a:t>
            </a:r>
            <a:r>
              <a:rPr lang="en-US" dirty="0">
                <a:sym typeface="Wingdings" panose="05000000000000000000" pitchFamily="2" charset="2"/>
              </a:rPr>
              <a:t>;</a:t>
            </a:r>
          </a:p>
          <a:p>
            <a:r>
              <a:rPr lang="en-US" dirty="0"/>
              <a:t>root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kanan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>
                <a:sym typeface="Wingdings" panose="05000000000000000000" pitchFamily="2" charset="2"/>
              </a:rPr>
              <a:t>= </a:t>
            </a:r>
            <a:r>
              <a:rPr lang="en-US" dirty="0" err="1">
                <a:sym typeface="Wingdings" panose="05000000000000000000" pitchFamily="2" charset="2"/>
              </a:rPr>
              <a:t>tambah</a:t>
            </a:r>
            <a:r>
              <a:rPr lang="en-US" dirty="0">
                <a:sym typeface="Wingdings" panose="05000000000000000000" pitchFamily="2" charset="2"/>
              </a:rPr>
              <a:t>;</a:t>
            </a:r>
          </a:p>
          <a:p>
            <a:r>
              <a:rPr lang="en-US" dirty="0" err="1">
                <a:sym typeface="Wingdings" panose="05000000000000000000" pitchFamily="2" charset="2"/>
              </a:rPr>
              <a:t>tambah</a:t>
            </a:r>
            <a:r>
              <a:rPr lang="en-US" dirty="0">
                <a:sym typeface="Wingdings" panose="05000000000000000000" pitchFamily="2" charset="2"/>
              </a:rPr>
              <a:t>  </a:t>
            </a:r>
            <a:r>
              <a:rPr lang="en-US" dirty="0" err="1">
                <a:sym typeface="Wingdings" panose="05000000000000000000" pitchFamily="2" charset="2"/>
              </a:rPr>
              <a:t>kiri</a:t>
            </a:r>
            <a:r>
              <a:rPr lang="en-US" dirty="0">
                <a:sym typeface="Wingdings" panose="05000000000000000000" pitchFamily="2" charset="2"/>
              </a:rPr>
              <a:t> = </a:t>
            </a:r>
            <a:r>
              <a:rPr lang="en-US" dirty="0" err="1">
                <a:sym typeface="Wingdings" panose="05000000000000000000" pitchFamily="2" charset="2"/>
              </a:rPr>
              <a:t>sembilan</a:t>
            </a:r>
            <a:r>
              <a:rPr lang="en-US" dirty="0">
                <a:sym typeface="Wingdings" panose="05000000000000000000" pitchFamily="2" charset="2"/>
              </a:rPr>
              <a:t>;</a:t>
            </a:r>
          </a:p>
          <a:p>
            <a:r>
              <a:rPr lang="en-US" dirty="0" err="1">
                <a:sym typeface="Wingdings" panose="05000000000000000000" pitchFamily="2" charset="2"/>
              </a:rPr>
              <a:t>tambah</a:t>
            </a:r>
            <a:r>
              <a:rPr lang="en-US" dirty="0">
                <a:sym typeface="Wingdings" panose="05000000000000000000" pitchFamily="2" charset="2"/>
              </a:rPr>
              <a:t>  </a:t>
            </a:r>
            <a:r>
              <a:rPr lang="en-US" dirty="0" err="1">
                <a:sym typeface="Wingdings" panose="05000000000000000000" pitchFamily="2" charset="2"/>
              </a:rPr>
              <a:t>kanan</a:t>
            </a:r>
            <a:r>
              <a:rPr lang="en-US" dirty="0">
                <a:sym typeface="Wingdings" panose="05000000000000000000" pitchFamily="2" charset="2"/>
              </a:rPr>
              <a:t> = </a:t>
            </a:r>
            <a:r>
              <a:rPr lang="en-US" dirty="0" err="1">
                <a:sym typeface="Wingdings" panose="05000000000000000000" pitchFamily="2" charset="2"/>
              </a:rPr>
              <a:t>kurang</a:t>
            </a:r>
            <a:r>
              <a:rPr lang="en-US" dirty="0">
                <a:sym typeface="Wingdings" panose="05000000000000000000" pitchFamily="2" charset="2"/>
              </a:rPr>
              <a:t>;</a:t>
            </a:r>
          </a:p>
          <a:p>
            <a:r>
              <a:rPr lang="en-US" dirty="0" err="1">
                <a:sym typeface="Wingdings" panose="05000000000000000000" pitchFamily="2" charset="2"/>
              </a:rPr>
              <a:t>kurang</a:t>
            </a:r>
            <a:r>
              <a:rPr lang="en-US" dirty="0">
                <a:sym typeface="Wingdings" panose="05000000000000000000" pitchFamily="2" charset="2"/>
              </a:rPr>
              <a:t>  </a:t>
            </a:r>
            <a:r>
              <a:rPr lang="en-US" dirty="0" err="1">
                <a:sym typeface="Wingdings" panose="05000000000000000000" pitchFamily="2" charset="2"/>
              </a:rPr>
              <a:t>kiri</a:t>
            </a:r>
            <a:r>
              <a:rPr lang="en-US" dirty="0">
                <a:sym typeface="Wingdings" panose="05000000000000000000" pitchFamily="2" charset="2"/>
              </a:rPr>
              <a:t> = lima;</a:t>
            </a:r>
          </a:p>
          <a:p>
            <a:r>
              <a:rPr lang="en-US" dirty="0" err="1">
                <a:sym typeface="Wingdings" panose="05000000000000000000" pitchFamily="2" charset="2"/>
              </a:rPr>
              <a:t>kurang</a:t>
            </a:r>
            <a:r>
              <a:rPr lang="en-US" dirty="0">
                <a:sym typeface="Wingdings" panose="05000000000000000000" pitchFamily="2" charset="2"/>
              </a:rPr>
              <a:t>  </a:t>
            </a:r>
            <a:r>
              <a:rPr lang="en-US" dirty="0" err="1">
                <a:sym typeface="Wingdings" panose="05000000000000000000" pitchFamily="2" charset="2"/>
              </a:rPr>
              <a:t>kanan</a:t>
            </a:r>
            <a:r>
              <a:rPr lang="en-US" dirty="0">
                <a:sym typeface="Wingdings" panose="05000000000000000000" pitchFamily="2" charset="2"/>
              </a:rPr>
              <a:t> = dua_2;</a:t>
            </a:r>
          </a:p>
        </p:txBody>
      </p:sp>
    </p:spTree>
    <p:extLst>
      <p:ext uri="{BB962C8B-B14F-4D97-AF65-F5344CB8AC3E}">
        <p14:creationId xmlns:p14="http://schemas.microsoft.com/office/powerpoint/2010/main" val="57459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Membuat</a:t>
            </a:r>
            <a:r>
              <a:rPr lang="en-US" dirty="0"/>
              <a:t> Binary Tree </a:t>
            </a:r>
            <a:r>
              <a:rPr lang="en-US" dirty="0" err="1"/>
              <a:t>secara</a:t>
            </a:r>
            <a:r>
              <a:rPr lang="en-US" dirty="0"/>
              <a:t> manual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603" y="1824167"/>
            <a:ext cx="10058400" cy="4023360"/>
          </a:xfrm>
        </p:spPr>
        <p:txBody>
          <a:bodyPr>
            <a:normAutofit/>
          </a:bodyPr>
          <a:lstStyle/>
          <a:p>
            <a:r>
              <a:rPr lang="en-US" dirty="0"/>
              <a:t>tree *root = </a:t>
            </a:r>
            <a:r>
              <a:rPr lang="en-US" dirty="0" err="1"/>
              <a:t>createNode</a:t>
            </a:r>
            <a:r>
              <a:rPr lang="en-US" dirty="0" smtClean="0"/>
              <a:t>(‘+’);</a:t>
            </a:r>
          </a:p>
          <a:p>
            <a:r>
              <a:rPr lang="en-US" dirty="0"/>
              <a:t>tree </a:t>
            </a:r>
            <a:r>
              <a:rPr lang="en-US" dirty="0" smtClean="0"/>
              <a:t>*kali </a:t>
            </a:r>
            <a:r>
              <a:rPr lang="en-US" dirty="0"/>
              <a:t>= </a:t>
            </a:r>
            <a:r>
              <a:rPr lang="en-US" dirty="0" err="1"/>
              <a:t>createNode</a:t>
            </a:r>
            <a:r>
              <a:rPr lang="en-US" dirty="0" smtClean="0"/>
              <a:t>(‘*’);</a:t>
            </a:r>
            <a:endParaRPr lang="en-US" dirty="0"/>
          </a:p>
          <a:p>
            <a:r>
              <a:rPr lang="en-US" dirty="0" smtClean="0"/>
              <a:t>tree </a:t>
            </a:r>
            <a:r>
              <a:rPr lang="en-US" dirty="0"/>
              <a:t>*</a:t>
            </a:r>
            <a:r>
              <a:rPr lang="en-US" dirty="0" err="1"/>
              <a:t>dua</a:t>
            </a:r>
            <a:r>
              <a:rPr lang="en-US" dirty="0"/>
              <a:t> = </a:t>
            </a:r>
            <a:r>
              <a:rPr lang="en-US" dirty="0" err="1"/>
              <a:t>createNode</a:t>
            </a:r>
            <a:r>
              <a:rPr lang="en-US" dirty="0"/>
              <a:t>(‘2’);</a:t>
            </a:r>
          </a:p>
          <a:p>
            <a:r>
              <a:rPr lang="en-US" dirty="0"/>
              <a:t>tree *</a:t>
            </a:r>
            <a:r>
              <a:rPr lang="en-US" dirty="0" err="1"/>
              <a:t>kurang</a:t>
            </a:r>
            <a:r>
              <a:rPr lang="en-US" dirty="0"/>
              <a:t> = </a:t>
            </a:r>
            <a:r>
              <a:rPr lang="en-US" dirty="0" err="1"/>
              <a:t>createNode</a:t>
            </a:r>
            <a:r>
              <a:rPr lang="en-US" dirty="0"/>
              <a:t>(‘-’);</a:t>
            </a:r>
          </a:p>
          <a:p>
            <a:r>
              <a:rPr lang="en-US" dirty="0"/>
              <a:t>tree </a:t>
            </a:r>
            <a:r>
              <a:rPr lang="en-US" dirty="0" smtClean="0"/>
              <a:t>*a </a:t>
            </a:r>
            <a:r>
              <a:rPr lang="en-US" dirty="0"/>
              <a:t>= </a:t>
            </a:r>
            <a:r>
              <a:rPr lang="en-US" dirty="0" err="1"/>
              <a:t>createNode</a:t>
            </a:r>
            <a:r>
              <a:rPr lang="en-US" dirty="0" smtClean="0"/>
              <a:t>(‘a’);</a:t>
            </a:r>
            <a:endParaRPr lang="en-US" dirty="0"/>
          </a:p>
          <a:p>
            <a:r>
              <a:rPr lang="en-US" dirty="0"/>
              <a:t>tree *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createNode</a:t>
            </a:r>
            <a:r>
              <a:rPr lang="en-US" dirty="0" smtClean="0"/>
              <a:t>(‘1’);</a:t>
            </a:r>
            <a:endParaRPr lang="en-US" dirty="0"/>
          </a:p>
          <a:p>
            <a:r>
              <a:rPr lang="en-US" dirty="0"/>
              <a:t>tree *kali </a:t>
            </a:r>
            <a:r>
              <a:rPr lang="en-US" dirty="0" smtClean="0"/>
              <a:t>_2= </a:t>
            </a:r>
            <a:r>
              <a:rPr lang="en-US" dirty="0" err="1"/>
              <a:t>createNode</a:t>
            </a:r>
            <a:r>
              <a:rPr lang="en-US" dirty="0"/>
              <a:t>(‘*’);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tree *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createNode</a:t>
            </a:r>
            <a:r>
              <a:rPr lang="en-US" dirty="0" smtClean="0"/>
              <a:t>(‘3’);</a:t>
            </a:r>
            <a:endParaRPr lang="en-US" dirty="0"/>
          </a:p>
          <a:p>
            <a:r>
              <a:rPr lang="en-US" dirty="0" smtClean="0"/>
              <a:t>tree *b </a:t>
            </a:r>
            <a:r>
              <a:rPr lang="en-US" dirty="0"/>
              <a:t>= </a:t>
            </a:r>
            <a:r>
              <a:rPr lang="en-US" dirty="0" err="1"/>
              <a:t>createNode</a:t>
            </a:r>
            <a:r>
              <a:rPr lang="en-US" dirty="0" smtClean="0"/>
              <a:t>(‘b’);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2" descr="Binary Tree - Coders Help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058" y="1845734"/>
            <a:ext cx="3951622" cy="235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121809" y="4495708"/>
            <a:ext cx="1678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 * (a-1) + (3*b)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959370" y="1845734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root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kiri</a:t>
            </a:r>
            <a:r>
              <a:rPr lang="en-US" dirty="0">
                <a:sym typeface="Wingdings" panose="05000000000000000000" pitchFamily="2" charset="2"/>
              </a:rPr>
              <a:t> = </a:t>
            </a:r>
            <a:r>
              <a:rPr lang="en-US" dirty="0" smtClean="0">
                <a:sym typeface="Wingdings" panose="05000000000000000000" pitchFamily="2" charset="2"/>
              </a:rPr>
              <a:t>kali;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/>
              <a:t>root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kanan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>
                <a:sym typeface="Wingdings" panose="05000000000000000000" pitchFamily="2" charset="2"/>
              </a:rPr>
              <a:t>= </a:t>
            </a:r>
            <a:r>
              <a:rPr lang="en-US" dirty="0"/>
              <a:t>kali _2</a:t>
            </a:r>
            <a:r>
              <a:rPr lang="en-US" dirty="0" smtClean="0">
                <a:sym typeface="Wingdings" panose="05000000000000000000" pitchFamily="2" charset="2"/>
              </a:rPr>
              <a:t>;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kali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kiri</a:t>
            </a:r>
            <a:r>
              <a:rPr lang="en-US" dirty="0">
                <a:sym typeface="Wingdings" panose="05000000000000000000" pitchFamily="2" charset="2"/>
              </a:rPr>
              <a:t> = </a:t>
            </a:r>
            <a:r>
              <a:rPr lang="en-US" dirty="0" err="1" smtClean="0">
                <a:sym typeface="Wingdings" panose="05000000000000000000" pitchFamily="2" charset="2"/>
              </a:rPr>
              <a:t>dua</a:t>
            </a:r>
            <a:r>
              <a:rPr lang="en-US" dirty="0" smtClean="0">
                <a:sym typeface="Wingdings" panose="05000000000000000000" pitchFamily="2" charset="2"/>
              </a:rPr>
              <a:t>;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kali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kanan</a:t>
            </a:r>
            <a:r>
              <a:rPr lang="en-US" dirty="0">
                <a:sym typeface="Wingdings" panose="05000000000000000000" pitchFamily="2" charset="2"/>
              </a:rPr>
              <a:t> = </a:t>
            </a:r>
            <a:r>
              <a:rPr lang="en-US" dirty="0" err="1">
                <a:sym typeface="Wingdings" panose="05000000000000000000" pitchFamily="2" charset="2"/>
              </a:rPr>
              <a:t>kurang</a:t>
            </a:r>
            <a:r>
              <a:rPr lang="en-US" dirty="0" smtClean="0">
                <a:sym typeface="Wingdings" panose="05000000000000000000" pitchFamily="2" charset="2"/>
              </a:rPr>
              <a:t>;</a:t>
            </a:r>
          </a:p>
          <a:p>
            <a:r>
              <a:rPr lang="en-US" dirty="0" err="1" smtClean="0">
                <a:sym typeface="Wingdings" panose="05000000000000000000" pitchFamily="2" charset="2"/>
              </a:rPr>
              <a:t>kurang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kiri</a:t>
            </a:r>
            <a:r>
              <a:rPr lang="en-US" dirty="0">
                <a:sym typeface="Wingdings" panose="05000000000000000000" pitchFamily="2" charset="2"/>
              </a:rPr>
              <a:t> = </a:t>
            </a:r>
            <a:r>
              <a:rPr lang="en-US" dirty="0" smtClean="0">
                <a:sym typeface="Wingdings" panose="05000000000000000000" pitchFamily="2" charset="2"/>
              </a:rPr>
              <a:t>a;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 err="1">
                <a:sym typeface="Wingdings" panose="05000000000000000000" pitchFamily="2" charset="2"/>
              </a:rPr>
              <a:t>kurang</a:t>
            </a:r>
            <a:r>
              <a:rPr lang="en-US" dirty="0">
                <a:sym typeface="Wingdings" panose="05000000000000000000" pitchFamily="2" charset="2"/>
              </a:rPr>
              <a:t>  </a:t>
            </a:r>
            <a:r>
              <a:rPr lang="en-US" dirty="0" err="1">
                <a:sym typeface="Wingdings" panose="05000000000000000000" pitchFamily="2" charset="2"/>
              </a:rPr>
              <a:t>kanan</a:t>
            </a:r>
            <a:r>
              <a:rPr lang="en-US" dirty="0">
                <a:sym typeface="Wingdings" panose="05000000000000000000" pitchFamily="2" charset="2"/>
              </a:rPr>
              <a:t> = </a:t>
            </a:r>
            <a:r>
              <a:rPr lang="en-US" dirty="0" err="1" smtClean="0">
                <a:sym typeface="Wingdings" panose="05000000000000000000" pitchFamily="2" charset="2"/>
              </a:rPr>
              <a:t>satu</a:t>
            </a:r>
            <a:r>
              <a:rPr lang="en-US" dirty="0" smtClean="0">
                <a:sym typeface="Wingdings" panose="05000000000000000000" pitchFamily="2" charset="2"/>
              </a:rPr>
              <a:t>;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Kali_2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kiri</a:t>
            </a:r>
            <a:r>
              <a:rPr lang="en-US" dirty="0">
                <a:sym typeface="Wingdings" panose="05000000000000000000" pitchFamily="2" charset="2"/>
              </a:rPr>
              <a:t> = </a:t>
            </a:r>
            <a:r>
              <a:rPr lang="en-US" dirty="0" err="1" smtClean="0">
                <a:sym typeface="Wingdings" panose="05000000000000000000" pitchFamily="2" charset="2"/>
              </a:rPr>
              <a:t>tiga</a:t>
            </a:r>
            <a:r>
              <a:rPr lang="en-US" dirty="0" smtClean="0">
                <a:sym typeface="Wingdings" panose="05000000000000000000" pitchFamily="2" charset="2"/>
              </a:rPr>
              <a:t>;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Kali_2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kanan</a:t>
            </a:r>
            <a:r>
              <a:rPr lang="en-US" dirty="0">
                <a:sym typeface="Wingdings" panose="05000000000000000000" pitchFamily="2" charset="2"/>
              </a:rPr>
              <a:t> = </a:t>
            </a:r>
            <a:r>
              <a:rPr lang="en-US" dirty="0" smtClean="0">
                <a:sym typeface="Wingdings" panose="05000000000000000000" pitchFamily="2" charset="2"/>
              </a:rPr>
              <a:t>b;</a:t>
            </a:r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1557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Metode Traversal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863195"/>
            <a:ext cx="10566400" cy="4114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Salah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operasi</a:t>
            </a:r>
            <a:r>
              <a:rPr lang="en-US" sz="2400" dirty="0" smtClean="0"/>
              <a:t> yang paling </a:t>
            </a:r>
            <a:r>
              <a:rPr lang="en-US" sz="2400" dirty="0" err="1" smtClean="0"/>
              <a:t>umum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sebuah</a:t>
            </a:r>
            <a:r>
              <a:rPr lang="en-US" sz="2400" dirty="0" smtClean="0"/>
              <a:t> tree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kunjungan</a:t>
            </a:r>
            <a:r>
              <a:rPr lang="en-US" sz="2400" dirty="0" smtClean="0"/>
              <a:t> (traversing)</a:t>
            </a:r>
          </a:p>
          <a:p>
            <a:pPr>
              <a:lnSpc>
                <a:spcPct val="80000"/>
              </a:lnSpc>
            </a:pPr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kunjungan</a:t>
            </a:r>
            <a:r>
              <a:rPr lang="en-US" sz="2400" dirty="0" smtClean="0"/>
              <a:t> </a:t>
            </a:r>
            <a:r>
              <a:rPr lang="en-US" sz="2400" dirty="0" err="1" smtClean="0"/>
              <a:t>berawal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root, </a:t>
            </a:r>
            <a:r>
              <a:rPr lang="en-US" sz="2400" dirty="0" err="1" smtClean="0"/>
              <a:t>mengunjungi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node </a:t>
            </a:r>
            <a:r>
              <a:rPr lang="en-US" sz="2400" dirty="0" err="1" smtClean="0"/>
              <a:t>dalam</a:t>
            </a:r>
            <a:r>
              <a:rPr lang="en-US" sz="2400" dirty="0" smtClean="0"/>
              <a:t> tree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tepat</a:t>
            </a:r>
            <a:r>
              <a:rPr lang="en-US" sz="2400" dirty="0" smtClean="0"/>
              <a:t> </a:t>
            </a:r>
            <a:r>
              <a:rPr lang="en-US" sz="2400" dirty="0" err="1" smtClean="0"/>
              <a:t>hanya</a:t>
            </a:r>
            <a:r>
              <a:rPr lang="en-US" sz="2400" dirty="0" smtClean="0"/>
              <a:t> </a:t>
            </a:r>
            <a:r>
              <a:rPr lang="en-US" sz="2400" dirty="0" err="1" smtClean="0"/>
              <a:t>sekali</a:t>
            </a:r>
            <a:endParaRPr lang="en-US" sz="2400" i="1" dirty="0" smtClean="0"/>
          </a:p>
          <a:p>
            <a:pPr lvl="1">
              <a:lnSpc>
                <a:spcPct val="80000"/>
              </a:lnSpc>
            </a:pPr>
            <a:r>
              <a:rPr lang="en-US" sz="2000" i="1" dirty="0" err="1" smtClean="0"/>
              <a:t>Mengunjungi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artinya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memproses</a:t>
            </a:r>
            <a:r>
              <a:rPr lang="en-US" sz="2000" i="1" dirty="0" smtClean="0"/>
              <a:t> data/info yang </a:t>
            </a:r>
            <a:r>
              <a:rPr lang="en-US" sz="2000" i="1" dirty="0" err="1" smtClean="0"/>
              <a:t>ada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pada</a:t>
            </a:r>
            <a:r>
              <a:rPr lang="en-US" sz="2000" i="1" dirty="0" smtClean="0"/>
              <a:t> node </a:t>
            </a:r>
            <a:r>
              <a:rPr lang="en-US" sz="2000" i="1" dirty="0" err="1" smtClean="0"/>
              <a:t>ybs</a:t>
            </a: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400" dirty="0" err="1" smtClean="0"/>
              <a:t>Kunjungan</a:t>
            </a:r>
            <a:r>
              <a:rPr lang="en-US" sz="2400" dirty="0" smtClean="0"/>
              <a:t> </a:t>
            </a:r>
            <a:r>
              <a:rPr lang="en-US" sz="2400" dirty="0" err="1" smtClean="0"/>
              <a:t>bisa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3 </a:t>
            </a:r>
            <a:r>
              <a:rPr lang="en-US" sz="2400" dirty="0" err="1" smtClean="0"/>
              <a:t>cara</a:t>
            </a:r>
            <a:r>
              <a:rPr lang="en-US" sz="2400" dirty="0" smtClean="0"/>
              <a:t>: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/>
              <a:t>	1. Preorder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/>
              <a:t>	2. </a:t>
            </a:r>
            <a:r>
              <a:rPr lang="en-US" sz="2400" dirty="0" err="1" smtClean="0"/>
              <a:t>Inorder</a:t>
            </a:r>
            <a:endParaRPr lang="en-US" sz="2400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/>
              <a:t>	3. </a:t>
            </a:r>
            <a:r>
              <a:rPr lang="en-US" sz="2400" dirty="0" err="1" smtClean="0"/>
              <a:t>Postorder</a:t>
            </a: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err="1" smtClean="0"/>
              <a:t>Ketiga</a:t>
            </a:r>
            <a:r>
              <a:rPr lang="en-US" sz="2400" dirty="0" smtClean="0"/>
              <a:t> </a:t>
            </a:r>
            <a:r>
              <a:rPr lang="en-US" sz="2400" dirty="0" err="1" smtClean="0"/>
              <a:t>macam</a:t>
            </a:r>
            <a:r>
              <a:rPr lang="en-US" sz="2400" dirty="0" smtClean="0"/>
              <a:t> </a:t>
            </a:r>
            <a:r>
              <a:rPr lang="en-US" sz="2400" dirty="0" err="1" smtClean="0"/>
              <a:t>kunjungan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bisa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rekursif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non </a:t>
            </a:r>
            <a:r>
              <a:rPr lang="en-US" sz="2400" dirty="0" err="1" smtClean="0"/>
              <a:t>rekursif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27800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Preorder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Kunjungan</a:t>
            </a:r>
            <a:r>
              <a:rPr lang="en-US" dirty="0" smtClean="0"/>
              <a:t> preorder,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i="1" dirty="0" smtClean="0"/>
              <a:t>depth first order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Traversal preorder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notasi</a:t>
            </a:r>
            <a:r>
              <a:rPr lang="en-US" dirty="0" smtClean="0"/>
              <a:t> prefix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:</a:t>
            </a:r>
          </a:p>
          <a:p>
            <a:pPr defTabSz="360363">
              <a:buFont typeface="Wingdings" pitchFamily="2" charset="2"/>
              <a:buChar char="Ø"/>
              <a:tabLst>
                <a:tab pos="360363" algn="l"/>
              </a:tabLst>
            </a:pPr>
            <a:r>
              <a:rPr lang="en-US" dirty="0" smtClean="0"/>
              <a:t>		</a:t>
            </a:r>
            <a:r>
              <a:rPr lang="en-US" dirty="0" err="1" smtClean="0"/>
              <a:t>Cetak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simpul</a:t>
            </a:r>
            <a:r>
              <a:rPr lang="en-US" dirty="0" smtClean="0"/>
              <a:t> yang </a:t>
            </a:r>
            <a:r>
              <a:rPr lang="en-US" dirty="0" err="1" smtClean="0"/>
              <a:t>dikunjungi</a:t>
            </a:r>
            <a:endParaRPr lang="en-US" dirty="0" smtClean="0"/>
          </a:p>
          <a:p>
            <a:pPr defTabSz="360363">
              <a:buFont typeface="Wingdings" pitchFamily="2" charset="2"/>
              <a:buChar char="Ø"/>
              <a:tabLst>
                <a:tab pos="360363" algn="l"/>
              </a:tabLst>
            </a:pPr>
            <a:r>
              <a:rPr lang="en-US" dirty="0" smtClean="0"/>
              <a:t>		</a:t>
            </a:r>
            <a:r>
              <a:rPr lang="en-US" dirty="0" err="1" smtClean="0"/>
              <a:t>Kunjungi</a:t>
            </a:r>
            <a:r>
              <a:rPr lang="en-US" dirty="0" smtClean="0"/>
              <a:t>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endParaRPr lang="en-US" dirty="0" smtClean="0"/>
          </a:p>
          <a:p>
            <a:pPr defTabSz="360363">
              <a:buFont typeface="Wingdings" pitchFamily="2" charset="2"/>
              <a:buChar char="Ø"/>
              <a:tabLst>
                <a:tab pos="360363" algn="l"/>
              </a:tabLst>
            </a:pPr>
            <a:r>
              <a:rPr lang="en-US" dirty="0" smtClean="0"/>
              <a:t>		</a:t>
            </a:r>
            <a:r>
              <a:rPr lang="en-US" dirty="0" err="1" smtClean="0"/>
              <a:t>Kunjungi</a:t>
            </a:r>
            <a:r>
              <a:rPr lang="en-US" dirty="0" smtClean="0"/>
              <a:t>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6457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Materi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Tree</a:t>
            </a:r>
          </a:p>
          <a:p>
            <a:r>
              <a:rPr lang="en-AU" dirty="0" smtClean="0"/>
              <a:t>Binary Tree</a:t>
            </a:r>
          </a:p>
          <a:p>
            <a:r>
              <a:rPr lang="en-AU" dirty="0" err="1" smtClean="0"/>
              <a:t>Metode</a:t>
            </a:r>
            <a:r>
              <a:rPr lang="en-AU" dirty="0" smtClean="0"/>
              <a:t> Traversal</a:t>
            </a:r>
          </a:p>
          <a:p>
            <a:r>
              <a:rPr lang="en-AU" dirty="0" smtClean="0"/>
              <a:t>- </a:t>
            </a:r>
            <a:r>
              <a:rPr lang="en-AU" dirty="0" err="1" smtClean="0"/>
              <a:t>Inorder</a:t>
            </a:r>
            <a:endParaRPr lang="en-AU" dirty="0" smtClean="0"/>
          </a:p>
          <a:p>
            <a:r>
              <a:rPr lang="en-AU" dirty="0" smtClean="0"/>
              <a:t>- </a:t>
            </a:r>
            <a:r>
              <a:rPr lang="en-AU" dirty="0" err="1" smtClean="0"/>
              <a:t>Preorder</a:t>
            </a:r>
            <a:endParaRPr lang="en-AU" dirty="0" smtClean="0"/>
          </a:p>
          <a:p>
            <a:r>
              <a:rPr lang="en-AU" dirty="0" smtClean="0"/>
              <a:t>- </a:t>
            </a:r>
            <a:r>
              <a:rPr lang="en-AU" dirty="0" err="1" smtClean="0"/>
              <a:t>Postorder</a:t>
            </a:r>
            <a:endParaRPr lang="en-AU" dirty="0" smtClean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5813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Preorder</a:t>
            </a:r>
          </a:p>
        </p:txBody>
      </p:sp>
      <p:sp>
        <p:nvSpPr>
          <p:cNvPr id="37891" name="Text Box 4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lvl="1">
              <a:buFont typeface="Wingdings" pitchFamily="2" charset="2"/>
              <a:buNone/>
            </a:pPr>
            <a:r>
              <a:rPr lang="en-US" sz="2400" dirty="0" smtClean="0"/>
              <a:t>void preorder(tree *</a:t>
            </a:r>
            <a:r>
              <a:rPr lang="en-US" sz="2400" dirty="0" err="1" smtClean="0"/>
              <a:t>ph</a:t>
            </a:r>
            <a:r>
              <a:rPr lang="en-US" sz="2400" dirty="0" smtClean="0"/>
              <a:t>)</a:t>
            </a:r>
          </a:p>
          <a:p>
            <a:pPr lvl="1">
              <a:buFont typeface="Wingdings" pitchFamily="2" charset="2"/>
              <a:buNone/>
            </a:pPr>
            <a:r>
              <a:rPr lang="en-US" sz="2400" dirty="0" smtClean="0"/>
              <a:t>{</a:t>
            </a:r>
          </a:p>
          <a:p>
            <a:pPr lvl="1">
              <a:buFont typeface="Wingdings" pitchFamily="2" charset="2"/>
              <a:buNone/>
            </a:pPr>
            <a:r>
              <a:rPr lang="en-US" sz="2400" dirty="0" smtClean="0"/>
              <a:t>	if (</a:t>
            </a:r>
            <a:r>
              <a:rPr lang="en-US" sz="2400" dirty="0" err="1" smtClean="0"/>
              <a:t>ph</a:t>
            </a:r>
            <a:r>
              <a:rPr lang="en-US" sz="2400" dirty="0" smtClean="0"/>
              <a:t> != NULL)</a:t>
            </a:r>
          </a:p>
          <a:p>
            <a:pPr lvl="1">
              <a:buFont typeface="Wingdings" pitchFamily="2" charset="2"/>
              <a:buNone/>
            </a:pPr>
            <a:r>
              <a:rPr lang="en-US" sz="2400" dirty="0" smtClean="0"/>
              <a:t>	{</a:t>
            </a:r>
          </a:p>
          <a:p>
            <a:pPr lvl="1">
              <a:buFont typeface="Wingdings" pitchFamily="2" charset="2"/>
              <a:buNone/>
            </a:pPr>
            <a:r>
              <a:rPr lang="en-US" sz="2400" dirty="0" smtClean="0"/>
              <a:t>		</a:t>
            </a:r>
            <a:r>
              <a:rPr lang="en-US" sz="2400" dirty="0" err="1" smtClean="0"/>
              <a:t>printf</a:t>
            </a:r>
            <a:r>
              <a:rPr lang="en-US" sz="2400" dirty="0" smtClean="0"/>
              <a:t>("%c ", </a:t>
            </a:r>
            <a:r>
              <a:rPr lang="en-US" sz="2400" dirty="0" err="1" smtClean="0"/>
              <a:t>ph</a:t>
            </a:r>
            <a:r>
              <a:rPr lang="en-US" sz="2400" dirty="0" smtClean="0"/>
              <a:t>-&gt;info);</a:t>
            </a:r>
          </a:p>
          <a:p>
            <a:pPr lvl="1">
              <a:buFont typeface="Wingdings" pitchFamily="2" charset="2"/>
              <a:buNone/>
            </a:pPr>
            <a:r>
              <a:rPr lang="en-US" sz="2400" dirty="0" smtClean="0"/>
              <a:t>		preorder(</a:t>
            </a:r>
            <a:r>
              <a:rPr lang="en-US" sz="2400" dirty="0" err="1" smtClean="0"/>
              <a:t>ph</a:t>
            </a:r>
            <a:r>
              <a:rPr lang="en-US" sz="2400" dirty="0" smtClean="0"/>
              <a:t>-&gt;</a:t>
            </a:r>
            <a:r>
              <a:rPr lang="en-US" sz="2400" dirty="0" err="1" smtClean="0"/>
              <a:t>kiri</a:t>
            </a:r>
            <a:r>
              <a:rPr lang="en-US" sz="2400" dirty="0" smtClean="0"/>
              <a:t>);</a:t>
            </a:r>
          </a:p>
          <a:p>
            <a:pPr lvl="1">
              <a:buFont typeface="Wingdings" pitchFamily="2" charset="2"/>
              <a:buNone/>
            </a:pPr>
            <a:r>
              <a:rPr lang="en-US" sz="2400" dirty="0" smtClean="0"/>
              <a:t>		preorder(</a:t>
            </a:r>
            <a:r>
              <a:rPr lang="en-US" sz="2400" dirty="0" err="1" smtClean="0"/>
              <a:t>ph</a:t>
            </a:r>
            <a:r>
              <a:rPr lang="en-US" sz="2400" dirty="0" smtClean="0"/>
              <a:t>-&gt;</a:t>
            </a:r>
            <a:r>
              <a:rPr lang="en-US" sz="2400" dirty="0" err="1" smtClean="0"/>
              <a:t>kanan</a:t>
            </a:r>
            <a:r>
              <a:rPr lang="en-US" sz="2400" dirty="0" smtClean="0"/>
              <a:t>);</a:t>
            </a:r>
          </a:p>
          <a:p>
            <a:pPr lvl="1">
              <a:buFont typeface="Wingdings" pitchFamily="2" charset="2"/>
              <a:buNone/>
            </a:pPr>
            <a:r>
              <a:rPr lang="en-US" sz="2400" dirty="0" smtClean="0"/>
              <a:t>	}</a:t>
            </a:r>
          </a:p>
          <a:p>
            <a:pPr lvl="1">
              <a:buFont typeface="Wingdings" pitchFamily="2" charset="2"/>
              <a:buNone/>
            </a:pPr>
            <a:r>
              <a:rPr lang="en-US" sz="2400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6675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Preorder</a:t>
            </a:r>
          </a:p>
        </p:txBody>
      </p:sp>
      <p:pic>
        <p:nvPicPr>
          <p:cNvPr id="3891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3200" y="1817615"/>
            <a:ext cx="6604000" cy="43243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50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499" y="2066818"/>
            <a:ext cx="3959633" cy="289538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97351" y="1845734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tree </a:t>
            </a:r>
            <a:r>
              <a:rPr lang="en-US" dirty="0" smtClean="0"/>
              <a:t>*</a:t>
            </a:r>
            <a:r>
              <a:rPr lang="en-US" dirty="0" err="1" smtClean="0"/>
              <a:t>tree_A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createNode</a:t>
            </a:r>
            <a:r>
              <a:rPr lang="en-US" dirty="0" smtClean="0"/>
              <a:t>(‘A’);</a:t>
            </a:r>
            <a:endParaRPr lang="en-US" dirty="0"/>
          </a:p>
          <a:p>
            <a:r>
              <a:rPr lang="en-US" dirty="0"/>
              <a:t>tree </a:t>
            </a:r>
            <a:r>
              <a:rPr lang="en-US" dirty="0" smtClean="0"/>
              <a:t>*</a:t>
            </a:r>
            <a:r>
              <a:rPr lang="en-US" dirty="0" err="1" smtClean="0"/>
              <a:t>tree_B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createNode</a:t>
            </a:r>
            <a:r>
              <a:rPr lang="en-US" dirty="0" smtClean="0"/>
              <a:t>(‘B’);</a:t>
            </a:r>
            <a:endParaRPr lang="en-US" dirty="0"/>
          </a:p>
          <a:p>
            <a:r>
              <a:rPr lang="en-US" dirty="0"/>
              <a:t>tree *</a:t>
            </a:r>
            <a:r>
              <a:rPr lang="en-US" dirty="0" err="1" smtClean="0"/>
              <a:t>tree_C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createNode</a:t>
            </a:r>
            <a:r>
              <a:rPr lang="en-US" dirty="0" smtClean="0"/>
              <a:t>(‘C’);</a:t>
            </a:r>
            <a:endParaRPr lang="en-US" dirty="0"/>
          </a:p>
          <a:p>
            <a:r>
              <a:rPr lang="en-US" dirty="0"/>
              <a:t>tree *</a:t>
            </a:r>
            <a:r>
              <a:rPr lang="en-US" dirty="0" err="1" smtClean="0"/>
              <a:t>tree_D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createNode</a:t>
            </a:r>
            <a:r>
              <a:rPr lang="en-US" dirty="0" smtClean="0"/>
              <a:t>(‘D’);</a:t>
            </a:r>
            <a:endParaRPr lang="en-US" dirty="0"/>
          </a:p>
          <a:p>
            <a:r>
              <a:rPr lang="en-US" dirty="0"/>
              <a:t>tree *</a:t>
            </a:r>
            <a:r>
              <a:rPr lang="en-US" dirty="0" err="1" smtClean="0"/>
              <a:t>tree_E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createNode</a:t>
            </a:r>
            <a:r>
              <a:rPr lang="en-US" dirty="0" smtClean="0"/>
              <a:t>(‘</a:t>
            </a:r>
            <a:r>
              <a:rPr lang="en-US" dirty="0"/>
              <a:t>E</a:t>
            </a:r>
            <a:r>
              <a:rPr lang="en-US" dirty="0" smtClean="0"/>
              <a:t>’);</a:t>
            </a:r>
          </a:p>
          <a:p>
            <a:endParaRPr lang="en-US" dirty="0"/>
          </a:p>
          <a:p>
            <a:r>
              <a:rPr lang="en-US" dirty="0" err="1"/>
              <a:t>tree_A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kiri</a:t>
            </a:r>
            <a:r>
              <a:rPr lang="en-US" dirty="0">
                <a:sym typeface="Wingdings" panose="05000000000000000000" pitchFamily="2" charset="2"/>
              </a:rPr>
              <a:t> = </a:t>
            </a:r>
            <a:r>
              <a:rPr lang="en-US" dirty="0" err="1"/>
              <a:t>tree_B</a:t>
            </a:r>
            <a:r>
              <a:rPr lang="en-US" dirty="0">
                <a:sym typeface="Wingdings" panose="05000000000000000000" pitchFamily="2" charset="2"/>
              </a:rPr>
              <a:t>;</a:t>
            </a:r>
          </a:p>
          <a:p>
            <a:r>
              <a:rPr lang="en-US" dirty="0" err="1"/>
              <a:t>tree_A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kanan</a:t>
            </a:r>
            <a:r>
              <a:rPr lang="en-US" dirty="0">
                <a:sym typeface="Wingdings" panose="05000000000000000000" pitchFamily="2" charset="2"/>
              </a:rPr>
              <a:t> = </a:t>
            </a:r>
            <a:r>
              <a:rPr lang="en-US" dirty="0" err="1"/>
              <a:t>tree_C</a:t>
            </a:r>
            <a:r>
              <a:rPr lang="en-US" dirty="0">
                <a:sym typeface="Wingdings" panose="05000000000000000000" pitchFamily="2" charset="2"/>
              </a:rPr>
              <a:t>;</a:t>
            </a:r>
          </a:p>
          <a:p>
            <a:r>
              <a:rPr lang="en-US" dirty="0" err="1"/>
              <a:t>tree_B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kiri</a:t>
            </a:r>
            <a:r>
              <a:rPr lang="en-US" dirty="0">
                <a:sym typeface="Wingdings" panose="05000000000000000000" pitchFamily="2" charset="2"/>
              </a:rPr>
              <a:t> = </a:t>
            </a:r>
            <a:r>
              <a:rPr lang="en-US" dirty="0" err="1"/>
              <a:t>tree_D</a:t>
            </a:r>
            <a:r>
              <a:rPr lang="en-US" dirty="0">
                <a:sym typeface="Wingdings" panose="05000000000000000000" pitchFamily="2" charset="2"/>
              </a:rPr>
              <a:t>;</a:t>
            </a:r>
          </a:p>
          <a:p>
            <a:r>
              <a:rPr lang="en-US" dirty="0" err="1"/>
              <a:t>tree_B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kanan</a:t>
            </a:r>
            <a:r>
              <a:rPr lang="en-US" dirty="0">
                <a:sym typeface="Wingdings" panose="05000000000000000000" pitchFamily="2" charset="2"/>
              </a:rPr>
              <a:t> = </a:t>
            </a:r>
            <a:r>
              <a:rPr lang="en-US" dirty="0" err="1"/>
              <a:t>tree_E</a:t>
            </a:r>
            <a:r>
              <a:rPr lang="en-US" dirty="0" smtClean="0">
                <a:sym typeface="Wingdings" panose="05000000000000000000" pitchFamily="2" charset="2"/>
              </a:rPr>
              <a:t>;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56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613" y="227337"/>
            <a:ext cx="10058400" cy="492330"/>
          </a:xfrm>
        </p:spPr>
        <p:txBody>
          <a:bodyPr>
            <a:normAutofit fontScale="90000"/>
          </a:bodyPr>
          <a:lstStyle/>
          <a:p>
            <a:r>
              <a:rPr lang="en-US" dirty="0"/>
              <a:t>Preorder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3971222"/>
              </p:ext>
            </p:extLst>
          </p:nvPr>
        </p:nvGraphicFramePr>
        <p:xfrm>
          <a:off x="313266" y="778939"/>
          <a:ext cx="11709402" cy="4436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0867">
                  <a:extLst>
                    <a:ext uri="{9D8B030D-6E8A-4147-A177-3AD203B41FA5}">
                      <a16:colId xmlns:a16="http://schemas.microsoft.com/office/drawing/2014/main" val="1920687782"/>
                    </a:ext>
                  </a:extLst>
                </a:gridCol>
                <a:gridCol w="1783199">
                  <a:extLst>
                    <a:ext uri="{9D8B030D-6E8A-4147-A177-3AD203B41FA5}">
                      <a16:colId xmlns:a16="http://schemas.microsoft.com/office/drawing/2014/main" val="2068206102"/>
                    </a:ext>
                  </a:extLst>
                </a:gridCol>
                <a:gridCol w="1869873">
                  <a:extLst>
                    <a:ext uri="{9D8B030D-6E8A-4147-A177-3AD203B41FA5}">
                      <a16:colId xmlns:a16="http://schemas.microsoft.com/office/drawing/2014/main" val="342933832"/>
                    </a:ext>
                  </a:extLst>
                </a:gridCol>
                <a:gridCol w="1851719">
                  <a:extLst>
                    <a:ext uri="{9D8B030D-6E8A-4147-A177-3AD203B41FA5}">
                      <a16:colId xmlns:a16="http://schemas.microsoft.com/office/drawing/2014/main" val="437257798"/>
                    </a:ext>
                  </a:extLst>
                </a:gridCol>
                <a:gridCol w="1760949">
                  <a:extLst>
                    <a:ext uri="{9D8B030D-6E8A-4147-A177-3AD203B41FA5}">
                      <a16:colId xmlns:a16="http://schemas.microsoft.com/office/drawing/2014/main" val="2600613267"/>
                    </a:ext>
                  </a:extLst>
                </a:gridCol>
                <a:gridCol w="1742795">
                  <a:extLst>
                    <a:ext uri="{9D8B030D-6E8A-4147-A177-3AD203B41FA5}">
                      <a16:colId xmlns:a16="http://schemas.microsoft.com/office/drawing/2014/main" val="3309905389"/>
                    </a:ext>
                  </a:extLst>
                </a:gridCol>
              </a:tblGrid>
              <a:tr h="28889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No proses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0524125"/>
                  </a:ext>
                </a:extLst>
              </a:tr>
              <a:tr h="28889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void preorder(tree *root){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preorder (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tree_A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preorder (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tree_B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preorder (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tree_D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preorder (NULL)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preorder (NULL)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86490467"/>
                  </a:ext>
                </a:extLst>
              </a:tr>
              <a:tr h="5159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If(root!=NULL){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tree_A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tree_B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tree_D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if (NULL != NULL)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if (NULL != NULL)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74371384"/>
                  </a:ext>
                </a:extLst>
              </a:tr>
              <a:tr h="5159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       </a:t>
                      </a:r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(“%</a:t>
                      </a:r>
                      <a:r>
                        <a:rPr lang="en-US" sz="1600" u="none" strike="noStrike" dirty="0" err="1">
                          <a:effectLst/>
                        </a:rPr>
                        <a:t>d”,root</a:t>
                      </a:r>
                      <a:r>
                        <a:rPr lang="en-US" sz="1600" u="none" strike="noStrike" dirty="0">
                          <a:effectLst/>
                        </a:rPr>
                        <a:t> -&gt; data);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('A')  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('B')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('D')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98509379"/>
                  </a:ext>
                </a:extLst>
              </a:tr>
              <a:tr h="28889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       preorder(root -&gt; </a:t>
                      </a:r>
                      <a:r>
                        <a:rPr lang="en-US" sz="1600" u="none" strike="noStrike" dirty="0" err="1">
                          <a:effectLst/>
                        </a:rPr>
                        <a:t>kiri</a:t>
                      </a:r>
                      <a:r>
                        <a:rPr lang="en-US" sz="1600" u="none" strike="noStrike" dirty="0">
                          <a:effectLst/>
                        </a:rPr>
                        <a:t>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tree_B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tree_D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preorder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98056658"/>
                  </a:ext>
                </a:extLst>
              </a:tr>
              <a:tr h="5159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       preorder(root -&gt; </a:t>
                      </a:r>
                      <a:r>
                        <a:rPr lang="en-US" sz="1600" u="none" strike="noStrike" dirty="0" err="1">
                          <a:effectLst/>
                        </a:rPr>
                        <a:t>kanan</a:t>
                      </a:r>
                      <a:r>
                        <a:rPr lang="en-US" sz="1600" u="none" strike="noStrike" dirty="0">
                          <a:effectLst/>
                        </a:rPr>
                        <a:t>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37050260"/>
                  </a:ext>
                </a:extLst>
              </a:tr>
              <a:tr h="28889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}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18286823"/>
                  </a:ext>
                </a:extLst>
              </a:tr>
              <a:tr h="28889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}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09255291"/>
                  </a:ext>
                </a:extLst>
              </a:tr>
              <a:tr h="28889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77710710"/>
                  </a:ext>
                </a:extLst>
              </a:tr>
              <a:tr h="28889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tree_B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tree_D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preorder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preorder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23851653"/>
                  </a:ext>
                </a:extLst>
              </a:tr>
              <a:tr h="28889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25794990"/>
                  </a:ext>
                </a:extLst>
              </a:tr>
              <a:tr h="28889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76373465"/>
                  </a:ext>
                </a:extLst>
              </a:tr>
              <a:tr h="28889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32953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434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70130"/>
          </a:xfrm>
        </p:spPr>
        <p:txBody>
          <a:bodyPr>
            <a:normAutofit fontScale="90000"/>
          </a:bodyPr>
          <a:lstStyle/>
          <a:p>
            <a:r>
              <a:rPr lang="en-US" dirty="0"/>
              <a:t>Preorder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9653641"/>
              </p:ext>
            </p:extLst>
          </p:nvPr>
        </p:nvGraphicFramePr>
        <p:xfrm>
          <a:off x="170603" y="981927"/>
          <a:ext cx="11911753" cy="46568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407">
                  <a:extLst>
                    <a:ext uri="{9D8B030D-6E8A-4147-A177-3AD203B41FA5}">
                      <a16:colId xmlns:a16="http://schemas.microsoft.com/office/drawing/2014/main" val="1379444145"/>
                    </a:ext>
                  </a:extLst>
                </a:gridCol>
                <a:gridCol w="1773006">
                  <a:extLst>
                    <a:ext uri="{9D8B030D-6E8A-4147-A177-3AD203B41FA5}">
                      <a16:colId xmlns:a16="http://schemas.microsoft.com/office/drawing/2014/main" val="1511661185"/>
                    </a:ext>
                  </a:extLst>
                </a:gridCol>
                <a:gridCol w="1832107">
                  <a:extLst>
                    <a:ext uri="{9D8B030D-6E8A-4147-A177-3AD203B41FA5}">
                      <a16:colId xmlns:a16="http://schemas.microsoft.com/office/drawing/2014/main" val="4047751066"/>
                    </a:ext>
                  </a:extLst>
                </a:gridCol>
                <a:gridCol w="1545049">
                  <a:extLst>
                    <a:ext uri="{9D8B030D-6E8A-4147-A177-3AD203B41FA5}">
                      <a16:colId xmlns:a16="http://schemas.microsoft.com/office/drawing/2014/main" val="677138078"/>
                    </a:ext>
                  </a:extLst>
                </a:gridCol>
                <a:gridCol w="1713907">
                  <a:extLst>
                    <a:ext uri="{9D8B030D-6E8A-4147-A177-3AD203B41FA5}">
                      <a16:colId xmlns:a16="http://schemas.microsoft.com/office/drawing/2014/main" val="1336603272"/>
                    </a:ext>
                  </a:extLst>
                </a:gridCol>
                <a:gridCol w="1663250">
                  <a:extLst>
                    <a:ext uri="{9D8B030D-6E8A-4147-A177-3AD203B41FA5}">
                      <a16:colId xmlns:a16="http://schemas.microsoft.com/office/drawing/2014/main" val="1358582506"/>
                    </a:ext>
                  </a:extLst>
                </a:gridCol>
                <a:gridCol w="1375027">
                  <a:extLst>
                    <a:ext uri="{9D8B030D-6E8A-4147-A177-3AD203B41FA5}">
                      <a16:colId xmlns:a16="http://schemas.microsoft.com/office/drawing/2014/main" val="1574570573"/>
                    </a:ext>
                  </a:extLst>
                </a:gridCol>
              </a:tblGrid>
              <a:tr h="27200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No proses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01950069"/>
                  </a:ext>
                </a:extLst>
              </a:tr>
              <a:tr h="55056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void preorder(tree *root){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preorder (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preorder (NULL)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</a:rPr>
                        <a:t>preorder (NULL)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preorder (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</a:rPr>
                        <a:t>preorder (NULL)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preorder (NULL)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87870830"/>
                  </a:ext>
                </a:extLst>
              </a:tr>
              <a:tr h="55056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If(root!=NULL){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(NULL != NULL) False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(NULL != NULL) False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(NULL != NULL) False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(NULL != NULL) False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99612409"/>
                  </a:ext>
                </a:extLst>
              </a:tr>
              <a:tr h="55056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       </a:t>
                      </a:r>
                      <a:r>
                        <a:rPr lang="en-US" sz="1400" u="none" strike="noStrike" dirty="0" err="1">
                          <a:effectLst/>
                        </a:rPr>
                        <a:t>printf</a:t>
                      </a:r>
                      <a:r>
                        <a:rPr lang="en-US" sz="1400" u="none" strike="noStrike" dirty="0">
                          <a:effectLst/>
                        </a:rPr>
                        <a:t>(“%</a:t>
                      </a:r>
                      <a:r>
                        <a:rPr lang="en-US" sz="1400" u="none" strike="noStrike" dirty="0" err="1">
                          <a:effectLst/>
                        </a:rPr>
                        <a:t>d”,root</a:t>
                      </a:r>
                      <a:r>
                        <a:rPr lang="en-US" sz="1400" u="none" strike="noStrike" dirty="0">
                          <a:effectLst/>
                        </a:rPr>
                        <a:t> -&gt; data);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('E')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('C')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17247214"/>
                  </a:ext>
                </a:extLst>
              </a:tr>
              <a:tr h="55056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       preorder(root -&gt; </a:t>
                      </a:r>
                      <a:r>
                        <a:rPr lang="en-US" sz="1400" u="none" strike="noStrike" dirty="0" err="1">
                          <a:effectLst/>
                        </a:rPr>
                        <a:t>kiri</a:t>
                      </a:r>
                      <a:r>
                        <a:rPr lang="en-US" sz="1400" u="none" strike="noStrike" dirty="0">
                          <a:effectLst/>
                        </a:rPr>
                        <a:t>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02386994"/>
                  </a:ext>
                </a:extLst>
              </a:tr>
              <a:tr h="55056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       preorder(root -&gt; </a:t>
                      </a:r>
                      <a:r>
                        <a:rPr lang="en-US" sz="1400" u="none" strike="noStrike" dirty="0" err="1">
                          <a:effectLst/>
                        </a:rPr>
                        <a:t>kanan</a:t>
                      </a:r>
                      <a:r>
                        <a:rPr lang="en-US" sz="1400" u="none" strike="noStrike" dirty="0">
                          <a:effectLst/>
                        </a:rPr>
                        <a:t>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45608690"/>
                  </a:ext>
                </a:extLst>
              </a:tr>
              <a:tr h="27200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}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45410720"/>
                  </a:ext>
                </a:extLst>
              </a:tr>
              <a:tr h="27200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}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07312589"/>
                  </a:ext>
                </a:extLst>
              </a:tr>
              <a:tr h="272006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stack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stack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10949206"/>
                  </a:ext>
                </a:extLst>
              </a:tr>
              <a:tr h="272006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preorder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97556947"/>
                  </a:ext>
                </a:extLst>
              </a:tr>
              <a:tr h="272006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86756357"/>
                  </a:ext>
                </a:extLst>
              </a:tr>
              <a:tr h="272006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preorder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19449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306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Preorder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993" y="694796"/>
            <a:ext cx="7385023" cy="5164137"/>
          </a:xfrm>
        </p:spPr>
      </p:pic>
    </p:spTree>
    <p:extLst>
      <p:ext uri="{BB962C8B-B14F-4D97-AF65-F5344CB8AC3E}">
        <p14:creationId xmlns:p14="http://schemas.microsoft.com/office/powerpoint/2010/main" val="194005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77087" y="2565399"/>
            <a:ext cx="1827028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tree_A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49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2822787" cy="1450757"/>
          </a:xfrm>
        </p:spPr>
        <p:txBody>
          <a:bodyPr/>
          <a:lstStyle/>
          <a:p>
            <a:r>
              <a:rPr lang="en-US" dirty="0" smtClean="0"/>
              <a:t>Preorder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7087" y="2565399"/>
            <a:ext cx="1827028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tree_A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8667" y="312002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(“A”);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48666" y="2565399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3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tree_B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48665" y="4995333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tree_C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7" name="Elbow Connector 26"/>
          <p:cNvCxnSpPr>
            <a:stCxn id="4" idx="3"/>
            <a:endCxn id="5" idx="1"/>
          </p:cNvCxnSpPr>
          <p:nvPr/>
        </p:nvCxnSpPr>
        <p:spPr>
          <a:xfrm flipV="1">
            <a:off x="2704115" y="676069"/>
            <a:ext cx="1444552" cy="2253397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4" idx="3"/>
            <a:endCxn id="8" idx="1"/>
          </p:cNvCxnSpPr>
          <p:nvPr/>
        </p:nvCxnSpPr>
        <p:spPr>
          <a:xfrm>
            <a:off x="2704115" y="2929466"/>
            <a:ext cx="1444550" cy="242993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4" idx="3"/>
          </p:cNvCxnSpPr>
          <p:nvPr/>
        </p:nvCxnSpPr>
        <p:spPr>
          <a:xfrm>
            <a:off x="2704115" y="2929466"/>
            <a:ext cx="1346890" cy="12700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3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2822787" cy="1450757"/>
          </a:xfrm>
        </p:spPr>
        <p:txBody>
          <a:bodyPr/>
          <a:lstStyle/>
          <a:p>
            <a:r>
              <a:rPr lang="en-US" dirty="0" smtClean="0"/>
              <a:t>Preorder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7087" y="2565399"/>
            <a:ext cx="1827028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</a:t>
            </a:r>
            <a:r>
              <a:rPr lang="en-US" sz="1600" b="1" dirty="0" smtClean="0">
                <a:solidFill>
                  <a:schemeClr val="tx1"/>
                </a:solidFill>
              </a:rPr>
              <a:t>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tree_A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8667" y="312002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(“A”);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48666" y="2565399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3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tree_B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48665" y="4995333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tree_C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29474" y="20587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4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(“B”);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29473" y="114047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5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tree_D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11258" y="299240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tree_E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7" name="Elbow Connector 26"/>
          <p:cNvCxnSpPr>
            <a:stCxn id="4" idx="3"/>
            <a:endCxn id="5" idx="1"/>
          </p:cNvCxnSpPr>
          <p:nvPr/>
        </p:nvCxnSpPr>
        <p:spPr>
          <a:xfrm flipV="1">
            <a:off x="2704115" y="676069"/>
            <a:ext cx="1444552" cy="2253397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4" idx="3"/>
            <a:endCxn id="8" idx="1"/>
          </p:cNvCxnSpPr>
          <p:nvPr/>
        </p:nvCxnSpPr>
        <p:spPr>
          <a:xfrm>
            <a:off x="2704115" y="2929466"/>
            <a:ext cx="1444550" cy="242993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4" idx="3"/>
          </p:cNvCxnSpPr>
          <p:nvPr/>
        </p:nvCxnSpPr>
        <p:spPr>
          <a:xfrm>
            <a:off x="2704115" y="2929466"/>
            <a:ext cx="1346890" cy="12700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7" idx="3"/>
            <a:endCxn id="9" idx="1"/>
          </p:cNvCxnSpPr>
          <p:nvPr/>
        </p:nvCxnSpPr>
        <p:spPr>
          <a:xfrm flipV="1">
            <a:off x="5867399" y="569942"/>
            <a:ext cx="1062075" cy="235952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7" idx="3"/>
            <a:endCxn id="10" idx="1"/>
          </p:cNvCxnSpPr>
          <p:nvPr/>
        </p:nvCxnSpPr>
        <p:spPr>
          <a:xfrm flipV="1">
            <a:off x="5867399" y="1504541"/>
            <a:ext cx="1062074" cy="1424925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7" idx="3"/>
            <a:endCxn id="11" idx="1"/>
          </p:cNvCxnSpPr>
          <p:nvPr/>
        </p:nvCxnSpPr>
        <p:spPr>
          <a:xfrm>
            <a:off x="5867399" y="2929466"/>
            <a:ext cx="1043859" cy="427006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46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2822787" cy="1450757"/>
          </a:xfrm>
        </p:spPr>
        <p:txBody>
          <a:bodyPr/>
          <a:lstStyle/>
          <a:p>
            <a:r>
              <a:rPr lang="en-US" dirty="0" smtClean="0"/>
              <a:t>Preorder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7087" y="2565399"/>
            <a:ext cx="1827028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</a:t>
            </a:r>
            <a:r>
              <a:rPr lang="en-US" sz="1600" b="1" dirty="0" smtClean="0">
                <a:solidFill>
                  <a:schemeClr val="tx1"/>
                </a:solidFill>
              </a:rPr>
              <a:t>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tree_A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8667" y="312002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(“A”);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48666" y="2565399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3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tree_B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48665" y="4995333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tree_C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29474" y="20587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4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(“B”);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29473" y="114047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5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tree_D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11258" y="299240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tree_E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7" name="Elbow Connector 26"/>
          <p:cNvCxnSpPr>
            <a:stCxn id="4" idx="3"/>
            <a:endCxn id="5" idx="1"/>
          </p:cNvCxnSpPr>
          <p:nvPr/>
        </p:nvCxnSpPr>
        <p:spPr>
          <a:xfrm flipV="1">
            <a:off x="2704115" y="676069"/>
            <a:ext cx="1444552" cy="2253397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4" idx="3"/>
            <a:endCxn id="8" idx="1"/>
          </p:cNvCxnSpPr>
          <p:nvPr/>
        </p:nvCxnSpPr>
        <p:spPr>
          <a:xfrm>
            <a:off x="2704115" y="2929466"/>
            <a:ext cx="1444550" cy="242993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4" idx="3"/>
          </p:cNvCxnSpPr>
          <p:nvPr/>
        </p:nvCxnSpPr>
        <p:spPr>
          <a:xfrm>
            <a:off x="2704115" y="2929466"/>
            <a:ext cx="1346890" cy="12700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7" idx="3"/>
            <a:endCxn id="9" idx="1"/>
          </p:cNvCxnSpPr>
          <p:nvPr/>
        </p:nvCxnSpPr>
        <p:spPr>
          <a:xfrm flipV="1">
            <a:off x="5867399" y="569942"/>
            <a:ext cx="1062075" cy="235952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7" idx="3"/>
            <a:endCxn id="10" idx="1"/>
          </p:cNvCxnSpPr>
          <p:nvPr/>
        </p:nvCxnSpPr>
        <p:spPr>
          <a:xfrm flipV="1">
            <a:off x="5867399" y="1504541"/>
            <a:ext cx="1062074" cy="1424925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7" idx="3"/>
            <a:endCxn id="11" idx="1"/>
          </p:cNvCxnSpPr>
          <p:nvPr/>
        </p:nvCxnSpPr>
        <p:spPr>
          <a:xfrm>
            <a:off x="5867399" y="2929466"/>
            <a:ext cx="1043859" cy="427006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603953" y="185637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6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(“D”);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03952" y="1120236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7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603951" y="205270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8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19" name="Elbow Connector 18"/>
          <p:cNvCxnSpPr/>
          <p:nvPr/>
        </p:nvCxnSpPr>
        <p:spPr>
          <a:xfrm flipV="1">
            <a:off x="8648206" y="815011"/>
            <a:ext cx="1062074" cy="689530"/>
          </a:xfrm>
          <a:prstGeom prst="bentConnector3">
            <a:avLst>
              <a:gd name="adj1" fmla="val 46997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endCxn id="17" idx="1"/>
          </p:cNvCxnSpPr>
          <p:nvPr/>
        </p:nvCxnSpPr>
        <p:spPr>
          <a:xfrm>
            <a:off x="8662183" y="1480438"/>
            <a:ext cx="941769" cy="3865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endCxn id="18" idx="1"/>
          </p:cNvCxnSpPr>
          <p:nvPr/>
        </p:nvCxnSpPr>
        <p:spPr>
          <a:xfrm>
            <a:off x="8602031" y="1494564"/>
            <a:ext cx="1001920" cy="922207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23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/>
          <a:lstStyle/>
          <a:p>
            <a:r>
              <a:rPr lang="en-AU" smtClean="0"/>
              <a:t>Tree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812800" y="1890320"/>
            <a:ext cx="10972800" cy="4525963"/>
          </a:xfrm>
        </p:spPr>
        <p:txBody>
          <a:bodyPr/>
          <a:lstStyle/>
          <a:p>
            <a:r>
              <a:rPr lang="en-AU" sz="2800" dirty="0" err="1" smtClean="0"/>
              <a:t>Struktur</a:t>
            </a:r>
            <a:r>
              <a:rPr lang="en-AU" sz="2800" dirty="0" smtClean="0"/>
              <a:t> </a:t>
            </a:r>
            <a:r>
              <a:rPr lang="en-AU" sz="2800" dirty="0" err="1" smtClean="0"/>
              <a:t>pohon</a:t>
            </a:r>
            <a:r>
              <a:rPr lang="en-AU" sz="2800" dirty="0" smtClean="0"/>
              <a:t> (tree) </a:t>
            </a:r>
            <a:r>
              <a:rPr lang="en-AU" sz="2800" dirty="0" err="1" smtClean="0"/>
              <a:t>biasanya</a:t>
            </a:r>
            <a:r>
              <a:rPr lang="en-AU" sz="2800" dirty="0" smtClean="0"/>
              <a:t> </a:t>
            </a:r>
            <a:r>
              <a:rPr lang="en-AU" sz="2800" dirty="0" err="1" smtClean="0"/>
              <a:t>digunakan</a:t>
            </a:r>
            <a:r>
              <a:rPr lang="en-AU" sz="2800" dirty="0" smtClean="0"/>
              <a:t> </a:t>
            </a:r>
            <a:r>
              <a:rPr lang="en-AU" sz="2800" dirty="0" err="1" smtClean="0"/>
              <a:t>untuk</a:t>
            </a:r>
            <a:r>
              <a:rPr lang="en-AU" sz="2800" dirty="0" smtClean="0"/>
              <a:t> </a:t>
            </a:r>
            <a:r>
              <a:rPr lang="en-AU" sz="2800" dirty="0" err="1" smtClean="0"/>
              <a:t>menggambarkan</a:t>
            </a:r>
            <a:r>
              <a:rPr lang="en-AU" sz="2800" dirty="0" smtClean="0"/>
              <a:t> </a:t>
            </a:r>
            <a:r>
              <a:rPr lang="en-AU" sz="2800" dirty="0" err="1" smtClean="0"/>
              <a:t>hubungan</a:t>
            </a:r>
            <a:r>
              <a:rPr lang="en-AU" sz="2800" dirty="0" smtClean="0"/>
              <a:t> yang </a:t>
            </a:r>
            <a:r>
              <a:rPr lang="en-AU" sz="2800" dirty="0" err="1" smtClean="0"/>
              <a:t>bersifat</a:t>
            </a:r>
            <a:r>
              <a:rPr lang="en-AU" sz="2800" dirty="0" smtClean="0"/>
              <a:t> </a:t>
            </a:r>
            <a:r>
              <a:rPr lang="en-AU" sz="2800" dirty="0" err="1" smtClean="0"/>
              <a:t>hirarkis</a:t>
            </a:r>
            <a:r>
              <a:rPr lang="en-AU" sz="2800" dirty="0" smtClean="0"/>
              <a:t> </a:t>
            </a:r>
            <a:r>
              <a:rPr lang="en-AU" sz="2800" dirty="0" err="1" smtClean="0"/>
              <a:t>antara</a:t>
            </a:r>
            <a:r>
              <a:rPr lang="en-AU" sz="2800" dirty="0" smtClean="0"/>
              <a:t> </a:t>
            </a:r>
            <a:r>
              <a:rPr lang="en-AU" sz="2800" dirty="0" err="1" smtClean="0"/>
              <a:t>elemen-elemen</a:t>
            </a:r>
            <a:r>
              <a:rPr lang="en-AU" sz="2800" dirty="0" smtClean="0"/>
              <a:t> yang </a:t>
            </a:r>
            <a:r>
              <a:rPr lang="en-AU" sz="2800" dirty="0" err="1" smtClean="0"/>
              <a:t>ada</a:t>
            </a:r>
            <a:r>
              <a:rPr lang="en-AU" sz="2800" dirty="0" smtClean="0"/>
              <a:t>.  </a:t>
            </a:r>
            <a:r>
              <a:rPr lang="en-US" sz="2800" dirty="0" err="1" smtClean="0"/>
              <a:t>Contoh</a:t>
            </a:r>
            <a:r>
              <a:rPr lang="en-US" sz="2800" dirty="0" smtClean="0"/>
              <a:t> </a:t>
            </a:r>
            <a:r>
              <a:rPr lang="en-US" sz="2800" dirty="0" err="1" smtClean="0"/>
              <a:t>penggunaan</a:t>
            </a:r>
            <a:r>
              <a:rPr lang="en-US" sz="2800" dirty="0" smtClean="0"/>
              <a:t> </a:t>
            </a:r>
            <a:r>
              <a:rPr lang="en-US" sz="2800" dirty="0" err="1" smtClean="0"/>
              <a:t>struktur</a:t>
            </a:r>
            <a:r>
              <a:rPr lang="en-US" sz="2800" dirty="0" smtClean="0"/>
              <a:t> </a:t>
            </a:r>
            <a:r>
              <a:rPr lang="en-US" sz="2800" dirty="0" err="1" smtClean="0"/>
              <a:t>pohon</a:t>
            </a:r>
            <a:r>
              <a:rPr lang="en-US" sz="2800" dirty="0" smtClean="0"/>
              <a:t>:</a:t>
            </a:r>
            <a:endParaRPr lang="en-AU" sz="2800" dirty="0" smtClean="0"/>
          </a:p>
          <a:p>
            <a:pPr lvl="1"/>
            <a:r>
              <a:rPr lang="en-US" sz="2400" dirty="0" err="1" smtClean="0"/>
              <a:t>Silsilah</a:t>
            </a:r>
            <a:r>
              <a:rPr lang="en-US" sz="2400" dirty="0" smtClean="0"/>
              <a:t> </a:t>
            </a:r>
            <a:r>
              <a:rPr lang="en-US" sz="2400" dirty="0" err="1" smtClean="0"/>
              <a:t>keluarga</a:t>
            </a:r>
            <a:endParaRPr lang="en-AU" sz="2400" dirty="0" smtClean="0"/>
          </a:p>
          <a:p>
            <a:pPr lvl="1"/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pertandingan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berbentuk</a:t>
            </a:r>
            <a:r>
              <a:rPr lang="en-US" sz="2400" dirty="0" smtClean="0"/>
              <a:t> </a:t>
            </a:r>
            <a:r>
              <a:rPr lang="en-US" sz="2400" dirty="0" err="1" smtClean="0"/>
              <a:t>turnamen</a:t>
            </a:r>
            <a:endParaRPr lang="en-AU" sz="2400" dirty="0" smtClean="0"/>
          </a:p>
          <a:p>
            <a:pPr lvl="1"/>
            <a:r>
              <a:rPr lang="en-US" sz="2400" dirty="0" err="1" smtClean="0"/>
              <a:t>Struktur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endParaRPr lang="en-AU" sz="2400" dirty="0" smtClean="0"/>
          </a:p>
          <a:p>
            <a:endParaRPr lang="en-AU" dirty="0" smtClean="0"/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165600" y="6305550"/>
            <a:ext cx="38608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mtClean="0">
                <a:latin typeface="Arial Narrow" pitchFamily="34" charset="0"/>
              </a:rPr>
              <a:t>PENS-ITS</a:t>
            </a:r>
          </a:p>
        </p:txBody>
      </p:sp>
    </p:spTree>
    <p:extLst>
      <p:ext uri="{BB962C8B-B14F-4D97-AF65-F5344CB8AC3E}">
        <p14:creationId xmlns:p14="http://schemas.microsoft.com/office/powerpoint/2010/main" val="405615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2822787" cy="1450757"/>
          </a:xfrm>
        </p:spPr>
        <p:txBody>
          <a:bodyPr/>
          <a:lstStyle/>
          <a:p>
            <a:r>
              <a:rPr lang="en-US" dirty="0" smtClean="0"/>
              <a:t>Preorder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7087" y="2565399"/>
            <a:ext cx="1827028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</a:t>
            </a:r>
            <a:r>
              <a:rPr lang="en-US" sz="1600" b="1" dirty="0" smtClean="0">
                <a:solidFill>
                  <a:schemeClr val="tx1"/>
                </a:solidFill>
              </a:rPr>
              <a:t>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tree_A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8667" y="312002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(“A”);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48666" y="2565399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3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tree_B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48665" y="4995333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tree_C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29474" y="20587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4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(“B”);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29473" y="114047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5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tree_D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11258" y="299240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9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tree_E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7" name="Elbow Connector 26"/>
          <p:cNvCxnSpPr>
            <a:stCxn id="4" idx="3"/>
            <a:endCxn id="5" idx="1"/>
          </p:cNvCxnSpPr>
          <p:nvPr/>
        </p:nvCxnSpPr>
        <p:spPr>
          <a:xfrm flipV="1">
            <a:off x="2704115" y="676069"/>
            <a:ext cx="1444552" cy="2253397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4" idx="3"/>
            <a:endCxn id="8" idx="1"/>
          </p:cNvCxnSpPr>
          <p:nvPr/>
        </p:nvCxnSpPr>
        <p:spPr>
          <a:xfrm>
            <a:off x="2704115" y="2929466"/>
            <a:ext cx="1444550" cy="242993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4" idx="3"/>
          </p:cNvCxnSpPr>
          <p:nvPr/>
        </p:nvCxnSpPr>
        <p:spPr>
          <a:xfrm>
            <a:off x="2704115" y="2929466"/>
            <a:ext cx="1346890" cy="12700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7" idx="3"/>
            <a:endCxn id="9" idx="1"/>
          </p:cNvCxnSpPr>
          <p:nvPr/>
        </p:nvCxnSpPr>
        <p:spPr>
          <a:xfrm flipV="1">
            <a:off x="5867399" y="569942"/>
            <a:ext cx="1062075" cy="235952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7" idx="3"/>
            <a:endCxn id="10" idx="1"/>
          </p:cNvCxnSpPr>
          <p:nvPr/>
        </p:nvCxnSpPr>
        <p:spPr>
          <a:xfrm flipV="1">
            <a:off x="5867399" y="1504541"/>
            <a:ext cx="1062074" cy="1424925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7" idx="3"/>
            <a:endCxn id="11" idx="1"/>
          </p:cNvCxnSpPr>
          <p:nvPr/>
        </p:nvCxnSpPr>
        <p:spPr>
          <a:xfrm>
            <a:off x="5867399" y="2929466"/>
            <a:ext cx="1043859" cy="427006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603953" y="185637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6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(“D”);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03952" y="1120236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7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603951" y="205270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8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19" name="Elbow Connector 18"/>
          <p:cNvCxnSpPr/>
          <p:nvPr/>
        </p:nvCxnSpPr>
        <p:spPr>
          <a:xfrm flipV="1">
            <a:off x="8648206" y="815011"/>
            <a:ext cx="1062074" cy="689530"/>
          </a:xfrm>
          <a:prstGeom prst="bentConnector3">
            <a:avLst>
              <a:gd name="adj1" fmla="val 46997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endCxn id="17" idx="1"/>
          </p:cNvCxnSpPr>
          <p:nvPr/>
        </p:nvCxnSpPr>
        <p:spPr>
          <a:xfrm>
            <a:off x="8662183" y="1480438"/>
            <a:ext cx="941769" cy="3865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endCxn id="18" idx="1"/>
          </p:cNvCxnSpPr>
          <p:nvPr/>
        </p:nvCxnSpPr>
        <p:spPr>
          <a:xfrm>
            <a:off x="8602031" y="1494564"/>
            <a:ext cx="1001920" cy="922207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0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2822787" cy="1450757"/>
          </a:xfrm>
        </p:spPr>
        <p:txBody>
          <a:bodyPr/>
          <a:lstStyle/>
          <a:p>
            <a:r>
              <a:rPr lang="en-US" dirty="0" smtClean="0"/>
              <a:t>Preorder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7087" y="2565399"/>
            <a:ext cx="1827028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</a:t>
            </a:r>
            <a:r>
              <a:rPr lang="en-US" sz="1600" b="1" dirty="0" smtClean="0">
                <a:solidFill>
                  <a:schemeClr val="tx1"/>
                </a:solidFill>
              </a:rPr>
              <a:t>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tree_A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8667" y="312002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(“A”);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48666" y="2565399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3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tree_B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48665" y="4995333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tree_C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29474" y="20587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4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(“B”);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29473" y="114047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5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tree_D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11258" y="299240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9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tree_E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7" name="Elbow Connector 26"/>
          <p:cNvCxnSpPr>
            <a:stCxn id="4" idx="3"/>
            <a:endCxn id="5" idx="1"/>
          </p:cNvCxnSpPr>
          <p:nvPr/>
        </p:nvCxnSpPr>
        <p:spPr>
          <a:xfrm flipV="1">
            <a:off x="2704115" y="676069"/>
            <a:ext cx="1444552" cy="2253397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4" idx="3"/>
            <a:endCxn id="8" idx="1"/>
          </p:cNvCxnSpPr>
          <p:nvPr/>
        </p:nvCxnSpPr>
        <p:spPr>
          <a:xfrm>
            <a:off x="2704115" y="2929466"/>
            <a:ext cx="1444550" cy="242993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4" idx="3"/>
          </p:cNvCxnSpPr>
          <p:nvPr/>
        </p:nvCxnSpPr>
        <p:spPr>
          <a:xfrm>
            <a:off x="2704115" y="2929466"/>
            <a:ext cx="1346890" cy="12700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7" idx="3"/>
            <a:endCxn id="9" idx="1"/>
          </p:cNvCxnSpPr>
          <p:nvPr/>
        </p:nvCxnSpPr>
        <p:spPr>
          <a:xfrm flipV="1">
            <a:off x="5867399" y="569942"/>
            <a:ext cx="1062075" cy="235952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7" idx="3"/>
            <a:endCxn id="10" idx="1"/>
          </p:cNvCxnSpPr>
          <p:nvPr/>
        </p:nvCxnSpPr>
        <p:spPr>
          <a:xfrm flipV="1">
            <a:off x="5867399" y="1504541"/>
            <a:ext cx="1062074" cy="1424925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7" idx="3"/>
            <a:endCxn id="11" idx="1"/>
          </p:cNvCxnSpPr>
          <p:nvPr/>
        </p:nvCxnSpPr>
        <p:spPr>
          <a:xfrm>
            <a:off x="5867399" y="2929466"/>
            <a:ext cx="1043859" cy="427006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603953" y="185637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6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(“D”);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03952" y="1120236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7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603951" y="205270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8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19" name="Elbow Connector 18"/>
          <p:cNvCxnSpPr/>
          <p:nvPr/>
        </p:nvCxnSpPr>
        <p:spPr>
          <a:xfrm flipV="1">
            <a:off x="8648206" y="815011"/>
            <a:ext cx="1062074" cy="689530"/>
          </a:xfrm>
          <a:prstGeom prst="bentConnector3">
            <a:avLst>
              <a:gd name="adj1" fmla="val 46997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endCxn id="17" idx="1"/>
          </p:cNvCxnSpPr>
          <p:nvPr/>
        </p:nvCxnSpPr>
        <p:spPr>
          <a:xfrm>
            <a:off x="8662183" y="1480438"/>
            <a:ext cx="941769" cy="3865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endCxn id="18" idx="1"/>
          </p:cNvCxnSpPr>
          <p:nvPr/>
        </p:nvCxnSpPr>
        <p:spPr>
          <a:xfrm>
            <a:off x="8602031" y="1494564"/>
            <a:ext cx="1001920" cy="922207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9603951" y="305572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10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(“E”);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603950" y="399032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11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603949" y="4922792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12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5" name="Elbow Connector 24"/>
          <p:cNvCxnSpPr>
            <a:endCxn id="22" idx="1"/>
          </p:cNvCxnSpPr>
          <p:nvPr/>
        </p:nvCxnSpPr>
        <p:spPr>
          <a:xfrm>
            <a:off x="8629991" y="3356472"/>
            <a:ext cx="973960" cy="63320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endCxn id="23" idx="1"/>
          </p:cNvCxnSpPr>
          <p:nvPr/>
        </p:nvCxnSpPr>
        <p:spPr>
          <a:xfrm>
            <a:off x="8629991" y="3356472"/>
            <a:ext cx="973959" cy="997919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endCxn id="24" idx="1"/>
          </p:cNvCxnSpPr>
          <p:nvPr/>
        </p:nvCxnSpPr>
        <p:spPr>
          <a:xfrm>
            <a:off x="8629991" y="3356472"/>
            <a:ext cx="973958" cy="1930387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22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2822787" cy="1450757"/>
          </a:xfrm>
        </p:spPr>
        <p:txBody>
          <a:bodyPr/>
          <a:lstStyle/>
          <a:p>
            <a:r>
              <a:rPr lang="en-US" dirty="0" smtClean="0"/>
              <a:t>Preorder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7087" y="2565399"/>
            <a:ext cx="1827028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</a:t>
            </a:r>
            <a:r>
              <a:rPr lang="en-US" sz="1600" b="1" dirty="0" smtClean="0">
                <a:solidFill>
                  <a:schemeClr val="tx1"/>
                </a:solidFill>
              </a:rPr>
              <a:t>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tree_A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8667" y="312002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(“A”);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48666" y="2565399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3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tree_B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48665" y="4995333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13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tree_C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29474" y="20587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4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(“B”);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29473" y="114047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5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tree_D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11258" y="299240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9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tree_E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7" name="Elbow Connector 26"/>
          <p:cNvCxnSpPr>
            <a:stCxn id="4" idx="3"/>
            <a:endCxn id="5" idx="1"/>
          </p:cNvCxnSpPr>
          <p:nvPr/>
        </p:nvCxnSpPr>
        <p:spPr>
          <a:xfrm flipV="1">
            <a:off x="2704115" y="676069"/>
            <a:ext cx="1444552" cy="2253397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4" idx="3"/>
            <a:endCxn id="8" idx="1"/>
          </p:cNvCxnSpPr>
          <p:nvPr/>
        </p:nvCxnSpPr>
        <p:spPr>
          <a:xfrm>
            <a:off x="2704115" y="2929466"/>
            <a:ext cx="1444550" cy="242993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4" idx="3"/>
          </p:cNvCxnSpPr>
          <p:nvPr/>
        </p:nvCxnSpPr>
        <p:spPr>
          <a:xfrm>
            <a:off x="2704115" y="2929466"/>
            <a:ext cx="1346890" cy="12700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7" idx="3"/>
            <a:endCxn id="9" idx="1"/>
          </p:cNvCxnSpPr>
          <p:nvPr/>
        </p:nvCxnSpPr>
        <p:spPr>
          <a:xfrm flipV="1">
            <a:off x="5867399" y="569942"/>
            <a:ext cx="1062075" cy="235952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7" idx="3"/>
            <a:endCxn id="10" idx="1"/>
          </p:cNvCxnSpPr>
          <p:nvPr/>
        </p:nvCxnSpPr>
        <p:spPr>
          <a:xfrm flipV="1">
            <a:off x="5867399" y="1504541"/>
            <a:ext cx="1062074" cy="1424925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7" idx="3"/>
            <a:endCxn id="11" idx="1"/>
          </p:cNvCxnSpPr>
          <p:nvPr/>
        </p:nvCxnSpPr>
        <p:spPr>
          <a:xfrm>
            <a:off x="5867399" y="2929466"/>
            <a:ext cx="1043859" cy="427006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603953" y="185637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6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(“D”);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03952" y="1120236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7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603951" y="205270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8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19" name="Elbow Connector 18"/>
          <p:cNvCxnSpPr/>
          <p:nvPr/>
        </p:nvCxnSpPr>
        <p:spPr>
          <a:xfrm flipV="1">
            <a:off x="8648206" y="815011"/>
            <a:ext cx="1062074" cy="689530"/>
          </a:xfrm>
          <a:prstGeom prst="bentConnector3">
            <a:avLst>
              <a:gd name="adj1" fmla="val 46997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endCxn id="17" idx="1"/>
          </p:cNvCxnSpPr>
          <p:nvPr/>
        </p:nvCxnSpPr>
        <p:spPr>
          <a:xfrm>
            <a:off x="8662183" y="1480438"/>
            <a:ext cx="941769" cy="3865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endCxn id="18" idx="1"/>
          </p:cNvCxnSpPr>
          <p:nvPr/>
        </p:nvCxnSpPr>
        <p:spPr>
          <a:xfrm>
            <a:off x="8602031" y="1494564"/>
            <a:ext cx="1001920" cy="922207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9603951" y="305572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10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(“E”);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603950" y="399032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11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603949" y="4922792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12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5" name="Elbow Connector 24"/>
          <p:cNvCxnSpPr>
            <a:endCxn id="22" idx="1"/>
          </p:cNvCxnSpPr>
          <p:nvPr/>
        </p:nvCxnSpPr>
        <p:spPr>
          <a:xfrm>
            <a:off x="8629991" y="3356472"/>
            <a:ext cx="973960" cy="63320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endCxn id="23" idx="1"/>
          </p:cNvCxnSpPr>
          <p:nvPr/>
        </p:nvCxnSpPr>
        <p:spPr>
          <a:xfrm>
            <a:off x="8629991" y="3356472"/>
            <a:ext cx="973959" cy="997919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endCxn id="24" idx="1"/>
          </p:cNvCxnSpPr>
          <p:nvPr/>
        </p:nvCxnSpPr>
        <p:spPr>
          <a:xfrm>
            <a:off x="8629991" y="3356472"/>
            <a:ext cx="973958" cy="1930387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480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2822787" cy="1450757"/>
          </a:xfrm>
        </p:spPr>
        <p:txBody>
          <a:bodyPr/>
          <a:lstStyle/>
          <a:p>
            <a:r>
              <a:rPr lang="en-US" dirty="0" smtClean="0"/>
              <a:t>Preorder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7087" y="2565399"/>
            <a:ext cx="1827028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</a:t>
            </a:r>
            <a:r>
              <a:rPr lang="en-US" sz="1600" b="1" dirty="0" smtClean="0">
                <a:solidFill>
                  <a:schemeClr val="tx1"/>
                </a:solidFill>
              </a:rPr>
              <a:t>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tree_A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8667" y="312002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(“A”);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48666" y="2565399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tree_B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48665" y="4995333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13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tree_C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29474" y="20587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(“B”);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29473" y="114047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tree_D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11258" y="299240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</a:t>
            </a:r>
            <a:r>
              <a:rPr lang="en-US" sz="1600" b="1" dirty="0" err="1" smtClean="0">
                <a:solidFill>
                  <a:schemeClr val="tx1"/>
                </a:solidFill>
              </a:rPr>
              <a:t>tree_E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929476" y="399032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14</a:t>
            </a: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(“C”);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29475" y="4924923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15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29474" y="5857391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16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603953" y="185637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(“D”);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603952" y="1120236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03951" y="205270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603951" y="3055725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printf</a:t>
            </a:r>
            <a:r>
              <a:rPr lang="en-US" sz="1600" b="1" dirty="0" smtClean="0">
                <a:solidFill>
                  <a:schemeClr val="tx1"/>
                </a:solidFill>
              </a:rPr>
              <a:t>(“E”);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603950" y="3990324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603949" y="4922792"/>
            <a:ext cx="1718733" cy="7281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preorder(NULL)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7" name="Elbow Connector 26"/>
          <p:cNvCxnSpPr>
            <a:stCxn id="4" idx="3"/>
            <a:endCxn id="5" idx="1"/>
          </p:cNvCxnSpPr>
          <p:nvPr/>
        </p:nvCxnSpPr>
        <p:spPr>
          <a:xfrm flipV="1">
            <a:off x="2704115" y="676069"/>
            <a:ext cx="1444552" cy="2253397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4" idx="3"/>
            <a:endCxn id="8" idx="1"/>
          </p:cNvCxnSpPr>
          <p:nvPr/>
        </p:nvCxnSpPr>
        <p:spPr>
          <a:xfrm>
            <a:off x="2704115" y="2929466"/>
            <a:ext cx="1444550" cy="242993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4" idx="3"/>
          </p:cNvCxnSpPr>
          <p:nvPr/>
        </p:nvCxnSpPr>
        <p:spPr>
          <a:xfrm>
            <a:off x="2704115" y="2929466"/>
            <a:ext cx="1346890" cy="12700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7" idx="3"/>
            <a:endCxn id="9" idx="1"/>
          </p:cNvCxnSpPr>
          <p:nvPr/>
        </p:nvCxnSpPr>
        <p:spPr>
          <a:xfrm flipV="1">
            <a:off x="5867399" y="569942"/>
            <a:ext cx="1062075" cy="235952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7" idx="3"/>
            <a:endCxn id="10" idx="1"/>
          </p:cNvCxnSpPr>
          <p:nvPr/>
        </p:nvCxnSpPr>
        <p:spPr>
          <a:xfrm flipV="1">
            <a:off x="5867399" y="1504541"/>
            <a:ext cx="1062074" cy="1424925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7" idx="3"/>
            <a:endCxn id="11" idx="1"/>
          </p:cNvCxnSpPr>
          <p:nvPr/>
        </p:nvCxnSpPr>
        <p:spPr>
          <a:xfrm>
            <a:off x="5867399" y="2929466"/>
            <a:ext cx="1043859" cy="427006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/>
          <p:nvPr/>
        </p:nvCxnSpPr>
        <p:spPr>
          <a:xfrm flipV="1">
            <a:off x="6003549" y="4367091"/>
            <a:ext cx="1062078" cy="1005009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/>
          <p:nvPr/>
        </p:nvCxnSpPr>
        <p:spPr>
          <a:xfrm>
            <a:off x="5875375" y="5359401"/>
            <a:ext cx="1152746" cy="956339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/>
          <p:nvPr/>
        </p:nvCxnSpPr>
        <p:spPr>
          <a:xfrm>
            <a:off x="5881030" y="5387504"/>
            <a:ext cx="1016595" cy="79659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7"/>
          <p:cNvCxnSpPr>
            <a:stCxn id="10" idx="3"/>
          </p:cNvCxnSpPr>
          <p:nvPr/>
        </p:nvCxnSpPr>
        <p:spPr>
          <a:xfrm flipV="1">
            <a:off x="8648206" y="815011"/>
            <a:ext cx="1062074" cy="689530"/>
          </a:xfrm>
          <a:prstGeom prst="bentConnector3">
            <a:avLst>
              <a:gd name="adj1" fmla="val 46997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endCxn id="16" idx="1"/>
          </p:cNvCxnSpPr>
          <p:nvPr/>
        </p:nvCxnSpPr>
        <p:spPr>
          <a:xfrm>
            <a:off x="8662183" y="1480438"/>
            <a:ext cx="941769" cy="3865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/>
          <p:cNvCxnSpPr>
            <a:endCxn id="17" idx="1"/>
          </p:cNvCxnSpPr>
          <p:nvPr/>
        </p:nvCxnSpPr>
        <p:spPr>
          <a:xfrm>
            <a:off x="8602031" y="1494564"/>
            <a:ext cx="1001920" cy="922207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>
            <a:stCxn id="11" idx="3"/>
            <a:endCxn id="21" idx="1"/>
          </p:cNvCxnSpPr>
          <p:nvPr/>
        </p:nvCxnSpPr>
        <p:spPr>
          <a:xfrm>
            <a:off x="8629991" y="3356472"/>
            <a:ext cx="973960" cy="63320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79"/>
          <p:cNvCxnSpPr>
            <a:stCxn id="11" idx="3"/>
            <a:endCxn id="22" idx="1"/>
          </p:cNvCxnSpPr>
          <p:nvPr/>
        </p:nvCxnSpPr>
        <p:spPr>
          <a:xfrm>
            <a:off x="8629991" y="3356472"/>
            <a:ext cx="973959" cy="997919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86"/>
          <p:cNvCxnSpPr>
            <a:stCxn id="11" idx="3"/>
            <a:endCxn id="23" idx="1"/>
          </p:cNvCxnSpPr>
          <p:nvPr/>
        </p:nvCxnSpPr>
        <p:spPr>
          <a:xfrm>
            <a:off x="8629991" y="3356472"/>
            <a:ext cx="973958" cy="1930387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22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Inorder</a:t>
            </a:r>
            <a:endParaRPr lang="en-US" dirty="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901646"/>
            <a:ext cx="10972800" cy="4525963"/>
          </a:xfrm>
        </p:spPr>
        <p:txBody>
          <a:bodyPr/>
          <a:lstStyle/>
          <a:p>
            <a:r>
              <a:rPr lang="en-US" dirty="0" err="1" smtClean="0"/>
              <a:t>Kunjungan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inorder</a:t>
            </a:r>
            <a:r>
              <a:rPr lang="en-US" dirty="0" smtClean="0"/>
              <a:t>,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i="1" dirty="0" smtClean="0"/>
              <a:t>symmetric order</a:t>
            </a:r>
            <a:endParaRPr lang="en-US" dirty="0"/>
          </a:p>
          <a:p>
            <a:r>
              <a:rPr lang="en-US" dirty="0"/>
              <a:t>Traversal </a:t>
            </a:r>
            <a:r>
              <a:rPr lang="en-US" dirty="0" err="1" smtClean="0"/>
              <a:t>inorder</a:t>
            </a:r>
            <a:r>
              <a:rPr lang="en-US" dirty="0" smtClean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notasi</a:t>
            </a:r>
            <a:r>
              <a:rPr lang="en-US" dirty="0"/>
              <a:t> </a:t>
            </a:r>
            <a:r>
              <a:rPr lang="en-US" dirty="0" smtClean="0"/>
              <a:t>infix</a:t>
            </a:r>
            <a:endParaRPr lang="en-US" dirty="0"/>
          </a:p>
          <a:p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Kunjungi</a:t>
            </a:r>
            <a:r>
              <a:rPr lang="en-US" dirty="0" smtClean="0"/>
              <a:t>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Cetak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simpul</a:t>
            </a:r>
            <a:r>
              <a:rPr lang="en-US" dirty="0" smtClean="0"/>
              <a:t> yang </a:t>
            </a:r>
            <a:r>
              <a:rPr lang="en-US" dirty="0" err="1" smtClean="0"/>
              <a:t>dikunjungi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Kunjungi</a:t>
            </a:r>
            <a:r>
              <a:rPr lang="en-US" dirty="0" smtClean="0"/>
              <a:t>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5911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Inorder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void </a:t>
            </a:r>
            <a:r>
              <a:rPr lang="en-US" sz="2800" dirty="0" err="1" smtClean="0"/>
              <a:t>inorder</a:t>
            </a:r>
            <a:r>
              <a:rPr lang="en-US" sz="2800" dirty="0" smtClean="0"/>
              <a:t>(tree *</a:t>
            </a:r>
            <a:r>
              <a:rPr lang="en-US" sz="2800" dirty="0" err="1" smtClean="0"/>
              <a:t>ph</a:t>
            </a:r>
            <a:r>
              <a:rPr lang="en-US" sz="2800" dirty="0" smtClean="0"/>
              <a:t>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{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	if (</a:t>
            </a:r>
            <a:r>
              <a:rPr lang="en-US" sz="2800" dirty="0" err="1" smtClean="0"/>
              <a:t>ph</a:t>
            </a:r>
            <a:r>
              <a:rPr lang="en-US" sz="2800" dirty="0" smtClean="0"/>
              <a:t> != NULL)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	{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		</a:t>
            </a:r>
            <a:r>
              <a:rPr lang="en-US" sz="2800" dirty="0" err="1" smtClean="0"/>
              <a:t>inorder</a:t>
            </a:r>
            <a:r>
              <a:rPr lang="en-US" sz="2800" dirty="0" smtClean="0"/>
              <a:t>(</a:t>
            </a:r>
            <a:r>
              <a:rPr lang="en-US" sz="2800" dirty="0" err="1" smtClean="0"/>
              <a:t>ph</a:t>
            </a:r>
            <a:r>
              <a:rPr lang="en-US" sz="2800" dirty="0" smtClean="0"/>
              <a:t>-&gt;</a:t>
            </a:r>
            <a:r>
              <a:rPr lang="en-US" sz="2800" dirty="0" err="1" smtClean="0"/>
              <a:t>kiri</a:t>
            </a:r>
            <a:r>
              <a:rPr lang="en-US" sz="2800" dirty="0" smtClean="0"/>
              <a:t>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		</a:t>
            </a:r>
            <a:r>
              <a:rPr lang="en-US" sz="2800" dirty="0" err="1" smtClean="0"/>
              <a:t>printf</a:t>
            </a:r>
            <a:r>
              <a:rPr lang="en-US" sz="2800" dirty="0" smtClean="0"/>
              <a:t>("%c ", </a:t>
            </a:r>
            <a:r>
              <a:rPr lang="en-US" sz="2800" dirty="0" err="1" smtClean="0"/>
              <a:t>ph</a:t>
            </a:r>
            <a:r>
              <a:rPr lang="en-US" sz="2800" dirty="0" smtClean="0"/>
              <a:t>-&gt;info);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		</a:t>
            </a:r>
            <a:r>
              <a:rPr lang="en-US" sz="2800" dirty="0" err="1" smtClean="0"/>
              <a:t>inorder</a:t>
            </a:r>
            <a:r>
              <a:rPr lang="en-US" sz="2800" dirty="0" smtClean="0"/>
              <a:t>(</a:t>
            </a:r>
            <a:r>
              <a:rPr lang="en-US" sz="2800" dirty="0" err="1" smtClean="0"/>
              <a:t>ph</a:t>
            </a:r>
            <a:r>
              <a:rPr lang="en-US" sz="2800" dirty="0" smtClean="0"/>
              <a:t>-&gt;</a:t>
            </a:r>
            <a:r>
              <a:rPr lang="en-US" sz="2800" dirty="0" err="1" smtClean="0"/>
              <a:t>kanan</a:t>
            </a:r>
            <a:r>
              <a:rPr lang="en-US" sz="2800" dirty="0" smtClean="0"/>
              <a:t>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	}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63860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Inorder</a:t>
            </a:r>
          </a:p>
        </p:txBody>
      </p:sp>
      <p:pic>
        <p:nvPicPr>
          <p:cNvPr id="4198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8400" y="1828800"/>
            <a:ext cx="7213600" cy="42433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260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499" y="2066818"/>
            <a:ext cx="3959633" cy="289538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56867" y="1989078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tree *</a:t>
            </a:r>
            <a:r>
              <a:rPr lang="en-US" sz="2400" dirty="0" err="1"/>
              <a:t>tree_A</a:t>
            </a:r>
            <a:r>
              <a:rPr lang="en-US" sz="2400" dirty="0"/>
              <a:t> = </a:t>
            </a:r>
            <a:r>
              <a:rPr lang="en-US" sz="2400" dirty="0" err="1"/>
              <a:t>createNode</a:t>
            </a:r>
            <a:r>
              <a:rPr lang="en-US" sz="2400" dirty="0"/>
              <a:t>(‘A’);</a:t>
            </a:r>
          </a:p>
          <a:p>
            <a:r>
              <a:rPr lang="en-US" sz="2400" dirty="0"/>
              <a:t>tree *</a:t>
            </a:r>
            <a:r>
              <a:rPr lang="en-US" sz="2400" dirty="0" err="1"/>
              <a:t>tree_B</a:t>
            </a:r>
            <a:r>
              <a:rPr lang="en-US" sz="2400" dirty="0"/>
              <a:t> = </a:t>
            </a:r>
            <a:r>
              <a:rPr lang="en-US" sz="2400" dirty="0" err="1"/>
              <a:t>createNode</a:t>
            </a:r>
            <a:r>
              <a:rPr lang="en-US" sz="2400" dirty="0"/>
              <a:t>(‘B’);</a:t>
            </a:r>
          </a:p>
          <a:p>
            <a:r>
              <a:rPr lang="en-US" sz="2400" dirty="0"/>
              <a:t>tree *</a:t>
            </a:r>
            <a:r>
              <a:rPr lang="en-US" sz="2400" dirty="0" err="1"/>
              <a:t>tree_C</a:t>
            </a:r>
            <a:r>
              <a:rPr lang="en-US" sz="2400" dirty="0"/>
              <a:t> = </a:t>
            </a:r>
            <a:r>
              <a:rPr lang="en-US" sz="2400" dirty="0" err="1"/>
              <a:t>createNode</a:t>
            </a:r>
            <a:r>
              <a:rPr lang="en-US" sz="2400" dirty="0"/>
              <a:t>(‘C’);</a:t>
            </a:r>
          </a:p>
          <a:p>
            <a:r>
              <a:rPr lang="en-US" sz="2400" dirty="0"/>
              <a:t>tree *</a:t>
            </a:r>
            <a:r>
              <a:rPr lang="en-US" sz="2400" dirty="0" err="1"/>
              <a:t>tree_D</a:t>
            </a:r>
            <a:r>
              <a:rPr lang="en-US" sz="2400" dirty="0"/>
              <a:t> = </a:t>
            </a:r>
            <a:r>
              <a:rPr lang="en-US" sz="2400" dirty="0" err="1"/>
              <a:t>createNode</a:t>
            </a:r>
            <a:r>
              <a:rPr lang="en-US" sz="2400" dirty="0"/>
              <a:t>(‘D’);</a:t>
            </a:r>
          </a:p>
          <a:p>
            <a:r>
              <a:rPr lang="en-US" sz="2400" dirty="0"/>
              <a:t>tree *</a:t>
            </a:r>
            <a:r>
              <a:rPr lang="en-US" sz="2400" dirty="0" err="1"/>
              <a:t>tree_E</a:t>
            </a:r>
            <a:r>
              <a:rPr lang="en-US" sz="2400" dirty="0"/>
              <a:t> = </a:t>
            </a:r>
            <a:r>
              <a:rPr lang="en-US" sz="2400" dirty="0" err="1"/>
              <a:t>createNode</a:t>
            </a:r>
            <a:r>
              <a:rPr lang="en-US" sz="2400" dirty="0"/>
              <a:t>(‘E’);</a:t>
            </a:r>
          </a:p>
          <a:p>
            <a:endParaRPr lang="en-US" sz="2400" dirty="0"/>
          </a:p>
          <a:p>
            <a:r>
              <a:rPr lang="en-US" sz="2400" dirty="0" err="1"/>
              <a:t>tree_A</a:t>
            </a:r>
            <a:r>
              <a:rPr lang="en-US" sz="2400" dirty="0"/>
              <a:t>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 err="1">
                <a:sym typeface="Wingdings" panose="05000000000000000000" pitchFamily="2" charset="2"/>
              </a:rPr>
              <a:t>kiri</a:t>
            </a:r>
            <a:r>
              <a:rPr lang="en-US" sz="2400" dirty="0">
                <a:sym typeface="Wingdings" panose="05000000000000000000" pitchFamily="2" charset="2"/>
              </a:rPr>
              <a:t> = </a:t>
            </a:r>
            <a:r>
              <a:rPr lang="en-US" sz="2400" dirty="0" err="1"/>
              <a:t>tree_B</a:t>
            </a:r>
            <a:r>
              <a:rPr lang="en-US" sz="2400" dirty="0">
                <a:sym typeface="Wingdings" panose="05000000000000000000" pitchFamily="2" charset="2"/>
              </a:rPr>
              <a:t>;</a:t>
            </a:r>
          </a:p>
          <a:p>
            <a:r>
              <a:rPr lang="en-US" sz="2400" dirty="0" err="1"/>
              <a:t>tree_A</a:t>
            </a:r>
            <a:r>
              <a:rPr lang="en-US" sz="2400" dirty="0"/>
              <a:t>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 err="1">
                <a:sym typeface="Wingdings" panose="05000000000000000000" pitchFamily="2" charset="2"/>
              </a:rPr>
              <a:t>kanan</a:t>
            </a:r>
            <a:r>
              <a:rPr lang="en-US" sz="2400" dirty="0">
                <a:sym typeface="Wingdings" panose="05000000000000000000" pitchFamily="2" charset="2"/>
              </a:rPr>
              <a:t> = </a:t>
            </a:r>
            <a:r>
              <a:rPr lang="en-US" sz="2400" dirty="0" err="1"/>
              <a:t>tree_C</a:t>
            </a:r>
            <a:r>
              <a:rPr lang="en-US" sz="2400" dirty="0">
                <a:sym typeface="Wingdings" panose="05000000000000000000" pitchFamily="2" charset="2"/>
              </a:rPr>
              <a:t>;</a:t>
            </a:r>
          </a:p>
          <a:p>
            <a:r>
              <a:rPr lang="en-US" sz="2400" dirty="0" err="1"/>
              <a:t>tree_B</a:t>
            </a:r>
            <a:r>
              <a:rPr lang="en-US" sz="2400" dirty="0"/>
              <a:t>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 err="1">
                <a:sym typeface="Wingdings" panose="05000000000000000000" pitchFamily="2" charset="2"/>
              </a:rPr>
              <a:t>kiri</a:t>
            </a:r>
            <a:r>
              <a:rPr lang="en-US" sz="2400" dirty="0">
                <a:sym typeface="Wingdings" panose="05000000000000000000" pitchFamily="2" charset="2"/>
              </a:rPr>
              <a:t> = </a:t>
            </a:r>
            <a:r>
              <a:rPr lang="en-US" sz="2400" dirty="0" err="1"/>
              <a:t>tree_D</a:t>
            </a:r>
            <a:r>
              <a:rPr lang="en-US" sz="2400" dirty="0">
                <a:sym typeface="Wingdings" panose="05000000000000000000" pitchFamily="2" charset="2"/>
              </a:rPr>
              <a:t>;</a:t>
            </a:r>
          </a:p>
          <a:p>
            <a:r>
              <a:rPr lang="en-US" sz="2400" dirty="0" err="1"/>
              <a:t>tree_B</a:t>
            </a:r>
            <a:r>
              <a:rPr lang="en-US" sz="2400" dirty="0"/>
              <a:t>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 err="1">
                <a:sym typeface="Wingdings" panose="05000000000000000000" pitchFamily="2" charset="2"/>
              </a:rPr>
              <a:t>kanan</a:t>
            </a:r>
            <a:r>
              <a:rPr lang="en-US" sz="2400" dirty="0">
                <a:sym typeface="Wingdings" panose="05000000000000000000" pitchFamily="2" charset="2"/>
              </a:rPr>
              <a:t> = </a:t>
            </a:r>
            <a:r>
              <a:rPr lang="en-US" sz="2400" dirty="0" err="1"/>
              <a:t>tree_E</a:t>
            </a:r>
            <a:r>
              <a:rPr lang="en-US" sz="2400" dirty="0">
                <a:sym typeface="Wingdings" panose="05000000000000000000" pitchFamily="2" charset="2"/>
              </a:rPr>
              <a:t>;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4616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8706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Inorder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1787116"/>
              </p:ext>
            </p:extLst>
          </p:nvPr>
        </p:nvGraphicFramePr>
        <p:xfrm>
          <a:off x="237066" y="1141949"/>
          <a:ext cx="11658600" cy="48465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62726">
                  <a:extLst>
                    <a:ext uri="{9D8B030D-6E8A-4147-A177-3AD203B41FA5}">
                      <a16:colId xmlns:a16="http://schemas.microsoft.com/office/drawing/2014/main" val="2192003136"/>
                    </a:ext>
                  </a:extLst>
                </a:gridCol>
                <a:gridCol w="1894974">
                  <a:extLst>
                    <a:ext uri="{9D8B030D-6E8A-4147-A177-3AD203B41FA5}">
                      <a16:colId xmlns:a16="http://schemas.microsoft.com/office/drawing/2014/main" val="1120040827"/>
                    </a:ext>
                  </a:extLst>
                </a:gridCol>
                <a:gridCol w="1858878">
                  <a:extLst>
                    <a:ext uri="{9D8B030D-6E8A-4147-A177-3AD203B41FA5}">
                      <a16:colId xmlns:a16="http://schemas.microsoft.com/office/drawing/2014/main" val="3922565894"/>
                    </a:ext>
                  </a:extLst>
                </a:gridCol>
                <a:gridCol w="1840832">
                  <a:extLst>
                    <a:ext uri="{9D8B030D-6E8A-4147-A177-3AD203B41FA5}">
                      <a16:colId xmlns:a16="http://schemas.microsoft.com/office/drawing/2014/main" val="1300022370"/>
                    </a:ext>
                  </a:extLst>
                </a:gridCol>
                <a:gridCol w="1750595">
                  <a:extLst>
                    <a:ext uri="{9D8B030D-6E8A-4147-A177-3AD203B41FA5}">
                      <a16:colId xmlns:a16="http://schemas.microsoft.com/office/drawing/2014/main" val="1528956592"/>
                    </a:ext>
                  </a:extLst>
                </a:gridCol>
                <a:gridCol w="1750595">
                  <a:extLst>
                    <a:ext uri="{9D8B030D-6E8A-4147-A177-3AD203B41FA5}">
                      <a16:colId xmlns:a16="http://schemas.microsoft.com/office/drawing/2014/main" val="3967688056"/>
                    </a:ext>
                  </a:extLst>
                </a:gridCol>
              </a:tblGrid>
              <a:tr h="26950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No proses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24168348"/>
                  </a:ext>
                </a:extLst>
              </a:tr>
              <a:tr h="26950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>
                          <a:effectLst/>
                        </a:rPr>
                        <a:t>void </a:t>
                      </a:r>
                      <a:r>
                        <a:rPr lang="en-US" sz="1600" b="1" u="none" strike="noStrike" dirty="0" err="1">
                          <a:effectLst/>
                        </a:rPr>
                        <a:t>inorder</a:t>
                      </a:r>
                      <a:r>
                        <a:rPr lang="en-US" sz="1600" b="1" u="none" strike="noStrike" dirty="0">
                          <a:effectLst/>
                        </a:rPr>
                        <a:t>(tree *root){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inorder</a:t>
                      </a:r>
                      <a:r>
                        <a:rPr lang="en-US" sz="1600" b="1" u="none" strike="noStrike" dirty="0">
                          <a:effectLst/>
                        </a:rPr>
                        <a:t> (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tree_A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inorder</a:t>
                      </a:r>
                      <a:r>
                        <a:rPr lang="en-US" sz="1600" b="1" u="none" strike="noStrike" dirty="0">
                          <a:effectLst/>
                        </a:rPr>
                        <a:t> (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tree_B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inorder</a:t>
                      </a:r>
                      <a:r>
                        <a:rPr lang="en-US" sz="1600" b="1" u="none" strike="noStrike" dirty="0">
                          <a:effectLst/>
                        </a:rPr>
                        <a:t> (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tree_D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inorder</a:t>
                      </a:r>
                      <a:r>
                        <a:rPr lang="en-US" sz="1600" b="1" u="none" strike="noStrike" dirty="0">
                          <a:effectLst/>
                        </a:rPr>
                        <a:t> (NULL)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79140362"/>
                  </a:ext>
                </a:extLst>
              </a:tr>
              <a:tr h="26950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If(root!=NULL){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tree_A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tree_B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tree_D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(NULL != NULL) False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14453017"/>
                  </a:ext>
                </a:extLst>
              </a:tr>
              <a:tr h="26950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       </a:t>
                      </a:r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(root -&gt; </a:t>
                      </a:r>
                      <a:r>
                        <a:rPr lang="en-US" sz="1600" u="none" strike="noStrike" dirty="0" err="1">
                          <a:effectLst/>
                        </a:rPr>
                        <a:t>kiri</a:t>
                      </a:r>
                      <a:r>
                        <a:rPr lang="en-US" sz="1600" u="none" strike="noStrike" dirty="0">
                          <a:effectLst/>
                        </a:rPr>
                        <a:t>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tree_B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tree_D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66760733"/>
                  </a:ext>
                </a:extLst>
              </a:tr>
              <a:tr h="57955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       </a:t>
                      </a:r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(“%</a:t>
                      </a:r>
                      <a:r>
                        <a:rPr lang="en-US" sz="1600" u="none" strike="noStrike" dirty="0" err="1">
                          <a:effectLst/>
                        </a:rPr>
                        <a:t>d”,root</a:t>
                      </a:r>
                      <a:r>
                        <a:rPr lang="en-US" sz="1600" u="none" strike="noStrike" dirty="0">
                          <a:effectLst/>
                        </a:rPr>
                        <a:t> -&gt; data);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('A')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('B')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('D')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('D')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40832301"/>
                  </a:ext>
                </a:extLst>
              </a:tr>
              <a:tr h="26950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       </a:t>
                      </a:r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(root -&gt; </a:t>
                      </a:r>
                      <a:r>
                        <a:rPr lang="en-US" sz="1600" u="none" strike="noStrike" dirty="0" err="1">
                          <a:effectLst/>
                        </a:rPr>
                        <a:t>kanan</a:t>
                      </a:r>
                      <a:r>
                        <a:rPr lang="en-US" sz="1600" u="none" strike="noStrike" dirty="0">
                          <a:effectLst/>
                        </a:rPr>
                        <a:t>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59913353"/>
                  </a:ext>
                </a:extLst>
              </a:tr>
              <a:tr h="26950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}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46687348"/>
                  </a:ext>
                </a:extLst>
              </a:tr>
              <a:tr h="26950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}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77946670"/>
                  </a:ext>
                </a:extLst>
              </a:tr>
              <a:tr h="26950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stack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81074870"/>
                  </a:ext>
                </a:extLst>
              </a:tr>
              <a:tr h="26950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tree_B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tree_D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('D')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91291932"/>
                  </a:ext>
                </a:extLst>
              </a:tr>
              <a:tr h="26950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('A')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('B')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('D')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('B')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1417454"/>
                  </a:ext>
                </a:extLst>
              </a:tr>
              <a:tr h="26950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('B')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15186293"/>
                  </a:ext>
                </a:extLst>
              </a:tr>
              <a:tr h="26950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('B')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('A')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68894676"/>
                  </a:ext>
                </a:extLst>
              </a:tr>
              <a:tr h="26950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00799399"/>
                  </a:ext>
                </a:extLst>
              </a:tr>
              <a:tr h="26950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17918067"/>
                  </a:ext>
                </a:extLst>
              </a:tr>
              <a:tr h="269501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5507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02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57997"/>
          </a:xfrm>
        </p:spPr>
        <p:txBody>
          <a:bodyPr/>
          <a:lstStyle/>
          <a:p>
            <a:r>
              <a:rPr lang="en-US" dirty="0" err="1"/>
              <a:t>Inorder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2114892"/>
              </p:ext>
            </p:extLst>
          </p:nvPr>
        </p:nvGraphicFramePr>
        <p:xfrm>
          <a:off x="380153" y="1337734"/>
          <a:ext cx="11492653" cy="46900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09052">
                  <a:extLst>
                    <a:ext uri="{9D8B030D-6E8A-4147-A177-3AD203B41FA5}">
                      <a16:colId xmlns:a16="http://schemas.microsoft.com/office/drawing/2014/main" val="3072612734"/>
                    </a:ext>
                  </a:extLst>
                </a:gridCol>
                <a:gridCol w="1394928">
                  <a:extLst>
                    <a:ext uri="{9D8B030D-6E8A-4147-A177-3AD203B41FA5}">
                      <a16:colId xmlns:a16="http://schemas.microsoft.com/office/drawing/2014/main" val="4141753960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525622557"/>
                    </a:ext>
                  </a:extLst>
                </a:gridCol>
                <a:gridCol w="1008105">
                  <a:extLst>
                    <a:ext uri="{9D8B030D-6E8A-4147-A177-3AD203B41FA5}">
                      <a16:colId xmlns:a16="http://schemas.microsoft.com/office/drawing/2014/main" val="3169173031"/>
                    </a:ext>
                  </a:extLst>
                </a:gridCol>
                <a:gridCol w="1918608">
                  <a:extLst>
                    <a:ext uri="{9D8B030D-6E8A-4147-A177-3AD203B41FA5}">
                      <a16:colId xmlns:a16="http://schemas.microsoft.com/office/drawing/2014/main" val="3868009319"/>
                    </a:ext>
                  </a:extLst>
                </a:gridCol>
                <a:gridCol w="2051580">
                  <a:extLst>
                    <a:ext uri="{9D8B030D-6E8A-4147-A177-3AD203B41FA5}">
                      <a16:colId xmlns:a16="http://schemas.microsoft.com/office/drawing/2014/main" val="1215707703"/>
                    </a:ext>
                  </a:extLst>
                </a:gridCol>
                <a:gridCol w="2051580">
                  <a:extLst>
                    <a:ext uri="{9D8B030D-6E8A-4147-A177-3AD203B41FA5}">
                      <a16:colId xmlns:a16="http://schemas.microsoft.com/office/drawing/2014/main" val="838466432"/>
                    </a:ext>
                  </a:extLst>
                </a:gridCol>
              </a:tblGrid>
              <a:tr h="432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No proses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83544964"/>
                  </a:ext>
                </a:extLst>
              </a:tr>
              <a:tr h="44807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u="none" strike="noStrike" dirty="0">
                          <a:effectLst/>
                        </a:rPr>
                        <a:t>void </a:t>
                      </a:r>
                      <a:r>
                        <a:rPr lang="en-US" sz="1400" b="1" u="none" strike="noStrike" dirty="0" err="1">
                          <a:effectLst/>
                        </a:rPr>
                        <a:t>inorder</a:t>
                      </a:r>
                      <a:r>
                        <a:rPr lang="en-US" sz="1400" b="1" u="none" strike="noStrike" dirty="0">
                          <a:effectLst/>
                        </a:rPr>
                        <a:t>(tree *root){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inorder</a:t>
                      </a:r>
                      <a:r>
                        <a:rPr lang="en-US" sz="1600" b="1" u="none" strike="noStrike" dirty="0">
                          <a:effectLst/>
                        </a:rPr>
                        <a:t> (NULL)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 b="1" dirty="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inorder</a:t>
                      </a:r>
                      <a:r>
                        <a:rPr lang="en-US" sz="1600" b="1" u="none" strike="noStrike" dirty="0">
                          <a:effectLst/>
                        </a:rPr>
                        <a:t> (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tree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_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E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inorder</a:t>
                      </a:r>
                      <a:r>
                        <a:rPr lang="en-US" sz="1600" b="1" u="none" strike="noStrike" dirty="0">
                          <a:effectLst/>
                        </a:rPr>
                        <a:t> (NULL)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93196813"/>
                  </a:ext>
                </a:extLst>
              </a:tr>
              <a:tr h="29786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If(root!=NULL){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(NULL != NULL) False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if (NULL != NULL)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73327065"/>
                  </a:ext>
                </a:extLst>
              </a:tr>
              <a:tr h="26568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       </a:t>
                      </a:r>
                      <a:r>
                        <a:rPr lang="en-US" sz="1400" u="none" strike="noStrike" dirty="0" err="1">
                          <a:effectLst/>
                        </a:rPr>
                        <a:t>inorder</a:t>
                      </a:r>
                      <a:r>
                        <a:rPr lang="en-US" sz="1400" u="none" strike="noStrike" dirty="0">
                          <a:effectLst/>
                        </a:rPr>
                        <a:t>(root -&gt; </a:t>
                      </a:r>
                      <a:r>
                        <a:rPr lang="en-US" sz="1400" u="none" strike="noStrike" dirty="0" err="1">
                          <a:effectLst/>
                        </a:rPr>
                        <a:t>kiri</a:t>
                      </a:r>
                      <a:r>
                        <a:rPr lang="en-US" sz="1400" u="none" strike="noStrike" dirty="0">
                          <a:effectLst/>
                        </a:rPr>
                        <a:t>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49266262"/>
                  </a:ext>
                </a:extLst>
              </a:tr>
              <a:tr h="26568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       </a:t>
                      </a:r>
                      <a:r>
                        <a:rPr lang="en-US" sz="1400" u="none" strike="noStrike" dirty="0" err="1">
                          <a:effectLst/>
                        </a:rPr>
                        <a:t>printf</a:t>
                      </a:r>
                      <a:r>
                        <a:rPr lang="en-US" sz="1400" u="none" strike="noStrike" dirty="0">
                          <a:effectLst/>
                        </a:rPr>
                        <a:t>(“%</a:t>
                      </a:r>
                      <a:r>
                        <a:rPr lang="en-US" sz="1400" u="none" strike="noStrike" dirty="0" err="1">
                          <a:effectLst/>
                        </a:rPr>
                        <a:t>d”,root</a:t>
                      </a:r>
                      <a:r>
                        <a:rPr lang="en-US" sz="1400" u="none" strike="noStrike" dirty="0">
                          <a:effectLst/>
                        </a:rPr>
                        <a:t> -&gt; data);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('B')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('E')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('E')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498475"/>
                  </a:ext>
                </a:extLst>
              </a:tr>
              <a:tr h="26568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       </a:t>
                      </a:r>
                      <a:r>
                        <a:rPr lang="en-US" sz="1400" u="none" strike="noStrike" dirty="0" err="1">
                          <a:effectLst/>
                        </a:rPr>
                        <a:t>inorder</a:t>
                      </a:r>
                      <a:r>
                        <a:rPr lang="en-US" sz="1400" u="none" strike="noStrike" dirty="0">
                          <a:effectLst/>
                        </a:rPr>
                        <a:t>(root -&gt; </a:t>
                      </a:r>
                      <a:r>
                        <a:rPr lang="en-US" sz="1400" u="none" strike="noStrike" dirty="0" err="1">
                          <a:effectLst/>
                        </a:rPr>
                        <a:t>kanan</a:t>
                      </a:r>
                      <a:r>
                        <a:rPr lang="en-US" sz="1400" u="none" strike="noStrike" dirty="0">
                          <a:effectLst/>
                        </a:rPr>
                        <a:t>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35311539"/>
                  </a:ext>
                </a:extLst>
              </a:tr>
              <a:tr h="22691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}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53014554"/>
                  </a:ext>
                </a:extLst>
              </a:tr>
              <a:tr h="22691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}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4238081"/>
                  </a:ext>
                </a:extLst>
              </a:tr>
              <a:tr h="22691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stack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35859320"/>
                  </a:ext>
                </a:extLst>
              </a:tr>
              <a:tr h="22691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('B')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('E')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41372727"/>
                  </a:ext>
                </a:extLst>
              </a:tr>
              <a:tr h="44807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('A')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('E')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94106469"/>
                  </a:ext>
                </a:extLst>
              </a:tr>
              <a:tr h="22691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('A')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84309658"/>
                  </a:ext>
                </a:extLst>
              </a:tr>
              <a:tr h="44807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84151551"/>
                  </a:ext>
                </a:extLst>
              </a:tr>
              <a:tr h="22691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08252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67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Contoh Tree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Tx/>
              <a:buChar char="•"/>
            </a:pPr>
            <a:r>
              <a:rPr lang="en-US" sz="2000" smtClean="0"/>
              <a:t>Struktur organisasi dari sebuah perusahaan </a:t>
            </a:r>
            <a:endParaRPr lang="en-AU" sz="2000" smtClean="0"/>
          </a:p>
          <a:p>
            <a:endParaRPr lang="en-AU" smtClean="0"/>
          </a:p>
        </p:txBody>
      </p:sp>
      <p:pic>
        <p:nvPicPr>
          <p:cNvPr id="16389" name="Picture 4" descr="AAERVDA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286000"/>
            <a:ext cx="6299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73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53466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Inorder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785825"/>
              </p:ext>
            </p:extLst>
          </p:nvPr>
        </p:nvGraphicFramePr>
        <p:xfrm>
          <a:off x="211667" y="821263"/>
          <a:ext cx="11734800" cy="42571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8933">
                  <a:extLst>
                    <a:ext uri="{9D8B030D-6E8A-4147-A177-3AD203B41FA5}">
                      <a16:colId xmlns:a16="http://schemas.microsoft.com/office/drawing/2014/main" val="2553200891"/>
                    </a:ext>
                  </a:extLst>
                </a:gridCol>
                <a:gridCol w="1481667">
                  <a:extLst>
                    <a:ext uri="{9D8B030D-6E8A-4147-A177-3AD203B41FA5}">
                      <a16:colId xmlns:a16="http://schemas.microsoft.com/office/drawing/2014/main" val="3254686146"/>
                    </a:ext>
                  </a:extLst>
                </a:gridCol>
                <a:gridCol w="1447282">
                  <a:extLst>
                    <a:ext uri="{9D8B030D-6E8A-4147-A177-3AD203B41FA5}">
                      <a16:colId xmlns:a16="http://schemas.microsoft.com/office/drawing/2014/main" val="2064575157"/>
                    </a:ext>
                  </a:extLst>
                </a:gridCol>
                <a:gridCol w="1693507">
                  <a:extLst>
                    <a:ext uri="{9D8B030D-6E8A-4147-A177-3AD203B41FA5}">
                      <a16:colId xmlns:a16="http://schemas.microsoft.com/office/drawing/2014/main" val="1332732763"/>
                    </a:ext>
                  </a:extLst>
                </a:gridCol>
                <a:gridCol w="1676399">
                  <a:extLst>
                    <a:ext uri="{9D8B030D-6E8A-4147-A177-3AD203B41FA5}">
                      <a16:colId xmlns:a16="http://schemas.microsoft.com/office/drawing/2014/main" val="3969037014"/>
                    </a:ext>
                  </a:extLst>
                </a:gridCol>
                <a:gridCol w="1676399">
                  <a:extLst>
                    <a:ext uri="{9D8B030D-6E8A-4147-A177-3AD203B41FA5}">
                      <a16:colId xmlns:a16="http://schemas.microsoft.com/office/drawing/2014/main" val="461883208"/>
                    </a:ext>
                  </a:extLst>
                </a:gridCol>
                <a:gridCol w="1710613">
                  <a:extLst>
                    <a:ext uri="{9D8B030D-6E8A-4147-A177-3AD203B41FA5}">
                      <a16:colId xmlns:a16="http://schemas.microsoft.com/office/drawing/2014/main" val="1599752785"/>
                    </a:ext>
                  </a:extLst>
                </a:gridCol>
              </a:tblGrid>
              <a:tr h="30898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No proses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83744605"/>
                  </a:ext>
                </a:extLst>
              </a:tr>
              <a:tr h="3089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u="none" strike="noStrike" dirty="0">
                          <a:effectLst/>
                        </a:rPr>
                        <a:t>void </a:t>
                      </a:r>
                      <a:r>
                        <a:rPr lang="en-US" sz="1400" b="1" u="none" strike="noStrike" dirty="0" err="1">
                          <a:effectLst/>
                        </a:rPr>
                        <a:t>inorder</a:t>
                      </a:r>
                      <a:r>
                        <a:rPr lang="en-US" sz="1400" b="1" u="none" strike="noStrike" dirty="0">
                          <a:effectLst/>
                        </a:rPr>
                        <a:t>(tree *root){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inorder</a:t>
                      </a:r>
                      <a:r>
                        <a:rPr lang="en-US" sz="1600" b="1" u="none" strike="noStrike" dirty="0">
                          <a:effectLst/>
                        </a:rPr>
                        <a:t> (NULL)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inorder</a:t>
                      </a:r>
                      <a:r>
                        <a:rPr lang="en-US" sz="1600" b="1" u="none" strike="noStrike" dirty="0">
                          <a:effectLst/>
                        </a:rPr>
                        <a:t> (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tree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_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C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inorder</a:t>
                      </a:r>
                      <a:r>
                        <a:rPr lang="en-US" sz="1600" b="1" u="none" strike="noStrike" dirty="0">
                          <a:effectLst/>
                        </a:rPr>
                        <a:t> (NULL)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inorder</a:t>
                      </a:r>
                      <a:r>
                        <a:rPr lang="en-US" sz="1600" b="1" u="none" strike="noStrike" dirty="0">
                          <a:effectLst/>
                        </a:rPr>
                        <a:t> (NULL)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49315896"/>
                  </a:ext>
                </a:extLst>
              </a:tr>
              <a:tr h="61013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If(root!=NULL){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(NULL != NULL) False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if (NULL != NULL)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if (NULL != NULL)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26410351"/>
                  </a:ext>
                </a:extLst>
              </a:tr>
              <a:tr h="3089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       </a:t>
                      </a:r>
                      <a:r>
                        <a:rPr lang="en-US" sz="1400" u="none" strike="noStrike" dirty="0" err="1">
                          <a:effectLst/>
                        </a:rPr>
                        <a:t>inorder</a:t>
                      </a:r>
                      <a:r>
                        <a:rPr lang="en-US" sz="1400" u="none" strike="noStrike" dirty="0">
                          <a:effectLst/>
                        </a:rPr>
                        <a:t>(root -&gt; </a:t>
                      </a:r>
                      <a:r>
                        <a:rPr lang="en-US" sz="1400" u="none" strike="noStrike" dirty="0" err="1">
                          <a:effectLst/>
                        </a:rPr>
                        <a:t>kiri</a:t>
                      </a:r>
                      <a:r>
                        <a:rPr lang="en-US" sz="1400" u="none" strike="noStrike" dirty="0">
                          <a:effectLst/>
                        </a:rPr>
                        <a:t>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03533814"/>
                  </a:ext>
                </a:extLst>
              </a:tr>
              <a:tr h="3089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       </a:t>
                      </a:r>
                      <a:r>
                        <a:rPr lang="en-US" sz="1400" u="none" strike="noStrike" dirty="0" err="1">
                          <a:effectLst/>
                        </a:rPr>
                        <a:t>printf</a:t>
                      </a:r>
                      <a:r>
                        <a:rPr lang="en-US" sz="1400" u="none" strike="noStrike" dirty="0">
                          <a:effectLst/>
                        </a:rPr>
                        <a:t>(“%</a:t>
                      </a:r>
                      <a:r>
                        <a:rPr lang="en-US" sz="1400" u="none" strike="noStrike" dirty="0" err="1">
                          <a:effectLst/>
                        </a:rPr>
                        <a:t>d”,root</a:t>
                      </a:r>
                      <a:r>
                        <a:rPr lang="en-US" sz="1400" u="none" strike="noStrike" dirty="0">
                          <a:effectLst/>
                        </a:rPr>
                        <a:t> -&gt; data);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('A')  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('C')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('C')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74132390"/>
                  </a:ext>
                </a:extLst>
              </a:tr>
              <a:tr h="3089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       </a:t>
                      </a:r>
                      <a:r>
                        <a:rPr lang="en-US" sz="1400" u="none" strike="noStrike" dirty="0" err="1">
                          <a:effectLst/>
                        </a:rPr>
                        <a:t>inorder</a:t>
                      </a:r>
                      <a:r>
                        <a:rPr lang="en-US" sz="1400" u="none" strike="noStrike" dirty="0">
                          <a:effectLst/>
                        </a:rPr>
                        <a:t>(root -&gt; </a:t>
                      </a:r>
                      <a:r>
                        <a:rPr lang="en-US" sz="1400" u="none" strike="noStrike" dirty="0" err="1">
                          <a:effectLst/>
                        </a:rPr>
                        <a:t>kanan</a:t>
                      </a:r>
                      <a:r>
                        <a:rPr lang="en-US" sz="1400" u="none" strike="noStrike" dirty="0">
                          <a:effectLst/>
                        </a:rPr>
                        <a:t>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04577860"/>
                  </a:ext>
                </a:extLst>
              </a:tr>
              <a:tr h="3089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}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33515849"/>
                  </a:ext>
                </a:extLst>
              </a:tr>
              <a:tr h="3089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}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91363566"/>
                  </a:ext>
                </a:extLst>
              </a:tr>
              <a:tr h="308989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stack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74986960"/>
                  </a:ext>
                </a:extLst>
              </a:tr>
              <a:tr h="308989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('A')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('C')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83984129"/>
                  </a:ext>
                </a:extLst>
              </a:tr>
              <a:tr h="308989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('C')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1420452"/>
                  </a:ext>
                </a:extLst>
              </a:tr>
              <a:tr h="308989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34503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62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Inorder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301" y="660400"/>
            <a:ext cx="7165878" cy="5164667"/>
          </a:xfrm>
        </p:spPr>
      </p:pic>
    </p:spTree>
    <p:extLst>
      <p:ext uri="{BB962C8B-B14F-4D97-AF65-F5344CB8AC3E}">
        <p14:creationId xmlns:p14="http://schemas.microsoft.com/office/powerpoint/2010/main" val="54603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Postorder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Traversal </a:t>
            </a:r>
            <a:r>
              <a:rPr lang="en-US" dirty="0" err="1" smtClean="0"/>
              <a:t>postorder</a:t>
            </a:r>
            <a:r>
              <a:rPr lang="en-US" dirty="0" smtClean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notasi</a:t>
            </a:r>
            <a:r>
              <a:rPr lang="en-US" dirty="0"/>
              <a:t> </a:t>
            </a:r>
            <a:r>
              <a:rPr lang="en-US" dirty="0" smtClean="0"/>
              <a:t>postfix</a:t>
            </a:r>
            <a:endParaRPr lang="en-US" dirty="0"/>
          </a:p>
          <a:p>
            <a:r>
              <a:rPr lang="en-US" dirty="0" err="1" smtClean="0"/>
              <a:t>Kunjungan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postorder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Kunjungi</a:t>
            </a:r>
            <a:r>
              <a:rPr lang="en-US" dirty="0" smtClean="0"/>
              <a:t>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Kunjungi</a:t>
            </a:r>
            <a:r>
              <a:rPr lang="en-US" dirty="0" smtClean="0"/>
              <a:t>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Cetak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simpul</a:t>
            </a:r>
            <a:r>
              <a:rPr lang="en-US" dirty="0" smtClean="0"/>
              <a:t> yang </a:t>
            </a:r>
            <a:r>
              <a:rPr lang="en-US" dirty="0" err="1" smtClean="0"/>
              <a:t>dikunjungi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2945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Postorder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void </a:t>
            </a:r>
            <a:r>
              <a:rPr lang="en-US" sz="2800" dirty="0" err="1" smtClean="0"/>
              <a:t>postorder</a:t>
            </a:r>
            <a:r>
              <a:rPr lang="en-US" sz="2800" dirty="0" smtClean="0"/>
              <a:t>(tree *</a:t>
            </a:r>
            <a:r>
              <a:rPr lang="en-US" sz="2800" dirty="0" err="1" smtClean="0"/>
              <a:t>ph</a:t>
            </a:r>
            <a:r>
              <a:rPr lang="en-US" sz="2800" dirty="0" smtClean="0"/>
              <a:t>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{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	if (</a:t>
            </a:r>
            <a:r>
              <a:rPr lang="en-US" sz="2800" dirty="0" err="1" smtClean="0"/>
              <a:t>ph</a:t>
            </a:r>
            <a:r>
              <a:rPr lang="en-US" sz="2800" dirty="0" smtClean="0"/>
              <a:t> != NULL)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	{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		</a:t>
            </a:r>
            <a:r>
              <a:rPr lang="en-US" sz="2800" dirty="0" err="1" smtClean="0"/>
              <a:t>postorder</a:t>
            </a:r>
            <a:r>
              <a:rPr lang="en-US" sz="2800" dirty="0" smtClean="0"/>
              <a:t>(</a:t>
            </a:r>
            <a:r>
              <a:rPr lang="en-US" sz="2800" dirty="0" err="1" smtClean="0"/>
              <a:t>ph</a:t>
            </a:r>
            <a:r>
              <a:rPr lang="en-US" sz="2800" dirty="0" smtClean="0"/>
              <a:t>-&gt;</a:t>
            </a:r>
            <a:r>
              <a:rPr lang="en-US" sz="2800" dirty="0" err="1" smtClean="0"/>
              <a:t>kiri</a:t>
            </a:r>
            <a:r>
              <a:rPr lang="en-US" sz="2800" dirty="0" smtClean="0"/>
              <a:t>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		</a:t>
            </a:r>
            <a:r>
              <a:rPr lang="en-US" sz="2800" dirty="0" err="1" smtClean="0"/>
              <a:t>postorder</a:t>
            </a:r>
            <a:r>
              <a:rPr lang="en-US" sz="2800" dirty="0" smtClean="0"/>
              <a:t>(</a:t>
            </a:r>
            <a:r>
              <a:rPr lang="en-US" sz="2800" dirty="0" err="1" smtClean="0"/>
              <a:t>ph</a:t>
            </a:r>
            <a:r>
              <a:rPr lang="en-US" sz="2800" dirty="0" smtClean="0"/>
              <a:t>-&gt;</a:t>
            </a:r>
            <a:r>
              <a:rPr lang="en-US" sz="2800" dirty="0" err="1" smtClean="0"/>
              <a:t>kanan</a:t>
            </a:r>
            <a:r>
              <a:rPr lang="en-US" sz="2800" dirty="0" smtClean="0"/>
              <a:t>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		</a:t>
            </a:r>
            <a:r>
              <a:rPr lang="en-US" sz="2800" dirty="0" err="1" smtClean="0"/>
              <a:t>printf</a:t>
            </a:r>
            <a:r>
              <a:rPr lang="en-US" sz="2800" dirty="0" smtClean="0"/>
              <a:t>("%c ", </a:t>
            </a:r>
            <a:r>
              <a:rPr lang="en-US" sz="2800" dirty="0" err="1" smtClean="0"/>
              <a:t>ph</a:t>
            </a:r>
            <a:r>
              <a:rPr lang="en-US" sz="2800" dirty="0" smtClean="0"/>
              <a:t>-&gt;info);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	}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06249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Postorder</a:t>
            </a:r>
            <a:endParaRPr lang="en-US" dirty="0" smtClean="0"/>
          </a:p>
        </p:txBody>
      </p:sp>
      <p:pic>
        <p:nvPicPr>
          <p:cNvPr id="4505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4800" y="1828801"/>
            <a:ext cx="6502400" cy="41624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620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Postorder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832" y="1914418"/>
            <a:ext cx="4618617" cy="337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2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402" y="288758"/>
            <a:ext cx="10058400" cy="813335"/>
          </a:xfrm>
        </p:spPr>
        <p:txBody>
          <a:bodyPr/>
          <a:lstStyle/>
          <a:p>
            <a:r>
              <a:rPr lang="en-US" dirty="0" err="1"/>
              <a:t>Postorder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6409813"/>
              </p:ext>
            </p:extLst>
          </p:nvPr>
        </p:nvGraphicFramePr>
        <p:xfrm>
          <a:off x="294746" y="1274657"/>
          <a:ext cx="11753321" cy="5172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87553">
                  <a:extLst>
                    <a:ext uri="{9D8B030D-6E8A-4147-A177-3AD203B41FA5}">
                      <a16:colId xmlns:a16="http://schemas.microsoft.com/office/drawing/2014/main" val="2503514238"/>
                    </a:ext>
                  </a:extLst>
                </a:gridCol>
                <a:gridCol w="1913331">
                  <a:extLst>
                    <a:ext uri="{9D8B030D-6E8A-4147-A177-3AD203B41FA5}">
                      <a16:colId xmlns:a16="http://schemas.microsoft.com/office/drawing/2014/main" val="4089867767"/>
                    </a:ext>
                  </a:extLst>
                </a:gridCol>
                <a:gridCol w="1876887">
                  <a:extLst>
                    <a:ext uri="{9D8B030D-6E8A-4147-A177-3AD203B41FA5}">
                      <a16:colId xmlns:a16="http://schemas.microsoft.com/office/drawing/2014/main" val="3686499302"/>
                    </a:ext>
                  </a:extLst>
                </a:gridCol>
                <a:gridCol w="1858665">
                  <a:extLst>
                    <a:ext uri="{9D8B030D-6E8A-4147-A177-3AD203B41FA5}">
                      <a16:colId xmlns:a16="http://schemas.microsoft.com/office/drawing/2014/main" val="168850811"/>
                    </a:ext>
                  </a:extLst>
                </a:gridCol>
                <a:gridCol w="1767554">
                  <a:extLst>
                    <a:ext uri="{9D8B030D-6E8A-4147-A177-3AD203B41FA5}">
                      <a16:colId xmlns:a16="http://schemas.microsoft.com/office/drawing/2014/main" val="44987315"/>
                    </a:ext>
                  </a:extLst>
                </a:gridCol>
                <a:gridCol w="1749331">
                  <a:extLst>
                    <a:ext uri="{9D8B030D-6E8A-4147-A177-3AD203B41FA5}">
                      <a16:colId xmlns:a16="http://schemas.microsoft.com/office/drawing/2014/main" val="2027788940"/>
                    </a:ext>
                  </a:extLst>
                </a:gridCol>
              </a:tblGrid>
              <a:tr h="25847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No proses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22616628"/>
                  </a:ext>
                </a:extLst>
              </a:tr>
              <a:tr h="25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u="none" strike="noStrike" dirty="0">
                          <a:effectLst/>
                        </a:rPr>
                        <a:t>void </a:t>
                      </a:r>
                      <a:r>
                        <a:rPr lang="en-US" sz="1800" b="1" u="none" strike="noStrike" dirty="0" err="1">
                          <a:effectLst/>
                        </a:rPr>
                        <a:t>postorder</a:t>
                      </a:r>
                      <a:r>
                        <a:rPr lang="en-US" sz="1800" b="1" u="none" strike="noStrike" dirty="0">
                          <a:effectLst/>
                        </a:rPr>
                        <a:t>(tree *root){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err="1">
                          <a:effectLst/>
                        </a:rPr>
                        <a:t>postorder</a:t>
                      </a:r>
                      <a:r>
                        <a:rPr lang="en-US" sz="1800" b="1" u="none" strike="noStrike" dirty="0">
                          <a:effectLst/>
                        </a:rPr>
                        <a:t> (</a:t>
                      </a:r>
                      <a:r>
                        <a:rPr lang="en-US" sz="1800" b="1" u="none" strike="noStrike" dirty="0" err="1" smtClean="0">
                          <a:effectLst/>
                        </a:rPr>
                        <a:t>tree</a:t>
                      </a:r>
                      <a:r>
                        <a:rPr lang="en-US" sz="1800" u="none" strike="noStrike" dirty="0" err="1" smtClean="0">
                          <a:effectLst/>
                        </a:rPr>
                        <a:t>_</a:t>
                      </a:r>
                      <a:r>
                        <a:rPr lang="en-US" sz="1800" b="1" u="none" strike="noStrike" dirty="0" err="1" smtClean="0">
                          <a:effectLst/>
                        </a:rPr>
                        <a:t>A</a:t>
                      </a:r>
                      <a:r>
                        <a:rPr lang="en-US" sz="1800" b="1" u="none" strike="noStrike" dirty="0">
                          <a:effectLst/>
                        </a:rPr>
                        <a:t>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err="1">
                          <a:effectLst/>
                        </a:rPr>
                        <a:t>postorder</a:t>
                      </a:r>
                      <a:r>
                        <a:rPr lang="en-US" sz="1800" b="1" u="none" strike="noStrike" dirty="0">
                          <a:effectLst/>
                        </a:rPr>
                        <a:t> (</a:t>
                      </a:r>
                      <a:r>
                        <a:rPr lang="en-US" sz="1800" b="1" u="none" strike="noStrike" dirty="0" err="1" smtClean="0">
                          <a:effectLst/>
                        </a:rPr>
                        <a:t>tree_B</a:t>
                      </a:r>
                      <a:r>
                        <a:rPr lang="en-US" sz="1800" b="1" u="none" strike="noStrike" dirty="0">
                          <a:effectLst/>
                        </a:rPr>
                        <a:t>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err="1">
                          <a:effectLst/>
                        </a:rPr>
                        <a:t>postorder</a:t>
                      </a:r>
                      <a:r>
                        <a:rPr lang="en-US" sz="1800" b="1" u="none" strike="noStrike" dirty="0">
                          <a:effectLst/>
                        </a:rPr>
                        <a:t> (</a:t>
                      </a:r>
                      <a:r>
                        <a:rPr lang="en-US" sz="1800" b="1" u="none" strike="noStrike" dirty="0" err="1" smtClean="0">
                          <a:effectLst/>
                        </a:rPr>
                        <a:t>tree_D</a:t>
                      </a:r>
                      <a:r>
                        <a:rPr lang="en-US" sz="1800" b="1" u="none" strike="noStrike" dirty="0">
                          <a:effectLst/>
                        </a:rPr>
                        <a:t>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>
                          <a:effectLst/>
                        </a:rPr>
                        <a:t>postorder (NULL)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err="1">
                          <a:effectLst/>
                        </a:rPr>
                        <a:t>postorder</a:t>
                      </a:r>
                      <a:r>
                        <a:rPr lang="en-US" sz="1800" b="1" u="none" strike="noStrike" dirty="0">
                          <a:effectLst/>
                        </a:rPr>
                        <a:t> (NULL)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24040941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If(root!=NULL){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tree_A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tree_B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tree_D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(NULL != NULL) False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(NULL != NULL) False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61468095"/>
                  </a:ext>
                </a:extLst>
              </a:tr>
              <a:tr h="25847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75123874"/>
                  </a:ext>
                </a:extLst>
              </a:tr>
              <a:tr h="25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       </a:t>
                      </a:r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(root -&gt; </a:t>
                      </a:r>
                      <a:r>
                        <a:rPr lang="en-US" sz="1600" u="none" strike="noStrike" dirty="0" err="1">
                          <a:effectLst/>
                        </a:rPr>
                        <a:t>kiri</a:t>
                      </a:r>
                      <a:r>
                        <a:rPr lang="en-US" sz="1600" u="none" strike="noStrike" dirty="0">
                          <a:effectLst/>
                        </a:rPr>
                        <a:t>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tree_B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tree_D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postorder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48816964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       </a:t>
                      </a:r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(root -&gt; </a:t>
                      </a:r>
                      <a:r>
                        <a:rPr lang="en-US" sz="1600" u="none" strike="noStrike" dirty="0" err="1">
                          <a:effectLst/>
                        </a:rPr>
                        <a:t>kanan</a:t>
                      </a:r>
                      <a:r>
                        <a:rPr lang="en-US" sz="1600" u="none" strike="noStrike" dirty="0">
                          <a:effectLst/>
                        </a:rPr>
                        <a:t>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postorder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39924683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       </a:t>
                      </a:r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(“%</a:t>
                      </a:r>
                      <a:r>
                        <a:rPr lang="en-US" sz="1600" u="none" strike="noStrike" dirty="0" err="1">
                          <a:effectLst/>
                        </a:rPr>
                        <a:t>d”,root</a:t>
                      </a:r>
                      <a:r>
                        <a:rPr lang="en-US" sz="1600" u="none" strike="noStrike" dirty="0">
                          <a:effectLst/>
                        </a:rPr>
                        <a:t> -&gt; data);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('A')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('B')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('D')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59829830"/>
                  </a:ext>
                </a:extLst>
              </a:tr>
              <a:tr h="25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}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71239121"/>
                  </a:ext>
                </a:extLst>
              </a:tr>
              <a:tr h="25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}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18310904"/>
                  </a:ext>
                </a:extLst>
              </a:tr>
              <a:tr h="25847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52731949"/>
                  </a:ext>
                </a:extLst>
              </a:tr>
              <a:tr h="25847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tree_B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tree_D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postorder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postorder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('D')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60149289"/>
                  </a:ext>
                </a:extLst>
              </a:tr>
              <a:tr h="25847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postorder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('D')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41229863"/>
                  </a:ext>
                </a:extLst>
              </a:tr>
              <a:tr h="25847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('B')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('D')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('B')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98088908"/>
                  </a:ext>
                </a:extLst>
              </a:tr>
              <a:tr h="25847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('B')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24115061"/>
                  </a:ext>
                </a:extLst>
              </a:tr>
              <a:tr h="25847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('B')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78228922"/>
                  </a:ext>
                </a:extLst>
              </a:tr>
              <a:tr h="25847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10407319"/>
                  </a:ext>
                </a:extLst>
              </a:tr>
              <a:tr h="25847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83232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76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62551"/>
          </a:xfrm>
        </p:spPr>
        <p:txBody>
          <a:bodyPr/>
          <a:lstStyle/>
          <a:p>
            <a:r>
              <a:rPr lang="en-US" dirty="0" err="1"/>
              <a:t>Postorder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7319392"/>
              </p:ext>
            </p:extLst>
          </p:nvPr>
        </p:nvGraphicFramePr>
        <p:xfrm>
          <a:off x="524931" y="1473551"/>
          <a:ext cx="11667069" cy="473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8401">
                  <a:extLst>
                    <a:ext uri="{9D8B030D-6E8A-4147-A177-3AD203B41FA5}">
                      <a16:colId xmlns:a16="http://schemas.microsoft.com/office/drawing/2014/main" val="1205628158"/>
                    </a:ext>
                  </a:extLst>
                </a:gridCol>
                <a:gridCol w="1634067">
                  <a:extLst>
                    <a:ext uri="{9D8B030D-6E8A-4147-A177-3AD203B41FA5}">
                      <a16:colId xmlns:a16="http://schemas.microsoft.com/office/drawing/2014/main" val="320677328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013924743"/>
                    </a:ext>
                  </a:extLst>
                </a:gridCol>
                <a:gridCol w="2192867">
                  <a:extLst>
                    <a:ext uri="{9D8B030D-6E8A-4147-A177-3AD203B41FA5}">
                      <a16:colId xmlns:a16="http://schemas.microsoft.com/office/drawing/2014/main" val="414663635"/>
                    </a:ext>
                  </a:extLst>
                </a:gridCol>
                <a:gridCol w="1964266">
                  <a:extLst>
                    <a:ext uri="{9D8B030D-6E8A-4147-A177-3AD203B41FA5}">
                      <a16:colId xmlns:a16="http://schemas.microsoft.com/office/drawing/2014/main" val="82261875"/>
                    </a:ext>
                  </a:extLst>
                </a:gridCol>
                <a:gridCol w="1456268">
                  <a:extLst>
                    <a:ext uri="{9D8B030D-6E8A-4147-A177-3AD203B41FA5}">
                      <a16:colId xmlns:a16="http://schemas.microsoft.com/office/drawing/2014/main" val="4270247125"/>
                    </a:ext>
                  </a:extLst>
                </a:gridCol>
              </a:tblGrid>
              <a:tr h="23706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No proses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73194945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>
                          <a:effectLst/>
                        </a:rPr>
                        <a:t>void </a:t>
                      </a:r>
                      <a:r>
                        <a:rPr lang="en-US" sz="1600" b="1" u="none" strike="noStrike" dirty="0" err="1">
                          <a:effectLst/>
                        </a:rPr>
                        <a:t>postorder</a:t>
                      </a:r>
                      <a:r>
                        <a:rPr lang="en-US" sz="1600" b="1" u="none" strike="noStrike" dirty="0">
                          <a:effectLst/>
                        </a:rPr>
                        <a:t>(tree *root){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postorder</a:t>
                      </a:r>
                      <a:r>
                        <a:rPr lang="en-US" sz="1600" b="1" u="none" strike="noStrike" dirty="0">
                          <a:effectLst/>
                        </a:rPr>
                        <a:t> (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tree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_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E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postorder</a:t>
                      </a:r>
                      <a:r>
                        <a:rPr lang="en-US" sz="1600" b="1" u="none" strike="noStrike" dirty="0">
                          <a:effectLst/>
                        </a:rPr>
                        <a:t> (NULL)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postorder</a:t>
                      </a:r>
                      <a:r>
                        <a:rPr lang="en-US" sz="1600" b="1" u="none" strike="noStrike" dirty="0">
                          <a:effectLst/>
                        </a:rPr>
                        <a:t> (NULL)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64286217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If(root!=NULL){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if (NULL != NULL)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(NULL != NULL) False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05179063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06697351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       </a:t>
                      </a:r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(root -&gt; </a:t>
                      </a:r>
                      <a:r>
                        <a:rPr lang="en-US" sz="1600" u="none" strike="noStrike" dirty="0" err="1">
                          <a:effectLst/>
                        </a:rPr>
                        <a:t>kiri</a:t>
                      </a:r>
                      <a:r>
                        <a:rPr lang="en-US" sz="1600" u="none" strike="noStrike" dirty="0">
                          <a:effectLst/>
                        </a:rPr>
                        <a:t>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88171608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       </a:t>
                      </a:r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(root -&gt; </a:t>
                      </a:r>
                      <a:r>
                        <a:rPr lang="en-US" sz="1600" u="none" strike="noStrike" dirty="0" err="1">
                          <a:effectLst/>
                        </a:rPr>
                        <a:t>kanan</a:t>
                      </a:r>
                      <a:r>
                        <a:rPr lang="en-US" sz="1600" u="none" strike="noStrike" dirty="0">
                          <a:effectLst/>
                        </a:rPr>
                        <a:t>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42932607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       </a:t>
                      </a:r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(“%</a:t>
                      </a:r>
                      <a:r>
                        <a:rPr lang="en-US" sz="1600" u="none" strike="noStrike" dirty="0" err="1">
                          <a:effectLst/>
                        </a:rPr>
                        <a:t>d”,root</a:t>
                      </a:r>
                      <a:r>
                        <a:rPr lang="en-US" sz="1600" u="none" strike="noStrike" dirty="0">
                          <a:effectLst/>
                        </a:rPr>
                        <a:t> -&gt; data);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('D')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('E')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('E')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12918000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    }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91801716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}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21973187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stack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03632060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tree_E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postorder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('E')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('B')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79349656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('B')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('E')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('B')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40211461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('E')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('B')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8745866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('A')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('B')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47158321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43290603"/>
                  </a:ext>
                </a:extLst>
              </a:tr>
              <a:tr h="23706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17201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865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3783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Postorder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1652345"/>
              </p:ext>
            </p:extLst>
          </p:nvPr>
        </p:nvGraphicFramePr>
        <p:xfrm>
          <a:off x="296331" y="824442"/>
          <a:ext cx="11760201" cy="4365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2857">
                  <a:extLst>
                    <a:ext uri="{9D8B030D-6E8A-4147-A177-3AD203B41FA5}">
                      <a16:colId xmlns:a16="http://schemas.microsoft.com/office/drawing/2014/main" val="3701501016"/>
                    </a:ext>
                  </a:extLst>
                </a:gridCol>
                <a:gridCol w="1682857">
                  <a:extLst>
                    <a:ext uri="{9D8B030D-6E8A-4147-A177-3AD203B41FA5}">
                      <a16:colId xmlns:a16="http://schemas.microsoft.com/office/drawing/2014/main" val="3104822846"/>
                    </a:ext>
                  </a:extLst>
                </a:gridCol>
                <a:gridCol w="1960032">
                  <a:extLst>
                    <a:ext uri="{9D8B030D-6E8A-4147-A177-3AD203B41FA5}">
                      <a16:colId xmlns:a16="http://schemas.microsoft.com/office/drawing/2014/main" val="1481982729"/>
                    </a:ext>
                  </a:extLst>
                </a:gridCol>
                <a:gridCol w="1940235">
                  <a:extLst>
                    <a:ext uri="{9D8B030D-6E8A-4147-A177-3AD203B41FA5}">
                      <a16:colId xmlns:a16="http://schemas.microsoft.com/office/drawing/2014/main" val="1675473246"/>
                    </a:ext>
                  </a:extLst>
                </a:gridCol>
                <a:gridCol w="1979832">
                  <a:extLst>
                    <a:ext uri="{9D8B030D-6E8A-4147-A177-3AD203B41FA5}">
                      <a16:colId xmlns:a16="http://schemas.microsoft.com/office/drawing/2014/main" val="2705703416"/>
                    </a:ext>
                  </a:extLst>
                </a:gridCol>
                <a:gridCol w="1564067">
                  <a:extLst>
                    <a:ext uri="{9D8B030D-6E8A-4147-A177-3AD203B41FA5}">
                      <a16:colId xmlns:a16="http://schemas.microsoft.com/office/drawing/2014/main" val="2902357147"/>
                    </a:ext>
                  </a:extLst>
                </a:gridCol>
                <a:gridCol w="950321">
                  <a:extLst>
                    <a:ext uri="{9D8B030D-6E8A-4147-A177-3AD203B41FA5}">
                      <a16:colId xmlns:a16="http://schemas.microsoft.com/office/drawing/2014/main" val="3410424778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No proses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7190723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u="none" strike="noStrike" dirty="0">
                          <a:effectLst/>
                        </a:rPr>
                        <a:t>void </a:t>
                      </a:r>
                      <a:r>
                        <a:rPr lang="en-US" sz="1400" b="1" u="none" strike="noStrike" dirty="0" err="1">
                          <a:effectLst/>
                        </a:rPr>
                        <a:t>postorder</a:t>
                      </a:r>
                      <a:r>
                        <a:rPr lang="en-US" sz="1400" b="1" u="none" strike="noStrike" dirty="0">
                          <a:effectLst/>
                        </a:rPr>
                        <a:t>(tree *root){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postorder</a:t>
                      </a:r>
                      <a:r>
                        <a:rPr lang="en-US" sz="1600" b="1" u="none" strike="noStrike" dirty="0">
                          <a:effectLst/>
                        </a:rPr>
                        <a:t> (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postorder</a:t>
                      </a:r>
                      <a:r>
                        <a:rPr lang="en-US" sz="1600" b="1" u="none" strike="noStrike" dirty="0">
                          <a:effectLst/>
                        </a:rPr>
                        <a:t> (NULL)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postorder</a:t>
                      </a:r>
                      <a:r>
                        <a:rPr lang="en-US" sz="1600" b="1" u="none" strike="noStrike" dirty="0">
                          <a:effectLst/>
                        </a:rPr>
                        <a:t> (NULL)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9588049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If(root!=NULL){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!= NULL) True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if (NULL != NULL)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if (NULL != NULL) False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1193430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7882166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       </a:t>
                      </a:r>
                      <a:r>
                        <a:rPr lang="en-US" sz="1400" u="none" strike="noStrike" dirty="0" err="1">
                          <a:effectLst/>
                        </a:rPr>
                        <a:t>postorder</a:t>
                      </a:r>
                      <a:r>
                        <a:rPr lang="en-US" sz="1400" u="none" strike="noStrike" dirty="0">
                          <a:effectLst/>
                        </a:rPr>
                        <a:t>(root -&gt; </a:t>
                      </a:r>
                      <a:r>
                        <a:rPr lang="en-US" sz="1400" u="none" strike="noStrike" dirty="0" err="1">
                          <a:effectLst/>
                        </a:rPr>
                        <a:t>kiri</a:t>
                      </a:r>
                      <a:r>
                        <a:rPr lang="en-US" sz="1400" u="none" strike="noStrike" dirty="0">
                          <a:effectLst/>
                        </a:rPr>
                        <a:t>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276049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       </a:t>
                      </a:r>
                      <a:r>
                        <a:rPr lang="en-US" sz="1400" u="none" strike="noStrike" dirty="0" err="1">
                          <a:effectLst/>
                        </a:rPr>
                        <a:t>postorder</a:t>
                      </a:r>
                      <a:r>
                        <a:rPr lang="en-US" sz="1400" u="none" strike="noStrike" dirty="0">
                          <a:effectLst/>
                        </a:rPr>
                        <a:t>(root -&gt; </a:t>
                      </a:r>
                      <a:r>
                        <a:rPr lang="en-US" sz="1400" u="none" strike="noStrike" dirty="0" err="1">
                          <a:effectLst/>
                        </a:rPr>
                        <a:t>kanan</a:t>
                      </a:r>
                      <a:r>
                        <a:rPr lang="en-US" sz="1400" u="none" strike="noStrike" dirty="0">
                          <a:effectLst/>
                        </a:rPr>
                        <a:t>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4455343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       </a:t>
                      </a:r>
                      <a:r>
                        <a:rPr lang="en-US" sz="1400" u="none" strike="noStrike" dirty="0" err="1">
                          <a:effectLst/>
                        </a:rPr>
                        <a:t>printf</a:t>
                      </a:r>
                      <a:r>
                        <a:rPr lang="en-US" sz="1400" u="none" strike="noStrike" dirty="0">
                          <a:effectLst/>
                        </a:rPr>
                        <a:t>(“%</a:t>
                      </a:r>
                      <a:r>
                        <a:rPr lang="en-US" sz="1400" u="none" strike="noStrike" dirty="0" err="1">
                          <a:effectLst/>
                        </a:rPr>
                        <a:t>d”,root</a:t>
                      </a:r>
                      <a:r>
                        <a:rPr lang="en-US" sz="1400" u="none" strike="noStrike" dirty="0">
                          <a:effectLst/>
                        </a:rPr>
                        <a:t> -&gt; data);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('B')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('C')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('C')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printf</a:t>
                      </a:r>
                      <a:r>
                        <a:rPr lang="en-US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('A')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5502203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    }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52553374"/>
                  </a:ext>
                </a:extLst>
              </a:tr>
              <a:tr h="3270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}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813405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stack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stack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4225308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tree_C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postorder (NULL)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('C')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8311720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('A')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postorder</a:t>
                      </a:r>
                      <a:r>
                        <a:rPr lang="en-US" sz="1600" u="none" strike="noStrike" dirty="0">
                          <a:effectLst/>
                        </a:rPr>
                        <a:t> (NULL)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('C')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4203277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printf</a:t>
                      </a:r>
                      <a:r>
                        <a:rPr lang="en-US" sz="1600" u="none" strike="noStrike" dirty="0">
                          <a:effectLst/>
                        </a:rPr>
                        <a:t> ('C')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6756726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printf ('A')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56617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865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Postorder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977" y="186267"/>
            <a:ext cx="6038095" cy="5454392"/>
          </a:xfrm>
        </p:spPr>
      </p:pic>
    </p:spTree>
    <p:extLst>
      <p:ext uri="{BB962C8B-B14F-4D97-AF65-F5344CB8AC3E}">
        <p14:creationId xmlns:p14="http://schemas.microsoft.com/office/powerpoint/2010/main" val="189768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84787" y="893427"/>
            <a:ext cx="10972800" cy="838200"/>
          </a:xfrm>
        </p:spPr>
        <p:txBody>
          <a:bodyPr anchor="t"/>
          <a:lstStyle/>
          <a:p>
            <a:r>
              <a:rPr lang="en-US" dirty="0" err="1" smtClean="0"/>
              <a:t>Contoh</a:t>
            </a:r>
            <a:r>
              <a:rPr lang="en-US" dirty="0" smtClean="0"/>
              <a:t> Tree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12800" y="1849073"/>
            <a:ext cx="10972800" cy="4525963"/>
          </a:xfrm>
        </p:spPr>
        <p:txBody>
          <a:bodyPr/>
          <a:lstStyle/>
          <a:p>
            <a:r>
              <a:rPr lang="en-US" sz="2800" dirty="0" err="1" smtClean="0"/>
              <a:t>Sistem</a:t>
            </a:r>
            <a:r>
              <a:rPr lang="en-US" sz="2800" dirty="0" smtClean="0"/>
              <a:t> </a:t>
            </a:r>
            <a:r>
              <a:rPr lang="en-US" sz="2800" dirty="0" err="1" smtClean="0"/>
              <a:t>operasi</a:t>
            </a:r>
            <a:r>
              <a:rPr lang="en-US" sz="2800" dirty="0" smtClean="0"/>
              <a:t>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tree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struktur</a:t>
            </a:r>
            <a:r>
              <a:rPr lang="en-US" sz="2800" dirty="0" smtClean="0"/>
              <a:t> file</a:t>
            </a: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084" y="2327888"/>
            <a:ext cx="7315200" cy="372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6285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Studi Kasus 1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800" smtClean="0"/>
              <a:t>Terdapat Tree sbb, lakukan traversal tree secara</a:t>
            </a:r>
          </a:p>
          <a:p>
            <a:pPr lvl="1"/>
            <a:r>
              <a:rPr lang="en-AU" sz="2400" smtClean="0"/>
              <a:t>Inorder</a:t>
            </a:r>
          </a:p>
          <a:p>
            <a:pPr lvl="1"/>
            <a:r>
              <a:rPr lang="en-AU" sz="2400" smtClean="0"/>
              <a:t>Preorder</a:t>
            </a:r>
          </a:p>
          <a:p>
            <a:pPr lvl="1"/>
            <a:r>
              <a:rPr lang="en-AU" sz="2400" smtClean="0"/>
              <a:t>Postorder</a:t>
            </a:r>
          </a:p>
        </p:txBody>
      </p:sp>
      <p:sp>
        <p:nvSpPr>
          <p:cNvPr id="4608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165600" y="6305550"/>
            <a:ext cx="38608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mtClean="0">
                <a:latin typeface="Arial Narrow" pitchFamily="34" charset="0"/>
              </a:rPr>
              <a:t>PENS-ITS</a:t>
            </a:r>
          </a:p>
        </p:txBody>
      </p:sp>
      <p:pic>
        <p:nvPicPr>
          <p:cNvPr id="4608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2362201"/>
            <a:ext cx="4876800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894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077539" cy="1450757"/>
          </a:xfrm>
        </p:spPr>
        <p:txBody>
          <a:bodyPr/>
          <a:lstStyle/>
          <a:p>
            <a:r>
              <a:rPr lang="en-AU" dirty="0" smtClean="0"/>
              <a:t>Traversal </a:t>
            </a:r>
            <a:r>
              <a:rPr lang="en-AU" dirty="0" err="1" smtClean="0"/>
              <a:t>PreOrder</a:t>
            </a:r>
            <a:endParaRPr lang="en-AU" dirty="0" smtClean="0"/>
          </a:p>
        </p:txBody>
      </p:sp>
      <p:sp>
        <p:nvSpPr>
          <p:cNvPr id="47107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165600" y="6305550"/>
            <a:ext cx="38608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mtClean="0">
                <a:latin typeface="Arial Narrow" pitchFamily="34" charset="0"/>
              </a:rPr>
              <a:t>PENS-ITS</a:t>
            </a:r>
          </a:p>
        </p:txBody>
      </p:sp>
      <p:sp>
        <p:nvSpPr>
          <p:cNvPr id="47108" name="Rectangle 104"/>
          <p:cNvSpPr>
            <a:spLocks noChangeArrowheads="1"/>
          </p:cNvSpPr>
          <p:nvPr/>
        </p:nvSpPr>
        <p:spPr bwMode="auto">
          <a:xfrm>
            <a:off x="203200" y="-322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AU"/>
          </a:p>
        </p:txBody>
      </p:sp>
      <p:pic>
        <p:nvPicPr>
          <p:cNvPr id="47109" name="Picture 1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500" y="286602"/>
            <a:ext cx="6726259" cy="589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28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Traversal InOrder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smtClean="0"/>
          </a:p>
        </p:txBody>
      </p:sp>
      <p:sp>
        <p:nvSpPr>
          <p:cNvPr id="48132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165600" y="6305550"/>
            <a:ext cx="38608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mtClean="0">
                <a:latin typeface="Arial Narrow" pitchFamily="34" charset="0"/>
              </a:rPr>
              <a:t>PENS-ITS</a:t>
            </a:r>
          </a:p>
        </p:txBody>
      </p:sp>
      <p:pic>
        <p:nvPicPr>
          <p:cNvPr id="481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467" y="1600200"/>
            <a:ext cx="57277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83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Traversal PostOrder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smtClean="0"/>
          </a:p>
        </p:txBody>
      </p:sp>
      <p:sp>
        <p:nvSpPr>
          <p:cNvPr id="49156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165600" y="6305550"/>
            <a:ext cx="38608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mtClean="0">
                <a:latin typeface="Arial Narrow" pitchFamily="34" charset="0"/>
              </a:rPr>
              <a:t>PENS-ITS</a:t>
            </a:r>
          </a:p>
        </p:txBody>
      </p:sp>
      <p:pic>
        <p:nvPicPr>
          <p:cNvPr id="491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051" y="1219200"/>
            <a:ext cx="58039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64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Traversal Binary Tree</a:t>
            </a:r>
            <a:br>
              <a:rPr lang="en-US" sz="4400" dirty="0" smtClean="0"/>
            </a:br>
            <a:r>
              <a:rPr lang="en-US" sz="3200" dirty="0" err="1" smtClean="0"/>
              <a:t>Notasi</a:t>
            </a:r>
            <a:r>
              <a:rPr lang="en-US" sz="3200" dirty="0" smtClean="0"/>
              <a:t> </a:t>
            </a:r>
            <a:r>
              <a:rPr lang="en-US" sz="3200" dirty="0" err="1" smtClean="0"/>
              <a:t>Aritmatika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8970" y="3782327"/>
            <a:ext cx="5193030" cy="90974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100"/>
              </a:spcBef>
            </a:pPr>
            <a:r>
              <a:rPr lang="en-US" sz="2400" dirty="0" smtClean="0"/>
              <a:t>2 * (9 + (5-2))</a:t>
            </a:r>
          </a:p>
          <a:p>
            <a:pPr>
              <a:lnSpc>
                <a:spcPct val="120000"/>
              </a:lnSpc>
              <a:spcBef>
                <a:spcPts val="100"/>
              </a:spcBef>
            </a:pPr>
            <a:r>
              <a:rPr lang="en-US" sz="2400" dirty="0" smtClean="0"/>
              <a:t>Prefix : * 2 + 9 – 5 2</a:t>
            </a:r>
          </a:p>
          <a:p>
            <a:pPr>
              <a:lnSpc>
                <a:spcPct val="120000"/>
              </a:lnSpc>
              <a:spcBef>
                <a:spcPts val="100"/>
              </a:spcBef>
            </a:pPr>
            <a:r>
              <a:rPr lang="en-US" sz="2400" dirty="0" smtClean="0"/>
              <a:t>Infix : </a:t>
            </a:r>
            <a:r>
              <a:rPr lang="en-US" sz="2400" dirty="0"/>
              <a:t>2 * </a:t>
            </a:r>
            <a:r>
              <a:rPr lang="en-US" sz="2400" dirty="0" smtClean="0"/>
              <a:t>9 </a:t>
            </a:r>
            <a:r>
              <a:rPr lang="en-US" sz="2400" dirty="0"/>
              <a:t>+ </a:t>
            </a:r>
            <a:r>
              <a:rPr lang="en-US" sz="2400" dirty="0" smtClean="0"/>
              <a:t>5-2</a:t>
            </a:r>
          </a:p>
          <a:p>
            <a:pPr>
              <a:lnSpc>
                <a:spcPct val="120000"/>
              </a:lnSpc>
              <a:spcBef>
                <a:spcPts val="100"/>
              </a:spcBef>
            </a:pPr>
            <a:r>
              <a:rPr lang="en-US" sz="2400" dirty="0" smtClean="0"/>
              <a:t>Postfix : 2 9 5 2 - + *</a:t>
            </a:r>
            <a:endParaRPr lang="en-US" sz="2400" dirty="0"/>
          </a:p>
          <a:p>
            <a:pPr>
              <a:lnSpc>
                <a:spcPct val="120000"/>
              </a:lnSpc>
              <a:spcBef>
                <a:spcPts val="100"/>
              </a:spcBef>
            </a:pPr>
            <a:endParaRPr lang="en-US" sz="2400" dirty="0"/>
          </a:p>
          <a:p>
            <a:pPr>
              <a:lnSpc>
                <a:spcPct val="120000"/>
              </a:lnSpc>
              <a:spcBef>
                <a:spcPts val="100"/>
              </a:spcBef>
            </a:pPr>
            <a:endParaRPr lang="en-US" sz="2400" dirty="0"/>
          </a:p>
        </p:txBody>
      </p:sp>
      <p:pic>
        <p:nvPicPr>
          <p:cNvPr id="2054" name="Picture 6" descr="The Universe of Discourse : Recognizing when two arithmetic expressions are essentially the sa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517" y="868972"/>
            <a:ext cx="2713740" cy="268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inary Tree - Coders Help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751" y="2214198"/>
            <a:ext cx="3951622" cy="235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839809" y="4038296"/>
            <a:ext cx="1731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 * (a-1) + (3*b)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8866" y="4771839"/>
            <a:ext cx="269496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Prefix : + * 2 – a 1 * 3 b</a:t>
            </a:r>
          </a:p>
          <a:p>
            <a:r>
              <a:rPr lang="en-US" sz="2000" dirty="0" smtClean="0"/>
              <a:t>Infix   : 2 * a-1 + 3*b</a:t>
            </a:r>
          </a:p>
          <a:p>
            <a:r>
              <a:rPr lang="en-US" sz="2000" dirty="0" smtClean="0"/>
              <a:t>Postfix :  2 a 1 - * 3 b * +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4035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>
                <a:ea typeface="PMingLiU" pitchFamily="18" charset="-120"/>
              </a:rPr>
              <a:t>Preorder, Postorder and Inorder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zh-TW" sz="2400" dirty="0" smtClean="0">
                <a:solidFill>
                  <a:schemeClr val="tx1"/>
                </a:solidFill>
                <a:ea typeface="PMingLiU" pitchFamily="18" charset="-120"/>
              </a:rPr>
              <a:t>Preorder traversal</a:t>
            </a:r>
          </a:p>
          <a:p>
            <a:pPr lvl="1">
              <a:lnSpc>
                <a:spcPct val="90000"/>
              </a:lnSpc>
            </a:pPr>
            <a:r>
              <a:rPr lang="en-US" altLang="zh-TW" sz="2400" dirty="0" smtClean="0">
                <a:solidFill>
                  <a:schemeClr val="tx1"/>
                </a:solidFill>
                <a:ea typeface="PMingLiU" pitchFamily="18" charset="-120"/>
              </a:rPr>
              <a:t>node, left, right</a:t>
            </a:r>
          </a:p>
          <a:p>
            <a:pPr lvl="1">
              <a:lnSpc>
                <a:spcPct val="90000"/>
              </a:lnSpc>
            </a:pPr>
            <a:r>
              <a:rPr lang="en-US" altLang="zh-TW" sz="2400" dirty="0" smtClean="0">
                <a:solidFill>
                  <a:schemeClr val="tx1"/>
                </a:solidFill>
                <a:ea typeface="PMingLiU" pitchFamily="18" charset="-120"/>
              </a:rPr>
              <a:t>prefix expression</a:t>
            </a:r>
          </a:p>
          <a:p>
            <a:pPr lvl="2">
              <a:lnSpc>
                <a:spcPct val="90000"/>
              </a:lnSpc>
            </a:pPr>
            <a:r>
              <a:rPr lang="en-US" altLang="zh-TW" sz="2400" dirty="0" smtClean="0">
                <a:solidFill>
                  <a:schemeClr val="tx1"/>
                </a:solidFill>
                <a:ea typeface="PMingLiU" pitchFamily="18" charset="-120"/>
              </a:rPr>
              <a:t>++a*</a:t>
            </a:r>
            <a:r>
              <a:rPr lang="en-US" altLang="zh-TW" sz="2400" dirty="0" err="1" smtClean="0">
                <a:solidFill>
                  <a:schemeClr val="tx1"/>
                </a:solidFill>
                <a:ea typeface="PMingLiU" pitchFamily="18" charset="-120"/>
              </a:rPr>
              <a:t>bc</a:t>
            </a:r>
            <a:r>
              <a:rPr lang="en-US" altLang="zh-TW" sz="2400" dirty="0" smtClean="0">
                <a:solidFill>
                  <a:schemeClr val="tx1"/>
                </a:solidFill>
                <a:ea typeface="PMingLiU" pitchFamily="18" charset="-120"/>
              </a:rPr>
              <a:t>*+*</a:t>
            </a:r>
            <a:r>
              <a:rPr lang="en-US" altLang="zh-TW" sz="2400" dirty="0" err="1" smtClean="0">
                <a:solidFill>
                  <a:schemeClr val="tx1"/>
                </a:solidFill>
                <a:ea typeface="PMingLiU" pitchFamily="18" charset="-120"/>
              </a:rPr>
              <a:t>defg</a:t>
            </a:r>
            <a:endParaRPr lang="en-US" altLang="zh-TW" sz="2400" dirty="0" smtClean="0">
              <a:solidFill>
                <a:schemeClr val="tx1"/>
              </a:solidFill>
              <a:ea typeface="PMingLiU" pitchFamily="18" charset="-120"/>
            </a:endParaRPr>
          </a:p>
        </p:txBody>
      </p:sp>
      <p:pic>
        <p:nvPicPr>
          <p:cNvPr id="21508" name="Picture 4" descr="fig4_1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9400" y="3505201"/>
            <a:ext cx="6096000" cy="2759075"/>
          </a:xfrm>
          <a:noFill/>
        </p:spPr>
      </p:pic>
    </p:spTree>
    <p:extLst>
      <p:ext uri="{BB962C8B-B14F-4D97-AF65-F5344CB8AC3E}">
        <p14:creationId xmlns:p14="http://schemas.microsoft.com/office/powerpoint/2010/main" val="184698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>
                <a:ea typeface="PMingLiU" pitchFamily="18" charset="-120"/>
              </a:rPr>
              <a:t>Preorder, Postorder and Inorder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Postorder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traversal</a:t>
            </a:r>
          </a:p>
          <a:p>
            <a:pPr lvl="1">
              <a:lnSpc>
                <a:spcPct val="90000"/>
              </a:lnSpc>
            </a:pPr>
            <a:r>
              <a:rPr lang="en-US" altLang="zh-TW" sz="2000" dirty="0" smtClean="0">
                <a:solidFill>
                  <a:schemeClr val="tx1"/>
                </a:solidFill>
                <a:ea typeface="PMingLiU" pitchFamily="18" charset="-120"/>
              </a:rPr>
              <a:t>left, right, node</a:t>
            </a:r>
          </a:p>
          <a:p>
            <a:pPr lvl="1">
              <a:lnSpc>
                <a:spcPct val="90000"/>
              </a:lnSpc>
            </a:pPr>
            <a:r>
              <a:rPr lang="en-US" altLang="zh-TW" sz="2000" dirty="0" smtClean="0">
                <a:solidFill>
                  <a:schemeClr val="tx1"/>
                </a:solidFill>
                <a:ea typeface="PMingLiU" pitchFamily="18" charset="-120"/>
              </a:rPr>
              <a:t>postfix expression</a:t>
            </a:r>
          </a:p>
          <a:p>
            <a:pPr lvl="2">
              <a:lnSpc>
                <a:spcPct val="90000"/>
              </a:lnSpc>
            </a:pPr>
            <a:r>
              <a:rPr lang="en-US" altLang="zh-TW" sz="2000" dirty="0" err="1">
                <a:solidFill>
                  <a:schemeClr val="tx1"/>
                </a:solidFill>
                <a:ea typeface="PMingLiU" pitchFamily="18" charset="-120"/>
              </a:rPr>
              <a:t>abc</a:t>
            </a:r>
            <a:r>
              <a:rPr lang="en-US" altLang="zh-TW" sz="2000" dirty="0">
                <a:solidFill>
                  <a:schemeClr val="tx1"/>
                </a:solidFill>
                <a:ea typeface="PMingLiU" pitchFamily="18" charset="-120"/>
              </a:rPr>
              <a:t>*+de*</a:t>
            </a:r>
            <a:r>
              <a:rPr lang="en-US" altLang="zh-TW" sz="2000" dirty="0" err="1">
                <a:solidFill>
                  <a:schemeClr val="tx1"/>
                </a:solidFill>
                <a:ea typeface="PMingLiU" pitchFamily="18" charset="-120"/>
              </a:rPr>
              <a:t>f+g</a:t>
            </a:r>
            <a:r>
              <a:rPr lang="en-US" altLang="zh-TW" sz="2000" dirty="0">
                <a:solidFill>
                  <a:schemeClr val="tx1"/>
                </a:solidFill>
                <a:ea typeface="PMingLiU" pitchFamily="18" charset="-120"/>
              </a:rPr>
              <a:t>*+</a:t>
            </a:r>
          </a:p>
          <a:p>
            <a:pPr lvl="2">
              <a:lnSpc>
                <a:spcPct val="90000"/>
              </a:lnSpc>
            </a:pPr>
            <a:endParaRPr lang="en-US" altLang="zh-TW" sz="2400" dirty="0">
              <a:ea typeface="PMingLiU" pitchFamily="18" charset="-120"/>
            </a:endParaRPr>
          </a:p>
        </p:txBody>
      </p:sp>
      <p:sp>
        <p:nvSpPr>
          <p:cNvPr id="2355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134100" y="1845734"/>
            <a:ext cx="3848100" cy="4555066"/>
          </a:xfrm>
        </p:spPr>
        <p:txBody>
          <a:bodyPr>
            <a:normAutofit/>
          </a:bodyPr>
          <a:lstStyle/>
          <a:p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Inorder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traversal</a:t>
            </a:r>
          </a:p>
          <a:p>
            <a:pPr lvl="1"/>
            <a:r>
              <a:rPr lang="en-US" altLang="zh-TW" sz="2000" dirty="0" smtClean="0">
                <a:solidFill>
                  <a:schemeClr val="tx1"/>
                </a:solidFill>
                <a:ea typeface="PMingLiU" pitchFamily="18" charset="-120"/>
              </a:rPr>
              <a:t>left, node, right</a:t>
            </a:r>
          </a:p>
          <a:p>
            <a:pPr lvl="1"/>
            <a:r>
              <a:rPr lang="en-US" altLang="zh-TW" sz="2000" dirty="0" smtClean="0">
                <a:solidFill>
                  <a:schemeClr val="tx1"/>
                </a:solidFill>
                <a:ea typeface="PMingLiU" pitchFamily="18" charset="-120"/>
              </a:rPr>
              <a:t>infix expression</a:t>
            </a:r>
          </a:p>
          <a:p>
            <a:pPr lvl="2"/>
            <a:r>
              <a:rPr lang="en-US" altLang="zh-TW" sz="2000" dirty="0" err="1">
                <a:solidFill>
                  <a:schemeClr val="tx1"/>
                </a:solidFill>
                <a:ea typeface="PMingLiU" pitchFamily="18" charset="-120"/>
              </a:rPr>
              <a:t>a+b</a:t>
            </a:r>
            <a:r>
              <a:rPr lang="en-US" altLang="zh-TW" sz="2000" dirty="0">
                <a:solidFill>
                  <a:schemeClr val="tx1"/>
                </a:solidFill>
                <a:ea typeface="PMingLiU" pitchFamily="18" charset="-120"/>
              </a:rPr>
              <a:t>*</a:t>
            </a:r>
            <a:r>
              <a:rPr lang="en-US" altLang="zh-TW" sz="2000" dirty="0" err="1">
                <a:solidFill>
                  <a:schemeClr val="tx1"/>
                </a:solidFill>
                <a:ea typeface="PMingLiU" pitchFamily="18" charset="-120"/>
              </a:rPr>
              <a:t>c+d</a:t>
            </a:r>
            <a:r>
              <a:rPr lang="en-US" altLang="zh-TW" sz="2000" dirty="0">
                <a:solidFill>
                  <a:schemeClr val="tx1"/>
                </a:solidFill>
                <a:ea typeface="PMingLiU" pitchFamily="18" charset="-120"/>
              </a:rPr>
              <a:t>*</a:t>
            </a:r>
            <a:r>
              <a:rPr lang="en-US" altLang="zh-TW" sz="2000" dirty="0" err="1">
                <a:solidFill>
                  <a:schemeClr val="tx1"/>
                </a:solidFill>
                <a:ea typeface="PMingLiU" pitchFamily="18" charset="-120"/>
              </a:rPr>
              <a:t>e+f</a:t>
            </a:r>
            <a:r>
              <a:rPr lang="en-US" altLang="zh-TW" sz="2000" dirty="0">
                <a:solidFill>
                  <a:schemeClr val="tx1"/>
                </a:solidFill>
                <a:ea typeface="PMingLiU" pitchFamily="18" charset="-120"/>
              </a:rPr>
              <a:t>*g</a:t>
            </a:r>
          </a:p>
          <a:p>
            <a:endParaRPr lang="en-US" altLang="zh-TW" dirty="0">
              <a:solidFill>
                <a:schemeClr val="tx1"/>
              </a:solidFill>
              <a:ea typeface="PMingLiU" pitchFamily="18" charset="-120"/>
            </a:endParaRPr>
          </a:p>
        </p:txBody>
      </p:sp>
      <p:pic>
        <p:nvPicPr>
          <p:cNvPr id="23557" name="Picture 4" descr="fig4_1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3733801"/>
            <a:ext cx="5410200" cy="2449513"/>
          </a:xfrm>
          <a:noFill/>
        </p:spPr>
      </p:pic>
    </p:spTree>
    <p:extLst>
      <p:ext uri="{BB962C8B-B14F-4D97-AF65-F5344CB8AC3E}">
        <p14:creationId xmlns:p14="http://schemas.microsoft.com/office/powerpoint/2010/main" val="259443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Tree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Menghitung</a:t>
            </a:r>
            <a:r>
              <a:rPr lang="en-US" dirty="0" smtClean="0"/>
              <a:t> tinggi binary tree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Menghitung</a:t>
            </a:r>
            <a:r>
              <a:rPr lang="en-US" dirty="0" smtClean="0"/>
              <a:t> node leaf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50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677331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Tinggi Binary Tree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584" y="1083732"/>
            <a:ext cx="6974415" cy="4704687"/>
          </a:xfrm>
          <a:prstGeom prst="rect">
            <a:avLst/>
          </a:prstGeom>
        </p:spPr>
      </p:pic>
      <p:pic>
        <p:nvPicPr>
          <p:cNvPr id="6" name="Picture 19" descr="AAERVDM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225" y="4250267"/>
            <a:ext cx="4145442" cy="1665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927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Tinggi Binary Tree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90083" y="1830463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 smtClean="0"/>
              <a:t>tinggiTree</a:t>
            </a:r>
            <a:r>
              <a:rPr lang="en-US" sz="2000" dirty="0" smtClean="0"/>
              <a:t>(tree *root</a:t>
            </a:r>
            <a:r>
              <a:rPr lang="en-US" sz="2000" dirty="0"/>
              <a:t>) {</a:t>
            </a:r>
          </a:p>
          <a:p>
            <a:r>
              <a:rPr lang="en-US" sz="2000" dirty="0"/>
              <a:t>    if (root == NULL) {</a:t>
            </a:r>
          </a:p>
          <a:p>
            <a:r>
              <a:rPr lang="en-US" sz="2000" dirty="0"/>
              <a:t>        return 0;</a:t>
            </a:r>
          </a:p>
          <a:p>
            <a:r>
              <a:rPr lang="en-US" sz="2000" dirty="0"/>
              <a:t>    }</a:t>
            </a:r>
          </a:p>
          <a:p>
            <a:endParaRPr lang="en-US" sz="2000" dirty="0"/>
          </a:p>
          <a:p>
            <a:r>
              <a:rPr lang="en-US" sz="2000" dirty="0"/>
              <a:t>    </a:t>
            </a: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tinggiKiri</a:t>
            </a:r>
            <a:r>
              <a:rPr lang="en-US" sz="2000" dirty="0"/>
              <a:t> = </a:t>
            </a:r>
            <a:r>
              <a:rPr lang="en-US" sz="2000" dirty="0" err="1"/>
              <a:t>tinggiTree</a:t>
            </a:r>
            <a:r>
              <a:rPr lang="en-US" sz="2000" dirty="0"/>
              <a:t>(root-&gt;left);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tinggiKanan</a:t>
            </a:r>
            <a:r>
              <a:rPr lang="en-US" sz="2000" dirty="0"/>
              <a:t> = </a:t>
            </a:r>
            <a:r>
              <a:rPr lang="en-US" sz="2000" dirty="0" err="1"/>
              <a:t>tinggiTree</a:t>
            </a:r>
            <a:r>
              <a:rPr lang="en-US" sz="2000" dirty="0"/>
              <a:t>(root-&gt;right);</a:t>
            </a:r>
          </a:p>
          <a:p>
            <a:endParaRPr lang="en-US" sz="2000" dirty="0"/>
          </a:p>
          <a:p>
            <a:r>
              <a:rPr lang="en-US" sz="2000" dirty="0"/>
              <a:t>    if (</a:t>
            </a:r>
            <a:r>
              <a:rPr lang="en-US" sz="2000" dirty="0" err="1"/>
              <a:t>tinggiKiri</a:t>
            </a:r>
            <a:r>
              <a:rPr lang="en-US" sz="2000" dirty="0"/>
              <a:t> &gt; </a:t>
            </a:r>
            <a:r>
              <a:rPr lang="en-US" sz="2000" dirty="0" err="1"/>
              <a:t>tinggiKanan</a:t>
            </a:r>
            <a:r>
              <a:rPr lang="en-US" sz="2000" dirty="0"/>
              <a:t>) {</a:t>
            </a:r>
          </a:p>
          <a:p>
            <a:r>
              <a:rPr lang="en-US" sz="2000" dirty="0"/>
              <a:t>        return </a:t>
            </a:r>
            <a:r>
              <a:rPr lang="en-US" sz="2000" dirty="0" err="1"/>
              <a:t>tinggiKiri</a:t>
            </a:r>
            <a:r>
              <a:rPr lang="en-US" sz="2000" dirty="0"/>
              <a:t> + 1;</a:t>
            </a:r>
          </a:p>
          <a:p>
            <a:r>
              <a:rPr lang="en-US" sz="2000" dirty="0"/>
              <a:t>    } else {</a:t>
            </a:r>
          </a:p>
          <a:p>
            <a:r>
              <a:rPr lang="en-US" sz="2000" dirty="0"/>
              <a:t>        return </a:t>
            </a:r>
            <a:r>
              <a:rPr lang="en-US" sz="2000" dirty="0" err="1"/>
              <a:t>tinggiKanan</a:t>
            </a:r>
            <a:r>
              <a:rPr lang="en-US" sz="2000" dirty="0"/>
              <a:t> + 1;</a:t>
            </a:r>
          </a:p>
          <a:p>
            <a:r>
              <a:rPr lang="en-US" sz="2000" dirty="0"/>
              <a:t>    }</a:t>
            </a:r>
          </a:p>
          <a:p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00331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Istilah Umum di Tree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1861" y="1871024"/>
            <a:ext cx="5486400" cy="45259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AU" sz="2000" dirty="0"/>
              <a:t>A </a:t>
            </a:r>
            <a:r>
              <a:rPr lang="en-AU" sz="2000" dirty="0" err="1" smtClean="0"/>
              <a:t>adalah</a:t>
            </a:r>
            <a:r>
              <a:rPr lang="en-AU" sz="2000" dirty="0" smtClean="0"/>
              <a:t> </a:t>
            </a:r>
            <a:r>
              <a:rPr lang="en-AU" sz="2000" b="1" dirty="0" smtClean="0">
                <a:solidFill>
                  <a:srgbClr val="0070C0"/>
                </a:solidFill>
              </a:rPr>
              <a:t>root</a:t>
            </a:r>
            <a:r>
              <a:rPr lang="en-AU" sz="2000" dirty="0" smtClean="0"/>
              <a:t> </a:t>
            </a:r>
            <a:r>
              <a:rPr lang="en-AU" sz="2000" dirty="0" err="1" smtClean="0"/>
              <a:t>dari</a:t>
            </a:r>
            <a:r>
              <a:rPr lang="en-AU" sz="2000" dirty="0" smtClean="0"/>
              <a:t> Tree</a:t>
            </a:r>
            <a:endParaRPr lang="en-AU" sz="2000" dirty="0"/>
          </a:p>
          <a:p>
            <a:pPr>
              <a:defRPr/>
            </a:pPr>
            <a:r>
              <a:rPr lang="en-AU" sz="2000" dirty="0" smtClean="0"/>
              <a:t>B </a:t>
            </a:r>
            <a:r>
              <a:rPr lang="en-AU" sz="2000" dirty="0" err="1" smtClean="0"/>
              <a:t>adalah</a:t>
            </a:r>
            <a:r>
              <a:rPr lang="en-AU" sz="2000" dirty="0" smtClean="0"/>
              <a:t> </a:t>
            </a:r>
            <a:r>
              <a:rPr lang="en-AU" sz="2000" b="1" dirty="0">
                <a:solidFill>
                  <a:srgbClr val="0070C0"/>
                </a:solidFill>
              </a:rPr>
              <a:t>parent</a:t>
            </a:r>
            <a:r>
              <a:rPr lang="en-AU" sz="2000" dirty="0" smtClean="0"/>
              <a:t> </a:t>
            </a:r>
            <a:r>
              <a:rPr lang="en-AU" sz="2000" dirty="0" err="1" smtClean="0"/>
              <a:t>dari</a:t>
            </a:r>
            <a:r>
              <a:rPr lang="en-AU" sz="2000" dirty="0" smtClean="0"/>
              <a:t> </a:t>
            </a:r>
            <a:r>
              <a:rPr lang="en-AU" sz="2000" dirty="0"/>
              <a:t>D </a:t>
            </a:r>
            <a:r>
              <a:rPr lang="en-AU" sz="2000" dirty="0" err="1" smtClean="0"/>
              <a:t>dan</a:t>
            </a:r>
            <a:r>
              <a:rPr lang="en-AU" sz="2000" dirty="0" smtClean="0"/>
              <a:t> </a:t>
            </a:r>
            <a:r>
              <a:rPr lang="en-AU" sz="2000" dirty="0"/>
              <a:t>E</a:t>
            </a:r>
          </a:p>
          <a:p>
            <a:pPr>
              <a:defRPr/>
            </a:pPr>
            <a:r>
              <a:rPr lang="en-AU" sz="2000" dirty="0" smtClean="0"/>
              <a:t>C </a:t>
            </a:r>
            <a:r>
              <a:rPr lang="en-AU" sz="2000" dirty="0" err="1" smtClean="0"/>
              <a:t>adalah</a:t>
            </a:r>
            <a:r>
              <a:rPr lang="en-AU" sz="2000" dirty="0" smtClean="0"/>
              <a:t> </a:t>
            </a:r>
            <a:r>
              <a:rPr lang="en-AU" sz="2000" b="1" dirty="0">
                <a:solidFill>
                  <a:srgbClr val="0070C0"/>
                </a:solidFill>
              </a:rPr>
              <a:t>sibling</a:t>
            </a:r>
            <a:r>
              <a:rPr lang="en-AU" sz="2000" dirty="0" smtClean="0"/>
              <a:t> </a:t>
            </a:r>
            <a:r>
              <a:rPr lang="en-AU" sz="2000" dirty="0" err="1" smtClean="0"/>
              <a:t>dari</a:t>
            </a:r>
            <a:r>
              <a:rPr lang="en-AU" sz="2000" dirty="0" smtClean="0"/>
              <a:t> </a:t>
            </a:r>
            <a:r>
              <a:rPr lang="en-AU" sz="2000" dirty="0"/>
              <a:t>B</a:t>
            </a:r>
          </a:p>
          <a:p>
            <a:pPr>
              <a:defRPr/>
            </a:pPr>
            <a:r>
              <a:rPr lang="en-AU" sz="2000" dirty="0" smtClean="0"/>
              <a:t>D </a:t>
            </a:r>
            <a:r>
              <a:rPr lang="en-AU" sz="2000" dirty="0" err="1" smtClean="0"/>
              <a:t>dan</a:t>
            </a:r>
            <a:r>
              <a:rPr lang="en-AU" sz="2000" dirty="0" smtClean="0"/>
              <a:t> </a:t>
            </a:r>
            <a:r>
              <a:rPr lang="en-AU" sz="2000" dirty="0"/>
              <a:t>E </a:t>
            </a:r>
            <a:r>
              <a:rPr lang="en-AU" sz="2000" dirty="0" err="1" smtClean="0"/>
              <a:t>adalah</a:t>
            </a:r>
            <a:r>
              <a:rPr lang="en-AU" sz="2000" dirty="0" smtClean="0"/>
              <a:t> </a:t>
            </a:r>
            <a:r>
              <a:rPr lang="en-AU" sz="2000" b="1" dirty="0">
                <a:solidFill>
                  <a:srgbClr val="0070C0"/>
                </a:solidFill>
              </a:rPr>
              <a:t>children</a:t>
            </a:r>
            <a:r>
              <a:rPr lang="en-AU" sz="2000" dirty="0" smtClean="0"/>
              <a:t>/</a:t>
            </a:r>
            <a:r>
              <a:rPr lang="en-AU" sz="2000" dirty="0" err="1" smtClean="0"/>
              <a:t>anak</a:t>
            </a:r>
            <a:r>
              <a:rPr lang="en-AU" sz="2000" dirty="0" smtClean="0"/>
              <a:t> </a:t>
            </a:r>
            <a:r>
              <a:rPr lang="en-AU" sz="2000" dirty="0" err="1" smtClean="0"/>
              <a:t>dari</a:t>
            </a:r>
            <a:r>
              <a:rPr lang="en-AU" sz="2000" dirty="0" smtClean="0"/>
              <a:t> B</a:t>
            </a:r>
          </a:p>
          <a:p>
            <a:pPr>
              <a:defRPr/>
            </a:pPr>
            <a:r>
              <a:rPr lang="en-AU" sz="2000" dirty="0" smtClean="0"/>
              <a:t>D</a:t>
            </a:r>
            <a:r>
              <a:rPr lang="en-AU" sz="2000" dirty="0"/>
              <a:t>, E, F, G, I </a:t>
            </a:r>
            <a:r>
              <a:rPr lang="en-AU" sz="2000" dirty="0" err="1" smtClean="0"/>
              <a:t>adalah</a:t>
            </a:r>
            <a:r>
              <a:rPr lang="en-AU" sz="2000" dirty="0" smtClean="0"/>
              <a:t> </a:t>
            </a:r>
            <a:r>
              <a:rPr lang="en-AU" sz="2000" b="1" dirty="0">
                <a:solidFill>
                  <a:srgbClr val="0070C0"/>
                </a:solidFill>
              </a:rPr>
              <a:t>external</a:t>
            </a:r>
            <a:r>
              <a:rPr lang="en-A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AU" sz="2000" b="1" dirty="0">
                <a:solidFill>
                  <a:srgbClr val="0070C0"/>
                </a:solidFill>
              </a:rPr>
              <a:t>nodes</a:t>
            </a:r>
            <a:r>
              <a:rPr lang="en-AU" sz="2000" dirty="0" smtClean="0"/>
              <a:t> </a:t>
            </a:r>
            <a:r>
              <a:rPr lang="en-AU" sz="2000" dirty="0" err="1" smtClean="0"/>
              <a:t>atau</a:t>
            </a:r>
            <a:r>
              <a:rPr lang="en-AU" sz="2000" dirty="0" smtClean="0"/>
              <a:t> </a:t>
            </a:r>
            <a:r>
              <a:rPr lang="en-AU" sz="2000" b="1" dirty="0">
                <a:solidFill>
                  <a:srgbClr val="0070C0"/>
                </a:solidFill>
              </a:rPr>
              <a:t>leaf</a:t>
            </a:r>
          </a:p>
          <a:p>
            <a:pPr>
              <a:defRPr/>
            </a:pPr>
            <a:r>
              <a:rPr lang="en-AU" sz="2000" dirty="0" smtClean="0"/>
              <a:t>A</a:t>
            </a:r>
            <a:r>
              <a:rPr lang="en-AU" sz="2000" dirty="0"/>
              <a:t>, B, C, H </a:t>
            </a:r>
            <a:r>
              <a:rPr lang="en-AU" sz="2000" dirty="0" err="1" smtClean="0"/>
              <a:t>adalah</a:t>
            </a:r>
            <a:r>
              <a:rPr lang="en-AU" sz="2000" dirty="0" smtClean="0"/>
              <a:t> </a:t>
            </a:r>
            <a:r>
              <a:rPr lang="en-AU" sz="2000" b="1" dirty="0">
                <a:solidFill>
                  <a:srgbClr val="0070C0"/>
                </a:solidFill>
              </a:rPr>
              <a:t>internal nodes</a:t>
            </a:r>
          </a:p>
          <a:p>
            <a:pPr>
              <a:defRPr/>
            </a:pPr>
            <a:r>
              <a:rPr lang="en-AU" sz="2000" dirty="0" err="1" smtClean="0"/>
              <a:t>Tinggi</a:t>
            </a:r>
            <a:r>
              <a:rPr lang="en-AU" sz="2000" dirty="0" smtClean="0"/>
              <a:t>/</a:t>
            </a:r>
            <a:r>
              <a:rPr lang="en-AU" sz="2000" b="1" dirty="0" smtClean="0">
                <a:solidFill>
                  <a:srgbClr val="0070C0"/>
                </a:solidFill>
              </a:rPr>
              <a:t>height</a:t>
            </a:r>
            <a:r>
              <a:rPr lang="en-AU" sz="2000" dirty="0" smtClean="0"/>
              <a:t> </a:t>
            </a:r>
            <a:r>
              <a:rPr lang="en-AU" sz="2000" dirty="0" err="1" smtClean="0"/>
              <a:t>dari</a:t>
            </a:r>
            <a:r>
              <a:rPr lang="en-AU" sz="2000" dirty="0" smtClean="0"/>
              <a:t> tree </a:t>
            </a:r>
            <a:r>
              <a:rPr lang="en-AU" sz="2000" dirty="0" err="1" smtClean="0"/>
              <a:t>adalah</a:t>
            </a:r>
            <a:r>
              <a:rPr lang="en-AU" sz="2000" dirty="0" smtClean="0"/>
              <a:t> </a:t>
            </a:r>
            <a:r>
              <a:rPr lang="en-AU" sz="2000" dirty="0"/>
              <a:t>3</a:t>
            </a:r>
          </a:p>
          <a:p>
            <a:pPr>
              <a:defRPr/>
            </a:pPr>
            <a:r>
              <a:rPr lang="en-AU" sz="2000" dirty="0" smtClean="0"/>
              <a:t>B,D,E </a:t>
            </a:r>
            <a:r>
              <a:rPr lang="en-AU" sz="2000" dirty="0" err="1"/>
              <a:t>adalah</a:t>
            </a:r>
            <a:r>
              <a:rPr lang="en-AU" sz="2000" dirty="0"/>
              <a:t> </a:t>
            </a:r>
            <a:r>
              <a:rPr lang="en-AU" sz="2000" b="1" dirty="0" err="1">
                <a:solidFill>
                  <a:srgbClr val="0070C0"/>
                </a:solidFill>
              </a:rPr>
              <a:t>subtree</a:t>
            </a:r>
            <a:endParaRPr lang="en-AU" sz="2000" b="1" dirty="0">
              <a:solidFill>
                <a:srgbClr val="0070C0"/>
              </a:solidFill>
            </a:endParaRP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60" y="2124512"/>
            <a:ext cx="5994400" cy="266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47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Menghitung</a:t>
            </a:r>
            <a:r>
              <a:rPr lang="en-US" dirty="0" smtClean="0"/>
              <a:t> Tinggi Tree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78AC12-D1BB-906A-466B-71DD66B04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917" y="1928691"/>
            <a:ext cx="4883299" cy="383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85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6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91980081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ttinggi</a:t>
                      </a:r>
                      <a:r>
                        <a:rPr lang="en-US" sz="1600" u="none" strike="noStrike" dirty="0" smtClean="0">
                          <a:effectLst/>
                        </a:rPr>
                        <a:t>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80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2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38806844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  <p:sp>
        <p:nvSpPr>
          <p:cNvPr id="19" name="Content Placeholder 1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1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9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81913963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08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733929"/>
              </p:ext>
            </p:extLst>
          </p:nvPr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75938"/>
              </p:ext>
            </p:extLst>
          </p:nvPr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246282"/>
              </p:ext>
            </p:extLst>
          </p:nvPr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747679"/>
              </p:ext>
            </p:extLst>
          </p:nvPr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952061"/>
              </p:ext>
            </p:extLst>
          </p:nvPr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294776"/>
              </p:ext>
            </p:extLst>
          </p:nvPr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79006028"/>
              </p:ext>
            </p:extLst>
          </p:nvPr>
        </p:nvGraphicFramePr>
        <p:xfrm>
          <a:off x="5391381" y="103193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379329731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6826644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</a:t>
                      </a:r>
                      <a:r>
                        <a:rPr lang="en-US" sz="1600" u="none" strike="noStrike" dirty="0" smtClean="0">
                          <a:effectLst/>
                        </a:rPr>
                        <a:t>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982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235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632289"/>
              </p:ext>
            </p:extLst>
          </p:nvPr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157609"/>
              </p:ext>
            </p:extLst>
          </p:nvPr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1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1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684643"/>
              </p:ext>
            </p:extLst>
          </p:nvPr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3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798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624185"/>
              </p:ext>
            </p:extLst>
          </p:nvPr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1" u="none" strike="noStrike" dirty="0" err="1" smtClean="0">
                          <a:effectLst/>
                        </a:rPr>
                        <a:t>tinggiKiri</a:t>
                      </a:r>
                      <a:r>
                        <a:rPr lang="en-US" sz="1400" b="1" u="none" strike="noStrike" dirty="0" smtClean="0">
                          <a:effectLst/>
                        </a:rPr>
                        <a:t>=1;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20939"/>
              </p:ext>
            </p:extLst>
          </p:nvPr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7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562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860986"/>
              </p:ext>
            </p:extLst>
          </p:nvPr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7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85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67061"/>
              </p:ext>
            </p:extLst>
          </p:nvPr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749252"/>
              </p:ext>
            </p:extLst>
          </p:nvPr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232413"/>
              </p:ext>
            </p:extLst>
          </p:nvPr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9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81395295"/>
              </p:ext>
            </p:extLst>
          </p:nvPr>
        </p:nvGraphicFramePr>
        <p:xfrm>
          <a:off x="5300132" y="102663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75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80091"/>
              </p:ext>
            </p:extLst>
          </p:nvPr>
        </p:nvGraphicFramePr>
        <p:xfrm>
          <a:off x="3055331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863366"/>
              </p:ext>
            </p:extLst>
          </p:nvPr>
        </p:nvGraphicFramePr>
        <p:xfrm>
          <a:off x="4260806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algn="l" fontAlgn="b"/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199036"/>
              </p:ext>
            </p:extLst>
          </p:nvPr>
        </p:nvGraphicFramePr>
        <p:xfrm>
          <a:off x="5511226" y="5243001"/>
          <a:ext cx="1052225" cy="7574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231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"/>
          <p:cNvSpPr/>
          <p:nvPr/>
        </p:nvSpPr>
        <p:spPr>
          <a:xfrm>
            <a:off x="609600" y="584201"/>
            <a:ext cx="6604000" cy="779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42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Anatomi dan Terminologi</a:t>
            </a:r>
            <a:endParaRPr sz="2400"/>
          </a:p>
        </p:txBody>
      </p:sp>
      <p:pic>
        <p:nvPicPr>
          <p:cNvPr id="166" name="Google Shape;166;p4" descr="F:\png\black256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00" y="152400"/>
            <a:ext cx="142240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4"/>
          <p:cNvSpPr/>
          <p:nvPr/>
        </p:nvSpPr>
        <p:spPr>
          <a:xfrm>
            <a:off x="1" y="0"/>
            <a:ext cx="128068" cy="6858000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Google Shape;168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632359">
            <a:off x="4309623" y="628101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632359" flipH="1">
            <a:off x="5013943" y="629582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632359">
            <a:off x="3594997" y="1386390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632359">
            <a:off x="2880372" y="2144679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632359" flipH="1">
            <a:off x="4317613" y="1370694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632359" flipH="1">
            <a:off x="5717181" y="1367557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632359">
            <a:off x="5704595" y="2101927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632359" flipH="1">
            <a:off x="6415792" y="2101927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632359">
            <a:off x="5013941" y="2837902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632359">
            <a:off x="4323288" y="3573877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632359" flipH="1">
            <a:off x="5025357" y="3585578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632359" flipH="1">
            <a:off x="5727427" y="2855542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632359" flipH="1">
            <a:off x="2874636" y="2880371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632359">
            <a:off x="2163437" y="2905486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632359" flipH="1">
            <a:off x="2181701" y="3629530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632359" flipH="1">
            <a:off x="2880344" y="4361903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632359">
            <a:off x="2175989" y="4366413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632359">
            <a:off x="5027639" y="4323602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632359" flipH="1">
            <a:off x="6429492" y="3593854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632359">
            <a:off x="6429491" y="4322746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4" descr="D:\Komik\Kuliah\Semester 2\Struktur Data\Icon\Entypo\png\lu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632359" flipH="1">
            <a:off x="7149824" y="4321035"/>
            <a:ext cx="406400" cy="142254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4"/>
          <p:cNvSpPr/>
          <p:nvPr/>
        </p:nvSpPr>
        <p:spPr>
          <a:xfrm>
            <a:off x="10668000" y="783432"/>
            <a:ext cx="10160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Level 0</a:t>
            </a:r>
            <a:endParaRPr sz="2400"/>
          </a:p>
        </p:txBody>
      </p:sp>
      <p:sp>
        <p:nvSpPr>
          <p:cNvPr id="190" name="Google Shape;190;p4"/>
          <p:cNvSpPr/>
          <p:nvPr/>
        </p:nvSpPr>
        <p:spPr>
          <a:xfrm>
            <a:off x="10668000" y="1494632"/>
            <a:ext cx="10160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Level  1</a:t>
            </a:r>
            <a:endParaRPr sz="2400"/>
          </a:p>
        </p:txBody>
      </p:sp>
      <p:sp>
        <p:nvSpPr>
          <p:cNvPr id="191" name="Google Shape;191;p4"/>
          <p:cNvSpPr/>
          <p:nvPr/>
        </p:nvSpPr>
        <p:spPr>
          <a:xfrm>
            <a:off x="10668000" y="2205832"/>
            <a:ext cx="10160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Level  2</a:t>
            </a:r>
            <a:endParaRPr sz="2400"/>
          </a:p>
        </p:txBody>
      </p:sp>
      <p:sp>
        <p:nvSpPr>
          <p:cNvPr id="192" name="Google Shape;192;p4"/>
          <p:cNvSpPr/>
          <p:nvPr/>
        </p:nvSpPr>
        <p:spPr>
          <a:xfrm>
            <a:off x="10871200" y="2917032"/>
            <a:ext cx="10160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Level  3</a:t>
            </a:r>
            <a:endParaRPr sz="2400"/>
          </a:p>
        </p:txBody>
      </p:sp>
      <p:sp>
        <p:nvSpPr>
          <p:cNvPr id="193" name="Google Shape;193;p4"/>
          <p:cNvSpPr/>
          <p:nvPr/>
        </p:nvSpPr>
        <p:spPr>
          <a:xfrm>
            <a:off x="10668000" y="3729832"/>
            <a:ext cx="10160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Level  4</a:t>
            </a:r>
            <a:endParaRPr sz="2400"/>
          </a:p>
        </p:txBody>
      </p:sp>
      <p:sp>
        <p:nvSpPr>
          <p:cNvPr id="194" name="Google Shape;194;p4"/>
          <p:cNvSpPr/>
          <p:nvPr/>
        </p:nvSpPr>
        <p:spPr>
          <a:xfrm>
            <a:off x="10769600" y="4441032"/>
            <a:ext cx="10160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Level  5</a:t>
            </a:r>
            <a:endParaRPr sz="2400"/>
          </a:p>
        </p:txBody>
      </p:sp>
      <p:sp>
        <p:nvSpPr>
          <p:cNvPr id="195" name="Google Shape;195;p4"/>
          <p:cNvSpPr/>
          <p:nvPr/>
        </p:nvSpPr>
        <p:spPr>
          <a:xfrm>
            <a:off x="10871200" y="5152232"/>
            <a:ext cx="10160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Level  6</a:t>
            </a:r>
            <a:endParaRPr sz="2400"/>
          </a:p>
        </p:txBody>
      </p:sp>
      <p:cxnSp>
        <p:nvCxnSpPr>
          <p:cNvPr id="196" name="Google Shape;196;p4"/>
          <p:cNvCxnSpPr/>
          <p:nvPr/>
        </p:nvCxnSpPr>
        <p:spPr>
          <a:xfrm>
            <a:off x="5181600" y="990600"/>
            <a:ext cx="5486400" cy="2117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197" name="Google Shape;197;p4"/>
          <p:cNvCxnSpPr/>
          <p:nvPr/>
        </p:nvCxnSpPr>
        <p:spPr>
          <a:xfrm rot="10800000" flipH="1">
            <a:off x="5892800" y="1701801"/>
            <a:ext cx="4775200" cy="1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198" name="Google Shape;198;p4"/>
          <p:cNvCxnSpPr/>
          <p:nvPr/>
        </p:nvCxnSpPr>
        <p:spPr>
          <a:xfrm rot="10800000" flipH="1">
            <a:off x="6604000" y="2413001"/>
            <a:ext cx="4064000" cy="1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199" name="Google Shape;199;p4"/>
          <p:cNvCxnSpPr/>
          <p:nvPr/>
        </p:nvCxnSpPr>
        <p:spPr>
          <a:xfrm>
            <a:off x="7213600" y="3124200"/>
            <a:ext cx="3657600" cy="2117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00" name="Google Shape;200;p4"/>
          <p:cNvCxnSpPr/>
          <p:nvPr/>
        </p:nvCxnSpPr>
        <p:spPr>
          <a:xfrm>
            <a:off x="6502400" y="3937000"/>
            <a:ext cx="4165600" cy="2117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01" name="Google Shape;201;p4"/>
          <p:cNvCxnSpPr/>
          <p:nvPr/>
        </p:nvCxnSpPr>
        <p:spPr>
          <a:xfrm>
            <a:off x="7213600" y="4648200"/>
            <a:ext cx="3556000" cy="2117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02" name="Google Shape;202;p4"/>
          <p:cNvCxnSpPr/>
          <p:nvPr/>
        </p:nvCxnSpPr>
        <p:spPr>
          <a:xfrm>
            <a:off x="7924800" y="5359400"/>
            <a:ext cx="2946400" cy="2117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03" name="Google Shape;203;p4"/>
          <p:cNvSpPr/>
          <p:nvPr/>
        </p:nvSpPr>
        <p:spPr>
          <a:xfrm>
            <a:off x="4368800" y="396558"/>
            <a:ext cx="10160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ROOT</a:t>
            </a:r>
            <a:endParaRPr sz="2400"/>
          </a:p>
        </p:txBody>
      </p:sp>
      <p:sp>
        <p:nvSpPr>
          <p:cNvPr id="204" name="Google Shape;204;p4"/>
          <p:cNvSpPr/>
          <p:nvPr/>
        </p:nvSpPr>
        <p:spPr>
          <a:xfrm>
            <a:off x="4572000" y="2514600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05" name="Google Shape;205;p4"/>
          <p:cNvSpPr/>
          <p:nvPr/>
        </p:nvSpPr>
        <p:spPr>
          <a:xfrm>
            <a:off x="6604000" y="3219847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06" name="Google Shape;206;p4"/>
          <p:cNvSpPr/>
          <p:nvPr/>
        </p:nvSpPr>
        <p:spPr>
          <a:xfrm>
            <a:off x="7416800" y="5455047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07" name="Google Shape;207;p4"/>
          <p:cNvSpPr/>
          <p:nvPr/>
        </p:nvSpPr>
        <p:spPr>
          <a:xfrm>
            <a:off x="5892800" y="5461000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08" name="Google Shape;208;p4"/>
          <p:cNvSpPr/>
          <p:nvPr/>
        </p:nvSpPr>
        <p:spPr>
          <a:xfrm>
            <a:off x="4572000" y="5466953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09" name="Google Shape;209;p4"/>
          <p:cNvSpPr/>
          <p:nvPr/>
        </p:nvSpPr>
        <p:spPr>
          <a:xfrm>
            <a:off x="3048000" y="5472907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10" name="Google Shape;210;p4"/>
          <p:cNvSpPr/>
          <p:nvPr/>
        </p:nvSpPr>
        <p:spPr>
          <a:xfrm>
            <a:off x="1625600" y="5478860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11" name="Google Shape;211;p4"/>
          <p:cNvSpPr/>
          <p:nvPr/>
        </p:nvSpPr>
        <p:spPr>
          <a:xfrm>
            <a:off x="3085672" y="4010100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12" name="Google Shape;212;p4"/>
          <p:cNvSpPr/>
          <p:nvPr/>
        </p:nvSpPr>
        <p:spPr>
          <a:xfrm>
            <a:off x="3843676" y="4705564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13" name="Google Shape;213;p4"/>
          <p:cNvSpPr/>
          <p:nvPr/>
        </p:nvSpPr>
        <p:spPr>
          <a:xfrm>
            <a:off x="4673600" y="10922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400"/>
          </a:p>
        </p:txBody>
      </p:sp>
      <p:sp>
        <p:nvSpPr>
          <p:cNvPr id="214" name="Google Shape;214;p4"/>
          <p:cNvSpPr/>
          <p:nvPr/>
        </p:nvSpPr>
        <p:spPr>
          <a:xfrm>
            <a:off x="3962400" y="19050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2400"/>
          </a:p>
        </p:txBody>
      </p:sp>
      <p:sp>
        <p:nvSpPr>
          <p:cNvPr id="215" name="Google Shape;215;p4"/>
          <p:cNvSpPr/>
          <p:nvPr/>
        </p:nvSpPr>
        <p:spPr>
          <a:xfrm>
            <a:off x="5384800" y="1899047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2400"/>
          </a:p>
        </p:txBody>
      </p:sp>
      <p:sp>
        <p:nvSpPr>
          <p:cNvPr id="216" name="Google Shape;216;p4"/>
          <p:cNvSpPr/>
          <p:nvPr/>
        </p:nvSpPr>
        <p:spPr>
          <a:xfrm>
            <a:off x="3251200" y="26162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2400"/>
          </a:p>
        </p:txBody>
      </p:sp>
      <p:sp>
        <p:nvSpPr>
          <p:cNvPr id="217" name="Google Shape;217;p4"/>
          <p:cNvSpPr/>
          <p:nvPr/>
        </p:nvSpPr>
        <p:spPr>
          <a:xfrm>
            <a:off x="1828800" y="41402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endParaRPr sz="2400"/>
          </a:p>
        </p:txBody>
      </p:sp>
      <p:sp>
        <p:nvSpPr>
          <p:cNvPr id="218" name="Google Shape;218;p4"/>
          <p:cNvSpPr/>
          <p:nvPr/>
        </p:nvSpPr>
        <p:spPr>
          <a:xfrm>
            <a:off x="2540000" y="33274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sz="2400"/>
          </a:p>
        </p:txBody>
      </p:sp>
      <p:sp>
        <p:nvSpPr>
          <p:cNvPr id="219" name="Google Shape;219;p4"/>
          <p:cNvSpPr/>
          <p:nvPr/>
        </p:nvSpPr>
        <p:spPr>
          <a:xfrm>
            <a:off x="2540000" y="4851401"/>
            <a:ext cx="406400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 sz="2400"/>
          </a:p>
        </p:txBody>
      </p:sp>
      <p:sp>
        <p:nvSpPr>
          <p:cNvPr id="220" name="Google Shape;220;p4"/>
          <p:cNvSpPr/>
          <p:nvPr/>
        </p:nvSpPr>
        <p:spPr>
          <a:xfrm>
            <a:off x="1828800" y="5556647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 sz="2400"/>
          </a:p>
        </p:txBody>
      </p:sp>
      <p:sp>
        <p:nvSpPr>
          <p:cNvPr id="221" name="Google Shape;221;p4"/>
          <p:cNvSpPr/>
          <p:nvPr/>
        </p:nvSpPr>
        <p:spPr>
          <a:xfrm>
            <a:off x="3251200" y="5556647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2400"/>
          </a:p>
        </p:txBody>
      </p:sp>
      <p:sp>
        <p:nvSpPr>
          <p:cNvPr id="222" name="Google Shape;222;p4"/>
          <p:cNvSpPr/>
          <p:nvPr/>
        </p:nvSpPr>
        <p:spPr>
          <a:xfrm>
            <a:off x="4673600" y="25146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2400"/>
          </a:p>
        </p:txBody>
      </p:sp>
      <p:sp>
        <p:nvSpPr>
          <p:cNvPr id="223" name="Google Shape;223;p4"/>
          <p:cNvSpPr/>
          <p:nvPr/>
        </p:nvSpPr>
        <p:spPr>
          <a:xfrm>
            <a:off x="6096000" y="25146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"/>
          <p:cNvSpPr/>
          <p:nvPr/>
        </p:nvSpPr>
        <p:spPr>
          <a:xfrm>
            <a:off x="5384800" y="33274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"/>
          <p:cNvSpPr/>
          <p:nvPr/>
        </p:nvSpPr>
        <p:spPr>
          <a:xfrm>
            <a:off x="6807200" y="32258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"/>
          <p:cNvSpPr/>
          <p:nvPr/>
        </p:nvSpPr>
        <p:spPr>
          <a:xfrm>
            <a:off x="6096000" y="40386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"/>
          <p:cNvSpPr/>
          <p:nvPr/>
        </p:nvSpPr>
        <p:spPr>
          <a:xfrm>
            <a:off x="6807200" y="47498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4"/>
          <p:cNvSpPr/>
          <p:nvPr/>
        </p:nvSpPr>
        <p:spPr>
          <a:xfrm>
            <a:off x="3251200" y="40386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 sz="2400"/>
          </a:p>
        </p:txBody>
      </p:sp>
      <p:sp>
        <p:nvSpPr>
          <p:cNvPr id="229" name="Google Shape;229;p4"/>
          <p:cNvSpPr/>
          <p:nvPr/>
        </p:nvSpPr>
        <p:spPr>
          <a:xfrm>
            <a:off x="4673600" y="40386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sz="2400"/>
          </a:p>
        </p:txBody>
      </p:sp>
      <p:sp>
        <p:nvSpPr>
          <p:cNvPr id="230" name="Google Shape;230;p4"/>
          <p:cNvSpPr/>
          <p:nvPr/>
        </p:nvSpPr>
        <p:spPr>
          <a:xfrm>
            <a:off x="5384800" y="47498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 sz="2400"/>
          </a:p>
        </p:txBody>
      </p:sp>
      <p:sp>
        <p:nvSpPr>
          <p:cNvPr id="231" name="Google Shape;231;p4"/>
          <p:cNvSpPr/>
          <p:nvPr/>
        </p:nvSpPr>
        <p:spPr>
          <a:xfrm>
            <a:off x="3962400" y="47498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 sz="2400"/>
          </a:p>
        </p:txBody>
      </p:sp>
      <p:sp>
        <p:nvSpPr>
          <p:cNvPr id="232" name="Google Shape;232;p4"/>
          <p:cNvSpPr/>
          <p:nvPr/>
        </p:nvSpPr>
        <p:spPr>
          <a:xfrm>
            <a:off x="4673600" y="54610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endParaRPr sz="2400"/>
          </a:p>
        </p:txBody>
      </p:sp>
      <p:sp>
        <p:nvSpPr>
          <p:cNvPr id="233" name="Google Shape;233;p4"/>
          <p:cNvSpPr/>
          <p:nvPr/>
        </p:nvSpPr>
        <p:spPr>
          <a:xfrm>
            <a:off x="6096000" y="54610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endParaRPr sz="2400"/>
          </a:p>
        </p:txBody>
      </p:sp>
      <p:sp>
        <p:nvSpPr>
          <p:cNvPr id="234" name="Google Shape;234;p4"/>
          <p:cNvSpPr/>
          <p:nvPr/>
        </p:nvSpPr>
        <p:spPr>
          <a:xfrm>
            <a:off x="7518400" y="546100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2400"/>
          </a:p>
        </p:txBody>
      </p:sp>
      <p:sp>
        <p:nvSpPr>
          <p:cNvPr id="235" name="Google Shape;235;p4"/>
          <p:cNvSpPr/>
          <p:nvPr/>
        </p:nvSpPr>
        <p:spPr>
          <a:xfrm>
            <a:off x="1315093" y="1205501"/>
            <a:ext cx="4232953" cy="4917896"/>
          </a:xfrm>
          <a:custGeom>
            <a:avLst/>
            <a:gdLst/>
            <a:ahLst/>
            <a:cxnLst/>
            <a:rect l="l" t="t" r="r" b="b"/>
            <a:pathLst>
              <a:path w="3174715" h="3688422" extrusionOk="0">
                <a:moveTo>
                  <a:pt x="1910993" y="154112"/>
                </a:moveTo>
                <a:lnTo>
                  <a:pt x="0" y="2013735"/>
                </a:lnTo>
                <a:cubicBezTo>
                  <a:pt x="6892" y="2571963"/>
                  <a:pt x="20548" y="3130151"/>
                  <a:pt x="20548" y="3688422"/>
                </a:cubicBezTo>
                <a:lnTo>
                  <a:pt x="1869897" y="3667874"/>
                </a:lnTo>
                <a:cubicBezTo>
                  <a:pt x="1866472" y="3232935"/>
                  <a:pt x="1863048" y="2797995"/>
                  <a:pt x="1859623" y="2363056"/>
                </a:cubicBezTo>
                <a:lnTo>
                  <a:pt x="3174715" y="1119883"/>
                </a:lnTo>
                <a:lnTo>
                  <a:pt x="2085654" y="0"/>
                </a:lnTo>
                <a:lnTo>
                  <a:pt x="1910993" y="154112"/>
                </a:lnTo>
                <a:close/>
              </a:path>
            </a:pathLst>
          </a:custGeom>
          <a:noFill/>
          <a:ln w="5715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6" name="Google Shape;236;p4"/>
          <p:cNvCxnSpPr/>
          <p:nvPr/>
        </p:nvCxnSpPr>
        <p:spPr>
          <a:xfrm rot="10800000">
            <a:off x="1625600" y="2514600"/>
            <a:ext cx="609600" cy="406400"/>
          </a:xfrm>
          <a:prstGeom prst="straightConnector1">
            <a:avLst/>
          </a:prstGeom>
          <a:noFill/>
          <a:ln w="38100" cap="flat" cmpd="sng">
            <a:solidFill>
              <a:srgbClr val="E74C3C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37" name="Google Shape;237;p4"/>
          <p:cNvSpPr/>
          <p:nvPr/>
        </p:nvSpPr>
        <p:spPr>
          <a:xfrm>
            <a:off x="508000" y="2141300"/>
            <a:ext cx="1219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 Tree</a:t>
            </a:r>
            <a:endParaRPr sz="2400"/>
          </a:p>
        </p:txBody>
      </p:sp>
      <p:cxnSp>
        <p:nvCxnSpPr>
          <p:cNvPr id="238" name="Google Shape;238;p4"/>
          <p:cNvCxnSpPr/>
          <p:nvPr/>
        </p:nvCxnSpPr>
        <p:spPr>
          <a:xfrm rot="10800000">
            <a:off x="1524000" y="4747683"/>
            <a:ext cx="914400" cy="2117"/>
          </a:xfrm>
          <a:prstGeom prst="straightConnector1">
            <a:avLst/>
          </a:prstGeom>
          <a:noFill/>
          <a:ln w="38100" cap="flat" cmpd="sng">
            <a:solidFill>
              <a:srgbClr val="E74C3C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39" name="Google Shape;239;p4"/>
          <p:cNvSpPr/>
          <p:nvPr/>
        </p:nvSpPr>
        <p:spPr>
          <a:xfrm>
            <a:off x="508000" y="4274900"/>
            <a:ext cx="1117600" cy="77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Parent R dan S</a:t>
            </a:r>
            <a:endParaRPr sz="2400"/>
          </a:p>
        </p:txBody>
      </p:sp>
      <p:cxnSp>
        <p:nvCxnSpPr>
          <p:cNvPr id="240" name="Google Shape;240;p4"/>
          <p:cNvCxnSpPr>
            <a:stCxn id="220" idx="1"/>
          </p:cNvCxnSpPr>
          <p:nvPr/>
        </p:nvCxnSpPr>
        <p:spPr>
          <a:xfrm flipH="1">
            <a:off x="1219200" y="5802868"/>
            <a:ext cx="609600" cy="64400"/>
          </a:xfrm>
          <a:prstGeom prst="straightConnector1">
            <a:avLst/>
          </a:prstGeom>
          <a:noFill/>
          <a:ln w="38100" cap="flat" cmpd="sng">
            <a:solidFill>
              <a:srgbClr val="E74C3C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41" name="Google Shape;241;p4"/>
          <p:cNvSpPr/>
          <p:nvPr/>
        </p:nvSpPr>
        <p:spPr>
          <a:xfrm>
            <a:off x="304800" y="5494100"/>
            <a:ext cx="1117600" cy="77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Child dari N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3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00"/>
                            </p:stCondLst>
                            <p:childTnLst>
                              <p:par>
                                <p:cTn id="2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055331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010932"/>
              </p:ext>
            </p:extLst>
          </p:nvPr>
        </p:nvGraphicFramePr>
        <p:xfrm>
          <a:off x="4260806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1" u="none" strike="noStrike" dirty="0" smtClean="0">
                          <a:effectLst/>
                        </a:rPr>
                        <a:t>=0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5511226" y="5243001"/>
          <a:ext cx="1052225" cy="7574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901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720630"/>
              </p:ext>
            </p:extLst>
          </p:nvPr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055331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160347"/>
              </p:ext>
            </p:extLst>
          </p:nvPr>
        </p:nvGraphicFramePr>
        <p:xfrm>
          <a:off x="4260806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32839"/>
              </p:ext>
            </p:extLst>
          </p:nvPr>
        </p:nvGraphicFramePr>
        <p:xfrm>
          <a:off x="5511226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216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1634933"/>
              </p:ext>
            </p:extLst>
          </p:nvPr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00904"/>
              </p:ext>
            </p:extLst>
          </p:nvPr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055331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4260806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5511226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37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055331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4260806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5511226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838919"/>
              </p:ext>
            </p:extLst>
          </p:nvPr>
        </p:nvGraphicFramePr>
        <p:xfrm>
          <a:off x="6661347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243476"/>
              </p:ext>
            </p:extLst>
          </p:nvPr>
        </p:nvGraphicFramePr>
        <p:xfrm>
          <a:off x="7866822" y="5218452"/>
          <a:ext cx="1152524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746459"/>
              </p:ext>
            </p:extLst>
          </p:nvPr>
        </p:nvGraphicFramePr>
        <p:xfrm>
          <a:off x="9117242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8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87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055331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4260806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5511226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627736"/>
              </p:ext>
            </p:extLst>
          </p:nvPr>
        </p:nvGraphicFramePr>
        <p:xfrm>
          <a:off x="6661347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235318"/>
              </p:ext>
            </p:extLst>
          </p:nvPr>
        </p:nvGraphicFramePr>
        <p:xfrm>
          <a:off x="7866822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</a:rPr>
                        <a:t>14</a:t>
                      </a: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1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9117242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8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27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635038"/>
              </p:ext>
            </p:extLst>
          </p:nvPr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tinggiKanan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055331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4260806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5511226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6661347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200881"/>
              </p:ext>
            </p:extLst>
          </p:nvPr>
        </p:nvGraphicFramePr>
        <p:xfrm>
          <a:off x="7866822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</a:rPr>
                        <a:t>14</a:t>
                      </a: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746123"/>
              </p:ext>
            </p:extLst>
          </p:nvPr>
        </p:nvGraphicFramePr>
        <p:xfrm>
          <a:off x="9117242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8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983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030417"/>
              </p:ext>
            </p:extLst>
          </p:nvPr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tinggiKanan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225808"/>
              </p:ext>
            </p:extLst>
          </p:nvPr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tinggiKanan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617683"/>
              </p:ext>
            </p:extLst>
          </p:nvPr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(1&gt;1)FALSE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2;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055331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4260806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5511226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6661347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22027"/>
              </p:ext>
            </p:extLst>
          </p:nvPr>
        </p:nvGraphicFramePr>
        <p:xfrm>
          <a:off x="7866822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</a:rPr>
                        <a:t>14</a:t>
                      </a: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9117242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8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397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382417"/>
              </p:ext>
            </p:extLst>
          </p:nvPr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1" u="none" strike="noStrike" dirty="0" err="1" smtClean="0">
                          <a:effectLst/>
                        </a:rPr>
                        <a:t>tinggiKiri</a:t>
                      </a:r>
                      <a:r>
                        <a:rPr lang="en-US" sz="1400" b="1" u="none" strike="noStrike" baseline="0" dirty="0" smtClean="0">
                          <a:effectLst/>
                        </a:rPr>
                        <a:t> = 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803424"/>
              </p:ext>
            </p:extLst>
          </p:nvPr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</a:p>
                    <a:p>
                      <a:pPr algn="l" fontAlgn="b"/>
                      <a:r>
                        <a:rPr lang="en-US" sz="14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400" b="0" u="none" strike="noStrike" baseline="0" dirty="0" smtClean="0">
                          <a:effectLst/>
                        </a:rPr>
                        <a:t> = 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870642"/>
              </p:ext>
            </p:extLst>
          </p:nvPr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 (1&gt;2)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3;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tinggiKanan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(1&gt;1)FALSE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2;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055331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4260806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5511226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6661347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7866822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</a:rPr>
                        <a:t>14</a:t>
                      </a: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9117242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8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682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364155"/>
              </p:ext>
            </p:extLst>
          </p:nvPr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u="none" strike="noStrike" dirty="0" err="1" smtClean="0">
                          <a:effectLst/>
                        </a:rPr>
                        <a:t>tinggiKiri</a:t>
                      </a:r>
                      <a:r>
                        <a:rPr lang="en-US" sz="1400" b="0" u="none" strike="noStrike" baseline="0" dirty="0" smtClean="0">
                          <a:effectLst/>
                        </a:rPr>
                        <a:t> = 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469207"/>
              </p:ext>
            </p:extLst>
          </p:nvPr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r>
                        <a:rPr lang="en-US" sz="1400" u="none" strike="noStrike" dirty="0" smtClean="0">
                          <a:effectLst/>
                        </a:rPr>
                        <a:t>18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</a:p>
                    <a:p>
                      <a:pPr algn="l" fontAlgn="b"/>
                      <a:r>
                        <a:rPr lang="en-US" sz="14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400" b="0" u="none" strike="noStrike" baseline="0" dirty="0" smtClean="0">
                          <a:effectLst/>
                        </a:rPr>
                        <a:t> = 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 (1&gt;2)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3;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tinggiKanan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(1&gt;1)FALSE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2;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055331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4260806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5511226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6661347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7866822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</a:rPr>
                        <a:t>14</a:t>
                      </a: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9117242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8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465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34635"/>
              </p:ext>
            </p:extLst>
          </p:nvPr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u="none" strike="noStrike" dirty="0" err="1" smtClean="0">
                          <a:effectLst/>
                        </a:rPr>
                        <a:t>tinggiKiri</a:t>
                      </a:r>
                      <a:r>
                        <a:rPr lang="en-US" sz="1400" b="0" u="none" strike="noStrike" baseline="0" dirty="0" smtClean="0">
                          <a:effectLst/>
                        </a:rPr>
                        <a:t> = 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r>
                        <a:rPr lang="en-US" sz="1400" u="none" strike="noStrike" dirty="0" smtClean="0">
                          <a:effectLst/>
                        </a:rPr>
                        <a:t>18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</a:p>
                    <a:p>
                      <a:pPr algn="l" fontAlgn="b"/>
                      <a:r>
                        <a:rPr lang="en-US" sz="14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400" b="0" u="none" strike="noStrike" baseline="0" dirty="0" smtClean="0">
                          <a:effectLst/>
                        </a:rPr>
                        <a:t> = 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 (1&gt;2)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3;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tinggiKanan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(1&gt;1)FALSE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2;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055331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4260806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5511226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6661347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7866822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</a:rPr>
                        <a:t>14</a:t>
                      </a: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9117242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675246"/>
              </p:ext>
            </p:extLst>
          </p:nvPr>
        </p:nvGraphicFramePr>
        <p:xfrm>
          <a:off x="7187459" y="195697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124037"/>
              </p:ext>
            </p:extLst>
          </p:nvPr>
        </p:nvGraphicFramePr>
        <p:xfrm>
          <a:off x="8392934" y="195916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607992"/>
              </p:ext>
            </p:extLst>
          </p:nvPr>
        </p:nvGraphicFramePr>
        <p:xfrm>
          <a:off x="9643354" y="198371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1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46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"/>
          <p:cNvSpPr/>
          <p:nvPr/>
        </p:nvSpPr>
        <p:spPr>
          <a:xfrm>
            <a:off x="1" y="0"/>
            <a:ext cx="128068" cy="6858000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632359">
            <a:off x="4222868" y="779874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632359" flipH="1">
            <a:off x="4927188" y="781355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632359">
            <a:off x="3508243" y="1538163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632359">
            <a:off x="2793617" y="2296453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632359" flipH="1">
            <a:off x="4230859" y="1522467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632359" flipH="1">
            <a:off x="5630427" y="1519330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632359">
            <a:off x="5617840" y="2253701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632359" flipH="1">
            <a:off x="6329037" y="2253701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632359">
            <a:off x="4927187" y="2989675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632359">
            <a:off x="4236533" y="3725650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632359" flipH="1">
            <a:off x="4938603" y="3737351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632359" flipH="1">
            <a:off x="5640672" y="3007315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632359" flipH="1">
            <a:off x="2787881" y="3032145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632359">
            <a:off x="2076683" y="3057259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632359" flipH="1">
            <a:off x="2094947" y="3781303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632359" flipH="1">
            <a:off x="2793589" y="4513677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632359">
            <a:off x="2089235" y="4518186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632359">
            <a:off x="4940884" y="4475375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632359" flipH="1">
            <a:off x="6342737" y="3745627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632359">
            <a:off x="6342736" y="4474519"/>
            <a:ext cx="406400" cy="142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5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632359" flipH="1">
            <a:off x="7063069" y="4472809"/>
            <a:ext cx="406400" cy="1422548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5"/>
          <p:cNvSpPr/>
          <p:nvPr/>
        </p:nvSpPr>
        <p:spPr>
          <a:xfrm>
            <a:off x="4282045" y="548331"/>
            <a:ext cx="10160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ROOT</a:t>
            </a: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4485245" y="2666373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6517245" y="3371620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7330045" y="5606820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5806045" y="5612773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485245" y="5618727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2961245" y="5624680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75" name="Google Shape;275;p5"/>
          <p:cNvSpPr/>
          <p:nvPr/>
        </p:nvSpPr>
        <p:spPr>
          <a:xfrm>
            <a:off x="1538845" y="5630633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76" name="Google Shape;276;p5"/>
          <p:cNvSpPr/>
          <p:nvPr/>
        </p:nvSpPr>
        <p:spPr>
          <a:xfrm>
            <a:off x="2998917" y="4161873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77" name="Google Shape;277;p5"/>
          <p:cNvSpPr/>
          <p:nvPr/>
        </p:nvSpPr>
        <p:spPr>
          <a:xfrm>
            <a:off x="3756921" y="4857337"/>
            <a:ext cx="711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Leaf</a:t>
            </a:r>
            <a:endParaRPr sz="2400"/>
          </a:p>
        </p:txBody>
      </p:sp>
      <p:sp>
        <p:nvSpPr>
          <p:cNvPr id="278" name="Google Shape;278;p5"/>
          <p:cNvSpPr/>
          <p:nvPr/>
        </p:nvSpPr>
        <p:spPr>
          <a:xfrm>
            <a:off x="4586845" y="1243973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400"/>
          </a:p>
        </p:txBody>
      </p:sp>
      <p:sp>
        <p:nvSpPr>
          <p:cNvPr id="279" name="Google Shape;279;p5"/>
          <p:cNvSpPr/>
          <p:nvPr/>
        </p:nvSpPr>
        <p:spPr>
          <a:xfrm>
            <a:off x="3875645" y="2056773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2400"/>
          </a:p>
        </p:txBody>
      </p:sp>
      <p:sp>
        <p:nvSpPr>
          <p:cNvPr id="280" name="Google Shape;280;p5"/>
          <p:cNvSpPr/>
          <p:nvPr/>
        </p:nvSpPr>
        <p:spPr>
          <a:xfrm>
            <a:off x="5298045" y="2050820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2400"/>
          </a:p>
        </p:txBody>
      </p:sp>
      <p:sp>
        <p:nvSpPr>
          <p:cNvPr id="281" name="Google Shape;281;p5"/>
          <p:cNvSpPr/>
          <p:nvPr/>
        </p:nvSpPr>
        <p:spPr>
          <a:xfrm>
            <a:off x="3164445" y="2767973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2400"/>
          </a:p>
        </p:txBody>
      </p:sp>
      <p:sp>
        <p:nvSpPr>
          <p:cNvPr id="282" name="Google Shape;282;p5"/>
          <p:cNvSpPr/>
          <p:nvPr/>
        </p:nvSpPr>
        <p:spPr>
          <a:xfrm>
            <a:off x="1742045" y="4291973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endParaRPr sz="2400"/>
          </a:p>
        </p:txBody>
      </p:sp>
      <p:sp>
        <p:nvSpPr>
          <p:cNvPr id="283" name="Google Shape;283;p5"/>
          <p:cNvSpPr/>
          <p:nvPr/>
        </p:nvSpPr>
        <p:spPr>
          <a:xfrm>
            <a:off x="2453245" y="3479173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sz="2400"/>
          </a:p>
        </p:txBody>
      </p:sp>
      <p:sp>
        <p:nvSpPr>
          <p:cNvPr id="284" name="Google Shape;284;p5"/>
          <p:cNvSpPr/>
          <p:nvPr/>
        </p:nvSpPr>
        <p:spPr>
          <a:xfrm>
            <a:off x="2453245" y="5003174"/>
            <a:ext cx="406400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 sz="2400"/>
          </a:p>
        </p:txBody>
      </p:sp>
      <p:sp>
        <p:nvSpPr>
          <p:cNvPr id="285" name="Google Shape;285;p5"/>
          <p:cNvSpPr/>
          <p:nvPr/>
        </p:nvSpPr>
        <p:spPr>
          <a:xfrm>
            <a:off x="6009245" y="2666373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5"/>
          <p:cNvSpPr/>
          <p:nvPr/>
        </p:nvSpPr>
        <p:spPr>
          <a:xfrm>
            <a:off x="5298045" y="3479173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5"/>
          <p:cNvSpPr/>
          <p:nvPr/>
        </p:nvSpPr>
        <p:spPr>
          <a:xfrm>
            <a:off x="6009245" y="4190373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5"/>
          <p:cNvSpPr/>
          <p:nvPr/>
        </p:nvSpPr>
        <p:spPr>
          <a:xfrm>
            <a:off x="6720445" y="4901573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5"/>
          <p:cNvSpPr/>
          <p:nvPr/>
        </p:nvSpPr>
        <p:spPr>
          <a:xfrm>
            <a:off x="4586845" y="4190373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sz="2400"/>
          </a:p>
        </p:txBody>
      </p:sp>
      <p:sp>
        <p:nvSpPr>
          <p:cNvPr id="290" name="Google Shape;290;p5"/>
          <p:cNvSpPr/>
          <p:nvPr/>
        </p:nvSpPr>
        <p:spPr>
          <a:xfrm>
            <a:off x="5298045" y="4901573"/>
            <a:ext cx="406400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 sz="2400"/>
          </a:p>
        </p:txBody>
      </p:sp>
      <p:sp>
        <p:nvSpPr>
          <p:cNvPr id="291" name="Google Shape;291;p5"/>
          <p:cNvSpPr/>
          <p:nvPr/>
        </p:nvSpPr>
        <p:spPr>
          <a:xfrm>
            <a:off x="1228338" y="1357275"/>
            <a:ext cx="4232953" cy="4917896"/>
          </a:xfrm>
          <a:custGeom>
            <a:avLst/>
            <a:gdLst/>
            <a:ahLst/>
            <a:cxnLst/>
            <a:rect l="l" t="t" r="r" b="b"/>
            <a:pathLst>
              <a:path w="3174715" h="3688422" extrusionOk="0">
                <a:moveTo>
                  <a:pt x="1910993" y="154112"/>
                </a:moveTo>
                <a:lnTo>
                  <a:pt x="0" y="2013735"/>
                </a:lnTo>
                <a:cubicBezTo>
                  <a:pt x="6892" y="2571963"/>
                  <a:pt x="20548" y="3130151"/>
                  <a:pt x="20548" y="3688422"/>
                </a:cubicBezTo>
                <a:lnTo>
                  <a:pt x="1869897" y="3667874"/>
                </a:lnTo>
                <a:cubicBezTo>
                  <a:pt x="1866472" y="3232935"/>
                  <a:pt x="1863048" y="2797995"/>
                  <a:pt x="1859623" y="2363056"/>
                </a:cubicBezTo>
                <a:lnTo>
                  <a:pt x="3174715" y="1119883"/>
                </a:lnTo>
                <a:lnTo>
                  <a:pt x="2085654" y="0"/>
                </a:lnTo>
                <a:lnTo>
                  <a:pt x="1910993" y="154112"/>
                </a:lnTo>
                <a:close/>
              </a:path>
            </a:pathLst>
          </a:custGeom>
          <a:noFill/>
          <a:ln w="5715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2" name="Google Shape;292;p5"/>
          <p:cNvCxnSpPr/>
          <p:nvPr/>
        </p:nvCxnSpPr>
        <p:spPr>
          <a:xfrm rot="10800000">
            <a:off x="1538845" y="2666373"/>
            <a:ext cx="609600" cy="406400"/>
          </a:xfrm>
          <a:prstGeom prst="straightConnector1">
            <a:avLst/>
          </a:prstGeom>
          <a:noFill/>
          <a:ln w="38100" cap="flat" cmpd="sng">
            <a:solidFill>
              <a:srgbClr val="E74C3C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93" name="Google Shape;293;p5"/>
          <p:cNvSpPr/>
          <p:nvPr/>
        </p:nvSpPr>
        <p:spPr>
          <a:xfrm>
            <a:off x="421245" y="2293073"/>
            <a:ext cx="12192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 Tree</a:t>
            </a:r>
            <a:endParaRPr sz="2400"/>
          </a:p>
        </p:txBody>
      </p:sp>
      <p:sp>
        <p:nvSpPr>
          <p:cNvPr id="294" name="Google Shape;294;p5"/>
          <p:cNvSpPr/>
          <p:nvPr/>
        </p:nvSpPr>
        <p:spPr>
          <a:xfrm>
            <a:off x="8026400" y="0"/>
            <a:ext cx="4165600" cy="6858000"/>
          </a:xfrm>
          <a:prstGeom prst="rect">
            <a:avLst/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5"/>
          <p:cNvSpPr/>
          <p:nvPr/>
        </p:nvSpPr>
        <p:spPr>
          <a:xfrm>
            <a:off x="8534400" y="-25400"/>
            <a:ext cx="3251200" cy="86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Terminologi</a:t>
            </a:r>
            <a:endParaRPr sz="2400"/>
          </a:p>
        </p:txBody>
      </p:sp>
      <p:sp>
        <p:nvSpPr>
          <p:cNvPr id="296" name="Google Shape;296;p5"/>
          <p:cNvSpPr/>
          <p:nvPr/>
        </p:nvSpPr>
        <p:spPr>
          <a:xfrm>
            <a:off x="4572000" y="914400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5"/>
          <p:cNvSpPr/>
          <p:nvPr/>
        </p:nvSpPr>
        <p:spPr>
          <a:xfrm>
            <a:off x="5270643" y="1671548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5"/>
          <p:cNvSpPr/>
          <p:nvPr/>
        </p:nvSpPr>
        <p:spPr>
          <a:xfrm>
            <a:off x="3860800" y="1676400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5"/>
          <p:cNvSpPr/>
          <p:nvPr/>
        </p:nvSpPr>
        <p:spPr>
          <a:xfrm>
            <a:off x="3145033" y="2419564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5"/>
          <p:cNvSpPr/>
          <p:nvPr/>
        </p:nvSpPr>
        <p:spPr>
          <a:xfrm>
            <a:off x="2437257" y="3186131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5"/>
          <p:cNvSpPr/>
          <p:nvPr/>
        </p:nvSpPr>
        <p:spPr>
          <a:xfrm>
            <a:off x="1736332" y="3928153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5"/>
          <p:cNvSpPr/>
          <p:nvPr/>
        </p:nvSpPr>
        <p:spPr>
          <a:xfrm>
            <a:off x="3129051" y="3917023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5"/>
          <p:cNvSpPr/>
          <p:nvPr/>
        </p:nvSpPr>
        <p:spPr>
          <a:xfrm>
            <a:off x="4590264" y="2387885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5"/>
          <p:cNvSpPr/>
          <p:nvPr/>
        </p:nvSpPr>
        <p:spPr>
          <a:xfrm>
            <a:off x="5979559" y="2388741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5"/>
          <p:cNvSpPr/>
          <p:nvPr/>
        </p:nvSpPr>
        <p:spPr>
          <a:xfrm>
            <a:off x="6666785" y="3135329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5"/>
          <p:cNvSpPr/>
          <p:nvPr/>
        </p:nvSpPr>
        <p:spPr>
          <a:xfrm>
            <a:off x="5276349" y="3136756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5"/>
          <p:cNvSpPr/>
          <p:nvPr/>
        </p:nvSpPr>
        <p:spPr>
          <a:xfrm>
            <a:off x="4569716" y="3857659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5"/>
          <p:cNvSpPr/>
          <p:nvPr/>
        </p:nvSpPr>
        <p:spPr>
          <a:xfrm>
            <a:off x="3863083" y="4578561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5"/>
          <p:cNvSpPr/>
          <p:nvPr/>
        </p:nvSpPr>
        <p:spPr>
          <a:xfrm>
            <a:off x="2441824" y="4652477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5"/>
          <p:cNvSpPr/>
          <p:nvPr/>
        </p:nvSpPr>
        <p:spPr>
          <a:xfrm>
            <a:off x="1740897" y="5397924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5"/>
          <p:cNvSpPr/>
          <p:nvPr/>
        </p:nvSpPr>
        <p:spPr>
          <a:xfrm>
            <a:off x="3143889" y="5378803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5"/>
          <p:cNvSpPr/>
          <p:nvPr/>
        </p:nvSpPr>
        <p:spPr>
          <a:xfrm>
            <a:off x="4585699" y="5350553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5"/>
          <p:cNvSpPr/>
          <p:nvPr/>
        </p:nvSpPr>
        <p:spPr>
          <a:xfrm>
            <a:off x="5982984" y="5358544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5"/>
          <p:cNvSpPr/>
          <p:nvPr/>
        </p:nvSpPr>
        <p:spPr>
          <a:xfrm>
            <a:off x="5284341" y="4615665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5"/>
          <p:cNvSpPr/>
          <p:nvPr/>
        </p:nvSpPr>
        <p:spPr>
          <a:xfrm>
            <a:off x="5982984" y="3880777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5"/>
          <p:cNvSpPr/>
          <p:nvPr/>
        </p:nvSpPr>
        <p:spPr>
          <a:xfrm>
            <a:off x="6703316" y="4615095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5"/>
          <p:cNvSpPr/>
          <p:nvPr/>
        </p:nvSpPr>
        <p:spPr>
          <a:xfrm>
            <a:off x="7423648" y="5349412"/>
            <a:ext cx="406400" cy="406400"/>
          </a:xfrm>
          <a:prstGeom prst="donut">
            <a:avLst>
              <a:gd name="adj" fmla="val 25000"/>
            </a:avLst>
          </a:prstGeom>
          <a:solidFill>
            <a:srgbClr val="E74C3C"/>
          </a:solidFill>
          <a:ln w="25400" cap="flat" cmpd="sng">
            <a:solidFill>
              <a:srgbClr val="E74C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5"/>
          <p:cNvSpPr/>
          <p:nvPr/>
        </p:nvSpPr>
        <p:spPr>
          <a:xfrm>
            <a:off x="8128000" y="889000"/>
            <a:ext cx="38608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indent="-135463"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Node : Elemen dalam Tree</a:t>
            </a:r>
            <a:endParaRPr sz="2400"/>
          </a:p>
        </p:txBody>
      </p:sp>
      <p:sp>
        <p:nvSpPr>
          <p:cNvPr id="319" name="Google Shape;319;p5"/>
          <p:cNvSpPr/>
          <p:nvPr/>
        </p:nvSpPr>
        <p:spPr>
          <a:xfrm>
            <a:off x="8128000" y="1193800"/>
            <a:ext cx="3860800" cy="77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indent="-135463"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Parent : Node yang berada di atas node lain</a:t>
            </a:r>
            <a:endParaRPr sz="2400"/>
          </a:p>
        </p:txBody>
      </p:sp>
      <p:sp>
        <p:nvSpPr>
          <p:cNvPr id="320" name="Google Shape;320;p5"/>
          <p:cNvSpPr/>
          <p:nvPr/>
        </p:nvSpPr>
        <p:spPr>
          <a:xfrm>
            <a:off x="8128000" y="1803400"/>
            <a:ext cx="3860800" cy="77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indent="-135463"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Child : Cabang  langsung dari sebuah node</a:t>
            </a:r>
            <a:endParaRPr sz="2400"/>
          </a:p>
        </p:txBody>
      </p:sp>
      <p:sp>
        <p:nvSpPr>
          <p:cNvPr id="321" name="Google Shape;321;p5"/>
          <p:cNvSpPr/>
          <p:nvPr/>
        </p:nvSpPr>
        <p:spPr>
          <a:xfrm>
            <a:off x="8128000" y="2413000"/>
            <a:ext cx="3860800" cy="77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indent="-135463"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Root : Node yang tidak memiliki parent</a:t>
            </a:r>
            <a:endParaRPr sz="2400"/>
          </a:p>
        </p:txBody>
      </p:sp>
      <p:sp>
        <p:nvSpPr>
          <p:cNvPr id="322" name="Google Shape;322;p5"/>
          <p:cNvSpPr/>
          <p:nvPr/>
        </p:nvSpPr>
        <p:spPr>
          <a:xfrm>
            <a:off x="8128000" y="3022600"/>
            <a:ext cx="3860800" cy="77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indent="-135463"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Sibling : Node lain yang mempunyai parent yang sama</a:t>
            </a:r>
            <a:endParaRPr sz="2400"/>
          </a:p>
        </p:txBody>
      </p:sp>
      <p:sp>
        <p:nvSpPr>
          <p:cNvPr id="323" name="Google Shape;323;p5"/>
          <p:cNvSpPr/>
          <p:nvPr/>
        </p:nvSpPr>
        <p:spPr>
          <a:xfrm>
            <a:off x="8128000" y="3733800"/>
            <a:ext cx="3860800" cy="77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indent="-135463"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Leaf : Node yang tidak memiliki cabang langsung/child</a:t>
            </a:r>
            <a:endParaRPr sz="2400"/>
          </a:p>
        </p:txBody>
      </p:sp>
      <p:sp>
        <p:nvSpPr>
          <p:cNvPr id="324" name="Google Shape;324;p5"/>
          <p:cNvSpPr/>
          <p:nvPr/>
        </p:nvSpPr>
        <p:spPr>
          <a:xfrm>
            <a:off x="8128000" y="4343400"/>
            <a:ext cx="3860800" cy="77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indent="-135463"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Level : Tingkat kedalaman dari Tree</a:t>
            </a:r>
            <a:endParaRPr sz="2400"/>
          </a:p>
        </p:txBody>
      </p:sp>
      <p:sp>
        <p:nvSpPr>
          <p:cNvPr id="325" name="Google Shape;325;p5"/>
          <p:cNvSpPr/>
          <p:nvPr/>
        </p:nvSpPr>
        <p:spPr>
          <a:xfrm>
            <a:off x="8128000" y="4986100"/>
            <a:ext cx="3860800" cy="77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indent="-135463"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Height : Jumlah level dari sebuah Tree</a:t>
            </a:r>
            <a:endParaRPr sz="2400"/>
          </a:p>
        </p:txBody>
      </p:sp>
      <p:sp>
        <p:nvSpPr>
          <p:cNvPr id="326" name="Google Shape;326;p5"/>
          <p:cNvSpPr/>
          <p:nvPr/>
        </p:nvSpPr>
        <p:spPr>
          <a:xfrm>
            <a:off x="8128000" y="5628800"/>
            <a:ext cx="3860800" cy="11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indent="-135463"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Subtree : Kumpulan node dibawah node root, yang membentuk struktur tree</a:t>
            </a:r>
            <a:endParaRPr sz="2400"/>
          </a:p>
        </p:txBody>
      </p:sp>
      <p:sp>
        <p:nvSpPr>
          <p:cNvPr id="327" name="Google Shape;327;p5"/>
          <p:cNvSpPr/>
          <p:nvPr/>
        </p:nvSpPr>
        <p:spPr>
          <a:xfrm>
            <a:off x="508000" y="381000"/>
            <a:ext cx="8128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Level</a:t>
            </a:r>
            <a:endParaRPr sz="2400"/>
          </a:p>
        </p:txBody>
      </p:sp>
      <p:sp>
        <p:nvSpPr>
          <p:cNvPr id="328" name="Google Shape;328;p5"/>
          <p:cNvSpPr/>
          <p:nvPr/>
        </p:nvSpPr>
        <p:spPr>
          <a:xfrm>
            <a:off x="1219200" y="381000"/>
            <a:ext cx="4064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2400"/>
          </a:p>
        </p:txBody>
      </p:sp>
      <p:sp>
        <p:nvSpPr>
          <p:cNvPr id="329" name="Google Shape;329;p5"/>
          <p:cNvSpPr/>
          <p:nvPr/>
        </p:nvSpPr>
        <p:spPr>
          <a:xfrm>
            <a:off x="1524000" y="381000"/>
            <a:ext cx="4064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/>
          </a:p>
        </p:txBody>
      </p:sp>
      <p:sp>
        <p:nvSpPr>
          <p:cNvPr id="330" name="Google Shape;330;p5"/>
          <p:cNvSpPr/>
          <p:nvPr/>
        </p:nvSpPr>
        <p:spPr>
          <a:xfrm>
            <a:off x="1828800" y="381000"/>
            <a:ext cx="4064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/>
          </a:p>
        </p:txBody>
      </p:sp>
      <p:sp>
        <p:nvSpPr>
          <p:cNvPr id="331" name="Google Shape;331;p5"/>
          <p:cNvSpPr/>
          <p:nvPr/>
        </p:nvSpPr>
        <p:spPr>
          <a:xfrm>
            <a:off x="2133600" y="381000"/>
            <a:ext cx="4064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/>
          </a:p>
        </p:txBody>
      </p:sp>
      <p:sp>
        <p:nvSpPr>
          <p:cNvPr id="332" name="Google Shape;332;p5"/>
          <p:cNvSpPr/>
          <p:nvPr/>
        </p:nvSpPr>
        <p:spPr>
          <a:xfrm>
            <a:off x="2438400" y="381000"/>
            <a:ext cx="4064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/>
          </a:p>
        </p:txBody>
      </p:sp>
      <p:sp>
        <p:nvSpPr>
          <p:cNvPr id="333" name="Google Shape;333;p5"/>
          <p:cNvSpPr/>
          <p:nvPr/>
        </p:nvSpPr>
        <p:spPr>
          <a:xfrm>
            <a:off x="2743200" y="381000"/>
            <a:ext cx="4064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/>
          </a:p>
        </p:txBody>
      </p:sp>
      <p:sp>
        <p:nvSpPr>
          <p:cNvPr id="334" name="Google Shape;334;p5"/>
          <p:cNvSpPr/>
          <p:nvPr/>
        </p:nvSpPr>
        <p:spPr>
          <a:xfrm>
            <a:off x="3048000" y="381000"/>
            <a:ext cx="406400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US" sz="21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/>
          </a:p>
        </p:txBody>
      </p:sp>
      <p:sp>
        <p:nvSpPr>
          <p:cNvPr id="335" name="Google Shape;335;p5"/>
          <p:cNvSpPr/>
          <p:nvPr/>
        </p:nvSpPr>
        <p:spPr>
          <a:xfrm rot="5400000">
            <a:off x="7966841" y="187815"/>
            <a:ext cx="609600" cy="525517"/>
          </a:xfrm>
          <a:prstGeom prst="triangle">
            <a:avLst>
              <a:gd name="adj" fmla="val 50000"/>
            </a:avLst>
          </a:prstGeom>
          <a:solidFill>
            <a:srgbClr val="3498DB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394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00"/>
                            </p:stCondLst>
                            <p:childTnLst>
                              <p:par>
                                <p:cTn id="2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0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3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3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6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9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3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6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9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2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2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5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2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5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8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1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5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1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4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9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1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4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7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0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4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7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0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3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6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1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500"/>
                            </p:stCondLst>
                            <p:childTnLst>
                              <p:par>
                                <p:cTn id="4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4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7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0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3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6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8" fill="hold">
                      <p:stCondLst>
                        <p:cond delay="indefinite"/>
                      </p:stCondLst>
                      <p:childTnLst>
                        <p:par>
                          <p:cTn id="489" fill="hold">
                            <p:stCondLst>
                              <p:cond delay="0"/>
                            </p:stCondLst>
                            <p:childTnLst>
                              <p:par>
                                <p:cTn id="4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2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500"/>
                            </p:stCondLst>
                            <p:childTnLst>
                              <p:par>
                                <p:cTn id="4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6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9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000"/>
                            </p:stCondLst>
                            <p:childTnLst>
                              <p:par>
                                <p:cTn id="5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3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335273"/>
              </p:ext>
            </p:extLst>
          </p:nvPr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u="none" strike="noStrike" dirty="0" err="1" smtClean="0">
                          <a:effectLst/>
                        </a:rPr>
                        <a:t>tinggiKiri</a:t>
                      </a:r>
                      <a:r>
                        <a:rPr lang="en-US" sz="1400" b="0" u="none" strike="noStrike" baseline="0" dirty="0" smtClean="0">
                          <a:effectLst/>
                        </a:rPr>
                        <a:t> = 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r>
                        <a:rPr lang="en-US" sz="1400" u="none" strike="noStrike" dirty="0" smtClean="0">
                          <a:effectLst/>
                        </a:rPr>
                        <a:t>18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</a:p>
                    <a:p>
                      <a:pPr algn="l" fontAlgn="b"/>
                      <a:r>
                        <a:rPr lang="en-US" sz="14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400" b="0" u="none" strike="noStrike" baseline="0" dirty="0" smtClean="0">
                          <a:effectLst/>
                        </a:rPr>
                        <a:t> = 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 (1&gt;2)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3;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tinggiKanan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(1&gt;1)FALSE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2;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055331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4260806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5511226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6661347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7866822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</a:rPr>
                        <a:t>14</a:t>
                      </a: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9117242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7187459" y="195697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681883"/>
              </p:ext>
            </p:extLst>
          </p:nvPr>
        </p:nvGraphicFramePr>
        <p:xfrm>
          <a:off x="8392934" y="195916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1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1" u="none" strike="noStrike" dirty="0" smtClean="0">
                          <a:effectLst/>
                        </a:rPr>
                        <a:t>=0</a:t>
                      </a:r>
                      <a:endParaRPr lang="en-US" sz="1200" b="1" u="none" strike="noStrike" dirty="0" smtClean="0">
                        <a:effectLst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9643354" y="198371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1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231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119508"/>
              </p:ext>
            </p:extLst>
          </p:nvPr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u="none" strike="noStrike" dirty="0" err="1" smtClean="0">
                          <a:effectLst/>
                        </a:rPr>
                        <a:t>tinggiKiri</a:t>
                      </a:r>
                      <a:r>
                        <a:rPr lang="en-US" sz="1400" b="0" u="none" strike="noStrike" baseline="0" dirty="0" smtClean="0">
                          <a:effectLst/>
                        </a:rPr>
                        <a:t> = 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673112"/>
              </p:ext>
            </p:extLst>
          </p:nvPr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r>
                        <a:rPr lang="en-US" sz="1400" u="none" strike="noStrike" dirty="0" smtClean="0">
                          <a:effectLst/>
                        </a:rPr>
                        <a:t>18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1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400" b="1" u="none" strike="noStrike" dirty="0" smtClean="0">
                          <a:effectLst/>
                        </a:rPr>
                        <a:t>=1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487078"/>
            <a:ext cx="1602016" cy="42076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</a:p>
                    <a:p>
                      <a:pPr algn="l" fontAlgn="b"/>
                      <a:r>
                        <a:rPr lang="en-US" sz="14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400" b="0" u="none" strike="noStrike" baseline="0" dirty="0" smtClean="0">
                          <a:effectLst/>
                        </a:rPr>
                        <a:t> = 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 (1&gt;2)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3;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tinggiKanan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(1&gt;1)FALSE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2;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055331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4260806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5511226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6661347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7866822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</a:rPr>
                        <a:t>14</a:t>
                      </a: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9117242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7187459" y="195697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924140"/>
              </p:ext>
            </p:extLst>
          </p:nvPr>
        </p:nvGraphicFramePr>
        <p:xfrm>
          <a:off x="8392934" y="195916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  <a:endParaRPr lang="en-US" sz="1200" b="0" u="none" strike="noStrike" dirty="0" smtClean="0">
                        <a:effectLst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337587"/>
              </p:ext>
            </p:extLst>
          </p:nvPr>
        </p:nvGraphicFramePr>
        <p:xfrm>
          <a:off x="9643354" y="198371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1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2618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tinggi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602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10417130"/>
              </p:ext>
            </p:extLst>
          </p:nvPr>
        </p:nvGraphicFramePr>
        <p:xfrm>
          <a:off x="5300133" y="114968"/>
          <a:ext cx="2486706" cy="805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706">
                  <a:extLst>
                    <a:ext uri="{9D8B030D-6E8A-4147-A177-3AD203B41FA5}">
                      <a16:colId xmlns:a16="http://schemas.microsoft.com/office/drawing/2014/main" val="2196561540"/>
                    </a:ext>
                  </a:extLst>
                </a:gridCol>
              </a:tblGrid>
              <a:tr h="107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018439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ttinggi</a:t>
                      </a:r>
                      <a:r>
                        <a:rPr lang="en-US" sz="1600" u="none" strike="noStrike" dirty="0" smtClean="0">
                          <a:effectLst/>
                        </a:rPr>
                        <a:t> =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(Node (-))</a:t>
                      </a: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r>
                        <a:rPr lang="en-US" sz="1800" b="1" u="none" strike="noStrike" dirty="0" smtClean="0">
                          <a:effectLst/>
                        </a:rPr>
                        <a:t>tinggi = 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49512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171032"/>
              </p:ext>
            </p:extLst>
          </p:nvPr>
        </p:nvGraphicFramePr>
        <p:xfrm>
          <a:off x="3055331" y="907842"/>
          <a:ext cx="2029749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974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(+))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u="none" strike="noStrike" dirty="0" err="1" smtClean="0">
                          <a:effectLst/>
                        </a:rPr>
                        <a:t>tinggiKiri</a:t>
                      </a:r>
                      <a:r>
                        <a:rPr lang="en-US" sz="1400" b="0" u="none" strike="noStrike" baseline="0" dirty="0" smtClean="0">
                          <a:effectLst/>
                        </a:rPr>
                        <a:t> = 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953890" y="971618"/>
          <a:ext cx="1844628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628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r>
                        <a:rPr lang="en-US" sz="1400" u="none" strike="noStrike" dirty="0" smtClean="0">
                          <a:effectLst/>
                        </a:rPr>
                        <a:t>18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(d))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1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400" b="1" u="none" strike="noStrike" dirty="0" smtClean="0">
                          <a:effectLst/>
                        </a:rPr>
                        <a:t>=1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355612"/>
              </p:ext>
            </p:extLst>
          </p:nvPr>
        </p:nvGraphicFramePr>
        <p:xfrm>
          <a:off x="10266469" y="971618"/>
          <a:ext cx="1601479" cy="89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479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213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2136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 (3&gt;1)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TRUE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cxnSp>
        <p:nvCxnSpPr>
          <p:cNvPr id="7" name="Elbow Connector 6"/>
          <p:cNvCxnSpPr>
            <a:stCxn id="5" idx="1"/>
            <a:endCxn id="8" idx="0"/>
          </p:cNvCxnSpPr>
          <p:nvPr/>
        </p:nvCxnSpPr>
        <p:spPr>
          <a:xfrm rot="10800000" flipV="1">
            <a:off x="4070205" y="517558"/>
            <a:ext cx="1229928" cy="39028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5" idx="3"/>
            <a:endCxn id="9" idx="0"/>
          </p:cNvCxnSpPr>
          <p:nvPr/>
        </p:nvCxnSpPr>
        <p:spPr>
          <a:xfrm>
            <a:off x="7786838" y="487078"/>
            <a:ext cx="1089366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3"/>
            <a:endCxn id="10" idx="0"/>
          </p:cNvCxnSpPr>
          <p:nvPr/>
        </p:nvCxnSpPr>
        <p:spPr>
          <a:xfrm>
            <a:off x="7786838" y="487078"/>
            <a:ext cx="3280370" cy="4845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119690" y="2888760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(a))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0749" y="2953678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(*))</a:t>
                      </a:r>
                    </a:p>
                    <a:p>
                      <a:pPr algn="l" fontAlgn="b"/>
                      <a:r>
                        <a:rPr lang="en-US" sz="14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400" b="0" u="none" strike="noStrike" baseline="0" dirty="0" smtClean="0">
                          <a:effectLst/>
                        </a:rPr>
                        <a:t> = 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550556" y="2953678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 (1&gt;2)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3;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24295" y="4056816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329769" y="4048559"/>
          <a:ext cx="1345697" cy="875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697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754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86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tinggiKanan</a:t>
                      </a:r>
                      <a:r>
                        <a:rPr lang="en-US" sz="1200" u="none" strike="noStrike" dirty="0">
                          <a:effectLst/>
                        </a:rPr>
                        <a:t>=</a:t>
                      </a:r>
                      <a:r>
                        <a:rPr lang="en-US" sz="1200" u="none" strike="noStrike" dirty="0" err="1">
                          <a:effectLst/>
                        </a:rPr>
                        <a:t>tinggiTree</a:t>
                      </a:r>
                      <a:r>
                        <a:rPr lang="en-US" sz="1200" u="none" strike="noStrike" dirty="0">
                          <a:effectLst/>
                        </a:rPr>
                        <a:t> (Node </a:t>
                      </a:r>
                      <a:r>
                        <a:rPr lang="en-US" sz="1200" u="none" strike="noStrike" dirty="0" smtClean="0">
                          <a:effectLst/>
                        </a:rPr>
                        <a:t>(NULL))</a:t>
                      </a:r>
                    </a:p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785533" y="4073108"/>
          <a:ext cx="1000132" cy="83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61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319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40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075285" y="4070515"/>
          <a:ext cx="1460500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>
                          <a:effectLst/>
                        </a:rPr>
                        <a:t>tinggiKiri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(b))</a:t>
                      </a:r>
                      <a:r>
                        <a:rPr lang="en-US" sz="1400" u="none" strike="noStrike" dirty="0">
                          <a:effectLst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tinggiKiri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934902" y="4070515"/>
          <a:ext cx="1519766" cy="95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66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tinggiKanan</a:t>
                      </a:r>
                      <a:r>
                        <a:rPr lang="en-US" sz="1400" u="none" strike="noStrike" dirty="0">
                          <a:effectLst/>
                        </a:rPr>
                        <a:t>=</a:t>
                      </a:r>
                      <a:r>
                        <a:rPr lang="en-US" sz="1400" u="none" strike="noStrike" dirty="0" err="1">
                          <a:effectLst/>
                        </a:rPr>
                        <a:t>tinggiTree</a:t>
                      </a:r>
                      <a:r>
                        <a:rPr lang="en-US" sz="1400" u="none" strike="noStrike" dirty="0">
                          <a:effectLst/>
                        </a:rPr>
                        <a:t> (Node </a:t>
                      </a:r>
                      <a:r>
                        <a:rPr lang="en-US" sz="1400" u="none" strike="noStrike" dirty="0" smtClean="0">
                          <a:effectLst/>
                        </a:rPr>
                        <a:t>(c))</a:t>
                      </a:r>
                    </a:p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tinggiKanan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9318927" y="4070515"/>
          <a:ext cx="1333500" cy="818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(1&gt;1)FALSE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2;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055331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4260806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r>
                        <a:rPr lang="en-US" sz="1200" u="none" strike="noStrike" dirty="0" smtClean="0">
                          <a:effectLst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5511226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6661347" y="521626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7866822" y="521845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</a:rPr>
                        <a:t>14</a:t>
                      </a: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9117242" y="524300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7187459" y="1956975"/>
          <a:ext cx="1107579" cy="8753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579">
                  <a:extLst>
                    <a:ext uri="{9D8B030D-6E8A-4147-A177-3AD203B41FA5}">
                      <a16:colId xmlns:a16="http://schemas.microsoft.com/office/drawing/2014/main" val="2263855551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55275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tinggiKiri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706363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8392934" y="1959162"/>
          <a:ext cx="1152524" cy="938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>
                  <a:extLst>
                    <a:ext uri="{9D8B030D-6E8A-4147-A177-3AD203B41FA5}">
                      <a16:colId xmlns:a16="http://schemas.microsoft.com/office/drawing/2014/main" val="1688643082"/>
                    </a:ext>
                  </a:extLst>
                </a:gridCol>
              </a:tblGrid>
              <a:tr h="201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63699760"/>
                  </a:ext>
                </a:extLst>
              </a:tr>
              <a:tr h="674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u="none" strike="noStrike" dirty="0" smtClean="0">
                          <a:effectLst/>
                        </a:rPr>
                        <a:t>=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tinggiTree</a:t>
                      </a:r>
                      <a:r>
                        <a:rPr lang="en-US" sz="1200" u="none" strike="noStrike" dirty="0" smtClean="0">
                          <a:effectLst/>
                        </a:rPr>
                        <a:t> (Node (NULL))</a:t>
                      </a:r>
                    </a:p>
                    <a:p>
                      <a:pPr algn="l" fontAlgn="b"/>
                      <a:r>
                        <a:rPr lang="en-US" sz="1200" b="0" u="none" strike="noStrike" dirty="0" err="1" smtClean="0">
                          <a:effectLst/>
                        </a:rPr>
                        <a:t>tinggiKanan</a:t>
                      </a:r>
                      <a:r>
                        <a:rPr lang="en-US" sz="1200" b="0" u="none" strike="noStrike" dirty="0" smtClean="0">
                          <a:effectLst/>
                        </a:rPr>
                        <a:t>=0</a:t>
                      </a:r>
                      <a:endParaRPr lang="en-US" sz="1200" b="0" u="none" strike="noStrike" dirty="0" smtClean="0">
                        <a:effectLst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07329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9643354" y="1983711"/>
          <a:ext cx="1052225" cy="74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2225">
                  <a:extLst>
                    <a:ext uri="{9D8B030D-6E8A-4147-A177-3AD203B41FA5}">
                      <a16:colId xmlns:a16="http://schemas.microsoft.com/office/drawing/2014/main" val="2405468102"/>
                    </a:ext>
                  </a:extLst>
                </a:gridCol>
              </a:tblGrid>
              <a:tr h="155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31987"/>
                  </a:ext>
                </a:extLst>
              </a:tr>
              <a:tr h="155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If(0&gt;0) 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613301"/>
                  </a:ext>
                </a:extLst>
              </a:tr>
              <a:tr h="37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 1;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02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14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3296920" cy="1450757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Menghitung</a:t>
            </a:r>
            <a:r>
              <a:rPr lang="en-US" sz="3600" dirty="0" smtClean="0"/>
              <a:t> </a:t>
            </a:r>
            <a:r>
              <a:rPr lang="en-US" sz="3600" dirty="0" err="1" smtClean="0"/>
              <a:t>Jumlah</a:t>
            </a:r>
            <a:r>
              <a:rPr lang="en-US" sz="3600" dirty="0" smtClean="0"/>
              <a:t> Leaf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552" y="855983"/>
            <a:ext cx="7702974" cy="532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26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Leaf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8944188" cy="4023360"/>
          </a:xfrm>
        </p:spPr>
        <p:txBody>
          <a:bodyPr>
            <a:normAutofit/>
          </a:bodyPr>
          <a:lstStyle/>
          <a:p>
            <a:r>
              <a:rPr lang="en-US" sz="1800" dirty="0"/>
              <a:t>Leaf </a:t>
            </a:r>
            <a:r>
              <a:rPr lang="en-US" sz="1800" dirty="0" err="1"/>
              <a:t>adalah</a:t>
            </a:r>
            <a:r>
              <a:rPr lang="en-US" sz="1800" dirty="0"/>
              <a:t>:</a:t>
            </a:r>
          </a:p>
          <a:p>
            <a:r>
              <a:rPr lang="en-US" sz="1800" dirty="0"/>
              <a:t>D, E, F </a:t>
            </a:r>
            <a:r>
              <a:rPr lang="en-US" sz="1800" dirty="0" err="1"/>
              <a:t>Sehingga</a:t>
            </a:r>
            <a:r>
              <a:rPr lang="en-US" sz="1800" dirty="0"/>
              <a:t>:</a:t>
            </a:r>
          </a:p>
          <a:p>
            <a:r>
              <a:rPr lang="en-US" sz="1800" dirty="0"/>
              <a:t>L(D)=1 L(E)=1 L(F)=1 </a:t>
            </a:r>
            <a:r>
              <a:rPr lang="en-US" sz="1800" dirty="0" err="1"/>
              <a:t>Kemudian</a:t>
            </a:r>
            <a:r>
              <a:rPr lang="en-US" sz="1800" dirty="0"/>
              <a:t>:</a:t>
            </a:r>
          </a:p>
          <a:p>
            <a:r>
              <a:rPr lang="en-US" sz="1800" dirty="0"/>
              <a:t>L(B)=L(D)+L(E)=1+1=2 </a:t>
            </a:r>
            <a:endParaRPr lang="en-US" sz="1800" dirty="0" smtClean="0"/>
          </a:p>
          <a:p>
            <a:r>
              <a:rPr lang="en-US" sz="1800" dirty="0" smtClean="0"/>
              <a:t>L(C</a:t>
            </a:r>
            <a:r>
              <a:rPr lang="en-US" sz="1800" dirty="0"/>
              <a:t>)=L(∅)+L(F)=0+1=1 </a:t>
            </a:r>
            <a:endParaRPr lang="en-US" sz="1800" dirty="0" smtClean="0"/>
          </a:p>
          <a:p>
            <a:r>
              <a:rPr lang="en-US" sz="1800" dirty="0" smtClean="0"/>
              <a:t>Dan</a:t>
            </a:r>
            <a:r>
              <a:rPr lang="en-US" sz="1800" dirty="0"/>
              <a:t>:</a:t>
            </a:r>
          </a:p>
          <a:p>
            <a:r>
              <a:rPr lang="en-US" sz="1800" dirty="0"/>
              <a:t>L(A)=L(B)+L(C) </a:t>
            </a:r>
            <a:endParaRPr lang="en-US" sz="1800" dirty="0" smtClean="0"/>
          </a:p>
          <a:p>
            <a:r>
              <a:rPr lang="en-US" sz="1800" dirty="0" smtClean="0"/>
              <a:t>L(A</a:t>
            </a:r>
            <a:r>
              <a:rPr lang="en-US" sz="1800" dirty="0"/>
              <a:t>)=2+1=3​ </a:t>
            </a:r>
            <a:endParaRPr lang="en-US" sz="1800" dirty="0" smtClean="0"/>
          </a:p>
          <a:p>
            <a:r>
              <a:rPr lang="en-US" sz="1800" dirty="0" err="1" smtClean="0"/>
              <a:t>Jadi</a:t>
            </a:r>
            <a:r>
              <a:rPr lang="en-US" sz="1800" dirty="0"/>
              <a:t>, </a:t>
            </a:r>
            <a:r>
              <a:rPr lang="en-US" sz="1800" b="1" dirty="0" err="1"/>
              <a:t>jumlah</a:t>
            </a:r>
            <a:r>
              <a:rPr lang="en-US" sz="1800" b="1" dirty="0"/>
              <a:t> leaf = 3</a:t>
            </a:r>
            <a:r>
              <a:rPr lang="en-US" sz="1800" dirty="0"/>
              <a:t>.</a:t>
            </a:r>
          </a:p>
          <a:p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1445" y="1737360"/>
            <a:ext cx="2162175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1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Leaf</a:t>
            </a:r>
          </a:p>
        </p:txBody>
      </p:sp>
      <p:sp>
        <p:nvSpPr>
          <p:cNvPr id="5" name="Rectangle 4"/>
          <p:cNvSpPr/>
          <p:nvPr/>
        </p:nvSpPr>
        <p:spPr>
          <a:xfrm>
            <a:off x="1439333" y="1845439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jumlahLeaf</a:t>
            </a:r>
            <a:r>
              <a:rPr lang="en-US" dirty="0"/>
              <a:t>(tree *root) {</a:t>
            </a:r>
          </a:p>
          <a:p>
            <a:r>
              <a:rPr lang="en-US" dirty="0"/>
              <a:t>    if (root == NULL)</a:t>
            </a:r>
          </a:p>
          <a:p>
            <a:r>
              <a:rPr lang="en-US" dirty="0"/>
              <a:t>        return 0;</a:t>
            </a:r>
          </a:p>
          <a:p>
            <a:endParaRPr lang="en-US" dirty="0"/>
          </a:p>
          <a:p>
            <a:r>
              <a:rPr lang="en-US" dirty="0"/>
              <a:t>    if (root-&gt;left == NULL &amp;&amp; root-&gt;right == NULL)</a:t>
            </a:r>
          </a:p>
          <a:p>
            <a:r>
              <a:rPr lang="en-US" dirty="0"/>
              <a:t>        return 1;</a:t>
            </a:r>
          </a:p>
          <a:p>
            <a:endParaRPr lang="en-US" dirty="0"/>
          </a:p>
          <a:p>
            <a:r>
              <a:rPr lang="en-US" dirty="0"/>
              <a:t>    return </a:t>
            </a:r>
            <a:r>
              <a:rPr lang="en-US" dirty="0" err="1"/>
              <a:t>jumlahLeaf</a:t>
            </a:r>
            <a:r>
              <a:rPr lang="en-US" dirty="0"/>
              <a:t>(root-&gt;left) +</a:t>
            </a:r>
          </a:p>
          <a:p>
            <a:r>
              <a:rPr lang="en-US" dirty="0"/>
              <a:t>           </a:t>
            </a:r>
            <a:r>
              <a:rPr lang="en-US" dirty="0" err="1"/>
              <a:t>jumlahLeaf</a:t>
            </a:r>
            <a:r>
              <a:rPr lang="en-US" dirty="0"/>
              <a:t>(root-&gt;right);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5145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Kesimpulan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b="1" dirty="0" smtClean="0"/>
              <a:t>Tree </a:t>
            </a:r>
            <a:r>
              <a:rPr lang="en-AU" dirty="0" smtClean="0"/>
              <a:t>		: </a:t>
            </a:r>
            <a:r>
              <a:rPr lang="en-AU" dirty="0" err="1"/>
              <a:t>Struktur</a:t>
            </a:r>
            <a:r>
              <a:rPr lang="en-AU" dirty="0"/>
              <a:t> </a:t>
            </a:r>
            <a:r>
              <a:rPr lang="en-AU" dirty="0" smtClean="0"/>
              <a:t>tree </a:t>
            </a:r>
            <a:r>
              <a:rPr lang="en-AU" dirty="0" err="1" smtClean="0"/>
              <a:t>biasanya</a:t>
            </a:r>
            <a:r>
              <a:rPr lang="en-AU" dirty="0" smtClean="0"/>
              <a:t> </a:t>
            </a:r>
            <a:r>
              <a:rPr lang="en-AU" dirty="0" err="1"/>
              <a:t>digunakan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menggambarkan</a:t>
            </a:r>
            <a:r>
              <a:rPr lang="en-AU" dirty="0"/>
              <a:t> </a:t>
            </a:r>
            <a:r>
              <a:rPr lang="en-AU" dirty="0" err="1"/>
              <a:t>hubungan</a:t>
            </a:r>
            <a:r>
              <a:rPr lang="en-AU" dirty="0"/>
              <a:t> yang </a:t>
            </a:r>
            <a:r>
              <a:rPr lang="en-AU" dirty="0" err="1"/>
              <a:t>bersifat</a:t>
            </a:r>
            <a:r>
              <a:rPr lang="en-AU" dirty="0"/>
              <a:t> </a:t>
            </a:r>
            <a:r>
              <a:rPr lang="en-AU" dirty="0" err="1"/>
              <a:t>hirarkis</a:t>
            </a:r>
            <a:r>
              <a:rPr lang="en-AU" dirty="0"/>
              <a:t> </a:t>
            </a:r>
            <a:r>
              <a:rPr lang="en-AU" dirty="0" err="1"/>
              <a:t>antara</a:t>
            </a:r>
            <a:r>
              <a:rPr lang="en-AU" dirty="0"/>
              <a:t> </a:t>
            </a:r>
            <a:r>
              <a:rPr lang="en-AU" dirty="0" err="1"/>
              <a:t>elemen-elemen</a:t>
            </a:r>
            <a:r>
              <a:rPr lang="en-AU" dirty="0"/>
              <a:t> yang </a:t>
            </a:r>
            <a:r>
              <a:rPr lang="en-AU" dirty="0" err="1"/>
              <a:t>ada</a:t>
            </a:r>
            <a:r>
              <a:rPr lang="en-AU" dirty="0"/>
              <a:t>.</a:t>
            </a:r>
          </a:p>
          <a:p>
            <a:r>
              <a:rPr lang="en-AU" b="1" dirty="0"/>
              <a:t>Binary </a:t>
            </a:r>
            <a:r>
              <a:rPr lang="en-AU" b="1" dirty="0" smtClean="0"/>
              <a:t>Tree</a:t>
            </a:r>
            <a:r>
              <a:rPr lang="en-AU" dirty="0" smtClean="0"/>
              <a:t>	: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pengorganisasian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hirarki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simpul</a:t>
            </a:r>
            <a:r>
              <a:rPr lang="en-US" dirty="0"/>
              <a:t>,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simpul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2. </a:t>
            </a:r>
          </a:p>
          <a:p>
            <a:r>
              <a:rPr lang="en-AU" dirty="0" err="1"/>
              <a:t>Metode</a:t>
            </a:r>
            <a:r>
              <a:rPr lang="en-AU" dirty="0"/>
              <a:t> Traversal</a:t>
            </a:r>
          </a:p>
          <a:p>
            <a:r>
              <a:rPr lang="en-AU" dirty="0"/>
              <a:t>- </a:t>
            </a:r>
            <a:r>
              <a:rPr lang="en-AU" dirty="0" err="1"/>
              <a:t>Inorder</a:t>
            </a:r>
            <a:endParaRPr lang="en-AU" dirty="0"/>
          </a:p>
          <a:p>
            <a:r>
              <a:rPr lang="en-AU" dirty="0"/>
              <a:t>- </a:t>
            </a:r>
            <a:r>
              <a:rPr lang="en-AU" dirty="0" err="1"/>
              <a:t>Preorder</a:t>
            </a:r>
            <a:endParaRPr lang="en-AU" dirty="0"/>
          </a:p>
          <a:p>
            <a:r>
              <a:rPr lang="en-AU" dirty="0"/>
              <a:t>- </a:t>
            </a:r>
            <a:r>
              <a:rPr lang="en-AU" dirty="0" err="1"/>
              <a:t>Postorder</a:t>
            </a:r>
            <a:endParaRPr lang="en-AU" dirty="0"/>
          </a:p>
          <a:p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2488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Buatlah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program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menampilkan</a:t>
            </a:r>
            <a:r>
              <a:rPr lang="en-US" dirty="0" smtClean="0"/>
              <a:t> output </a:t>
            </a:r>
            <a:r>
              <a:rPr lang="en-US" dirty="0" err="1" smtClean="0"/>
              <a:t>sbg</a:t>
            </a:r>
            <a:r>
              <a:rPr lang="en-US" dirty="0" smtClean="0"/>
              <a:t> bb :</a:t>
            </a:r>
          </a:p>
          <a:p>
            <a:r>
              <a:rPr lang="en-US" dirty="0" smtClean="0"/>
              <a:t>1. root (root </a:t>
            </a:r>
            <a:r>
              <a:rPr lang="en-US" dirty="0" err="1" smtClean="0"/>
              <a:t>dari</a:t>
            </a:r>
            <a:r>
              <a:rPr lang="en-US" dirty="0" smtClean="0"/>
              <a:t> tree </a:t>
            </a:r>
            <a:r>
              <a:rPr lang="en-US" dirty="0" err="1" smtClean="0"/>
              <a:t>adalah</a:t>
            </a:r>
            <a:r>
              <a:rPr lang="en-US" dirty="0" smtClean="0"/>
              <a:t> node +)</a:t>
            </a:r>
          </a:p>
          <a:p>
            <a:r>
              <a:rPr lang="en-US" dirty="0" smtClean="0"/>
              <a:t>2. parent (parent </a:t>
            </a:r>
            <a:r>
              <a:rPr lang="en-US" dirty="0" err="1" smtClean="0"/>
              <a:t>dari</a:t>
            </a:r>
            <a:r>
              <a:rPr lang="en-US" dirty="0" smtClean="0"/>
              <a:t> node 2 </a:t>
            </a:r>
            <a:r>
              <a:rPr lang="en-US" dirty="0" err="1" smtClean="0"/>
              <a:t>adalah</a:t>
            </a:r>
            <a:r>
              <a:rPr lang="en-US" dirty="0" smtClean="0"/>
              <a:t> node x)</a:t>
            </a:r>
          </a:p>
          <a:p>
            <a:r>
              <a:rPr lang="en-US" dirty="0" smtClean="0"/>
              <a:t>3. child (child </a:t>
            </a:r>
            <a:r>
              <a:rPr lang="en-US" dirty="0" err="1"/>
              <a:t>dari</a:t>
            </a:r>
            <a:r>
              <a:rPr lang="en-US" dirty="0"/>
              <a:t> node </a:t>
            </a:r>
            <a:r>
              <a:rPr lang="en-US" dirty="0" smtClean="0"/>
              <a:t>x </a:t>
            </a:r>
            <a:r>
              <a:rPr lang="en-US" dirty="0" err="1"/>
              <a:t>adalah</a:t>
            </a:r>
            <a:r>
              <a:rPr lang="en-US" dirty="0"/>
              <a:t> node </a:t>
            </a:r>
            <a:r>
              <a:rPr lang="en-US" dirty="0" smtClean="0"/>
              <a:t>2 </a:t>
            </a:r>
            <a:r>
              <a:rPr lang="en-US" dirty="0" err="1" smtClean="0"/>
              <a:t>dan</a:t>
            </a:r>
            <a:r>
              <a:rPr lang="en-US" dirty="0" smtClean="0"/>
              <a:t> node -)</a:t>
            </a:r>
          </a:p>
          <a:p>
            <a:r>
              <a:rPr lang="en-US" dirty="0" smtClean="0"/>
              <a:t>4. sibling (sibling </a:t>
            </a:r>
            <a:r>
              <a:rPr lang="en-US" dirty="0" err="1" smtClean="0"/>
              <a:t>dari</a:t>
            </a:r>
            <a:r>
              <a:rPr lang="en-US" dirty="0" smtClean="0"/>
              <a:t> node a </a:t>
            </a:r>
            <a:r>
              <a:rPr lang="en-US" dirty="0" err="1" smtClean="0"/>
              <a:t>adalah</a:t>
            </a:r>
            <a:r>
              <a:rPr lang="en-US" dirty="0" smtClean="0"/>
              <a:t> node 1)</a:t>
            </a:r>
          </a:p>
          <a:p>
            <a:r>
              <a:rPr lang="en-US" dirty="0" smtClean="0"/>
              <a:t>5. Leaf (leaf </a:t>
            </a:r>
            <a:r>
              <a:rPr lang="en-US" dirty="0" err="1" smtClean="0"/>
              <a:t>adalah</a:t>
            </a:r>
            <a:r>
              <a:rPr lang="en-US" dirty="0" smtClean="0"/>
              <a:t> node 2, a, 1, 3, b)</a:t>
            </a:r>
          </a:p>
          <a:p>
            <a:r>
              <a:rPr lang="en-US" dirty="0" smtClean="0"/>
              <a:t>6. internal node (internal node </a:t>
            </a:r>
            <a:r>
              <a:rPr lang="en-US" dirty="0" err="1" smtClean="0"/>
              <a:t>adalah</a:t>
            </a:r>
            <a:r>
              <a:rPr lang="en-US" dirty="0" smtClean="0"/>
              <a:t> node + , x, -, x )</a:t>
            </a:r>
          </a:p>
          <a:p>
            <a:r>
              <a:rPr lang="en-US" dirty="0" smtClean="0"/>
              <a:t>7. level. Level </a:t>
            </a:r>
            <a:r>
              <a:rPr lang="en-US" dirty="0" err="1" smtClean="0"/>
              <a:t>dari</a:t>
            </a:r>
            <a:r>
              <a:rPr lang="en-US" dirty="0" smtClean="0"/>
              <a:t> tree </a:t>
            </a:r>
            <a:r>
              <a:rPr lang="en-US" dirty="0" err="1" smtClean="0"/>
              <a:t>adalah</a:t>
            </a:r>
            <a:r>
              <a:rPr lang="en-US" dirty="0" smtClean="0"/>
              <a:t> 3</a:t>
            </a:r>
          </a:p>
          <a:p>
            <a:r>
              <a:rPr lang="en-US" dirty="0" smtClean="0"/>
              <a:t>8. </a:t>
            </a:r>
            <a:r>
              <a:rPr lang="en-US" dirty="0" err="1" smtClean="0"/>
              <a:t>densitas</a:t>
            </a:r>
            <a:r>
              <a:rPr lang="en-US" dirty="0" smtClean="0"/>
              <a:t>. </a:t>
            </a:r>
            <a:r>
              <a:rPr lang="en-US" dirty="0" err="1" smtClean="0"/>
              <a:t>Densitas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tree </a:t>
            </a:r>
            <a:r>
              <a:rPr lang="en-US" dirty="0" err="1" smtClean="0"/>
              <a:t>adalah</a:t>
            </a:r>
            <a:r>
              <a:rPr lang="en-US" dirty="0" smtClean="0"/>
              <a:t> 9.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2" descr="Binary Tree - Coders Help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951" y="1141048"/>
            <a:ext cx="3951622" cy="235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43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smtClean="0"/>
              <a:t>Buatlah </a:t>
            </a:r>
            <a:r>
              <a:rPr lang="pt-BR" sz="2800" dirty="0" smtClean="0"/>
              <a:t>Binary Tree secara manual dari notasi infix berikut :</a:t>
            </a:r>
          </a:p>
          <a:p>
            <a:r>
              <a:rPr lang="pt-BR" sz="2800" dirty="0" smtClean="0"/>
              <a:t>Lakukan Traversal preorder, inorder dan postorder.</a:t>
            </a:r>
          </a:p>
          <a:p>
            <a:r>
              <a:rPr lang="pt-BR" sz="2800" dirty="0" smtClean="0"/>
              <a:t>a+b*c-d</a:t>
            </a:r>
            <a:endParaRPr lang="pt-BR" sz="2800" dirty="0"/>
          </a:p>
          <a:p>
            <a:r>
              <a:rPr lang="pt-BR" sz="2800" dirty="0"/>
              <a:t>a+b*c/d</a:t>
            </a:r>
          </a:p>
          <a:p>
            <a:r>
              <a:rPr lang="pt-BR" sz="2800" dirty="0" smtClean="0"/>
              <a:t>a*b+c-d</a:t>
            </a:r>
            <a:endParaRPr lang="pt-BR" sz="2800" dirty="0"/>
          </a:p>
        </p:txBody>
      </p:sp>
      <p:sp>
        <p:nvSpPr>
          <p:cNvPr id="4" name="Rectangle 3"/>
          <p:cNvSpPr/>
          <p:nvPr/>
        </p:nvSpPr>
        <p:spPr>
          <a:xfrm>
            <a:off x="4616918" y="2949473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800" dirty="0"/>
              <a:t>a*b+c/d</a:t>
            </a:r>
          </a:p>
          <a:p>
            <a:r>
              <a:rPr lang="pt-BR" sz="2800" dirty="0"/>
              <a:t>a*(b+c)/d</a:t>
            </a:r>
          </a:p>
          <a:p>
            <a:r>
              <a:rPr lang="pt-BR" sz="2800" dirty="0"/>
              <a:t>(a+b)/(c*d)</a:t>
            </a:r>
          </a:p>
          <a:p>
            <a:r>
              <a:rPr lang="pt-BR" sz="2800" dirty="0"/>
              <a:t>(a*b)/c-d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237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925</TotalTime>
  <Words>5487</Words>
  <Application>Microsoft Office PowerPoint</Application>
  <PresentationFormat>Widescreen</PresentationFormat>
  <Paragraphs>1768</Paragraphs>
  <Slides>98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98</vt:i4>
      </vt:variant>
    </vt:vector>
  </HeadingPairs>
  <TitlesOfParts>
    <vt:vector size="108" baseType="lpstr">
      <vt:lpstr>Aharoni</vt:lpstr>
      <vt:lpstr>Arial</vt:lpstr>
      <vt:lpstr>Arial Narrow</vt:lpstr>
      <vt:lpstr>Calibri</vt:lpstr>
      <vt:lpstr>Calibri Light</vt:lpstr>
      <vt:lpstr>PMingLiU</vt:lpstr>
      <vt:lpstr>PMingLiU</vt:lpstr>
      <vt:lpstr>Tahoma</vt:lpstr>
      <vt:lpstr>Wingdings</vt:lpstr>
      <vt:lpstr>Retrospect</vt:lpstr>
      <vt:lpstr>Binary Tree</vt:lpstr>
      <vt:lpstr>Capaian Pembelajaran</vt:lpstr>
      <vt:lpstr>Materi</vt:lpstr>
      <vt:lpstr>Tree</vt:lpstr>
      <vt:lpstr>Contoh Tree</vt:lpstr>
      <vt:lpstr>Contoh Tree</vt:lpstr>
      <vt:lpstr>Istilah Umum di Tree</vt:lpstr>
      <vt:lpstr>PowerPoint Presentation</vt:lpstr>
      <vt:lpstr>PowerPoint Presentation</vt:lpstr>
      <vt:lpstr>Binary Tree</vt:lpstr>
      <vt:lpstr>PowerPoint Presentation</vt:lpstr>
      <vt:lpstr>Binary Tree</vt:lpstr>
      <vt:lpstr>Level</vt:lpstr>
      <vt:lpstr>Contoh Binary Tree - notasi aritmatika</vt:lpstr>
      <vt:lpstr>Binary Tree</vt:lpstr>
      <vt:lpstr>Tinggi Binary Tree (Height)</vt:lpstr>
      <vt:lpstr>Height dari Binary Tree</vt:lpstr>
      <vt:lpstr>Path</vt:lpstr>
      <vt:lpstr>Densitas Binary Tree</vt:lpstr>
      <vt:lpstr>PowerPoint Presentation</vt:lpstr>
      <vt:lpstr>Bentuk Binary Tree</vt:lpstr>
      <vt:lpstr>Fungsi membuat node baru</vt:lpstr>
      <vt:lpstr>Contoh Binary Tree Notasi Aritmatika</vt:lpstr>
      <vt:lpstr>Contoh Binary Tree Notasi Aritmatika</vt:lpstr>
      <vt:lpstr>Contoh Binary Tree Notasi Aritmatika</vt:lpstr>
      <vt:lpstr>Membuat Binary Tree secara manual (1)</vt:lpstr>
      <vt:lpstr>Membuat Binary Tree secara manual (2)</vt:lpstr>
      <vt:lpstr>Metode Traversal</vt:lpstr>
      <vt:lpstr>Preorder</vt:lpstr>
      <vt:lpstr>Preorder</vt:lpstr>
      <vt:lpstr>Preorder</vt:lpstr>
      <vt:lpstr>Preorder</vt:lpstr>
      <vt:lpstr>Preorder</vt:lpstr>
      <vt:lpstr>Preorder</vt:lpstr>
      <vt:lpstr>Preorder</vt:lpstr>
      <vt:lpstr>Preorder</vt:lpstr>
      <vt:lpstr>Preorder</vt:lpstr>
      <vt:lpstr>Preorder</vt:lpstr>
      <vt:lpstr>Preorder</vt:lpstr>
      <vt:lpstr>Preorder</vt:lpstr>
      <vt:lpstr>Preorder</vt:lpstr>
      <vt:lpstr>Preorder</vt:lpstr>
      <vt:lpstr>Preorder</vt:lpstr>
      <vt:lpstr>Inorder</vt:lpstr>
      <vt:lpstr>Inorder</vt:lpstr>
      <vt:lpstr>Inorder</vt:lpstr>
      <vt:lpstr>Inorder</vt:lpstr>
      <vt:lpstr>Inorder</vt:lpstr>
      <vt:lpstr>Inorder</vt:lpstr>
      <vt:lpstr>Inorder</vt:lpstr>
      <vt:lpstr>Inorder</vt:lpstr>
      <vt:lpstr>Postorder</vt:lpstr>
      <vt:lpstr>Postorder</vt:lpstr>
      <vt:lpstr>Postorder</vt:lpstr>
      <vt:lpstr>Postorder</vt:lpstr>
      <vt:lpstr>Postorder</vt:lpstr>
      <vt:lpstr>Postorder</vt:lpstr>
      <vt:lpstr>Postorder</vt:lpstr>
      <vt:lpstr>Postorder</vt:lpstr>
      <vt:lpstr>Studi Kasus 1</vt:lpstr>
      <vt:lpstr>Traversal PreOrder</vt:lpstr>
      <vt:lpstr>Traversal InOrder</vt:lpstr>
      <vt:lpstr>Traversal PostOrder</vt:lpstr>
      <vt:lpstr>Traversal Binary Tree Notasi Aritmatika</vt:lpstr>
      <vt:lpstr>Preorder, Postorder and Inorder</vt:lpstr>
      <vt:lpstr>Preorder, Postorder and Inorder</vt:lpstr>
      <vt:lpstr>Binary Tree</vt:lpstr>
      <vt:lpstr>Tinggi Binary Tree</vt:lpstr>
      <vt:lpstr>Tinggi Binary Tree</vt:lpstr>
      <vt:lpstr>Menghitung Tinggi Tree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Menghitung Jumlah Leaf</vt:lpstr>
      <vt:lpstr>Menghitung Jumlah Leaf</vt:lpstr>
      <vt:lpstr>Menghitung Jumlah Leaf</vt:lpstr>
      <vt:lpstr>Kesimpulan</vt:lpstr>
      <vt:lpstr>Latihan</vt:lpstr>
      <vt:lpstr>Latihan Soal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Desain Riset  Sistem Estimasi Usia Berdasarkan Citra Radiograf Gigi Sebagai Alat Bantu Proses Identifikasi</dc:title>
  <dc:creator>Microsoft Office User</dc:creator>
  <cp:lastModifiedBy>Yuliana</cp:lastModifiedBy>
  <cp:revision>319</cp:revision>
  <dcterms:created xsi:type="dcterms:W3CDTF">2016-11-07T15:49:39Z</dcterms:created>
  <dcterms:modified xsi:type="dcterms:W3CDTF">2026-08-12T06:41:07Z</dcterms:modified>
</cp:coreProperties>
</file>