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6" r:id="rId2"/>
    <p:sldId id="276" r:id="rId3"/>
    <p:sldId id="277" r:id="rId4"/>
    <p:sldId id="282" r:id="rId5"/>
    <p:sldId id="267" r:id="rId6"/>
    <p:sldId id="268" r:id="rId7"/>
    <p:sldId id="269" r:id="rId8"/>
    <p:sldId id="270" r:id="rId9"/>
    <p:sldId id="271" r:id="rId10"/>
    <p:sldId id="283" r:id="rId11"/>
    <p:sldId id="284" r:id="rId12"/>
    <p:sldId id="285" r:id="rId13"/>
    <p:sldId id="273" r:id="rId14"/>
    <p:sldId id="278" r:id="rId15"/>
    <p:sldId id="279" r:id="rId16"/>
    <p:sldId id="280" r:id="rId17"/>
    <p:sldId id="281" r:id="rId18"/>
    <p:sldId id="274" r:id="rId19"/>
    <p:sldId id="286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94" r:id="rId28"/>
    <p:sldId id="295" r:id="rId29"/>
    <p:sldId id="296" r:id="rId30"/>
    <p:sldId id="297" r:id="rId31"/>
    <p:sldId id="298" r:id="rId32"/>
    <p:sldId id="275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70" autoAdjust="0"/>
  </p:normalViewPr>
  <p:slideViewPr>
    <p:cSldViewPr snapToGrid="0" snapToObjects="1">
      <p:cViewPr>
        <p:scale>
          <a:sx n="75" d="100"/>
          <a:sy n="75" d="100"/>
        </p:scale>
        <p:origin x="-1830" y="-7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6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21569"/>
            <a:ext cx="1204483" cy="1146877"/>
          </a:xfrm>
          <a:prstGeom prst="rect">
            <a:avLst/>
          </a:prstGeom>
        </p:spPr>
      </p:pic>
      <p:sp>
        <p:nvSpPr>
          <p:cNvPr id="11" name="Footer Placeholder 4"/>
          <p:cNvSpPr txBox="1">
            <a:spLocks/>
          </p:cNvSpPr>
          <p:nvPr userDrawn="1"/>
        </p:nvSpPr>
        <p:spPr>
          <a:xfrm>
            <a:off x="164357" y="6451685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079524"/>
            <a:ext cx="817067" cy="7779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 Hal </a:t>
            </a:r>
            <a:fld id="{6113E31D-E2AB-40D1-8B51-AFA5AFEF393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6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079524"/>
            <a:ext cx="817067" cy="7779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079524"/>
            <a:ext cx="817067" cy="7779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784" y="6080010"/>
            <a:ext cx="817067" cy="777990"/>
          </a:xfrm>
          <a:prstGeom prst="rect">
            <a:avLst/>
          </a:prstGeom>
        </p:spPr>
      </p:pic>
      <p:sp>
        <p:nvSpPr>
          <p:cNvPr id="11" name="Footer Placeholder 4"/>
          <p:cNvSpPr txBox="1">
            <a:spLocks/>
          </p:cNvSpPr>
          <p:nvPr userDrawn="1"/>
        </p:nvSpPr>
        <p:spPr>
          <a:xfrm>
            <a:off x="4931851" y="6461105"/>
            <a:ext cx="4871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39" y="6112388"/>
            <a:ext cx="817067" cy="77799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314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7066" y="6459785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cap="all" baseline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079524"/>
            <a:ext cx="817067" cy="77799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png"/><Relationship Id="rId5" Type="http://schemas.openxmlformats.org/officeDocument/2006/relationships/oleObject" Target="../embeddings/oleObject3.bin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11. Graph</a:t>
            </a:r>
            <a:endParaRPr lang="en-US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 smtClean="0"/>
              <a:t>ARNA FARIZA</a:t>
            </a:r>
          </a:p>
          <a:p>
            <a:pPr algn="ctr"/>
            <a:r>
              <a:rPr lang="en-US" dirty="0" err="1" smtClean="0"/>
              <a:t>Yuliana</a:t>
            </a:r>
            <a:r>
              <a:rPr lang="en-US" dirty="0" smtClean="0"/>
              <a:t> </a:t>
            </a:r>
            <a:r>
              <a:rPr lang="en-US" dirty="0" err="1" smtClean="0"/>
              <a:t>Setiowati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973633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 err="1" smtClean="0"/>
              <a:t>Jenis-Jenis</a:t>
            </a:r>
            <a:r>
              <a:rPr lang="en-AU" sz="4000" dirty="0" smtClean="0"/>
              <a:t> Graph</a:t>
            </a:r>
            <a:br>
              <a:rPr lang="en-AU" sz="4000" dirty="0" smtClean="0"/>
            </a:br>
            <a:r>
              <a:rPr lang="en-AU" sz="4000" dirty="0" smtClean="0"/>
              <a:t>- </a:t>
            </a:r>
            <a:r>
              <a:rPr lang="en-US" sz="4000" i="1" dirty="0"/>
              <a:t>Graph</a:t>
            </a:r>
            <a:r>
              <a:rPr lang="en-US" sz="4000" dirty="0"/>
              <a:t> </a:t>
            </a:r>
            <a:r>
              <a:rPr lang="en-US" sz="4000" dirty="0" err="1"/>
              <a:t>tak</a:t>
            </a:r>
            <a:r>
              <a:rPr lang="en-US" sz="4000" dirty="0"/>
              <a:t> </a:t>
            </a:r>
            <a:r>
              <a:rPr lang="en-US" sz="4000" dirty="0" err="1"/>
              <a:t>berarah</a:t>
            </a:r>
            <a:r>
              <a:rPr lang="en-US" sz="4000" dirty="0"/>
              <a:t> (</a:t>
            </a:r>
            <a:r>
              <a:rPr lang="en-US" sz="4000" i="1" dirty="0"/>
              <a:t>undirected </a:t>
            </a:r>
            <a:r>
              <a:rPr lang="en-US" sz="4000" i="1" dirty="0" smtClean="0"/>
              <a:t>graph)</a:t>
            </a:r>
            <a:r>
              <a:rPr lang="en-AU" sz="4000" dirty="0" smtClean="0"/>
              <a:t> </a:t>
            </a:r>
            <a:endParaRPr lang="en-AU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" lvl="1" indent="-91440"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</a:pPr>
            <a:r>
              <a:rPr lang="en-AU" sz="2800" dirty="0" err="1" smtClean="0"/>
              <a:t>Urutan</a:t>
            </a:r>
            <a:r>
              <a:rPr lang="en-AU" sz="2800" dirty="0" smtClean="0"/>
              <a:t> </a:t>
            </a:r>
            <a:r>
              <a:rPr lang="en-AU" sz="2800" dirty="0" err="1"/>
              <a:t>simpul</a:t>
            </a:r>
            <a:r>
              <a:rPr lang="en-AU" sz="2800" dirty="0"/>
              <a:t> </a:t>
            </a:r>
            <a:r>
              <a:rPr lang="en-AU" sz="2800" dirty="0" err="1"/>
              <a:t>dalam</a:t>
            </a:r>
            <a:r>
              <a:rPr lang="en-AU" sz="2800" dirty="0"/>
              <a:t> </a:t>
            </a:r>
            <a:r>
              <a:rPr lang="en-AU" sz="2800" dirty="0" err="1"/>
              <a:t>sebuah</a:t>
            </a:r>
            <a:r>
              <a:rPr lang="en-AU" sz="2800" dirty="0"/>
              <a:t> </a:t>
            </a:r>
            <a:r>
              <a:rPr lang="en-AU" sz="2800" dirty="0" err="1"/>
              <a:t>busur</a:t>
            </a:r>
            <a:r>
              <a:rPr lang="en-AU" sz="2800" dirty="0"/>
              <a:t> </a:t>
            </a:r>
            <a:r>
              <a:rPr lang="en-AU" sz="2800" dirty="0" err="1"/>
              <a:t>tidak</a:t>
            </a:r>
            <a:r>
              <a:rPr lang="en-AU" sz="2800" dirty="0"/>
              <a:t> </a:t>
            </a:r>
            <a:r>
              <a:rPr lang="en-AU" sz="2800" dirty="0" err="1"/>
              <a:t>dipentingkan</a:t>
            </a:r>
            <a:r>
              <a:rPr lang="en-AU" sz="2800" dirty="0"/>
              <a:t>. </a:t>
            </a:r>
            <a:r>
              <a:rPr lang="en-US" sz="2800" dirty="0" smtClean="0"/>
              <a:t>Edge </a:t>
            </a:r>
            <a:r>
              <a:rPr lang="en-US" sz="2800" dirty="0"/>
              <a:t>(</a:t>
            </a:r>
            <a:r>
              <a:rPr lang="en-US" sz="2800" dirty="0" err="1"/>
              <a:t>u,v</a:t>
            </a:r>
            <a:r>
              <a:rPr lang="en-US" sz="2800" dirty="0"/>
              <a:t>) </a:t>
            </a:r>
            <a:r>
              <a:rPr lang="en-US" sz="2800" dirty="0" err="1"/>
              <a:t>sama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smtClean="0"/>
              <a:t>edge(</a:t>
            </a:r>
            <a:r>
              <a:rPr lang="en-US" sz="2800" dirty="0" err="1" smtClean="0"/>
              <a:t>v,u</a:t>
            </a:r>
            <a:r>
              <a:rPr lang="en-US" sz="2800" dirty="0" smtClean="0"/>
              <a:t>)</a:t>
            </a:r>
            <a:endParaRPr lang="en-US" sz="2800" dirty="0"/>
          </a:p>
          <a:p>
            <a:pPr marL="91440" lvl="1" indent="-91440"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</a:pPr>
            <a:endParaRPr lang="en-AU" sz="2800" dirty="0"/>
          </a:p>
          <a:p>
            <a:endParaRPr lang="en-A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49" y="3200400"/>
            <a:ext cx="4275290" cy="229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82285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400" dirty="0" err="1"/>
              <a:t>Jenis-Jenis</a:t>
            </a:r>
            <a:r>
              <a:rPr lang="en-AU" sz="4400" dirty="0"/>
              <a:t> Graph</a:t>
            </a:r>
            <a:br>
              <a:rPr lang="en-AU" sz="4400" dirty="0"/>
            </a:br>
            <a:r>
              <a:rPr lang="en-AU" sz="4400" dirty="0"/>
              <a:t>- </a:t>
            </a:r>
            <a:r>
              <a:rPr lang="en-US" sz="4400" i="1" dirty="0"/>
              <a:t>Graph</a:t>
            </a:r>
            <a:r>
              <a:rPr lang="en-US" sz="4400" dirty="0"/>
              <a:t> </a:t>
            </a:r>
            <a:r>
              <a:rPr lang="en-US" sz="4400" dirty="0" err="1" smtClean="0"/>
              <a:t>berarah</a:t>
            </a:r>
            <a:r>
              <a:rPr lang="en-US" sz="4400" dirty="0" smtClean="0"/>
              <a:t> (</a:t>
            </a:r>
            <a:r>
              <a:rPr lang="en-US" sz="4400" i="1" dirty="0" smtClean="0"/>
              <a:t>directed </a:t>
            </a:r>
            <a:r>
              <a:rPr lang="en-US" sz="4400" i="1" dirty="0"/>
              <a:t>graph)</a:t>
            </a:r>
            <a:r>
              <a:rPr lang="en-AU" sz="4400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/>
              <a:t>urutan</a:t>
            </a:r>
            <a:r>
              <a:rPr lang="en-US" sz="2800" dirty="0"/>
              <a:t> </a:t>
            </a:r>
            <a:r>
              <a:rPr lang="en-US" sz="2800" dirty="0" err="1"/>
              <a:t>simpul</a:t>
            </a:r>
            <a:r>
              <a:rPr lang="en-US" sz="2800" dirty="0"/>
              <a:t> </a:t>
            </a:r>
            <a:r>
              <a:rPr lang="en-US" sz="2800" dirty="0" err="1"/>
              <a:t>mempunyai</a:t>
            </a:r>
            <a:r>
              <a:rPr lang="en-US" sz="2800" dirty="0"/>
              <a:t> </a:t>
            </a:r>
            <a:r>
              <a:rPr lang="en-US" sz="2800" dirty="0" err="1"/>
              <a:t>arti</a:t>
            </a:r>
            <a:r>
              <a:rPr lang="en-US" sz="2800" dirty="0"/>
              <a:t>. </a:t>
            </a:r>
            <a:r>
              <a:rPr lang="en-US" sz="2800" dirty="0" err="1" smtClean="0"/>
              <a:t>Misal</a:t>
            </a:r>
            <a:r>
              <a:rPr lang="en-US" sz="2800" dirty="0" smtClean="0"/>
              <a:t> Edge </a:t>
            </a:r>
            <a:r>
              <a:rPr lang="en-US" sz="2800" dirty="0"/>
              <a:t>(</a:t>
            </a:r>
            <a:r>
              <a:rPr lang="en-US" sz="2800" dirty="0" err="1"/>
              <a:t>u,v</a:t>
            </a:r>
            <a:r>
              <a:rPr lang="en-US" sz="2800" dirty="0"/>
              <a:t>)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sama</a:t>
            </a:r>
            <a:r>
              <a:rPr lang="en-US" sz="2800" dirty="0" smtClean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edge(</a:t>
            </a:r>
            <a:r>
              <a:rPr lang="en-US" sz="2800" dirty="0" err="1"/>
              <a:t>v,u</a:t>
            </a:r>
            <a:r>
              <a:rPr lang="en-US" sz="2800" dirty="0" smtClean="0"/>
              <a:t>)</a:t>
            </a:r>
            <a:endParaRPr lang="en-AU" sz="2800" dirty="0"/>
          </a:p>
        </p:txBody>
      </p:sp>
      <p:sp>
        <p:nvSpPr>
          <p:cNvPr id="4" name="Rectangle 3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/>
              <a:t> 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075" y="2692400"/>
            <a:ext cx="8391525" cy="280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87238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l" rtl="0">
              <a:lnSpc>
                <a:spcPct val="85000"/>
              </a:lnSpc>
              <a:spcBef>
                <a:spcPct val="0"/>
              </a:spcBef>
            </a:pPr>
            <a:r>
              <a:rPr lang="en-AU" sz="4400" kern="1200" spc="-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Jenis-Jenis</a:t>
            </a:r>
            <a:r>
              <a:rPr lang="en-AU" sz="4400" kern="12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Graph </a:t>
            </a:r>
            <a:br>
              <a:rPr lang="en-AU" sz="4400" kern="12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AU" sz="4400" kern="1200" spc="-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Graph</a:t>
            </a:r>
            <a:r>
              <a:rPr lang="en-AU" sz="4400" kern="12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AU" sz="4400" kern="1200" spc="-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Berbobot</a:t>
            </a:r>
            <a:r>
              <a:rPr lang="en-AU" sz="4400" kern="12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(Weighted Graph</a:t>
            </a:r>
            <a:r>
              <a:rPr lang="en-AU" sz="4400" kern="12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)</a:t>
            </a:r>
            <a:endParaRPr lang="en-AU" sz="4400" kern="1200" spc="-5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/>
            <a:r>
              <a:rPr lang="en-AU" sz="2400" dirty="0" err="1"/>
              <a:t>Jika</a:t>
            </a:r>
            <a:r>
              <a:rPr lang="en-AU" sz="2400" dirty="0"/>
              <a:t> </a:t>
            </a:r>
            <a:r>
              <a:rPr lang="en-AU" sz="2400" dirty="0" err="1"/>
              <a:t>setiap</a:t>
            </a:r>
            <a:r>
              <a:rPr lang="en-AU" sz="2400" dirty="0"/>
              <a:t> </a:t>
            </a:r>
            <a:r>
              <a:rPr lang="en-AU" sz="2400" dirty="0" err="1"/>
              <a:t>busur</a:t>
            </a:r>
            <a:r>
              <a:rPr lang="en-AU" sz="2400" dirty="0"/>
              <a:t> </a:t>
            </a:r>
            <a:r>
              <a:rPr lang="en-AU" sz="2400" dirty="0" err="1"/>
              <a:t>mempunyai</a:t>
            </a:r>
            <a:r>
              <a:rPr lang="en-AU" sz="2400" dirty="0"/>
              <a:t> </a:t>
            </a:r>
            <a:r>
              <a:rPr lang="en-AU" sz="2400" dirty="0" err="1"/>
              <a:t>nilai</a:t>
            </a:r>
            <a:r>
              <a:rPr lang="en-AU" sz="2400" dirty="0"/>
              <a:t> yang </a:t>
            </a:r>
            <a:r>
              <a:rPr lang="en-AU" sz="2400" dirty="0" err="1"/>
              <a:t>menyatakan</a:t>
            </a:r>
            <a:r>
              <a:rPr lang="en-AU" sz="2400" dirty="0"/>
              <a:t> </a:t>
            </a:r>
            <a:r>
              <a:rPr lang="en-AU" sz="2400" dirty="0" err="1"/>
              <a:t>hubungan</a:t>
            </a:r>
            <a:r>
              <a:rPr lang="en-AU" sz="2400" dirty="0"/>
              <a:t> </a:t>
            </a:r>
            <a:r>
              <a:rPr lang="en-AU" sz="2400" dirty="0" err="1"/>
              <a:t>antara</a:t>
            </a:r>
            <a:r>
              <a:rPr lang="en-AU" sz="2400" dirty="0"/>
              <a:t> 2 </a:t>
            </a:r>
            <a:r>
              <a:rPr lang="en-AU" sz="2400" dirty="0" err="1"/>
              <a:t>buah</a:t>
            </a:r>
            <a:r>
              <a:rPr lang="en-AU" sz="2400" dirty="0"/>
              <a:t> </a:t>
            </a:r>
            <a:r>
              <a:rPr lang="en-AU" sz="2400" dirty="0" err="1"/>
              <a:t>simpul</a:t>
            </a:r>
            <a:r>
              <a:rPr lang="en-AU" sz="2400" dirty="0"/>
              <a:t>, </a:t>
            </a:r>
            <a:r>
              <a:rPr lang="en-AU" sz="2400" dirty="0" err="1"/>
              <a:t>maka</a:t>
            </a:r>
            <a:r>
              <a:rPr lang="en-AU" sz="2400" dirty="0"/>
              <a:t> </a:t>
            </a:r>
            <a:r>
              <a:rPr lang="en-AU" sz="2400" dirty="0" err="1"/>
              <a:t>busur</a:t>
            </a:r>
            <a:r>
              <a:rPr lang="en-AU" sz="2400" dirty="0"/>
              <a:t> </a:t>
            </a:r>
            <a:r>
              <a:rPr lang="en-AU" sz="2400" dirty="0" err="1"/>
              <a:t>tersebut</a:t>
            </a:r>
            <a:r>
              <a:rPr lang="en-AU" sz="2400" dirty="0"/>
              <a:t> </a:t>
            </a:r>
            <a:r>
              <a:rPr lang="en-AU" sz="2400" dirty="0" err="1"/>
              <a:t>dinyatakan</a:t>
            </a:r>
            <a:r>
              <a:rPr lang="en-AU" sz="2400" dirty="0"/>
              <a:t> </a:t>
            </a:r>
            <a:r>
              <a:rPr lang="en-AU" sz="2400" dirty="0" err="1"/>
              <a:t>memiliki</a:t>
            </a:r>
            <a:r>
              <a:rPr lang="en-AU" sz="2400" dirty="0"/>
              <a:t> </a:t>
            </a:r>
            <a:r>
              <a:rPr lang="en-AU" sz="2400" dirty="0" err="1"/>
              <a:t>bobot</a:t>
            </a:r>
            <a:r>
              <a:rPr lang="en-AU" sz="2400" dirty="0"/>
              <a:t>.</a:t>
            </a:r>
            <a:endParaRPr lang="en-AU" sz="2000" dirty="0"/>
          </a:p>
          <a:p>
            <a:pPr lvl="2"/>
            <a:r>
              <a:rPr lang="en-AU" sz="2400" dirty="0" err="1"/>
              <a:t>Bobot</a:t>
            </a:r>
            <a:r>
              <a:rPr lang="en-AU" sz="2400" dirty="0"/>
              <a:t> </a:t>
            </a:r>
            <a:r>
              <a:rPr lang="en-AU" sz="2400" dirty="0" err="1"/>
              <a:t>sebuah</a:t>
            </a:r>
            <a:r>
              <a:rPr lang="en-AU" sz="2400" dirty="0"/>
              <a:t> </a:t>
            </a:r>
            <a:r>
              <a:rPr lang="en-AU" sz="2400" dirty="0" err="1"/>
              <a:t>busur</a:t>
            </a:r>
            <a:r>
              <a:rPr lang="en-AU" sz="2400" dirty="0"/>
              <a:t> </a:t>
            </a:r>
            <a:r>
              <a:rPr lang="en-AU" sz="2400" dirty="0" err="1"/>
              <a:t>dapat</a:t>
            </a:r>
            <a:r>
              <a:rPr lang="en-AU" sz="2400" dirty="0"/>
              <a:t> </a:t>
            </a:r>
            <a:r>
              <a:rPr lang="en-AU" sz="2400" dirty="0" err="1"/>
              <a:t>menyatakan</a:t>
            </a:r>
            <a:r>
              <a:rPr lang="en-AU" sz="2400" dirty="0"/>
              <a:t> </a:t>
            </a:r>
            <a:r>
              <a:rPr lang="en-AU" sz="2400" dirty="0" err="1"/>
              <a:t>panjang</a:t>
            </a:r>
            <a:r>
              <a:rPr lang="en-AU" sz="2400" dirty="0"/>
              <a:t> </a:t>
            </a:r>
            <a:r>
              <a:rPr lang="en-AU" sz="2400" dirty="0" err="1"/>
              <a:t>sebuah</a:t>
            </a:r>
            <a:r>
              <a:rPr lang="en-AU" sz="2400" dirty="0"/>
              <a:t> </a:t>
            </a:r>
            <a:r>
              <a:rPr lang="en-AU" sz="2400" dirty="0" err="1"/>
              <a:t>jalan</a:t>
            </a:r>
            <a:r>
              <a:rPr lang="en-AU" sz="2400" dirty="0"/>
              <a:t> </a:t>
            </a:r>
            <a:r>
              <a:rPr lang="en-AU" sz="2400" dirty="0" err="1"/>
              <a:t>dari</a:t>
            </a:r>
            <a:r>
              <a:rPr lang="en-AU" sz="2400" dirty="0"/>
              <a:t> 2 </a:t>
            </a:r>
            <a:r>
              <a:rPr lang="en-AU" sz="2400" dirty="0" err="1"/>
              <a:t>buah</a:t>
            </a:r>
            <a:r>
              <a:rPr lang="en-AU" sz="2400" dirty="0"/>
              <a:t> </a:t>
            </a:r>
            <a:r>
              <a:rPr lang="en-AU" sz="2400" dirty="0" err="1"/>
              <a:t>titik</a:t>
            </a:r>
            <a:r>
              <a:rPr lang="en-AU" sz="2400" dirty="0"/>
              <a:t>, </a:t>
            </a:r>
            <a:r>
              <a:rPr lang="en-AU" sz="2400" dirty="0" err="1"/>
              <a:t>jumlah</a:t>
            </a:r>
            <a:r>
              <a:rPr lang="en-AU" sz="2400" dirty="0"/>
              <a:t> rata-rata </a:t>
            </a:r>
            <a:r>
              <a:rPr lang="en-AU" sz="2400" dirty="0" err="1"/>
              <a:t>kendaraan</a:t>
            </a:r>
            <a:r>
              <a:rPr lang="en-AU" sz="2400" dirty="0"/>
              <a:t> </a:t>
            </a:r>
            <a:r>
              <a:rPr lang="en-AU" sz="2400" dirty="0" err="1"/>
              <a:t>perhari</a:t>
            </a:r>
            <a:r>
              <a:rPr lang="en-AU" sz="2400" dirty="0"/>
              <a:t> yang </a:t>
            </a:r>
            <a:r>
              <a:rPr lang="en-AU" sz="2400" dirty="0" err="1"/>
              <a:t>melalui</a:t>
            </a:r>
            <a:r>
              <a:rPr lang="en-AU" sz="2400" dirty="0"/>
              <a:t> </a:t>
            </a:r>
            <a:r>
              <a:rPr lang="en-AU" sz="2400" dirty="0" err="1"/>
              <a:t>sebuah</a:t>
            </a:r>
            <a:r>
              <a:rPr lang="en-AU" sz="2400" dirty="0"/>
              <a:t> </a:t>
            </a:r>
            <a:r>
              <a:rPr lang="en-AU" sz="2400" dirty="0" err="1"/>
              <a:t>jalan</a:t>
            </a:r>
            <a:r>
              <a:rPr lang="en-AU" sz="2400" dirty="0"/>
              <a:t>, </a:t>
            </a:r>
            <a:r>
              <a:rPr lang="en-AU" sz="2400" dirty="0" err="1"/>
              <a:t>dll</a:t>
            </a:r>
            <a:r>
              <a:rPr lang="en-AU" sz="2400" dirty="0"/>
              <a:t>.</a:t>
            </a:r>
            <a:endParaRPr lang="en-AU" sz="2000" dirty="0"/>
          </a:p>
          <a:p>
            <a:endParaRPr lang="en-AU" sz="36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143" y="3424238"/>
            <a:ext cx="7732537" cy="298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97505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Representasi</a:t>
            </a:r>
            <a:r>
              <a:rPr lang="en-US" dirty="0" smtClean="0"/>
              <a:t> Graph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Adjacency Matrix</a:t>
            </a:r>
          </a:p>
          <a:p>
            <a:r>
              <a:rPr lang="en-US" smtClean="0"/>
              <a:t>Adjacency Linked List</a:t>
            </a:r>
          </a:p>
          <a:p>
            <a:endParaRPr lang="en-US" smtClean="0"/>
          </a:p>
        </p:txBody>
      </p:sp>
      <p:graphicFrame>
        <p:nvGraphicFramePr>
          <p:cNvPr id="2048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0888596"/>
              </p:ext>
            </p:extLst>
          </p:nvPr>
        </p:nvGraphicFramePr>
        <p:xfrm>
          <a:off x="7721600" y="1005455"/>
          <a:ext cx="3962400" cy="226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0" name="Bitmap Image" r:id="rId3" imgW="1523810" imgH="1162212" progId="Paint.Picture">
                  <p:embed/>
                </p:oleObj>
              </mc:Choice>
              <mc:Fallback>
                <p:oleObj name="Bitmap Image" r:id="rId3" imgW="1523810" imgH="116221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21600" y="1005455"/>
                        <a:ext cx="3962400" cy="2266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8740093"/>
              </p:ext>
            </p:extLst>
          </p:nvPr>
        </p:nvGraphicFramePr>
        <p:xfrm>
          <a:off x="515457" y="2968305"/>
          <a:ext cx="5486400" cy="226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1" name="Bitmap Image" r:id="rId5" imgW="2438095" imgH="1343212" progId="Paint.Picture">
                  <p:embed/>
                </p:oleObj>
              </mc:Choice>
              <mc:Fallback>
                <p:oleObj name="Bitmap Image" r:id="rId5" imgW="2438095" imgH="134321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457" y="2968305"/>
                        <a:ext cx="5486400" cy="2266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9760032"/>
              </p:ext>
            </p:extLst>
          </p:nvPr>
        </p:nvGraphicFramePr>
        <p:xfrm>
          <a:off x="6113710" y="3228363"/>
          <a:ext cx="5994400" cy="2274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2" name="Bitmap Image" r:id="rId7" imgW="2409524" imgH="1219370" progId="Paint.Picture">
                  <p:embed/>
                </p:oleObj>
              </mc:Choice>
              <mc:Fallback>
                <p:oleObj name="Bitmap Image" r:id="rId7" imgW="2409524" imgH="1219370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3710" y="3228363"/>
                        <a:ext cx="5994400" cy="2274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7" name="Text Box 8"/>
          <p:cNvSpPr txBox="1">
            <a:spLocks noChangeArrowheads="1"/>
          </p:cNvSpPr>
          <p:nvPr/>
        </p:nvSpPr>
        <p:spPr bwMode="auto">
          <a:xfrm>
            <a:off x="609600" y="5349981"/>
            <a:ext cx="4673600" cy="5191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/>
              <a:t>Adjacency Matrix</a:t>
            </a:r>
          </a:p>
        </p:txBody>
      </p:sp>
      <p:sp>
        <p:nvSpPr>
          <p:cNvPr id="20488" name="Rectangle 9"/>
          <p:cNvSpPr>
            <a:spLocks noChangeArrowheads="1"/>
          </p:cNvSpPr>
          <p:nvPr/>
        </p:nvSpPr>
        <p:spPr bwMode="auto">
          <a:xfrm>
            <a:off x="6198533" y="5607484"/>
            <a:ext cx="3267689" cy="5232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dirty="0"/>
              <a:t>Adjacency Linked List</a:t>
            </a:r>
          </a:p>
        </p:txBody>
      </p:sp>
    </p:spTree>
    <p:extLst>
      <p:ext uri="{BB962C8B-B14F-4D97-AF65-F5344CB8AC3E}">
        <p14:creationId xmlns:p14="http://schemas.microsoft.com/office/powerpoint/2010/main" val="40871183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8880" y="172303"/>
            <a:ext cx="10058400" cy="1450757"/>
          </a:xfrm>
        </p:spPr>
        <p:txBody>
          <a:bodyPr>
            <a:normAutofit/>
          </a:bodyPr>
          <a:lstStyle/>
          <a:p>
            <a:pPr lvl="1" algn="l" rtl="0">
              <a:lnSpc>
                <a:spcPct val="85000"/>
              </a:lnSpc>
              <a:spcBef>
                <a:spcPct val="0"/>
              </a:spcBef>
            </a:pPr>
            <a:r>
              <a:rPr lang="en-AU" sz="3600" b="1" dirty="0" err="1"/>
              <a:t>Algoritma</a:t>
            </a:r>
            <a:r>
              <a:rPr lang="en-AU" sz="3600" b="1" dirty="0"/>
              <a:t> </a:t>
            </a:r>
            <a:r>
              <a:rPr lang="en-AU" sz="3600" b="1" i="1" dirty="0"/>
              <a:t>Shortest Path </a:t>
            </a:r>
            <a:r>
              <a:rPr lang="en-AU" sz="3600" b="1" dirty="0"/>
              <a:t>: </a:t>
            </a:r>
            <a:r>
              <a:rPr lang="en-AU" sz="3600" b="1" i="1" dirty="0" err="1" smtClean="0"/>
              <a:t>Warshall</a:t>
            </a:r>
            <a:endParaRPr lang="en-AU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sz="2400" dirty="0" err="1"/>
              <a:t>Algoritma</a:t>
            </a:r>
            <a:r>
              <a:rPr lang="en-AU" sz="2400" dirty="0"/>
              <a:t> Floyd-</a:t>
            </a:r>
            <a:r>
              <a:rPr lang="en-AU" sz="2400" dirty="0" err="1"/>
              <a:t>Warshall</a:t>
            </a:r>
            <a:r>
              <a:rPr lang="en-AU" sz="2400" dirty="0"/>
              <a:t> </a:t>
            </a:r>
            <a:r>
              <a:rPr lang="en-AU" sz="2400" dirty="0" err="1"/>
              <a:t>menghitung</a:t>
            </a:r>
            <a:r>
              <a:rPr lang="en-AU" sz="2400" dirty="0"/>
              <a:t> </a:t>
            </a:r>
            <a:r>
              <a:rPr lang="en-AU" sz="2400" dirty="0" err="1"/>
              <a:t>jarak</a:t>
            </a:r>
            <a:r>
              <a:rPr lang="en-AU" sz="2400" dirty="0"/>
              <a:t> </a:t>
            </a:r>
            <a:r>
              <a:rPr lang="en-AU" sz="2400" dirty="0" err="1"/>
              <a:t>terpendek</a:t>
            </a:r>
            <a:r>
              <a:rPr lang="en-AU" sz="2400" dirty="0"/>
              <a:t> (</a:t>
            </a:r>
            <a:r>
              <a:rPr lang="en-AU" sz="2400" i="1" dirty="0"/>
              <a:t>shortest path</a:t>
            </a:r>
            <a:r>
              <a:rPr lang="en-AU" sz="2400" dirty="0"/>
              <a:t>) </a:t>
            </a:r>
            <a:r>
              <a:rPr lang="en-AU" sz="2400" dirty="0" err="1"/>
              <a:t>untuk</a:t>
            </a:r>
            <a:r>
              <a:rPr lang="en-AU" sz="2400" dirty="0"/>
              <a:t> </a:t>
            </a:r>
            <a:r>
              <a:rPr lang="en-AU" sz="2400" dirty="0" err="1"/>
              <a:t>semua</a:t>
            </a:r>
            <a:r>
              <a:rPr lang="en-AU" sz="2400" dirty="0"/>
              <a:t> </a:t>
            </a:r>
            <a:r>
              <a:rPr lang="en-AU" sz="2400" dirty="0" err="1"/>
              <a:t>pasangan</a:t>
            </a:r>
            <a:r>
              <a:rPr lang="en-AU" sz="2400" dirty="0"/>
              <a:t> </a:t>
            </a:r>
            <a:r>
              <a:rPr lang="en-AU" sz="2400" dirty="0" err="1"/>
              <a:t>titik</a:t>
            </a:r>
            <a:r>
              <a:rPr lang="en-AU" sz="2400" dirty="0"/>
              <a:t> </a:t>
            </a:r>
            <a:r>
              <a:rPr lang="en-AU" sz="2400" dirty="0" err="1"/>
              <a:t>pada</a:t>
            </a:r>
            <a:r>
              <a:rPr lang="en-AU" sz="2400" dirty="0"/>
              <a:t> </a:t>
            </a:r>
            <a:r>
              <a:rPr lang="en-AU" sz="2400" dirty="0" err="1"/>
              <a:t>sebuah</a:t>
            </a:r>
            <a:r>
              <a:rPr lang="en-AU" sz="2400" dirty="0"/>
              <a:t> </a:t>
            </a:r>
            <a:r>
              <a:rPr lang="en-AU" sz="2400" i="1" dirty="0"/>
              <a:t>graph</a:t>
            </a:r>
            <a:r>
              <a:rPr lang="en-AU" sz="2400" dirty="0"/>
              <a:t>, </a:t>
            </a:r>
            <a:r>
              <a:rPr lang="en-AU" sz="2400" dirty="0" err="1"/>
              <a:t>dan</a:t>
            </a:r>
            <a:r>
              <a:rPr lang="en-AU" sz="2400" dirty="0"/>
              <a:t> </a:t>
            </a:r>
            <a:r>
              <a:rPr lang="en-AU" sz="2400" dirty="0" err="1"/>
              <a:t>melakukannya</a:t>
            </a:r>
            <a:r>
              <a:rPr lang="en-AU" sz="2400" dirty="0"/>
              <a:t> </a:t>
            </a:r>
            <a:r>
              <a:rPr lang="en-AU" sz="2400" dirty="0" err="1"/>
              <a:t>dalam</a:t>
            </a:r>
            <a:r>
              <a:rPr lang="en-AU" sz="2400" dirty="0"/>
              <a:t> </a:t>
            </a:r>
            <a:r>
              <a:rPr lang="en-AU" sz="2400" dirty="0" err="1"/>
              <a:t>waktu</a:t>
            </a:r>
            <a:r>
              <a:rPr lang="en-AU" sz="2400" dirty="0"/>
              <a:t> </a:t>
            </a:r>
            <a:r>
              <a:rPr lang="en-AU" sz="2400" dirty="0" err="1"/>
              <a:t>berorde</a:t>
            </a:r>
            <a:r>
              <a:rPr lang="en-AU" sz="2400" dirty="0"/>
              <a:t> </a:t>
            </a:r>
            <a:r>
              <a:rPr lang="en-AU" sz="2400" dirty="0" err="1"/>
              <a:t>kubik</a:t>
            </a:r>
            <a:r>
              <a:rPr lang="en-AU" sz="2400" dirty="0"/>
              <a:t>. </a:t>
            </a:r>
            <a:r>
              <a:rPr lang="en-AU" sz="2400" dirty="0" err="1"/>
              <a:t>Algoritma</a:t>
            </a:r>
            <a:r>
              <a:rPr lang="en-AU" sz="2400" dirty="0"/>
              <a:t> </a:t>
            </a:r>
            <a:r>
              <a:rPr lang="en-AU" sz="2400" dirty="0" err="1"/>
              <a:t>warshall</a:t>
            </a:r>
            <a:r>
              <a:rPr lang="en-AU" sz="2400" dirty="0"/>
              <a:t> </a:t>
            </a:r>
            <a:r>
              <a:rPr lang="en-AU" sz="2400" dirty="0" err="1"/>
              <a:t>digunakan</a:t>
            </a:r>
            <a:r>
              <a:rPr lang="en-AU" sz="2400" dirty="0"/>
              <a:t> </a:t>
            </a:r>
            <a:r>
              <a:rPr lang="en-AU" sz="2400" dirty="0" err="1"/>
              <a:t>untuk</a:t>
            </a:r>
            <a:r>
              <a:rPr lang="en-AU" sz="2400" dirty="0"/>
              <a:t> </a:t>
            </a:r>
            <a:r>
              <a:rPr lang="en-AU" sz="2400" dirty="0" err="1"/>
              <a:t>menyelesaikan</a:t>
            </a:r>
            <a:r>
              <a:rPr lang="en-AU" sz="2400" dirty="0"/>
              <a:t> </a:t>
            </a:r>
            <a:r>
              <a:rPr lang="en-AU" sz="2400" dirty="0" err="1"/>
              <a:t>permasalahan</a:t>
            </a:r>
            <a:r>
              <a:rPr lang="en-AU" sz="2400" dirty="0"/>
              <a:t> </a:t>
            </a:r>
            <a:r>
              <a:rPr lang="en-AU" sz="2400" dirty="0" err="1"/>
              <a:t>jalur</a:t>
            </a:r>
            <a:r>
              <a:rPr lang="en-AU" sz="2400" dirty="0"/>
              <a:t> </a:t>
            </a:r>
            <a:r>
              <a:rPr lang="en-AU" sz="2400" dirty="0" err="1"/>
              <a:t>terpendek</a:t>
            </a:r>
            <a:r>
              <a:rPr lang="en-AU" sz="2400" dirty="0"/>
              <a:t> </a:t>
            </a:r>
            <a:r>
              <a:rPr lang="en-AU" sz="2400" i="1" dirty="0"/>
              <a:t>multi path</a:t>
            </a:r>
            <a:r>
              <a:rPr lang="en-AU" sz="2400" dirty="0" smtClean="0"/>
              <a:t>.</a:t>
            </a:r>
          </a:p>
          <a:p>
            <a:r>
              <a:rPr lang="en-AU" sz="2400" dirty="0" err="1" smtClean="0"/>
              <a:t>Algoritma</a:t>
            </a:r>
            <a:r>
              <a:rPr lang="en-AU" sz="2400" dirty="0" smtClean="0"/>
              <a:t> </a:t>
            </a:r>
            <a:r>
              <a:rPr lang="en-AU" sz="2400" dirty="0" err="1"/>
              <a:t>melakukan</a:t>
            </a:r>
            <a:r>
              <a:rPr lang="en-AU" sz="2400" dirty="0"/>
              <a:t> </a:t>
            </a:r>
            <a:r>
              <a:rPr lang="en-AU" sz="2400" dirty="0" err="1"/>
              <a:t>pengecekan</a:t>
            </a:r>
            <a:r>
              <a:rPr lang="en-AU" sz="2400" dirty="0"/>
              <a:t> </a:t>
            </a:r>
            <a:r>
              <a:rPr lang="en-AU" sz="2400" dirty="0" err="1"/>
              <a:t>apakah</a:t>
            </a:r>
            <a:r>
              <a:rPr lang="en-AU" sz="2400" dirty="0"/>
              <a:t> </a:t>
            </a:r>
            <a:r>
              <a:rPr lang="en-AU" sz="2400" dirty="0" err="1"/>
              <a:t>beban</a:t>
            </a:r>
            <a:r>
              <a:rPr lang="en-AU" sz="2400" dirty="0"/>
              <a:t> </a:t>
            </a:r>
            <a:r>
              <a:rPr lang="en-AU" sz="2400" dirty="0" err="1"/>
              <a:t>langsung</a:t>
            </a:r>
            <a:r>
              <a:rPr lang="en-AU" sz="2400" dirty="0"/>
              <a:t> Q(i, j) </a:t>
            </a:r>
            <a:r>
              <a:rPr lang="en-AU" sz="2400" dirty="0" err="1"/>
              <a:t>memang</a:t>
            </a:r>
            <a:r>
              <a:rPr lang="en-AU" sz="2400" dirty="0"/>
              <a:t> </a:t>
            </a:r>
            <a:r>
              <a:rPr lang="en-AU" sz="2400" dirty="0" err="1"/>
              <a:t>lebih</a:t>
            </a:r>
            <a:r>
              <a:rPr lang="en-AU" sz="2400" dirty="0"/>
              <a:t> </a:t>
            </a:r>
            <a:r>
              <a:rPr lang="en-AU" sz="2400" dirty="0" err="1"/>
              <a:t>kecil</a:t>
            </a:r>
            <a:r>
              <a:rPr lang="en-AU" sz="2400" dirty="0"/>
              <a:t> </a:t>
            </a:r>
            <a:r>
              <a:rPr lang="en-AU" sz="2400" dirty="0" err="1"/>
              <a:t>daripada</a:t>
            </a:r>
            <a:r>
              <a:rPr lang="en-AU" sz="2400" dirty="0"/>
              <a:t> </a:t>
            </a:r>
            <a:r>
              <a:rPr lang="en-AU" sz="2400" dirty="0" err="1"/>
              <a:t>beban</a:t>
            </a:r>
            <a:r>
              <a:rPr lang="en-AU" sz="2400" dirty="0"/>
              <a:t> </a:t>
            </a:r>
            <a:r>
              <a:rPr lang="en-AU" sz="2400" dirty="0" err="1"/>
              <a:t>melalui</a:t>
            </a:r>
            <a:r>
              <a:rPr lang="en-AU" sz="2400" dirty="0"/>
              <a:t> </a:t>
            </a:r>
            <a:r>
              <a:rPr lang="en-AU" sz="2400" dirty="0" err="1"/>
              <a:t>titik</a:t>
            </a:r>
            <a:r>
              <a:rPr lang="en-AU" sz="2400" dirty="0"/>
              <a:t> </a:t>
            </a:r>
            <a:r>
              <a:rPr lang="en-AU" sz="2400" dirty="0" err="1"/>
              <a:t>perantara</a:t>
            </a:r>
            <a:r>
              <a:rPr lang="en-AU" sz="2400" dirty="0"/>
              <a:t> </a:t>
            </a:r>
            <a:endParaRPr lang="en-AU" sz="2400" dirty="0" smtClean="0"/>
          </a:p>
          <a:p>
            <a:r>
              <a:rPr lang="en-AU" sz="2400" dirty="0" smtClean="0"/>
              <a:t>Q(</a:t>
            </a:r>
            <a:r>
              <a:rPr lang="en-AU" sz="2400" dirty="0" err="1" smtClean="0"/>
              <a:t>i,k</a:t>
            </a:r>
            <a:r>
              <a:rPr lang="en-AU" sz="2400" dirty="0"/>
              <a:t>)+Q(</a:t>
            </a:r>
            <a:r>
              <a:rPr lang="en-AU" sz="2400" dirty="0" err="1"/>
              <a:t>k,j</a:t>
            </a:r>
            <a:r>
              <a:rPr lang="en-AU" sz="2400" dirty="0"/>
              <a:t>)</a:t>
            </a:r>
          </a:p>
          <a:p>
            <a:r>
              <a:rPr lang="en-AU" sz="2400" dirty="0"/>
              <a:t>if ((Q(</a:t>
            </a:r>
            <a:r>
              <a:rPr lang="en-AU" sz="2400" dirty="0" err="1"/>
              <a:t>i,k</a:t>
            </a:r>
            <a:r>
              <a:rPr lang="en-AU" sz="2400" dirty="0"/>
              <a:t>)+Q(</a:t>
            </a:r>
            <a:r>
              <a:rPr lang="en-AU" sz="2400" dirty="0" err="1"/>
              <a:t>k,j</a:t>
            </a:r>
            <a:r>
              <a:rPr lang="en-AU" sz="2400" dirty="0"/>
              <a:t>))&lt; Q(i, j))</a:t>
            </a:r>
          </a:p>
          <a:p>
            <a:r>
              <a:rPr lang="en-AU" sz="2400" dirty="0"/>
              <a:t>	        Q(i, j) </a:t>
            </a:r>
            <a:r>
              <a:rPr lang="en-AU" sz="2400" dirty="0">
                <a:sym typeface="Symbol"/>
              </a:rPr>
              <a:t></a:t>
            </a:r>
            <a:r>
              <a:rPr lang="en-AU" sz="2400" dirty="0"/>
              <a:t> Q(</a:t>
            </a:r>
            <a:r>
              <a:rPr lang="en-AU" sz="2400" dirty="0" err="1"/>
              <a:t>i,k</a:t>
            </a:r>
            <a:r>
              <a:rPr lang="en-AU" sz="2400" dirty="0"/>
              <a:t>)+Q(</a:t>
            </a:r>
            <a:r>
              <a:rPr lang="en-AU" sz="2400" dirty="0" err="1"/>
              <a:t>k,j</a:t>
            </a:r>
            <a:r>
              <a:rPr lang="en-AU" sz="2400" dirty="0"/>
              <a:t>)</a:t>
            </a:r>
          </a:p>
          <a:p>
            <a:endParaRPr lang="en-AU" sz="2400" dirty="0"/>
          </a:p>
          <a:p>
            <a:endParaRPr lang="en-AU" sz="24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AU"/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9300" y="3771899"/>
            <a:ext cx="1803400" cy="2804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72198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1011766"/>
          </a:xfrm>
        </p:spPr>
        <p:txBody>
          <a:bodyPr>
            <a:normAutofit/>
          </a:bodyPr>
          <a:lstStyle/>
          <a:p>
            <a:pPr lvl="0"/>
            <a:r>
              <a:rPr lang="en-AU" sz="2400" dirty="0" err="1"/>
              <a:t>Representasi</a:t>
            </a:r>
            <a:r>
              <a:rPr lang="en-AU" sz="2400" dirty="0"/>
              <a:t> </a:t>
            </a:r>
            <a:r>
              <a:rPr lang="en-AU" sz="2400" dirty="0" err="1"/>
              <a:t>matriks</a:t>
            </a:r>
            <a:r>
              <a:rPr lang="en-AU" sz="2400" dirty="0"/>
              <a:t> </a:t>
            </a:r>
            <a:r>
              <a:rPr lang="en-AU" sz="2400" dirty="0" err="1"/>
              <a:t>beban</a:t>
            </a:r>
            <a:r>
              <a:rPr lang="en-AU" sz="2400" dirty="0"/>
              <a:t> di </a:t>
            </a:r>
            <a:r>
              <a:rPr lang="en-AU" sz="2400" dirty="0" err="1"/>
              <a:t>bawah</a:t>
            </a:r>
            <a:r>
              <a:rPr lang="en-AU" sz="2400" dirty="0"/>
              <a:t> </a:t>
            </a:r>
            <a:r>
              <a:rPr lang="en-AU" sz="2400" dirty="0" err="1"/>
              <a:t>ini</a:t>
            </a:r>
            <a:r>
              <a:rPr lang="en-AU" sz="2400" dirty="0"/>
              <a:t> </a:t>
            </a:r>
            <a:r>
              <a:rPr lang="en-AU" sz="2400" dirty="0" err="1"/>
              <a:t>menjadi</a:t>
            </a:r>
            <a:r>
              <a:rPr lang="en-AU" sz="2400" dirty="0"/>
              <a:t> array </a:t>
            </a:r>
            <a:r>
              <a:rPr lang="en-AU" sz="2400" dirty="0" err="1"/>
              <a:t>dua</a:t>
            </a:r>
            <a:r>
              <a:rPr lang="en-AU" sz="2400" dirty="0"/>
              <a:t> </a:t>
            </a:r>
            <a:r>
              <a:rPr lang="en-AU" sz="2400" dirty="0" err="1"/>
              <a:t>dimensi</a:t>
            </a:r>
            <a:r>
              <a:rPr lang="en-AU" sz="2400" dirty="0"/>
              <a:t> Q.</a:t>
            </a:r>
          </a:p>
          <a:p>
            <a:r>
              <a:rPr lang="en-AU" sz="2400" dirty="0" smtClean="0"/>
              <a:t>                   </a:t>
            </a:r>
            <a:endParaRPr lang="en-AU" sz="2400" dirty="0"/>
          </a:p>
          <a:p>
            <a:endParaRPr lang="en-AU" sz="24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l" rtl="0">
              <a:lnSpc>
                <a:spcPct val="85000"/>
              </a:lnSpc>
              <a:spcBef>
                <a:spcPct val="0"/>
              </a:spcBef>
            </a:pPr>
            <a:r>
              <a:rPr lang="en-AU" sz="3600" b="1" dirty="0" err="1"/>
              <a:t>Algoritma</a:t>
            </a:r>
            <a:r>
              <a:rPr lang="en-AU" sz="3600" b="1" dirty="0"/>
              <a:t> </a:t>
            </a:r>
            <a:r>
              <a:rPr lang="en-AU" sz="3600" b="1" i="1" dirty="0"/>
              <a:t>Shortest Path </a:t>
            </a:r>
            <a:r>
              <a:rPr lang="en-AU" sz="3600" b="1" dirty="0"/>
              <a:t>: </a:t>
            </a:r>
            <a:r>
              <a:rPr lang="en-AU" sz="3600" b="1" i="1" dirty="0" err="1" smtClean="0"/>
              <a:t>Warshall</a:t>
            </a:r>
            <a:endParaRPr lang="en-AU" sz="36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AU"/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0" y="2641600"/>
            <a:ext cx="2717800" cy="2810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3"/>
          <p:cNvSpPr>
            <a:spLocks noChangeArrowheads="1"/>
          </p:cNvSpPr>
          <p:nvPr/>
        </p:nvSpPr>
        <p:spPr bwMode="auto">
          <a:xfrm>
            <a:off x="5648324" y="3695700"/>
            <a:ext cx="917576" cy="469900"/>
          </a:xfrm>
          <a:prstGeom prst="rightArrow">
            <a:avLst>
              <a:gd name="adj1" fmla="val 50000"/>
              <a:gd name="adj2" fmla="val 30921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AU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300" y="2641600"/>
            <a:ext cx="2603500" cy="278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1228345" y="5470990"/>
            <a:ext cx="29281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 err="1"/>
              <a:t>Dimana</a:t>
            </a:r>
            <a:r>
              <a:rPr lang="en-AU" dirty="0"/>
              <a:t> M </a:t>
            </a:r>
            <a:r>
              <a:rPr lang="en-AU" dirty="0" err="1"/>
              <a:t>adalah</a:t>
            </a:r>
            <a:r>
              <a:rPr lang="en-AU" dirty="0"/>
              <a:t> big integer.</a:t>
            </a:r>
          </a:p>
        </p:txBody>
      </p:sp>
    </p:spTree>
    <p:extLst>
      <p:ext uri="{BB962C8B-B14F-4D97-AF65-F5344CB8AC3E}">
        <p14:creationId xmlns:p14="http://schemas.microsoft.com/office/powerpoint/2010/main" val="16470992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 err="1"/>
              <a:t>Algoritma</a:t>
            </a:r>
            <a:r>
              <a:rPr lang="en-AU" b="1" dirty="0"/>
              <a:t> </a:t>
            </a:r>
            <a:r>
              <a:rPr lang="en-AU" b="1" i="1" dirty="0"/>
              <a:t>Shortest Path </a:t>
            </a:r>
            <a:r>
              <a:rPr lang="en-AU" b="1" dirty="0"/>
              <a:t>: </a:t>
            </a:r>
            <a:r>
              <a:rPr lang="en-AU" b="1" i="1" dirty="0" err="1"/>
              <a:t>Warshall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dirty="0" err="1"/>
              <a:t>Representasi</a:t>
            </a:r>
            <a:r>
              <a:rPr lang="en-AU" dirty="0"/>
              <a:t> </a:t>
            </a:r>
            <a:r>
              <a:rPr lang="en-AU" dirty="0" err="1"/>
              <a:t>matriks</a:t>
            </a:r>
            <a:r>
              <a:rPr lang="en-AU" dirty="0"/>
              <a:t> </a:t>
            </a:r>
            <a:r>
              <a:rPr lang="en-AU" dirty="0" err="1"/>
              <a:t>jalur</a:t>
            </a:r>
            <a:r>
              <a:rPr lang="en-AU" dirty="0"/>
              <a:t> di </a:t>
            </a:r>
            <a:r>
              <a:rPr lang="en-AU" dirty="0" err="1"/>
              <a:t>bawah</a:t>
            </a:r>
            <a:r>
              <a:rPr lang="en-AU" dirty="0"/>
              <a:t> </a:t>
            </a:r>
            <a:r>
              <a:rPr lang="en-AU" dirty="0" err="1"/>
              <a:t>ini</a:t>
            </a:r>
            <a:r>
              <a:rPr lang="en-AU" dirty="0"/>
              <a:t> </a:t>
            </a:r>
            <a:r>
              <a:rPr lang="en-AU" dirty="0" err="1"/>
              <a:t>menjadi</a:t>
            </a:r>
            <a:r>
              <a:rPr lang="en-AU" dirty="0"/>
              <a:t> array </a:t>
            </a:r>
            <a:r>
              <a:rPr lang="en-AU" dirty="0" err="1"/>
              <a:t>dua</a:t>
            </a:r>
            <a:r>
              <a:rPr lang="en-AU" dirty="0"/>
              <a:t> </a:t>
            </a:r>
            <a:r>
              <a:rPr lang="en-AU" dirty="0" err="1"/>
              <a:t>dimensi</a:t>
            </a:r>
            <a:r>
              <a:rPr lang="en-AU" dirty="0"/>
              <a:t> P</a:t>
            </a:r>
          </a:p>
          <a:p>
            <a:endParaRPr lang="en-A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AU"/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700" y="2486025"/>
            <a:ext cx="3009900" cy="3098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5611812" y="3664751"/>
            <a:ext cx="847725" cy="361950"/>
          </a:xfrm>
          <a:prstGeom prst="rightArrow">
            <a:avLst>
              <a:gd name="adj1" fmla="val 50000"/>
              <a:gd name="adj2" fmla="val 30921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AU"/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000" y="2486025"/>
            <a:ext cx="3009900" cy="3081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70925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 err="1"/>
              <a:t>Algoritma</a:t>
            </a:r>
            <a:r>
              <a:rPr lang="en-AU" b="1" dirty="0"/>
              <a:t> </a:t>
            </a:r>
            <a:r>
              <a:rPr lang="en-AU" b="1" i="1" dirty="0"/>
              <a:t>Shortest Path </a:t>
            </a:r>
            <a:r>
              <a:rPr lang="en-AU" b="1" dirty="0"/>
              <a:t>: </a:t>
            </a:r>
            <a:r>
              <a:rPr lang="en-AU" b="1" i="1" dirty="0" err="1"/>
              <a:t>Warshall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dirty="0" err="1"/>
              <a:t>Representasi</a:t>
            </a:r>
            <a:r>
              <a:rPr lang="en-AU" dirty="0"/>
              <a:t> </a:t>
            </a:r>
            <a:r>
              <a:rPr lang="en-AU" dirty="0" err="1"/>
              <a:t>matriks</a:t>
            </a:r>
            <a:r>
              <a:rPr lang="en-AU" dirty="0"/>
              <a:t> </a:t>
            </a:r>
            <a:r>
              <a:rPr lang="en-AU" dirty="0" err="1"/>
              <a:t>rute</a:t>
            </a:r>
            <a:r>
              <a:rPr lang="en-AU" dirty="0"/>
              <a:t> di </a:t>
            </a:r>
            <a:r>
              <a:rPr lang="en-AU" dirty="0" err="1"/>
              <a:t>bawah</a:t>
            </a:r>
            <a:r>
              <a:rPr lang="en-AU" dirty="0"/>
              <a:t> </a:t>
            </a:r>
            <a:r>
              <a:rPr lang="en-AU" dirty="0" err="1"/>
              <a:t>ini</a:t>
            </a:r>
            <a:r>
              <a:rPr lang="en-AU" dirty="0"/>
              <a:t> </a:t>
            </a:r>
            <a:r>
              <a:rPr lang="en-AU" dirty="0" err="1"/>
              <a:t>menjadi</a:t>
            </a:r>
            <a:r>
              <a:rPr lang="en-AU" dirty="0"/>
              <a:t> array </a:t>
            </a:r>
            <a:r>
              <a:rPr lang="en-AU" dirty="0" err="1"/>
              <a:t>dua</a:t>
            </a:r>
            <a:r>
              <a:rPr lang="en-AU" dirty="0"/>
              <a:t> </a:t>
            </a:r>
            <a:r>
              <a:rPr lang="en-AU" dirty="0" err="1" smtClean="0"/>
              <a:t>dimensi</a:t>
            </a:r>
            <a:endParaRPr lang="en-AU" dirty="0" smtClean="0"/>
          </a:p>
          <a:p>
            <a:pPr lvl="0"/>
            <a:r>
              <a:rPr lang="en-US" dirty="0" err="1"/>
              <a:t>Dimana</a:t>
            </a:r>
            <a:r>
              <a:rPr lang="en-US" dirty="0"/>
              <a:t> M </a:t>
            </a:r>
            <a:r>
              <a:rPr lang="en-US" dirty="0" err="1"/>
              <a:t>adalah</a:t>
            </a:r>
            <a:r>
              <a:rPr lang="en-US" dirty="0"/>
              <a:t> big integer</a:t>
            </a:r>
            <a:endParaRPr lang="en-AU" dirty="0"/>
          </a:p>
          <a:p>
            <a:endParaRPr lang="en-A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AU"/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300" y="2819399"/>
            <a:ext cx="2768600" cy="2901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5270500" y="3695377"/>
            <a:ext cx="927100" cy="361950"/>
          </a:xfrm>
          <a:prstGeom prst="rightArrow">
            <a:avLst>
              <a:gd name="adj1" fmla="val 50000"/>
              <a:gd name="adj2" fmla="val 30921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AU"/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8900" y="2819399"/>
            <a:ext cx="2806700" cy="2853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37182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 err="1"/>
              <a:t>Algoritma</a:t>
            </a:r>
            <a:r>
              <a:rPr lang="en-AU" b="1" dirty="0"/>
              <a:t> </a:t>
            </a:r>
            <a:r>
              <a:rPr lang="en-AU" b="1" i="1" dirty="0"/>
              <a:t>Shortest Path </a:t>
            </a:r>
            <a:r>
              <a:rPr lang="en-AU" b="1" dirty="0"/>
              <a:t>: </a:t>
            </a:r>
            <a:r>
              <a:rPr lang="en-AU" b="1" i="1" dirty="0" err="1"/>
              <a:t>Warshall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dirty="0" err="1"/>
              <a:t>Melakukan</a:t>
            </a:r>
            <a:r>
              <a:rPr lang="en-AU" dirty="0"/>
              <a:t> </a:t>
            </a:r>
            <a:r>
              <a:rPr lang="en-AU" dirty="0" err="1"/>
              <a:t>pengecekan</a:t>
            </a:r>
            <a:r>
              <a:rPr lang="en-AU" dirty="0"/>
              <a:t> </a:t>
            </a:r>
            <a:r>
              <a:rPr lang="en-AU" dirty="0" err="1"/>
              <a:t>beban</a:t>
            </a:r>
            <a:r>
              <a:rPr lang="en-AU" dirty="0"/>
              <a:t> </a:t>
            </a:r>
            <a:r>
              <a:rPr lang="en-AU" dirty="0" err="1"/>
              <a:t>langsung</a:t>
            </a:r>
            <a:r>
              <a:rPr lang="en-AU" dirty="0"/>
              <a:t> </a:t>
            </a:r>
            <a:r>
              <a:rPr lang="en-US" dirty="0"/>
              <a:t>Q(1,3) = 3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beban</a:t>
            </a:r>
            <a:r>
              <a:rPr lang="en-US" dirty="0"/>
              <a:t> </a:t>
            </a:r>
            <a:r>
              <a:rPr lang="en-US" dirty="0" err="1"/>
              <a:t>tak</a:t>
            </a:r>
            <a:r>
              <a:rPr lang="en-US" dirty="0"/>
              <a:t> </a:t>
            </a:r>
            <a:r>
              <a:rPr lang="en-US" dirty="0" err="1"/>
              <a:t>langsung</a:t>
            </a:r>
            <a:endParaRPr lang="en-AU" dirty="0"/>
          </a:p>
          <a:p>
            <a:r>
              <a:rPr lang="en-US" dirty="0"/>
              <a:t>Q(1,1) + Q(1,3) = M+3</a:t>
            </a:r>
            <a:endParaRPr lang="en-AU" dirty="0"/>
          </a:p>
          <a:p>
            <a:r>
              <a:rPr lang="en-US" dirty="0"/>
              <a:t>Q(1,2) + Q(2,3) = 2</a:t>
            </a:r>
            <a:endParaRPr lang="en-AU" dirty="0"/>
          </a:p>
          <a:p>
            <a:r>
              <a:rPr lang="en-US" dirty="0"/>
              <a:t>Q(1,3) + Q(3,3) = 3+M</a:t>
            </a:r>
            <a:endParaRPr lang="en-AU" dirty="0"/>
          </a:p>
          <a:p>
            <a:r>
              <a:rPr lang="en-US" dirty="0"/>
              <a:t>Q(1,4) + Q(4,3) = M+M</a:t>
            </a:r>
            <a:endParaRPr lang="en-AU" dirty="0"/>
          </a:p>
          <a:p>
            <a:r>
              <a:rPr lang="en-US" dirty="0"/>
              <a:t>Q(1,5) + Q(5,3) = M+M</a:t>
            </a:r>
            <a:endParaRPr lang="en-AU" dirty="0"/>
          </a:p>
          <a:p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Beban</a:t>
            </a:r>
            <a:r>
              <a:rPr lang="en-US" dirty="0"/>
              <a:t> </a:t>
            </a:r>
            <a:r>
              <a:rPr lang="en-US" dirty="0" err="1"/>
              <a:t>terkecil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Q(1,3) = 2</a:t>
            </a:r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31520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Algoritma</a:t>
            </a:r>
            <a:r>
              <a:rPr lang="en-US" dirty="0" smtClean="0"/>
              <a:t> </a:t>
            </a:r>
            <a:r>
              <a:rPr lang="en-US" dirty="0" err="1" smtClean="0"/>
              <a:t>warshall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beban</a:t>
            </a:r>
            <a:r>
              <a:rPr lang="en-US" dirty="0" smtClean="0"/>
              <a:t> 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for k = 1 to n</a:t>
            </a:r>
          </a:p>
          <a:p>
            <a:r>
              <a:rPr lang="en-AU" dirty="0"/>
              <a:t>    </a:t>
            </a:r>
            <a:r>
              <a:rPr lang="en-AU" dirty="0" smtClean="0"/>
              <a:t>   for </a:t>
            </a:r>
            <a:r>
              <a:rPr lang="en-AU" dirty="0"/>
              <a:t>i = 1 to n</a:t>
            </a:r>
          </a:p>
          <a:p>
            <a:r>
              <a:rPr lang="en-AU" dirty="0"/>
              <a:t>  	 for j = 1 to n</a:t>
            </a:r>
          </a:p>
          <a:p>
            <a:r>
              <a:rPr lang="en-AU" dirty="0"/>
              <a:t>     </a:t>
            </a:r>
            <a:r>
              <a:rPr lang="en-AU" dirty="0" smtClean="0"/>
              <a:t>                if </a:t>
            </a:r>
            <a:r>
              <a:rPr lang="en-AU" dirty="0"/>
              <a:t>((Q(</a:t>
            </a:r>
            <a:r>
              <a:rPr lang="en-AU" dirty="0" err="1"/>
              <a:t>i,k</a:t>
            </a:r>
            <a:r>
              <a:rPr lang="en-AU" dirty="0"/>
              <a:t>) + Q(</a:t>
            </a:r>
            <a:r>
              <a:rPr lang="en-AU" dirty="0" err="1"/>
              <a:t>k,j</a:t>
            </a:r>
            <a:r>
              <a:rPr lang="en-AU" dirty="0"/>
              <a:t>)) &lt; Q(</a:t>
            </a:r>
            <a:r>
              <a:rPr lang="en-AU" dirty="0" err="1"/>
              <a:t>i,j</a:t>
            </a:r>
            <a:r>
              <a:rPr lang="en-AU" dirty="0"/>
              <a:t>))</a:t>
            </a:r>
          </a:p>
          <a:p>
            <a:r>
              <a:rPr lang="en-AU" dirty="0"/>
              <a:t>	          Q(</a:t>
            </a:r>
            <a:r>
              <a:rPr lang="en-AU" dirty="0" err="1"/>
              <a:t>i,j</a:t>
            </a:r>
            <a:r>
              <a:rPr lang="en-AU" dirty="0"/>
              <a:t>) </a:t>
            </a:r>
            <a:r>
              <a:rPr lang="en-AU" dirty="0">
                <a:sym typeface="Symbol"/>
              </a:rPr>
              <a:t></a:t>
            </a:r>
            <a:r>
              <a:rPr lang="en-AU" dirty="0"/>
              <a:t> (Q(</a:t>
            </a:r>
            <a:r>
              <a:rPr lang="en-AU" dirty="0" err="1"/>
              <a:t>i,k</a:t>
            </a:r>
            <a:r>
              <a:rPr lang="en-AU" dirty="0"/>
              <a:t>)+Q(</a:t>
            </a:r>
            <a:r>
              <a:rPr lang="en-AU" dirty="0" err="1"/>
              <a:t>k,j</a:t>
            </a:r>
            <a:r>
              <a:rPr lang="en-AU" dirty="0"/>
              <a:t>)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08631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 smtClean="0"/>
              <a:t>Capaian</a:t>
            </a:r>
            <a:r>
              <a:rPr lang="en-AU" dirty="0" smtClean="0"/>
              <a:t> </a:t>
            </a:r>
            <a:r>
              <a:rPr lang="en-AU" dirty="0" err="1" smtClean="0"/>
              <a:t>Pembelajaran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400" dirty="0" err="1"/>
              <a:t>Mahasiswa</a:t>
            </a:r>
            <a:r>
              <a:rPr lang="en-US" sz="2400" dirty="0"/>
              <a:t> </a:t>
            </a:r>
            <a:r>
              <a:rPr lang="en-US" sz="2400" dirty="0" err="1"/>
              <a:t>mengerti</a:t>
            </a:r>
            <a:r>
              <a:rPr lang="en-US" sz="2400" dirty="0"/>
              <a:t> </a:t>
            </a:r>
            <a:r>
              <a:rPr lang="en-US" sz="2400" dirty="0" err="1"/>
              <a:t>konsep</a:t>
            </a:r>
            <a:r>
              <a:rPr lang="en-US" sz="2400" dirty="0"/>
              <a:t> </a:t>
            </a:r>
            <a:r>
              <a:rPr lang="en-US" sz="2400" dirty="0" smtClean="0"/>
              <a:t>Graph</a:t>
            </a:r>
            <a:r>
              <a:rPr lang="en-US" sz="2400" dirty="0"/>
              <a:t>.</a:t>
            </a:r>
            <a:endParaRPr lang="en-AU" sz="2400" dirty="0"/>
          </a:p>
          <a:p>
            <a:pPr lvl="0"/>
            <a:r>
              <a:rPr lang="en-US" sz="2400" dirty="0" err="1"/>
              <a:t>Mahasiswa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mengimplementasikan</a:t>
            </a:r>
            <a:r>
              <a:rPr lang="en-US" sz="2400" dirty="0"/>
              <a:t> graph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bahasa</a:t>
            </a:r>
            <a:r>
              <a:rPr lang="en-US" sz="2400" dirty="0"/>
              <a:t> </a:t>
            </a:r>
            <a:r>
              <a:rPr lang="en-US" sz="2400" dirty="0" err="1"/>
              <a:t>pemrograman</a:t>
            </a:r>
            <a:r>
              <a:rPr lang="en-US" sz="2400" dirty="0"/>
              <a:t>.</a:t>
            </a:r>
            <a:endParaRPr lang="en-AU" sz="2400" dirty="0"/>
          </a:p>
          <a:p>
            <a:r>
              <a:rPr lang="en-US" sz="2400" dirty="0" err="1"/>
              <a:t>Mahasiswa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mengimplementasikan</a:t>
            </a:r>
            <a:r>
              <a:rPr lang="en-US" sz="2400" dirty="0"/>
              <a:t> </a:t>
            </a:r>
            <a:r>
              <a:rPr lang="en-US" sz="2400" dirty="0" err="1"/>
              <a:t>algoritma</a:t>
            </a:r>
            <a:r>
              <a:rPr lang="en-US" sz="2400" dirty="0"/>
              <a:t> </a:t>
            </a:r>
            <a:r>
              <a:rPr lang="en-US" sz="2400" dirty="0" err="1"/>
              <a:t>pencarian</a:t>
            </a:r>
            <a:r>
              <a:rPr lang="en-US" sz="2400" dirty="0"/>
              <a:t> </a:t>
            </a:r>
            <a:r>
              <a:rPr lang="en-US" sz="2400" dirty="0" err="1"/>
              <a:t>rute</a:t>
            </a:r>
            <a:r>
              <a:rPr lang="en-US" sz="2400" dirty="0"/>
              <a:t> </a:t>
            </a:r>
            <a:r>
              <a:rPr lang="en-US" sz="2400" dirty="0" err="1"/>
              <a:t>terpendek</a:t>
            </a:r>
            <a:r>
              <a:rPr lang="en-US" sz="2400" dirty="0"/>
              <a:t> </a:t>
            </a:r>
            <a:r>
              <a:rPr lang="en-US" sz="2400" dirty="0" err="1"/>
              <a:t>menggunakan</a:t>
            </a:r>
            <a:r>
              <a:rPr lang="en-US" sz="2400" dirty="0"/>
              <a:t> </a:t>
            </a:r>
            <a:r>
              <a:rPr lang="en-US" sz="2400" dirty="0" err="1"/>
              <a:t>wharshall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djikstra</a:t>
            </a:r>
            <a:r>
              <a:rPr lang="en-US" sz="2400" dirty="0"/>
              <a:t>.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36386756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Algortitma</a:t>
            </a:r>
            <a:r>
              <a:rPr lang="en-US" dirty="0"/>
              <a:t> </a:t>
            </a:r>
            <a:r>
              <a:rPr lang="en-US" dirty="0" err="1"/>
              <a:t>warshall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jalur</a:t>
            </a:r>
            <a:r>
              <a:rPr lang="en-US" dirty="0"/>
              <a:t> 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for k = 1 to n</a:t>
            </a:r>
          </a:p>
          <a:p>
            <a:r>
              <a:rPr lang="en-AU" dirty="0"/>
              <a:t>   for i = 1 to n</a:t>
            </a:r>
          </a:p>
          <a:p>
            <a:pPr marL="0" indent="0">
              <a:buNone/>
            </a:pPr>
            <a:r>
              <a:rPr lang="en-AU" dirty="0"/>
              <a:t> </a:t>
            </a:r>
            <a:r>
              <a:rPr lang="en-AU" dirty="0" smtClean="0"/>
              <a:t>        for </a:t>
            </a:r>
            <a:r>
              <a:rPr lang="en-AU" dirty="0"/>
              <a:t>j = 1 to n</a:t>
            </a:r>
          </a:p>
          <a:p>
            <a:r>
              <a:rPr lang="en-AU" dirty="0"/>
              <a:t>                P(</a:t>
            </a:r>
            <a:r>
              <a:rPr lang="en-AU" dirty="0" err="1"/>
              <a:t>i,j</a:t>
            </a:r>
            <a:r>
              <a:rPr lang="en-AU" dirty="0"/>
              <a:t>) </a:t>
            </a:r>
            <a:r>
              <a:rPr lang="en-AU" dirty="0">
                <a:sym typeface="Symbol"/>
              </a:rPr>
              <a:t></a:t>
            </a:r>
            <a:r>
              <a:rPr lang="en-AU" dirty="0"/>
              <a:t>  P(</a:t>
            </a:r>
            <a:r>
              <a:rPr lang="en-AU" dirty="0" err="1"/>
              <a:t>i,j</a:t>
            </a:r>
            <a:r>
              <a:rPr lang="en-AU" dirty="0"/>
              <a:t>) OR (P(</a:t>
            </a:r>
            <a:r>
              <a:rPr lang="en-AU" dirty="0" err="1"/>
              <a:t>i,k</a:t>
            </a:r>
            <a:r>
              <a:rPr lang="en-AU" dirty="0"/>
              <a:t>) AND P(</a:t>
            </a:r>
            <a:r>
              <a:rPr lang="en-AU" dirty="0" err="1"/>
              <a:t>k,j</a:t>
            </a:r>
            <a:r>
              <a:rPr lang="en-AU" dirty="0"/>
              <a:t>))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366369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Algoritma</a:t>
            </a:r>
            <a:r>
              <a:rPr lang="en-US" dirty="0"/>
              <a:t> </a:t>
            </a:r>
            <a:r>
              <a:rPr lang="en-US" dirty="0" err="1"/>
              <a:t>warshall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rute</a:t>
            </a:r>
            <a:r>
              <a:rPr lang="en-US" dirty="0"/>
              <a:t> 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for k = 1 to n</a:t>
            </a:r>
          </a:p>
          <a:p>
            <a:r>
              <a:rPr lang="en-AU" dirty="0"/>
              <a:t>   for i = 1 to n</a:t>
            </a:r>
          </a:p>
          <a:p>
            <a:r>
              <a:rPr lang="en-AU" dirty="0"/>
              <a:t>      for j = 1 to n</a:t>
            </a:r>
          </a:p>
          <a:p>
            <a:r>
              <a:rPr lang="en-AU" dirty="0"/>
              <a:t> </a:t>
            </a:r>
            <a:r>
              <a:rPr lang="en-AU" dirty="0" smtClean="0"/>
              <a:t>	if </a:t>
            </a:r>
            <a:r>
              <a:rPr lang="en-AU" dirty="0"/>
              <a:t>((Q(</a:t>
            </a:r>
            <a:r>
              <a:rPr lang="en-AU" dirty="0" err="1"/>
              <a:t>i,k</a:t>
            </a:r>
            <a:r>
              <a:rPr lang="en-AU" dirty="0"/>
              <a:t>) + Q(</a:t>
            </a:r>
            <a:r>
              <a:rPr lang="en-AU" dirty="0" err="1"/>
              <a:t>k,j</a:t>
            </a:r>
            <a:r>
              <a:rPr lang="en-AU" dirty="0"/>
              <a:t>)) &lt; Q(</a:t>
            </a:r>
            <a:r>
              <a:rPr lang="en-AU" dirty="0" err="1"/>
              <a:t>i,j</a:t>
            </a:r>
            <a:r>
              <a:rPr lang="en-AU" dirty="0"/>
              <a:t>)) </a:t>
            </a:r>
          </a:p>
          <a:p>
            <a:r>
              <a:rPr lang="en-AU" dirty="0"/>
              <a:t>	     if (R(</a:t>
            </a:r>
            <a:r>
              <a:rPr lang="en-AU" dirty="0" err="1"/>
              <a:t>k,j</a:t>
            </a:r>
            <a:r>
              <a:rPr lang="en-AU" dirty="0"/>
              <a:t>) = 0)				</a:t>
            </a:r>
          </a:p>
          <a:p>
            <a:r>
              <a:rPr lang="en-AU" dirty="0"/>
              <a:t>	         R(</a:t>
            </a:r>
            <a:r>
              <a:rPr lang="en-AU" dirty="0" err="1"/>
              <a:t>i,j</a:t>
            </a:r>
            <a:r>
              <a:rPr lang="en-AU" dirty="0"/>
              <a:t>) </a:t>
            </a:r>
            <a:r>
              <a:rPr lang="en-AU" dirty="0">
                <a:sym typeface="Symbol"/>
              </a:rPr>
              <a:t></a:t>
            </a:r>
            <a:r>
              <a:rPr lang="en-AU" dirty="0"/>
              <a:t> k</a:t>
            </a:r>
          </a:p>
          <a:p>
            <a:r>
              <a:rPr lang="en-AU" dirty="0"/>
              <a:t>	     </a:t>
            </a:r>
            <a:r>
              <a:rPr lang="en-AU" dirty="0" smtClean="0"/>
              <a:t>        else</a:t>
            </a:r>
            <a:endParaRPr lang="en-AU" dirty="0"/>
          </a:p>
          <a:p>
            <a:r>
              <a:rPr lang="en-AU" dirty="0"/>
              <a:t>	 </a:t>
            </a:r>
            <a:r>
              <a:rPr lang="en-AU" dirty="0" smtClean="0"/>
              <a:t>        R(</a:t>
            </a:r>
            <a:r>
              <a:rPr lang="en-AU" dirty="0" err="1" smtClean="0"/>
              <a:t>i,j</a:t>
            </a:r>
            <a:r>
              <a:rPr lang="en-AU" dirty="0"/>
              <a:t>)=R(</a:t>
            </a:r>
            <a:r>
              <a:rPr lang="en-AU" dirty="0" err="1"/>
              <a:t>k,j</a:t>
            </a:r>
            <a:r>
              <a:rPr lang="en-AU" dirty="0"/>
              <a:t>)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568789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l" rtl="0">
              <a:lnSpc>
                <a:spcPct val="85000"/>
              </a:lnSpc>
              <a:spcBef>
                <a:spcPct val="0"/>
              </a:spcBef>
            </a:pPr>
            <a:r>
              <a:rPr lang="en-AU" sz="4800" b="1" kern="1200" spc="-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Algoritma</a:t>
            </a:r>
            <a:r>
              <a:rPr lang="en-AU" sz="4800" b="1" kern="12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Shortest Path  : </a:t>
            </a:r>
            <a:r>
              <a:rPr lang="en-AU" sz="4800" b="1" kern="1200" spc="-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Djikstra</a:t>
            </a:r>
            <a:r>
              <a:rPr lang="en-AU" dirty="0"/>
              <a:t/>
            </a:r>
            <a:br>
              <a:rPr lang="en-AU" dirty="0"/>
            </a:b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err="1" smtClean="0"/>
              <a:t>Penemunya</a:t>
            </a:r>
            <a:r>
              <a:rPr lang="en-US" sz="2800" dirty="0" smtClean="0"/>
              <a:t>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</a:t>
            </a:r>
            <a:r>
              <a:rPr lang="en-US" sz="2800" dirty="0" err="1"/>
              <a:t>Edsger</a:t>
            </a:r>
            <a:r>
              <a:rPr lang="en-US" sz="2800" dirty="0"/>
              <a:t> </a:t>
            </a:r>
            <a:r>
              <a:rPr lang="en-US" sz="2800" dirty="0" err="1" smtClean="0"/>
              <a:t>Dijkstra</a:t>
            </a:r>
            <a:endParaRPr lang="en-US" sz="2800" dirty="0" smtClean="0"/>
          </a:p>
          <a:p>
            <a:pPr>
              <a:buFont typeface="Wingdings" pitchFamily="2" charset="2"/>
              <a:buChar char="Ø"/>
            </a:pPr>
            <a:r>
              <a:rPr lang="en-US" sz="2800" dirty="0" err="1" smtClean="0"/>
              <a:t>Algoritma</a:t>
            </a:r>
            <a:r>
              <a:rPr lang="en-US" sz="2800" dirty="0" smtClean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prinsip</a:t>
            </a:r>
            <a:r>
              <a:rPr lang="en-US" sz="2800" dirty="0"/>
              <a:t> greedy yang </a:t>
            </a:r>
            <a:r>
              <a:rPr lang="en-US" sz="2800" dirty="0" err="1"/>
              <a:t>memecahkan</a:t>
            </a:r>
            <a:r>
              <a:rPr lang="en-US" sz="2800" dirty="0"/>
              <a:t> </a:t>
            </a:r>
            <a:r>
              <a:rPr lang="en-US" sz="2800" dirty="0" err="1"/>
              <a:t>masalah</a:t>
            </a:r>
            <a:r>
              <a:rPr lang="en-US" sz="2800" dirty="0"/>
              <a:t> </a:t>
            </a:r>
            <a:r>
              <a:rPr lang="en-US" sz="2800" dirty="0" err="1"/>
              <a:t>lintasan</a:t>
            </a:r>
            <a:r>
              <a:rPr lang="en-US" sz="2800" dirty="0"/>
              <a:t> </a:t>
            </a:r>
            <a:r>
              <a:rPr lang="en-US" sz="2800" dirty="0" err="1"/>
              <a:t>terpendek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sebuah</a:t>
            </a:r>
            <a:r>
              <a:rPr lang="en-US" sz="2800" dirty="0"/>
              <a:t> </a:t>
            </a:r>
            <a:r>
              <a:rPr lang="en-US" sz="2800" dirty="0" err="1"/>
              <a:t>graf</a:t>
            </a:r>
            <a:r>
              <a:rPr lang="en-US" sz="2800" dirty="0"/>
              <a:t> </a:t>
            </a:r>
            <a:r>
              <a:rPr lang="en-US" sz="2800" dirty="0" err="1"/>
              <a:t>berarah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bobot</a:t>
            </a:r>
            <a:r>
              <a:rPr lang="en-US" sz="2800" dirty="0"/>
              <a:t> </a:t>
            </a:r>
            <a:r>
              <a:rPr lang="en-US" sz="2800" dirty="0" err="1"/>
              <a:t>sisi</a:t>
            </a:r>
            <a:r>
              <a:rPr lang="en-US" sz="2800" dirty="0"/>
              <a:t> yang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negatif</a:t>
            </a:r>
            <a:r>
              <a:rPr lang="en-US" sz="2800" dirty="0" smtClean="0"/>
              <a:t>. </a:t>
            </a:r>
            <a:endParaRPr lang="en-AU" sz="2800" dirty="0"/>
          </a:p>
          <a:p>
            <a:pPr>
              <a:buFont typeface="Wingdings" pitchFamily="2" charset="2"/>
              <a:buChar char="Ø"/>
            </a:pPr>
            <a:endParaRPr lang="en-AU" sz="2800" dirty="0"/>
          </a:p>
        </p:txBody>
      </p:sp>
    </p:spTree>
    <p:extLst>
      <p:ext uri="{BB962C8B-B14F-4D97-AF65-F5344CB8AC3E}">
        <p14:creationId xmlns:p14="http://schemas.microsoft.com/office/powerpoint/2010/main" val="15081777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 err="1"/>
              <a:t>Algoritma</a:t>
            </a:r>
            <a:r>
              <a:rPr lang="en-AU" b="1" dirty="0"/>
              <a:t> Shortest Path  : </a:t>
            </a:r>
            <a:r>
              <a:rPr lang="en-AU" b="1" dirty="0" err="1"/>
              <a:t>Djikstra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Langkah-langkah</a:t>
            </a:r>
            <a:r>
              <a:rPr lang="en-US" dirty="0"/>
              <a:t> </a:t>
            </a:r>
            <a:r>
              <a:rPr lang="en-US" dirty="0" err="1"/>
              <a:t>algoritma</a:t>
            </a:r>
            <a:r>
              <a:rPr lang="en-US" dirty="0"/>
              <a:t> </a:t>
            </a:r>
            <a:r>
              <a:rPr lang="en-US" dirty="0" err="1"/>
              <a:t>Djikstra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 :</a:t>
            </a:r>
            <a:endParaRPr lang="en-AU" dirty="0"/>
          </a:p>
          <a:p>
            <a:pPr lvl="0">
              <a:buFont typeface="Wingdings" pitchFamily="2" charset="2"/>
              <a:buChar char="Ø"/>
            </a:pPr>
            <a:r>
              <a:rPr lang="en-US" dirty="0" err="1"/>
              <a:t>Tentukan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asal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proses</a:t>
            </a:r>
            <a:endParaRPr lang="en-AU" dirty="0"/>
          </a:p>
          <a:p>
            <a:pPr lvl="0">
              <a:buFont typeface="Wingdings" pitchFamily="2" charset="2"/>
              <a:buChar char="Ø"/>
            </a:pPr>
            <a:r>
              <a:rPr lang="en-US" dirty="0" err="1"/>
              <a:t>Akumulasikan</a:t>
            </a:r>
            <a:r>
              <a:rPr lang="en-US" dirty="0"/>
              <a:t> </a:t>
            </a:r>
            <a:r>
              <a:rPr lang="en-US" dirty="0" err="1"/>
              <a:t>jarak</a:t>
            </a:r>
            <a:r>
              <a:rPr lang="en-US" dirty="0"/>
              <a:t> minimal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simpan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berikutnya</a:t>
            </a:r>
            <a:r>
              <a:rPr lang="en-US" dirty="0"/>
              <a:t>. </a:t>
            </a:r>
            <a:endParaRPr lang="en-AU" dirty="0"/>
          </a:p>
          <a:p>
            <a:pPr lvl="0">
              <a:buFont typeface="Wingdings" pitchFamily="2" charset="2"/>
              <a:buChar char="Ø"/>
            </a:pPr>
            <a:r>
              <a:rPr lang="en-US" dirty="0" err="1"/>
              <a:t>Lakukan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asal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tujuan</a:t>
            </a:r>
            <a:endParaRPr lang="en-AU" dirty="0"/>
          </a:p>
          <a:p>
            <a:endParaRPr lang="en-A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774" y="3026622"/>
            <a:ext cx="8074857" cy="2776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01097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 smtClean="0"/>
              <a:t>Langkah-Langkah</a:t>
            </a:r>
            <a:r>
              <a:rPr lang="en-AU" dirty="0" smtClean="0"/>
              <a:t> (1)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AU" sz="2400" dirty="0" err="1"/>
              <a:t>Tentukan</a:t>
            </a:r>
            <a:r>
              <a:rPr lang="en-AU" sz="2400" dirty="0"/>
              <a:t> </a:t>
            </a:r>
            <a:r>
              <a:rPr lang="en-AU" sz="2400" dirty="0" err="1"/>
              <a:t>titik</a:t>
            </a:r>
            <a:r>
              <a:rPr lang="en-AU" sz="2400" dirty="0"/>
              <a:t> </a:t>
            </a:r>
            <a:r>
              <a:rPr lang="en-AU" sz="2400" dirty="0" err="1"/>
              <a:t>asal</a:t>
            </a:r>
            <a:r>
              <a:rPr lang="en-AU" sz="2400" dirty="0"/>
              <a:t> = 1 </a:t>
            </a:r>
            <a:r>
              <a:rPr lang="en-AU" sz="2400" dirty="0" err="1"/>
              <a:t>dan</a:t>
            </a:r>
            <a:r>
              <a:rPr lang="en-AU" sz="2400" dirty="0"/>
              <a:t> </a:t>
            </a:r>
            <a:r>
              <a:rPr lang="en-AU" sz="2400" dirty="0" err="1"/>
              <a:t>titik</a:t>
            </a:r>
            <a:r>
              <a:rPr lang="en-AU" sz="2400" dirty="0"/>
              <a:t> </a:t>
            </a:r>
            <a:r>
              <a:rPr lang="en-AU" sz="2400" dirty="0" err="1"/>
              <a:t>tujuan</a:t>
            </a:r>
            <a:r>
              <a:rPr lang="en-AU" sz="2400" dirty="0"/>
              <a:t> = 5.  Kita </a:t>
            </a:r>
            <a:r>
              <a:rPr lang="en-AU" sz="2400" dirty="0" err="1"/>
              <a:t>tentukan</a:t>
            </a:r>
            <a:r>
              <a:rPr lang="en-AU" sz="2400" dirty="0"/>
              <a:t> </a:t>
            </a:r>
            <a:r>
              <a:rPr lang="en-AU" sz="2400" dirty="0" err="1"/>
              <a:t>setiap</a:t>
            </a:r>
            <a:r>
              <a:rPr lang="en-AU" sz="2400" dirty="0"/>
              <a:t> node </a:t>
            </a:r>
            <a:r>
              <a:rPr lang="en-AU" sz="2400" dirty="0" err="1"/>
              <a:t>mempunyai</a:t>
            </a:r>
            <a:r>
              <a:rPr lang="en-AU" sz="2400" dirty="0"/>
              <a:t> </a:t>
            </a:r>
            <a:r>
              <a:rPr lang="en-AU" sz="2400" dirty="0" err="1"/>
              <a:t>nilai</a:t>
            </a:r>
            <a:r>
              <a:rPr lang="en-AU" sz="2400" dirty="0"/>
              <a:t> x </a:t>
            </a:r>
            <a:r>
              <a:rPr lang="en-AU" sz="2400" dirty="0" err="1"/>
              <a:t>sebagai</a:t>
            </a:r>
            <a:r>
              <a:rPr lang="en-AU" sz="2400" dirty="0"/>
              <a:t> </a:t>
            </a:r>
            <a:r>
              <a:rPr lang="en-AU" sz="2400" dirty="0" err="1"/>
              <a:t>nama</a:t>
            </a:r>
            <a:r>
              <a:rPr lang="en-AU" sz="2400" dirty="0"/>
              <a:t> node, </a:t>
            </a:r>
            <a:r>
              <a:rPr lang="en-AU" sz="2400" dirty="0" err="1"/>
              <a:t>nilai</a:t>
            </a:r>
            <a:r>
              <a:rPr lang="en-AU" sz="2400" dirty="0"/>
              <a:t> y </a:t>
            </a:r>
            <a:r>
              <a:rPr lang="en-AU" sz="2400" dirty="0" err="1"/>
              <a:t>sebagai</a:t>
            </a:r>
            <a:r>
              <a:rPr lang="en-AU" sz="2400" dirty="0"/>
              <a:t> </a:t>
            </a:r>
            <a:r>
              <a:rPr lang="en-AU" sz="2400" dirty="0" err="1"/>
              <a:t>beban</a:t>
            </a:r>
            <a:r>
              <a:rPr lang="en-AU" sz="2400" dirty="0"/>
              <a:t> minimal </a:t>
            </a:r>
            <a:r>
              <a:rPr lang="en-AU" sz="2400" dirty="0" err="1"/>
              <a:t>dan</a:t>
            </a:r>
            <a:r>
              <a:rPr lang="en-AU" sz="2400" dirty="0"/>
              <a:t> </a:t>
            </a:r>
            <a:r>
              <a:rPr lang="en-AU" sz="2400" dirty="0" err="1"/>
              <a:t>nilai</a:t>
            </a:r>
            <a:r>
              <a:rPr lang="en-AU" sz="2400" dirty="0"/>
              <a:t> z </a:t>
            </a:r>
            <a:r>
              <a:rPr lang="en-AU" sz="2400" dirty="0" err="1"/>
              <a:t>sebagai</a:t>
            </a:r>
            <a:r>
              <a:rPr lang="en-AU" sz="2400" dirty="0"/>
              <a:t> node </a:t>
            </a:r>
            <a:r>
              <a:rPr lang="en-AU" sz="2400" dirty="0" err="1"/>
              <a:t>sebelumnya</a:t>
            </a:r>
            <a:r>
              <a:rPr lang="en-AU" sz="2400" dirty="0"/>
              <a:t> </a:t>
            </a:r>
            <a:r>
              <a:rPr lang="en-AU" sz="2400" dirty="0" err="1"/>
              <a:t>seperti</a:t>
            </a:r>
            <a:r>
              <a:rPr lang="en-AU" sz="2400" dirty="0"/>
              <a:t> </a:t>
            </a:r>
            <a:r>
              <a:rPr lang="en-AU" sz="2400" dirty="0" err="1"/>
              <a:t>Gambar</a:t>
            </a:r>
            <a:r>
              <a:rPr lang="en-AU" sz="2400" dirty="0"/>
              <a:t> </a:t>
            </a:r>
            <a:r>
              <a:rPr lang="en-AU" sz="2400" dirty="0" err="1" smtClean="0"/>
              <a:t>dibawah</a:t>
            </a:r>
            <a:r>
              <a:rPr lang="en-AU" sz="2400" dirty="0" smtClean="0"/>
              <a:t>. </a:t>
            </a:r>
            <a:r>
              <a:rPr lang="en-AU" sz="2400" dirty="0" err="1"/>
              <a:t>Nilai</a:t>
            </a:r>
            <a:r>
              <a:rPr lang="en-AU" sz="2400" dirty="0"/>
              <a:t> y </a:t>
            </a:r>
            <a:r>
              <a:rPr lang="en-AU" sz="2400" dirty="0" err="1"/>
              <a:t>dan</a:t>
            </a:r>
            <a:r>
              <a:rPr lang="en-AU" sz="2400" dirty="0"/>
              <a:t> z </a:t>
            </a:r>
            <a:r>
              <a:rPr lang="en-AU" sz="2400" dirty="0" err="1"/>
              <a:t>disimpan</a:t>
            </a:r>
            <a:r>
              <a:rPr lang="en-AU" sz="2400" dirty="0"/>
              <a:t> </a:t>
            </a:r>
            <a:r>
              <a:rPr lang="en-AU" sz="2400" dirty="0" err="1"/>
              <a:t>sebagai</a:t>
            </a:r>
            <a:r>
              <a:rPr lang="en-AU" sz="2400" dirty="0"/>
              <a:t> </a:t>
            </a:r>
            <a:r>
              <a:rPr lang="en-AU" sz="2400" dirty="0" err="1"/>
              <a:t>vektor</a:t>
            </a:r>
            <a:r>
              <a:rPr lang="en-AU" sz="2400" dirty="0"/>
              <a:t>.</a:t>
            </a:r>
          </a:p>
          <a:p>
            <a:endParaRPr lang="en-AU" sz="2400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2674" y="3501231"/>
            <a:ext cx="8368815" cy="1845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61327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/>
              <a:t>Langkah-Langkah</a:t>
            </a:r>
            <a:r>
              <a:rPr lang="en-AU" dirty="0"/>
              <a:t> </a:t>
            </a:r>
            <a:r>
              <a:rPr lang="en-AU" dirty="0" smtClean="0"/>
              <a:t>(2)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dirty="0" err="1"/>
              <a:t>Siapkan</a:t>
            </a:r>
            <a:r>
              <a:rPr lang="en-AU" dirty="0"/>
              <a:t> </a:t>
            </a:r>
            <a:r>
              <a:rPr lang="en-AU" dirty="0" err="1"/>
              <a:t>tumpukan</a:t>
            </a:r>
            <a:r>
              <a:rPr lang="en-AU" dirty="0"/>
              <a:t>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menyimpan</a:t>
            </a:r>
            <a:r>
              <a:rPr lang="en-AU" dirty="0"/>
              <a:t> node yang </a:t>
            </a:r>
            <a:r>
              <a:rPr lang="en-AU" dirty="0" err="1"/>
              <a:t>akan</a:t>
            </a:r>
            <a:r>
              <a:rPr lang="en-AU" dirty="0"/>
              <a:t> </a:t>
            </a:r>
            <a:r>
              <a:rPr lang="en-AU" dirty="0" err="1"/>
              <a:t>diproses</a:t>
            </a:r>
            <a:r>
              <a:rPr lang="en-AU" dirty="0"/>
              <a:t>.  </a:t>
            </a:r>
            <a:r>
              <a:rPr lang="en-AU" dirty="0" err="1"/>
              <a:t>Sebagai</a:t>
            </a:r>
            <a:r>
              <a:rPr lang="en-AU" dirty="0"/>
              <a:t> </a:t>
            </a:r>
            <a:r>
              <a:rPr lang="en-AU" dirty="0" err="1"/>
              <a:t>inisialisasi</a:t>
            </a:r>
            <a:r>
              <a:rPr lang="en-AU" dirty="0"/>
              <a:t> </a:t>
            </a:r>
            <a:r>
              <a:rPr lang="en-AU" dirty="0" err="1"/>
              <a:t>awal</a:t>
            </a:r>
            <a:r>
              <a:rPr lang="en-AU" dirty="0"/>
              <a:t>, </a:t>
            </a:r>
            <a:r>
              <a:rPr lang="en-AU" dirty="0" err="1"/>
              <a:t>nilai</a:t>
            </a:r>
            <a:r>
              <a:rPr lang="en-AU" dirty="0"/>
              <a:t> y </a:t>
            </a:r>
            <a:r>
              <a:rPr lang="en-AU" dirty="0" err="1"/>
              <a:t>bernilai</a:t>
            </a:r>
            <a:r>
              <a:rPr lang="en-AU" dirty="0"/>
              <a:t> M (big integer) </a:t>
            </a:r>
            <a:r>
              <a:rPr lang="en-AU" dirty="0" err="1"/>
              <a:t>kecuali</a:t>
            </a:r>
            <a:r>
              <a:rPr lang="en-AU" dirty="0"/>
              <a:t> node </a:t>
            </a:r>
            <a:r>
              <a:rPr lang="en-AU" dirty="0" err="1"/>
              <a:t>awal</a:t>
            </a:r>
            <a:r>
              <a:rPr lang="en-AU" dirty="0"/>
              <a:t> </a:t>
            </a:r>
            <a:r>
              <a:rPr lang="en-AU" dirty="0" err="1"/>
              <a:t>bernilai</a:t>
            </a:r>
            <a:r>
              <a:rPr lang="en-AU" dirty="0"/>
              <a:t> 0, </a:t>
            </a:r>
            <a:r>
              <a:rPr lang="en-AU" dirty="0" err="1"/>
              <a:t>sedangkan</a:t>
            </a:r>
            <a:r>
              <a:rPr lang="en-AU" dirty="0"/>
              <a:t> </a:t>
            </a:r>
            <a:r>
              <a:rPr lang="en-AU" dirty="0" err="1"/>
              <a:t>nilai</a:t>
            </a:r>
            <a:r>
              <a:rPr lang="en-AU" dirty="0"/>
              <a:t> z </a:t>
            </a:r>
            <a:r>
              <a:rPr lang="en-AU" dirty="0" err="1"/>
              <a:t>bernilai</a:t>
            </a:r>
            <a:r>
              <a:rPr lang="en-AU" dirty="0"/>
              <a:t> 0.  Node </a:t>
            </a:r>
            <a:r>
              <a:rPr lang="en-AU" dirty="0" err="1"/>
              <a:t>titik</a:t>
            </a:r>
            <a:r>
              <a:rPr lang="en-AU" dirty="0"/>
              <a:t> </a:t>
            </a:r>
            <a:r>
              <a:rPr lang="en-AU" dirty="0" err="1"/>
              <a:t>awal</a:t>
            </a:r>
            <a:r>
              <a:rPr lang="en-AU" dirty="0"/>
              <a:t> </a:t>
            </a:r>
            <a:r>
              <a:rPr lang="en-AU" dirty="0" err="1"/>
              <a:t>disimpan</a:t>
            </a:r>
            <a:r>
              <a:rPr lang="en-AU" dirty="0"/>
              <a:t> </a:t>
            </a:r>
            <a:r>
              <a:rPr lang="en-AU" dirty="0" err="1"/>
              <a:t>dalam</a:t>
            </a:r>
            <a:r>
              <a:rPr lang="en-AU" dirty="0"/>
              <a:t> </a:t>
            </a:r>
            <a:r>
              <a:rPr lang="en-AU" dirty="0" err="1"/>
              <a:t>tumpukan</a:t>
            </a:r>
            <a:r>
              <a:rPr lang="en-AU" dirty="0"/>
              <a:t>, </a:t>
            </a:r>
            <a:r>
              <a:rPr lang="en-AU" dirty="0" err="1"/>
              <a:t>dan</a:t>
            </a:r>
            <a:r>
              <a:rPr lang="en-AU" dirty="0"/>
              <a:t> </a:t>
            </a:r>
            <a:r>
              <a:rPr lang="en-AU" dirty="0" err="1"/>
              <a:t>baca</a:t>
            </a:r>
            <a:r>
              <a:rPr lang="en-AU" dirty="0"/>
              <a:t> </a:t>
            </a:r>
            <a:r>
              <a:rPr lang="en-AU" dirty="0" err="1"/>
              <a:t>nilai</a:t>
            </a:r>
            <a:r>
              <a:rPr lang="en-AU" dirty="0"/>
              <a:t> </a:t>
            </a:r>
            <a:r>
              <a:rPr lang="en-AU" dirty="0" err="1"/>
              <a:t>tersebut</a:t>
            </a:r>
            <a:r>
              <a:rPr lang="en-AU" dirty="0"/>
              <a:t>.</a:t>
            </a:r>
          </a:p>
          <a:p>
            <a:endParaRPr lang="en-A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AU"/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876055"/>
            <a:ext cx="4737100" cy="3221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94936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/>
              <a:t>Langkah-Langkah</a:t>
            </a:r>
            <a:r>
              <a:rPr lang="en-AU" dirty="0"/>
              <a:t> </a:t>
            </a:r>
            <a:r>
              <a:rPr lang="en-AU" dirty="0" smtClean="0"/>
              <a:t>(3)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AU" sz="2400" dirty="0"/>
              <a:t>Baca node 1 </a:t>
            </a:r>
            <a:r>
              <a:rPr lang="en-AU" sz="2400" dirty="0" err="1"/>
              <a:t>dan</a:t>
            </a:r>
            <a:r>
              <a:rPr lang="en-AU" sz="2400" dirty="0"/>
              <a:t> </a:t>
            </a:r>
            <a:r>
              <a:rPr lang="en-AU" sz="2400" dirty="0" err="1"/>
              <a:t>lakukan</a:t>
            </a:r>
            <a:r>
              <a:rPr lang="en-AU" sz="2400" dirty="0"/>
              <a:t> </a:t>
            </a:r>
            <a:r>
              <a:rPr lang="en-AU" sz="2400" dirty="0" err="1"/>
              <a:t>perubahan</a:t>
            </a:r>
            <a:r>
              <a:rPr lang="en-AU" sz="2400" dirty="0"/>
              <a:t> </a:t>
            </a:r>
            <a:r>
              <a:rPr lang="en-AU" sz="2400" dirty="0" err="1"/>
              <a:t>nilai</a:t>
            </a:r>
            <a:r>
              <a:rPr lang="en-AU" sz="2400" dirty="0"/>
              <a:t> y </a:t>
            </a:r>
            <a:r>
              <a:rPr lang="en-AU" sz="2400" dirty="0" err="1"/>
              <a:t>dan</a:t>
            </a:r>
            <a:r>
              <a:rPr lang="en-AU" sz="2400" dirty="0"/>
              <a:t> z </a:t>
            </a:r>
            <a:r>
              <a:rPr lang="en-AU" sz="2400" dirty="0" err="1"/>
              <a:t>menjadi</a:t>
            </a:r>
            <a:r>
              <a:rPr lang="en-AU" sz="2400" dirty="0"/>
              <a:t> </a:t>
            </a:r>
            <a:r>
              <a:rPr lang="en-AU" sz="2400" dirty="0" err="1"/>
              <a:t>nilai</a:t>
            </a:r>
            <a:r>
              <a:rPr lang="en-AU" sz="2400" dirty="0"/>
              <a:t> </a:t>
            </a:r>
            <a:r>
              <a:rPr lang="en-AU" sz="2400" dirty="0" err="1"/>
              <a:t>beban</a:t>
            </a:r>
            <a:r>
              <a:rPr lang="en-AU" sz="2400" dirty="0"/>
              <a:t> </a:t>
            </a:r>
            <a:r>
              <a:rPr lang="en-AU" sz="2400" dirty="0" err="1"/>
              <a:t>dan</a:t>
            </a:r>
            <a:r>
              <a:rPr lang="en-AU" sz="2400" dirty="0"/>
              <a:t> node </a:t>
            </a:r>
            <a:r>
              <a:rPr lang="en-AU" sz="2400" dirty="0" err="1"/>
              <a:t>sebelumnya</a:t>
            </a:r>
            <a:r>
              <a:rPr lang="en-AU" sz="2400" dirty="0"/>
              <a:t> yang </a:t>
            </a:r>
            <a:r>
              <a:rPr lang="en-AU" sz="2400" dirty="0" err="1"/>
              <a:t>terkecil</a:t>
            </a:r>
            <a:r>
              <a:rPr lang="en-AU" sz="2400" dirty="0"/>
              <a:t>.  </a:t>
            </a:r>
            <a:r>
              <a:rPr lang="en-AU" sz="2400" dirty="0" err="1"/>
              <a:t>Masukkan</a:t>
            </a:r>
            <a:r>
              <a:rPr lang="en-AU" sz="2400" dirty="0"/>
              <a:t> node z </a:t>
            </a:r>
            <a:r>
              <a:rPr lang="en-AU" sz="2400" dirty="0" err="1"/>
              <a:t>pada</a:t>
            </a:r>
            <a:r>
              <a:rPr lang="en-AU" sz="2400" dirty="0"/>
              <a:t> </a:t>
            </a:r>
            <a:r>
              <a:rPr lang="en-AU" sz="2400" dirty="0" err="1"/>
              <a:t>tumpukan</a:t>
            </a:r>
            <a:r>
              <a:rPr lang="en-AU" sz="2400" dirty="0"/>
              <a:t> </a:t>
            </a:r>
            <a:r>
              <a:rPr lang="en-AU" sz="2400" dirty="0" err="1"/>
              <a:t>jika</a:t>
            </a:r>
            <a:r>
              <a:rPr lang="en-AU" sz="2400" dirty="0"/>
              <a:t> node </a:t>
            </a:r>
            <a:r>
              <a:rPr lang="en-AU" sz="2400" dirty="0" err="1"/>
              <a:t>tersebut</a:t>
            </a:r>
            <a:r>
              <a:rPr lang="en-AU" sz="2400" dirty="0"/>
              <a:t> </a:t>
            </a:r>
            <a:r>
              <a:rPr lang="en-AU" sz="2400" dirty="0" err="1"/>
              <a:t>tidak</a:t>
            </a:r>
            <a:r>
              <a:rPr lang="en-AU" sz="2400" dirty="0"/>
              <a:t> </a:t>
            </a:r>
            <a:r>
              <a:rPr lang="en-AU" sz="2400" dirty="0" err="1"/>
              <a:t>ada</a:t>
            </a:r>
            <a:r>
              <a:rPr lang="en-AU" sz="2400" dirty="0"/>
              <a:t> di </a:t>
            </a:r>
            <a:r>
              <a:rPr lang="en-AU" sz="2400" dirty="0" err="1"/>
              <a:t>tumpukan</a:t>
            </a:r>
            <a:r>
              <a:rPr lang="en-AU" sz="2400" dirty="0"/>
              <a:t>, </a:t>
            </a:r>
            <a:r>
              <a:rPr lang="en-AU" sz="2400" dirty="0" err="1"/>
              <a:t>bukan</a:t>
            </a:r>
            <a:r>
              <a:rPr lang="en-AU" sz="2400" dirty="0"/>
              <a:t> </a:t>
            </a:r>
            <a:r>
              <a:rPr lang="en-AU" sz="2400" dirty="0" err="1"/>
              <a:t>titik</a:t>
            </a:r>
            <a:r>
              <a:rPr lang="en-AU" sz="2400" dirty="0"/>
              <a:t> </a:t>
            </a:r>
            <a:r>
              <a:rPr lang="en-AU" sz="2400" dirty="0" err="1"/>
              <a:t>awal</a:t>
            </a:r>
            <a:r>
              <a:rPr lang="en-AU" sz="2400" dirty="0"/>
              <a:t> </a:t>
            </a:r>
            <a:r>
              <a:rPr lang="en-AU" sz="2400" dirty="0" err="1"/>
              <a:t>dan</a:t>
            </a:r>
            <a:r>
              <a:rPr lang="en-AU" sz="2400" dirty="0"/>
              <a:t> </a:t>
            </a:r>
            <a:r>
              <a:rPr lang="en-AU" sz="2400" dirty="0" err="1"/>
              <a:t>bukan</a:t>
            </a:r>
            <a:r>
              <a:rPr lang="en-AU" sz="2400" dirty="0"/>
              <a:t> </a:t>
            </a:r>
            <a:r>
              <a:rPr lang="en-AU" sz="2400" dirty="0" err="1"/>
              <a:t>titik</a:t>
            </a:r>
            <a:r>
              <a:rPr lang="en-AU" sz="2400" dirty="0"/>
              <a:t> </a:t>
            </a:r>
            <a:r>
              <a:rPr lang="en-AU" sz="2400" dirty="0" err="1"/>
              <a:t>akhir</a:t>
            </a:r>
            <a:r>
              <a:rPr lang="en-AU" sz="2400" dirty="0"/>
              <a:t>.</a:t>
            </a:r>
          </a:p>
          <a:p>
            <a:endParaRPr lang="en-AU" sz="24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AU"/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00" y="2882899"/>
            <a:ext cx="4635500" cy="328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15136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/>
              <a:t>Langkah-Langkah</a:t>
            </a:r>
            <a:r>
              <a:rPr lang="en-AU" dirty="0"/>
              <a:t> </a:t>
            </a:r>
            <a:r>
              <a:rPr lang="en-AU" dirty="0" smtClean="0"/>
              <a:t>(4)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dirty="0" err="1"/>
              <a:t>Enqueue</a:t>
            </a:r>
            <a:r>
              <a:rPr lang="en-AU" dirty="0"/>
              <a:t> node </a:t>
            </a:r>
            <a:r>
              <a:rPr lang="en-AU" dirty="0" err="1"/>
              <a:t>pada</a:t>
            </a:r>
            <a:r>
              <a:rPr lang="en-AU" dirty="0"/>
              <a:t> </a:t>
            </a:r>
            <a:r>
              <a:rPr lang="en-AU" dirty="0" err="1"/>
              <a:t>tumpukan</a:t>
            </a:r>
            <a:r>
              <a:rPr lang="en-AU" dirty="0"/>
              <a:t>, </a:t>
            </a:r>
            <a:r>
              <a:rPr lang="en-AU" dirty="0" err="1"/>
              <a:t>baca</a:t>
            </a:r>
            <a:r>
              <a:rPr lang="en-AU" dirty="0"/>
              <a:t> node 2 </a:t>
            </a:r>
            <a:r>
              <a:rPr lang="en-AU" dirty="0" err="1"/>
              <a:t>dan</a:t>
            </a:r>
            <a:r>
              <a:rPr lang="en-AU" dirty="0"/>
              <a:t> </a:t>
            </a:r>
            <a:r>
              <a:rPr lang="en-AU" dirty="0" err="1"/>
              <a:t>lakukan</a:t>
            </a:r>
            <a:r>
              <a:rPr lang="en-AU" dirty="0"/>
              <a:t> </a:t>
            </a:r>
            <a:r>
              <a:rPr lang="en-AU" dirty="0" err="1"/>
              <a:t>hal</a:t>
            </a:r>
            <a:r>
              <a:rPr lang="en-AU" dirty="0"/>
              <a:t> yang </a:t>
            </a:r>
            <a:r>
              <a:rPr lang="en-AU" dirty="0" err="1"/>
              <a:t>sama</a:t>
            </a:r>
            <a:r>
              <a:rPr lang="en-AU" dirty="0"/>
              <a:t>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langkah</a:t>
            </a:r>
            <a:r>
              <a:rPr lang="en-AU" dirty="0"/>
              <a:t> 3.</a:t>
            </a:r>
          </a:p>
          <a:p>
            <a:endParaRPr lang="en-A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AU"/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100" y="2463799"/>
            <a:ext cx="5130800" cy="363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48207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/>
              <a:t>Langkah-Langkah</a:t>
            </a:r>
            <a:r>
              <a:rPr lang="en-AU" dirty="0"/>
              <a:t> </a:t>
            </a:r>
            <a:r>
              <a:rPr lang="en-AU" dirty="0" smtClean="0"/>
              <a:t>(5)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dirty="0" err="1"/>
              <a:t>Enqueue</a:t>
            </a:r>
            <a:r>
              <a:rPr lang="en-AU" dirty="0"/>
              <a:t> node </a:t>
            </a:r>
            <a:r>
              <a:rPr lang="en-AU" dirty="0" err="1"/>
              <a:t>pada</a:t>
            </a:r>
            <a:r>
              <a:rPr lang="en-AU" dirty="0"/>
              <a:t> </a:t>
            </a:r>
            <a:r>
              <a:rPr lang="en-AU" dirty="0" err="1"/>
              <a:t>tumpukan</a:t>
            </a:r>
            <a:r>
              <a:rPr lang="en-AU" dirty="0"/>
              <a:t>, </a:t>
            </a:r>
            <a:r>
              <a:rPr lang="en-AU" dirty="0" err="1"/>
              <a:t>baca</a:t>
            </a:r>
            <a:r>
              <a:rPr lang="en-AU" dirty="0"/>
              <a:t> node 3 </a:t>
            </a:r>
            <a:r>
              <a:rPr lang="en-AU" dirty="0" err="1"/>
              <a:t>dan</a:t>
            </a:r>
            <a:r>
              <a:rPr lang="en-AU" dirty="0"/>
              <a:t> </a:t>
            </a:r>
            <a:r>
              <a:rPr lang="en-AU" dirty="0" err="1"/>
              <a:t>lakukan</a:t>
            </a:r>
            <a:r>
              <a:rPr lang="en-AU" dirty="0"/>
              <a:t> </a:t>
            </a:r>
            <a:r>
              <a:rPr lang="en-AU" dirty="0" err="1"/>
              <a:t>hal</a:t>
            </a:r>
            <a:r>
              <a:rPr lang="en-AU" dirty="0"/>
              <a:t> yang </a:t>
            </a:r>
            <a:r>
              <a:rPr lang="en-AU" dirty="0" err="1"/>
              <a:t>sama</a:t>
            </a:r>
            <a:r>
              <a:rPr lang="en-AU" dirty="0"/>
              <a:t>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langkah</a:t>
            </a:r>
            <a:r>
              <a:rPr lang="en-AU" dirty="0"/>
              <a:t> 3.</a:t>
            </a:r>
          </a:p>
          <a:p>
            <a:endParaRPr lang="en-A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AU"/>
          </a:p>
        </p:txBody>
      </p:sp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0" y="2311398"/>
            <a:ext cx="5384800" cy="3814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32796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/>
              <a:t>Langkah-Langkah</a:t>
            </a:r>
            <a:r>
              <a:rPr lang="en-AU" dirty="0"/>
              <a:t> </a:t>
            </a:r>
            <a:r>
              <a:rPr lang="en-AU" dirty="0" smtClean="0"/>
              <a:t>(6)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dirty="0" err="1"/>
              <a:t>Enqueue</a:t>
            </a:r>
            <a:r>
              <a:rPr lang="en-AU" dirty="0"/>
              <a:t> node </a:t>
            </a:r>
            <a:r>
              <a:rPr lang="en-AU" dirty="0" err="1"/>
              <a:t>pada</a:t>
            </a:r>
            <a:r>
              <a:rPr lang="en-AU" dirty="0"/>
              <a:t> </a:t>
            </a:r>
            <a:r>
              <a:rPr lang="en-AU" dirty="0" err="1"/>
              <a:t>tumpukan</a:t>
            </a:r>
            <a:r>
              <a:rPr lang="en-AU" dirty="0"/>
              <a:t>, </a:t>
            </a:r>
            <a:r>
              <a:rPr lang="en-AU" dirty="0" err="1"/>
              <a:t>baca</a:t>
            </a:r>
            <a:r>
              <a:rPr lang="en-AU" dirty="0"/>
              <a:t> node 4 </a:t>
            </a:r>
            <a:r>
              <a:rPr lang="en-AU" dirty="0" err="1"/>
              <a:t>dan</a:t>
            </a:r>
            <a:r>
              <a:rPr lang="en-AU" dirty="0"/>
              <a:t> </a:t>
            </a:r>
            <a:r>
              <a:rPr lang="en-AU" dirty="0" err="1"/>
              <a:t>lakukan</a:t>
            </a:r>
            <a:r>
              <a:rPr lang="en-AU" dirty="0"/>
              <a:t> </a:t>
            </a:r>
            <a:r>
              <a:rPr lang="en-AU" dirty="0" err="1"/>
              <a:t>hal</a:t>
            </a:r>
            <a:r>
              <a:rPr lang="en-AU" dirty="0"/>
              <a:t> yang </a:t>
            </a:r>
            <a:r>
              <a:rPr lang="en-AU" dirty="0" err="1"/>
              <a:t>sama</a:t>
            </a:r>
            <a:r>
              <a:rPr lang="en-AU" dirty="0"/>
              <a:t>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langkah</a:t>
            </a:r>
            <a:r>
              <a:rPr lang="en-AU" dirty="0"/>
              <a:t> 3.</a:t>
            </a:r>
          </a:p>
          <a:p>
            <a:endParaRPr lang="en-A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AU"/>
          </a:p>
        </p:txBody>
      </p:sp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100" y="2247900"/>
            <a:ext cx="5396996" cy="382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0321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 smtClean="0"/>
              <a:t>Materi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err="1" smtClean="0"/>
              <a:t>Definisi</a:t>
            </a:r>
            <a:r>
              <a:rPr lang="en-AU" dirty="0" smtClean="0"/>
              <a:t> Graph</a:t>
            </a:r>
          </a:p>
          <a:p>
            <a:r>
              <a:rPr lang="en-AU" dirty="0" err="1" smtClean="0"/>
              <a:t>Jenis</a:t>
            </a:r>
            <a:r>
              <a:rPr lang="en-AU" dirty="0" smtClean="0"/>
              <a:t> Graph</a:t>
            </a:r>
          </a:p>
          <a:p>
            <a:r>
              <a:rPr lang="en-AU" dirty="0" err="1" smtClean="0"/>
              <a:t>Representasi</a:t>
            </a:r>
            <a:r>
              <a:rPr lang="en-AU" dirty="0" smtClean="0"/>
              <a:t> Graph</a:t>
            </a:r>
          </a:p>
          <a:p>
            <a:r>
              <a:rPr lang="en-AU" dirty="0" err="1"/>
              <a:t>Algoritma</a:t>
            </a:r>
            <a:r>
              <a:rPr lang="en-AU" dirty="0"/>
              <a:t> Shortest </a:t>
            </a:r>
            <a:r>
              <a:rPr lang="en-AU" dirty="0" smtClean="0"/>
              <a:t>Path</a:t>
            </a:r>
          </a:p>
          <a:p>
            <a:r>
              <a:rPr lang="en-AU" dirty="0" smtClean="0"/>
              <a:t>- </a:t>
            </a:r>
            <a:r>
              <a:rPr lang="en-AU" dirty="0" err="1" smtClean="0"/>
              <a:t>Warshall</a:t>
            </a:r>
            <a:endParaRPr lang="en-AU" dirty="0" smtClean="0"/>
          </a:p>
          <a:p>
            <a:r>
              <a:rPr lang="en-AU" dirty="0" smtClean="0"/>
              <a:t>- </a:t>
            </a:r>
            <a:r>
              <a:rPr lang="en-AU" spc="-50" dirty="0" err="1"/>
              <a:t>Djikstra</a:t>
            </a:r>
            <a:endParaRPr lang="en-AU" dirty="0" smtClean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701201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/>
              <a:t>Langkah-Langkah</a:t>
            </a:r>
            <a:r>
              <a:rPr lang="en-AU" dirty="0"/>
              <a:t> </a:t>
            </a:r>
            <a:r>
              <a:rPr lang="en-AU" dirty="0" smtClean="0"/>
              <a:t>(7)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dirty="0" err="1"/>
              <a:t>Bila</a:t>
            </a:r>
            <a:r>
              <a:rPr lang="en-AU" dirty="0"/>
              <a:t> </a:t>
            </a:r>
            <a:r>
              <a:rPr lang="en-AU" dirty="0" err="1"/>
              <a:t>tumpukan</a:t>
            </a:r>
            <a:r>
              <a:rPr lang="en-AU" dirty="0"/>
              <a:t> </a:t>
            </a:r>
            <a:r>
              <a:rPr lang="en-AU" dirty="0" err="1"/>
              <a:t>kosong</a:t>
            </a:r>
            <a:r>
              <a:rPr lang="en-AU" dirty="0"/>
              <a:t>, proses </a:t>
            </a:r>
            <a:r>
              <a:rPr lang="en-AU" dirty="0" err="1"/>
              <a:t>selesai</a:t>
            </a:r>
            <a:r>
              <a:rPr lang="en-AU" dirty="0"/>
              <a:t> </a:t>
            </a:r>
            <a:r>
              <a:rPr lang="en-AU" dirty="0" err="1"/>
              <a:t>sehingga</a:t>
            </a:r>
            <a:r>
              <a:rPr lang="en-AU" dirty="0"/>
              <a:t> </a:t>
            </a:r>
            <a:r>
              <a:rPr lang="en-AU" dirty="0" err="1"/>
              <a:t>menghasilkan</a:t>
            </a:r>
            <a:r>
              <a:rPr lang="en-AU" dirty="0"/>
              <a:t> </a:t>
            </a:r>
            <a:r>
              <a:rPr lang="en-AU" dirty="0" err="1"/>
              <a:t>vektor</a:t>
            </a:r>
            <a:r>
              <a:rPr lang="en-AU" dirty="0"/>
              <a:t> </a:t>
            </a:r>
            <a:r>
              <a:rPr lang="en-AU" dirty="0" err="1"/>
              <a:t>beban</a:t>
            </a:r>
            <a:r>
              <a:rPr lang="en-AU" dirty="0"/>
              <a:t> </a:t>
            </a:r>
            <a:r>
              <a:rPr lang="en-AU" dirty="0" err="1"/>
              <a:t>dan</a:t>
            </a:r>
            <a:r>
              <a:rPr lang="en-AU" dirty="0"/>
              <a:t> </a:t>
            </a:r>
            <a:r>
              <a:rPr lang="en-AU" dirty="0" err="1"/>
              <a:t>rute</a:t>
            </a:r>
            <a:r>
              <a:rPr lang="en-AU" dirty="0"/>
              <a:t> minimal.</a:t>
            </a:r>
          </a:p>
          <a:p>
            <a:endParaRPr lang="en-A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AU"/>
          </a:p>
        </p:txBody>
      </p:sp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00" y="2451099"/>
            <a:ext cx="5702300" cy="3627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34266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 smtClean="0"/>
              <a:t>Kesimpulan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err="1"/>
              <a:t>Banyak</a:t>
            </a:r>
            <a:r>
              <a:rPr lang="en-AU" dirty="0"/>
              <a:t> </a:t>
            </a:r>
            <a:r>
              <a:rPr lang="en-AU" dirty="0" err="1"/>
              <a:t>sekali</a:t>
            </a:r>
            <a:r>
              <a:rPr lang="en-AU" dirty="0"/>
              <a:t> </a:t>
            </a:r>
            <a:r>
              <a:rPr lang="en-AU" dirty="0" err="1"/>
              <a:t>struktur</a:t>
            </a:r>
            <a:r>
              <a:rPr lang="en-AU" dirty="0"/>
              <a:t> yang </a:t>
            </a:r>
            <a:r>
              <a:rPr lang="en-AU" dirty="0" err="1"/>
              <a:t>bisa</a:t>
            </a:r>
            <a:r>
              <a:rPr lang="en-AU" dirty="0"/>
              <a:t> </a:t>
            </a:r>
            <a:r>
              <a:rPr lang="en-AU" dirty="0" err="1"/>
              <a:t>direpresentasikan</a:t>
            </a:r>
            <a:r>
              <a:rPr lang="en-AU" dirty="0"/>
              <a:t>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i="1" dirty="0"/>
              <a:t>graph</a:t>
            </a:r>
            <a:r>
              <a:rPr lang="en-AU" dirty="0"/>
              <a:t>, </a:t>
            </a:r>
            <a:r>
              <a:rPr lang="en-AU" dirty="0" err="1"/>
              <a:t>dan</a:t>
            </a:r>
            <a:r>
              <a:rPr lang="en-AU" dirty="0"/>
              <a:t> </a:t>
            </a:r>
            <a:r>
              <a:rPr lang="en-AU" dirty="0" err="1"/>
              <a:t>banyak</a:t>
            </a:r>
            <a:r>
              <a:rPr lang="en-AU" dirty="0"/>
              <a:t> </a:t>
            </a:r>
            <a:r>
              <a:rPr lang="en-AU" dirty="0" err="1"/>
              <a:t>masalah</a:t>
            </a:r>
            <a:r>
              <a:rPr lang="en-AU" dirty="0"/>
              <a:t> yang </a:t>
            </a:r>
            <a:r>
              <a:rPr lang="en-AU" dirty="0" err="1"/>
              <a:t>bisa</a:t>
            </a:r>
            <a:r>
              <a:rPr lang="en-AU" dirty="0"/>
              <a:t> </a:t>
            </a:r>
            <a:r>
              <a:rPr lang="en-AU" dirty="0" err="1"/>
              <a:t>diselesaikan</a:t>
            </a:r>
            <a:r>
              <a:rPr lang="en-AU" dirty="0"/>
              <a:t>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bantuan</a:t>
            </a:r>
            <a:r>
              <a:rPr lang="en-AU" dirty="0"/>
              <a:t> </a:t>
            </a:r>
            <a:r>
              <a:rPr lang="en-AU" i="1" dirty="0"/>
              <a:t>graph</a:t>
            </a:r>
            <a:r>
              <a:rPr lang="en-AU" dirty="0"/>
              <a:t>. </a:t>
            </a:r>
            <a:r>
              <a:rPr lang="en-AU" dirty="0" err="1"/>
              <a:t>Seringkali</a:t>
            </a:r>
            <a:r>
              <a:rPr lang="en-AU" dirty="0"/>
              <a:t> </a:t>
            </a:r>
            <a:r>
              <a:rPr lang="en-AU" i="1" dirty="0"/>
              <a:t>graph</a:t>
            </a:r>
            <a:r>
              <a:rPr lang="en-AU" dirty="0"/>
              <a:t> </a:t>
            </a:r>
            <a:r>
              <a:rPr lang="en-AU" dirty="0" err="1"/>
              <a:t>digunakan</a:t>
            </a:r>
            <a:r>
              <a:rPr lang="en-AU" dirty="0"/>
              <a:t>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merepresentasikan</a:t>
            </a:r>
            <a:r>
              <a:rPr lang="en-AU" dirty="0"/>
              <a:t> </a:t>
            </a:r>
            <a:r>
              <a:rPr lang="en-AU" dirty="0" err="1"/>
              <a:t>suatu</a:t>
            </a:r>
            <a:r>
              <a:rPr lang="en-AU" dirty="0"/>
              <a:t> </a:t>
            </a:r>
            <a:r>
              <a:rPr lang="en-AU" dirty="0" err="1"/>
              <a:t>jaringan</a:t>
            </a:r>
            <a:r>
              <a:rPr lang="en-AU" dirty="0"/>
              <a:t>. </a:t>
            </a:r>
          </a:p>
          <a:p>
            <a:r>
              <a:rPr lang="en-AU" dirty="0" err="1"/>
              <a:t>Misalkan</a:t>
            </a:r>
            <a:r>
              <a:rPr lang="en-AU" dirty="0"/>
              <a:t> </a:t>
            </a:r>
            <a:r>
              <a:rPr lang="en-AU" dirty="0" err="1"/>
              <a:t>jaringan</a:t>
            </a:r>
            <a:r>
              <a:rPr lang="en-AU" dirty="0"/>
              <a:t> </a:t>
            </a:r>
            <a:r>
              <a:rPr lang="en-AU" dirty="0" err="1"/>
              <a:t>jalan</a:t>
            </a:r>
            <a:r>
              <a:rPr lang="en-AU" dirty="0"/>
              <a:t> </a:t>
            </a:r>
            <a:r>
              <a:rPr lang="en-AU" dirty="0" err="1"/>
              <a:t>raya</a:t>
            </a:r>
            <a:r>
              <a:rPr lang="en-AU" dirty="0"/>
              <a:t> </a:t>
            </a:r>
            <a:r>
              <a:rPr lang="en-AU" dirty="0" err="1"/>
              <a:t>dimodelkan</a:t>
            </a:r>
            <a:r>
              <a:rPr lang="en-AU" dirty="0"/>
              <a:t> </a:t>
            </a:r>
            <a:r>
              <a:rPr lang="en-AU" i="1" dirty="0"/>
              <a:t>graph</a:t>
            </a:r>
            <a:r>
              <a:rPr lang="en-AU" dirty="0"/>
              <a:t>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kota</a:t>
            </a:r>
            <a:r>
              <a:rPr lang="en-AU" dirty="0"/>
              <a:t> </a:t>
            </a:r>
            <a:r>
              <a:rPr lang="en-AU" dirty="0" err="1"/>
              <a:t>sebagai</a:t>
            </a:r>
            <a:r>
              <a:rPr lang="en-AU" dirty="0"/>
              <a:t> </a:t>
            </a:r>
            <a:r>
              <a:rPr lang="en-AU" dirty="0" err="1"/>
              <a:t>simpul</a:t>
            </a:r>
            <a:r>
              <a:rPr lang="en-AU" dirty="0"/>
              <a:t> (</a:t>
            </a:r>
            <a:r>
              <a:rPr lang="en-AU" i="1" dirty="0"/>
              <a:t>vertex/node</a:t>
            </a:r>
            <a:r>
              <a:rPr lang="en-AU" dirty="0"/>
              <a:t>) </a:t>
            </a:r>
            <a:r>
              <a:rPr lang="en-AU" dirty="0" err="1"/>
              <a:t>dan</a:t>
            </a:r>
            <a:r>
              <a:rPr lang="en-AU" dirty="0"/>
              <a:t> </a:t>
            </a:r>
            <a:r>
              <a:rPr lang="en-AU" dirty="0" err="1"/>
              <a:t>jalan</a:t>
            </a:r>
            <a:r>
              <a:rPr lang="en-AU" dirty="0"/>
              <a:t> yang </a:t>
            </a:r>
            <a:r>
              <a:rPr lang="en-AU" dirty="0" err="1"/>
              <a:t>menghubungkan</a:t>
            </a:r>
            <a:r>
              <a:rPr lang="en-AU" dirty="0"/>
              <a:t> </a:t>
            </a:r>
            <a:r>
              <a:rPr lang="en-AU" dirty="0" err="1"/>
              <a:t>setiap</a:t>
            </a:r>
            <a:r>
              <a:rPr lang="en-AU" dirty="0"/>
              <a:t> </a:t>
            </a:r>
            <a:r>
              <a:rPr lang="en-AU" dirty="0" err="1"/>
              <a:t>kotanya</a:t>
            </a:r>
            <a:r>
              <a:rPr lang="en-AU" dirty="0"/>
              <a:t> </a:t>
            </a:r>
            <a:r>
              <a:rPr lang="en-AU" dirty="0" err="1"/>
              <a:t>sebagai</a:t>
            </a:r>
            <a:r>
              <a:rPr lang="en-AU" dirty="0"/>
              <a:t> </a:t>
            </a:r>
            <a:r>
              <a:rPr lang="en-AU" dirty="0" err="1"/>
              <a:t>sisi</a:t>
            </a:r>
            <a:r>
              <a:rPr lang="en-AU" dirty="0"/>
              <a:t> (</a:t>
            </a:r>
            <a:r>
              <a:rPr lang="en-AU" i="1" dirty="0"/>
              <a:t>edge</a:t>
            </a:r>
            <a:r>
              <a:rPr lang="en-AU" dirty="0"/>
              <a:t>) yang </a:t>
            </a:r>
            <a:r>
              <a:rPr lang="en-AU" dirty="0" err="1"/>
              <a:t>bobotnya</a:t>
            </a:r>
            <a:r>
              <a:rPr lang="en-AU" dirty="0"/>
              <a:t> (</a:t>
            </a:r>
            <a:r>
              <a:rPr lang="en-AU" i="1" dirty="0"/>
              <a:t>weight</a:t>
            </a:r>
            <a:r>
              <a:rPr lang="en-AU" dirty="0"/>
              <a:t>) </a:t>
            </a:r>
            <a:r>
              <a:rPr lang="en-AU" dirty="0" err="1"/>
              <a:t>adalah</a:t>
            </a:r>
            <a:r>
              <a:rPr lang="en-AU" dirty="0"/>
              <a:t> </a:t>
            </a:r>
            <a:r>
              <a:rPr lang="en-AU" dirty="0" err="1"/>
              <a:t>panjang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 err="1"/>
              <a:t>jalan</a:t>
            </a:r>
            <a:r>
              <a:rPr lang="en-AU" dirty="0"/>
              <a:t> </a:t>
            </a:r>
            <a:r>
              <a:rPr lang="en-AU" dirty="0" err="1"/>
              <a:t>tersebut</a:t>
            </a:r>
            <a:r>
              <a:rPr lang="en-AU" dirty="0"/>
              <a:t>.</a:t>
            </a:r>
          </a:p>
          <a:p>
            <a:endParaRPr lang="en-AU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8614514"/>
              </p:ext>
            </p:extLst>
          </p:nvPr>
        </p:nvGraphicFramePr>
        <p:xfrm>
          <a:off x="4864100" y="3886200"/>
          <a:ext cx="3657600" cy="227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Bitmap Image" r:id="rId3" imgW="1905266" imgH="1580952" progId="PBrush">
                  <p:embed/>
                </p:oleObj>
              </mc:Choice>
              <mc:Fallback>
                <p:oleObj name="Bitmap Image" r:id="rId3" imgW="1905266" imgH="1580952" progId="PBrush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4100" y="3886200"/>
                        <a:ext cx="3657600" cy="2276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45660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 smtClean="0"/>
              <a:t>Latihan</a:t>
            </a:r>
            <a:r>
              <a:rPr lang="en-AU" dirty="0" smtClean="0"/>
              <a:t> </a:t>
            </a:r>
            <a:r>
              <a:rPr lang="en-AU" dirty="0" err="1" smtClean="0"/>
              <a:t>Soal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dirty="0" err="1"/>
              <a:t>Berdasarkan</a:t>
            </a:r>
            <a:r>
              <a:rPr lang="en-AU" dirty="0"/>
              <a:t> </a:t>
            </a:r>
            <a:r>
              <a:rPr lang="en-AU" i="1" dirty="0"/>
              <a:t>graph</a:t>
            </a:r>
            <a:r>
              <a:rPr lang="en-AU" dirty="0"/>
              <a:t> di </a:t>
            </a:r>
            <a:r>
              <a:rPr lang="en-AU" dirty="0" err="1"/>
              <a:t>bawah</a:t>
            </a:r>
            <a:r>
              <a:rPr lang="en-AU" dirty="0"/>
              <a:t> </a:t>
            </a:r>
            <a:r>
              <a:rPr lang="en-AU" dirty="0" err="1"/>
              <a:t>ini</a:t>
            </a:r>
            <a:r>
              <a:rPr lang="en-AU" dirty="0"/>
              <a:t>, </a:t>
            </a:r>
            <a:r>
              <a:rPr lang="en-AU" dirty="0" err="1"/>
              <a:t>representasikan</a:t>
            </a:r>
            <a:r>
              <a:rPr lang="en-AU" dirty="0"/>
              <a:t> </a:t>
            </a:r>
            <a:r>
              <a:rPr lang="en-AU" dirty="0" err="1"/>
              <a:t>matriks</a:t>
            </a:r>
            <a:r>
              <a:rPr lang="en-AU" dirty="0"/>
              <a:t>, </a:t>
            </a:r>
            <a:r>
              <a:rPr lang="en-AU" dirty="0" err="1"/>
              <a:t>gunakan</a:t>
            </a:r>
            <a:r>
              <a:rPr lang="en-AU" dirty="0"/>
              <a:t> </a:t>
            </a:r>
            <a:r>
              <a:rPr lang="en-AU" dirty="0" err="1"/>
              <a:t>algoritma</a:t>
            </a:r>
            <a:r>
              <a:rPr lang="en-AU" dirty="0"/>
              <a:t> </a:t>
            </a:r>
            <a:r>
              <a:rPr lang="en-AU" dirty="0" err="1"/>
              <a:t>warshall</a:t>
            </a:r>
            <a:r>
              <a:rPr lang="en-AU" dirty="0"/>
              <a:t>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mencari</a:t>
            </a:r>
            <a:r>
              <a:rPr lang="en-AU" dirty="0"/>
              <a:t> </a:t>
            </a:r>
            <a:r>
              <a:rPr lang="en-AU" dirty="0" err="1"/>
              <a:t>rute</a:t>
            </a:r>
            <a:r>
              <a:rPr lang="en-AU" dirty="0"/>
              <a:t> </a:t>
            </a:r>
            <a:r>
              <a:rPr lang="en-AU" dirty="0" err="1"/>
              <a:t>terpendek</a:t>
            </a:r>
            <a:r>
              <a:rPr lang="en-AU" dirty="0"/>
              <a:t> </a:t>
            </a:r>
            <a:r>
              <a:rPr lang="en-AU" dirty="0" err="1"/>
              <a:t>dan</a:t>
            </a:r>
            <a:r>
              <a:rPr lang="en-AU" dirty="0"/>
              <a:t> </a:t>
            </a:r>
            <a:r>
              <a:rPr lang="en-AU" dirty="0" err="1"/>
              <a:t>rute</a:t>
            </a:r>
            <a:r>
              <a:rPr lang="en-AU" dirty="0"/>
              <a:t> </a:t>
            </a:r>
            <a:r>
              <a:rPr lang="en-AU" dirty="0" err="1"/>
              <a:t>seperti</a:t>
            </a:r>
            <a:r>
              <a:rPr lang="en-AU" dirty="0"/>
              <a:t> </a:t>
            </a:r>
            <a:r>
              <a:rPr lang="en-AU" dirty="0" err="1"/>
              <a:t>pada</a:t>
            </a:r>
            <a:r>
              <a:rPr lang="en-AU" dirty="0"/>
              <a:t> </a:t>
            </a:r>
            <a:r>
              <a:rPr lang="en-AU" dirty="0" err="1"/>
              <a:t>Latihan</a:t>
            </a:r>
            <a:r>
              <a:rPr lang="en-AU" dirty="0"/>
              <a:t> 1.</a:t>
            </a:r>
          </a:p>
          <a:p>
            <a:pPr lvl="0"/>
            <a:r>
              <a:rPr lang="en-AU" dirty="0" err="1"/>
              <a:t>Pada</a:t>
            </a:r>
            <a:r>
              <a:rPr lang="en-AU" dirty="0"/>
              <a:t> graph di </a:t>
            </a:r>
            <a:r>
              <a:rPr lang="en-AU" dirty="0" err="1"/>
              <a:t>bawah</a:t>
            </a:r>
            <a:r>
              <a:rPr lang="en-AU" dirty="0"/>
              <a:t> </a:t>
            </a:r>
            <a:r>
              <a:rPr lang="en-AU" dirty="0" err="1"/>
              <a:t>ini</a:t>
            </a:r>
            <a:r>
              <a:rPr lang="en-AU" dirty="0"/>
              <a:t>, </a:t>
            </a:r>
            <a:r>
              <a:rPr lang="en-AU" dirty="0" err="1"/>
              <a:t>selesaikan</a:t>
            </a:r>
            <a:r>
              <a:rPr lang="en-AU" dirty="0"/>
              <a:t>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algoritma</a:t>
            </a:r>
            <a:r>
              <a:rPr lang="en-AU" dirty="0"/>
              <a:t> </a:t>
            </a:r>
            <a:r>
              <a:rPr lang="en-AU" dirty="0" err="1"/>
              <a:t>djikstra</a:t>
            </a:r>
            <a:r>
              <a:rPr lang="en-AU" dirty="0"/>
              <a:t>. </a:t>
            </a:r>
            <a:r>
              <a:rPr lang="en-AU" dirty="0" err="1"/>
              <a:t>Jalankan</a:t>
            </a:r>
            <a:r>
              <a:rPr lang="en-AU" dirty="0"/>
              <a:t> program </a:t>
            </a:r>
            <a:r>
              <a:rPr lang="en-AU" dirty="0" err="1"/>
              <a:t>dan</a:t>
            </a:r>
            <a:r>
              <a:rPr lang="en-AU" dirty="0"/>
              <a:t> </a:t>
            </a:r>
            <a:r>
              <a:rPr lang="en-AU" dirty="0" err="1"/>
              <a:t>analisa</a:t>
            </a:r>
            <a:r>
              <a:rPr lang="en-AU" dirty="0"/>
              <a:t> </a:t>
            </a:r>
            <a:r>
              <a:rPr lang="en-AU" dirty="0" err="1"/>
              <a:t>hasilnya</a:t>
            </a:r>
            <a:r>
              <a:rPr lang="en-AU" dirty="0"/>
              <a:t>.</a:t>
            </a:r>
          </a:p>
          <a:p>
            <a:endParaRPr lang="en-AU" dirty="0"/>
          </a:p>
        </p:txBody>
      </p:sp>
      <p:pic>
        <p:nvPicPr>
          <p:cNvPr id="25602" name="Picture 2" descr="picture1-copy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500" y="3128963"/>
            <a:ext cx="4876800" cy="3050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7021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Graph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AU" sz="2800" i="1" dirty="0"/>
              <a:t>Graph </a:t>
            </a:r>
            <a:r>
              <a:rPr lang="en-AU" sz="2800" dirty="0" err="1"/>
              <a:t>merupakan</a:t>
            </a:r>
            <a:r>
              <a:rPr lang="en-AU" sz="2800" dirty="0"/>
              <a:t> </a:t>
            </a:r>
            <a:r>
              <a:rPr lang="en-AU" sz="2800" dirty="0" err="1"/>
              <a:t>suatu</a:t>
            </a:r>
            <a:r>
              <a:rPr lang="en-AU" sz="2800" dirty="0"/>
              <a:t> </a:t>
            </a:r>
            <a:r>
              <a:rPr lang="en-AU" sz="2800" dirty="0" err="1"/>
              <a:t>cabang</a:t>
            </a:r>
            <a:r>
              <a:rPr lang="en-AU" sz="2800" dirty="0"/>
              <a:t> </a:t>
            </a:r>
            <a:r>
              <a:rPr lang="en-AU" sz="2800" dirty="0" err="1"/>
              <a:t>ilmu</a:t>
            </a:r>
            <a:r>
              <a:rPr lang="en-AU" sz="2800" dirty="0"/>
              <a:t> yang </a:t>
            </a:r>
            <a:r>
              <a:rPr lang="en-AU" sz="2800" dirty="0" err="1"/>
              <a:t>memiliki</a:t>
            </a:r>
            <a:r>
              <a:rPr lang="en-AU" sz="2800" dirty="0"/>
              <a:t> </a:t>
            </a:r>
            <a:r>
              <a:rPr lang="en-AU" sz="2800" dirty="0" err="1"/>
              <a:t>banyak</a:t>
            </a:r>
            <a:r>
              <a:rPr lang="en-AU" sz="2800" dirty="0"/>
              <a:t> </a:t>
            </a:r>
            <a:r>
              <a:rPr lang="en-AU" sz="2800" dirty="0" err="1" smtClean="0"/>
              <a:t>terapan</a:t>
            </a:r>
            <a:r>
              <a:rPr lang="en-AU" sz="2800" dirty="0" smtClean="0"/>
              <a:t>. </a:t>
            </a:r>
            <a:r>
              <a:rPr lang="en-AU" sz="2800" dirty="0" err="1" smtClean="0"/>
              <a:t>Banyak</a:t>
            </a:r>
            <a:r>
              <a:rPr lang="en-AU" sz="2800" dirty="0" smtClean="0"/>
              <a:t> </a:t>
            </a:r>
            <a:r>
              <a:rPr lang="en-AU" sz="2800" dirty="0" err="1"/>
              <a:t>sekali</a:t>
            </a:r>
            <a:r>
              <a:rPr lang="en-AU" sz="2800" dirty="0"/>
              <a:t> </a:t>
            </a:r>
            <a:r>
              <a:rPr lang="en-AU" sz="2800" dirty="0" err="1"/>
              <a:t>struktur</a:t>
            </a:r>
            <a:r>
              <a:rPr lang="en-AU" sz="2800" dirty="0"/>
              <a:t> yang </a:t>
            </a:r>
            <a:r>
              <a:rPr lang="en-AU" sz="2800" dirty="0" err="1"/>
              <a:t>bisa</a:t>
            </a:r>
            <a:r>
              <a:rPr lang="en-AU" sz="2800" dirty="0"/>
              <a:t> </a:t>
            </a:r>
            <a:r>
              <a:rPr lang="en-AU" sz="2800" dirty="0" err="1"/>
              <a:t>direpresentasikan</a:t>
            </a:r>
            <a:r>
              <a:rPr lang="en-AU" sz="2800" dirty="0"/>
              <a:t> </a:t>
            </a:r>
            <a:r>
              <a:rPr lang="en-AU" sz="2800" dirty="0" err="1"/>
              <a:t>dengan</a:t>
            </a:r>
            <a:r>
              <a:rPr lang="en-AU" sz="2800" dirty="0"/>
              <a:t> </a:t>
            </a:r>
            <a:r>
              <a:rPr lang="en-AU" sz="2800" i="1" dirty="0"/>
              <a:t>graph</a:t>
            </a:r>
            <a:r>
              <a:rPr lang="en-AU" sz="2800" dirty="0"/>
              <a:t>, </a:t>
            </a:r>
            <a:r>
              <a:rPr lang="en-AU" sz="2800" dirty="0" err="1"/>
              <a:t>dan</a:t>
            </a:r>
            <a:r>
              <a:rPr lang="en-AU" sz="2800" dirty="0"/>
              <a:t> </a:t>
            </a:r>
            <a:r>
              <a:rPr lang="en-AU" sz="2800" dirty="0" err="1"/>
              <a:t>banyak</a:t>
            </a:r>
            <a:r>
              <a:rPr lang="en-AU" sz="2800" dirty="0"/>
              <a:t> </a:t>
            </a:r>
            <a:r>
              <a:rPr lang="en-AU" sz="2800" dirty="0" err="1"/>
              <a:t>masalah</a:t>
            </a:r>
            <a:r>
              <a:rPr lang="en-AU" sz="2800" dirty="0"/>
              <a:t> yang </a:t>
            </a:r>
            <a:r>
              <a:rPr lang="en-AU" sz="2800" dirty="0" err="1"/>
              <a:t>bisa</a:t>
            </a:r>
            <a:r>
              <a:rPr lang="en-AU" sz="2800" dirty="0"/>
              <a:t> </a:t>
            </a:r>
            <a:r>
              <a:rPr lang="en-AU" sz="2800" dirty="0" err="1"/>
              <a:t>diselesaikan</a:t>
            </a:r>
            <a:r>
              <a:rPr lang="en-AU" sz="2800" dirty="0"/>
              <a:t> </a:t>
            </a:r>
            <a:r>
              <a:rPr lang="en-AU" sz="2800" dirty="0" err="1"/>
              <a:t>dengan</a:t>
            </a:r>
            <a:r>
              <a:rPr lang="en-AU" sz="2800" dirty="0"/>
              <a:t> </a:t>
            </a:r>
            <a:r>
              <a:rPr lang="en-AU" sz="2800" dirty="0" err="1"/>
              <a:t>bantuan</a:t>
            </a:r>
            <a:r>
              <a:rPr lang="en-AU" sz="2800" dirty="0"/>
              <a:t> </a:t>
            </a:r>
            <a:r>
              <a:rPr lang="en-AU" sz="2800" i="1" dirty="0"/>
              <a:t>graph</a:t>
            </a:r>
            <a:r>
              <a:rPr lang="en-AU" sz="2800" dirty="0"/>
              <a:t>. </a:t>
            </a:r>
            <a:r>
              <a:rPr lang="en-AU" sz="2800" dirty="0" err="1"/>
              <a:t>Seringkali</a:t>
            </a:r>
            <a:r>
              <a:rPr lang="en-AU" sz="2800" dirty="0"/>
              <a:t> </a:t>
            </a:r>
            <a:r>
              <a:rPr lang="en-AU" sz="2800" i="1" dirty="0"/>
              <a:t>graph</a:t>
            </a:r>
            <a:r>
              <a:rPr lang="en-AU" sz="2800" dirty="0"/>
              <a:t> </a:t>
            </a:r>
            <a:r>
              <a:rPr lang="en-AU" sz="2800" dirty="0" err="1"/>
              <a:t>digunakan</a:t>
            </a:r>
            <a:r>
              <a:rPr lang="en-AU" sz="2800" dirty="0"/>
              <a:t> </a:t>
            </a:r>
            <a:r>
              <a:rPr lang="en-AU" sz="2800" dirty="0" err="1"/>
              <a:t>untuk</a:t>
            </a:r>
            <a:r>
              <a:rPr lang="en-AU" sz="2800" dirty="0"/>
              <a:t> </a:t>
            </a:r>
            <a:r>
              <a:rPr lang="en-AU" sz="2800" dirty="0" err="1"/>
              <a:t>merepresentasikan</a:t>
            </a:r>
            <a:r>
              <a:rPr lang="en-AU" sz="2800" dirty="0"/>
              <a:t> </a:t>
            </a:r>
            <a:r>
              <a:rPr lang="en-AU" sz="2800" dirty="0" err="1" smtClean="0"/>
              <a:t>suatu</a:t>
            </a:r>
            <a:r>
              <a:rPr lang="en-AU" sz="2800" dirty="0" smtClean="0"/>
              <a:t> </a:t>
            </a:r>
            <a:r>
              <a:rPr lang="en-AU" sz="2800" dirty="0" err="1"/>
              <a:t>jaringan</a:t>
            </a:r>
            <a:r>
              <a:rPr lang="en-AU" sz="2800" dirty="0"/>
              <a:t>. </a:t>
            </a:r>
            <a:endParaRPr lang="en-AU" sz="2800" dirty="0" smtClean="0"/>
          </a:p>
          <a:p>
            <a:r>
              <a:rPr lang="en-AU" sz="2800" dirty="0" err="1" smtClean="0"/>
              <a:t>Misalkan</a:t>
            </a:r>
            <a:r>
              <a:rPr lang="en-AU" sz="2800" dirty="0" smtClean="0"/>
              <a:t> </a:t>
            </a:r>
            <a:r>
              <a:rPr lang="en-AU" sz="2800" dirty="0" err="1"/>
              <a:t>jaringan</a:t>
            </a:r>
            <a:r>
              <a:rPr lang="en-AU" sz="2800" dirty="0"/>
              <a:t> </a:t>
            </a:r>
            <a:r>
              <a:rPr lang="en-AU" sz="2800" dirty="0" err="1"/>
              <a:t>jalan</a:t>
            </a:r>
            <a:r>
              <a:rPr lang="en-AU" sz="2800" dirty="0"/>
              <a:t> </a:t>
            </a:r>
            <a:r>
              <a:rPr lang="en-AU" sz="2800" dirty="0" err="1"/>
              <a:t>raya</a:t>
            </a:r>
            <a:r>
              <a:rPr lang="en-AU" sz="2800" dirty="0"/>
              <a:t> </a:t>
            </a:r>
            <a:r>
              <a:rPr lang="en-AU" sz="2800" dirty="0" err="1"/>
              <a:t>dimodelkan</a:t>
            </a:r>
            <a:r>
              <a:rPr lang="en-AU" sz="2800" dirty="0"/>
              <a:t> </a:t>
            </a:r>
            <a:r>
              <a:rPr lang="en-AU" sz="2800" i="1" dirty="0"/>
              <a:t>graph</a:t>
            </a:r>
            <a:r>
              <a:rPr lang="en-AU" sz="2800" dirty="0"/>
              <a:t> </a:t>
            </a:r>
            <a:r>
              <a:rPr lang="en-AU" sz="2800" dirty="0" err="1"/>
              <a:t>dengan</a:t>
            </a:r>
            <a:r>
              <a:rPr lang="en-AU" sz="2800" dirty="0"/>
              <a:t> </a:t>
            </a:r>
            <a:r>
              <a:rPr lang="en-AU" sz="2800" dirty="0" err="1"/>
              <a:t>kota</a:t>
            </a:r>
            <a:r>
              <a:rPr lang="en-AU" sz="2800" dirty="0"/>
              <a:t> </a:t>
            </a:r>
            <a:r>
              <a:rPr lang="en-AU" sz="2800" dirty="0" err="1"/>
              <a:t>sebagai</a:t>
            </a:r>
            <a:r>
              <a:rPr lang="en-AU" sz="2800" dirty="0"/>
              <a:t> </a:t>
            </a:r>
            <a:r>
              <a:rPr lang="en-AU" sz="2800" dirty="0" err="1"/>
              <a:t>simpul</a:t>
            </a:r>
            <a:r>
              <a:rPr lang="en-AU" sz="2800" dirty="0"/>
              <a:t> (</a:t>
            </a:r>
            <a:r>
              <a:rPr lang="en-AU" sz="2800" i="1" dirty="0"/>
              <a:t>vertex/node</a:t>
            </a:r>
            <a:r>
              <a:rPr lang="en-AU" sz="2800" dirty="0"/>
              <a:t>) </a:t>
            </a:r>
            <a:r>
              <a:rPr lang="en-AU" sz="2800" dirty="0" err="1"/>
              <a:t>dan</a:t>
            </a:r>
            <a:r>
              <a:rPr lang="en-AU" sz="2800" dirty="0"/>
              <a:t> </a:t>
            </a:r>
            <a:r>
              <a:rPr lang="en-AU" sz="2800" dirty="0" err="1"/>
              <a:t>jalan</a:t>
            </a:r>
            <a:r>
              <a:rPr lang="en-AU" sz="2800" dirty="0"/>
              <a:t> yang </a:t>
            </a:r>
            <a:r>
              <a:rPr lang="en-AU" sz="2800" dirty="0" err="1"/>
              <a:t>menghubungkan</a:t>
            </a:r>
            <a:r>
              <a:rPr lang="en-AU" sz="2800" dirty="0"/>
              <a:t> </a:t>
            </a:r>
            <a:r>
              <a:rPr lang="en-AU" sz="2800" dirty="0" err="1"/>
              <a:t>setiap</a:t>
            </a:r>
            <a:r>
              <a:rPr lang="en-AU" sz="2800" dirty="0"/>
              <a:t> </a:t>
            </a:r>
            <a:r>
              <a:rPr lang="en-AU" sz="2800" dirty="0" err="1"/>
              <a:t>kotanya</a:t>
            </a:r>
            <a:r>
              <a:rPr lang="en-AU" sz="2800" dirty="0"/>
              <a:t> </a:t>
            </a:r>
            <a:r>
              <a:rPr lang="en-AU" sz="2800" dirty="0" err="1"/>
              <a:t>sebagai</a:t>
            </a:r>
            <a:r>
              <a:rPr lang="en-AU" sz="2800" dirty="0"/>
              <a:t> </a:t>
            </a:r>
            <a:r>
              <a:rPr lang="en-AU" sz="2800" dirty="0" err="1"/>
              <a:t>sisi</a:t>
            </a:r>
            <a:r>
              <a:rPr lang="en-AU" sz="2800" dirty="0"/>
              <a:t> (</a:t>
            </a:r>
            <a:r>
              <a:rPr lang="en-AU" sz="2800" i="1" dirty="0"/>
              <a:t>edge</a:t>
            </a:r>
            <a:r>
              <a:rPr lang="en-AU" sz="2800" dirty="0"/>
              <a:t>) yang </a:t>
            </a:r>
            <a:r>
              <a:rPr lang="en-AU" sz="2800" dirty="0" err="1"/>
              <a:t>bobotnya</a:t>
            </a:r>
            <a:r>
              <a:rPr lang="en-AU" sz="2800" dirty="0"/>
              <a:t> (</a:t>
            </a:r>
            <a:r>
              <a:rPr lang="en-AU" sz="2800" i="1" dirty="0"/>
              <a:t>weight</a:t>
            </a:r>
            <a:r>
              <a:rPr lang="en-AU" sz="2800" dirty="0"/>
              <a:t>) </a:t>
            </a:r>
            <a:r>
              <a:rPr lang="en-AU" sz="2800" dirty="0" err="1"/>
              <a:t>adalah</a:t>
            </a:r>
            <a:r>
              <a:rPr lang="en-AU" sz="2800" dirty="0"/>
              <a:t> </a:t>
            </a:r>
            <a:r>
              <a:rPr lang="en-AU" sz="2800" dirty="0" err="1"/>
              <a:t>panjang</a:t>
            </a:r>
            <a:r>
              <a:rPr lang="en-AU" sz="2800" dirty="0"/>
              <a:t> </a:t>
            </a:r>
            <a:r>
              <a:rPr lang="en-AU" sz="2800" dirty="0" err="1"/>
              <a:t>dari</a:t>
            </a:r>
            <a:r>
              <a:rPr lang="en-AU" sz="2800" dirty="0"/>
              <a:t> </a:t>
            </a:r>
            <a:r>
              <a:rPr lang="en-AU" sz="2800" dirty="0" err="1"/>
              <a:t>jalan</a:t>
            </a:r>
            <a:r>
              <a:rPr lang="en-AU" sz="2800" dirty="0"/>
              <a:t> </a:t>
            </a:r>
            <a:r>
              <a:rPr lang="en-AU" sz="2800" dirty="0" err="1"/>
              <a:t>tersebut</a:t>
            </a:r>
            <a:r>
              <a:rPr lang="en-AU" sz="2800" dirty="0"/>
              <a:t>.</a:t>
            </a:r>
          </a:p>
          <a:p>
            <a:endParaRPr lang="en-AU" sz="2800" dirty="0"/>
          </a:p>
        </p:txBody>
      </p:sp>
    </p:spTree>
    <p:extLst>
      <p:ext uri="{BB962C8B-B14F-4D97-AF65-F5344CB8AC3E}">
        <p14:creationId xmlns:p14="http://schemas.microsoft.com/office/powerpoint/2010/main" val="1311180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Graph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sz="2400" dirty="0" smtClean="0"/>
              <a:t>Graph </a:t>
            </a:r>
            <a:r>
              <a:rPr lang="en-US" sz="2400" dirty="0" err="1" smtClean="0"/>
              <a:t>merupakan</a:t>
            </a:r>
            <a:r>
              <a:rPr lang="en-US" sz="2400" dirty="0" smtClean="0"/>
              <a:t> </a:t>
            </a:r>
            <a:r>
              <a:rPr lang="en-US" sz="2400" dirty="0" err="1" smtClean="0"/>
              <a:t>kumpulan</a:t>
            </a:r>
            <a:r>
              <a:rPr lang="en-US" sz="2400" dirty="0" smtClean="0"/>
              <a:t> </a:t>
            </a:r>
            <a:r>
              <a:rPr lang="en-US" sz="2400" dirty="0" err="1" smtClean="0"/>
              <a:t>titik</a:t>
            </a:r>
            <a:r>
              <a:rPr lang="en-US" sz="2400" dirty="0" smtClean="0"/>
              <a:t> (</a:t>
            </a:r>
            <a:r>
              <a:rPr lang="en-US" sz="2400" b="1" dirty="0" smtClean="0">
                <a:solidFill>
                  <a:srgbClr val="0070C0"/>
                </a:solidFill>
              </a:rPr>
              <a:t>vertex</a:t>
            </a:r>
            <a:r>
              <a:rPr lang="en-US" sz="2400" dirty="0" smtClean="0"/>
              <a:t>), </a:t>
            </a:r>
            <a:r>
              <a:rPr lang="en-US" sz="2400" dirty="0" err="1" smtClean="0"/>
              <a:t>beberapa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vertex </a:t>
            </a:r>
            <a:r>
              <a:rPr lang="en-US" sz="2400" dirty="0" err="1" smtClean="0"/>
              <a:t>tsb</a:t>
            </a:r>
            <a:r>
              <a:rPr lang="en-US" sz="2400" dirty="0" smtClean="0"/>
              <a:t> </a:t>
            </a:r>
            <a:r>
              <a:rPr lang="en-US" sz="2400" dirty="0" err="1" smtClean="0"/>
              <a:t>terhubung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garis</a:t>
            </a:r>
            <a:r>
              <a:rPr lang="en-US" sz="2400" dirty="0" smtClean="0"/>
              <a:t> (</a:t>
            </a:r>
            <a:r>
              <a:rPr lang="en-US" sz="2400" dirty="0" smtClean="0">
                <a:solidFill>
                  <a:srgbClr val="0070C0"/>
                </a:solidFill>
              </a:rPr>
              <a:t>edge</a:t>
            </a:r>
            <a:r>
              <a:rPr lang="en-US" sz="2400" dirty="0" smtClean="0"/>
              <a:t>)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G = </a:t>
            </a:r>
            <a:r>
              <a:rPr lang="en-US" sz="2400" dirty="0" smtClean="0">
                <a:sym typeface="Symbol" pitchFamily="18" charset="2"/>
              </a:rPr>
              <a:t>V,E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sym typeface="Symbol" pitchFamily="18" charset="2"/>
              </a:rPr>
              <a:t>V = {vertex}  E = {edge}</a:t>
            </a:r>
          </a:p>
          <a:p>
            <a:pPr>
              <a:lnSpc>
                <a:spcPct val="90000"/>
              </a:lnSpc>
            </a:pPr>
            <a:r>
              <a:rPr lang="en-US" sz="2400" dirty="0" err="1" smtClean="0">
                <a:sym typeface="Symbol" pitchFamily="18" charset="2"/>
              </a:rPr>
              <a:t>Karena</a:t>
            </a:r>
            <a:r>
              <a:rPr lang="en-US" sz="2400" dirty="0" smtClean="0">
                <a:sym typeface="Symbol" pitchFamily="18" charset="2"/>
              </a:rPr>
              <a:t> </a:t>
            </a:r>
            <a:r>
              <a:rPr lang="en-US" sz="2400" dirty="0" err="1" smtClean="0">
                <a:sym typeface="Symbol" pitchFamily="18" charset="2"/>
              </a:rPr>
              <a:t>garis</a:t>
            </a:r>
            <a:r>
              <a:rPr lang="en-US" sz="2400" dirty="0" smtClean="0">
                <a:sym typeface="Symbol" pitchFamily="18" charset="2"/>
              </a:rPr>
              <a:t> </a:t>
            </a:r>
            <a:r>
              <a:rPr lang="en-US" sz="2400" dirty="0" err="1" smtClean="0">
                <a:sym typeface="Symbol" pitchFamily="18" charset="2"/>
              </a:rPr>
              <a:t>selalu</a:t>
            </a:r>
            <a:r>
              <a:rPr lang="en-US" sz="2400" dirty="0" smtClean="0">
                <a:sym typeface="Symbol" pitchFamily="18" charset="2"/>
              </a:rPr>
              <a:t> </a:t>
            </a:r>
            <a:r>
              <a:rPr lang="en-US" sz="2400" dirty="0" err="1" smtClean="0">
                <a:sym typeface="Symbol" pitchFamily="18" charset="2"/>
              </a:rPr>
              <a:t>diawali</a:t>
            </a:r>
            <a:r>
              <a:rPr lang="en-US" sz="2400" dirty="0" smtClean="0">
                <a:sym typeface="Symbol" pitchFamily="18" charset="2"/>
              </a:rPr>
              <a:t> </a:t>
            </a:r>
            <a:r>
              <a:rPr lang="en-US" sz="2400" dirty="0" err="1" smtClean="0">
                <a:sym typeface="Symbol" pitchFamily="18" charset="2"/>
              </a:rPr>
              <a:t>pada</a:t>
            </a:r>
            <a:r>
              <a:rPr lang="en-US" sz="2400" dirty="0" smtClean="0">
                <a:sym typeface="Symbol" pitchFamily="18" charset="2"/>
              </a:rPr>
              <a:t> </a:t>
            </a:r>
            <a:r>
              <a:rPr lang="en-US" sz="2400" dirty="0" err="1" smtClean="0">
                <a:sym typeface="Symbol" pitchFamily="18" charset="2"/>
              </a:rPr>
              <a:t>suatu</a:t>
            </a:r>
            <a:r>
              <a:rPr lang="en-US" sz="2400" dirty="0" smtClean="0">
                <a:sym typeface="Symbol" pitchFamily="18" charset="2"/>
              </a:rPr>
              <a:t> </a:t>
            </a:r>
            <a:r>
              <a:rPr lang="en-US" sz="2400" dirty="0" err="1" smtClean="0">
                <a:sym typeface="Symbol" pitchFamily="18" charset="2"/>
              </a:rPr>
              <a:t>titik</a:t>
            </a:r>
            <a:r>
              <a:rPr lang="en-US" sz="2400" dirty="0" smtClean="0">
                <a:sym typeface="Symbol" pitchFamily="18" charset="2"/>
              </a:rPr>
              <a:t> </a:t>
            </a:r>
            <a:r>
              <a:rPr lang="en-US" sz="2400" dirty="0" err="1" smtClean="0">
                <a:sym typeface="Symbol" pitchFamily="18" charset="2"/>
              </a:rPr>
              <a:t>dan</a:t>
            </a:r>
            <a:r>
              <a:rPr lang="en-US" sz="2400" dirty="0" smtClean="0">
                <a:sym typeface="Symbol" pitchFamily="18" charset="2"/>
              </a:rPr>
              <a:t> </a:t>
            </a:r>
            <a:r>
              <a:rPr lang="en-US" sz="2400" dirty="0" err="1" smtClean="0">
                <a:sym typeface="Symbol" pitchFamily="18" charset="2"/>
              </a:rPr>
              <a:t>diakhiri</a:t>
            </a:r>
            <a:r>
              <a:rPr lang="en-US" sz="2400" dirty="0" smtClean="0">
                <a:sym typeface="Symbol" pitchFamily="18" charset="2"/>
              </a:rPr>
              <a:t> </a:t>
            </a:r>
            <a:r>
              <a:rPr lang="en-US" sz="2400" dirty="0" err="1" smtClean="0">
                <a:sym typeface="Symbol" pitchFamily="18" charset="2"/>
              </a:rPr>
              <a:t>dengan</a:t>
            </a:r>
            <a:r>
              <a:rPr lang="en-US" sz="2400" dirty="0" smtClean="0">
                <a:sym typeface="Symbol" pitchFamily="18" charset="2"/>
              </a:rPr>
              <a:t> </a:t>
            </a:r>
            <a:r>
              <a:rPr lang="en-US" sz="2400" dirty="0" err="1" smtClean="0">
                <a:sym typeface="Symbol" pitchFamily="18" charset="2"/>
              </a:rPr>
              <a:t>titik</a:t>
            </a:r>
            <a:r>
              <a:rPr lang="en-US" sz="2400" dirty="0" smtClean="0">
                <a:sym typeface="Symbol" pitchFamily="18" charset="2"/>
              </a:rPr>
              <a:t> lain, </a:t>
            </a:r>
            <a:r>
              <a:rPr lang="en-US" sz="2400" dirty="0" err="1" smtClean="0">
                <a:sym typeface="Symbol" pitchFamily="18" charset="2"/>
              </a:rPr>
              <a:t>maka</a:t>
            </a:r>
            <a:r>
              <a:rPr lang="en-US" sz="2400" dirty="0" smtClean="0">
                <a:sym typeface="Symbol" pitchFamily="18" charset="2"/>
              </a:rPr>
              <a:t> </a:t>
            </a:r>
            <a:r>
              <a:rPr lang="en-US" sz="2400" dirty="0" err="1" smtClean="0">
                <a:sym typeface="Symbol" pitchFamily="18" charset="2"/>
              </a:rPr>
              <a:t>garis</a:t>
            </a:r>
            <a:r>
              <a:rPr lang="en-US" sz="2400" dirty="0" smtClean="0">
                <a:sym typeface="Symbol" pitchFamily="18" charset="2"/>
              </a:rPr>
              <a:t> </a:t>
            </a:r>
            <a:r>
              <a:rPr lang="en-US" sz="2400" dirty="0" err="1" smtClean="0">
                <a:sym typeface="Symbol" pitchFamily="18" charset="2"/>
              </a:rPr>
              <a:t>bisa</a:t>
            </a:r>
            <a:r>
              <a:rPr lang="en-US" sz="2400" dirty="0" smtClean="0">
                <a:sym typeface="Symbol" pitchFamily="18" charset="2"/>
              </a:rPr>
              <a:t> </a:t>
            </a:r>
            <a:r>
              <a:rPr lang="en-US" sz="2400" dirty="0" err="1" smtClean="0">
                <a:sym typeface="Symbol" pitchFamily="18" charset="2"/>
              </a:rPr>
              <a:t>dituliskan</a:t>
            </a:r>
            <a:r>
              <a:rPr lang="en-US" sz="2400" dirty="0" smtClean="0">
                <a:sym typeface="Symbol" pitchFamily="18" charset="2"/>
              </a:rPr>
              <a:t> </a:t>
            </a:r>
            <a:r>
              <a:rPr lang="en-US" sz="2400" dirty="0" err="1" smtClean="0">
                <a:sym typeface="Symbol" pitchFamily="18" charset="2"/>
              </a:rPr>
              <a:t>sebagai</a:t>
            </a:r>
            <a:r>
              <a:rPr lang="en-US" sz="2400" dirty="0" smtClean="0">
                <a:sym typeface="Symbol" pitchFamily="18" charset="2"/>
              </a:rPr>
              <a:t> </a:t>
            </a:r>
            <a:r>
              <a:rPr lang="en-US" sz="2400" dirty="0" err="1" smtClean="0">
                <a:sym typeface="Symbol" pitchFamily="18" charset="2"/>
              </a:rPr>
              <a:t>pasangan</a:t>
            </a:r>
            <a:r>
              <a:rPr lang="en-US" sz="2400" dirty="0" smtClean="0">
                <a:sym typeface="Symbol" pitchFamily="18" charset="2"/>
              </a:rPr>
              <a:t> </a:t>
            </a:r>
            <a:r>
              <a:rPr lang="en-US" sz="2400" dirty="0" err="1" smtClean="0">
                <a:sym typeface="Symbol" pitchFamily="18" charset="2"/>
              </a:rPr>
              <a:t>antara</a:t>
            </a:r>
            <a:r>
              <a:rPr lang="en-US" sz="2400" dirty="0" smtClean="0">
                <a:sym typeface="Symbol" pitchFamily="18" charset="2"/>
              </a:rPr>
              <a:t> </a:t>
            </a:r>
            <a:r>
              <a:rPr lang="en-US" sz="2400" dirty="0" err="1" smtClean="0">
                <a:sym typeface="Symbol" pitchFamily="18" charset="2"/>
              </a:rPr>
              <a:t>dua</a:t>
            </a:r>
            <a:r>
              <a:rPr lang="en-US" sz="2400" dirty="0" smtClean="0">
                <a:sym typeface="Symbol" pitchFamily="18" charset="2"/>
              </a:rPr>
              <a:t> </a:t>
            </a:r>
            <a:r>
              <a:rPr lang="en-US" sz="2400" dirty="0" err="1" smtClean="0">
                <a:sym typeface="Symbol" pitchFamily="18" charset="2"/>
              </a:rPr>
              <a:t>titik</a:t>
            </a:r>
            <a:r>
              <a:rPr lang="en-US" sz="2400" dirty="0" smtClean="0">
                <a:sym typeface="Symbol" pitchFamily="18" charset="2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sz="2400" dirty="0" err="1" smtClean="0"/>
              <a:t>Notasi</a:t>
            </a:r>
            <a:r>
              <a:rPr lang="en-US" sz="2400" dirty="0" smtClean="0"/>
              <a:t> e = [</a:t>
            </a:r>
            <a:r>
              <a:rPr lang="en-US" sz="2400" dirty="0" err="1" smtClean="0"/>
              <a:t>u,v</a:t>
            </a:r>
            <a:r>
              <a:rPr lang="en-US" sz="2400" dirty="0" smtClean="0"/>
              <a:t>]</a:t>
            </a:r>
          </a:p>
          <a:p>
            <a:r>
              <a:rPr lang="en-US" sz="2400" dirty="0" err="1"/>
              <a:t>Dua</a:t>
            </a:r>
            <a:r>
              <a:rPr lang="en-US" sz="2400" dirty="0"/>
              <a:t> </a:t>
            </a:r>
            <a:r>
              <a:rPr lang="en-US" sz="2400" dirty="0" err="1"/>
              <a:t>buah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yang </a:t>
            </a:r>
            <a:r>
              <a:rPr lang="en-US" sz="2400" dirty="0" err="1"/>
              <a:t>dihubungkan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sebuah</a:t>
            </a:r>
            <a:r>
              <a:rPr lang="en-US" sz="2400" dirty="0"/>
              <a:t> </a:t>
            </a:r>
            <a:r>
              <a:rPr lang="en-US" sz="2400" dirty="0" err="1"/>
              <a:t>garis</a:t>
            </a:r>
            <a:r>
              <a:rPr lang="en-US" sz="2400" dirty="0"/>
              <a:t> </a:t>
            </a:r>
            <a:r>
              <a:rPr lang="en-US" sz="2400" dirty="0" err="1"/>
              <a:t>disebut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titik</a:t>
            </a:r>
            <a:r>
              <a:rPr lang="en-US" sz="2400" b="1" dirty="0">
                <a:solidFill>
                  <a:srgbClr val="0070C0"/>
                </a:solidFill>
              </a:rPr>
              <a:t> yang </a:t>
            </a:r>
            <a:r>
              <a:rPr lang="en-US" sz="2400" b="1" dirty="0" err="1">
                <a:solidFill>
                  <a:srgbClr val="0070C0"/>
                </a:solidFill>
              </a:rPr>
              <a:t>bertetangga</a:t>
            </a:r>
            <a:endParaRPr lang="en-US" sz="2400" b="1" dirty="0">
              <a:solidFill>
                <a:srgbClr val="0070C0"/>
              </a:solidFill>
            </a:endParaRPr>
          </a:p>
          <a:p>
            <a:r>
              <a:rPr lang="en-US" sz="2400" dirty="0" err="1"/>
              <a:t>Titik-titik</a:t>
            </a:r>
            <a:r>
              <a:rPr lang="en-US" sz="2400" dirty="0"/>
              <a:t> yang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dihubungkan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lain </a:t>
            </a:r>
            <a:r>
              <a:rPr lang="en-US" sz="2400" dirty="0" err="1"/>
              <a:t>disebut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titik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terisolir</a:t>
            </a:r>
            <a:r>
              <a:rPr lang="en-US" sz="2400" b="1" dirty="0">
                <a:solidFill>
                  <a:srgbClr val="0070C0"/>
                </a:solidFill>
              </a:rPr>
              <a:t> (isolated node)</a:t>
            </a:r>
          </a:p>
          <a:p>
            <a:pPr>
              <a:lnSpc>
                <a:spcPct val="90000"/>
              </a:lnSpc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587249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7600" y="1905000"/>
            <a:ext cx="11074400" cy="4114800"/>
          </a:xfrm>
        </p:spPr>
        <p:txBody>
          <a:bodyPr>
            <a:normAutofit/>
          </a:bodyPr>
          <a:lstStyle/>
          <a:p>
            <a:endParaRPr lang="en-US" sz="3200" dirty="0" smtClean="0"/>
          </a:p>
        </p:txBody>
      </p:sp>
      <p:graphicFrame>
        <p:nvGraphicFramePr>
          <p:cNvPr id="1536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4070003"/>
              </p:ext>
            </p:extLst>
          </p:nvPr>
        </p:nvGraphicFramePr>
        <p:xfrm>
          <a:off x="1219200" y="1905000"/>
          <a:ext cx="3657600" cy="227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7" name="Bitmap Image" r:id="rId3" imgW="1905266" imgH="1580952" progId="PBrush">
                  <p:embed/>
                </p:oleObj>
              </mc:Choice>
              <mc:Fallback>
                <p:oleObj name="Bitmap Image" r:id="rId3" imgW="1905266" imgH="1580952" progId="PBrus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1905000"/>
                        <a:ext cx="3657600" cy="2276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4876800" y="1911350"/>
            <a:ext cx="6705600" cy="3059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en-US" sz="3200" dirty="0"/>
              <a:t> G = </a:t>
            </a:r>
            <a:r>
              <a:rPr lang="en-US" sz="3200" dirty="0">
                <a:sym typeface="Symbol" pitchFamily="18" charset="2"/>
              </a:rPr>
              <a:t>V,E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en-US" sz="2000" dirty="0"/>
              <a:t> V = {A, B, C, D, E, F}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en-US" sz="2000" dirty="0"/>
              <a:t> E = {(A,B) (A,E) (B,C) (C,B) (C,D) (D,E) (C,E) (D,D) (E,B</a:t>
            </a:r>
            <a:r>
              <a:rPr lang="en-US" sz="2000" dirty="0" smtClean="0"/>
              <a:t>)}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</a:pPr>
            <a:endParaRPr lang="en-US" sz="2000" dirty="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en-US" sz="2000" dirty="0"/>
              <a:t> Dari B </a:t>
            </a:r>
            <a:r>
              <a:rPr lang="en-US" sz="2000" dirty="0" err="1"/>
              <a:t>ke</a:t>
            </a:r>
            <a:r>
              <a:rPr lang="en-US" sz="2000" dirty="0"/>
              <a:t> C </a:t>
            </a:r>
            <a:r>
              <a:rPr lang="en-US" sz="2000" dirty="0" err="1"/>
              <a:t>terdapat</a:t>
            </a:r>
            <a:r>
              <a:rPr lang="en-US" sz="2000" dirty="0"/>
              <a:t> </a:t>
            </a:r>
            <a:r>
              <a:rPr lang="en-US" sz="2000" dirty="0" err="1"/>
              <a:t>dua</a:t>
            </a:r>
            <a:r>
              <a:rPr lang="en-US" sz="2000" dirty="0"/>
              <a:t> </a:t>
            </a:r>
            <a:r>
              <a:rPr lang="en-US" sz="2000" dirty="0" err="1"/>
              <a:t>garis</a:t>
            </a:r>
            <a:r>
              <a:rPr lang="en-US" sz="2000" dirty="0"/>
              <a:t> </a:t>
            </a:r>
            <a:r>
              <a:rPr lang="en-US" sz="2000" dirty="0" err="1"/>
              <a:t>disebut</a:t>
            </a:r>
            <a:r>
              <a:rPr lang="en-US" sz="2000" dirty="0"/>
              <a:t> </a:t>
            </a:r>
            <a:r>
              <a:rPr lang="en-US" sz="2000" b="1" dirty="0"/>
              <a:t>multiple edge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en-US" sz="2000" dirty="0"/>
              <a:t> </a:t>
            </a:r>
            <a:r>
              <a:rPr lang="en-US" sz="2000" dirty="0" err="1"/>
              <a:t>Terdapat</a:t>
            </a:r>
            <a:r>
              <a:rPr lang="en-US" sz="2000" dirty="0"/>
              <a:t> </a:t>
            </a:r>
            <a:r>
              <a:rPr lang="en-US" sz="2000" dirty="0" err="1"/>
              <a:t>garis</a:t>
            </a:r>
            <a:r>
              <a:rPr lang="en-US" sz="2000" dirty="0"/>
              <a:t> yang </a:t>
            </a:r>
            <a:r>
              <a:rPr lang="en-US" sz="2000" dirty="0" err="1"/>
              <a:t>berujung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berpangkal</a:t>
            </a:r>
            <a:r>
              <a:rPr lang="en-US" sz="2000" dirty="0"/>
              <a:t> yang </a:t>
            </a:r>
            <a:r>
              <a:rPr lang="en-US" sz="2000" dirty="0" err="1"/>
              <a:t>sama</a:t>
            </a:r>
            <a:r>
              <a:rPr lang="en-US" sz="2000" dirty="0"/>
              <a:t> = </a:t>
            </a:r>
            <a:r>
              <a:rPr lang="en-US" sz="2000" b="1" dirty="0"/>
              <a:t>loop</a:t>
            </a:r>
            <a:r>
              <a:rPr lang="en-US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098721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Graph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/>
              <a:t>Pertidaksamaan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graph yang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memiliki</a:t>
            </a:r>
            <a:r>
              <a:rPr lang="en-US" sz="2400" dirty="0" smtClean="0"/>
              <a:t> loop</a:t>
            </a:r>
          </a:p>
          <a:p>
            <a:r>
              <a:rPr lang="en-US" sz="2400" dirty="0" smtClean="0"/>
              <a:t>0 </a:t>
            </a:r>
            <a:r>
              <a:rPr lang="en-US" sz="2400" dirty="0" smtClean="0">
                <a:sym typeface="Symbol" pitchFamily="18" charset="2"/>
              </a:rPr>
              <a:t> | E |  |V| (|V| - 1)/2</a:t>
            </a:r>
          </a:p>
          <a:p>
            <a:r>
              <a:rPr lang="en-US" sz="2400" dirty="0" smtClean="0">
                <a:sym typeface="Symbol" pitchFamily="18" charset="2"/>
              </a:rPr>
              <a:t>Graph yang </a:t>
            </a:r>
            <a:r>
              <a:rPr lang="en-US" sz="2400" dirty="0" err="1" smtClean="0">
                <a:sym typeface="Symbol" pitchFamily="18" charset="2"/>
              </a:rPr>
              <a:t>tiap</a:t>
            </a:r>
            <a:r>
              <a:rPr lang="en-US" sz="2400" dirty="0" smtClean="0">
                <a:sym typeface="Symbol" pitchFamily="18" charset="2"/>
              </a:rPr>
              <a:t> </a:t>
            </a:r>
            <a:r>
              <a:rPr lang="en-US" sz="2400" dirty="0" err="1" smtClean="0">
                <a:sym typeface="Symbol" pitchFamily="18" charset="2"/>
              </a:rPr>
              <a:t>verteknya</a:t>
            </a:r>
            <a:r>
              <a:rPr lang="en-US" sz="2400" dirty="0" smtClean="0">
                <a:sym typeface="Symbol" pitchFamily="18" charset="2"/>
              </a:rPr>
              <a:t> </a:t>
            </a:r>
            <a:r>
              <a:rPr lang="en-US" sz="2400" dirty="0" err="1" smtClean="0">
                <a:sym typeface="Symbol" pitchFamily="18" charset="2"/>
              </a:rPr>
              <a:t>terhubung</a:t>
            </a:r>
            <a:r>
              <a:rPr lang="en-US" sz="2400" dirty="0" smtClean="0">
                <a:sym typeface="Symbol" pitchFamily="18" charset="2"/>
              </a:rPr>
              <a:t> </a:t>
            </a:r>
            <a:r>
              <a:rPr lang="en-US" sz="2400" dirty="0" err="1" smtClean="0">
                <a:sym typeface="Symbol" pitchFamily="18" charset="2"/>
              </a:rPr>
              <a:t>dengan</a:t>
            </a:r>
            <a:r>
              <a:rPr lang="en-US" sz="2400" dirty="0" smtClean="0">
                <a:sym typeface="Symbol" pitchFamily="18" charset="2"/>
              </a:rPr>
              <a:t> edge = complete</a:t>
            </a:r>
          </a:p>
          <a:p>
            <a:r>
              <a:rPr lang="en-US" sz="2400" dirty="0" err="1" smtClean="0">
                <a:sym typeface="Symbol" pitchFamily="18" charset="2"/>
              </a:rPr>
              <a:t>Notasi</a:t>
            </a:r>
            <a:r>
              <a:rPr lang="en-US" sz="2400" dirty="0" smtClean="0">
                <a:sym typeface="Symbol" pitchFamily="18" charset="2"/>
              </a:rPr>
              <a:t> = K</a:t>
            </a:r>
            <a:r>
              <a:rPr lang="en-US" sz="2400" baseline="-25000" dirty="0" smtClean="0">
                <a:sym typeface="Symbol" pitchFamily="18" charset="2"/>
              </a:rPr>
              <a:t>|V|</a:t>
            </a:r>
          </a:p>
          <a:p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538376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Path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800" dirty="0" err="1" smtClean="0"/>
              <a:t>Sebuah</a:t>
            </a:r>
            <a:r>
              <a:rPr lang="en-US" sz="2800" dirty="0" smtClean="0"/>
              <a:t> </a:t>
            </a:r>
            <a:r>
              <a:rPr lang="en-US" sz="2800" dirty="0" err="1" smtClean="0"/>
              <a:t>jalur</a:t>
            </a:r>
            <a:r>
              <a:rPr lang="en-US" sz="2800" dirty="0" smtClean="0"/>
              <a:t> (path)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panjang</a:t>
            </a:r>
            <a:r>
              <a:rPr lang="en-US" sz="2800" dirty="0" smtClean="0"/>
              <a:t> n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titik</a:t>
            </a:r>
            <a:r>
              <a:rPr lang="en-US" sz="2800" dirty="0" smtClean="0"/>
              <a:t> u </a:t>
            </a:r>
            <a:r>
              <a:rPr lang="en-US" sz="2800" dirty="0" err="1" smtClean="0"/>
              <a:t>ke</a:t>
            </a:r>
            <a:r>
              <a:rPr lang="en-US" sz="2800" dirty="0" smtClean="0"/>
              <a:t> v </a:t>
            </a:r>
            <a:r>
              <a:rPr lang="en-US" sz="2800" dirty="0" err="1" smtClean="0"/>
              <a:t>didefinisikan</a:t>
            </a:r>
            <a:r>
              <a:rPr lang="en-US" sz="2800" dirty="0" smtClean="0"/>
              <a:t> </a:t>
            </a:r>
            <a:r>
              <a:rPr lang="en-US" sz="2800" dirty="0" err="1" smtClean="0"/>
              <a:t>sebagai</a:t>
            </a:r>
            <a:r>
              <a:rPr lang="en-US" sz="2800" dirty="0" smtClean="0"/>
              <a:t> </a:t>
            </a:r>
            <a:r>
              <a:rPr lang="en-US" sz="2800" dirty="0" err="1" smtClean="0"/>
              <a:t>deretan</a:t>
            </a:r>
            <a:r>
              <a:rPr lang="en-US" sz="2800" dirty="0" smtClean="0"/>
              <a:t> n+1 </a:t>
            </a:r>
            <a:r>
              <a:rPr lang="en-US" sz="2800" dirty="0" err="1" smtClean="0"/>
              <a:t>titik</a:t>
            </a:r>
            <a:r>
              <a:rPr lang="en-US" sz="2800" dirty="0" smtClean="0"/>
              <a:t> </a:t>
            </a:r>
            <a:r>
              <a:rPr lang="en-US" sz="2800" dirty="0" err="1" smtClean="0"/>
              <a:t>ditulis</a:t>
            </a:r>
            <a:endParaRPr lang="en-US" sz="2800" dirty="0" smtClean="0"/>
          </a:p>
          <a:p>
            <a:pPr>
              <a:lnSpc>
                <a:spcPct val="90000"/>
              </a:lnSpc>
            </a:pPr>
            <a:r>
              <a:rPr lang="en-US" sz="2800" dirty="0" smtClean="0"/>
              <a:t>P = (v</a:t>
            </a:r>
            <a:r>
              <a:rPr lang="en-US" sz="2800" baseline="-25000" dirty="0" smtClean="0"/>
              <a:t>0</a:t>
            </a:r>
            <a:r>
              <a:rPr lang="en-US" sz="2800" dirty="0" smtClean="0"/>
              <a:t>, v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, v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, . . . , </a:t>
            </a:r>
            <a:r>
              <a:rPr lang="en-US" sz="2800" dirty="0" err="1" smtClean="0"/>
              <a:t>v</a:t>
            </a:r>
            <a:r>
              <a:rPr lang="en-US" sz="2800" baseline="-25000" dirty="0" err="1" smtClean="0"/>
              <a:t>n</a:t>
            </a:r>
            <a:r>
              <a:rPr lang="en-US" sz="2800" baseline="-25000" dirty="0" smtClean="0"/>
              <a:t> </a:t>
            </a:r>
            <a:r>
              <a:rPr lang="en-US" sz="2800" dirty="0" smtClean="0"/>
              <a:t>)</a:t>
            </a:r>
          </a:p>
          <a:p>
            <a:pPr>
              <a:lnSpc>
                <a:spcPct val="90000"/>
              </a:lnSpc>
            </a:pPr>
            <a:r>
              <a:rPr lang="en-US" sz="2800" dirty="0" err="1" smtClean="0"/>
              <a:t>Sedemikian</a:t>
            </a:r>
            <a:r>
              <a:rPr lang="en-US" sz="2800" dirty="0" smtClean="0"/>
              <a:t> </a:t>
            </a:r>
            <a:r>
              <a:rPr lang="en-US" sz="2800" dirty="0" err="1" smtClean="0"/>
              <a:t>rupa</a:t>
            </a:r>
            <a:r>
              <a:rPr lang="en-US" sz="2800" dirty="0" smtClean="0"/>
              <a:t> </a:t>
            </a:r>
            <a:r>
              <a:rPr lang="en-US" sz="2800" dirty="0" err="1" smtClean="0"/>
              <a:t>sehingga</a:t>
            </a:r>
            <a:r>
              <a:rPr lang="en-US" sz="2800" dirty="0" smtClean="0"/>
              <a:t> </a:t>
            </a:r>
            <a:r>
              <a:rPr lang="en-US" sz="2800" dirty="0" err="1" smtClean="0"/>
              <a:t>titik</a:t>
            </a:r>
            <a:r>
              <a:rPr lang="en-US" sz="2800" dirty="0" smtClean="0"/>
              <a:t> yang </a:t>
            </a:r>
            <a:r>
              <a:rPr lang="en-US" sz="2800" dirty="0" err="1" smtClean="0"/>
              <a:t>merupakan</a:t>
            </a:r>
            <a:r>
              <a:rPr lang="en-US" sz="2800" dirty="0" smtClean="0"/>
              <a:t> </a:t>
            </a:r>
            <a:r>
              <a:rPr lang="en-US" sz="2800" dirty="0" err="1" smtClean="0"/>
              <a:t>pangkal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garis</a:t>
            </a:r>
            <a:r>
              <a:rPr lang="en-US" sz="2800" dirty="0" smtClean="0"/>
              <a:t> </a:t>
            </a:r>
            <a:r>
              <a:rPr lang="en-US" sz="2800" dirty="0" err="1" smtClean="0"/>
              <a:t>menjadi</a:t>
            </a:r>
            <a:r>
              <a:rPr lang="en-US" sz="2800" dirty="0" smtClean="0"/>
              <a:t> </a:t>
            </a:r>
            <a:r>
              <a:rPr lang="en-US" sz="2800" dirty="0" err="1" smtClean="0"/>
              <a:t>ujung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garis</a:t>
            </a:r>
            <a:r>
              <a:rPr lang="en-US" sz="2800" dirty="0" smtClean="0"/>
              <a:t> </a:t>
            </a:r>
            <a:r>
              <a:rPr lang="en-US" sz="2800" dirty="0" err="1" smtClean="0"/>
              <a:t>berikutnya</a:t>
            </a:r>
            <a:r>
              <a:rPr lang="en-US" sz="2800" dirty="0" smtClean="0"/>
              <a:t> </a:t>
            </a:r>
            <a:r>
              <a:rPr lang="en-US" sz="2800" dirty="0" err="1" smtClean="0"/>
              <a:t>kecuali</a:t>
            </a:r>
            <a:r>
              <a:rPr lang="en-US" sz="2800" dirty="0" smtClean="0"/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titik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pertama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dan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terakhir</a:t>
            </a:r>
            <a:r>
              <a:rPr lang="en-US" sz="2800" b="1" dirty="0" smtClean="0">
                <a:solidFill>
                  <a:srgbClr val="0070C0"/>
                </a:solidFill>
              </a:rPr>
              <a:t> (</a:t>
            </a:r>
            <a:r>
              <a:rPr lang="en-US" sz="2800" b="1" dirty="0" err="1" smtClean="0">
                <a:solidFill>
                  <a:srgbClr val="0070C0"/>
                </a:solidFill>
              </a:rPr>
              <a:t>titik</a:t>
            </a:r>
            <a:r>
              <a:rPr lang="en-US" sz="2800" b="1" dirty="0" smtClean="0">
                <a:solidFill>
                  <a:srgbClr val="0070C0"/>
                </a:solidFill>
              </a:rPr>
              <a:t> v</a:t>
            </a:r>
            <a:r>
              <a:rPr lang="en-US" sz="2800" b="1" baseline="-25000" dirty="0" smtClean="0">
                <a:solidFill>
                  <a:srgbClr val="0070C0"/>
                </a:solidFill>
              </a:rPr>
              <a:t>0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dan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v</a:t>
            </a:r>
            <a:r>
              <a:rPr lang="en-US" sz="2800" b="1" baseline="-25000" dirty="0" err="1" smtClean="0">
                <a:solidFill>
                  <a:srgbClr val="0070C0"/>
                </a:solidFill>
              </a:rPr>
              <a:t>n</a:t>
            </a:r>
            <a:r>
              <a:rPr lang="en-US" sz="2800" b="1" dirty="0" smtClean="0">
                <a:solidFill>
                  <a:srgbClr val="0070C0"/>
                </a:solidFill>
              </a:rPr>
              <a:t>) </a:t>
            </a:r>
          </a:p>
          <a:p>
            <a:pPr>
              <a:lnSpc>
                <a:spcPct val="90000"/>
              </a:lnSpc>
            </a:pPr>
            <a:r>
              <a:rPr lang="en-US" sz="2800" dirty="0" err="1" smtClean="0"/>
              <a:t>Jalur</a:t>
            </a:r>
            <a:r>
              <a:rPr lang="en-US" sz="2800" dirty="0" smtClean="0"/>
              <a:t> yang </a:t>
            </a:r>
            <a:r>
              <a:rPr lang="en-US" sz="2800" dirty="0" err="1" smtClean="0"/>
              <a:t>terbentuk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titik-titik</a:t>
            </a:r>
            <a:r>
              <a:rPr lang="en-US" sz="2800" dirty="0" smtClean="0"/>
              <a:t> yang </a:t>
            </a:r>
            <a:r>
              <a:rPr lang="en-US" sz="2800" dirty="0" err="1" smtClean="0"/>
              <a:t>berbeda</a:t>
            </a:r>
            <a:r>
              <a:rPr lang="en-US" sz="2800" dirty="0" smtClean="0"/>
              <a:t> </a:t>
            </a:r>
            <a:r>
              <a:rPr lang="en-US" sz="2800" dirty="0" err="1" smtClean="0"/>
              <a:t>disebut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b="1" dirty="0" smtClean="0">
                <a:solidFill>
                  <a:srgbClr val="0070C0"/>
                </a:solidFill>
              </a:rPr>
              <a:t>simple path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dirty="0" smtClean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515602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Path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dirty="0" err="1" smtClean="0"/>
              <a:t>Jalur</a:t>
            </a:r>
            <a:r>
              <a:rPr lang="en-US" sz="2800" dirty="0" smtClean="0"/>
              <a:t> yang </a:t>
            </a:r>
            <a:r>
              <a:rPr lang="en-US" sz="2800" dirty="0" err="1" smtClean="0"/>
              <a:t>kedua</a:t>
            </a:r>
            <a:r>
              <a:rPr lang="en-US" sz="2800" dirty="0" smtClean="0"/>
              <a:t> </a:t>
            </a:r>
            <a:r>
              <a:rPr lang="en-US" sz="2800" dirty="0" err="1" smtClean="0"/>
              <a:t>titik</a:t>
            </a:r>
            <a:r>
              <a:rPr lang="en-US" sz="2800" dirty="0" smtClean="0"/>
              <a:t> </a:t>
            </a:r>
            <a:r>
              <a:rPr lang="en-US" sz="2800" dirty="0" err="1" smtClean="0"/>
              <a:t>ujungnya</a:t>
            </a:r>
            <a:r>
              <a:rPr lang="en-US" sz="2800" dirty="0" smtClean="0"/>
              <a:t> </a:t>
            </a:r>
            <a:r>
              <a:rPr lang="en-US" sz="2800" dirty="0" err="1" smtClean="0"/>
              <a:t>sama</a:t>
            </a:r>
            <a:r>
              <a:rPr lang="en-US" sz="2800" dirty="0" smtClean="0"/>
              <a:t> (v</a:t>
            </a:r>
            <a:r>
              <a:rPr lang="en-US" sz="2800" baseline="-25000" dirty="0" smtClean="0"/>
              <a:t>0</a:t>
            </a:r>
            <a:r>
              <a:rPr lang="en-US" sz="2800" dirty="0" smtClean="0"/>
              <a:t> = </a:t>
            </a:r>
            <a:r>
              <a:rPr lang="en-US" sz="2800" dirty="0" err="1" smtClean="0"/>
              <a:t>v</a:t>
            </a:r>
            <a:r>
              <a:rPr lang="en-US" sz="2800" baseline="-25000" dirty="0" err="1" smtClean="0"/>
              <a:t>n</a:t>
            </a:r>
            <a:r>
              <a:rPr lang="en-US" sz="2800" dirty="0" smtClean="0"/>
              <a:t>) </a:t>
            </a:r>
            <a:r>
              <a:rPr lang="en-US" sz="2800" dirty="0" err="1" smtClean="0"/>
              <a:t>disebut</a:t>
            </a:r>
            <a:r>
              <a:rPr lang="en-US" sz="2800" dirty="0" smtClean="0"/>
              <a:t> </a:t>
            </a:r>
            <a:r>
              <a:rPr lang="en-US" sz="2800" b="1" dirty="0" smtClean="0">
                <a:solidFill>
                  <a:srgbClr val="0070C0"/>
                </a:solidFill>
              </a:rPr>
              <a:t>closed path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Closed Path yang </a:t>
            </a:r>
            <a:r>
              <a:rPr lang="en-US" sz="2800" dirty="0" err="1" smtClean="0"/>
              <a:t>terbentuk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simple path </a:t>
            </a:r>
            <a:r>
              <a:rPr lang="en-US" sz="2800" dirty="0" err="1" smtClean="0"/>
              <a:t>disebut</a:t>
            </a:r>
            <a:r>
              <a:rPr lang="en-US" sz="2800" dirty="0" smtClean="0"/>
              <a:t> </a:t>
            </a:r>
            <a:r>
              <a:rPr lang="en-US" sz="2800" b="1" dirty="0" smtClean="0">
                <a:solidFill>
                  <a:srgbClr val="0070C0"/>
                </a:solidFill>
              </a:rPr>
              <a:t>cycle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Graph </a:t>
            </a:r>
            <a:r>
              <a:rPr lang="en-US" sz="2800" b="1" dirty="0" err="1" smtClean="0">
                <a:solidFill>
                  <a:srgbClr val="0070C0"/>
                </a:solidFill>
              </a:rPr>
              <a:t>disebut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terhubung</a:t>
            </a:r>
            <a:r>
              <a:rPr lang="en-US" sz="2800" b="1" dirty="0" smtClean="0">
                <a:solidFill>
                  <a:srgbClr val="0070C0"/>
                </a:solidFill>
              </a:rPr>
              <a:t> (connected graph) </a:t>
            </a:r>
            <a:r>
              <a:rPr lang="en-US" sz="2800" dirty="0" err="1" smtClean="0"/>
              <a:t>apabila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sembarang</a:t>
            </a:r>
            <a:r>
              <a:rPr lang="en-US" sz="2800" dirty="0" smtClean="0"/>
              <a:t> </a:t>
            </a:r>
            <a:r>
              <a:rPr lang="en-US" sz="2800" dirty="0" err="1" smtClean="0"/>
              <a:t>titik</a:t>
            </a:r>
            <a:r>
              <a:rPr lang="en-US" sz="2800" dirty="0" smtClean="0"/>
              <a:t> yang </a:t>
            </a:r>
            <a:r>
              <a:rPr lang="en-US" sz="2800" dirty="0" err="1" smtClean="0"/>
              <a:t>ada</a:t>
            </a:r>
            <a:r>
              <a:rPr lang="en-US" sz="2800" dirty="0" smtClean="0"/>
              <a:t> </a:t>
            </a:r>
            <a:r>
              <a:rPr lang="en-US" sz="2800" dirty="0" err="1" smtClean="0"/>
              <a:t>bisa</a:t>
            </a:r>
            <a:r>
              <a:rPr lang="en-US" sz="2800" dirty="0" smtClean="0"/>
              <a:t> </a:t>
            </a:r>
            <a:r>
              <a:rPr lang="en-US" sz="2800" dirty="0" err="1" smtClean="0"/>
              <a:t>dibuat</a:t>
            </a:r>
            <a:r>
              <a:rPr lang="en-US" sz="2800" dirty="0" smtClean="0"/>
              <a:t> </a:t>
            </a:r>
            <a:r>
              <a:rPr lang="en-US" sz="2800" dirty="0" err="1" smtClean="0"/>
              <a:t>jalur</a:t>
            </a:r>
            <a:r>
              <a:rPr lang="en-US" sz="2800" dirty="0" smtClean="0"/>
              <a:t> </a:t>
            </a:r>
            <a:r>
              <a:rPr lang="en-US" sz="2800" dirty="0" err="1" smtClean="0"/>
              <a:t>ke</a:t>
            </a:r>
            <a:r>
              <a:rPr lang="en-US" sz="2800" dirty="0" smtClean="0"/>
              <a:t> </a:t>
            </a:r>
            <a:r>
              <a:rPr lang="en-US" sz="2800" dirty="0" err="1" smtClean="0"/>
              <a:t>titik</a:t>
            </a:r>
            <a:r>
              <a:rPr lang="en-US" sz="2800" dirty="0" smtClean="0"/>
              <a:t> yang lain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395708099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467</TotalTime>
  <Words>1198</Words>
  <Application>Microsoft Office PowerPoint</Application>
  <PresentationFormat>Custom</PresentationFormat>
  <Paragraphs>131</Paragraphs>
  <Slides>32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4" baseType="lpstr">
      <vt:lpstr>Retrospect</vt:lpstr>
      <vt:lpstr>Bitmap Image</vt:lpstr>
      <vt:lpstr>11. Graph</vt:lpstr>
      <vt:lpstr>Capaian Pembelajaran</vt:lpstr>
      <vt:lpstr>Materi</vt:lpstr>
      <vt:lpstr>Graph</vt:lpstr>
      <vt:lpstr>Graph</vt:lpstr>
      <vt:lpstr>Graph</vt:lpstr>
      <vt:lpstr>Graph</vt:lpstr>
      <vt:lpstr>Path</vt:lpstr>
      <vt:lpstr>Path</vt:lpstr>
      <vt:lpstr>Jenis-Jenis Graph - Graph tak berarah (undirected graph) </vt:lpstr>
      <vt:lpstr>Jenis-Jenis Graph - Graph berarah (directed graph) </vt:lpstr>
      <vt:lpstr>Jenis-Jenis Graph  Graph Berbobot (Weighted Graph)</vt:lpstr>
      <vt:lpstr>Representasi Graph</vt:lpstr>
      <vt:lpstr>Algoritma Shortest Path : Warshall</vt:lpstr>
      <vt:lpstr>Algoritma Shortest Path : Warshall</vt:lpstr>
      <vt:lpstr>Algoritma Shortest Path : Warshall</vt:lpstr>
      <vt:lpstr>Algoritma Shortest Path : Warshall</vt:lpstr>
      <vt:lpstr>Algoritma Shortest Path : Warshall</vt:lpstr>
      <vt:lpstr>Algoritma warshall untuk beban </vt:lpstr>
      <vt:lpstr>Algortitma warshall untuk jalur </vt:lpstr>
      <vt:lpstr>Algoritma warshall untuk rute </vt:lpstr>
      <vt:lpstr>Algoritma Shortest Path  : Djikstra </vt:lpstr>
      <vt:lpstr>Algoritma Shortest Path  : Djikstra</vt:lpstr>
      <vt:lpstr>Langkah-Langkah (1)</vt:lpstr>
      <vt:lpstr>Langkah-Langkah (2)</vt:lpstr>
      <vt:lpstr>Langkah-Langkah (3)</vt:lpstr>
      <vt:lpstr>Langkah-Langkah (4)</vt:lpstr>
      <vt:lpstr>Langkah-Langkah (5)</vt:lpstr>
      <vt:lpstr>Langkah-Langkah (6)</vt:lpstr>
      <vt:lpstr>Langkah-Langkah (7)</vt:lpstr>
      <vt:lpstr>Kesimpulan</vt:lpstr>
      <vt:lpstr>Latihan Soal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Desain Riset  Sistem Estimasi Usia Berdasarkan Citra Radiograf Gigi Sebagai Alat Bantu Proses Identifikasi</dc:title>
  <dc:creator>Microsoft Office User</dc:creator>
  <cp:lastModifiedBy>User</cp:lastModifiedBy>
  <cp:revision>161</cp:revision>
  <dcterms:created xsi:type="dcterms:W3CDTF">2016-11-07T15:49:39Z</dcterms:created>
  <dcterms:modified xsi:type="dcterms:W3CDTF">2016-12-20T02:46:13Z</dcterms:modified>
</cp:coreProperties>
</file>