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265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55" r:id="rId18"/>
    <p:sldId id="349" r:id="rId19"/>
    <p:sldId id="350" r:id="rId20"/>
    <p:sldId id="353" r:id="rId21"/>
    <p:sldId id="356" r:id="rId22"/>
    <p:sldId id="357" r:id="rId23"/>
    <p:sldId id="358" r:id="rId24"/>
    <p:sldId id="362" r:id="rId25"/>
    <p:sldId id="359" r:id="rId26"/>
    <p:sldId id="363" r:id="rId27"/>
    <p:sldId id="360" r:id="rId28"/>
    <p:sldId id="364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67" r:id="rId47"/>
    <p:sldId id="346" r:id="rId48"/>
    <p:sldId id="348" r:id="rId49"/>
    <p:sldId id="347" r:id="rId50"/>
    <p:sldId id="326" r:id="rId51"/>
    <p:sldId id="327" r:id="rId52"/>
    <p:sldId id="328" r:id="rId53"/>
    <p:sldId id="329" r:id="rId54"/>
    <p:sldId id="369" r:id="rId55"/>
    <p:sldId id="371" r:id="rId56"/>
    <p:sldId id="372" r:id="rId57"/>
    <p:sldId id="335" r:id="rId58"/>
    <p:sldId id="336" r:id="rId59"/>
    <p:sldId id="337" r:id="rId60"/>
    <p:sldId id="339" r:id="rId61"/>
    <p:sldId id="373" r:id="rId62"/>
    <p:sldId id="374" r:id="rId63"/>
    <p:sldId id="375" r:id="rId64"/>
    <p:sldId id="377" r:id="rId65"/>
    <p:sldId id="341" r:id="rId66"/>
    <p:sldId id="378" r:id="rId67"/>
    <p:sldId id="379" r:id="rId68"/>
    <p:sldId id="380" r:id="rId69"/>
    <p:sldId id="343" r:id="rId70"/>
    <p:sldId id="345" r:id="rId71"/>
    <p:sldId id="383" r:id="rId72"/>
    <p:sldId id="382" r:id="rId73"/>
    <p:sldId id="384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AEE"/>
    <a:srgbClr val="FEE6F9"/>
    <a:srgbClr val="F96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468" autoAdjust="0"/>
    <p:restoredTop sz="94737"/>
  </p:normalViewPr>
  <p:slideViewPr>
    <p:cSldViewPr snapToGrid="0" snapToObjects="1">
      <p:cViewPr varScale="1">
        <p:scale>
          <a:sx n="61" d="100"/>
          <a:sy n="61" d="100"/>
        </p:scale>
        <p:origin x="6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C751F-3AB1-44B8-93B8-205E4B562D1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EA1FF-1501-4A9B-93A6-4453FD21E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52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BFB4A8A-C4C5-4C47-BE06-4C758B9D4E96}" type="slidenum">
              <a:rPr lang="en-US" altLang="en-US">
                <a:latin typeface="Arial" panose="020B0604020202020204" pitchFamily="34" charset="0"/>
              </a:rPr>
              <a:pPr algn="r"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27973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991A7020-4695-405E-8657-AFA759F6A7FE}" type="slidenum">
              <a:rPr lang="en-US" altLang="en-US">
                <a:latin typeface="Arial" panose="020B0604020202020204" pitchFamily="34" charset="0"/>
              </a:rPr>
              <a:pPr algn="r"/>
              <a:t>60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3409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5F1D5A5C-01F0-44DA-A3DC-E0C97C40B341}" type="slidenum">
              <a:rPr lang="en-US" altLang="en-US">
                <a:latin typeface="Arial" panose="020B0604020202020204" pitchFamily="34" charset="0"/>
              </a:rPr>
              <a:pPr algn="r"/>
              <a:t>69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28060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BBA35911-04A3-40B5-8180-4671DE535182}" type="slidenum">
              <a:rPr lang="en-US" altLang="en-US">
                <a:latin typeface="Arial" panose="020B0604020202020204" pitchFamily="34" charset="0"/>
              </a:rPr>
              <a:pPr algn="r"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83269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10F307D1-5D62-48F0-AAD4-3E85A4C167A3}" type="slidenum">
              <a:rPr lang="en-US" altLang="en-US">
                <a:latin typeface="Arial" panose="020B0604020202020204" pitchFamily="34" charset="0"/>
              </a:rPr>
              <a:pPr algn="r"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95526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E63C00AD-E9B5-47F4-A28B-7098C228BCF9}" type="slidenum">
              <a:rPr lang="en-US" altLang="en-US">
                <a:latin typeface="Arial" panose="020B0604020202020204" pitchFamily="34" charset="0"/>
              </a:rPr>
              <a:pPr algn="r"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81155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A5E1E56C-AF9E-466A-8705-4B1E60EE1CF8}" type="slidenum">
              <a:rPr lang="en-US" altLang="en-US">
                <a:latin typeface="Arial" panose="020B0604020202020204" pitchFamily="34" charset="0"/>
              </a:rPr>
              <a:pPr algn="r"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01480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7DC7976D-C1A1-4A16-BCA9-55F874A57E12}" type="slidenum">
              <a:rPr lang="en-US" altLang="en-US">
                <a:latin typeface="Arial" panose="020B0604020202020204" pitchFamily="34" charset="0"/>
              </a:rPr>
              <a:pPr algn="r"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444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DE961575-93D5-4B45-9B21-43F434764215}" type="slidenum">
              <a:rPr lang="en-US" altLang="en-US">
                <a:latin typeface="Arial" panose="020B0604020202020204" pitchFamily="34" charset="0"/>
              </a:rPr>
              <a:pPr algn="r"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9887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72B98383-7CC7-4635-A2BD-07535A67E17C}" type="slidenum">
              <a:rPr lang="en-US" altLang="en-US">
                <a:latin typeface="Arial" panose="020B0604020202020204" pitchFamily="34" charset="0"/>
              </a:rPr>
              <a:pPr algn="r"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56020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72B98383-7CC7-4635-A2BD-07535A67E17C}" type="slidenum">
              <a:rPr lang="en-US" altLang="en-US">
                <a:latin typeface="Arial" panose="020B0604020202020204" pitchFamily="34" charset="0"/>
              </a:rPr>
              <a:pPr algn="r"/>
              <a:t>52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95839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1569"/>
            <a:ext cx="1204483" cy="1146877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64357" y="64516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Hal </a:t>
            </a:r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84" y="6080010"/>
            <a:ext cx="817067" cy="777990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31851" y="6461105"/>
            <a:ext cx="4871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6112388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314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7066" y="64597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all" baseline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02. Graph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ARNA FARIZA</a:t>
            </a:r>
          </a:p>
          <a:p>
            <a:pPr algn="ctr"/>
            <a:r>
              <a:rPr lang="en-US" dirty="0" smtClean="0"/>
              <a:t>YULIANA SETIOWATI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8169" y="800100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altLang="en-US" dirty="0" smtClean="0"/>
              <a:t>Graph Terminology (continued)</a:t>
            </a:r>
          </a:p>
        </p:txBody>
      </p:sp>
      <p:pic>
        <p:nvPicPr>
          <p:cNvPr id="17412" name="Picture 4" descr="AAERVJP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828800"/>
            <a:ext cx="58801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66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Terminologi</a:t>
            </a:r>
            <a:r>
              <a:rPr lang="en-US" dirty="0"/>
              <a:t> Graph</a:t>
            </a:r>
            <a:br>
              <a:rPr lang="en-US" dirty="0"/>
            </a:br>
            <a:r>
              <a:rPr lang="en-US" dirty="0"/>
              <a:t>- </a:t>
            </a:r>
            <a:r>
              <a:rPr lang="en-US" sz="3600" dirty="0"/>
              <a:t>Digraph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 err="1"/>
              <a:t>Pada</a:t>
            </a:r>
            <a:r>
              <a:rPr lang="en-US" altLang="en-US" sz="2800" dirty="0"/>
              <a:t> graph </a:t>
            </a:r>
            <a:r>
              <a:rPr lang="en-US" altLang="en-US" sz="2800" dirty="0" err="1"/>
              <a:t>berarah</a:t>
            </a:r>
            <a:r>
              <a:rPr lang="en-US" altLang="en-US" sz="2800" dirty="0"/>
              <a:t>, </a:t>
            </a:r>
            <a:r>
              <a:rPr lang="en-US" altLang="en-US" sz="2800" b="1" dirty="0" err="1"/>
              <a:t>lintasan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berarah</a:t>
            </a:r>
            <a:r>
              <a:rPr lang="en-US" altLang="en-US" sz="2800" b="1" dirty="0"/>
              <a:t> (directed path)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menghubungkan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awal</a:t>
            </a:r>
            <a:r>
              <a:rPr lang="en-US" altLang="en-US" sz="2800" dirty="0"/>
              <a:t> v</a:t>
            </a:r>
            <a:r>
              <a:rPr lang="en-US" altLang="en-US" sz="2800" baseline="-25000" dirty="0"/>
              <a:t>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akhir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</a:t>
            </a:r>
            <a:r>
              <a:rPr lang="en-US" altLang="en-US" sz="2800" baseline="-25000" dirty="0" err="1"/>
              <a:t>e</a:t>
            </a:r>
            <a:r>
              <a:rPr lang="en-US" altLang="en-US" sz="2800" dirty="0"/>
              <a:t> ​</a:t>
            </a:r>
            <a:r>
              <a:rPr lang="en-US" altLang="en-US" sz="2800" dirty="0" err="1"/>
              <a:t>merupakan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urutan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sisi-sisi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berarah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dimulai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v</a:t>
            </a:r>
            <a:r>
              <a:rPr lang="en-US" altLang="en-US" sz="2800" baseline="-25000" dirty="0"/>
              <a:t>s </a:t>
            </a:r>
            <a:r>
              <a:rPr lang="en-US" altLang="en-US" sz="2800" dirty="0"/>
              <a:t>​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berakhir</a:t>
            </a:r>
            <a:r>
              <a:rPr lang="en-US" altLang="en-US" sz="2800" dirty="0"/>
              <a:t> di </a:t>
            </a:r>
            <a:r>
              <a:rPr lang="en-US" altLang="en-US" sz="2800" dirty="0" err="1"/>
              <a:t>v</a:t>
            </a:r>
            <a:r>
              <a:rPr lang="en-US" altLang="en-US" sz="2800" baseline="-25000" dirty="0" err="1"/>
              <a:t>e</a:t>
            </a:r>
            <a:r>
              <a:rPr lang="en-US" altLang="en-US" sz="2800" baseline="-25000" dirty="0"/>
              <a:t> </a:t>
            </a:r>
            <a:r>
              <a:rPr lang="en-US" altLang="en-US" sz="2800" dirty="0"/>
              <a:t>​.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dirty="0" err="1"/>
              <a:t>Derajat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keluar</a:t>
            </a:r>
            <a:r>
              <a:rPr lang="en-US" altLang="en-US" sz="2800" b="1" dirty="0"/>
              <a:t> (out-degree)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b="1" i="1" dirty="0"/>
              <a:t>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jumlah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berarah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keluar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tersebut</a:t>
            </a:r>
            <a:r>
              <a:rPr lang="en-US" altLang="en-US" sz="2800" dirty="0"/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dirty="0" err="1"/>
              <a:t>Derajat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masuk</a:t>
            </a:r>
            <a:r>
              <a:rPr lang="en-US" altLang="en-US" sz="2800" b="1" dirty="0"/>
              <a:t> (in-degree)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b="1" i="1" dirty="0"/>
              <a:t>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jumlah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berarah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menuju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berakhir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tersebut</a:t>
            </a:r>
            <a:r>
              <a:rPr lang="en-US" altLang="en-US" sz="2800" dirty="0"/>
              <a:t>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2462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Terminologi</a:t>
            </a:r>
            <a:r>
              <a:rPr lang="en-US" dirty="0"/>
              <a:t> Graph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 err="1"/>
              <a:t>Sebuah</a:t>
            </a:r>
            <a:r>
              <a:rPr lang="en-US" altLang="en-US" sz="2800" dirty="0"/>
              <a:t> </a:t>
            </a:r>
            <a:r>
              <a:rPr lang="en-US" altLang="en-US" sz="2800" b="1" dirty="0"/>
              <a:t>graph </a:t>
            </a:r>
            <a:r>
              <a:rPr lang="en-US" altLang="en-US" sz="2800" b="1" dirty="0" err="1"/>
              <a:t>berarah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terhubung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kuat</a:t>
            </a:r>
            <a:r>
              <a:rPr lang="en-US" altLang="en-US" sz="2800" b="1" dirty="0"/>
              <a:t> (</a:t>
            </a:r>
            <a:r>
              <a:rPr lang="en-US" altLang="en-US" sz="2800" b="1" i="1" dirty="0"/>
              <a:t>strongly connected digraph</a:t>
            </a:r>
            <a:r>
              <a:rPr lang="en-US" altLang="en-US" sz="2800" b="1" dirty="0"/>
              <a:t>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graph </a:t>
            </a:r>
            <a:r>
              <a:rPr lang="en-US" altLang="en-US" sz="2800" dirty="0" err="1"/>
              <a:t>berarah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memiliki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lintasan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setiap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menuju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setiap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lainnya</a:t>
            </a:r>
            <a:r>
              <a:rPr lang="en-US" altLang="en-US" sz="2800" dirty="0"/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8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 err="1"/>
              <a:t>Sebuah</a:t>
            </a:r>
            <a:r>
              <a:rPr lang="en-US" altLang="en-US" sz="2800" dirty="0"/>
              <a:t> </a:t>
            </a:r>
            <a:r>
              <a:rPr lang="en-US" altLang="en-US" sz="2800" b="1" dirty="0"/>
              <a:t>graph </a:t>
            </a:r>
            <a:r>
              <a:rPr lang="en-US" altLang="en-US" sz="2800" b="1" dirty="0" err="1"/>
              <a:t>berarah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terhubung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lemah</a:t>
            </a:r>
            <a:r>
              <a:rPr lang="en-US" altLang="en-US" sz="2800" b="1" dirty="0"/>
              <a:t> (</a:t>
            </a:r>
            <a:r>
              <a:rPr lang="en-US" altLang="en-US" sz="2800" b="1" i="1" dirty="0"/>
              <a:t>weakly connected digraph</a:t>
            </a:r>
            <a:r>
              <a:rPr lang="en-US" altLang="en-US" sz="2800" b="1" dirty="0"/>
              <a:t>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graph </a:t>
            </a:r>
            <a:r>
              <a:rPr lang="en-US" altLang="en-US" sz="2800" dirty="0" err="1"/>
              <a:t>berarah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memenuhi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bahwa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setiap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pasangan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simpul</a:t>
            </a:r>
            <a:r>
              <a:rPr lang="en-US" altLang="en-US" sz="2800" dirty="0"/>
              <a:t> v</a:t>
            </a:r>
            <a:r>
              <a:rPr lang="en-US" altLang="en-US" sz="2800" baseline="-25000" dirty="0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</a:t>
            </a:r>
            <a:r>
              <a:rPr lang="en-US" altLang="en-US" sz="2800" baseline="-25000" dirty="0" err="1"/>
              <a:t>j</a:t>
            </a:r>
            <a:r>
              <a:rPr lang="en-US" altLang="en-US" sz="2800" baseline="-25000" dirty="0"/>
              <a:t> </a:t>
            </a:r>
            <a:r>
              <a:rPr lang="en-US" altLang="en-US" sz="2800" dirty="0"/>
              <a:t>​, </a:t>
            </a:r>
            <a:r>
              <a:rPr lang="en-US" altLang="en-US" sz="2800" dirty="0" err="1"/>
              <a:t>terdapat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setidaknya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lintasan</a:t>
            </a:r>
            <a:r>
              <a:rPr lang="en-US" altLang="en-US" sz="2800" dirty="0"/>
              <a:t> P(v</a:t>
            </a:r>
            <a:r>
              <a:rPr lang="en-US" altLang="en-US" sz="2800" baseline="-25000" dirty="0"/>
              <a:t>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v</a:t>
            </a:r>
            <a:r>
              <a:rPr lang="en-US" altLang="en-US" sz="2800" baseline="-25000" dirty="0" err="1"/>
              <a:t>j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lintasan</a:t>
            </a:r>
            <a:r>
              <a:rPr lang="en-US" altLang="en-US" sz="2800" dirty="0"/>
              <a:t> P(</a:t>
            </a:r>
            <a:r>
              <a:rPr lang="en-US" altLang="en-US" sz="2800" dirty="0" err="1"/>
              <a:t>v</a:t>
            </a:r>
            <a:r>
              <a:rPr lang="en-US" altLang="en-US" sz="2800" baseline="-25000" dirty="0" err="1"/>
              <a:t>j</a:t>
            </a:r>
            <a:r>
              <a:rPr lang="en-US" altLang="en-US" sz="2800" dirty="0" err="1"/>
              <a:t>,v</a:t>
            </a:r>
            <a:r>
              <a:rPr lang="en-US" altLang="en-US" sz="2800" baseline="-25000" dirty="0" err="1"/>
              <a:t>i</a:t>
            </a:r>
            <a:r>
              <a:rPr lang="en-US" altLang="en-US" sz="2800" dirty="0"/>
              <a:t>).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597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963" y="796413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 err="1"/>
              <a:t>Terminologi</a:t>
            </a:r>
            <a:r>
              <a:rPr lang="en-US" dirty="0"/>
              <a:t> Graph</a:t>
            </a:r>
            <a:endParaRPr lang="en-US" altLang="en-US" dirty="0" smtClean="0"/>
          </a:p>
        </p:txBody>
      </p:sp>
      <p:pic>
        <p:nvPicPr>
          <p:cNvPr id="23556" name="Picture 4" descr="AAERVJR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89" y="2079523"/>
            <a:ext cx="10297922" cy="332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15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152400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 err="1"/>
              <a:t>Terminologi</a:t>
            </a:r>
            <a:r>
              <a:rPr lang="en-US" dirty="0"/>
              <a:t> Graph</a:t>
            </a:r>
            <a:endParaRPr lang="en-US" altLang="en-US" dirty="0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45573" y="1809134"/>
            <a:ext cx="10864645" cy="156333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Arial" panose="020B0604020202020204" pitchFamily="34" charset="0"/>
              </a:rPr>
              <a:t>graph </a:t>
            </a:r>
            <a:r>
              <a:rPr lang="en-US" altLang="en-US" b="1" dirty="0" err="1">
                <a:latin typeface="Arial" panose="020B0604020202020204" pitchFamily="34" charset="0"/>
              </a:rPr>
              <a:t>asiklik</a:t>
            </a:r>
            <a:r>
              <a:rPr lang="en-US" altLang="en-US" b="1" dirty="0">
                <a:latin typeface="Arial" panose="020B0604020202020204" pitchFamily="34" charset="0"/>
              </a:rPr>
              <a:t> (acyclic graph)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adalah</a:t>
            </a:r>
            <a:r>
              <a:rPr lang="en-US" altLang="en-US" dirty="0">
                <a:latin typeface="Arial" panose="020B0604020202020204" pitchFamily="34" charset="0"/>
              </a:rPr>
              <a:t> graph yang </a:t>
            </a:r>
            <a:r>
              <a:rPr lang="en-US" altLang="en-US" b="1" dirty="0" err="1">
                <a:latin typeface="Arial" panose="020B0604020202020204" pitchFamily="34" charset="0"/>
              </a:rPr>
              <a:t>tidak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memiliki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siklus</a:t>
            </a:r>
            <a:r>
              <a:rPr lang="en-US" altLang="en-US" b="1" dirty="0">
                <a:latin typeface="Arial" panose="020B0604020202020204" pitchFamily="34" charset="0"/>
              </a:rPr>
              <a:t> (</a:t>
            </a:r>
            <a:r>
              <a:rPr lang="en-US" altLang="en-US" b="1" i="1" dirty="0">
                <a:latin typeface="Arial" panose="020B0604020202020204" pitchFamily="34" charset="0"/>
              </a:rPr>
              <a:t>cycle</a:t>
            </a:r>
            <a:r>
              <a:rPr lang="en-US" altLang="en-US" b="1" dirty="0">
                <a:latin typeface="Arial" panose="020B0604020202020204" pitchFamily="34" charset="0"/>
              </a:rPr>
              <a:t>)</a:t>
            </a:r>
            <a:r>
              <a:rPr lang="en-US" altLang="en-US" dirty="0">
                <a:latin typeface="Arial" panose="020B0604020202020204" pitchFamily="34" charset="0"/>
              </a:rPr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err="1" smtClean="0">
                <a:latin typeface="Arial" panose="020B0604020202020204" pitchFamily="34" charset="0"/>
              </a:rPr>
              <a:t>Pada</a:t>
            </a:r>
            <a:r>
              <a:rPr lang="en-US" altLang="en-US" dirty="0" smtClean="0">
                <a:latin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</a:rPr>
              <a:t>graph </a:t>
            </a:r>
            <a:r>
              <a:rPr lang="en-US" altLang="en-US" b="1" dirty="0" err="1">
                <a:latin typeface="Arial" panose="020B0604020202020204" pitchFamily="34" charset="0"/>
              </a:rPr>
              <a:t>berarah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berbobot</a:t>
            </a:r>
            <a:r>
              <a:rPr lang="en-US" altLang="en-US" b="1" dirty="0">
                <a:latin typeface="Arial" panose="020B0604020202020204" pitchFamily="34" charset="0"/>
              </a:rPr>
              <a:t> (</a:t>
            </a:r>
            <a:r>
              <a:rPr lang="en-US" altLang="en-US" b="1" i="1" dirty="0">
                <a:latin typeface="Arial" panose="020B0604020202020204" pitchFamily="34" charset="0"/>
              </a:rPr>
              <a:t>weighted digraph</a:t>
            </a:r>
            <a:r>
              <a:rPr lang="en-US" altLang="en-US" b="1" dirty="0">
                <a:latin typeface="Arial" panose="020B0604020202020204" pitchFamily="34" charset="0"/>
              </a:rPr>
              <a:t>)</a:t>
            </a:r>
            <a:r>
              <a:rPr lang="en-US" altLang="en-US" dirty="0"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</a:rPr>
              <a:t>setiap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sisi</a:t>
            </a:r>
            <a:r>
              <a:rPr lang="en-US" altLang="en-US" dirty="0">
                <a:latin typeface="Arial" panose="020B0604020202020204" pitchFamily="34" charset="0"/>
              </a:rPr>
              <a:t> (</a:t>
            </a:r>
            <a:r>
              <a:rPr lang="en-US" altLang="en-US" i="1" dirty="0">
                <a:latin typeface="Arial" panose="020B0604020202020204" pitchFamily="34" charset="0"/>
              </a:rPr>
              <a:t>edge</a:t>
            </a:r>
            <a:r>
              <a:rPr lang="en-US" altLang="en-US" dirty="0">
                <a:latin typeface="Arial" panose="020B0604020202020204" pitchFamily="34" charset="0"/>
              </a:rPr>
              <a:t>) </a:t>
            </a:r>
            <a:r>
              <a:rPr lang="en-US" altLang="en-US" dirty="0" err="1">
                <a:latin typeface="Arial" panose="020B0604020202020204" pitchFamily="34" charset="0"/>
              </a:rPr>
              <a:t>memiliki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bobot</a:t>
            </a:r>
            <a:r>
              <a:rPr lang="en-US" altLang="en-US" b="1" dirty="0">
                <a:latin typeface="Arial" panose="020B0604020202020204" pitchFamily="34" charset="0"/>
              </a:rPr>
              <a:t> (</a:t>
            </a:r>
            <a:r>
              <a:rPr lang="en-US" altLang="en-US" b="1" i="1" dirty="0">
                <a:latin typeface="Arial" panose="020B0604020202020204" pitchFamily="34" charset="0"/>
              </a:rPr>
              <a:t>weight</a:t>
            </a:r>
            <a:r>
              <a:rPr lang="en-US" altLang="en-US" b="1" dirty="0">
                <a:latin typeface="Arial" panose="020B0604020202020204" pitchFamily="34" charset="0"/>
              </a:rPr>
              <a:t>)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atau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</a:rPr>
              <a:t>biaya</a:t>
            </a:r>
            <a:r>
              <a:rPr lang="en-US" altLang="en-US" b="1" dirty="0">
                <a:latin typeface="Arial" panose="020B0604020202020204" pitchFamily="34" charset="0"/>
              </a:rPr>
              <a:t> (</a:t>
            </a:r>
            <a:r>
              <a:rPr lang="en-US" altLang="en-US" b="1" i="1" dirty="0">
                <a:latin typeface="Arial" panose="020B0604020202020204" pitchFamily="34" charset="0"/>
              </a:rPr>
              <a:t>cost</a:t>
            </a:r>
            <a:r>
              <a:rPr lang="en-US" altLang="en-US" b="1" dirty="0">
                <a:latin typeface="Arial" panose="020B0604020202020204" pitchFamily="34" charset="0"/>
              </a:rPr>
              <a:t>)</a:t>
            </a:r>
            <a:r>
              <a:rPr lang="en-US" altLang="en-US" dirty="0">
                <a:latin typeface="Arial" panose="020B0604020202020204" pitchFamily="34" charset="0"/>
              </a:rPr>
              <a:t> yang </a:t>
            </a:r>
            <a:r>
              <a:rPr lang="en-US" altLang="en-US" dirty="0" err="1">
                <a:latin typeface="Arial" panose="020B0604020202020204" pitchFamily="34" charset="0"/>
              </a:rPr>
              <a:t>merepresentasikan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nilai</a:t>
            </a:r>
            <a:r>
              <a:rPr lang="en-US" altLang="en-US" dirty="0">
                <a:latin typeface="Arial" panose="020B0604020202020204" pitchFamily="34" charset="0"/>
              </a:rPr>
              <a:t> yang </a:t>
            </a:r>
            <a:r>
              <a:rPr lang="en-US" altLang="en-US" dirty="0" err="1">
                <a:latin typeface="Arial" panose="020B0604020202020204" pitchFamily="34" charset="0"/>
              </a:rPr>
              <a:t>harus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dibayar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atau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ditempuh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ketika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melewati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sisi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tersebut</a:t>
            </a:r>
            <a:r>
              <a:rPr lang="en-US" altLang="en-US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25605" name="Picture 4" descr="AAERVJT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68700"/>
            <a:ext cx="86868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27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85568" y="904875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altLang="en-US" dirty="0" smtClean="0"/>
              <a:t>Digraph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905000" y="1701801"/>
            <a:ext cx="4878259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en-US" altLang="en-US" b="1" i="1" dirty="0">
                <a:latin typeface="Courier New" panose="02070309020205020404" pitchFamily="49" charset="0"/>
              </a:rPr>
              <a:t>File </a:t>
            </a:r>
            <a:r>
              <a:rPr lang="en-US" altLang="en-US" b="1" i="1" dirty="0" smtClean="0">
                <a:latin typeface="Courier New" panose="02070309020205020404" pitchFamily="49" charset="0"/>
              </a:rPr>
              <a:t>input</a:t>
            </a:r>
            <a:r>
              <a:rPr lang="en-US" altLang="en-US" b="1" i="1" dirty="0">
                <a:latin typeface="Courier New" panose="02070309020205020404" pitchFamily="49" charset="0"/>
              </a:rPr>
              <a:t>					</a:t>
            </a:r>
            <a:endParaRPr lang="en-US" altLang="en-US" b="1" dirty="0">
              <a:latin typeface="Courier New" panose="02070309020205020404" pitchFamily="49" charset="0"/>
            </a:endParaRP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5			// data for the vertices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A B C D E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6			// data for the edges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A B 3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A C 2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B C 6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C B 4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C D 1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E B 5 </a:t>
            </a:r>
            <a:br>
              <a:rPr lang="en-US" altLang="en-US" b="1" dirty="0">
                <a:latin typeface="Courier New" panose="02070309020205020404" pitchFamily="49" charset="0"/>
              </a:rPr>
            </a:br>
            <a:endParaRPr lang="en-US" altLang="en-US" b="1" dirty="0">
              <a:latin typeface="Courier New" panose="02070309020205020404" pitchFamily="49" charset="0"/>
            </a:endParaRPr>
          </a:p>
        </p:txBody>
      </p:sp>
      <p:pic>
        <p:nvPicPr>
          <p:cNvPr id="27653" name="Picture 5" descr="AAERVJM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2047875"/>
            <a:ext cx="37973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94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04452" y="1028700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dirty="0"/>
              <a:t>Digraph</a:t>
            </a:r>
            <a:endParaRPr lang="en-US" altLang="en-US" dirty="0" smtClean="0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590801" y="2057400"/>
            <a:ext cx="4143375" cy="3113088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en-US" altLang="en-US" b="1" i="1">
                <a:solidFill>
                  <a:srgbClr val="000000"/>
                </a:solidFill>
                <a:latin typeface="Courier New" panose="02070309020205020404" pitchFamily="49" charset="0"/>
              </a:rPr>
              <a:t>Output:</a:t>
            </a:r>
            <a:endParaRPr lang="en-US" altLang="en-US" b="1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A:  in-degree 0  out-degree 2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    Edges: B(3)  C(2)  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B:  in-degree 3  out-degree 1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    Edges: C(6)  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C:  in-degree 2  out-degree 2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    Edges: B(4)  D(1)  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D:  in-degree 1  out-degree 0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    Edges: 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E:  in-degree 0  out-degree 1</a:t>
            </a:r>
          </a:p>
          <a:p>
            <a:pPr algn="l"/>
            <a:r>
              <a:rPr lang="en-US" altLang="en-US" b="1">
                <a:solidFill>
                  <a:srgbClr val="000000"/>
                </a:solidFill>
                <a:latin typeface="Courier New" panose="02070309020205020404" pitchFamily="49" charset="0"/>
              </a:rPr>
              <a:t>    Edges: B(5) </a:t>
            </a:r>
          </a:p>
        </p:txBody>
      </p:sp>
    </p:spTree>
    <p:extLst>
      <p:ext uri="{BB962C8B-B14F-4D97-AF65-F5344CB8AC3E}">
        <p14:creationId xmlns:p14="http://schemas.microsoft.com/office/powerpoint/2010/main" val="18669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Data Graph</a:t>
            </a:r>
            <a:br>
              <a:rPr lang="en-US" dirty="0"/>
            </a:br>
            <a:r>
              <a:rPr lang="en-US" dirty="0"/>
              <a:t>- Model 1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801540"/>
              </p:ext>
            </p:extLst>
          </p:nvPr>
        </p:nvGraphicFramePr>
        <p:xfrm>
          <a:off x="1568911" y="3647769"/>
          <a:ext cx="4861384" cy="248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7673">
                  <a:extLst>
                    <a:ext uri="{9D8B030D-6E8A-4147-A177-3AD203B41FA5}">
                      <a16:colId xmlns:a16="http://schemas.microsoft.com/office/drawing/2014/main" val="1938782724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348672235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891689482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621650086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62164836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244146371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64379687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562218571"/>
                    </a:ext>
                  </a:extLst>
                </a:gridCol>
              </a:tblGrid>
              <a:tr h="310875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87829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47662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298004804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86858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56247602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076291441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04407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69911365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1097279" y="1845734"/>
            <a:ext cx="8302359" cy="40233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 smtClean="0"/>
              <a:t>Ketetanggaan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vertex </a:t>
            </a:r>
            <a:r>
              <a:rPr lang="en-US" dirty="0" err="1" smtClean="0"/>
              <a:t>pada</a:t>
            </a:r>
            <a:r>
              <a:rPr lang="en-US" dirty="0" smtClean="0"/>
              <a:t> Graph </a:t>
            </a:r>
            <a:r>
              <a:rPr lang="en-US" dirty="0" err="1" smtClean="0"/>
              <a:t>direpresentasikan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matriks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Graph </a:t>
            </a:r>
            <a:r>
              <a:rPr lang="en-US" dirty="0" err="1" smtClean="0"/>
              <a:t>mempunyai</a:t>
            </a:r>
            <a:r>
              <a:rPr lang="en-US" dirty="0" smtClean="0"/>
              <a:t> Vertex 7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Vertex A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tetangga</a:t>
            </a:r>
            <a:r>
              <a:rPr lang="en-US" dirty="0" smtClean="0"/>
              <a:t> A, C </a:t>
            </a:r>
            <a:r>
              <a:rPr lang="en-US" dirty="0" err="1" smtClean="0"/>
              <a:t>dan</a:t>
            </a:r>
            <a:r>
              <a:rPr lang="en-US" dirty="0" smtClean="0"/>
              <a:t> G.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Vertex A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 smtClean="0"/>
              <a:t>tetangga</a:t>
            </a:r>
            <a:r>
              <a:rPr lang="en-US" dirty="0" smtClean="0"/>
              <a:t> D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849" y="1815895"/>
            <a:ext cx="317182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5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Struktur</a:t>
            </a:r>
            <a:r>
              <a:rPr lang="en-US" dirty="0" smtClean="0"/>
              <a:t> Data Graph</a:t>
            </a:r>
            <a:br>
              <a:rPr lang="en-US" dirty="0" smtClean="0"/>
            </a:br>
            <a:r>
              <a:rPr lang="en-US" dirty="0" smtClean="0"/>
              <a:t>- Model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241636" cy="402336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#define MAX_VERTEX </a:t>
            </a:r>
            <a:r>
              <a:rPr lang="en-US" dirty="0" smtClean="0"/>
              <a:t>10</a:t>
            </a:r>
          </a:p>
          <a:p>
            <a:endParaRPr lang="en-US" dirty="0"/>
          </a:p>
          <a:p>
            <a:r>
              <a:rPr lang="en-US" dirty="0" smtClean="0"/>
              <a:t>// </a:t>
            </a:r>
            <a:r>
              <a:rPr lang="en-US" dirty="0" err="1"/>
              <a:t>Struktur</a:t>
            </a:r>
            <a:r>
              <a:rPr lang="en-US" dirty="0"/>
              <a:t> Graph</a:t>
            </a:r>
          </a:p>
          <a:p>
            <a:r>
              <a:rPr lang="en-US" dirty="0" err="1"/>
              <a:t>typedef</a:t>
            </a:r>
            <a:r>
              <a:rPr lang="en-US" dirty="0"/>
              <a:t> </a:t>
            </a:r>
            <a:r>
              <a:rPr lang="en-US" dirty="0" err="1"/>
              <a:t>struct</a:t>
            </a:r>
            <a:r>
              <a:rPr lang="en-US" dirty="0"/>
              <a:t>{</a:t>
            </a:r>
          </a:p>
          <a:p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jumlahVertex</a:t>
            </a:r>
            <a:r>
              <a:rPr lang="en-US" dirty="0"/>
              <a:t>;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adj</a:t>
            </a:r>
            <a:r>
              <a:rPr lang="en-US" dirty="0" smtClean="0"/>
              <a:t>[MAX_VERTEX][MAX_VERTEX];</a:t>
            </a:r>
          </a:p>
          <a:p>
            <a:r>
              <a:rPr lang="en-US" dirty="0" smtClean="0"/>
              <a:t>} </a:t>
            </a:r>
            <a:r>
              <a:rPr lang="en-US" dirty="0"/>
              <a:t>Graph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381136" y="1754294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// </a:t>
            </a:r>
            <a:r>
              <a:rPr lang="en-US" dirty="0" err="1"/>
              <a:t>Membuat</a:t>
            </a:r>
            <a:r>
              <a:rPr lang="en-US" dirty="0"/>
              <a:t> graph</a:t>
            </a:r>
          </a:p>
          <a:p>
            <a:r>
              <a:rPr lang="en-US" dirty="0"/>
              <a:t>void </a:t>
            </a:r>
            <a:r>
              <a:rPr lang="en-US" dirty="0" err="1"/>
              <a:t>createGraph</a:t>
            </a:r>
            <a:r>
              <a:rPr lang="en-US" dirty="0"/>
              <a:t>(Graph *G, </a:t>
            </a:r>
            <a:r>
              <a:rPr lang="en-US" dirty="0" err="1"/>
              <a:t>int</a:t>
            </a:r>
            <a:r>
              <a:rPr lang="en-US" dirty="0"/>
              <a:t> vertex){</a:t>
            </a:r>
          </a:p>
          <a:p>
            <a:r>
              <a:rPr lang="en-US" dirty="0"/>
              <a:t>    G-&gt;</a:t>
            </a:r>
            <a:r>
              <a:rPr lang="en-US" dirty="0" err="1"/>
              <a:t>jumlahVertex</a:t>
            </a:r>
            <a:r>
              <a:rPr lang="en-US" dirty="0"/>
              <a:t> = vertex;</a:t>
            </a:r>
          </a:p>
          <a:p>
            <a:endParaRPr lang="en-US" dirty="0"/>
          </a:p>
          <a:p>
            <a:r>
              <a:rPr lang="en-US" dirty="0"/>
              <a:t>    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vertex; </a:t>
            </a:r>
            <a:r>
              <a:rPr lang="en-US" dirty="0" err="1"/>
              <a:t>i</a:t>
            </a:r>
            <a:r>
              <a:rPr lang="en-US" dirty="0"/>
              <a:t>++){</a:t>
            </a:r>
          </a:p>
          <a:p>
            <a:r>
              <a:rPr lang="en-US" dirty="0"/>
              <a:t>        for(</a:t>
            </a:r>
            <a:r>
              <a:rPr lang="en-US" dirty="0" err="1"/>
              <a:t>int</a:t>
            </a:r>
            <a:r>
              <a:rPr lang="en-US" dirty="0"/>
              <a:t> j = 0; j &lt; vertex; </a:t>
            </a:r>
            <a:r>
              <a:rPr lang="en-US" dirty="0" err="1"/>
              <a:t>j++</a:t>
            </a:r>
            <a:r>
              <a:rPr lang="en-US" dirty="0"/>
              <a:t>){</a:t>
            </a:r>
          </a:p>
          <a:p>
            <a:r>
              <a:rPr lang="en-US" dirty="0"/>
              <a:t>            G-&gt;</a:t>
            </a:r>
            <a:r>
              <a:rPr lang="en-US" dirty="0" err="1"/>
              <a:t>adj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][j] = 0;</a:t>
            </a:r>
          </a:p>
          <a:p>
            <a:r>
              <a:rPr lang="en-US" dirty="0"/>
              <a:t>        }</a:t>
            </a:r>
          </a:p>
          <a:p>
            <a:r>
              <a:rPr lang="en-US" dirty="0"/>
              <a:t>    }</a:t>
            </a:r>
          </a:p>
          <a:p>
            <a:r>
              <a:rPr lang="en-US" dirty="0" smtClean="0"/>
              <a:t>}</a:t>
            </a:r>
          </a:p>
          <a:p>
            <a:r>
              <a:rPr lang="en-US" dirty="0"/>
              <a:t>// </a:t>
            </a:r>
            <a:r>
              <a:rPr lang="en-US" dirty="0" err="1"/>
              <a:t>Menambah</a:t>
            </a:r>
            <a:r>
              <a:rPr lang="en-US" dirty="0"/>
              <a:t> edge (Graph </a:t>
            </a:r>
            <a:r>
              <a:rPr lang="en-US" dirty="0" err="1"/>
              <a:t>Berarah</a:t>
            </a:r>
            <a:r>
              <a:rPr lang="en-US" dirty="0"/>
              <a:t>)</a:t>
            </a:r>
          </a:p>
          <a:p>
            <a:r>
              <a:rPr lang="en-US" dirty="0"/>
              <a:t>void </a:t>
            </a:r>
            <a:r>
              <a:rPr lang="en-US" dirty="0" err="1"/>
              <a:t>addEdge</a:t>
            </a:r>
            <a:r>
              <a:rPr lang="en-US" dirty="0"/>
              <a:t>(Graph *G,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){</a:t>
            </a:r>
          </a:p>
          <a:p>
            <a:r>
              <a:rPr lang="en-US" dirty="0"/>
              <a:t>    G-&gt;</a:t>
            </a:r>
            <a:r>
              <a:rPr lang="en-US" dirty="0" err="1"/>
              <a:t>adj</a:t>
            </a:r>
            <a:r>
              <a:rPr lang="en-US" dirty="0"/>
              <a:t>[</a:t>
            </a:r>
            <a:r>
              <a:rPr lang="en-US" dirty="0" err="1"/>
              <a:t>asal</a:t>
            </a:r>
            <a:r>
              <a:rPr lang="en-US" dirty="0"/>
              <a:t>][</a:t>
            </a:r>
            <a:r>
              <a:rPr lang="en-US" dirty="0" err="1"/>
              <a:t>tujuan</a:t>
            </a:r>
            <a:r>
              <a:rPr lang="en-US" dirty="0"/>
              <a:t>] = 1;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5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printGraph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310462" cy="402336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// </a:t>
            </a:r>
            <a:r>
              <a:rPr lang="en-US" dirty="0" err="1"/>
              <a:t>Menampilkan</a:t>
            </a:r>
            <a:r>
              <a:rPr lang="en-US" dirty="0"/>
              <a:t> </a:t>
            </a:r>
            <a:r>
              <a:rPr lang="en-US" dirty="0" err="1"/>
              <a:t>matriks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void </a:t>
            </a:r>
            <a:r>
              <a:rPr lang="en-US" dirty="0" err="1"/>
              <a:t>printGraph</a:t>
            </a:r>
            <a:r>
              <a:rPr lang="en-US" dirty="0"/>
              <a:t>(</a:t>
            </a:r>
            <a:r>
              <a:rPr lang="en-US" dirty="0" smtClean="0"/>
              <a:t>Graph </a:t>
            </a:r>
            <a:r>
              <a:rPr lang="en-US" dirty="0"/>
              <a:t>G){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("\</a:t>
            </a:r>
            <a:r>
              <a:rPr lang="en-US" dirty="0" err="1"/>
              <a:t>nAdjacency</a:t>
            </a:r>
            <a:r>
              <a:rPr lang="en-US" dirty="0"/>
              <a:t> Matrix\n\n");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    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</a:t>
            </a:r>
            <a:r>
              <a:rPr lang="en-US" dirty="0" err="1"/>
              <a:t>G.jumlahVertex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("%2d ", </a:t>
            </a:r>
            <a:r>
              <a:rPr lang="en-US" dirty="0" err="1"/>
              <a:t>i</a:t>
            </a:r>
            <a:r>
              <a:rPr lang="en-US" dirty="0" smtClean="0"/>
              <a:t>);</a:t>
            </a: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("\n");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01033" y="1737360"/>
            <a:ext cx="6096000" cy="37487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</a:t>
            </a:r>
            <a:r>
              <a:rPr lang="en-US" dirty="0" err="1"/>
              <a:t>G.jumlahVertex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++){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("%2d |", </a:t>
            </a:r>
            <a:r>
              <a:rPr lang="en-US" dirty="0" err="1"/>
              <a:t>i</a:t>
            </a:r>
            <a:r>
              <a:rPr lang="en-US" dirty="0"/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for(</a:t>
            </a:r>
            <a:r>
              <a:rPr lang="en-US" dirty="0" err="1"/>
              <a:t>int</a:t>
            </a:r>
            <a:r>
              <a:rPr lang="en-US" dirty="0"/>
              <a:t> j = 0; j &lt; </a:t>
            </a:r>
            <a:r>
              <a:rPr lang="en-US" dirty="0" err="1"/>
              <a:t>G.jumlahVertex</a:t>
            </a:r>
            <a:r>
              <a:rPr lang="en-US" dirty="0"/>
              <a:t>; </a:t>
            </a:r>
            <a:r>
              <a:rPr lang="en-US" dirty="0" err="1"/>
              <a:t>j++</a:t>
            </a:r>
            <a:r>
              <a:rPr lang="en-US" dirty="0"/>
              <a:t>){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    </a:t>
            </a:r>
            <a:r>
              <a:rPr lang="en-US" dirty="0" err="1"/>
              <a:t>printf</a:t>
            </a:r>
            <a:r>
              <a:rPr lang="en-US" dirty="0"/>
              <a:t>("%2d ", </a:t>
            </a:r>
            <a:r>
              <a:rPr lang="en-US" dirty="0" err="1"/>
              <a:t>G.adj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][j]);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("\n");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1598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Capaian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9913" indent="-569913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</a:rPr>
              <a:t>Mahasiswa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memahami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terminologi</a:t>
            </a:r>
            <a:r>
              <a:rPr lang="en-US" sz="2800" dirty="0" smtClean="0">
                <a:solidFill>
                  <a:schemeClr val="tx1"/>
                </a:solidFill>
              </a:rPr>
              <a:t> graph.</a:t>
            </a:r>
            <a:endParaRPr lang="en-US" sz="2800" dirty="0">
              <a:solidFill>
                <a:schemeClr val="tx1"/>
              </a:solidFill>
            </a:endParaRPr>
          </a:p>
          <a:p>
            <a:pPr marL="569913" indent="-569913"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</a:rPr>
              <a:t>Mahasiswa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dapat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memahami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konsep</a:t>
            </a:r>
            <a:r>
              <a:rPr lang="en-US" sz="2800" dirty="0" smtClean="0">
                <a:solidFill>
                  <a:schemeClr val="tx1"/>
                </a:solidFill>
              </a:rPr>
              <a:t> traversal graph.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1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7061" y="190058"/>
            <a:ext cx="4162978" cy="1450757"/>
          </a:xfrm>
        </p:spPr>
        <p:txBody>
          <a:bodyPr/>
          <a:lstStyle/>
          <a:p>
            <a:r>
              <a:rPr lang="en-US" dirty="0" err="1" smtClean="0"/>
              <a:t>Membuat</a:t>
            </a:r>
            <a:r>
              <a:rPr lang="en-US" dirty="0" smtClean="0"/>
              <a:t> Graph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96702" y="317877"/>
            <a:ext cx="6096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/>
              <a:t>int</a:t>
            </a:r>
            <a:r>
              <a:rPr lang="en-US" sz="2000" dirty="0"/>
              <a:t> main(){</a:t>
            </a:r>
          </a:p>
          <a:p>
            <a:endParaRPr lang="en-US" sz="2000" dirty="0"/>
          </a:p>
          <a:p>
            <a:r>
              <a:rPr lang="en-US" sz="2000" dirty="0"/>
              <a:t>    Graph G;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createGraph</a:t>
            </a:r>
            <a:r>
              <a:rPr lang="en-US" sz="2000" dirty="0"/>
              <a:t>(&amp;G, 7);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(&amp;G,0,1);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(&amp;G,0,2);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(&amp;G,0,6);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(&amp;G,1,3);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(&amp;G,2,6);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(&amp;G,3,4);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(&amp;G,3,5);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(&amp;G,5,4);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(&amp;G,5,6);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printGraph</a:t>
            </a:r>
            <a:r>
              <a:rPr lang="en-US" sz="2000" dirty="0"/>
              <a:t>(G);</a:t>
            </a:r>
          </a:p>
          <a:p>
            <a:endParaRPr lang="en-US" sz="2000" dirty="0"/>
          </a:p>
          <a:p>
            <a:r>
              <a:rPr lang="en-US" sz="2000" dirty="0"/>
              <a:t>    return 0;</a:t>
            </a:r>
          </a:p>
          <a:p>
            <a:r>
              <a:rPr lang="en-US" sz="2000" dirty="0"/>
              <a:t>}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25" y="1768634"/>
            <a:ext cx="3171825" cy="3619500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139866"/>
              </p:ext>
            </p:extLst>
          </p:nvPr>
        </p:nvGraphicFramePr>
        <p:xfrm>
          <a:off x="6992702" y="1986117"/>
          <a:ext cx="4861384" cy="248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7673">
                  <a:extLst>
                    <a:ext uri="{9D8B030D-6E8A-4147-A177-3AD203B41FA5}">
                      <a16:colId xmlns:a16="http://schemas.microsoft.com/office/drawing/2014/main" val="1938782724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348672235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891689482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621650086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62164836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244146371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64379687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562218571"/>
                    </a:ext>
                  </a:extLst>
                </a:gridCol>
              </a:tblGrid>
              <a:tr h="310875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87829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47662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298004804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86858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56247602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076291441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04407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69911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0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Data Graph</a:t>
            </a:r>
            <a:br>
              <a:rPr lang="en-US" dirty="0"/>
            </a:br>
            <a:r>
              <a:rPr lang="en-US" dirty="0"/>
              <a:t>- Model 2 (Linked List)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467778" cy="402336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Graph </a:t>
            </a:r>
            <a:r>
              <a:rPr lang="en-US" sz="2400" b="1" dirty="0" err="1" smtClean="0"/>
              <a:t>direpresentasikan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sbb</a:t>
            </a:r>
            <a:r>
              <a:rPr lang="en-US" sz="2400" b="1" dirty="0" smtClean="0"/>
              <a:t> :</a:t>
            </a:r>
          </a:p>
          <a:p>
            <a:r>
              <a:rPr lang="en-US" sz="2400" b="1" dirty="0" smtClean="0"/>
              <a:t>0 </a:t>
            </a:r>
            <a:r>
              <a:rPr lang="en-US" sz="2400" b="1" dirty="0"/>
              <a:t>→ 1 → 2 → 6</a:t>
            </a:r>
          </a:p>
          <a:p>
            <a:r>
              <a:rPr lang="en-US" sz="2400" b="1" dirty="0"/>
              <a:t>1 → 3</a:t>
            </a:r>
          </a:p>
          <a:p>
            <a:r>
              <a:rPr lang="en-US" sz="2400" b="1" dirty="0"/>
              <a:t>2 → 6</a:t>
            </a:r>
          </a:p>
          <a:p>
            <a:r>
              <a:rPr lang="en-US" sz="2400" b="1" dirty="0"/>
              <a:t>3 → 4 → 5</a:t>
            </a:r>
          </a:p>
          <a:p>
            <a:r>
              <a:rPr lang="en-US" sz="2400" b="1" dirty="0"/>
              <a:t>4 → NULL</a:t>
            </a:r>
          </a:p>
          <a:p>
            <a:r>
              <a:rPr lang="en-US" sz="2400" b="1" dirty="0"/>
              <a:t>5 → 4 → 6</a:t>
            </a:r>
          </a:p>
          <a:p>
            <a:r>
              <a:rPr lang="en-US" sz="2400" b="1" dirty="0"/>
              <a:t>6 → NULL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184" y="2047664"/>
            <a:ext cx="3171825" cy="3619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03406" y="2911934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 smtClean="0"/>
              <a:t>Artinya</a:t>
            </a:r>
            <a:r>
              <a:rPr lang="en-US" sz="2000" dirty="0" smtClean="0"/>
              <a:t> :</a:t>
            </a:r>
            <a:endParaRPr lang="en-US" sz="2000" dirty="0"/>
          </a:p>
          <a:p>
            <a:r>
              <a:rPr lang="en-US" sz="2000" dirty="0"/>
              <a:t>Vertex 0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tetangga</a:t>
            </a:r>
            <a:r>
              <a:rPr lang="en-US" sz="2000" dirty="0"/>
              <a:t> 1,2,6</a:t>
            </a:r>
          </a:p>
          <a:p>
            <a:r>
              <a:rPr lang="en-US" sz="2000" dirty="0"/>
              <a:t>Vertex 1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tetangga</a:t>
            </a:r>
            <a:r>
              <a:rPr lang="en-US" sz="2000" dirty="0"/>
              <a:t> 3</a:t>
            </a:r>
          </a:p>
          <a:p>
            <a:r>
              <a:rPr lang="en-US" sz="2000" dirty="0"/>
              <a:t>Vertex 2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tetangga</a:t>
            </a:r>
            <a:r>
              <a:rPr lang="en-US" sz="2000" dirty="0"/>
              <a:t> 6</a:t>
            </a:r>
          </a:p>
          <a:p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seterusnya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493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Data Graph</a:t>
            </a:r>
            <a:br>
              <a:rPr lang="en-US" dirty="0"/>
            </a:br>
            <a:r>
              <a:rPr lang="en-US" dirty="0"/>
              <a:t>- Model 2 (Linked List)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9654" y="1827537"/>
            <a:ext cx="4664423" cy="402336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#define MAX_VERTEX 10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 smtClean="0"/>
              <a:t>typedef</a:t>
            </a:r>
            <a:r>
              <a:rPr lang="en-US" dirty="0" smtClean="0"/>
              <a:t> </a:t>
            </a:r>
            <a:r>
              <a:rPr lang="en-US" dirty="0" err="1"/>
              <a:t>struct</a:t>
            </a:r>
            <a:r>
              <a:rPr lang="en-US" dirty="0"/>
              <a:t> node{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vertex;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r>
              <a:rPr lang="en-US" dirty="0" err="1"/>
              <a:t>struct</a:t>
            </a:r>
            <a:r>
              <a:rPr lang="en-US" dirty="0"/>
              <a:t> node *next;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} Node;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typedef</a:t>
            </a:r>
            <a:r>
              <a:rPr lang="en-US" dirty="0"/>
              <a:t> </a:t>
            </a:r>
            <a:r>
              <a:rPr lang="en-US" dirty="0" err="1"/>
              <a:t>struct</a:t>
            </a:r>
            <a:r>
              <a:rPr lang="en-US" dirty="0"/>
              <a:t>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jumlahVertex</a:t>
            </a:r>
            <a:r>
              <a:rPr lang="en-US" dirty="0"/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Node *head[MAX_VERTEX];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} Graph;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7679" y="1882410"/>
            <a:ext cx="6096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Node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b="1" dirty="0"/>
              <a:t>Linked List.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/>
              <a:t>Setiap</a:t>
            </a:r>
            <a:r>
              <a:rPr lang="en-US" sz="2400" dirty="0"/>
              <a:t> head[</a:t>
            </a:r>
            <a:r>
              <a:rPr lang="en-US" sz="2400" dirty="0" err="1"/>
              <a:t>i</a:t>
            </a:r>
            <a:r>
              <a:rPr lang="en-US" sz="2400" dirty="0"/>
              <a:t>]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Linked List </a:t>
            </a:r>
            <a:r>
              <a:rPr lang="en-US" sz="2400" dirty="0" err="1"/>
              <a:t>milik</a:t>
            </a:r>
            <a:r>
              <a:rPr lang="en-US" sz="2400" dirty="0"/>
              <a:t> vertex </a:t>
            </a:r>
            <a:r>
              <a:rPr lang="en-US" sz="2400" dirty="0" err="1"/>
              <a:t>ke-i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750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Graph</a:t>
            </a:r>
            <a:r>
              <a:rPr lang="en-US" dirty="0" smtClean="0"/>
              <a:t> Model </a:t>
            </a:r>
            <a:r>
              <a:rPr lang="en-US" dirty="0"/>
              <a:t>2 (Linked List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err="1"/>
              <a:t>Ilustrasi</a:t>
            </a:r>
            <a:r>
              <a:rPr lang="en-US" dirty="0"/>
              <a:t> </a:t>
            </a:r>
            <a:r>
              <a:rPr lang="en-US" dirty="0" err="1" smtClean="0"/>
              <a:t>Memori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158" y="1845734"/>
            <a:ext cx="7879599" cy="41546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3" y="2315263"/>
            <a:ext cx="317182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6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Model 2 (Linked List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/>
              <a:t>*</a:t>
            </a:r>
            <a:r>
              <a:rPr lang="en-US" dirty="0" err="1"/>
              <a:t>createNode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83226" y="2057681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/>
              <a:t>Fungsi</a:t>
            </a:r>
            <a:r>
              <a:rPr lang="en-US" sz="2400" b="1" dirty="0"/>
              <a:t> </a:t>
            </a:r>
            <a:r>
              <a:rPr lang="en-US" sz="2400" b="1" dirty="0" err="1"/>
              <a:t>Membuat</a:t>
            </a:r>
            <a:r>
              <a:rPr lang="en-US" sz="2400" b="1" dirty="0"/>
              <a:t> Node</a:t>
            </a:r>
            <a:r>
              <a:rPr lang="en-US" sz="2400" b="1" dirty="0" smtClean="0"/>
              <a:t>()</a:t>
            </a:r>
          </a:p>
          <a:p>
            <a:endParaRPr lang="en-US" dirty="0" smtClean="0"/>
          </a:p>
          <a:p>
            <a:r>
              <a:rPr lang="en-US" sz="2000" b="1" dirty="0" smtClean="0"/>
              <a:t>Node </a:t>
            </a:r>
            <a:r>
              <a:rPr lang="en-US" sz="2000" b="1" dirty="0"/>
              <a:t>*</a:t>
            </a:r>
            <a:r>
              <a:rPr lang="en-US" sz="2000" b="1" dirty="0" err="1"/>
              <a:t>createNode</a:t>
            </a:r>
            <a:r>
              <a:rPr lang="en-US" sz="2000" b="1" dirty="0"/>
              <a:t>(</a:t>
            </a:r>
            <a:r>
              <a:rPr lang="en-US" sz="2000" b="1" dirty="0" err="1"/>
              <a:t>int</a:t>
            </a:r>
            <a:r>
              <a:rPr lang="en-US" sz="2000" b="1" dirty="0"/>
              <a:t> vertex){</a:t>
            </a:r>
          </a:p>
          <a:p>
            <a:endParaRPr lang="en-US" dirty="0"/>
          </a:p>
          <a:p>
            <a:r>
              <a:rPr lang="en-US" dirty="0"/>
              <a:t>    Node *</a:t>
            </a:r>
            <a:r>
              <a:rPr lang="en-US" dirty="0" err="1"/>
              <a:t>baru</a:t>
            </a:r>
            <a:r>
              <a:rPr lang="en-US" dirty="0"/>
              <a:t> = (Node*)</a:t>
            </a:r>
            <a:r>
              <a:rPr lang="en-US" dirty="0" err="1"/>
              <a:t>malloc</a:t>
            </a:r>
            <a:r>
              <a:rPr lang="en-US" dirty="0"/>
              <a:t>(</a:t>
            </a:r>
            <a:r>
              <a:rPr lang="en-US" dirty="0" err="1"/>
              <a:t>sizeof</a:t>
            </a:r>
            <a:r>
              <a:rPr lang="en-US" dirty="0"/>
              <a:t>(Node));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baru</a:t>
            </a:r>
            <a:r>
              <a:rPr lang="en-US" dirty="0"/>
              <a:t>-&gt;vertex = vertex;</a:t>
            </a:r>
          </a:p>
          <a:p>
            <a:r>
              <a:rPr lang="en-US" dirty="0"/>
              <a:t>    </a:t>
            </a:r>
            <a:r>
              <a:rPr lang="en-US" dirty="0" err="1"/>
              <a:t>baru</a:t>
            </a:r>
            <a:r>
              <a:rPr lang="en-US" dirty="0"/>
              <a:t>-&gt;next = NULL;</a:t>
            </a:r>
          </a:p>
          <a:p>
            <a:endParaRPr lang="en-US" dirty="0"/>
          </a:p>
          <a:p>
            <a:r>
              <a:rPr lang="en-US" dirty="0"/>
              <a:t>    return </a:t>
            </a:r>
            <a:r>
              <a:rPr lang="en-US" dirty="0" err="1"/>
              <a:t>baru</a:t>
            </a:r>
            <a:r>
              <a:rPr lang="en-US" dirty="0"/>
              <a:t>;</a:t>
            </a:r>
          </a:p>
          <a:p>
            <a:r>
              <a:rPr lang="en-US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5987846" y="1333991"/>
            <a:ext cx="6096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//============================</a:t>
            </a:r>
          </a:p>
          <a:p>
            <a:r>
              <a:rPr lang="en-US" dirty="0"/>
              <a:t>// </a:t>
            </a:r>
            <a:r>
              <a:rPr lang="en-US" dirty="0" err="1"/>
              <a:t>Menampilkan</a:t>
            </a:r>
            <a:r>
              <a:rPr lang="en-US" dirty="0"/>
              <a:t> Graph</a:t>
            </a:r>
          </a:p>
          <a:p>
            <a:r>
              <a:rPr lang="en-US" dirty="0"/>
              <a:t>//============================</a:t>
            </a:r>
          </a:p>
          <a:p>
            <a:r>
              <a:rPr lang="en-US" sz="2400" b="1" dirty="0"/>
              <a:t>void </a:t>
            </a:r>
            <a:r>
              <a:rPr lang="en-US" sz="2400" b="1" dirty="0" err="1"/>
              <a:t>printGraph</a:t>
            </a:r>
            <a:r>
              <a:rPr lang="en-US" sz="2400" b="1" dirty="0"/>
              <a:t>(Graph G){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("\</a:t>
            </a:r>
            <a:r>
              <a:rPr lang="en-US" dirty="0" err="1"/>
              <a:t>nAdjacency</a:t>
            </a:r>
            <a:r>
              <a:rPr lang="en-US" dirty="0"/>
              <a:t> List\n\n");</a:t>
            </a:r>
          </a:p>
          <a:p>
            <a:r>
              <a:rPr lang="en-US" dirty="0"/>
              <a:t>    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=0;i&lt;</a:t>
            </a:r>
            <a:r>
              <a:rPr lang="en-US" dirty="0" err="1"/>
              <a:t>G.jumlahVertex;i</a:t>
            </a:r>
            <a:r>
              <a:rPr lang="en-US" dirty="0"/>
              <a:t>++){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("%d : ",</a:t>
            </a:r>
            <a:r>
              <a:rPr lang="en-US" dirty="0" err="1"/>
              <a:t>i</a:t>
            </a:r>
            <a:r>
              <a:rPr lang="en-US" dirty="0"/>
              <a:t>);</a:t>
            </a:r>
          </a:p>
          <a:p>
            <a:r>
              <a:rPr lang="en-US" dirty="0"/>
              <a:t>        Node *bantu = </a:t>
            </a:r>
            <a:r>
              <a:rPr lang="en-US" dirty="0" err="1"/>
              <a:t>G.head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endParaRPr lang="en-US" dirty="0"/>
          </a:p>
          <a:p>
            <a:r>
              <a:rPr lang="en-US" dirty="0"/>
              <a:t>        while(bantu!=NULL){</a:t>
            </a:r>
          </a:p>
          <a:p>
            <a:r>
              <a:rPr lang="en-US" dirty="0"/>
              <a:t>            </a:t>
            </a:r>
            <a:r>
              <a:rPr lang="en-US" dirty="0" err="1"/>
              <a:t>printf</a:t>
            </a:r>
            <a:r>
              <a:rPr lang="en-US" dirty="0"/>
              <a:t>("%d -&gt; ",bantu-&gt;vertex);</a:t>
            </a:r>
          </a:p>
          <a:p>
            <a:r>
              <a:rPr lang="en-US" dirty="0"/>
              <a:t>            bantu=bantu-&gt;next;</a:t>
            </a:r>
          </a:p>
          <a:p>
            <a:r>
              <a:rPr lang="en-US" dirty="0"/>
              <a:t>        }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("NULL\n");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349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Model 2 (Linked List)</a:t>
            </a:r>
            <a:br>
              <a:rPr lang="en-US" dirty="0"/>
            </a:br>
            <a:r>
              <a:rPr lang="en-US" dirty="0" smtClean="0"/>
              <a:t>- </a:t>
            </a:r>
            <a:r>
              <a:rPr lang="en-US" dirty="0" err="1" smtClean="0"/>
              <a:t>createGraph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6204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void </a:t>
            </a:r>
            <a:r>
              <a:rPr lang="en-US" sz="2400" b="1" dirty="0" err="1"/>
              <a:t>createGraph</a:t>
            </a:r>
            <a:r>
              <a:rPr lang="en-US" sz="2400" b="1" dirty="0"/>
              <a:t>(Graph *G, </a:t>
            </a:r>
            <a:r>
              <a:rPr lang="en-US" sz="2400" b="1" dirty="0" err="1"/>
              <a:t>int</a:t>
            </a:r>
            <a:r>
              <a:rPr lang="en-US" sz="2400" b="1" dirty="0"/>
              <a:t> </a:t>
            </a:r>
            <a:r>
              <a:rPr lang="en-US" sz="2400" b="1" dirty="0" err="1"/>
              <a:t>jumlahVertex</a:t>
            </a:r>
            <a:r>
              <a:rPr lang="en-US" sz="2400" b="1" dirty="0" smtClean="0"/>
              <a:t>){</a:t>
            </a:r>
          </a:p>
          <a:p>
            <a:r>
              <a:rPr lang="en-US" dirty="0" smtClean="0"/>
              <a:t>    G-&gt;</a:t>
            </a:r>
            <a:r>
              <a:rPr lang="en-US" dirty="0" err="1" smtClean="0"/>
              <a:t>jumlahVertex</a:t>
            </a:r>
            <a:r>
              <a:rPr lang="en-US" dirty="0" smtClean="0"/>
              <a:t> = </a:t>
            </a:r>
            <a:r>
              <a:rPr lang="en-US" dirty="0" err="1" smtClean="0"/>
              <a:t>jumlahVertex</a:t>
            </a:r>
            <a:r>
              <a:rPr lang="en-US" dirty="0" smtClean="0"/>
              <a:t>;</a:t>
            </a:r>
          </a:p>
          <a:p>
            <a:endParaRPr lang="en-US" dirty="0"/>
          </a:p>
          <a:p>
            <a:r>
              <a:rPr lang="en-US" dirty="0"/>
              <a:t>    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=0;i&lt;</a:t>
            </a:r>
            <a:r>
              <a:rPr lang="en-US" dirty="0" err="1"/>
              <a:t>jumlahVertex;i</a:t>
            </a:r>
            <a:r>
              <a:rPr lang="en-US" dirty="0"/>
              <a:t>++)</a:t>
            </a:r>
          </a:p>
          <a:p>
            <a:r>
              <a:rPr lang="en-US" dirty="0"/>
              <a:t>        G-&gt;head[</a:t>
            </a:r>
            <a:r>
              <a:rPr lang="en-US" dirty="0" err="1"/>
              <a:t>i</a:t>
            </a:r>
            <a:r>
              <a:rPr lang="en-US" dirty="0"/>
              <a:t>]=NULL;</a:t>
            </a:r>
          </a:p>
          <a:p>
            <a:r>
              <a:rPr lang="en-US" dirty="0" smtClean="0"/>
              <a:t>}</a:t>
            </a:r>
          </a:p>
          <a:p>
            <a:r>
              <a:rPr lang="en-US" dirty="0" err="1" smtClean="0"/>
              <a:t>Dipanggil</a:t>
            </a:r>
            <a:r>
              <a:rPr lang="en-US" dirty="0" smtClean="0"/>
              <a:t> di </a:t>
            </a:r>
            <a:r>
              <a:rPr lang="en-US" dirty="0" err="1" smtClean="0"/>
              <a:t>fungsi</a:t>
            </a:r>
            <a:r>
              <a:rPr lang="en-US" dirty="0" smtClean="0"/>
              <a:t> main()</a:t>
            </a:r>
          </a:p>
          <a:p>
            <a:r>
              <a:rPr lang="en-US" b="1" dirty="0" err="1"/>
              <a:t>createGraph</a:t>
            </a:r>
            <a:r>
              <a:rPr lang="en-US" b="1" dirty="0"/>
              <a:t>(&amp;G,7);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127" y="566431"/>
            <a:ext cx="26670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5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Model 2 (Linked List)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addEdge</a:t>
            </a:r>
            <a:r>
              <a:rPr lang="en-US" dirty="0"/>
              <a:t>() </a:t>
            </a:r>
            <a:r>
              <a:rPr lang="en-US" dirty="0" err="1"/>
              <a:t>dengan</a:t>
            </a:r>
            <a:r>
              <a:rPr lang="en-US" dirty="0"/>
              <a:t> Tail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231804" cy="4023360"/>
          </a:xfrm>
        </p:spPr>
        <p:txBody>
          <a:bodyPr/>
          <a:lstStyle/>
          <a:p>
            <a:r>
              <a:rPr lang="en-US" dirty="0" err="1" smtClean="0"/>
              <a:t>Menambahkan</a:t>
            </a:r>
            <a:r>
              <a:rPr lang="en-US" dirty="0" smtClean="0"/>
              <a:t> edge </a:t>
            </a:r>
            <a:r>
              <a:rPr lang="en-US" dirty="0" err="1" smtClean="0"/>
              <a:t>dengan</a:t>
            </a:r>
            <a:r>
              <a:rPr lang="en-US" dirty="0" smtClean="0"/>
              <a:t> node di </a:t>
            </a:r>
            <a:r>
              <a:rPr lang="en-US" dirty="0" err="1" smtClean="0"/>
              <a:t>akhir</a:t>
            </a:r>
            <a:r>
              <a:rPr lang="en-US" dirty="0" smtClean="0"/>
              <a:t> list </a:t>
            </a:r>
            <a:r>
              <a:rPr lang="en-US" dirty="0" err="1" smtClean="0"/>
              <a:t>list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0" y="1843003"/>
            <a:ext cx="6096000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b="1" dirty="0"/>
              <a:t>void </a:t>
            </a:r>
            <a:r>
              <a:rPr lang="en-US" b="1" dirty="0" err="1"/>
              <a:t>addEdge</a:t>
            </a:r>
            <a:r>
              <a:rPr lang="en-US" b="1" dirty="0"/>
              <a:t>(Graph *G, </a:t>
            </a:r>
            <a:r>
              <a:rPr lang="en-US" b="1" dirty="0" err="1"/>
              <a:t>int</a:t>
            </a:r>
            <a:r>
              <a:rPr lang="en-US" b="1" dirty="0"/>
              <a:t> </a:t>
            </a:r>
            <a:r>
              <a:rPr lang="en-US" b="1" dirty="0" err="1"/>
              <a:t>asal</a:t>
            </a:r>
            <a:r>
              <a:rPr lang="en-US" b="1" dirty="0"/>
              <a:t>, </a:t>
            </a:r>
            <a:r>
              <a:rPr lang="en-US" b="1" dirty="0" err="1"/>
              <a:t>int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){</a:t>
            </a:r>
          </a:p>
          <a:p>
            <a:endParaRPr lang="en-US" dirty="0"/>
          </a:p>
          <a:p>
            <a:r>
              <a:rPr lang="en-US" dirty="0"/>
              <a:t>    Node *</a:t>
            </a:r>
            <a:r>
              <a:rPr lang="en-US" dirty="0" err="1"/>
              <a:t>baru</a:t>
            </a:r>
            <a:r>
              <a:rPr lang="en-US" dirty="0"/>
              <a:t> = </a:t>
            </a:r>
            <a:r>
              <a:rPr lang="en-US" dirty="0" err="1"/>
              <a:t>createNode</a:t>
            </a:r>
            <a:r>
              <a:rPr lang="en-US" dirty="0"/>
              <a:t>(</a:t>
            </a:r>
            <a:r>
              <a:rPr lang="en-US" dirty="0" err="1"/>
              <a:t>tujuan</a:t>
            </a:r>
            <a:r>
              <a:rPr lang="en-US" dirty="0"/>
              <a:t>);</a:t>
            </a:r>
          </a:p>
          <a:p>
            <a:endParaRPr lang="en-US" dirty="0"/>
          </a:p>
          <a:p>
            <a:r>
              <a:rPr lang="en-US" dirty="0"/>
              <a:t>    // </a:t>
            </a:r>
            <a:r>
              <a:rPr lang="en-US" dirty="0" err="1"/>
              <a:t>Jika</a:t>
            </a:r>
            <a:r>
              <a:rPr lang="en-US" dirty="0"/>
              <a:t> Linked List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kosong</a:t>
            </a:r>
            <a:endParaRPr lang="en-US" dirty="0"/>
          </a:p>
          <a:p>
            <a:r>
              <a:rPr lang="en-US" dirty="0"/>
              <a:t>    if(G-&gt;head[</a:t>
            </a:r>
            <a:r>
              <a:rPr lang="en-US" dirty="0" err="1"/>
              <a:t>asal</a:t>
            </a:r>
            <a:r>
              <a:rPr lang="en-US" dirty="0"/>
              <a:t>] == NULL){</a:t>
            </a:r>
          </a:p>
          <a:p>
            <a:r>
              <a:rPr lang="en-US" dirty="0"/>
              <a:t>        G-&gt;head[</a:t>
            </a:r>
            <a:r>
              <a:rPr lang="en-US" dirty="0" err="1"/>
              <a:t>asal</a:t>
            </a:r>
            <a:r>
              <a:rPr lang="en-US" dirty="0"/>
              <a:t>] = </a:t>
            </a:r>
            <a:r>
              <a:rPr lang="en-US" dirty="0" err="1"/>
              <a:t>baru</a:t>
            </a:r>
            <a:r>
              <a:rPr lang="en-US" dirty="0"/>
              <a:t>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else</a:t>
            </a:r>
            <a:r>
              <a:rPr lang="en-US" dirty="0" smtClean="0"/>
              <a:t>{</a:t>
            </a:r>
            <a:endParaRPr lang="en-US" dirty="0"/>
          </a:p>
          <a:p>
            <a:r>
              <a:rPr lang="en-US" dirty="0"/>
              <a:t>        Node *bantu = G-&gt;head[</a:t>
            </a:r>
            <a:r>
              <a:rPr lang="en-US" dirty="0" err="1"/>
              <a:t>asal</a:t>
            </a:r>
            <a:r>
              <a:rPr lang="en-US" dirty="0" smtClean="0"/>
              <a:t>];</a:t>
            </a:r>
            <a:endParaRPr lang="en-US" dirty="0"/>
          </a:p>
          <a:p>
            <a:r>
              <a:rPr lang="en-US" dirty="0"/>
              <a:t>        while(bantu-&gt;next != NULL)</a:t>
            </a:r>
          </a:p>
          <a:p>
            <a:r>
              <a:rPr lang="en-US" dirty="0"/>
              <a:t>            bantu = bantu-&gt;next;</a:t>
            </a:r>
          </a:p>
          <a:p>
            <a:endParaRPr lang="en-US" dirty="0"/>
          </a:p>
          <a:p>
            <a:r>
              <a:rPr lang="en-US" dirty="0"/>
              <a:t>        bantu-&gt;next = </a:t>
            </a:r>
            <a:r>
              <a:rPr lang="en-US" dirty="0" err="1"/>
              <a:t>baru</a:t>
            </a:r>
            <a:r>
              <a:rPr lang="en-US" dirty="0"/>
              <a:t>;</a:t>
            </a:r>
          </a:p>
          <a:p>
            <a:r>
              <a:rPr lang="en-US" dirty="0"/>
              <a:t>    </a:t>
            </a:r>
            <a:r>
              <a:rPr lang="en-US" dirty="0" smtClean="0"/>
              <a:t>}</a:t>
            </a:r>
            <a:endParaRPr lang="en-US" dirty="0"/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643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Model 2 (Linked List)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addEdge</a:t>
            </a:r>
            <a:r>
              <a:rPr lang="en-US" dirty="0"/>
              <a:t>() </a:t>
            </a:r>
            <a:r>
              <a:rPr lang="en-US" dirty="0" err="1"/>
              <a:t>dengan</a:t>
            </a:r>
            <a:r>
              <a:rPr lang="en-US" dirty="0"/>
              <a:t> Tail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addEdge</a:t>
            </a:r>
            <a:r>
              <a:rPr lang="en-US" dirty="0"/>
              <a:t>(&amp;G,0,1</a:t>
            </a:r>
            <a:r>
              <a:rPr lang="en-US" dirty="0" smtClean="0"/>
              <a:t>);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addEdge</a:t>
            </a:r>
            <a:r>
              <a:rPr lang="en-US" dirty="0"/>
              <a:t>(&amp;G,0,2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/>
              <a:t>addEdge</a:t>
            </a:r>
            <a:r>
              <a:rPr lang="en-US" dirty="0"/>
              <a:t>(&amp;</a:t>
            </a:r>
            <a:r>
              <a:rPr lang="en-US" dirty="0" smtClean="0"/>
              <a:t>G,0,6);</a:t>
            </a:r>
            <a:endParaRPr lang="en-US" dirty="0"/>
          </a:p>
          <a:p>
            <a:r>
              <a:rPr lang="en-US" dirty="0" smtClean="0"/>
              <a:t>;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434" y="2129547"/>
            <a:ext cx="3495675" cy="847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204" y="3621778"/>
            <a:ext cx="5228918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3746" y="5002319"/>
            <a:ext cx="76962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Model 2 (Linked List)</a:t>
            </a:r>
            <a:br>
              <a:rPr lang="en-US" dirty="0"/>
            </a:br>
            <a:r>
              <a:rPr lang="en-US" dirty="0" smtClean="0"/>
              <a:t>- main()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b="1" dirty="0" smtClean="0"/>
              <a:t>OUTPUT</a:t>
            </a:r>
          </a:p>
          <a:p>
            <a:r>
              <a:rPr lang="it-IT" dirty="0" smtClean="0"/>
              <a:t>Adjacency </a:t>
            </a:r>
            <a:r>
              <a:rPr lang="it-IT" dirty="0"/>
              <a:t>List</a:t>
            </a:r>
          </a:p>
          <a:p>
            <a:r>
              <a:rPr lang="it-IT" dirty="0" smtClean="0"/>
              <a:t>0 </a:t>
            </a:r>
            <a:r>
              <a:rPr lang="it-IT" dirty="0"/>
              <a:t>: 1 -&gt; 2 -&gt; 6 -&gt; NULL</a:t>
            </a:r>
          </a:p>
          <a:p>
            <a:r>
              <a:rPr lang="it-IT" dirty="0"/>
              <a:t>1 : 3 -&gt; NULL</a:t>
            </a:r>
          </a:p>
          <a:p>
            <a:r>
              <a:rPr lang="it-IT" dirty="0"/>
              <a:t>2 : 6 -&gt; NULL</a:t>
            </a:r>
          </a:p>
          <a:p>
            <a:r>
              <a:rPr lang="it-IT" dirty="0"/>
              <a:t>3 : 4 -&gt; 5 -&gt; NULL</a:t>
            </a:r>
          </a:p>
          <a:p>
            <a:r>
              <a:rPr lang="it-IT" dirty="0"/>
              <a:t>4 : NULL</a:t>
            </a:r>
          </a:p>
          <a:p>
            <a:r>
              <a:rPr lang="it-IT" dirty="0"/>
              <a:t>5 : 4 -&gt; 6 -&gt; NULL</a:t>
            </a:r>
          </a:p>
          <a:p>
            <a:r>
              <a:rPr lang="it-IT" dirty="0"/>
              <a:t>6 : NULL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37755" y="325932"/>
            <a:ext cx="289068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int</a:t>
            </a:r>
            <a:r>
              <a:rPr lang="en-US" sz="2400" b="1" dirty="0"/>
              <a:t> main(){</a:t>
            </a:r>
          </a:p>
          <a:p>
            <a:endParaRPr lang="en-US" sz="2000" dirty="0"/>
          </a:p>
          <a:p>
            <a:r>
              <a:rPr lang="en-US" sz="2000" dirty="0"/>
              <a:t>    Graph G;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createGraph</a:t>
            </a:r>
            <a:r>
              <a:rPr lang="en-US" sz="2000" dirty="0"/>
              <a:t>(&amp;G,7);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(&amp;G,0,1);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(&amp;G,0,2);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(&amp;G,0,6);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(&amp;G,1,3);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(&amp;G,2,6);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(&amp;G,3,4);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(&amp;G,3,5);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(&amp;G,5,4);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addEdge</a:t>
            </a:r>
            <a:r>
              <a:rPr lang="en-US" sz="2000" dirty="0"/>
              <a:t>(&amp;G,5,6);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printGraph</a:t>
            </a:r>
            <a:r>
              <a:rPr lang="en-US" sz="2000" dirty="0"/>
              <a:t>(G);</a:t>
            </a:r>
          </a:p>
          <a:p>
            <a:endParaRPr lang="en-US" sz="2000" dirty="0"/>
          </a:p>
          <a:p>
            <a:r>
              <a:rPr lang="en-US" sz="2000" dirty="0"/>
              <a:t>    return 0;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145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Algoritma</a:t>
            </a:r>
            <a:r>
              <a:rPr lang="en-US" dirty="0" smtClean="0"/>
              <a:t> Traversal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r>
              <a:rPr lang="en-US" sz="2400" dirty="0"/>
              <a:t>, graph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b="1" dirty="0" err="1"/>
              <a:t>akar</a:t>
            </a:r>
            <a:r>
              <a:rPr lang="en-US" sz="2400" b="1" dirty="0"/>
              <a:t> (root)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pohon</a:t>
            </a:r>
            <a:r>
              <a:rPr lang="en-US" sz="2400" dirty="0"/>
              <a:t>,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lintasan</a:t>
            </a:r>
            <a:r>
              <a:rPr lang="en-US" sz="2400" dirty="0"/>
              <a:t> </a:t>
            </a:r>
            <a:r>
              <a:rPr lang="en-US" sz="2400" dirty="0" err="1"/>
              <a:t>unik</a:t>
            </a:r>
            <a:r>
              <a:rPr lang="en-US" sz="2400" dirty="0"/>
              <a:t> </a:t>
            </a:r>
            <a:r>
              <a:rPr lang="en-US" sz="2400" dirty="0" err="1"/>
              <a:t>menuju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,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tentu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graph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dijangkau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Selain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sebuah</a:t>
            </a:r>
            <a:r>
              <a:rPr lang="en-US" sz="2400" dirty="0"/>
              <a:t> graph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b="1" dirty="0" err="1"/>
              <a:t>siklus</a:t>
            </a:r>
            <a:r>
              <a:rPr lang="en-US" sz="2400" b="1" dirty="0"/>
              <a:t> (cycle)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kali </a:t>
            </a:r>
            <a:r>
              <a:rPr lang="en-US" sz="2400" dirty="0" err="1"/>
              <a:t>selama</a:t>
            </a:r>
            <a:r>
              <a:rPr lang="en-US" sz="2400" dirty="0"/>
              <a:t> proses </a:t>
            </a:r>
            <a:r>
              <a:rPr lang="en-US" sz="2400" dirty="0" err="1"/>
              <a:t>penelusuran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366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Terminologi</a:t>
            </a:r>
            <a:r>
              <a:rPr lang="en-US" sz="2800" dirty="0" smtClean="0"/>
              <a:t> Graph</a:t>
            </a:r>
          </a:p>
          <a:p>
            <a:pPr lvl="1"/>
            <a:r>
              <a:rPr lang="en-US" sz="2400" b="1" i="1" dirty="0"/>
              <a:t>degree, adjacent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b="1" i="1" dirty="0"/>
              <a:t>neighbors</a:t>
            </a:r>
            <a:r>
              <a:rPr lang="en-US" sz="2400" dirty="0"/>
              <a:t>, </a:t>
            </a:r>
            <a:r>
              <a:rPr lang="en-US" sz="2400" b="1" i="1" dirty="0"/>
              <a:t>path</a:t>
            </a:r>
            <a:r>
              <a:rPr lang="en-US" sz="2400" dirty="0"/>
              <a:t>, </a:t>
            </a:r>
            <a:r>
              <a:rPr lang="en-US" sz="2400" b="1" i="1" dirty="0"/>
              <a:t>path length</a:t>
            </a:r>
          </a:p>
          <a:p>
            <a:pPr lvl="1"/>
            <a:r>
              <a:rPr lang="en-US" sz="2400" b="1" i="1" dirty="0" smtClean="0"/>
              <a:t>undirected graph </a:t>
            </a:r>
            <a:r>
              <a:rPr lang="en-US" sz="2400" dirty="0" err="1" smtClean="0"/>
              <a:t>dan</a:t>
            </a:r>
            <a:r>
              <a:rPr lang="en-US" sz="2400" b="1" i="1" dirty="0" smtClean="0"/>
              <a:t> </a:t>
            </a:r>
            <a:r>
              <a:rPr lang="en-US" sz="2400" b="1" i="1" dirty="0"/>
              <a:t>directed graph </a:t>
            </a:r>
            <a:r>
              <a:rPr lang="en-US" sz="2400" b="1" i="1" dirty="0" err="1"/>
              <a:t>atau</a:t>
            </a:r>
            <a:r>
              <a:rPr lang="en-US" sz="2400" b="1" i="1" dirty="0"/>
              <a:t> </a:t>
            </a:r>
            <a:r>
              <a:rPr lang="en-US" sz="2400" b="1" i="1" dirty="0" smtClean="0"/>
              <a:t>digraph</a:t>
            </a:r>
          </a:p>
          <a:p>
            <a:pPr lvl="1"/>
            <a:r>
              <a:rPr lang="en-US" sz="2400" b="1" i="1" dirty="0"/>
              <a:t>directed path, out-degree, </a:t>
            </a:r>
            <a:r>
              <a:rPr lang="en-US" sz="2400" b="1" i="1" dirty="0" smtClean="0"/>
              <a:t>in-degree</a:t>
            </a:r>
          </a:p>
          <a:p>
            <a:pPr lvl="1"/>
            <a:r>
              <a:rPr lang="en-US" sz="2400" b="1" i="1" dirty="0"/>
              <a:t>strongly connected digraph, weakly connected </a:t>
            </a:r>
            <a:r>
              <a:rPr lang="en-US" sz="2400" b="1" i="1" dirty="0" smtClean="0"/>
              <a:t>digraph</a:t>
            </a:r>
          </a:p>
          <a:p>
            <a:r>
              <a:rPr lang="en-US" sz="2800" dirty="0" err="1"/>
              <a:t>Algoritma</a:t>
            </a:r>
            <a:r>
              <a:rPr lang="en-US" sz="2800" dirty="0"/>
              <a:t> Traversal Graph</a:t>
            </a:r>
            <a:endParaRPr lang="en-US" sz="2800" b="1" i="1" dirty="0" smtClean="0"/>
          </a:p>
          <a:p>
            <a:pPr lvl="1"/>
            <a:r>
              <a:rPr lang="en-US" sz="2400" dirty="0" smtClean="0"/>
              <a:t>Breadth First Search</a:t>
            </a:r>
          </a:p>
          <a:p>
            <a:pPr lvl="1"/>
            <a:r>
              <a:rPr lang="en-US" sz="2400" dirty="0" smtClean="0"/>
              <a:t>Depth First Search</a:t>
            </a:r>
          </a:p>
        </p:txBody>
      </p:sp>
    </p:spTree>
    <p:extLst>
      <p:ext uri="{BB962C8B-B14F-4D97-AF65-F5344CB8AC3E}">
        <p14:creationId xmlns:p14="http://schemas.microsoft.com/office/powerpoint/2010/main" val="386634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Algoritma</a:t>
            </a:r>
            <a:r>
              <a:rPr lang="en-US" dirty="0"/>
              <a:t> Traversal Graph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>
                <a:latin typeface="Arial" panose="020B0604020202020204" pitchFamily="34" charset="0"/>
              </a:rPr>
              <a:t>Breadth-First Search (BFS)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mengunjungi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berdasarkan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</a:rPr>
              <a:t>panjang</a:t>
            </a:r>
            <a:r>
              <a:rPr lang="en-US" altLang="en-US" sz="2400" b="1" dirty="0"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</a:rPr>
              <a:t>lintasan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awal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Simpul-simpul</a:t>
            </a:r>
            <a:r>
              <a:rPr lang="en-US" altLang="en-US" sz="2400" dirty="0">
                <a:latin typeface="Arial" panose="020B0604020202020204" pitchFamily="34" charset="0"/>
              </a:rPr>
              <a:t> yang </a:t>
            </a:r>
            <a:r>
              <a:rPr lang="en-US" altLang="en-US" sz="2400" dirty="0" err="1">
                <a:latin typeface="Arial" panose="020B0604020202020204" pitchFamily="34" charset="0"/>
              </a:rPr>
              <a:t>jaraknya</a:t>
            </a:r>
            <a:r>
              <a:rPr lang="en-US" altLang="en-US" sz="2400" dirty="0">
                <a:latin typeface="Arial" panose="020B0604020202020204" pitchFamily="34" charset="0"/>
              </a:rPr>
              <a:t> paling </a:t>
            </a:r>
            <a:r>
              <a:rPr lang="en-US" altLang="en-US" sz="2400" dirty="0" err="1">
                <a:latin typeface="Arial" panose="020B0604020202020204" pitchFamily="34" charset="0"/>
              </a:rPr>
              <a:t>dekat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awal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dikunjungi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terlebih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dahulu</a:t>
            </a:r>
            <a:r>
              <a:rPr lang="en-US" altLang="en-US" sz="2400" dirty="0"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</a:rPr>
              <a:t>kemudian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dilanjutkan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yang </a:t>
            </a:r>
            <a:r>
              <a:rPr lang="en-US" altLang="en-US" sz="2400" dirty="0" err="1">
                <a:latin typeface="Arial" panose="020B0604020202020204" pitchFamily="34" charset="0"/>
              </a:rPr>
              <a:t>lebih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jauh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Namun</a:t>
            </a:r>
            <a:r>
              <a:rPr lang="en-US" altLang="en-US" sz="2400" dirty="0">
                <a:latin typeface="Arial" panose="020B0604020202020204" pitchFamily="34" charset="0"/>
              </a:rPr>
              <a:t>, BFS </a:t>
            </a:r>
            <a:r>
              <a:rPr lang="en-US" altLang="en-US" sz="2400" dirty="0" err="1">
                <a:latin typeface="Arial" panose="020B0604020202020204" pitchFamily="34" charset="0"/>
              </a:rPr>
              <a:t>tidak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selalu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dapat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mengunjungi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seluruh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apabila</a:t>
            </a:r>
            <a:r>
              <a:rPr lang="en-US" altLang="en-US" sz="2400" dirty="0">
                <a:latin typeface="Arial" panose="020B0604020202020204" pitchFamily="34" charset="0"/>
              </a:rPr>
              <a:t> graph </a:t>
            </a:r>
            <a:r>
              <a:rPr lang="en-US" altLang="en-US" sz="2400" dirty="0" err="1">
                <a:latin typeface="Arial" panose="020B0604020202020204" pitchFamily="34" charset="0"/>
              </a:rPr>
              <a:t>tidak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terhubung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>
                <a:latin typeface="Arial" panose="020B0604020202020204" pitchFamily="34" charset="0"/>
              </a:rPr>
              <a:t>Depth-First Search (DFS)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menelusuri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seluruh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graph </a:t>
            </a:r>
            <a:r>
              <a:rPr lang="en-US" altLang="en-US" sz="2400" dirty="0" err="1">
                <a:latin typeface="Arial" panose="020B0604020202020204" pitchFamily="34" charset="0"/>
              </a:rPr>
              <a:t>dengan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melakukan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serangkaian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pemanggilan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rekursif</a:t>
            </a:r>
            <a:r>
              <a:rPr lang="en-US" altLang="en-US" sz="2400" dirty="0">
                <a:latin typeface="Arial" panose="020B0604020202020204" pitchFamily="34" charset="0"/>
              </a:rPr>
              <a:t> (</a:t>
            </a:r>
            <a:r>
              <a:rPr lang="en-US" altLang="en-US" sz="2400" i="1" dirty="0">
                <a:latin typeface="Arial" panose="020B0604020202020204" pitchFamily="34" charset="0"/>
              </a:rPr>
              <a:t>recursive calls</a:t>
            </a:r>
            <a:r>
              <a:rPr lang="en-US" altLang="en-US" sz="2400" dirty="0">
                <a:latin typeface="Arial" panose="020B0604020202020204" pitchFamily="34" charset="0"/>
              </a:rPr>
              <a:t>) yang </a:t>
            </a:r>
            <a:r>
              <a:rPr lang="en-US" altLang="en-US" sz="2400" dirty="0" err="1">
                <a:latin typeface="Arial" panose="020B0604020202020204" pitchFamily="34" charset="0"/>
              </a:rPr>
              <a:t>mengikuti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lintasan-lintasan</a:t>
            </a:r>
            <a:r>
              <a:rPr lang="en-US" altLang="en-US" sz="2400" dirty="0">
                <a:latin typeface="Arial" panose="020B0604020202020204" pitchFamily="34" charset="0"/>
              </a:rPr>
              <a:t> di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graph </a:t>
            </a:r>
            <a:r>
              <a:rPr lang="en-US" altLang="en-US" sz="2400" dirty="0" err="1">
                <a:latin typeface="Arial" panose="020B0604020202020204" pitchFamily="34" charset="0"/>
              </a:rPr>
              <a:t>hingga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mencapai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terdalam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sebelum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kembali</a:t>
            </a:r>
            <a:r>
              <a:rPr lang="en-US" altLang="en-US" sz="2400" dirty="0">
                <a:latin typeface="Arial" panose="020B0604020202020204" pitchFamily="34" charset="0"/>
              </a:rPr>
              <a:t> (</a:t>
            </a:r>
            <a:r>
              <a:rPr lang="en-US" altLang="en-US" sz="2400" i="1" dirty="0">
                <a:latin typeface="Arial" panose="020B0604020202020204" pitchFamily="34" charset="0"/>
              </a:rPr>
              <a:t>backtracking</a:t>
            </a:r>
            <a:r>
              <a:rPr lang="en-US" altLang="en-US" sz="2400" dirty="0">
                <a:latin typeface="Arial" panose="020B0604020202020204" pitchFamily="34" charset="0"/>
              </a:rPr>
              <a:t>).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870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28418" y="32067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Algoritma</a:t>
            </a:r>
            <a:r>
              <a:rPr lang="en-US" dirty="0"/>
              <a:t> Traversal </a:t>
            </a:r>
            <a:r>
              <a:rPr lang="en-US" dirty="0" smtClean="0"/>
              <a:t>Graph</a:t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altLang="en-US" sz="4000" dirty="0"/>
              <a:t>Breadth-First Search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44561" y="2030890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Kunjungi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(</a:t>
            </a:r>
            <a:r>
              <a:rPr lang="en-US" sz="2400" i="1" dirty="0"/>
              <a:t>start vertex</a:t>
            </a:r>
            <a:r>
              <a:rPr lang="en-US" sz="2400" dirty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Masukkan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(</a:t>
            </a:r>
            <a:r>
              <a:rPr lang="en-US" sz="2400" i="1" dirty="0" err="1"/>
              <a:t>enqueue</a:t>
            </a:r>
            <a:r>
              <a:rPr lang="en-US" sz="2400" dirty="0"/>
              <a:t>)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i="1" dirty="0" err="1"/>
              <a:t>visitQueue</a:t>
            </a:r>
            <a:r>
              <a:rPr lang="en-US" sz="2400" i="1" dirty="0"/>
              <a:t> </a:t>
            </a:r>
            <a:r>
              <a:rPr lang="en-US" sz="2400" dirty="0"/>
              <a:t>(</a:t>
            </a:r>
            <a:r>
              <a:rPr lang="en-US" sz="2400" i="1" dirty="0"/>
              <a:t>queue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dieksplorasi</a:t>
            </a:r>
            <a:r>
              <a:rPr lang="en-US" sz="2400" dirty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Ambil</a:t>
            </a:r>
            <a:r>
              <a:rPr lang="en-US" sz="2400" dirty="0"/>
              <a:t> (</a:t>
            </a:r>
            <a:r>
              <a:rPr lang="en-US" sz="2400" i="1" dirty="0" err="1"/>
              <a:t>dequeue</a:t>
            </a:r>
            <a:r>
              <a:rPr lang="en-US" sz="2400" dirty="0"/>
              <a:t>)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i="1" dirty="0" err="1"/>
              <a:t>visitQueue</a:t>
            </a:r>
            <a:r>
              <a:rPr lang="en-US" sz="2400" i="1" dirty="0"/>
              <a:t>, </a:t>
            </a:r>
            <a:r>
              <a:rPr lang="en-US" sz="2400" i="1" dirty="0" err="1"/>
              <a:t>masukkan</a:t>
            </a:r>
            <a:r>
              <a:rPr lang="en-US" sz="2400" i="1" dirty="0"/>
              <a:t> </a:t>
            </a:r>
            <a:r>
              <a:rPr lang="en-US" sz="2400" i="1" dirty="0" err="1"/>
              <a:t>ke</a:t>
            </a:r>
            <a:r>
              <a:rPr lang="en-US" sz="2400" i="1" dirty="0"/>
              <a:t> queue </a:t>
            </a:r>
            <a:r>
              <a:rPr lang="en-US" sz="2400" i="1" dirty="0" err="1"/>
              <a:t>visitList</a:t>
            </a:r>
            <a:r>
              <a:rPr lang="en-US" sz="2400" i="1" dirty="0"/>
              <a:t> </a:t>
            </a:r>
            <a:r>
              <a:rPr lang="en-US" sz="2400" dirty="0"/>
              <a:t>(</a:t>
            </a:r>
            <a:r>
              <a:rPr lang="en-US" sz="2400" i="1" dirty="0"/>
              <a:t>queue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dieksplorasi</a:t>
            </a:r>
            <a:r>
              <a:rPr lang="en-US" sz="2400" dirty="0"/>
              <a:t>). </a:t>
            </a:r>
            <a:r>
              <a:rPr lang="en-US" sz="2400" dirty="0" err="1"/>
              <a:t>Kunjungi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tetangga</a:t>
            </a:r>
            <a:r>
              <a:rPr lang="en-US" sz="2400" dirty="0"/>
              <a:t> (</a:t>
            </a:r>
            <a:r>
              <a:rPr lang="en-US" sz="2400" i="1" dirty="0"/>
              <a:t>adjacent vertex</a:t>
            </a:r>
            <a:r>
              <a:rPr lang="en-US" sz="2400" dirty="0"/>
              <a:t>) yang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masukkan</a:t>
            </a:r>
            <a:r>
              <a:rPr lang="en-US" sz="2400" dirty="0"/>
              <a:t> (</a:t>
            </a:r>
            <a:r>
              <a:rPr lang="en-US" sz="2400" i="1" dirty="0" err="1"/>
              <a:t>enqueue</a:t>
            </a:r>
            <a:r>
              <a:rPr lang="en-US" sz="2400" dirty="0"/>
              <a:t>) </a:t>
            </a:r>
            <a:r>
              <a:rPr lang="en-US" sz="2400" dirty="0" err="1"/>
              <a:t>tetangga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i="1" dirty="0" err="1"/>
              <a:t>visitQueu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Ulangi</a:t>
            </a:r>
            <a:r>
              <a:rPr lang="en-US" sz="2400" dirty="0"/>
              <a:t> </a:t>
            </a:r>
            <a:r>
              <a:rPr lang="en-US" sz="2400" dirty="0" err="1"/>
              <a:t>langkah</a:t>
            </a:r>
            <a:r>
              <a:rPr lang="en-US" sz="2400" dirty="0"/>
              <a:t> 3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i="1" dirty="0" err="1"/>
              <a:t>visitQueue</a:t>
            </a:r>
            <a:r>
              <a:rPr lang="en-US" sz="2400" dirty="0"/>
              <a:t> </a:t>
            </a:r>
            <a:r>
              <a:rPr lang="en-US" sz="2400" dirty="0" err="1"/>
              <a:t>kosong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29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Algoritma</a:t>
            </a:r>
            <a:r>
              <a:rPr lang="en-US" dirty="0"/>
              <a:t> Traversal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Selama</a:t>
            </a:r>
            <a:r>
              <a:rPr lang="en-US" sz="2400" dirty="0"/>
              <a:t> proses </a:t>
            </a:r>
            <a:r>
              <a:rPr lang="en-US" sz="2400" dirty="0" err="1"/>
              <a:t>penelusuran</a:t>
            </a:r>
            <a:r>
              <a:rPr lang="en-US" sz="2400" dirty="0"/>
              <a:t> graph,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tiga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menunjukkan</a:t>
            </a:r>
            <a:r>
              <a:rPr lang="en-US" sz="2400" dirty="0"/>
              <a:t> status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:</a:t>
            </a:r>
          </a:p>
          <a:p>
            <a:r>
              <a:rPr lang="en-US" sz="2400" b="1" dirty="0"/>
              <a:t>WHITE (</a:t>
            </a:r>
            <a:r>
              <a:rPr lang="en-US" sz="2400" b="1" dirty="0" err="1"/>
              <a:t>Putih</a:t>
            </a:r>
            <a:r>
              <a:rPr lang="en-US" sz="2400" b="1" dirty="0"/>
              <a:t>)</a:t>
            </a:r>
            <a:r>
              <a:rPr lang="en-US" sz="2400" dirty="0"/>
              <a:t> :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pernah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r>
              <a:rPr lang="en-US" sz="2400" dirty="0"/>
              <a:t>. </a:t>
            </a:r>
          </a:p>
          <a:p>
            <a:r>
              <a:rPr lang="en-US" sz="2400" b="1" dirty="0"/>
              <a:t>GRAY (Abu-</a:t>
            </a:r>
            <a:r>
              <a:rPr lang="en-US" sz="2400" b="1" dirty="0" err="1"/>
              <a:t>abu</a:t>
            </a:r>
            <a:r>
              <a:rPr lang="en-US" sz="2400" b="1" dirty="0"/>
              <a:t>)</a:t>
            </a:r>
            <a:r>
              <a:rPr lang="en-US" sz="2400" dirty="0"/>
              <a:t> :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sedang</a:t>
            </a:r>
            <a:r>
              <a:rPr lang="en-US" sz="2400" dirty="0"/>
              <a:t> </a:t>
            </a:r>
            <a:r>
              <a:rPr lang="en-US" sz="2400" dirty="0" err="1"/>
              <a:t>diproses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ditemukan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selesai</a:t>
            </a:r>
            <a:r>
              <a:rPr lang="en-US" sz="2400" dirty="0"/>
              <a:t> </a:t>
            </a:r>
            <a:r>
              <a:rPr lang="en-US" sz="2400" dirty="0" err="1"/>
              <a:t>dieksplorasi</a:t>
            </a:r>
            <a:r>
              <a:rPr lang="en-US" sz="2400" dirty="0"/>
              <a:t>. </a:t>
            </a:r>
          </a:p>
          <a:p>
            <a:r>
              <a:rPr lang="en-US" sz="2400" b="1" dirty="0"/>
              <a:t>BLACK (</a:t>
            </a:r>
            <a:r>
              <a:rPr lang="en-US" sz="2400" b="1" dirty="0" err="1"/>
              <a:t>Hitam</a:t>
            </a:r>
            <a:r>
              <a:rPr lang="en-US" sz="2400" b="1" dirty="0"/>
              <a:t>)</a:t>
            </a:r>
            <a:r>
              <a:rPr lang="en-US" sz="2400" dirty="0"/>
              <a:t> :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selesai</a:t>
            </a:r>
            <a:r>
              <a:rPr lang="en-US" sz="2400" dirty="0"/>
              <a:t> </a:t>
            </a:r>
            <a:r>
              <a:rPr lang="en-US" sz="2400" dirty="0" err="1"/>
              <a:t>diproses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yang </a:t>
            </a:r>
            <a:r>
              <a:rPr lang="en-US" sz="2400" dirty="0" err="1"/>
              <a:t>terhubung</a:t>
            </a:r>
            <a:r>
              <a:rPr lang="en-US" sz="2400" dirty="0"/>
              <a:t> </a:t>
            </a:r>
            <a:r>
              <a:rPr lang="en-US" sz="2400" dirty="0" err="1"/>
              <a:t>dengannya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dieksplorasi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32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Algoritma</a:t>
            </a:r>
            <a:r>
              <a:rPr lang="en-US" dirty="0"/>
              <a:t> Traversal </a:t>
            </a:r>
            <a:r>
              <a:rPr lang="en-US" dirty="0" smtClean="0"/>
              <a:t>Graph</a:t>
            </a:r>
            <a:br>
              <a:rPr lang="en-US" dirty="0" smtClean="0"/>
            </a:br>
            <a:r>
              <a:rPr lang="en-US" sz="4000" dirty="0" err="1"/>
              <a:t>dengan</a:t>
            </a:r>
            <a:r>
              <a:rPr lang="en-US" sz="4000" dirty="0"/>
              <a:t> </a:t>
            </a:r>
            <a:r>
              <a:rPr lang="en-US" sz="4000" dirty="0" err="1"/>
              <a:t>warna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fontAlgn="base">
              <a:lnSpc>
                <a:spcPct val="100000"/>
              </a:lnSpc>
              <a:spcAft>
                <a:spcPct val="0"/>
              </a:spcAft>
              <a:buFont typeface="+mj-lt"/>
              <a:buAutoNum type="arabicPeriod"/>
            </a:pPr>
            <a:r>
              <a:rPr lang="en-US" altLang="en-US" dirty="0" err="1" smtClean="0"/>
              <a:t>Beri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warna</a:t>
            </a:r>
            <a:r>
              <a:rPr lang="en-US" altLang="en-US" dirty="0" smtClean="0"/>
              <a:t> </a:t>
            </a:r>
            <a:r>
              <a:rPr lang="en-US" altLang="en-US" dirty="0" err="1"/>
              <a:t>seluruh</a:t>
            </a:r>
            <a:r>
              <a:rPr lang="en-US" altLang="en-US" dirty="0"/>
              <a:t> </a:t>
            </a:r>
            <a:r>
              <a:rPr lang="en-US" altLang="en-US" dirty="0" err="1"/>
              <a:t>simpul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graph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warna</a:t>
            </a:r>
            <a:r>
              <a:rPr lang="en-US" altLang="en-US" dirty="0"/>
              <a:t> </a:t>
            </a:r>
            <a:r>
              <a:rPr lang="en-US" altLang="en-US" i="1" dirty="0"/>
              <a:t>WHITE</a:t>
            </a:r>
            <a:r>
              <a:rPr lang="en-US" alt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/>
              <a:t>simpul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(</a:t>
            </a:r>
            <a:r>
              <a:rPr lang="en-US" i="1" dirty="0"/>
              <a:t>start vertex</a:t>
            </a:r>
            <a:r>
              <a:rPr lang="en-US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err="1"/>
              <a:t>enqueue</a:t>
            </a:r>
            <a:r>
              <a:rPr lang="en-US" dirty="0"/>
              <a:t>)</a:t>
            </a:r>
            <a:r>
              <a:rPr lang="en-US" dirty="0" smtClean="0"/>
              <a:t> </a:t>
            </a:r>
            <a:r>
              <a:rPr lang="en-US" dirty="0" err="1"/>
              <a:t>simpul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i="1" dirty="0" err="1"/>
              <a:t>visitQueue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/>
              <a:t>queue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dieksplorasi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GRAY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Ambil</a:t>
            </a:r>
            <a:r>
              <a:rPr lang="en-US" dirty="0"/>
              <a:t> (</a:t>
            </a:r>
            <a:r>
              <a:rPr lang="en-US" i="1" dirty="0" err="1"/>
              <a:t>dequeue</a:t>
            </a:r>
            <a:r>
              <a:rPr lang="en-US" dirty="0"/>
              <a:t>) </a:t>
            </a:r>
            <a:r>
              <a:rPr lang="en-US" dirty="0" err="1" smtClean="0"/>
              <a:t>simpul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 err="1"/>
              <a:t>visitQueue</a:t>
            </a:r>
            <a:r>
              <a:rPr lang="en-US" i="1" dirty="0"/>
              <a:t>, </a:t>
            </a:r>
            <a:r>
              <a:rPr lang="en-US" i="1" dirty="0" err="1"/>
              <a:t>masukkan</a:t>
            </a:r>
            <a:r>
              <a:rPr lang="en-US" i="1" dirty="0"/>
              <a:t> </a:t>
            </a:r>
            <a:r>
              <a:rPr lang="en-US" i="1" dirty="0" err="1"/>
              <a:t>ke</a:t>
            </a:r>
            <a:r>
              <a:rPr lang="en-US" i="1" dirty="0"/>
              <a:t> queue </a:t>
            </a:r>
            <a:r>
              <a:rPr lang="en-US" i="1" dirty="0" err="1"/>
              <a:t>visitList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/>
              <a:t>queue</a:t>
            </a:r>
            <a:r>
              <a:rPr lang="en-US" dirty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/>
              <a:t>dieksplorasi</a:t>
            </a:r>
            <a:r>
              <a:rPr lang="en-US" dirty="0"/>
              <a:t>).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simpul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BLACK.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Kunjungi</a:t>
            </a:r>
            <a:r>
              <a:rPr lang="en-US" dirty="0" smtClean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tetangga</a:t>
            </a:r>
            <a:r>
              <a:rPr lang="en-US" dirty="0"/>
              <a:t> (</a:t>
            </a:r>
            <a:r>
              <a:rPr lang="en-US" i="1" dirty="0"/>
              <a:t>adjacent vertex</a:t>
            </a:r>
            <a:r>
              <a:rPr lang="en-US" dirty="0"/>
              <a:t>)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dikunjungi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simpul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warna</a:t>
            </a:r>
            <a:r>
              <a:rPr lang="en-US" dirty="0" smtClean="0"/>
              <a:t> WHITE)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masukkan</a:t>
            </a:r>
            <a:r>
              <a:rPr lang="en-US" dirty="0"/>
              <a:t> (</a:t>
            </a:r>
            <a:r>
              <a:rPr lang="en-US" i="1" dirty="0" err="1"/>
              <a:t>enqueue</a:t>
            </a:r>
            <a:r>
              <a:rPr lang="en-US" dirty="0"/>
              <a:t>) </a:t>
            </a:r>
            <a:r>
              <a:rPr lang="en-US" dirty="0" err="1" smtClean="0"/>
              <a:t>tetangga</a:t>
            </a:r>
            <a:r>
              <a:rPr lang="en-US" dirty="0" smtClean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i="1" dirty="0" err="1" smtClean="0"/>
              <a:t>visitQueue</a:t>
            </a:r>
            <a:r>
              <a:rPr lang="en-US" dirty="0" smtClean="0"/>
              <a:t>. </a:t>
            </a:r>
            <a:r>
              <a:rPr lang="en-US" dirty="0" err="1" smtClean="0"/>
              <a:t>Ubah</a:t>
            </a:r>
            <a:r>
              <a:rPr lang="en-US" dirty="0" smtClean="0"/>
              <a:t> </a:t>
            </a:r>
            <a:r>
              <a:rPr lang="en-US" dirty="0" err="1" smtClean="0"/>
              <a:t>simpul</a:t>
            </a:r>
            <a:r>
              <a:rPr lang="en-US" dirty="0" smtClean="0"/>
              <a:t> </a:t>
            </a:r>
            <a:r>
              <a:rPr lang="en-US" dirty="0" err="1" smtClean="0"/>
              <a:t>tetangga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GRAY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Ulangi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3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i="1" dirty="0" err="1"/>
              <a:t>visitQueue</a:t>
            </a:r>
            <a:r>
              <a:rPr lang="en-US" dirty="0" smtClean="0"/>
              <a:t> </a:t>
            </a:r>
            <a:r>
              <a:rPr lang="en-US" dirty="0" err="1"/>
              <a:t>kosong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85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05232" y="904081"/>
            <a:ext cx="8229600" cy="79216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4000" dirty="0" err="1"/>
              <a:t>Algorithma</a:t>
            </a:r>
            <a:r>
              <a:rPr lang="en-US" altLang="en-US" sz="4000" dirty="0"/>
              <a:t> Breadth-First Search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255" y="1796229"/>
            <a:ext cx="3171825" cy="3619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69912"/>
              </p:ext>
            </p:extLst>
          </p:nvPr>
        </p:nvGraphicFramePr>
        <p:xfrm>
          <a:off x="6288394" y="2131399"/>
          <a:ext cx="4861384" cy="248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7673">
                  <a:extLst>
                    <a:ext uri="{9D8B030D-6E8A-4147-A177-3AD203B41FA5}">
                      <a16:colId xmlns:a16="http://schemas.microsoft.com/office/drawing/2014/main" val="258132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87628845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12263284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433136753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86738213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05039888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94189971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315441704"/>
                    </a:ext>
                  </a:extLst>
                </a:gridCol>
              </a:tblGrid>
              <a:tr h="310875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96243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497563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33480133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30475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417708996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19794826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066199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808473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91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 err="1"/>
              <a:t>Algorithma</a:t>
            </a:r>
            <a:r>
              <a:rPr lang="en-US" altLang="en-US" sz="4000" dirty="0"/>
              <a:t> Breadth-First Search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2890" y="1828800"/>
            <a:ext cx="10323871" cy="4122738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en-US" altLang="en-US" sz="1800" dirty="0" err="1"/>
              <a:t>Warnai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seluruh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simpul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pada</a:t>
            </a:r>
            <a:r>
              <a:rPr lang="en-US" altLang="en-US" sz="1800" dirty="0"/>
              <a:t> graph </a:t>
            </a:r>
            <a:r>
              <a:rPr lang="en-US" altLang="en-US" sz="1800" dirty="0" err="1"/>
              <a:t>dengan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warna</a:t>
            </a:r>
            <a:r>
              <a:rPr lang="en-US" altLang="en-US" sz="1800" dirty="0"/>
              <a:t> </a:t>
            </a:r>
            <a:r>
              <a:rPr lang="en-US" altLang="en-US" sz="1800" i="1" dirty="0"/>
              <a:t>WHITE</a:t>
            </a:r>
            <a:r>
              <a:rPr lang="en-US" altLang="en-US" sz="1800" dirty="0"/>
              <a:t>. </a:t>
            </a:r>
          </a:p>
          <a:p>
            <a:pPr lvl="0" fontAlgn="base">
              <a:lnSpc>
                <a:spcPct val="100000"/>
              </a:lnSpc>
              <a:spcAft>
                <a:spcPct val="0"/>
              </a:spcAft>
            </a:pPr>
            <a:endParaRPr lang="en-US" altLang="en-US" sz="1800" dirty="0"/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endParaRPr lang="en-US" altLang="en-US" sz="1800" dirty="0"/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endParaRPr lang="en-US" altLang="en-US" sz="1800" dirty="0"/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endParaRPr lang="en-US" altLang="en-US" sz="1800" dirty="0"/>
          </a:p>
          <a:p>
            <a:pPr fontAlgn="base">
              <a:lnSpc>
                <a:spcPct val="100000"/>
              </a:lnSpc>
              <a:spcAft>
                <a:spcPct val="0"/>
              </a:spcAft>
            </a:pPr>
            <a:r>
              <a:rPr lang="en-US" altLang="en-US" sz="1800" dirty="0" err="1"/>
              <a:t>Selanjutnya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masukkan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simpul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awal</a:t>
            </a:r>
            <a:r>
              <a:rPr lang="en-US" altLang="en-US" sz="1800" dirty="0"/>
              <a:t> (A) </a:t>
            </a:r>
            <a:r>
              <a:rPr lang="en-US" altLang="en-US" sz="1800" dirty="0" err="1"/>
              <a:t>ke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dalam</a:t>
            </a:r>
            <a:r>
              <a:rPr lang="en-US" altLang="en-US" sz="1800" dirty="0"/>
              <a:t> </a:t>
            </a:r>
            <a:r>
              <a:rPr lang="en-US" altLang="en-US" sz="1800" i="1" dirty="0"/>
              <a:t>queue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disebut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visitQueue</a:t>
            </a:r>
            <a:r>
              <a:rPr lang="en-US" altLang="en-US" sz="1800" dirty="0"/>
              <a:t>. </a:t>
            </a:r>
            <a:r>
              <a:rPr lang="en-US" altLang="en-US" sz="1800" dirty="0" err="1"/>
              <a:t>Ubah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warna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simpul</a:t>
            </a:r>
            <a:r>
              <a:rPr lang="en-US" altLang="en-US" sz="1800" dirty="0"/>
              <a:t> A </a:t>
            </a:r>
            <a:r>
              <a:rPr lang="en-US" altLang="en-US" sz="1800" dirty="0" err="1"/>
              <a:t>menjadi</a:t>
            </a:r>
            <a:r>
              <a:rPr lang="en-US" altLang="en-US" sz="1800" dirty="0"/>
              <a:t> GRAY</a:t>
            </a:r>
          </a:p>
          <a:p>
            <a:pPr lvl="0" fontAlgn="base">
              <a:lnSpc>
                <a:spcPct val="100000"/>
              </a:lnSpc>
              <a:spcAft>
                <a:spcPct val="0"/>
              </a:spcAft>
            </a:pPr>
            <a:endParaRPr lang="en-US" altLang="en-US" sz="18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570668"/>
              </p:ext>
            </p:extLst>
          </p:nvPr>
        </p:nvGraphicFramePr>
        <p:xfrm>
          <a:off x="2694039" y="2339354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23543762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8750493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844192697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42741751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51557379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0395693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868108491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9172039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6075671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56579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077323"/>
              </p:ext>
            </p:extLst>
          </p:nvPr>
        </p:nvGraphicFramePr>
        <p:xfrm>
          <a:off x="3710039" y="4520245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672143"/>
              </p:ext>
            </p:extLst>
          </p:nvPr>
        </p:nvGraphicFramePr>
        <p:xfrm>
          <a:off x="1841022" y="5572359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809842"/>
              </p:ext>
            </p:extLst>
          </p:nvPr>
        </p:nvGraphicFramePr>
        <p:xfrm>
          <a:off x="5936773" y="5541138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088485"/>
              </p:ext>
            </p:extLst>
          </p:nvPr>
        </p:nvGraphicFramePr>
        <p:xfrm>
          <a:off x="2074913" y="3407208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180595"/>
              </p:ext>
            </p:extLst>
          </p:nvPr>
        </p:nvGraphicFramePr>
        <p:xfrm>
          <a:off x="6040487" y="3391598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16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 err="1"/>
              <a:t>Algorithma</a:t>
            </a:r>
            <a:r>
              <a:rPr lang="en-US" altLang="en-US" sz="4000" dirty="0"/>
              <a:t> Breadth-First Search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5325" y="1934496"/>
            <a:ext cx="10408919" cy="4351338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en-US" altLang="en-US" sz="2400" dirty="0" err="1"/>
              <a:t>Keluarkan</a:t>
            </a:r>
            <a:r>
              <a:rPr lang="en-US" altLang="en-US" sz="2400" dirty="0"/>
              <a:t> (</a:t>
            </a:r>
            <a:r>
              <a:rPr lang="en-US" altLang="en-US" sz="2400" i="1" dirty="0" err="1"/>
              <a:t>dequeue</a:t>
            </a:r>
            <a:r>
              <a:rPr lang="en-US" altLang="en-US" sz="2400" dirty="0"/>
              <a:t>)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A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i="1" dirty="0"/>
              <a:t>queue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ubah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warnanya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menjadi</a:t>
            </a:r>
            <a:r>
              <a:rPr lang="en-US" altLang="en-US" sz="2400" dirty="0"/>
              <a:t> BLACK, </a:t>
            </a:r>
            <a:r>
              <a:rPr lang="en-US" altLang="en-US" sz="2400" dirty="0" err="1"/>
              <a:t>kemudian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masukkan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visitList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yaitu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daftar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telah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dikunjungi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Setelah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itu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masukkan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seluruh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tetangga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masih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berwarna</a:t>
            </a:r>
            <a:r>
              <a:rPr lang="en-US" altLang="en-US" sz="2400" dirty="0"/>
              <a:t> WHITE 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i="1" dirty="0"/>
              <a:t>queue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ubah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tetangga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menjadi</a:t>
            </a:r>
            <a:r>
              <a:rPr lang="en-US" altLang="en-US" sz="2400" dirty="0"/>
              <a:t> GRAY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310589" y="3886200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2315631" y="5395514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6411382" y="5364293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99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194" y="2136254"/>
            <a:ext cx="10390238" cy="4351338"/>
          </a:xfrm>
        </p:spPr>
        <p:txBody>
          <a:bodyPr>
            <a:normAutofit/>
          </a:bodyPr>
          <a:lstStyle/>
          <a:p>
            <a:r>
              <a:rPr lang="en-US" sz="2400" dirty="0" err="1"/>
              <a:t>Keluarkan</a:t>
            </a:r>
            <a:r>
              <a:rPr lang="en-US" sz="2400" dirty="0"/>
              <a:t> </a:t>
            </a:r>
            <a:r>
              <a:rPr lang="en-US" altLang="en-US" sz="2400" dirty="0"/>
              <a:t>(</a:t>
            </a:r>
            <a:r>
              <a:rPr lang="en-US" altLang="en-US" sz="2400" i="1" dirty="0" err="1"/>
              <a:t>dequeue</a:t>
            </a:r>
            <a:r>
              <a:rPr lang="en-US" altLang="en-US" sz="2400" dirty="0"/>
              <a:t>) </a:t>
            </a:r>
            <a:r>
              <a:rPr lang="en-US" sz="2400" dirty="0" err="1"/>
              <a:t>simpul</a:t>
            </a:r>
            <a:r>
              <a:rPr lang="en-US" sz="2400" dirty="0"/>
              <a:t> B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altLang="en-US" sz="2400" i="1" dirty="0"/>
              <a:t>queue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masukkan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visitList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 BLACK. </a:t>
            </a:r>
            <a:r>
              <a:rPr lang="en-US" sz="2400" dirty="0" err="1"/>
              <a:t>Satu-satunya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yang </a:t>
            </a:r>
            <a:r>
              <a:rPr lang="en-US" sz="2400" dirty="0" err="1"/>
              <a:t>bertetangga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B </a:t>
            </a:r>
            <a:r>
              <a:rPr lang="en-US" sz="2400" dirty="0" err="1"/>
              <a:t>adalah</a:t>
            </a:r>
            <a:r>
              <a:rPr lang="en-US" sz="2400" dirty="0"/>
              <a:t> D, yang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berwarna</a:t>
            </a:r>
            <a:r>
              <a:rPr lang="en-US" sz="2400" dirty="0"/>
              <a:t> WHITE. </a:t>
            </a:r>
            <a:r>
              <a:rPr lang="en-US" sz="2400" dirty="0" err="1"/>
              <a:t>Ubah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 D </a:t>
            </a:r>
            <a:r>
              <a:rPr lang="en-US" sz="2400" dirty="0" err="1"/>
              <a:t>menjadi</a:t>
            </a:r>
            <a:r>
              <a:rPr lang="en-US" sz="2400" dirty="0"/>
              <a:t> GRAY,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masukkan</a:t>
            </a:r>
            <a:r>
              <a:rPr lang="en-US" sz="2400" dirty="0"/>
              <a:t> D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altLang="en-US" sz="2400" i="1" dirty="0"/>
              <a:t>queue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3996268" y="3580085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127251" y="4632199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223002" y="4600978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Breadth-First Search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>
                <a:latin typeface="Arial" panose="020B0604020202020204" pitchFamily="34" charset="0"/>
              </a:rPr>
              <a:t>Keluarkan</a:t>
            </a:r>
            <a:r>
              <a:rPr lang="en-US" altLang="en-US" sz="2400" dirty="0">
                <a:latin typeface="Arial" panose="020B0604020202020204" pitchFamily="34" charset="0"/>
              </a:rPr>
              <a:t> (</a:t>
            </a:r>
            <a:r>
              <a:rPr lang="en-US" altLang="en-US" sz="2400" i="1" dirty="0" err="1"/>
              <a:t>dequeue</a:t>
            </a:r>
            <a:r>
              <a:rPr lang="en-US" altLang="en-US" sz="2400" dirty="0">
                <a:latin typeface="Arial" panose="020B0604020202020204" pitchFamily="34" charset="0"/>
              </a:rPr>
              <a:t>)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C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masukkan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</a:rPr>
              <a:t>visitList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tetangga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G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telah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berwarna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GRAY</a:t>
            </a:r>
            <a:r>
              <a:rPr lang="en-US" altLang="en-US" sz="2400" dirty="0"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</a:rPr>
              <a:t>sehingga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tidak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ada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baru</a:t>
            </a:r>
            <a:r>
              <a:rPr lang="en-US" altLang="en-US" sz="2400" dirty="0">
                <a:latin typeface="Arial" panose="020B0604020202020204" pitchFamily="34" charset="0"/>
              </a:rPr>
              <a:t> yang </a:t>
            </a:r>
            <a:r>
              <a:rPr lang="en-US" altLang="en-US" sz="2400" dirty="0" err="1">
                <a:latin typeface="Arial" panose="020B0604020202020204" pitchFamily="34" charset="0"/>
              </a:rPr>
              <a:t>ditambahkan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i="1" dirty="0">
                <a:latin typeface="Arial" panose="020B0604020202020204" pitchFamily="34" charset="0"/>
              </a:rPr>
              <a:t>queue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endParaRPr lang="en-US" sz="2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491575"/>
              </p:ext>
            </p:extLst>
          </p:nvPr>
        </p:nvGraphicFramePr>
        <p:xfrm>
          <a:off x="4282769" y="3458768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452267"/>
              </p:ext>
            </p:extLst>
          </p:nvPr>
        </p:nvGraphicFramePr>
        <p:xfrm>
          <a:off x="2413752" y="4510882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446487"/>
              </p:ext>
            </p:extLst>
          </p:nvPr>
        </p:nvGraphicFramePr>
        <p:xfrm>
          <a:off x="6509503" y="4479661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88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 err="1">
                <a:latin typeface="Arial" panose="020B0604020202020204" pitchFamily="34" charset="0"/>
              </a:rPr>
              <a:t>Keluarkan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G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i="1" dirty="0">
                <a:latin typeface="Arial" panose="020B0604020202020204" pitchFamily="34" charset="0"/>
              </a:rPr>
              <a:t>queue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masukkan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</a:rPr>
              <a:t>visitList</a:t>
            </a:r>
            <a:r>
              <a:rPr lang="en-US" altLang="en-US" sz="2400" dirty="0">
                <a:latin typeface="Arial" panose="020B0604020202020204" pitchFamily="34" charset="0"/>
              </a:rPr>
              <a:t>.</a:t>
            </a:r>
            <a:r>
              <a:rPr lang="en-US" altLang="en-US" sz="2400" b="1" dirty="0"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latin typeface="Arial" panose="020B0604020202020204" pitchFamily="34" charset="0"/>
              </a:rPr>
              <a:t>Simpul</a:t>
            </a:r>
            <a:r>
              <a:rPr lang="en-US" altLang="en-US" sz="2400" b="1" dirty="0">
                <a:latin typeface="Arial" panose="020B0604020202020204" pitchFamily="34" charset="0"/>
              </a:rPr>
              <a:t> G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tidak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memiliki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tetangga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097867" y="3124200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W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28850" y="4176314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324601" y="4145093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33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Terminologi</a:t>
            </a:r>
            <a:r>
              <a:rPr lang="en-US" dirty="0" smtClean="0"/>
              <a:t>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2107" y="1737360"/>
            <a:ext cx="9773879" cy="4351338"/>
          </a:xfrm>
        </p:spPr>
        <p:txBody>
          <a:bodyPr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>
                <a:cs typeface="Times New Roman" panose="02020603050405020304" pitchFamily="18" charset="0"/>
              </a:rPr>
              <a:t>Graph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merupakan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struktur</a:t>
            </a:r>
            <a:r>
              <a:rPr lang="en-US" altLang="en-US" sz="2400" dirty="0">
                <a:cs typeface="Times New Roman" panose="02020603050405020304" pitchFamily="18" charset="0"/>
              </a:rPr>
              <a:t> data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terdiri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atas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sekumpulan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simpul</a:t>
            </a:r>
            <a:r>
              <a:rPr lang="en-US" altLang="en-US" sz="2400" dirty="0">
                <a:cs typeface="Times New Roman" panose="02020603050405020304" pitchFamily="18" charset="0"/>
              </a:rPr>
              <a:t> (</a:t>
            </a:r>
            <a:r>
              <a:rPr lang="en-US" altLang="en-US" sz="2400" i="1" dirty="0">
                <a:cs typeface="Times New Roman" panose="02020603050405020304" pitchFamily="18" charset="0"/>
              </a:rPr>
              <a:t>vertices</a:t>
            </a:r>
            <a:r>
              <a:rPr lang="en-US" altLang="en-US" sz="2400" dirty="0">
                <a:cs typeface="Times New Roman" panose="02020603050405020304" pitchFamily="18" charset="0"/>
              </a:rPr>
              <a:t>)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dinotasikan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dengan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cs typeface="Times New Roman" panose="02020603050405020304" pitchFamily="18" charset="0"/>
              </a:rPr>
              <a:t>V</a:t>
            </a:r>
            <a:r>
              <a:rPr lang="en-US" altLang="en-US" sz="2400" dirty="0"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cs typeface="Times New Roman" panose="02020603050405020304" pitchFamily="18" charset="0"/>
              </a:rPr>
              <a:t>serta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sekumpulan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sisi</a:t>
            </a:r>
            <a:r>
              <a:rPr lang="en-US" altLang="en-US" sz="2400" dirty="0">
                <a:cs typeface="Times New Roman" panose="02020603050405020304" pitchFamily="18" charset="0"/>
              </a:rPr>
              <a:t> (</a:t>
            </a:r>
            <a:r>
              <a:rPr lang="en-US" altLang="en-US" sz="2400" i="1" dirty="0">
                <a:cs typeface="Times New Roman" panose="02020603050405020304" pitchFamily="18" charset="0"/>
              </a:rPr>
              <a:t>edges</a:t>
            </a:r>
            <a:r>
              <a:rPr lang="en-US" altLang="en-US" sz="2400" dirty="0">
                <a:cs typeface="Times New Roman" panose="02020603050405020304" pitchFamily="18" charset="0"/>
              </a:rPr>
              <a:t>)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dinotasikan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dengan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cs typeface="Times New Roman" panose="02020603050405020304" pitchFamily="18" charset="0"/>
              </a:rPr>
              <a:t>E</a:t>
            </a:r>
            <a:r>
              <a:rPr lang="en-US" altLang="en-US" sz="2400" dirty="0">
                <a:cs typeface="Times New Roman" panose="02020603050405020304" pitchFamily="18" charset="0"/>
              </a:rPr>
              <a:t>,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berfungsi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untuk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menghubungkan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pasangan-pasangan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simpul</a:t>
            </a:r>
            <a:r>
              <a:rPr lang="en-US" altLang="en-US" sz="2400" dirty="0">
                <a:cs typeface="Times New Roman" panose="02020603050405020304" pitchFamily="18" charset="0"/>
              </a:rPr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>
                <a:cs typeface="Times New Roman" panose="02020603050405020304" pitchFamily="18" charset="0"/>
              </a:rPr>
              <a:t>Sebuah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sisi</a:t>
            </a:r>
            <a:r>
              <a:rPr lang="en-US" altLang="en-US" sz="2400" dirty="0">
                <a:cs typeface="Times New Roman" panose="02020603050405020304" pitchFamily="18" charset="0"/>
              </a:rPr>
              <a:t> e=(</a:t>
            </a:r>
            <a:r>
              <a:rPr lang="en-US" altLang="en-US" sz="2400" dirty="0" err="1">
                <a:cs typeface="Times New Roman" panose="02020603050405020304" pitchFamily="18" charset="0"/>
              </a:rPr>
              <a:t>v</a:t>
            </a:r>
            <a:r>
              <a:rPr lang="en-US" altLang="en-US" sz="2400" baseline="-25000" dirty="0" err="1">
                <a:cs typeface="Times New Roman" panose="02020603050405020304" pitchFamily="18" charset="0"/>
              </a:rPr>
              <a:t>i</a:t>
            </a:r>
            <a:r>
              <a:rPr lang="en-US" altLang="en-US" sz="2400" dirty="0" err="1">
                <a:cs typeface="Times New Roman" panose="02020603050405020304" pitchFamily="18" charset="0"/>
              </a:rPr>
              <a:t>,v</a:t>
            </a:r>
            <a:r>
              <a:rPr lang="en-US" altLang="en-US" sz="2400" baseline="-25000" dirty="0" err="1">
                <a:cs typeface="Times New Roman" panose="02020603050405020304" pitchFamily="18" charset="0"/>
              </a:rPr>
              <a:t>j</a:t>
            </a:r>
            <a:r>
              <a:rPr lang="en-US" altLang="en-US" sz="2400" dirty="0">
                <a:cs typeface="Times New Roman" panose="02020603050405020304" pitchFamily="18" charset="0"/>
              </a:rPr>
              <a:t>) </a:t>
            </a:r>
            <a:r>
              <a:rPr lang="en-US" altLang="en-US" sz="2400" dirty="0" err="1">
                <a:cs typeface="Times New Roman" panose="02020603050405020304" pitchFamily="18" charset="0"/>
              </a:rPr>
              <a:t>menyatakan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hubungan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antara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simpul</a:t>
            </a:r>
            <a:r>
              <a:rPr lang="en-US" altLang="en-US" sz="2400" dirty="0">
                <a:cs typeface="Times New Roman" panose="02020603050405020304" pitchFamily="18" charset="0"/>
              </a:rPr>
              <a:t> v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cs typeface="Times New Roman" panose="02020603050405020304" pitchFamily="18" charset="0"/>
              </a:rPr>
              <a:t>​ </a:t>
            </a:r>
            <a:r>
              <a:rPr lang="en-US" altLang="en-US" sz="2400" dirty="0" err="1">
                <a:cs typeface="Times New Roman" panose="02020603050405020304" pitchFamily="18" charset="0"/>
              </a:rPr>
              <a:t>dan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simpul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v</a:t>
            </a:r>
            <a:r>
              <a:rPr lang="en-US" altLang="en-US" sz="2400" baseline="-25000" dirty="0" err="1">
                <a:cs typeface="Times New Roman" panose="02020603050405020304" pitchFamily="18" charset="0"/>
              </a:rPr>
              <a:t>j</a:t>
            </a:r>
            <a:r>
              <a:rPr lang="en-US" altLang="en-US" sz="2400" dirty="0">
                <a:cs typeface="Times New Roman" panose="02020603050405020304" pitchFamily="18" charset="0"/>
              </a:rPr>
              <a:t>​.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>
                <a:cs typeface="Times New Roman" panose="02020603050405020304" pitchFamily="18" charset="0"/>
              </a:rPr>
              <a:t>Self-loop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adalah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sisi</a:t>
            </a:r>
            <a:r>
              <a:rPr lang="en-US" altLang="en-US" sz="2400" dirty="0"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berawal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dan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berakhir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pada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simpul</a:t>
            </a:r>
            <a:r>
              <a:rPr lang="en-US" altLang="en-US" sz="2400" dirty="0"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sama</a:t>
            </a:r>
            <a:r>
              <a:rPr lang="en-US" altLang="en-US" sz="2400" dirty="0"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cs typeface="Times New Roman" panose="02020603050405020304" pitchFamily="18" charset="0"/>
              </a:rPr>
              <a:t>Pada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materi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ini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diasumsikan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bahwa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seluruh</a:t>
            </a:r>
            <a:r>
              <a:rPr lang="en-US" altLang="en-US" sz="2400" dirty="0">
                <a:cs typeface="Times New Roman" panose="02020603050405020304" pitchFamily="18" charset="0"/>
              </a:rPr>
              <a:t> graph yang </a:t>
            </a:r>
            <a:r>
              <a:rPr lang="en-US" altLang="en-US" sz="2400" dirty="0" err="1">
                <a:cs typeface="Times New Roman" panose="02020603050405020304" pitchFamily="18" charset="0"/>
              </a:rPr>
              <a:t>dibahas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tidak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cs typeface="Times New Roman" panose="02020603050405020304" pitchFamily="18" charset="0"/>
              </a:rPr>
              <a:t>mengandung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cs typeface="Times New Roman" panose="02020603050405020304" pitchFamily="18" charset="0"/>
              </a:rPr>
              <a:t>self-loop</a:t>
            </a:r>
            <a:r>
              <a:rPr lang="en-US" altLang="en-US" sz="2400" dirty="0">
                <a:cs typeface="Times New Roman" panose="02020603050405020304" pitchFamily="18" charset="0"/>
              </a:rPr>
              <a:t>.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029392" y="4852348"/>
            <a:ext cx="4194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Vertices = {v</a:t>
            </a:r>
            <a:r>
              <a:rPr lang="en-US" altLang="en-US" b="1" baseline="-25000" dirty="0">
                <a:latin typeface="Courier New" panose="02070309020205020404" pitchFamily="49" charset="0"/>
              </a:rPr>
              <a:t>1</a:t>
            </a:r>
            <a:r>
              <a:rPr lang="en-US" altLang="en-US" b="1" dirty="0">
                <a:latin typeface="Courier New" panose="02070309020205020404" pitchFamily="49" charset="0"/>
              </a:rPr>
              <a:t>, v</a:t>
            </a:r>
            <a:r>
              <a:rPr lang="en-US" altLang="en-US" b="1" baseline="-25000" dirty="0">
                <a:latin typeface="Courier New" panose="02070309020205020404" pitchFamily="49" charset="0"/>
              </a:rPr>
              <a:t>2</a:t>
            </a:r>
            <a:r>
              <a:rPr lang="en-US" altLang="en-US" b="1" dirty="0">
                <a:latin typeface="Courier New" panose="02070309020205020404" pitchFamily="49" charset="0"/>
              </a:rPr>
              <a:t>, v</a:t>
            </a:r>
            <a:r>
              <a:rPr lang="en-US" altLang="en-US" b="1" baseline="-25000" dirty="0">
                <a:latin typeface="Courier New" panose="02070309020205020404" pitchFamily="49" charset="0"/>
              </a:rPr>
              <a:t>3</a:t>
            </a:r>
            <a:r>
              <a:rPr lang="en-US" altLang="en-US" b="1" dirty="0">
                <a:latin typeface="Courier New" panose="02070309020205020404" pitchFamily="49" charset="0"/>
              </a:rPr>
              <a:t>, …, </a:t>
            </a:r>
            <a:r>
              <a:rPr lang="en-US" altLang="en-US" b="1" dirty="0" err="1">
                <a:latin typeface="Courier New" panose="02070309020205020404" pitchFamily="49" charset="0"/>
              </a:rPr>
              <a:t>v</a:t>
            </a:r>
            <a:r>
              <a:rPr lang="en-US" altLang="en-US" b="1" baseline="-25000" dirty="0" err="1">
                <a:latin typeface="Courier New" panose="02070309020205020404" pitchFamily="49" charset="0"/>
              </a:rPr>
              <a:t>m</a:t>
            </a:r>
            <a:r>
              <a:rPr lang="en-US" altLang="en-US" b="1" dirty="0">
                <a:latin typeface="Courier New" panose="02070309020205020404" pitchFamily="49" charset="0"/>
              </a:rPr>
              <a:t>}</a:t>
            </a:r>
          </a:p>
          <a:p>
            <a:pPr algn="l"/>
            <a:r>
              <a:rPr lang="en-US" altLang="en-US" b="1" dirty="0">
                <a:latin typeface="Courier New" panose="02070309020205020404" pitchFamily="49" charset="0"/>
              </a:rPr>
              <a:t>Edges =    {e</a:t>
            </a:r>
            <a:r>
              <a:rPr lang="en-US" altLang="en-US" b="1" baseline="-25000" dirty="0">
                <a:latin typeface="Courier New" panose="02070309020205020404" pitchFamily="49" charset="0"/>
              </a:rPr>
              <a:t>1</a:t>
            </a:r>
            <a:r>
              <a:rPr lang="en-US" altLang="en-US" b="1" dirty="0">
                <a:latin typeface="Courier New" panose="02070309020205020404" pitchFamily="49" charset="0"/>
              </a:rPr>
              <a:t>, e</a:t>
            </a:r>
            <a:r>
              <a:rPr lang="en-US" altLang="en-US" b="1" baseline="-25000" dirty="0">
                <a:latin typeface="Courier New" panose="02070309020205020404" pitchFamily="49" charset="0"/>
              </a:rPr>
              <a:t>2</a:t>
            </a:r>
            <a:r>
              <a:rPr lang="en-US" altLang="en-US" b="1" dirty="0">
                <a:latin typeface="Courier New" panose="02070309020205020404" pitchFamily="49" charset="0"/>
              </a:rPr>
              <a:t>, e</a:t>
            </a:r>
            <a:r>
              <a:rPr lang="en-US" altLang="en-US" b="1" baseline="-25000" dirty="0">
                <a:latin typeface="Courier New" panose="02070309020205020404" pitchFamily="49" charset="0"/>
              </a:rPr>
              <a:t>3</a:t>
            </a:r>
            <a:r>
              <a:rPr lang="en-US" altLang="en-US" b="1" dirty="0">
                <a:latin typeface="Courier New" panose="02070309020205020404" pitchFamily="49" charset="0"/>
              </a:rPr>
              <a:t>,  …, </a:t>
            </a:r>
            <a:r>
              <a:rPr lang="en-US" altLang="en-US" b="1" baseline="-25000" dirty="0" err="1">
                <a:latin typeface="Courier New" panose="02070309020205020404" pitchFamily="49" charset="0"/>
              </a:rPr>
              <a:t>en</a:t>
            </a:r>
            <a:r>
              <a:rPr lang="en-US" altLang="en-US" b="1" dirty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160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2107" y="1922903"/>
            <a:ext cx="10143573" cy="4351338"/>
          </a:xfrm>
        </p:spPr>
        <p:txBody>
          <a:bodyPr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>
                <a:latin typeface="Arial" panose="020B0604020202020204" pitchFamily="34" charset="0"/>
              </a:rPr>
              <a:t>Keluarkan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D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queue. </a:t>
            </a:r>
            <a:r>
              <a:rPr lang="en-US" altLang="en-US" sz="2400" dirty="0" err="1">
                <a:latin typeface="Arial" panose="020B0604020202020204" pitchFamily="34" charset="0"/>
              </a:rPr>
              <a:t>Selanjutnya</a:t>
            </a:r>
            <a:r>
              <a:rPr lang="en-US" altLang="en-US" sz="2400" dirty="0"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</a:rPr>
              <a:t>simpul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tetangga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F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dimasukkan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i="1" dirty="0">
                <a:latin typeface="Arial" panose="020B0604020202020204" pitchFamily="34" charset="0"/>
              </a:rPr>
              <a:t>queue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© 2005 Pearson Education, In., Upper </a:t>
            </a:r>
            <a:r>
              <a:rPr lang="en-US" altLang="en-US" dirty="0" err="1" smtClean="0"/>
              <a:t>dle</a:t>
            </a:r>
            <a:r>
              <a:rPr lang="en-US" altLang="en-US" dirty="0" smtClean="0"/>
              <a:t> River, NJ.  All rights reserved. </a:t>
            </a:r>
            <a:endParaRPr lang="en-US" alt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097867" y="3124200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228850" y="4176314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324601" y="4145093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93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09740"/>
            <a:ext cx="10327804" cy="4351338"/>
          </a:xfrm>
        </p:spPr>
        <p:txBody>
          <a:bodyPr>
            <a:normAutofit/>
          </a:bodyPr>
          <a:lstStyle/>
          <a:p>
            <a:r>
              <a:rPr lang="en-US" altLang="en-US" sz="2400" dirty="0" err="1">
                <a:latin typeface="Arial" panose="020B0604020202020204" pitchFamily="34" charset="0"/>
              </a:rPr>
              <a:t>Lanjutkan</a:t>
            </a:r>
            <a:r>
              <a:rPr lang="en-US" altLang="en-US" sz="2400" dirty="0">
                <a:latin typeface="Arial" panose="020B0604020202020204" pitchFamily="34" charset="0"/>
              </a:rPr>
              <a:t> proses </a:t>
            </a:r>
            <a:r>
              <a:rPr lang="en-US" altLang="en-US" sz="2400" dirty="0" err="1">
                <a:latin typeface="Arial" panose="020B0604020202020204" pitchFamily="34" charset="0"/>
              </a:rPr>
              <a:t>tersebut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hingga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i="1" dirty="0">
                <a:latin typeface="Arial" panose="020B0604020202020204" pitchFamily="34" charset="0"/>
              </a:rPr>
              <a:t>queue </a:t>
            </a:r>
            <a:r>
              <a:rPr lang="en-US" altLang="en-US" sz="2400" dirty="0" err="1">
                <a:latin typeface="Arial" panose="020B0604020202020204" pitchFamily="34" charset="0"/>
              </a:rPr>
              <a:t>menjadi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kosong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512131"/>
              </p:ext>
            </p:extLst>
          </p:nvPr>
        </p:nvGraphicFramePr>
        <p:xfrm>
          <a:off x="3831166" y="2393148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G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948059"/>
              </p:ext>
            </p:extLst>
          </p:nvPr>
        </p:nvGraphicFramePr>
        <p:xfrm>
          <a:off x="1962149" y="3445262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586086"/>
              </p:ext>
            </p:extLst>
          </p:nvPr>
        </p:nvGraphicFramePr>
        <p:xfrm>
          <a:off x="6057900" y="3414041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731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359210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1575367580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2662177856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505158"/>
              </p:ext>
            </p:extLst>
          </p:nvPr>
        </p:nvGraphicFramePr>
        <p:xfrm>
          <a:off x="2118782" y="5367119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018">
                  <a:extLst>
                    <a:ext uri="{9D8B030D-6E8A-4147-A177-3AD203B41FA5}">
                      <a16:colId xmlns:a16="http://schemas.microsoft.com/office/drawing/2014/main" val="2017354399"/>
                    </a:ext>
                  </a:extLst>
                </a:gridCol>
                <a:gridCol w="468919">
                  <a:extLst>
                    <a:ext uri="{9D8B030D-6E8A-4147-A177-3AD203B41FA5}">
                      <a16:colId xmlns:a16="http://schemas.microsoft.com/office/drawing/2014/main" val="1745932458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06041502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50113494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2478854133"/>
                    </a:ext>
                  </a:extLst>
                </a:gridCol>
                <a:gridCol w="568570">
                  <a:extLst>
                    <a:ext uri="{9D8B030D-6E8A-4147-A177-3AD203B41FA5}">
                      <a16:colId xmlns:a16="http://schemas.microsoft.com/office/drawing/2014/main" val="4217767108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visitQueue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5532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633879"/>
              </p:ext>
            </p:extLst>
          </p:nvPr>
        </p:nvGraphicFramePr>
        <p:xfrm>
          <a:off x="6214533" y="5335898"/>
          <a:ext cx="3723217" cy="334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731">
                  <a:extLst>
                    <a:ext uri="{9D8B030D-6E8A-4147-A177-3AD203B41FA5}">
                      <a16:colId xmlns:a16="http://schemas.microsoft.com/office/drawing/2014/main" val="4218691076"/>
                    </a:ext>
                  </a:extLst>
                </a:gridCol>
                <a:gridCol w="359210">
                  <a:extLst>
                    <a:ext uri="{9D8B030D-6E8A-4147-A177-3AD203B41FA5}">
                      <a16:colId xmlns:a16="http://schemas.microsoft.com/office/drawing/2014/main" val="887395772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529266576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3226505944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882433474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3125695372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1575367580"/>
                    </a:ext>
                  </a:extLst>
                </a:gridCol>
                <a:gridCol w="435546">
                  <a:extLst>
                    <a:ext uri="{9D8B030D-6E8A-4147-A177-3AD203B41FA5}">
                      <a16:colId xmlns:a16="http://schemas.microsoft.com/office/drawing/2014/main" val="2662177856"/>
                    </a:ext>
                  </a:extLst>
                </a:gridCol>
              </a:tblGrid>
              <a:tr h="334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visitList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768849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707980"/>
              </p:ext>
            </p:extLst>
          </p:nvPr>
        </p:nvGraphicFramePr>
        <p:xfrm>
          <a:off x="3957107" y="4283914"/>
          <a:ext cx="3962400" cy="731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18">
                  <a:extLst>
                    <a:ext uri="{9D8B030D-6E8A-4147-A177-3AD203B41FA5}">
                      <a16:colId xmlns:a16="http://schemas.microsoft.com/office/drawing/2014/main" val="102532801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1414382526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86841184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349917679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721465068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2900594023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3761321585"/>
                    </a:ext>
                  </a:extLst>
                </a:gridCol>
                <a:gridCol w="463526">
                  <a:extLst>
                    <a:ext uri="{9D8B030D-6E8A-4147-A177-3AD203B41FA5}">
                      <a16:colId xmlns:a16="http://schemas.microsoft.com/office/drawing/2014/main" val="516016528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vertex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2436955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warna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25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39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Pseudocode BFS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231804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BFS(Graph, start</a:t>
            </a:r>
            <a:r>
              <a:rPr lang="en-US" dirty="0" smtClean="0"/>
              <a:t>):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Buat</a:t>
            </a:r>
            <a:r>
              <a:rPr lang="en-US" dirty="0"/>
              <a:t> queue </a:t>
            </a:r>
            <a:r>
              <a:rPr lang="en-US" dirty="0" err="1"/>
              <a:t>kosong</a:t>
            </a:r>
            <a:r>
              <a:rPr lang="en-US" dirty="0"/>
              <a:t> Q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Buat</a:t>
            </a:r>
            <a:r>
              <a:rPr lang="en-US" dirty="0"/>
              <a:t> array visited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Tandai</a:t>
            </a:r>
            <a:r>
              <a:rPr lang="en-US" dirty="0"/>
              <a:t> start </a:t>
            </a:r>
            <a:r>
              <a:rPr lang="en-US" dirty="0" err="1"/>
              <a:t>sebagai</a:t>
            </a:r>
            <a:r>
              <a:rPr lang="en-US" dirty="0"/>
              <a:t> visited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Masukkan</a:t>
            </a:r>
            <a:r>
              <a:rPr lang="en-US" dirty="0"/>
              <a:t> start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smtClean="0"/>
              <a:t>Q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978996" y="184573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5. </a:t>
            </a:r>
            <a:r>
              <a:rPr lang="en-US" dirty="0" err="1"/>
              <a:t>Selama</a:t>
            </a:r>
            <a:r>
              <a:rPr lang="en-US" dirty="0"/>
              <a:t> Q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kosong</a:t>
            </a:r>
            <a:r>
              <a:rPr lang="en-US" dirty="0"/>
              <a:t>:</a:t>
            </a:r>
          </a:p>
          <a:p>
            <a:r>
              <a:rPr lang="en-US" dirty="0"/>
              <a:t>      a. </a:t>
            </a:r>
            <a:r>
              <a:rPr lang="en-US" dirty="0" err="1"/>
              <a:t>Ambil</a:t>
            </a:r>
            <a:r>
              <a:rPr lang="en-US" dirty="0"/>
              <a:t> node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Q</a:t>
            </a:r>
          </a:p>
          <a:p>
            <a:r>
              <a:rPr lang="en-US" dirty="0"/>
              <a:t>      b. </a:t>
            </a:r>
            <a:r>
              <a:rPr lang="en-US" dirty="0" err="1"/>
              <a:t>Cetak</a:t>
            </a:r>
            <a:r>
              <a:rPr lang="en-US" dirty="0"/>
              <a:t> node </a:t>
            </a:r>
            <a:r>
              <a:rPr lang="en-US" dirty="0" err="1"/>
              <a:t>tersebut</a:t>
            </a:r>
            <a:endParaRPr lang="en-US" dirty="0"/>
          </a:p>
          <a:p>
            <a:r>
              <a:rPr lang="en-US" dirty="0"/>
              <a:t>      c.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tetangga</a:t>
            </a:r>
            <a:r>
              <a:rPr lang="en-US" dirty="0"/>
              <a:t> node:</a:t>
            </a:r>
          </a:p>
          <a:p>
            <a:r>
              <a:rPr lang="en-US" dirty="0"/>
              <a:t>           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dikunjungi</a:t>
            </a:r>
            <a:r>
              <a:rPr lang="en-US" dirty="0"/>
              <a:t>:</a:t>
            </a:r>
          </a:p>
          <a:p>
            <a:r>
              <a:rPr lang="en-US" dirty="0"/>
              <a:t>                </a:t>
            </a:r>
            <a:r>
              <a:rPr lang="en-US" dirty="0" err="1"/>
              <a:t>tandai</a:t>
            </a:r>
            <a:r>
              <a:rPr lang="en-US" dirty="0"/>
              <a:t> visited</a:t>
            </a:r>
          </a:p>
          <a:p>
            <a:r>
              <a:rPr lang="en-US" dirty="0"/>
              <a:t>                </a:t>
            </a: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Q</a:t>
            </a:r>
          </a:p>
          <a:p>
            <a:r>
              <a:rPr lang="en-US" dirty="0"/>
              <a:t>6. </a:t>
            </a:r>
            <a:r>
              <a:rPr lang="en-US" dirty="0" err="1"/>
              <a:t>Selesai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9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6575" y="277754"/>
            <a:ext cx="3276600" cy="3684646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#define V 7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#define MAX 100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// =========================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// </a:t>
            </a:r>
            <a:r>
              <a:rPr lang="en-US" sz="1600" b="1" dirty="0" err="1"/>
              <a:t>Struktur</a:t>
            </a:r>
            <a:r>
              <a:rPr lang="en-US" sz="1600" b="1" dirty="0"/>
              <a:t> Data Queue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// =========================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 err="1"/>
              <a:t>typedef</a:t>
            </a:r>
            <a:r>
              <a:rPr lang="en-US" sz="1600" b="1" dirty="0"/>
              <a:t> </a:t>
            </a:r>
            <a:r>
              <a:rPr lang="en-US" sz="1600" b="1" dirty="0" err="1"/>
              <a:t>int</a:t>
            </a:r>
            <a:r>
              <a:rPr lang="en-US" sz="1600" b="1" dirty="0"/>
              <a:t> </a:t>
            </a:r>
            <a:r>
              <a:rPr lang="en-US" sz="1600" b="1" dirty="0" err="1"/>
              <a:t>Itemtype</a:t>
            </a:r>
            <a:r>
              <a:rPr lang="en-US" sz="1600" b="1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 err="1"/>
              <a:t>typedef</a:t>
            </a:r>
            <a:r>
              <a:rPr lang="en-US" sz="1600" b="1" dirty="0"/>
              <a:t> </a:t>
            </a:r>
            <a:r>
              <a:rPr lang="en-US" sz="1600" b="1" dirty="0" err="1"/>
              <a:t>struct</a:t>
            </a:r>
            <a:r>
              <a:rPr lang="en-US" sz="1600" b="1" dirty="0"/>
              <a:t>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</a:t>
            </a:r>
            <a:r>
              <a:rPr lang="en-US" sz="1600" b="1" dirty="0" err="1"/>
              <a:t>Itemtype</a:t>
            </a:r>
            <a:r>
              <a:rPr lang="en-US" sz="1600" b="1" dirty="0"/>
              <a:t> item[MAX];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</a:t>
            </a:r>
            <a:r>
              <a:rPr lang="en-US" sz="1600" b="1" dirty="0" err="1"/>
              <a:t>int</a:t>
            </a:r>
            <a:r>
              <a:rPr lang="en-US" sz="1600" b="1" dirty="0"/>
              <a:t> count;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</a:t>
            </a:r>
            <a:r>
              <a:rPr lang="en-US" sz="1600" b="1" dirty="0" err="1"/>
              <a:t>int</a:t>
            </a:r>
            <a:r>
              <a:rPr lang="en-US" sz="1600" b="1" dirty="0"/>
              <a:t> front;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</a:t>
            </a:r>
            <a:r>
              <a:rPr lang="en-US" sz="1600" b="1" dirty="0" err="1"/>
              <a:t>int</a:t>
            </a:r>
            <a:r>
              <a:rPr lang="en-US" sz="1600" b="1" dirty="0"/>
              <a:t> rear;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} Queue</a:t>
            </a:r>
            <a:r>
              <a:rPr lang="en-US" sz="1600" b="1" dirty="0" smtClean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void </a:t>
            </a:r>
            <a:r>
              <a:rPr lang="en-US" sz="1600" b="1" dirty="0" err="1"/>
              <a:t>CreateQueue</a:t>
            </a:r>
            <a:r>
              <a:rPr lang="en-US" sz="1600" b="1" dirty="0"/>
              <a:t>(Queue *q)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q-&gt;count =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q-&gt;front =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    q-&gt;rear = -1;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/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b="1" dirty="0"/>
          </a:p>
        </p:txBody>
      </p:sp>
      <p:sp>
        <p:nvSpPr>
          <p:cNvPr id="5" name="Rectangle 4"/>
          <p:cNvSpPr/>
          <p:nvPr/>
        </p:nvSpPr>
        <p:spPr>
          <a:xfrm>
            <a:off x="5202767" y="228600"/>
            <a:ext cx="4572000" cy="57246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1400" b="1" dirty="0"/>
              <a:t>void </a:t>
            </a:r>
            <a:r>
              <a:rPr lang="en-US" sz="1400" b="1" dirty="0" err="1"/>
              <a:t>Enqueue</a:t>
            </a:r>
            <a:r>
              <a:rPr lang="en-US" sz="1400" b="1" dirty="0"/>
              <a:t>(Queue *q, </a:t>
            </a:r>
            <a:r>
              <a:rPr lang="en-US" sz="1400" b="1" dirty="0" err="1"/>
              <a:t>Itemtype</a:t>
            </a:r>
            <a:r>
              <a:rPr lang="en-US" sz="1400" b="1" dirty="0"/>
              <a:t> data)</a:t>
            </a:r>
          </a:p>
          <a:p>
            <a:r>
              <a:rPr lang="en-US" sz="1400" b="1" dirty="0"/>
              <a:t>{</a:t>
            </a:r>
          </a:p>
          <a:p>
            <a:r>
              <a:rPr lang="en-US" sz="1400" b="1" dirty="0"/>
              <a:t>    if(!</a:t>
            </a:r>
            <a:r>
              <a:rPr lang="en-US" sz="1400" b="1" dirty="0" err="1"/>
              <a:t>IsFull</a:t>
            </a:r>
            <a:r>
              <a:rPr lang="en-US" sz="1400" b="1" dirty="0"/>
              <a:t>(*q))</a:t>
            </a:r>
          </a:p>
          <a:p>
            <a:r>
              <a:rPr lang="en-US" sz="1400" b="1" dirty="0"/>
              <a:t>    {</a:t>
            </a:r>
          </a:p>
          <a:p>
            <a:r>
              <a:rPr lang="en-US" sz="1400" b="1" dirty="0"/>
              <a:t>        q-&gt;rear++;</a:t>
            </a:r>
          </a:p>
          <a:p>
            <a:r>
              <a:rPr lang="en-US" sz="1400" b="1" dirty="0"/>
              <a:t>        q-&gt;item[q-&gt;rear] = data;</a:t>
            </a:r>
          </a:p>
          <a:p>
            <a:r>
              <a:rPr lang="en-US" sz="1400" b="1" dirty="0"/>
              <a:t>        q-&gt;count++;</a:t>
            </a:r>
          </a:p>
          <a:p>
            <a:r>
              <a:rPr lang="en-US" sz="1400" b="1" dirty="0"/>
              <a:t>    }</a:t>
            </a:r>
          </a:p>
          <a:p>
            <a:r>
              <a:rPr lang="en-US" sz="1400" b="1" dirty="0"/>
              <a:t>}</a:t>
            </a:r>
          </a:p>
          <a:p>
            <a:endParaRPr lang="en-US" sz="1400" b="1" dirty="0"/>
          </a:p>
          <a:p>
            <a:r>
              <a:rPr lang="en-US" sz="1400" b="1" dirty="0" err="1"/>
              <a:t>Itemtype</a:t>
            </a:r>
            <a:r>
              <a:rPr lang="en-US" sz="1400" b="1" dirty="0"/>
              <a:t> </a:t>
            </a:r>
            <a:r>
              <a:rPr lang="en-US" sz="1400" b="1" dirty="0" err="1"/>
              <a:t>Dequeue</a:t>
            </a:r>
            <a:r>
              <a:rPr lang="en-US" sz="1400" b="1" dirty="0"/>
              <a:t>(Queue *q)</a:t>
            </a:r>
          </a:p>
          <a:p>
            <a:r>
              <a:rPr lang="en-US" sz="1400" b="1" dirty="0"/>
              <a:t>{</a:t>
            </a:r>
          </a:p>
          <a:p>
            <a:r>
              <a:rPr lang="en-US" sz="1400" b="1" dirty="0"/>
              <a:t>    </a:t>
            </a:r>
            <a:r>
              <a:rPr lang="en-US" sz="1400" b="1" dirty="0" err="1"/>
              <a:t>Itemtype</a:t>
            </a:r>
            <a:r>
              <a:rPr lang="en-US" sz="1400" b="1" dirty="0"/>
              <a:t> data;</a:t>
            </a:r>
          </a:p>
          <a:p>
            <a:endParaRPr lang="en-US" sz="1400" b="1" dirty="0"/>
          </a:p>
          <a:p>
            <a:r>
              <a:rPr lang="en-US" sz="1400" b="1" dirty="0"/>
              <a:t>    if(!</a:t>
            </a:r>
            <a:r>
              <a:rPr lang="en-US" sz="1400" b="1" dirty="0" err="1"/>
              <a:t>IsEmpty</a:t>
            </a:r>
            <a:r>
              <a:rPr lang="en-US" sz="1400" b="1" dirty="0"/>
              <a:t>(*q))</a:t>
            </a:r>
          </a:p>
          <a:p>
            <a:r>
              <a:rPr lang="en-US" sz="1400" b="1" dirty="0"/>
              <a:t>    {</a:t>
            </a:r>
          </a:p>
          <a:p>
            <a:r>
              <a:rPr lang="en-US" sz="1400" b="1" dirty="0"/>
              <a:t>        data = q-&gt;item[q-&gt;front];</a:t>
            </a:r>
          </a:p>
          <a:p>
            <a:endParaRPr lang="en-US" sz="1400" b="1" dirty="0"/>
          </a:p>
          <a:p>
            <a:r>
              <a:rPr lang="en-US" sz="1400" b="1" dirty="0"/>
              <a:t>        q-&gt;front++;</a:t>
            </a:r>
          </a:p>
          <a:p>
            <a:r>
              <a:rPr lang="en-US" sz="1400" b="1" dirty="0"/>
              <a:t>        q-&gt;count--;</a:t>
            </a:r>
          </a:p>
          <a:p>
            <a:endParaRPr lang="en-US" sz="1400" b="1" dirty="0"/>
          </a:p>
          <a:p>
            <a:r>
              <a:rPr lang="en-US" sz="1400" b="1" dirty="0"/>
              <a:t>        return data;</a:t>
            </a:r>
          </a:p>
          <a:p>
            <a:r>
              <a:rPr lang="en-US" sz="1400" b="1" dirty="0"/>
              <a:t>    }</a:t>
            </a:r>
          </a:p>
          <a:p>
            <a:endParaRPr lang="en-US" sz="1400" b="1" dirty="0"/>
          </a:p>
          <a:p>
            <a:r>
              <a:rPr lang="en-US" sz="1400" b="1" dirty="0"/>
              <a:t>    return -1;</a:t>
            </a:r>
          </a:p>
          <a:p>
            <a:r>
              <a:rPr lang="en-US" sz="1400" b="1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8240183" y="1752601"/>
            <a:ext cx="215476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/>
              <a:t>int</a:t>
            </a:r>
            <a:r>
              <a:rPr lang="en-US" sz="1600" b="1" dirty="0"/>
              <a:t> </a:t>
            </a:r>
            <a:r>
              <a:rPr lang="en-US" sz="1600" b="1" dirty="0" err="1"/>
              <a:t>IsEmpty</a:t>
            </a:r>
            <a:r>
              <a:rPr lang="en-US" sz="1600" b="1" dirty="0"/>
              <a:t>(Queue q)</a:t>
            </a:r>
          </a:p>
          <a:p>
            <a:r>
              <a:rPr lang="en-US" sz="1600" b="1" dirty="0"/>
              <a:t>{</a:t>
            </a:r>
          </a:p>
          <a:p>
            <a:r>
              <a:rPr lang="en-US" sz="1600" b="1" dirty="0"/>
              <a:t>    return </a:t>
            </a:r>
            <a:r>
              <a:rPr lang="en-US" sz="1600" b="1" dirty="0" err="1"/>
              <a:t>q.count</a:t>
            </a:r>
            <a:r>
              <a:rPr lang="en-US" sz="1600" b="1" dirty="0"/>
              <a:t> == 0;</a:t>
            </a:r>
          </a:p>
          <a:p>
            <a:r>
              <a:rPr lang="en-US" sz="1600" b="1" dirty="0"/>
              <a:t>}</a:t>
            </a:r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en-US" sz="1600" b="1" dirty="0" err="1"/>
              <a:t>int</a:t>
            </a:r>
            <a:r>
              <a:rPr lang="en-US" sz="1600" b="1" dirty="0"/>
              <a:t> </a:t>
            </a:r>
            <a:r>
              <a:rPr lang="en-US" sz="1600" b="1" dirty="0" err="1"/>
              <a:t>IsFull</a:t>
            </a:r>
            <a:r>
              <a:rPr lang="en-US" sz="1600" b="1" dirty="0"/>
              <a:t>(Queue q)</a:t>
            </a:r>
          </a:p>
          <a:p>
            <a:r>
              <a:rPr lang="en-US" sz="1600" b="1" dirty="0"/>
              <a:t>{</a:t>
            </a:r>
          </a:p>
          <a:p>
            <a:r>
              <a:rPr lang="en-US" sz="1600" b="1" dirty="0"/>
              <a:t>    return </a:t>
            </a:r>
            <a:r>
              <a:rPr lang="en-US" sz="1600" b="1" dirty="0" err="1"/>
              <a:t>q.count</a:t>
            </a:r>
            <a:r>
              <a:rPr lang="en-US" sz="1600" b="1" dirty="0"/>
              <a:t> == MAX;</a:t>
            </a:r>
          </a:p>
          <a:p>
            <a:r>
              <a:rPr lang="en-US" sz="1600" b="1" dirty="0"/>
              <a:t>}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7566" y="621890"/>
            <a:ext cx="2037838" cy="5455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8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BFS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27587" y="1845734"/>
            <a:ext cx="6096000" cy="44627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void BFS(Graph </a:t>
            </a:r>
            <a:r>
              <a:rPr lang="en-US" sz="2400" b="1" dirty="0" err="1"/>
              <a:t>G,int</a:t>
            </a:r>
            <a:r>
              <a:rPr lang="en-US" sz="2400" b="1" dirty="0"/>
              <a:t> </a:t>
            </a:r>
            <a:r>
              <a:rPr lang="en-US" sz="2400" b="1" dirty="0" err="1"/>
              <a:t>awal</a:t>
            </a:r>
            <a:r>
              <a:rPr lang="en-US" sz="2400" b="1" dirty="0"/>
              <a:t>){</a:t>
            </a:r>
          </a:p>
          <a:p>
            <a:endParaRPr lang="en-US" sz="2000" dirty="0"/>
          </a:p>
          <a:p>
            <a:r>
              <a:rPr lang="en-US" sz="2000" dirty="0"/>
              <a:t>    Queue Q;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createQueue</a:t>
            </a:r>
            <a:r>
              <a:rPr lang="en-US" sz="2000" dirty="0"/>
              <a:t>(&amp;Q);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int</a:t>
            </a:r>
            <a:r>
              <a:rPr lang="en-US" sz="2000" dirty="0"/>
              <a:t> visited[MAX]={0};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enqueue</a:t>
            </a:r>
            <a:r>
              <a:rPr lang="en-US" sz="2000" dirty="0"/>
              <a:t>(&amp;</a:t>
            </a:r>
            <a:r>
              <a:rPr lang="en-US" sz="2000" dirty="0" err="1"/>
              <a:t>Q,awal</a:t>
            </a:r>
            <a:r>
              <a:rPr lang="en-US" sz="2000" dirty="0"/>
              <a:t>);</a:t>
            </a:r>
          </a:p>
          <a:p>
            <a:r>
              <a:rPr lang="en-US" sz="2000" dirty="0"/>
              <a:t>    visited[</a:t>
            </a:r>
            <a:r>
              <a:rPr lang="en-US" sz="2000" dirty="0" err="1"/>
              <a:t>awal</a:t>
            </a:r>
            <a:r>
              <a:rPr lang="en-US" sz="2000" dirty="0"/>
              <a:t>]=1;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err="1"/>
              <a:t>printf</a:t>
            </a:r>
            <a:r>
              <a:rPr lang="en-US" sz="2000" dirty="0"/>
              <a:t>("\n=== Proses BFS ===\n\n");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5850193" y="533106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while(!</a:t>
            </a:r>
            <a:r>
              <a:rPr lang="en-US" sz="2000" dirty="0" err="1"/>
              <a:t>isEmpty</a:t>
            </a:r>
            <a:r>
              <a:rPr lang="en-US" sz="2000" dirty="0"/>
              <a:t>(Q</a:t>
            </a:r>
            <a:r>
              <a:rPr lang="en-US" sz="2000" dirty="0" smtClean="0"/>
              <a:t>)){</a:t>
            </a:r>
            <a:endParaRPr lang="en-US" sz="2000" dirty="0"/>
          </a:p>
          <a:p>
            <a:r>
              <a:rPr lang="en-US" sz="2000" dirty="0"/>
              <a:t>        </a:t>
            </a:r>
            <a:r>
              <a:rPr lang="en-US" sz="2000" dirty="0" err="1"/>
              <a:t>printQueue</a:t>
            </a:r>
            <a:r>
              <a:rPr lang="en-US" sz="2000" dirty="0"/>
              <a:t>(Q</a:t>
            </a:r>
            <a:r>
              <a:rPr lang="en-US" sz="2000" dirty="0" smtClean="0"/>
              <a:t>);</a:t>
            </a:r>
            <a:endParaRPr lang="en-US" sz="2000" dirty="0"/>
          </a:p>
          <a:p>
            <a:r>
              <a:rPr lang="en-US" sz="2000" dirty="0"/>
              <a:t>        </a:t>
            </a:r>
            <a:r>
              <a:rPr lang="en-US" sz="2000" dirty="0" err="1"/>
              <a:t>int</a:t>
            </a:r>
            <a:r>
              <a:rPr lang="en-US" sz="2000" dirty="0"/>
              <a:t> v = </a:t>
            </a:r>
            <a:r>
              <a:rPr lang="en-US" sz="2000" dirty="0" err="1"/>
              <a:t>dequeue</a:t>
            </a:r>
            <a:r>
              <a:rPr lang="en-US" sz="2000" dirty="0"/>
              <a:t>(&amp;Q</a:t>
            </a:r>
            <a:r>
              <a:rPr lang="en-US" sz="2000" dirty="0" smtClean="0"/>
              <a:t>);</a:t>
            </a:r>
            <a:endParaRPr lang="en-US" sz="2000" dirty="0"/>
          </a:p>
          <a:p>
            <a:r>
              <a:rPr lang="en-US" sz="2000" dirty="0"/>
              <a:t>        </a:t>
            </a:r>
            <a:r>
              <a:rPr lang="en-US" sz="2000" dirty="0" err="1"/>
              <a:t>printf</a:t>
            </a:r>
            <a:r>
              <a:rPr lang="en-US" sz="2000" dirty="0"/>
              <a:t>("</a:t>
            </a:r>
            <a:r>
              <a:rPr lang="en-US" sz="2000" dirty="0" err="1"/>
              <a:t>Kunjungi</a:t>
            </a:r>
            <a:r>
              <a:rPr lang="en-US" sz="2000" dirty="0"/>
              <a:t> : %d\</a:t>
            </a:r>
            <a:r>
              <a:rPr lang="en-US" sz="2000" dirty="0" err="1"/>
              <a:t>n",v</a:t>
            </a:r>
            <a:r>
              <a:rPr lang="en-US" sz="2000" dirty="0"/>
              <a:t>);</a:t>
            </a:r>
          </a:p>
          <a:p>
            <a:endParaRPr lang="en-US" sz="2000" dirty="0"/>
          </a:p>
          <a:p>
            <a:r>
              <a:rPr lang="en-US" sz="2000" dirty="0"/>
              <a:t>        for(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=0;i&lt;</a:t>
            </a:r>
            <a:r>
              <a:rPr lang="en-US" sz="2000" dirty="0" err="1"/>
              <a:t>G.jumlahVertex;i</a:t>
            </a:r>
            <a:r>
              <a:rPr lang="en-US" sz="2000" dirty="0"/>
              <a:t>++){</a:t>
            </a:r>
          </a:p>
          <a:p>
            <a:endParaRPr lang="en-US" sz="2000" dirty="0"/>
          </a:p>
          <a:p>
            <a:r>
              <a:rPr lang="en-US" sz="2000" dirty="0"/>
              <a:t>            if(</a:t>
            </a:r>
            <a:r>
              <a:rPr lang="en-US" sz="2000" dirty="0" err="1"/>
              <a:t>G.adj</a:t>
            </a:r>
            <a:r>
              <a:rPr lang="en-US" sz="2000" dirty="0"/>
              <a:t>[v][</a:t>
            </a:r>
            <a:r>
              <a:rPr lang="en-US" sz="2000" dirty="0" err="1"/>
              <a:t>i</a:t>
            </a:r>
            <a:r>
              <a:rPr lang="en-US" sz="2000" dirty="0"/>
              <a:t>]==1 &amp;&amp; visited[</a:t>
            </a:r>
            <a:r>
              <a:rPr lang="en-US" sz="2000" dirty="0" err="1"/>
              <a:t>i</a:t>
            </a:r>
            <a:r>
              <a:rPr lang="en-US" sz="2000" dirty="0"/>
              <a:t>]==0</a:t>
            </a:r>
            <a:r>
              <a:rPr lang="en-US" sz="2000" dirty="0" smtClean="0"/>
              <a:t>){</a:t>
            </a:r>
            <a:endParaRPr lang="en-US" sz="2000" dirty="0"/>
          </a:p>
          <a:p>
            <a:r>
              <a:rPr lang="en-US" sz="2000" dirty="0"/>
              <a:t>                </a:t>
            </a:r>
            <a:r>
              <a:rPr lang="en-US" sz="2000" dirty="0" err="1"/>
              <a:t>enqueue</a:t>
            </a:r>
            <a:r>
              <a:rPr lang="en-US" sz="2000" dirty="0"/>
              <a:t>(&amp;</a:t>
            </a:r>
            <a:r>
              <a:rPr lang="en-US" sz="2000" dirty="0" err="1"/>
              <a:t>Q,i</a:t>
            </a:r>
            <a:r>
              <a:rPr lang="en-US" sz="2000" dirty="0"/>
              <a:t>);</a:t>
            </a:r>
          </a:p>
          <a:p>
            <a:r>
              <a:rPr lang="en-US" sz="2000" dirty="0"/>
              <a:t>                visited[</a:t>
            </a:r>
            <a:r>
              <a:rPr lang="en-US" sz="2000" dirty="0" err="1"/>
              <a:t>i</a:t>
            </a:r>
            <a:r>
              <a:rPr lang="en-US" sz="2000" dirty="0"/>
              <a:t>]=1</a:t>
            </a:r>
            <a:r>
              <a:rPr lang="en-US" sz="2000" dirty="0" smtClean="0"/>
              <a:t>;</a:t>
            </a:r>
            <a:endParaRPr lang="en-US" sz="2000" dirty="0"/>
          </a:p>
          <a:p>
            <a:r>
              <a:rPr lang="en-US" sz="2000" dirty="0"/>
              <a:t>                </a:t>
            </a:r>
            <a:r>
              <a:rPr lang="en-US" sz="2000" dirty="0" err="1"/>
              <a:t>printf</a:t>
            </a:r>
            <a:r>
              <a:rPr lang="en-US" sz="2000" dirty="0"/>
              <a:t>("   </a:t>
            </a:r>
            <a:r>
              <a:rPr lang="en-US" sz="2000" dirty="0" err="1"/>
              <a:t>Enqueue</a:t>
            </a:r>
            <a:r>
              <a:rPr lang="en-US" sz="2000" dirty="0"/>
              <a:t> %d\n",</a:t>
            </a:r>
            <a:r>
              <a:rPr lang="en-US" sz="2000" dirty="0" err="1"/>
              <a:t>i</a:t>
            </a:r>
            <a:r>
              <a:rPr lang="en-US" sz="2000" dirty="0"/>
              <a:t>);</a:t>
            </a:r>
          </a:p>
          <a:p>
            <a:r>
              <a:rPr lang="en-US" sz="2000" dirty="0"/>
              <a:t>            </a:t>
            </a:r>
            <a:r>
              <a:rPr lang="en-US" sz="2000" dirty="0" smtClean="0"/>
              <a:t>}</a:t>
            </a:r>
            <a:endParaRPr lang="en-US" sz="2000" dirty="0"/>
          </a:p>
          <a:p>
            <a:r>
              <a:rPr lang="en-US" sz="2000" dirty="0"/>
              <a:t>        </a:t>
            </a:r>
            <a:r>
              <a:rPr lang="en-US" sz="2000" dirty="0" smtClean="0"/>
              <a:t>}</a:t>
            </a:r>
            <a:endParaRPr lang="en-US" sz="2000" dirty="0"/>
          </a:p>
          <a:p>
            <a:r>
              <a:rPr lang="en-US" sz="2000" dirty="0"/>
              <a:t>        </a:t>
            </a:r>
            <a:r>
              <a:rPr lang="en-US" sz="2000" dirty="0" err="1"/>
              <a:t>printf</a:t>
            </a:r>
            <a:r>
              <a:rPr lang="en-US" sz="2000" dirty="0"/>
              <a:t>("\n</a:t>
            </a:r>
            <a:r>
              <a:rPr lang="en-US" sz="2000" dirty="0" smtClean="0"/>
              <a:t>");</a:t>
            </a:r>
            <a:endParaRPr lang="en-US" sz="2000" dirty="0"/>
          </a:p>
          <a:p>
            <a:r>
              <a:rPr lang="en-US" sz="2000" dirty="0"/>
              <a:t>    </a:t>
            </a:r>
            <a:r>
              <a:rPr lang="en-US" sz="2000" dirty="0" smtClean="0"/>
              <a:t>}</a:t>
            </a:r>
            <a:endParaRPr lang="en-US" sz="2000" dirty="0"/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681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284" y="107100"/>
            <a:ext cx="7886700" cy="1325563"/>
          </a:xfrm>
        </p:spPr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main()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79923" y="483329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int</a:t>
            </a:r>
            <a:r>
              <a:rPr lang="en-US" dirty="0"/>
              <a:t> main</a:t>
            </a:r>
            <a:r>
              <a:rPr lang="en-US" dirty="0" smtClean="0"/>
              <a:t>(){</a:t>
            </a:r>
            <a:endParaRPr lang="en-US" dirty="0"/>
          </a:p>
          <a:p>
            <a:r>
              <a:rPr lang="en-US" dirty="0"/>
              <a:t>    Graph G</a:t>
            </a:r>
            <a:r>
              <a:rPr lang="en-US" dirty="0" smtClean="0"/>
              <a:t>;</a:t>
            </a:r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createGraph</a:t>
            </a:r>
            <a:r>
              <a:rPr lang="en-US" dirty="0"/>
              <a:t>(&amp;G,7);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(&amp;G,0,1);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(&amp;G,0,2);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(&amp;G,0,6);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(&amp;G,1,3);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(&amp;G,2,6);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(&amp;G,3,4);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(&amp;G,3,5);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(&amp;G,5,4);</a:t>
            </a:r>
          </a:p>
          <a:p>
            <a:r>
              <a:rPr lang="en-US" dirty="0"/>
              <a:t>    </a:t>
            </a:r>
            <a:r>
              <a:rPr lang="en-US" dirty="0" err="1"/>
              <a:t>addEdge</a:t>
            </a:r>
            <a:r>
              <a:rPr lang="en-US" dirty="0"/>
              <a:t>(&amp;G,5,6);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 smtClean="0"/>
              <a:t>printGraph</a:t>
            </a:r>
            <a:r>
              <a:rPr lang="en-US" dirty="0" smtClean="0"/>
              <a:t>(G);</a:t>
            </a:r>
          </a:p>
          <a:p>
            <a:r>
              <a:rPr lang="en-US" dirty="0" smtClean="0"/>
              <a:t>    BFS(G,0);</a:t>
            </a:r>
          </a:p>
          <a:p>
            <a:r>
              <a:rPr lang="en-US" dirty="0" smtClean="0"/>
              <a:t>    return 0;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334670"/>
              </p:ext>
            </p:extLst>
          </p:nvPr>
        </p:nvGraphicFramePr>
        <p:xfrm>
          <a:off x="280885" y="2042908"/>
          <a:ext cx="4861384" cy="248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7673">
                  <a:extLst>
                    <a:ext uri="{9D8B030D-6E8A-4147-A177-3AD203B41FA5}">
                      <a16:colId xmlns:a16="http://schemas.microsoft.com/office/drawing/2014/main" val="258132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87628845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12263284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433136753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86738213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05039888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94189971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315441704"/>
                    </a:ext>
                  </a:extLst>
                </a:gridCol>
              </a:tblGrid>
              <a:tr h="310875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96243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497563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33480133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30475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417708996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19794826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066199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80847369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655" y="1579919"/>
            <a:ext cx="2975271" cy="339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34810" y="580436"/>
            <a:ext cx="6096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=== Proses BFS ===</a:t>
            </a:r>
          </a:p>
          <a:p>
            <a:endParaRPr lang="en-US" sz="2400" dirty="0"/>
          </a:p>
          <a:p>
            <a:r>
              <a:rPr lang="en-US" sz="2400" dirty="0"/>
              <a:t>Queue : 0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0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Enqueue</a:t>
            </a:r>
            <a:r>
              <a:rPr lang="en-US" sz="2400" dirty="0"/>
              <a:t> 1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Enqueue</a:t>
            </a:r>
            <a:r>
              <a:rPr lang="en-US" sz="2400" dirty="0"/>
              <a:t> 2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Enqueue</a:t>
            </a:r>
            <a:r>
              <a:rPr lang="en-US" sz="2400" dirty="0"/>
              <a:t> 6</a:t>
            </a:r>
          </a:p>
          <a:p>
            <a:endParaRPr lang="en-US" sz="2400" dirty="0"/>
          </a:p>
          <a:p>
            <a:r>
              <a:rPr lang="en-US" sz="2400" dirty="0"/>
              <a:t>Queue : 1 2 6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1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Enqueue</a:t>
            </a:r>
            <a:r>
              <a:rPr lang="en-US" sz="2400" dirty="0"/>
              <a:t> 3</a:t>
            </a:r>
          </a:p>
          <a:p>
            <a:endParaRPr lang="en-US" sz="2400" dirty="0"/>
          </a:p>
          <a:p>
            <a:r>
              <a:rPr lang="en-US" sz="2400" dirty="0"/>
              <a:t>Queue : 2 6 3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2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342671" y="469951"/>
            <a:ext cx="33528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Queue : 6 3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6</a:t>
            </a:r>
          </a:p>
          <a:p>
            <a:endParaRPr lang="en-US" sz="2400" dirty="0" smtClean="0"/>
          </a:p>
          <a:p>
            <a:r>
              <a:rPr lang="en-US" sz="2400" dirty="0" smtClean="0"/>
              <a:t>Queue </a:t>
            </a:r>
            <a:r>
              <a:rPr lang="en-US" sz="2400" dirty="0"/>
              <a:t>: 3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3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Enqueue</a:t>
            </a:r>
            <a:r>
              <a:rPr lang="en-US" sz="2400" dirty="0"/>
              <a:t> 4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Enqueue</a:t>
            </a:r>
            <a:r>
              <a:rPr lang="en-US" sz="2400" dirty="0"/>
              <a:t> 5</a:t>
            </a:r>
          </a:p>
          <a:p>
            <a:endParaRPr lang="en-US" sz="2800" dirty="0"/>
          </a:p>
          <a:p>
            <a:r>
              <a:rPr lang="en-US" sz="2400" dirty="0"/>
              <a:t>Queue : 4 5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4</a:t>
            </a:r>
          </a:p>
          <a:p>
            <a:endParaRPr lang="en-US" sz="2400" dirty="0"/>
          </a:p>
          <a:p>
            <a:r>
              <a:rPr lang="en-US" sz="2400" dirty="0"/>
              <a:t>Queue : 5 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5</a:t>
            </a:r>
          </a:p>
        </p:txBody>
      </p:sp>
      <p:sp>
        <p:nvSpPr>
          <p:cNvPr id="8" name="Rectangle 7"/>
          <p:cNvSpPr/>
          <p:nvPr/>
        </p:nvSpPr>
        <p:spPr>
          <a:xfrm>
            <a:off x="417618" y="1906835"/>
            <a:ext cx="4095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Output BFS : 0 1 2 6 3 4 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727350"/>
            <a:ext cx="2839991" cy="324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BFS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Bagaimana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caranya</a:t>
            </a:r>
            <a:r>
              <a:rPr lang="en-US" sz="2800" b="1" dirty="0" smtClean="0"/>
              <a:t> ?</a:t>
            </a:r>
          </a:p>
          <a:p>
            <a:r>
              <a:rPr lang="en-US" sz="2800" b="1" dirty="0" smtClean="0"/>
              <a:t>BFS = 1, 4, 2, 5, 3, 6, 7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325" y="1421370"/>
            <a:ext cx="4339959" cy="426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BFS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caranya</a:t>
            </a:r>
            <a:r>
              <a:rPr lang="en-US" b="1" dirty="0"/>
              <a:t> ?</a:t>
            </a:r>
          </a:p>
          <a:p>
            <a:r>
              <a:rPr lang="en-US" dirty="0"/>
              <a:t>BFS </a:t>
            </a:r>
            <a:r>
              <a:rPr lang="en-US" dirty="0" smtClean="0"/>
              <a:t>: 3 </a:t>
            </a:r>
            <a:r>
              <a:rPr lang="en-US" dirty="0"/>
              <a:t>1 2 4 7 0 10 6 5 12 8 9 11 13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955" y="746910"/>
            <a:ext cx="6258978" cy="45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7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BFS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caranya</a:t>
            </a:r>
            <a:r>
              <a:rPr lang="en-US" b="1" dirty="0"/>
              <a:t> ?</a:t>
            </a:r>
          </a:p>
          <a:p>
            <a:r>
              <a:rPr lang="en-US"/>
              <a:t>BFS : 40 10 20 30 60 50 70</a:t>
            </a:r>
          </a:p>
        </p:txBody>
      </p:sp>
      <p:pic>
        <p:nvPicPr>
          <p:cNvPr id="2050" name="Picture 2" descr="https://miro.medium.com/v2/resize:fit:1155/1*oyVdcyb8Dxh-3BawEDkfU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861" y="2152376"/>
            <a:ext cx="7698640" cy="325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11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9890" y="491613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 err="1"/>
              <a:t>Terminologi</a:t>
            </a:r>
            <a:r>
              <a:rPr lang="en-US" dirty="0"/>
              <a:t> Graph</a:t>
            </a:r>
            <a:endParaRPr lang="en-US" altLang="en-US" dirty="0" smtClean="0"/>
          </a:p>
        </p:txBody>
      </p:sp>
      <p:pic>
        <p:nvPicPr>
          <p:cNvPr id="7172" name="Picture 4" descr="AAERVJL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1828800"/>
            <a:ext cx="68580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3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Algoritma</a:t>
            </a:r>
            <a:r>
              <a:rPr lang="en-US" dirty="0" smtClean="0"/>
              <a:t> Depth First Search</a:t>
            </a:r>
            <a:br>
              <a:rPr lang="en-US" dirty="0" smtClean="0"/>
            </a:br>
            <a:r>
              <a:rPr lang="en-US" dirty="0" smtClean="0"/>
              <a:t>- stack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Mulai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node </a:t>
            </a:r>
            <a:r>
              <a:rPr lang="en-US" altLang="en-US" sz="2400" dirty="0" err="1">
                <a:latin typeface="Arial" panose="020B0604020202020204" pitchFamily="34" charset="0"/>
              </a:rPr>
              <a:t>awal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Kunjungi</a:t>
            </a:r>
            <a:r>
              <a:rPr lang="en-US" altLang="en-US" sz="2400" dirty="0">
                <a:latin typeface="Arial" panose="020B0604020202020204" pitchFamily="34" charset="0"/>
              </a:rPr>
              <a:t> node </a:t>
            </a:r>
            <a:r>
              <a:rPr lang="en-US" altLang="en-US" sz="2400" dirty="0" err="1">
                <a:latin typeface="Arial" panose="020B0604020202020204" pitchFamily="34" charset="0"/>
              </a:rPr>
              <a:t>tersebut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tandai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sebagai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visited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Masukkan</a:t>
            </a:r>
            <a:r>
              <a:rPr lang="en-US" altLang="en-US" sz="2400" dirty="0">
                <a:latin typeface="Arial" panose="020B0604020202020204" pitchFamily="34" charset="0"/>
              </a:rPr>
              <a:t> node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stack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Ambil</a:t>
            </a:r>
            <a:r>
              <a:rPr lang="en-US" altLang="en-US" sz="2400" dirty="0">
                <a:latin typeface="Arial" panose="020B0604020202020204" pitchFamily="34" charset="0"/>
              </a:rPr>
              <a:t> node paling </a:t>
            </a:r>
            <a:r>
              <a:rPr lang="en-US" altLang="en-US" sz="2400" dirty="0" err="1">
                <a:latin typeface="Arial" panose="020B0604020202020204" pitchFamily="34" charset="0"/>
              </a:rPr>
              <a:t>atas</a:t>
            </a:r>
            <a:r>
              <a:rPr lang="en-US" altLang="en-US" sz="2400" dirty="0">
                <a:latin typeface="Arial" panose="020B0604020202020204" pitchFamily="34" charset="0"/>
              </a:rPr>
              <a:t> (</a:t>
            </a:r>
            <a:r>
              <a:rPr lang="en-US" altLang="en-US" sz="2400" b="1" dirty="0">
                <a:latin typeface="Arial" panose="020B0604020202020204" pitchFamily="34" charset="0"/>
              </a:rPr>
              <a:t>Top</a:t>
            </a:r>
            <a:r>
              <a:rPr lang="en-US" altLang="en-US" sz="2400" dirty="0">
                <a:latin typeface="Arial" panose="020B0604020202020204" pitchFamily="34" charset="0"/>
              </a:rPr>
              <a:t>)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stack.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Cari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tetangga</a:t>
            </a:r>
            <a:r>
              <a:rPr lang="en-US" altLang="en-US" sz="2400" dirty="0">
                <a:latin typeface="Arial" panose="020B0604020202020204" pitchFamily="34" charset="0"/>
              </a:rPr>
              <a:t> yang </a:t>
            </a:r>
            <a:r>
              <a:rPr lang="en-US" altLang="en-US" sz="2400" dirty="0" err="1">
                <a:latin typeface="Arial" panose="020B0604020202020204" pitchFamily="34" charset="0"/>
              </a:rPr>
              <a:t>belum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dikunjungi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Jika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ditemukan</a:t>
            </a:r>
            <a:r>
              <a:rPr lang="en-US" altLang="en-US" sz="2400" dirty="0"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</a:rPr>
              <a:t>tandai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sebagai</a:t>
            </a:r>
            <a:r>
              <a:rPr lang="en-US" altLang="en-US" sz="2400" dirty="0">
                <a:latin typeface="Arial" panose="020B0604020202020204" pitchFamily="34" charset="0"/>
              </a:rPr>
              <a:t> visited </a:t>
            </a:r>
            <a:r>
              <a:rPr lang="en-US" altLang="en-US" sz="2400" dirty="0" err="1">
                <a:latin typeface="Arial" panose="020B0604020202020204" pitchFamily="34" charset="0"/>
              </a:rPr>
              <a:t>dan</a:t>
            </a:r>
            <a:r>
              <a:rPr lang="en-US" altLang="en-US" sz="2400" dirty="0">
                <a:latin typeface="Arial" panose="020B0604020202020204" pitchFamily="34" charset="0"/>
              </a:rPr>
              <a:t> push </a:t>
            </a:r>
            <a:r>
              <a:rPr lang="en-US" altLang="en-US" sz="2400" dirty="0" err="1">
                <a:latin typeface="Arial" panose="020B0604020202020204" pitchFamily="34" charset="0"/>
              </a:rPr>
              <a:t>ke</a:t>
            </a:r>
            <a:r>
              <a:rPr lang="en-US" altLang="en-US" sz="2400" dirty="0">
                <a:latin typeface="Arial" panose="020B0604020202020204" pitchFamily="34" charset="0"/>
              </a:rPr>
              <a:t> stack.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Jika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tidak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ada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tetangga</a:t>
            </a:r>
            <a:r>
              <a:rPr lang="en-US" altLang="en-US" sz="2400" dirty="0">
                <a:latin typeface="Arial" panose="020B0604020202020204" pitchFamily="34" charset="0"/>
              </a:rPr>
              <a:t> yang </a:t>
            </a:r>
            <a:r>
              <a:rPr lang="en-US" altLang="en-US" sz="2400" dirty="0" err="1">
                <a:latin typeface="Arial" panose="020B0604020202020204" pitchFamily="34" charset="0"/>
              </a:rPr>
              <a:t>belum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dikunjungi</a:t>
            </a:r>
            <a:r>
              <a:rPr lang="en-US" altLang="en-US" sz="2400" dirty="0"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</a:rPr>
              <a:t>lakukan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b="1" dirty="0">
                <a:latin typeface="Arial" panose="020B0604020202020204" pitchFamily="34" charset="0"/>
              </a:rPr>
              <a:t>pop</a:t>
            </a:r>
            <a:r>
              <a:rPr lang="en-US" altLang="en-US" sz="2400" dirty="0">
                <a:latin typeface="Arial" panose="020B0604020202020204" pitchFamily="34" charset="0"/>
              </a:rPr>
              <a:t> (backtracking). </a:t>
            </a: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" panose="020B0604020202020204" pitchFamily="34" charset="0"/>
              </a:rPr>
              <a:t>Ulangi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hingga</a:t>
            </a:r>
            <a:r>
              <a:rPr lang="en-US" altLang="en-US" sz="2400" dirty="0">
                <a:latin typeface="Arial" panose="020B0604020202020204" pitchFamily="34" charset="0"/>
              </a:rPr>
              <a:t> stack </a:t>
            </a:r>
            <a:r>
              <a:rPr lang="en-US" altLang="en-US" sz="2400" dirty="0" err="1">
                <a:latin typeface="Arial" panose="020B0604020202020204" pitchFamily="34" charset="0"/>
              </a:rPr>
              <a:t>kosong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234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Pseudocode DFS </a:t>
            </a:r>
            <a:r>
              <a:rPr lang="en-US" dirty="0" err="1" smtClean="0"/>
              <a:t>dengan</a:t>
            </a:r>
            <a:r>
              <a:rPr lang="en-US" smtClean="0"/>
              <a:t>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579" y="1985657"/>
            <a:ext cx="7886700" cy="371743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/>
              <a:t>DFS(Graph, Start)</a:t>
            </a: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 err="1"/>
              <a:t>Buat</a:t>
            </a:r>
            <a:r>
              <a:rPr lang="en-US" sz="2400" dirty="0"/>
              <a:t> Stack </a:t>
            </a:r>
            <a:r>
              <a:rPr lang="en-US" sz="2400" dirty="0" err="1"/>
              <a:t>kosong</a:t>
            </a: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 err="1"/>
              <a:t>Tandai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 smtClean="0"/>
              <a:t>dikunjungi</a:t>
            </a:r>
            <a:endParaRPr lang="en-US" sz="2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 smtClean="0"/>
              <a:t>Push(Start</a:t>
            </a:r>
            <a:r>
              <a:rPr lang="en-US" sz="2400" dirty="0"/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/>
              <a:t>Visited(Start)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6725265" y="1847547"/>
            <a:ext cx="6096000" cy="36083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while Stack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kosong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    current = Top(Stack)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if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tetangga</a:t>
            </a:r>
            <a:r>
              <a:rPr lang="en-US" sz="2400" dirty="0"/>
              <a:t> current yang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        Visited(</a:t>
            </a:r>
            <a:r>
              <a:rPr lang="en-US" sz="2400" dirty="0" err="1"/>
              <a:t>tetangga</a:t>
            </a:r>
            <a:r>
              <a:rPr lang="en-US" sz="24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    Push(</a:t>
            </a:r>
            <a:r>
              <a:rPr lang="en-US" sz="2400" dirty="0" err="1"/>
              <a:t>tetangga</a:t>
            </a:r>
            <a:r>
              <a:rPr lang="en-US" sz="24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else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        Pop(Stack)</a:t>
            </a:r>
          </a:p>
        </p:txBody>
      </p:sp>
    </p:spTree>
    <p:extLst>
      <p:ext uri="{BB962C8B-B14F-4D97-AF65-F5344CB8AC3E}">
        <p14:creationId xmlns:p14="http://schemas.microsoft.com/office/powerpoint/2010/main" val="283024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06909" y="904081"/>
            <a:ext cx="8229600" cy="79216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4000" dirty="0" err="1" smtClean="0"/>
              <a:t>Algoritma</a:t>
            </a:r>
            <a:r>
              <a:rPr lang="en-US" altLang="en-US" sz="4000" dirty="0" smtClean="0"/>
              <a:t> </a:t>
            </a:r>
            <a:r>
              <a:rPr lang="en-US" altLang="en-US" sz="4000" dirty="0"/>
              <a:t>Depth-First Search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390" y="1973211"/>
            <a:ext cx="3171825" cy="3619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212113"/>
              </p:ext>
            </p:extLst>
          </p:nvPr>
        </p:nvGraphicFramePr>
        <p:xfrm>
          <a:off x="6308059" y="2259217"/>
          <a:ext cx="4861384" cy="248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7673">
                  <a:extLst>
                    <a:ext uri="{9D8B030D-6E8A-4147-A177-3AD203B41FA5}">
                      <a16:colId xmlns:a16="http://schemas.microsoft.com/office/drawing/2014/main" val="258132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87628845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12263284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433136753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386738213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050398880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1941899718"/>
                    </a:ext>
                  </a:extLst>
                </a:gridCol>
                <a:gridCol w="607673">
                  <a:extLst>
                    <a:ext uri="{9D8B030D-6E8A-4147-A177-3AD203B41FA5}">
                      <a16:colId xmlns:a16="http://schemas.microsoft.com/office/drawing/2014/main" val="2315441704"/>
                    </a:ext>
                  </a:extLst>
                </a:gridCol>
              </a:tblGrid>
              <a:tr h="310875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96243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497563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334801338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30475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417708996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1197948267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066199"/>
                  </a:ext>
                </a:extLst>
              </a:tr>
              <a:tr h="3108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701" marR="10701" marT="6350" marB="0" anchor="b"/>
                </a:tc>
                <a:extLst>
                  <a:ext uri="{0D108BD9-81ED-4DB2-BD59-A6C34878D82A}">
                    <a16:rowId xmlns:a16="http://schemas.microsoft.com/office/drawing/2014/main" val="3808473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71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DFS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152650" y="1825625"/>
          <a:ext cx="744855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313">
                  <a:extLst>
                    <a:ext uri="{9D8B030D-6E8A-4147-A177-3AD203B41FA5}">
                      <a16:colId xmlns:a16="http://schemas.microsoft.com/office/drawing/2014/main" val="785781079"/>
                    </a:ext>
                  </a:extLst>
                </a:gridCol>
                <a:gridCol w="1674615">
                  <a:extLst>
                    <a:ext uri="{9D8B030D-6E8A-4147-A177-3AD203B41FA5}">
                      <a16:colId xmlns:a16="http://schemas.microsoft.com/office/drawing/2014/main" val="1658999971"/>
                    </a:ext>
                  </a:extLst>
                </a:gridCol>
                <a:gridCol w="1969422">
                  <a:extLst>
                    <a:ext uri="{9D8B030D-6E8A-4147-A177-3AD203B41FA5}">
                      <a16:colId xmlns:a16="http://schemas.microsoft.com/office/drawing/2014/main" val="3928285198"/>
                    </a:ext>
                  </a:extLst>
                </a:gridCol>
                <a:gridCol w="1170482">
                  <a:extLst>
                    <a:ext uri="{9D8B030D-6E8A-4147-A177-3AD203B41FA5}">
                      <a16:colId xmlns:a16="http://schemas.microsoft.com/office/drawing/2014/main" val="165550450"/>
                    </a:ext>
                  </a:extLst>
                </a:gridCol>
                <a:gridCol w="1953718">
                  <a:extLst>
                    <a:ext uri="{9D8B030D-6E8A-4147-A177-3AD203B41FA5}">
                      <a16:colId xmlns:a16="http://schemas.microsoft.com/office/drawing/2014/main" val="3916293438"/>
                    </a:ext>
                  </a:extLst>
                </a:gridCol>
              </a:tblGrid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Visit</a:t>
                      </a:r>
                      <a:r>
                        <a:rPr lang="en-US" baseline="0" dirty="0" smtClean="0"/>
                        <a:t> List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Pop stack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Tetangga</a:t>
                      </a:r>
                      <a:r>
                        <a:rPr lang="en-US" dirty="0" smtClean="0"/>
                        <a:t> (WHITE)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19890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052395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B, C, 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B, C, 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708293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D, C, 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376620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E, F, C, 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 B,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E, 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29052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F, C, 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A, B, D,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87017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C, 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A, B, D, E, 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853120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 B, D, E, F,</a:t>
                      </a:r>
                      <a:r>
                        <a:rPr lang="en-US" baseline="0" dirty="0" smtClean="0"/>
                        <a:t>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375286"/>
                  </a:ext>
                </a:extLst>
              </a:tr>
              <a:tr h="333772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A, B, D, E, F,</a:t>
                      </a:r>
                      <a:r>
                        <a:rPr lang="en-US" baseline="0" dirty="0" smtClean="0"/>
                        <a:t> C, G</a:t>
                      </a:r>
                    </a:p>
                    <a:p>
                      <a:r>
                        <a:rPr lang="en-US" baseline="0" dirty="0" smtClean="0"/>
                        <a:t>0, 1, 3, 4, 5, 2, 6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330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04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</a:t>
            </a:r>
          </a:p>
        </p:txBody>
      </p:sp>
      <p:sp>
        <p:nvSpPr>
          <p:cNvPr id="5" name="Rectangle 4"/>
          <p:cNvSpPr/>
          <p:nvPr/>
        </p:nvSpPr>
        <p:spPr>
          <a:xfrm>
            <a:off x="589937" y="1859340"/>
            <a:ext cx="270387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#define MAX 10</a:t>
            </a:r>
          </a:p>
          <a:p>
            <a:endParaRPr lang="en-US" dirty="0"/>
          </a:p>
          <a:p>
            <a:r>
              <a:rPr lang="en-US" dirty="0" smtClean="0"/>
              <a:t>//==================</a:t>
            </a:r>
            <a:endParaRPr lang="en-US" dirty="0"/>
          </a:p>
          <a:p>
            <a:r>
              <a:rPr lang="en-US" dirty="0"/>
              <a:t>// </a:t>
            </a:r>
            <a:r>
              <a:rPr lang="en-US" dirty="0" err="1"/>
              <a:t>Struktur</a:t>
            </a:r>
            <a:r>
              <a:rPr lang="en-US" dirty="0"/>
              <a:t> Stack</a:t>
            </a:r>
          </a:p>
          <a:p>
            <a:r>
              <a:rPr lang="en-US" dirty="0" smtClean="0"/>
              <a:t>//==================</a:t>
            </a:r>
            <a:endParaRPr lang="en-US" dirty="0"/>
          </a:p>
          <a:p>
            <a:r>
              <a:rPr lang="en-US" dirty="0" err="1"/>
              <a:t>typedef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Itemtype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 err="1"/>
              <a:t>typedef</a:t>
            </a:r>
            <a:r>
              <a:rPr lang="en-US" dirty="0"/>
              <a:t> </a:t>
            </a:r>
            <a:r>
              <a:rPr lang="en-US" dirty="0" err="1"/>
              <a:t>struct</a:t>
            </a:r>
            <a:r>
              <a:rPr lang="en-US" dirty="0"/>
              <a:t>{</a:t>
            </a:r>
          </a:p>
          <a:p>
            <a:r>
              <a:rPr lang="en-US" dirty="0"/>
              <a:t>    </a:t>
            </a:r>
            <a:r>
              <a:rPr lang="en-US" dirty="0" err="1"/>
              <a:t>Itemtype</a:t>
            </a:r>
            <a:r>
              <a:rPr lang="en-US" dirty="0"/>
              <a:t> item[MAX];</a:t>
            </a:r>
          </a:p>
          <a:p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top;</a:t>
            </a:r>
          </a:p>
          <a:p>
            <a:r>
              <a:rPr lang="en-US" dirty="0"/>
              <a:t>}Stack;</a:t>
            </a:r>
          </a:p>
        </p:txBody>
      </p:sp>
      <p:sp>
        <p:nvSpPr>
          <p:cNvPr id="6" name="Rectangle 5"/>
          <p:cNvSpPr/>
          <p:nvPr/>
        </p:nvSpPr>
        <p:spPr>
          <a:xfrm>
            <a:off x="3760199" y="199076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//=========================</a:t>
            </a:r>
            <a:endParaRPr lang="en-US" dirty="0"/>
          </a:p>
          <a:p>
            <a:r>
              <a:rPr lang="en-US" dirty="0"/>
              <a:t>// </a:t>
            </a:r>
            <a:r>
              <a:rPr lang="en-US" dirty="0" err="1"/>
              <a:t>Operasi</a:t>
            </a:r>
            <a:r>
              <a:rPr lang="en-US" dirty="0"/>
              <a:t> Stack</a:t>
            </a:r>
          </a:p>
          <a:p>
            <a:r>
              <a:rPr lang="en-US" dirty="0" smtClean="0"/>
              <a:t>//=========================</a:t>
            </a:r>
            <a:endParaRPr lang="en-US" dirty="0"/>
          </a:p>
          <a:p>
            <a:r>
              <a:rPr lang="en-US" dirty="0"/>
              <a:t>void </a:t>
            </a:r>
            <a:r>
              <a:rPr lang="en-US" dirty="0" err="1"/>
              <a:t>createStack</a:t>
            </a:r>
            <a:r>
              <a:rPr lang="en-US" dirty="0"/>
              <a:t>(Stack *S){</a:t>
            </a:r>
          </a:p>
          <a:p>
            <a:r>
              <a:rPr lang="en-US" dirty="0"/>
              <a:t>    S-&gt;top = -1;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isEmpty</a:t>
            </a:r>
            <a:r>
              <a:rPr lang="en-US" dirty="0"/>
              <a:t>(Stack S){</a:t>
            </a:r>
          </a:p>
          <a:p>
            <a:r>
              <a:rPr lang="en-US" dirty="0"/>
              <a:t>    return (</a:t>
            </a:r>
            <a:r>
              <a:rPr lang="en-US" dirty="0" err="1"/>
              <a:t>S.top</a:t>
            </a:r>
            <a:r>
              <a:rPr lang="en-US" dirty="0"/>
              <a:t> == -1);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isFull</a:t>
            </a:r>
            <a:r>
              <a:rPr lang="en-US" dirty="0"/>
              <a:t>(Stack S){</a:t>
            </a:r>
          </a:p>
          <a:p>
            <a:r>
              <a:rPr lang="en-US" dirty="0"/>
              <a:t>    return (</a:t>
            </a:r>
            <a:r>
              <a:rPr lang="en-US" dirty="0" err="1"/>
              <a:t>S.top</a:t>
            </a:r>
            <a:r>
              <a:rPr lang="en-US" dirty="0"/>
              <a:t> == MAX-1);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/>
              <a:t>void push(Stack *S, </a:t>
            </a:r>
            <a:r>
              <a:rPr lang="en-US" dirty="0" err="1"/>
              <a:t>Itemtype</a:t>
            </a:r>
            <a:r>
              <a:rPr lang="en-US" dirty="0"/>
              <a:t> x</a:t>
            </a:r>
            <a:r>
              <a:rPr lang="en-US" dirty="0" smtClean="0"/>
              <a:t>){</a:t>
            </a:r>
            <a:endParaRPr lang="en-US" dirty="0"/>
          </a:p>
          <a:p>
            <a:r>
              <a:rPr lang="en-US" dirty="0"/>
              <a:t>    if(</a:t>
            </a:r>
            <a:r>
              <a:rPr lang="en-US" dirty="0" err="1"/>
              <a:t>isFull</a:t>
            </a:r>
            <a:r>
              <a:rPr lang="en-US" dirty="0"/>
              <a:t>(*S)){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("Stack </a:t>
            </a:r>
            <a:r>
              <a:rPr lang="en-US" dirty="0" err="1"/>
              <a:t>Penuh</a:t>
            </a:r>
            <a:r>
              <a:rPr lang="en-US" dirty="0"/>
              <a:t>\n");</a:t>
            </a:r>
          </a:p>
          <a:p>
            <a:r>
              <a:rPr lang="en-US" dirty="0"/>
              <a:t>        return;</a:t>
            </a:r>
          </a:p>
          <a:p>
            <a:r>
              <a:rPr lang="en-US" dirty="0"/>
              <a:t>    </a:t>
            </a:r>
            <a:r>
              <a:rPr lang="en-US" dirty="0" smtClean="0"/>
              <a:t>}</a:t>
            </a:r>
            <a:endParaRPr lang="en-US" dirty="0"/>
          </a:p>
          <a:p>
            <a:r>
              <a:rPr lang="en-US" dirty="0"/>
              <a:t>    S-&gt;item[++S-&gt;top] = x;</a:t>
            </a:r>
          </a:p>
          <a:p>
            <a:r>
              <a:rPr lang="en-US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7791850" y="286603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Itemtype</a:t>
            </a:r>
            <a:r>
              <a:rPr lang="en-US" dirty="0"/>
              <a:t> pop(Stack *S){</a:t>
            </a:r>
          </a:p>
          <a:p>
            <a:endParaRPr lang="en-US" dirty="0"/>
          </a:p>
          <a:p>
            <a:r>
              <a:rPr lang="en-US" dirty="0"/>
              <a:t>    return S-&gt;item[S-&gt;top--];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Itemtype</a:t>
            </a:r>
            <a:r>
              <a:rPr lang="en-US" dirty="0"/>
              <a:t> peek(Stack S){</a:t>
            </a:r>
          </a:p>
          <a:p>
            <a:r>
              <a:rPr lang="en-US" dirty="0"/>
              <a:t>    return </a:t>
            </a:r>
            <a:r>
              <a:rPr lang="en-US" dirty="0" err="1"/>
              <a:t>S.item</a:t>
            </a:r>
            <a:r>
              <a:rPr lang="en-US" dirty="0"/>
              <a:t>[</a:t>
            </a:r>
            <a:r>
              <a:rPr lang="en-US" dirty="0" err="1"/>
              <a:t>S.top</a:t>
            </a:r>
            <a:r>
              <a:rPr lang="en-US" dirty="0"/>
              <a:t>];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/>
              <a:t>void </a:t>
            </a:r>
            <a:r>
              <a:rPr lang="en-US" dirty="0" err="1"/>
              <a:t>printStack</a:t>
            </a:r>
            <a:r>
              <a:rPr lang="en-US" dirty="0"/>
              <a:t>(Stack S</a:t>
            </a:r>
            <a:r>
              <a:rPr lang="en-US" dirty="0" smtClean="0"/>
              <a:t>){</a:t>
            </a:r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("Stack : </a:t>
            </a:r>
            <a:r>
              <a:rPr lang="en-US" dirty="0" smtClean="0"/>
              <a:t>");</a:t>
            </a:r>
            <a:endParaRPr lang="en-US" dirty="0"/>
          </a:p>
          <a:p>
            <a:r>
              <a:rPr lang="en-US" dirty="0"/>
              <a:t>    if(</a:t>
            </a:r>
            <a:r>
              <a:rPr lang="en-US" dirty="0" err="1"/>
              <a:t>isEmpty</a:t>
            </a:r>
            <a:r>
              <a:rPr lang="en-US" dirty="0"/>
              <a:t>(S)){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</a:t>
            </a:r>
            <a:r>
              <a:rPr lang="en-US" dirty="0" err="1"/>
              <a:t>Kosong</a:t>
            </a:r>
            <a:r>
              <a:rPr lang="en-US" dirty="0"/>
              <a:t>\n");</a:t>
            </a:r>
          </a:p>
          <a:p>
            <a:r>
              <a:rPr lang="en-US" dirty="0"/>
              <a:t>        return;</a:t>
            </a:r>
          </a:p>
          <a:p>
            <a:r>
              <a:rPr lang="en-US" dirty="0"/>
              <a:t>    </a:t>
            </a:r>
            <a:r>
              <a:rPr lang="en-US" dirty="0" smtClean="0"/>
              <a:t>}</a:t>
            </a:r>
            <a:endParaRPr lang="en-US" dirty="0"/>
          </a:p>
          <a:p>
            <a:r>
              <a:rPr lang="en-US" dirty="0"/>
              <a:t>    for(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=0;i&lt;=</a:t>
            </a:r>
            <a:r>
              <a:rPr lang="en-US" dirty="0" err="1"/>
              <a:t>S.top;i</a:t>
            </a:r>
            <a:r>
              <a:rPr lang="en-US" dirty="0"/>
              <a:t>++)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("%d ",</a:t>
            </a:r>
            <a:r>
              <a:rPr lang="en-US" dirty="0" err="1"/>
              <a:t>S.item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]);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("&lt;- Top\n");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2705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685" y="1785119"/>
            <a:ext cx="6096000" cy="39087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/>
              <a:t>//============================</a:t>
            </a:r>
            <a:endParaRPr lang="en-US" sz="2000" dirty="0"/>
          </a:p>
          <a:p>
            <a:r>
              <a:rPr lang="en-US" sz="2000" dirty="0"/>
              <a:t>// DFS </a:t>
            </a:r>
            <a:r>
              <a:rPr lang="en-US" sz="2000" dirty="0" err="1"/>
              <a:t>Menggunakan</a:t>
            </a:r>
            <a:r>
              <a:rPr lang="en-US" sz="2000" dirty="0"/>
              <a:t> Stack</a:t>
            </a:r>
          </a:p>
          <a:p>
            <a:r>
              <a:rPr lang="en-US" sz="2000" dirty="0" smtClean="0"/>
              <a:t>//============================</a:t>
            </a:r>
            <a:endParaRPr lang="en-US" sz="2000" dirty="0"/>
          </a:p>
          <a:p>
            <a:r>
              <a:rPr lang="en-US" sz="2800" b="1" dirty="0"/>
              <a:t>void DFS(Graph G, </a:t>
            </a:r>
            <a:r>
              <a:rPr lang="en-US" sz="2800" b="1" dirty="0" err="1"/>
              <a:t>int</a:t>
            </a:r>
            <a:r>
              <a:rPr lang="en-US" sz="2800" b="1" dirty="0"/>
              <a:t> </a:t>
            </a:r>
            <a:r>
              <a:rPr lang="en-US" sz="2800" b="1" dirty="0" err="1"/>
              <a:t>awal</a:t>
            </a:r>
            <a:r>
              <a:rPr lang="en-US" sz="2800" b="1" dirty="0"/>
              <a:t>){</a:t>
            </a:r>
          </a:p>
          <a:p>
            <a:endParaRPr lang="en-US" sz="2000" dirty="0"/>
          </a:p>
          <a:p>
            <a:r>
              <a:rPr lang="en-US" sz="2000" dirty="0"/>
              <a:t>    Stack S;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createStack</a:t>
            </a:r>
            <a:r>
              <a:rPr lang="en-US" sz="2000" dirty="0"/>
              <a:t>(&amp;S);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int</a:t>
            </a:r>
            <a:r>
              <a:rPr lang="en-US" sz="2000" dirty="0"/>
              <a:t> visited[MAX]={0};</a:t>
            </a:r>
          </a:p>
          <a:p>
            <a:r>
              <a:rPr lang="en-US" sz="2000" dirty="0"/>
              <a:t>    push(&amp;</a:t>
            </a:r>
            <a:r>
              <a:rPr lang="en-US" sz="2000" dirty="0" err="1"/>
              <a:t>S,awal</a:t>
            </a:r>
            <a:r>
              <a:rPr lang="en-US" sz="2000" dirty="0"/>
              <a:t>);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printf</a:t>
            </a:r>
            <a:r>
              <a:rPr lang="en-US" sz="2000" dirty="0"/>
              <a:t>("\n=== Proses DFS ===\n\n");</a:t>
            </a:r>
          </a:p>
          <a:p>
            <a:endParaRPr lang="en-US" sz="2000" dirty="0"/>
          </a:p>
          <a:p>
            <a:r>
              <a:rPr lang="en-US" sz="2000" dirty="0"/>
              <a:t>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914490" y="318756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while(!</a:t>
            </a:r>
            <a:r>
              <a:rPr lang="en-US" sz="2000" dirty="0" err="1"/>
              <a:t>isEmpty</a:t>
            </a:r>
            <a:r>
              <a:rPr lang="en-US" sz="2000" dirty="0"/>
              <a:t>(S)){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printStack</a:t>
            </a:r>
            <a:r>
              <a:rPr lang="en-US" sz="2000" dirty="0"/>
              <a:t>(S);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int</a:t>
            </a:r>
            <a:r>
              <a:rPr lang="en-US" sz="2000" dirty="0"/>
              <a:t> v = pop(&amp;S);</a:t>
            </a:r>
          </a:p>
          <a:p>
            <a:r>
              <a:rPr lang="en-US" sz="2000" dirty="0"/>
              <a:t>        if(visited[v]==0){</a:t>
            </a:r>
          </a:p>
          <a:p>
            <a:r>
              <a:rPr lang="en-US" sz="2000" dirty="0"/>
              <a:t>            visited[v]=1;</a:t>
            </a:r>
          </a:p>
          <a:p>
            <a:r>
              <a:rPr lang="en-US" sz="2000" dirty="0"/>
              <a:t>            </a:t>
            </a:r>
            <a:r>
              <a:rPr lang="en-US" sz="2000" dirty="0" err="1"/>
              <a:t>printf</a:t>
            </a:r>
            <a:r>
              <a:rPr lang="en-US" sz="2000" dirty="0"/>
              <a:t>("</a:t>
            </a:r>
            <a:r>
              <a:rPr lang="en-US" sz="2000" dirty="0" err="1"/>
              <a:t>Kunjungi</a:t>
            </a:r>
            <a:r>
              <a:rPr lang="en-US" sz="2000" dirty="0"/>
              <a:t> : %d\</a:t>
            </a:r>
            <a:r>
              <a:rPr lang="en-US" sz="2000" dirty="0" err="1"/>
              <a:t>n",v</a:t>
            </a:r>
            <a:r>
              <a:rPr lang="en-US" sz="2000" dirty="0"/>
              <a:t>);</a:t>
            </a:r>
          </a:p>
          <a:p>
            <a:endParaRPr lang="en-US" sz="2000" dirty="0"/>
          </a:p>
          <a:p>
            <a:r>
              <a:rPr lang="en-US" sz="2000" dirty="0"/>
              <a:t>            // Push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kiri</a:t>
            </a:r>
            <a:endParaRPr lang="en-US" sz="2000" dirty="0"/>
          </a:p>
          <a:p>
            <a:r>
              <a:rPr lang="en-US" sz="2000" dirty="0"/>
              <a:t>            // </a:t>
            </a:r>
            <a:r>
              <a:rPr lang="en-US" sz="2000" dirty="0" err="1"/>
              <a:t>supaya</a:t>
            </a:r>
            <a:r>
              <a:rPr lang="en-US" sz="2000" dirty="0"/>
              <a:t> vertex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diproses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dahulu</a:t>
            </a:r>
            <a:endParaRPr lang="en-US" sz="2000" dirty="0"/>
          </a:p>
          <a:p>
            <a:r>
              <a:rPr lang="en-US" sz="2000" dirty="0"/>
              <a:t>            for(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=G.jumlahVertex-1;i&gt;=0;i--){</a:t>
            </a:r>
          </a:p>
          <a:p>
            <a:r>
              <a:rPr lang="en-US" sz="2000" dirty="0"/>
              <a:t>                if(</a:t>
            </a:r>
            <a:r>
              <a:rPr lang="en-US" sz="2000" dirty="0" err="1"/>
              <a:t>G.adj</a:t>
            </a:r>
            <a:r>
              <a:rPr lang="en-US" sz="2000" dirty="0"/>
              <a:t>[v][</a:t>
            </a:r>
            <a:r>
              <a:rPr lang="en-US" sz="2000" dirty="0" err="1"/>
              <a:t>i</a:t>
            </a:r>
            <a:r>
              <a:rPr lang="en-US" sz="2000" dirty="0"/>
              <a:t>]==1 &amp;&amp; visited[</a:t>
            </a:r>
            <a:r>
              <a:rPr lang="en-US" sz="2000" dirty="0" err="1"/>
              <a:t>i</a:t>
            </a:r>
            <a:r>
              <a:rPr lang="en-US" sz="2000" dirty="0"/>
              <a:t>]==0){</a:t>
            </a:r>
          </a:p>
          <a:p>
            <a:r>
              <a:rPr lang="en-US" sz="2000" dirty="0"/>
              <a:t>                    push(&amp;</a:t>
            </a:r>
            <a:r>
              <a:rPr lang="en-US" sz="2000" dirty="0" err="1"/>
              <a:t>S,i</a:t>
            </a:r>
            <a:r>
              <a:rPr lang="en-US" sz="2000" dirty="0"/>
              <a:t>);</a:t>
            </a:r>
          </a:p>
          <a:p>
            <a:r>
              <a:rPr lang="en-US" sz="2000" dirty="0"/>
              <a:t>                    </a:t>
            </a:r>
            <a:r>
              <a:rPr lang="en-US" sz="2000" dirty="0" err="1"/>
              <a:t>printf</a:t>
            </a:r>
            <a:r>
              <a:rPr lang="en-US" sz="2000" dirty="0"/>
              <a:t>("   Push %d\n",</a:t>
            </a:r>
            <a:r>
              <a:rPr lang="en-US" sz="2000" dirty="0" err="1"/>
              <a:t>i</a:t>
            </a:r>
            <a:r>
              <a:rPr lang="en-US" sz="2000" dirty="0"/>
              <a:t>);</a:t>
            </a:r>
          </a:p>
          <a:p>
            <a:r>
              <a:rPr lang="en-US" sz="2000" dirty="0"/>
              <a:t>                }</a:t>
            </a:r>
          </a:p>
          <a:p>
            <a:r>
              <a:rPr lang="en-US" sz="2000" dirty="0"/>
              <a:t>            }</a:t>
            </a:r>
          </a:p>
          <a:p>
            <a:r>
              <a:rPr lang="en-US" sz="2000" dirty="0"/>
              <a:t>            </a:t>
            </a:r>
            <a:r>
              <a:rPr lang="en-US" sz="2000" dirty="0" err="1"/>
              <a:t>printf</a:t>
            </a:r>
            <a:r>
              <a:rPr lang="en-US" sz="2000" dirty="0"/>
              <a:t>("\n");</a:t>
            </a:r>
          </a:p>
          <a:p>
            <a:r>
              <a:rPr lang="en-US" sz="2000" dirty="0"/>
              <a:t>        }</a:t>
            </a:r>
          </a:p>
          <a:p>
            <a:r>
              <a:rPr lang="en-US" sz="2000" dirty="0"/>
              <a:t>    }</a:t>
            </a:r>
          </a:p>
          <a:p>
            <a:r>
              <a:rPr lang="en-US" sz="2000" dirty="0"/>
              <a:t>}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2695" y="5225707"/>
            <a:ext cx="309983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 smtClean="0"/>
              <a:t>Main() 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n-US" sz="2800" dirty="0" smtClean="0"/>
              <a:t>DFS(G,0</a:t>
            </a:r>
            <a:r>
              <a:rPr lang="en-US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07268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44877" y="633016"/>
            <a:ext cx="6096000" cy="52937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=== Proses DFS ===</a:t>
            </a:r>
          </a:p>
          <a:p>
            <a:endParaRPr lang="en-US" sz="2000" dirty="0"/>
          </a:p>
          <a:p>
            <a:r>
              <a:rPr lang="en-US" sz="2000" dirty="0"/>
              <a:t>Stack : 0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0</a:t>
            </a:r>
          </a:p>
          <a:p>
            <a:r>
              <a:rPr lang="en-US" sz="2000" dirty="0"/>
              <a:t>   Push 6</a:t>
            </a:r>
          </a:p>
          <a:p>
            <a:r>
              <a:rPr lang="en-US" sz="2000" dirty="0"/>
              <a:t>   Push 2</a:t>
            </a:r>
          </a:p>
          <a:p>
            <a:r>
              <a:rPr lang="en-US" sz="2000" dirty="0"/>
              <a:t>   Push 1</a:t>
            </a:r>
          </a:p>
          <a:p>
            <a:endParaRPr lang="en-US" sz="2000" dirty="0"/>
          </a:p>
          <a:p>
            <a:r>
              <a:rPr lang="en-US" sz="2000" dirty="0"/>
              <a:t>Stack : 6 2 1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1</a:t>
            </a:r>
          </a:p>
          <a:p>
            <a:r>
              <a:rPr lang="en-US" sz="2000" dirty="0"/>
              <a:t>   Push 3</a:t>
            </a:r>
          </a:p>
          <a:p>
            <a:endParaRPr lang="en-US" sz="2000" dirty="0"/>
          </a:p>
          <a:p>
            <a:r>
              <a:rPr lang="en-US" sz="2000" dirty="0"/>
              <a:t>Stack : 6 2 3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3</a:t>
            </a:r>
          </a:p>
          <a:p>
            <a:r>
              <a:rPr lang="en-US" sz="2000" dirty="0"/>
              <a:t>   Push 5</a:t>
            </a:r>
          </a:p>
          <a:p>
            <a:r>
              <a:rPr lang="en-US" sz="2000" dirty="0"/>
              <a:t>   Push 4</a:t>
            </a:r>
          </a:p>
          <a:p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312150" y="673846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Stack : 6 2 5 4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4</a:t>
            </a:r>
          </a:p>
          <a:p>
            <a:endParaRPr lang="en-US" sz="2000" dirty="0"/>
          </a:p>
          <a:p>
            <a:r>
              <a:rPr lang="en-US" sz="2000" dirty="0"/>
              <a:t>Stack : 6 2 5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5</a:t>
            </a:r>
          </a:p>
          <a:p>
            <a:r>
              <a:rPr lang="en-US" sz="2000" dirty="0"/>
              <a:t>   Push 6</a:t>
            </a:r>
          </a:p>
          <a:p>
            <a:endParaRPr lang="en-US" sz="2000" dirty="0"/>
          </a:p>
          <a:p>
            <a:r>
              <a:rPr lang="en-US" sz="2000" dirty="0"/>
              <a:t>Stack : 6 2 6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6</a:t>
            </a:r>
          </a:p>
          <a:p>
            <a:endParaRPr lang="en-US" sz="2000" dirty="0"/>
          </a:p>
          <a:p>
            <a:r>
              <a:rPr lang="en-US" sz="2000" dirty="0"/>
              <a:t>Stack : 6 2 &lt;- Top</a:t>
            </a:r>
          </a:p>
          <a:p>
            <a:r>
              <a:rPr lang="en-US" sz="2000" b="1" dirty="0" err="1"/>
              <a:t>Kunjungi</a:t>
            </a:r>
            <a:r>
              <a:rPr lang="en-US" sz="2000" b="1" dirty="0"/>
              <a:t> : 2</a:t>
            </a:r>
          </a:p>
          <a:p>
            <a:endParaRPr lang="en-US" sz="2000" dirty="0"/>
          </a:p>
          <a:p>
            <a:r>
              <a:rPr lang="en-US" sz="2000" dirty="0"/>
              <a:t>Stack : 6 &lt;- Top</a:t>
            </a:r>
          </a:p>
        </p:txBody>
      </p:sp>
      <p:sp>
        <p:nvSpPr>
          <p:cNvPr id="7" name="Rectangle 6"/>
          <p:cNvSpPr/>
          <p:nvPr/>
        </p:nvSpPr>
        <p:spPr>
          <a:xfrm>
            <a:off x="7016252" y="5596459"/>
            <a:ext cx="3887346" cy="52322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de-DE" sz="2800" dirty="0" smtClean="0"/>
              <a:t>Output DFS </a:t>
            </a:r>
            <a:r>
              <a:rPr lang="de-DE" sz="2800" dirty="0"/>
              <a:t>: 0 1 3 4 5 6 2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6325" y="1414721"/>
            <a:ext cx="317182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9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</a:t>
            </a:r>
            <a:r>
              <a:rPr lang="en-US" altLang="en-US" dirty="0" smtClean="0"/>
              <a:t>Depth-First </a:t>
            </a:r>
            <a:r>
              <a:rPr lang="en-US" altLang="en-US" dirty="0"/>
              <a:t>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b="1" dirty="0"/>
              <a:t>Depth-First Search</a:t>
            </a:r>
            <a:r>
              <a:rPr lang="en-US" sz="2400" dirty="0"/>
              <a:t> </a:t>
            </a:r>
            <a:r>
              <a:rPr lang="en-US" sz="2400" dirty="0" err="1"/>
              <a:t>dimodelkan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proses </a:t>
            </a:r>
            <a:r>
              <a:rPr lang="en-US" sz="2400" b="1" dirty="0" err="1"/>
              <a:t>penelusuran</a:t>
            </a:r>
            <a:r>
              <a:rPr lang="en-US" sz="2400" b="1" dirty="0"/>
              <a:t> </a:t>
            </a:r>
            <a:r>
              <a:rPr lang="en-US" sz="2400" b="1" dirty="0" err="1"/>
              <a:t>postorder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rekursif</a:t>
            </a:r>
            <a:r>
              <a:rPr lang="en-US" sz="2400" b="1" dirty="0"/>
              <a:t> </a:t>
            </a:r>
            <a:r>
              <a:rPr lang="en-US" sz="2400" b="1" dirty="0" err="1"/>
              <a:t>pada</a:t>
            </a:r>
            <a:r>
              <a:rPr lang="en-US" sz="2400" b="1" dirty="0"/>
              <a:t> </a:t>
            </a:r>
            <a:r>
              <a:rPr lang="en-US" sz="2400" b="1" dirty="0" err="1"/>
              <a:t>pohon</a:t>
            </a:r>
            <a:r>
              <a:rPr lang="en-US" sz="2400" b="1" dirty="0"/>
              <a:t> </a:t>
            </a:r>
            <a:r>
              <a:rPr lang="en-US" sz="2400" b="1" dirty="0" err="1"/>
              <a:t>biner</a:t>
            </a:r>
            <a:r>
              <a:rPr lang="en-US" sz="2400" b="1" dirty="0"/>
              <a:t> (binary tree)</a:t>
            </a:r>
            <a:r>
              <a:rPr lang="en-US" sz="2400" dirty="0"/>
              <a:t>.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pohon</a:t>
            </a:r>
            <a:r>
              <a:rPr lang="en-US" sz="2400" dirty="0"/>
              <a:t> </a:t>
            </a:r>
            <a:r>
              <a:rPr lang="en-US" sz="2400" dirty="0" err="1"/>
              <a:t>biner</a:t>
            </a:r>
            <a:r>
              <a:rPr lang="en-US" sz="2400" dirty="0"/>
              <a:t>,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subpohonnya</a:t>
            </a:r>
            <a:r>
              <a:rPr lang="en-US" sz="2400" dirty="0"/>
              <a:t> </a:t>
            </a:r>
            <a:r>
              <a:rPr lang="en-US" sz="2400" dirty="0" err="1"/>
              <a:t>selesai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r>
              <a:rPr lang="en-US" sz="2400" dirty="0"/>
              <a:t>. </a:t>
            </a:r>
            <a:r>
              <a:rPr lang="en-US" sz="2400" dirty="0" err="1"/>
              <a:t>Demikian</a:t>
            </a:r>
            <a:r>
              <a:rPr lang="en-US" sz="2400" dirty="0"/>
              <a:t> pula </a:t>
            </a:r>
            <a:r>
              <a:rPr lang="en-US" sz="2400" dirty="0" err="1"/>
              <a:t>pada</a:t>
            </a:r>
            <a:r>
              <a:rPr lang="en-US" sz="2400" dirty="0"/>
              <a:t> graph,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dikunjungi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yang </a:t>
            </a:r>
            <a:r>
              <a:rPr lang="en-US" sz="2400" dirty="0" err="1"/>
              <a:t>berada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lintasan-lintasan</a:t>
            </a:r>
            <a:r>
              <a:rPr lang="en-US" sz="2400" dirty="0"/>
              <a:t> yang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selesai</a:t>
            </a:r>
            <a:r>
              <a:rPr lang="en-US" sz="2400" dirty="0"/>
              <a:t> </a:t>
            </a:r>
            <a:r>
              <a:rPr lang="en-US" sz="2400" dirty="0" err="1"/>
              <a:t>dieksplorasi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857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</a:t>
            </a:r>
            <a:r>
              <a:rPr lang="en-US" altLang="en-US" dirty="0" smtClean="0"/>
              <a:t>Depth-First </a:t>
            </a:r>
            <a:r>
              <a:rPr lang="en-US" altLang="en-US" dirty="0"/>
              <a:t>Search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8257" y="1946786"/>
            <a:ext cx="10933471" cy="3852351"/>
          </a:xfrm>
        </p:spPr>
        <p:txBody>
          <a:bodyPr>
            <a:no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/>
              <a:t>Warnai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seluruh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warna</a:t>
            </a:r>
            <a:r>
              <a:rPr lang="en-US" altLang="en-US" sz="2400" dirty="0"/>
              <a:t> </a:t>
            </a:r>
            <a:r>
              <a:rPr lang="en-US" altLang="en-US" sz="2400" b="1" dirty="0"/>
              <a:t>WHITE</a:t>
            </a:r>
            <a:r>
              <a:rPr lang="en-US" altLang="en-US" sz="2400" dirty="0"/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/>
              <a:t>Ketika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sebuah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pertama</a:t>
            </a:r>
            <a:r>
              <a:rPr lang="en-US" altLang="en-US" sz="2400" dirty="0"/>
              <a:t> kali </a:t>
            </a:r>
            <a:r>
              <a:rPr lang="en-US" altLang="en-US" sz="2400" dirty="0" err="1"/>
              <a:t>ditemukan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selama</a:t>
            </a:r>
            <a:r>
              <a:rPr lang="en-US" altLang="en-US" sz="2400" dirty="0"/>
              <a:t> proses </a:t>
            </a:r>
            <a:r>
              <a:rPr lang="en-US" altLang="en-US" sz="2400" dirty="0" err="1"/>
              <a:t>rekursif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warnanya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diubah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menjadi</a:t>
            </a:r>
            <a:r>
              <a:rPr lang="en-US" altLang="en-US" sz="2400" dirty="0"/>
              <a:t> </a:t>
            </a:r>
            <a:r>
              <a:rPr lang="en-US" altLang="en-US" sz="2400" b="1" dirty="0"/>
              <a:t>GRAY</a:t>
            </a:r>
            <a:r>
              <a:rPr lang="en-US" altLang="en-US" sz="2400" dirty="0"/>
              <a:t>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/>
              <a:t>Sebuah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baru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diubah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menjadi</a:t>
            </a:r>
            <a:r>
              <a:rPr lang="en-US" altLang="en-US" sz="2400" dirty="0"/>
              <a:t> </a:t>
            </a:r>
            <a:r>
              <a:rPr lang="en-US" altLang="en-US" sz="2400" b="1" dirty="0"/>
              <a:t>BLACK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setelah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seluruh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dicapai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selesai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dieksplorasi</a:t>
            </a:r>
            <a:r>
              <a:rPr lang="en-US" altLang="en-US" sz="2400" dirty="0"/>
              <a:t>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 err="1"/>
              <a:t>Mulailah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awal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kemudian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telusuri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simpul-simpul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tetangganya</a:t>
            </a:r>
            <a:r>
              <a:rPr lang="en-US" altLang="en-US" sz="2400" dirty="0"/>
              <a:t> </a:t>
            </a:r>
            <a:r>
              <a:rPr lang="en-US" altLang="en-US" sz="2400" b="1" dirty="0" err="1"/>
              <a:t>secara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mendalam</a:t>
            </a:r>
            <a:r>
              <a:rPr lang="en-US" altLang="en-US" sz="2400" b="1" dirty="0"/>
              <a:t> </a:t>
            </a:r>
            <a:r>
              <a:rPr lang="en-US" altLang="en-US" sz="2400" dirty="0" err="1"/>
              <a:t>hingga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mencapai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memiliki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tetangga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seluruh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tetangganya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berwarna</a:t>
            </a:r>
            <a:r>
              <a:rPr lang="en-US" altLang="en-US" sz="2400" dirty="0"/>
              <a:t> </a:t>
            </a:r>
            <a:r>
              <a:rPr lang="en-US" altLang="en-US" sz="2400" b="1" dirty="0"/>
              <a:t>BLACK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Pada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itulah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simpul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dikunjungi</a:t>
            </a:r>
            <a:r>
              <a:rPr lang="en-US" altLang="en-US" sz="2400" dirty="0"/>
              <a:t> (</a:t>
            </a:r>
            <a:r>
              <a:rPr lang="en-US" altLang="en-US" sz="2400" i="1" dirty="0"/>
              <a:t>visited</a:t>
            </a:r>
            <a:r>
              <a:rPr lang="en-US" altLang="en-US" sz="2400" dirty="0"/>
              <a:t>)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warnanya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diubah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menjadi</a:t>
            </a:r>
            <a:r>
              <a:rPr lang="en-US" altLang="en-US" sz="2400" dirty="0"/>
              <a:t> </a:t>
            </a:r>
            <a:r>
              <a:rPr lang="en-US" altLang="en-US" sz="2400" b="1" dirty="0"/>
              <a:t>BLACK</a:t>
            </a:r>
            <a:r>
              <a:rPr lang="en-US" altLang="en-US" sz="2400" dirty="0"/>
              <a:t>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623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</a:t>
            </a:r>
            <a:r>
              <a:rPr lang="en-US" altLang="en-US" dirty="0" smtClean="0"/>
              <a:t>Depth-First </a:t>
            </a:r>
            <a:r>
              <a:rPr lang="en-US" altLang="en-US" dirty="0"/>
              <a:t>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terakhir</a:t>
            </a:r>
            <a:r>
              <a:rPr lang="en-US" sz="2400" dirty="0"/>
              <a:t>,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b="1" i="1" dirty="0"/>
              <a:t>backtracking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langkah</a:t>
            </a:r>
            <a:r>
              <a:rPr lang="en-US" sz="2400" dirty="0"/>
              <a:t> </a:t>
            </a:r>
            <a:r>
              <a:rPr lang="en-US" sz="2400" dirty="0" err="1"/>
              <a:t>rekursif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tetangga</a:t>
            </a:r>
            <a:r>
              <a:rPr lang="en-US" sz="2400" dirty="0"/>
              <a:t> lain yang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dieksplorasi</a:t>
            </a:r>
            <a:r>
              <a:rPr lang="en-US" sz="2400" dirty="0"/>
              <a:t>,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melanjutkan</a:t>
            </a:r>
            <a:r>
              <a:rPr lang="en-US" sz="2400" dirty="0"/>
              <a:t> </a:t>
            </a:r>
            <a:r>
              <a:rPr lang="en-US" sz="2400" dirty="0" err="1"/>
              <a:t>penelusuran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lintasan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daftar</a:t>
            </a:r>
            <a:r>
              <a:rPr lang="en-US" sz="2400" dirty="0"/>
              <a:t> </a:t>
            </a:r>
            <a:r>
              <a:rPr lang="en-US" sz="2400" dirty="0" err="1"/>
              <a:t>ketetanggaan</a:t>
            </a:r>
            <a:r>
              <a:rPr lang="en-US" sz="2400" dirty="0"/>
              <a:t> (</a:t>
            </a:r>
            <a:r>
              <a:rPr lang="en-US" sz="2400" i="1" dirty="0"/>
              <a:t>adjacency list</a:t>
            </a:r>
            <a:r>
              <a:rPr lang="en-US" sz="2400" dirty="0"/>
              <a:t>)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urutan</a:t>
            </a:r>
            <a:r>
              <a:rPr lang="en-US" sz="2400" dirty="0"/>
              <a:t> yang </a:t>
            </a:r>
            <a:r>
              <a:rPr lang="en-US" sz="2400" dirty="0" err="1"/>
              <a:t>tetap</a:t>
            </a:r>
            <a:r>
              <a:rPr lang="en-US" sz="2400" dirty="0"/>
              <a:t>, </a:t>
            </a:r>
            <a:r>
              <a:rPr lang="en-US" sz="2400" dirty="0" err="1"/>
              <a:t>lintasan</a:t>
            </a:r>
            <a:r>
              <a:rPr lang="en-US" sz="2400" dirty="0"/>
              <a:t> yang </a:t>
            </a:r>
            <a:r>
              <a:rPr lang="en-US" sz="2400" dirty="0" err="1"/>
              <a:t>ditempuh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urutan</a:t>
            </a:r>
            <a:r>
              <a:rPr lang="en-US" sz="2400" dirty="0"/>
              <a:t> </a:t>
            </a:r>
            <a:r>
              <a:rPr lang="en-US" sz="2400" dirty="0" err="1"/>
              <a:t>kunjungan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berbeda-beda</a:t>
            </a:r>
            <a:r>
              <a:rPr lang="en-US" sz="2400" dirty="0"/>
              <a:t>, </a:t>
            </a:r>
            <a:r>
              <a:rPr lang="en-US" sz="2400" dirty="0" err="1"/>
              <a:t>meskipun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yang </a:t>
            </a:r>
            <a:r>
              <a:rPr lang="en-US" sz="2400" dirty="0" err="1"/>
              <a:t>sama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68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Terminologi</a:t>
            </a:r>
            <a:r>
              <a:rPr lang="en-US" dirty="0"/>
              <a:t>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err="1"/>
              <a:t>Derajat</a:t>
            </a:r>
            <a:r>
              <a:rPr lang="en-US" sz="2400" b="1" dirty="0"/>
              <a:t> (</a:t>
            </a:r>
            <a:r>
              <a:rPr lang="en-US" sz="2400" b="1" i="1" dirty="0"/>
              <a:t>degree</a:t>
            </a:r>
            <a:r>
              <a:rPr lang="en-US" sz="2400" b="1" dirty="0"/>
              <a:t>)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(</a:t>
            </a:r>
            <a:r>
              <a:rPr lang="en-US" sz="2400" b="1" i="1" dirty="0"/>
              <a:t>vertex</a:t>
            </a:r>
            <a:r>
              <a:rPr lang="en-US" sz="2400" dirty="0"/>
              <a:t>)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(</a:t>
            </a:r>
            <a:r>
              <a:rPr lang="en-US" sz="2400" b="1" i="1" dirty="0"/>
              <a:t>edge</a:t>
            </a:r>
            <a:r>
              <a:rPr lang="en-US" sz="2400" dirty="0"/>
              <a:t>) yang </a:t>
            </a:r>
            <a:r>
              <a:rPr lang="en-US" sz="2400" dirty="0" err="1"/>
              <a:t>terhubung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graph </a:t>
            </a:r>
            <a:r>
              <a:rPr lang="en-US" sz="2400" dirty="0" err="1"/>
              <a:t>dikatakan</a:t>
            </a:r>
            <a:r>
              <a:rPr lang="en-US" sz="2400" dirty="0"/>
              <a:t> </a:t>
            </a:r>
            <a:r>
              <a:rPr lang="en-US" sz="2400" dirty="0" err="1"/>
              <a:t>bertetangga</a:t>
            </a:r>
            <a:r>
              <a:rPr lang="en-US" sz="2400" dirty="0"/>
              <a:t> (</a:t>
            </a:r>
            <a:r>
              <a:rPr lang="en-US" sz="2400" b="1" i="1" dirty="0"/>
              <a:t>adjacent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b="1" i="1" dirty="0"/>
              <a:t>neighbors</a:t>
            </a:r>
            <a:r>
              <a:rPr lang="en-US" sz="2400" dirty="0"/>
              <a:t>) </a:t>
            </a:r>
            <a:r>
              <a:rPr lang="en-US" sz="2400" dirty="0" err="1"/>
              <a:t>apabila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yang </a:t>
            </a:r>
            <a:r>
              <a:rPr lang="en-US" sz="2400" dirty="0" err="1"/>
              <a:t>menghubungkan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Lintasan</a:t>
            </a:r>
            <a:r>
              <a:rPr lang="en-US" sz="2400" dirty="0"/>
              <a:t> (</a:t>
            </a:r>
            <a:r>
              <a:rPr lang="en-US" sz="2400" b="1" i="1" dirty="0"/>
              <a:t>path</a:t>
            </a:r>
            <a:r>
              <a:rPr lang="en-US" sz="2400" dirty="0"/>
              <a:t>)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i="1" dirty="0"/>
              <a:t>v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i="1" dirty="0"/>
              <a:t>w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urutan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yang </a:t>
            </a:r>
            <a:r>
              <a:rPr lang="en-US" sz="2400" dirty="0" err="1"/>
              <a:t>menghubungkan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i="1" dirty="0"/>
              <a:t>v</a:t>
            </a:r>
            <a:r>
              <a:rPr lang="en-US" sz="2400" dirty="0"/>
              <a:t> </a:t>
            </a:r>
            <a:r>
              <a:rPr lang="en-US" sz="2400" dirty="0" err="1"/>
              <a:t>menuju</a:t>
            </a:r>
            <a:r>
              <a:rPr lang="en-US" sz="2400" dirty="0"/>
              <a:t> </a:t>
            </a:r>
            <a:r>
              <a:rPr lang="en-US" sz="2400" dirty="0" err="1"/>
              <a:t>simpul</a:t>
            </a:r>
            <a:r>
              <a:rPr lang="en-US" sz="2400" dirty="0"/>
              <a:t> </a:t>
            </a:r>
            <a:r>
              <a:rPr lang="en-US" sz="2400" i="1" dirty="0"/>
              <a:t>w</a:t>
            </a:r>
            <a:r>
              <a:rPr lang="en-US" sz="2400" dirty="0"/>
              <a:t>.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lintasan</a:t>
            </a:r>
            <a:r>
              <a:rPr lang="en-US" sz="2400" dirty="0"/>
              <a:t> (</a:t>
            </a:r>
            <a:r>
              <a:rPr lang="en-US" sz="2400" b="1" i="1" dirty="0"/>
              <a:t>path length</a:t>
            </a:r>
            <a:r>
              <a:rPr lang="en-US" sz="2400" dirty="0"/>
              <a:t>)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yang </a:t>
            </a:r>
            <a:r>
              <a:rPr lang="en-US" sz="2400" dirty="0" err="1"/>
              <a:t>dilalui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lintasan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04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6123" y="914400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dirty="0" err="1"/>
              <a:t>Algorithma</a:t>
            </a:r>
            <a:r>
              <a:rPr lang="en-US" altLang="en-US" dirty="0"/>
              <a:t> Depth-First Search</a:t>
            </a:r>
            <a:endParaRPr lang="en-US" altLang="en-US" dirty="0" smtClean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614949" y="1955007"/>
            <a:ext cx="8229600" cy="452596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altLang="en-US" dirty="0" smtClean="0"/>
              <a:t>Discover  A (color GRAY) </a:t>
            </a:r>
          </a:p>
          <a:p>
            <a:pPr eaLnBrk="1" hangingPunct="1">
              <a:defRPr/>
            </a:pPr>
            <a:r>
              <a:rPr lang="en-US" altLang="en-US" dirty="0" smtClean="0"/>
              <a:t>Discover  B (color GRAY)</a:t>
            </a:r>
          </a:p>
          <a:p>
            <a:pPr eaLnBrk="1" hangingPunct="1">
              <a:defRPr/>
            </a:pPr>
            <a:r>
              <a:rPr lang="en-US" altLang="en-US" dirty="0" smtClean="0"/>
              <a:t>Discover  D (color GRAY)</a:t>
            </a:r>
          </a:p>
          <a:p>
            <a:pPr eaLnBrk="1" hangingPunct="1">
              <a:defRPr/>
            </a:pPr>
            <a:r>
              <a:rPr lang="en-US" altLang="en-US" dirty="0" smtClean="0"/>
              <a:t>Discover  E (color GRAY, then BLACK)</a:t>
            </a:r>
          </a:p>
          <a:p>
            <a:pPr eaLnBrk="1" hangingPunct="1">
              <a:defRPr/>
            </a:pPr>
            <a:r>
              <a:rPr lang="en-US" altLang="en-US" dirty="0" smtClean="0"/>
              <a:t>Backtrack  D (color BLACK)</a:t>
            </a:r>
          </a:p>
          <a:p>
            <a:pPr eaLnBrk="1" hangingPunct="1">
              <a:defRPr/>
            </a:pPr>
            <a:r>
              <a:rPr lang="en-US" altLang="en-US" dirty="0" smtClean="0"/>
              <a:t>Backtrack  B (color BLACK)</a:t>
            </a:r>
          </a:p>
          <a:p>
            <a:pPr eaLnBrk="1" hangingPunct="1">
              <a:defRPr/>
            </a:pPr>
            <a:r>
              <a:rPr lang="en-US" altLang="en-US" dirty="0" smtClean="0"/>
              <a:t>Backtrack  A (A remains GRAY)</a:t>
            </a:r>
          </a:p>
          <a:p>
            <a:pPr eaLnBrk="1" hangingPunct="1">
              <a:defRPr/>
            </a:pPr>
            <a:r>
              <a:rPr lang="en-US" altLang="en-US" dirty="0" smtClean="0"/>
              <a:t>Discover  C (color BLACK)</a:t>
            </a:r>
          </a:p>
          <a:p>
            <a:pPr eaLnBrk="1" hangingPunct="1">
              <a:defRPr/>
            </a:pPr>
            <a:r>
              <a:rPr lang="en-US" altLang="en-US" dirty="0" smtClean="0"/>
              <a:t>Backtrack  A (color BLACK). Visit complete.</a:t>
            </a:r>
          </a:p>
        </p:txBody>
      </p:sp>
      <p:pic>
        <p:nvPicPr>
          <p:cNvPr id="56325" name="Picture 5" descr="AAERVJZ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1752600"/>
            <a:ext cx="2790825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36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DFS </a:t>
            </a:r>
            <a:r>
              <a:rPr lang="en-US" dirty="0" err="1"/>
              <a:t>Rekursif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22839" y="286603"/>
            <a:ext cx="71185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void </a:t>
            </a:r>
            <a:r>
              <a:rPr lang="en-US" sz="2400" b="1" dirty="0" err="1"/>
              <a:t>DFSRekursif</a:t>
            </a:r>
            <a:r>
              <a:rPr lang="en-US" sz="2400" b="1" dirty="0"/>
              <a:t>(Graph G, </a:t>
            </a:r>
            <a:r>
              <a:rPr lang="en-US" sz="2400" b="1" dirty="0" err="1"/>
              <a:t>int</a:t>
            </a:r>
            <a:r>
              <a:rPr lang="en-US" sz="2400" b="1" dirty="0"/>
              <a:t> vertex, </a:t>
            </a:r>
            <a:r>
              <a:rPr lang="en-US" sz="2400" b="1" dirty="0" err="1"/>
              <a:t>int</a:t>
            </a:r>
            <a:r>
              <a:rPr lang="en-US" sz="2400" b="1" dirty="0"/>
              <a:t> visited[]){</a:t>
            </a:r>
          </a:p>
          <a:p>
            <a:endParaRPr lang="en-US" sz="2400" b="1" dirty="0"/>
          </a:p>
          <a:p>
            <a:r>
              <a:rPr lang="en-US" sz="2400" b="1" dirty="0"/>
              <a:t>    // </a:t>
            </a:r>
            <a:r>
              <a:rPr lang="en-US" sz="2400" b="1" dirty="0" err="1"/>
              <a:t>Tandai</a:t>
            </a:r>
            <a:r>
              <a:rPr lang="en-US" sz="2400" b="1" dirty="0"/>
              <a:t>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dikunjungi</a:t>
            </a:r>
            <a:endParaRPr lang="en-US" sz="2400" b="1" dirty="0"/>
          </a:p>
          <a:p>
            <a:r>
              <a:rPr lang="en-US" sz="2400" b="1" dirty="0"/>
              <a:t>    visited[vertex] = 1;</a:t>
            </a:r>
          </a:p>
          <a:p>
            <a:endParaRPr lang="en-US" sz="2400" b="1" dirty="0"/>
          </a:p>
          <a:p>
            <a:r>
              <a:rPr lang="en-US" sz="2400" b="1" dirty="0"/>
              <a:t>    </a:t>
            </a:r>
            <a:r>
              <a:rPr lang="en-US" sz="2400" b="1" dirty="0" err="1"/>
              <a:t>printf</a:t>
            </a:r>
            <a:r>
              <a:rPr lang="en-US" sz="2400" b="1" dirty="0"/>
              <a:t>("</a:t>
            </a:r>
            <a:r>
              <a:rPr lang="en-US" sz="2400" b="1" dirty="0" err="1"/>
              <a:t>Kunjungi</a:t>
            </a:r>
            <a:r>
              <a:rPr lang="en-US" sz="2400" b="1" dirty="0"/>
              <a:t> : %d\n", vertex);</a:t>
            </a:r>
          </a:p>
          <a:p>
            <a:endParaRPr lang="en-US" sz="2400" b="1" dirty="0"/>
          </a:p>
          <a:p>
            <a:r>
              <a:rPr lang="en-US" sz="2400" b="1" dirty="0"/>
              <a:t>    // </a:t>
            </a:r>
            <a:r>
              <a:rPr lang="en-US" sz="2400" b="1" dirty="0" err="1"/>
              <a:t>Kunjungi</a:t>
            </a:r>
            <a:r>
              <a:rPr lang="en-US" sz="2400" b="1" dirty="0"/>
              <a:t> </a:t>
            </a:r>
            <a:r>
              <a:rPr lang="en-US" sz="2400" b="1" dirty="0" err="1"/>
              <a:t>semua</a:t>
            </a:r>
            <a:r>
              <a:rPr lang="en-US" sz="2400" b="1" dirty="0"/>
              <a:t> </a:t>
            </a:r>
            <a:r>
              <a:rPr lang="en-US" sz="2400" b="1" dirty="0" err="1"/>
              <a:t>tetangga</a:t>
            </a:r>
            <a:endParaRPr lang="en-US" sz="2400" b="1" dirty="0"/>
          </a:p>
          <a:p>
            <a:r>
              <a:rPr lang="en-US" sz="2400" b="1" dirty="0"/>
              <a:t>    for(</a:t>
            </a:r>
            <a:r>
              <a:rPr lang="en-US" sz="2400" b="1" dirty="0" err="1"/>
              <a:t>int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=0; </a:t>
            </a:r>
            <a:r>
              <a:rPr lang="en-US" sz="2400" b="1" dirty="0" err="1"/>
              <a:t>i</a:t>
            </a:r>
            <a:r>
              <a:rPr lang="en-US" sz="2400" b="1" dirty="0"/>
              <a:t>&lt;</a:t>
            </a:r>
            <a:r>
              <a:rPr lang="en-US" sz="2400" b="1" dirty="0" err="1"/>
              <a:t>G.jumlahVertex</a:t>
            </a:r>
            <a:r>
              <a:rPr lang="en-US" sz="2400" b="1" dirty="0"/>
              <a:t>; </a:t>
            </a:r>
            <a:r>
              <a:rPr lang="en-US" sz="2400" b="1" dirty="0" err="1"/>
              <a:t>i</a:t>
            </a:r>
            <a:r>
              <a:rPr lang="en-US" sz="2400" b="1" dirty="0"/>
              <a:t>++){</a:t>
            </a:r>
          </a:p>
          <a:p>
            <a:endParaRPr lang="en-US" sz="2400" b="1" dirty="0"/>
          </a:p>
          <a:p>
            <a:r>
              <a:rPr lang="en-US" sz="2400" b="1" dirty="0"/>
              <a:t>        if(</a:t>
            </a:r>
            <a:r>
              <a:rPr lang="en-US" sz="2400" b="1" dirty="0" err="1"/>
              <a:t>G.adj</a:t>
            </a:r>
            <a:r>
              <a:rPr lang="en-US" sz="2400" b="1" dirty="0"/>
              <a:t>[vertex][</a:t>
            </a:r>
            <a:r>
              <a:rPr lang="en-US" sz="2400" b="1" dirty="0" err="1"/>
              <a:t>i</a:t>
            </a:r>
            <a:r>
              <a:rPr lang="en-US" sz="2400" b="1" dirty="0"/>
              <a:t>]==1 &amp;&amp; visited[</a:t>
            </a:r>
            <a:r>
              <a:rPr lang="en-US" sz="2400" b="1" dirty="0" err="1"/>
              <a:t>i</a:t>
            </a:r>
            <a:r>
              <a:rPr lang="en-US" sz="2400" b="1" dirty="0"/>
              <a:t>]==0){</a:t>
            </a:r>
          </a:p>
          <a:p>
            <a:endParaRPr lang="en-US" sz="2400" b="1" dirty="0"/>
          </a:p>
          <a:p>
            <a:r>
              <a:rPr lang="en-US" sz="2400" b="1" dirty="0"/>
              <a:t>            </a:t>
            </a:r>
            <a:r>
              <a:rPr lang="en-US" sz="2400" b="1" dirty="0" err="1"/>
              <a:t>DFSRekursif</a:t>
            </a:r>
            <a:r>
              <a:rPr lang="en-US" sz="2400" b="1" dirty="0"/>
              <a:t>(G, </a:t>
            </a:r>
            <a:r>
              <a:rPr lang="en-US" sz="2400" b="1" dirty="0" err="1"/>
              <a:t>i</a:t>
            </a:r>
            <a:r>
              <a:rPr lang="en-US" sz="2400" b="1" dirty="0"/>
              <a:t>, visited</a:t>
            </a:r>
            <a:r>
              <a:rPr lang="en-US" sz="2400" b="1" dirty="0" smtClean="0"/>
              <a:t>);</a:t>
            </a:r>
            <a:endParaRPr lang="en-US" sz="2400" b="1" dirty="0"/>
          </a:p>
          <a:p>
            <a:r>
              <a:rPr lang="en-US" sz="2400" b="1" dirty="0"/>
              <a:t>        }</a:t>
            </a:r>
          </a:p>
          <a:p>
            <a:r>
              <a:rPr lang="en-US" sz="2400" b="1" dirty="0"/>
              <a:t>    }</a:t>
            </a:r>
          </a:p>
          <a:p>
            <a:r>
              <a:rPr lang="en-US" sz="2400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285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main()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</a:t>
            </a:r>
            <a:r>
              <a:rPr lang="en-US" dirty="0" smtClean="0"/>
              <a:t>ain(){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visited[MAX]={0</a:t>
            </a:r>
            <a:r>
              <a:rPr lang="en-US" dirty="0" smtClean="0"/>
              <a:t>};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("\n=== DFS </a:t>
            </a:r>
            <a:r>
              <a:rPr lang="en-US" dirty="0" err="1"/>
              <a:t>Rekursif</a:t>
            </a:r>
            <a:r>
              <a:rPr lang="en-US" dirty="0"/>
              <a:t> ===\n\n</a:t>
            </a:r>
            <a:r>
              <a:rPr lang="en-US" dirty="0" smtClean="0"/>
              <a:t>");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b="1" dirty="0" err="1"/>
              <a:t>DFSRekursif</a:t>
            </a:r>
            <a:r>
              <a:rPr lang="en-US" b="1" dirty="0"/>
              <a:t>(G,0,visited</a:t>
            </a:r>
            <a:r>
              <a:rPr lang="en-US" b="1" dirty="0" smtClean="0"/>
              <a:t>);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5722374" y="182880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/>
              <a:t>OUTPUT :</a:t>
            </a:r>
          </a:p>
          <a:p>
            <a:r>
              <a:rPr lang="en-US" sz="2400" b="1" dirty="0" smtClean="0"/>
              <a:t>=== </a:t>
            </a:r>
            <a:r>
              <a:rPr lang="en-US" sz="2400" b="1" dirty="0"/>
              <a:t>DFS </a:t>
            </a:r>
            <a:r>
              <a:rPr lang="en-US" sz="2400" b="1" dirty="0" err="1"/>
              <a:t>Rekursif</a:t>
            </a:r>
            <a:r>
              <a:rPr lang="en-US" sz="2400" b="1" dirty="0"/>
              <a:t> ===</a:t>
            </a:r>
          </a:p>
          <a:p>
            <a:endParaRPr lang="en-US" sz="2400" b="1" dirty="0"/>
          </a:p>
          <a:p>
            <a:r>
              <a:rPr lang="en-US" sz="2400" b="1" dirty="0" err="1"/>
              <a:t>Kunjungi</a:t>
            </a:r>
            <a:r>
              <a:rPr lang="en-US" sz="2400" b="1" dirty="0"/>
              <a:t> : 0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1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3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4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5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6</a:t>
            </a:r>
          </a:p>
          <a:p>
            <a:r>
              <a:rPr lang="en-US" sz="2400" b="1" dirty="0" err="1"/>
              <a:t>Kunjungi</a:t>
            </a:r>
            <a:r>
              <a:rPr lang="en-US" sz="2400" b="1" dirty="0"/>
              <a:t> : 2</a:t>
            </a:r>
          </a:p>
        </p:txBody>
      </p:sp>
    </p:spTree>
    <p:extLst>
      <p:ext uri="{BB962C8B-B14F-4D97-AF65-F5344CB8AC3E}">
        <p14:creationId xmlns:p14="http://schemas.microsoft.com/office/powerpoint/2010/main" val="332082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559429"/>
              </p:ext>
            </p:extLst>
          </p:nvPr>
        </p:nvGraphicFramePr>
        <p:xfrm>
          <a:off x="258763" y="286603"/>
          <a:ext cx="11409049" cy="6630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7419">
                  <a:extLst>
                    <a:ext uri="{9D8B030D-6E8A-4147-A177-3AD203B41FA5}">
                      <a16:colId xmlns:a16="http://schemas.microsoft.com/office/drawing/2014/main" val="4015601792"/>
                    </a:ext>
                  </a:extLst>
                </a:gridCol>
                <a:gridCol w="2198746">
                  <a:extLst>
                    <a:ext uri="{9D8B030D-6E8A-4147-A177-3AD203B41FA5}">
                      <a16:colId xmlns:a16="http://schemas.microsoft.com/office/drawing/2014/main" val="2126191990"/>
                    </a:ext>
                  </a:extLst>
                </a:gridCol>
                <a:gridCol w="2345330">
                  <a:extLst>
                    <a:ext uri="{9D8B030D-6E8A-4147-A177-3AD203B41FA5}">
                      <a16:colId xmlns:a16="http://schemas.microsoft.com/office/drawing/2014/main" val="1527669117"/>
                    </a:ext>
                  </a:extLst>
                </a:gridCol>
                <a:gridCol w="2174315">
                  <a:extLst>
                    <a:ext uri="{9D8B030D-6E8A-4147-A177-3AD203B41FA5}">
                      <a16:colId xmlns:a16="http://schemas.microsoft.com/office/drawing/2014/main" val="1184792273"/>
                    </a:ext>
                  </a:extLst>
                </a:gridCol>
                <a:gridCol w="2113239">
                  <a:extLst>
                    <a:ext uri="{9D8B030D-6E8A-4147-A177-3AD203B41FA5}">
                      <a16:colId xmlns:a16="http://schemas.microsoft.com/office/drawing/2014/main" val="1191847068"/>
                    </a:ext>
                  </a:extLst>
                </a:gridCol>
              </a:tblGrid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void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(Graph G,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vertex,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visited[]){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(G,0,visited)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(G,1,visited)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(G,3,visited)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(G,4,visited)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469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// Tandai sudah dikunjungi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977484115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visited[vertex]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visited[0]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visited[1]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visited[3]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visited[4]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84764528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%d\n", vertex);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0");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1");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3");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4");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077810230"/>
                  </a:ext>
                </a:extLst>
              </a:tr>
              <a:tr h="16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// Kunjungi semua tetangga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08773451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for(int i=0; i&lt;G.jumlahVertex; i++){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5150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    if(G.adj[vertex][i]==1 &amp;&amp; visited[i]==0){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591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        DFSRekursif(G, i, visited);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28239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[0][1]==1 &amp;&amp; visited[1]==0)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862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(G,1,visited)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606056"/>
                  </a:ext>
                </a:extLst>
              </a:tr>
              <a:tr h="187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802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[0][2]==1 &amp;&amp; visited[2]==0)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71184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FASE AWAL </a:t>
                      </a:r>
                      <a:r>
                        <a:rPr lang="en-US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</a:t>
                      </a:r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FASE BERHENTI</a:t>
                      </a:r>
                    </a:p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[1][3]==1 &amp;&amp; visited[3]==0)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93835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[0][3]==1 &amp;&amp; visited[3]==0)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(G,3,visited)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11510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[3][4]==1 &amp;&amp; visited[4]==0)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[4][4]==1 &amp;&amp; visited[4]==0)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99241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(G,4,visited)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93087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[4][5]==1 &amp;&amp; visited[5]==0)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87758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440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[4][6]==1 &amp;&amp; visited[6]==0)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5128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2052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125628"/>
              </p:ext>
            </p:extLst>
          </p:nvPr>
        </p:nvGraphicFramePr>
        <p:xfrm>
          <a:off x="258763" y="4496330"/>
          <a:ext cx="2560637" cy="564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5570">
                  <a:extLst>
                    <a:ext uri="{9D8B030D-6E8A-4147-A177-3AD203B41FA5}">
                      <a16:colId xmlns:a16="http://schemas.microsoft.com/office/drawing/2014/main" val="3368347482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4256276037"/>
                    </a:ext>
                  </a:extLst>
                </a:gridCol>
              </a:tblGrid>
              <a:tr h="187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 smtClean="0">
                          <a:effectLst/>
                        </a:rPr>
                        <a:t>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Tidak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rekursif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4158132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Masuk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fungsi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rekursif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4971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Masuk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stack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66292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190292" y="815801"/>
            <a:ext cx="1140540" cy="71775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Fase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berhenti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4561490" y="620110"/>
            <a:ext cx="451944" cy="1429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0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894607"/>
              </p:ext>
            </p:extLst>
          </p:nvPr>
        </p:nvGraphicFramePr>
        <p:xfrm>
          <a:off x="507026" y="286603"/>
          <a:ext cx="11409049" cy="6630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7419">
                  <a:extLst>
                    <a:ext uri="{9D8B030D-6E8A-4147-A177-3AD203B41FA5}">
                      <a16:colId xmlns:a16="http://schemas.microsoft.com/office/drawing/2014/main" val="4015601792"/>
                    </a:ext>
                  </a:extLst>
                </a:gridCol>
                <a:gridCol w="2198746">
                  <a:extLst>
                    <a:ext uri="{9D8B030D-6E8A-4147-A177-3AD203B41FA5}">
                      <a16:colId xmlns:a16="http://schemas.microsoft.com/office/drawing/2014/main" val="2126191990"/>
                    </a:ext>
                  </a:extLst>
                </a:gridCol>
                <a:gridCol w="2345330">
                  <a:extLst>
                    <a:ext uri="{9D8B030D-6E8A-4147-A177-3AD203B41FA5}">
                      <a16:colId xmlns:a16="http://schemas.microsoft.com/office/drawing/2014/main" val="1527669117"/>
                    </a:ext>
                  </a:extLst>
                </a:gridCol>
                <a:gridCol w="2174315">
                  <a:extLst>
                    <a:ext uri="{9D8B030D-6E8A-4147-A177-3AD203B41FA5}">
                      <a16:colId xmlns:a16="http://schemas.microsoft.com/office/drawing/2014/main" val="1184792273"/>
                    </a:ext>
                  </a:extLst>
                </a:gridCol>
                <a:gridCol w="2113239">
                  <a:extLst>
                    <a:ext uri="{9D8B030D-6E8A-4147-A177-3AD203B41FA5}">
                      <a16:colId xmlns:a16="http://schemas.microsoft.com/office/drawing/2014/main" val="1191847068"/>
                    </a:ext>
                  </a:extLst>
                </a:gridCol>
              </a:tblGrid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void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(Graph G,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vertex,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visited[]){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(G,0,visited)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(G,1,visited)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(G,3,visited)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(G,4,visited)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469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Tandai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sudah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dikunjungi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977484115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visited[vertex] = 1;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visited[0]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visited[1]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visited[3]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visited[4]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84764528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</a:t>
                      </a:r>
                      <a:r>
                        <a:rPr lang="en-US" sz="1200" u="none" strike="noStrike" dirty="0" err="1">
                          <a:effectLst/>
                        </a:rPr>
                        <a:t>printf</a:t>
                      </a:r>
                      <a:r>
                        <a:rPr lang="en-US" sz="1200" u="none" strike="noStrike" dirty="0">
                          <a:effectLst/>
                        </a:rPr>
                        <a:t>("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: %d\n", vertex);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0");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1");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3");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4");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077810230"/>
                  </a:ext>
                </a:extLst>
              </a:tr>
              <a:tr h="16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semua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tetangga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08773451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for(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&lt;</a:t>
                      </a:r>
                      <a:r>
                        <a:rPr lang="en-US" sz="1200" u="none" strike="noStrike" dirty="0" err="1">
                          <a:effectLst/>
                        </a:rPr>
                        <a:t>G.jumlahVertex</a:t>
                      </a:r>
                      <a:r>
                        <a:rPr lang="en-US" sz="1200" u="none" strike="noStrike" dirty="0">
                          <a:effectLst/>
                        </a:rPr>
                        <a:t>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++){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5150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[vertex][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]==1 &amp;&amp; visited[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]==0){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591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        DFSRekursif(G, i, visited);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28239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[0][1]==1 &amp;&amp; visited[1]==0)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862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(G,1,visited)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606056"/>
                  </a:ext>
                </a:extLst>
              </a:tr>
              <a:tr h="187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802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}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[0][2]==1 &amp;&amp; visited[2]==0)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71184"/>
                  </a:ext>
                </a:extLst>
              </a:tr>
              <a:tr h="332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FASE BALIK / BACKTRACK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[1][3]==1 &amp;&amp; visited[3]==0)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93835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[0][3]==1 &amp;&amp; visited[3]==0)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(G,3,visited)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11510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[3][4]==1 &amp;&amp; visited[4]==0)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[4][4]==1 &amp;&amp; visited[4]==0)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99241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(G,4,visited)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93087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i</a:t>
                      </a:r>
                      <a:r>
                        <a:rPr lang="en-US" sz="1600" b="1" u="none" strike="noStrike" dirty="0">
                          <a:effectLst/>
                        </a:rPr>
                        <a:t>=5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[4][5]==1 &amp;&amp; visited[5]==0)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87758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</a:rPr>
                        <a:t>if(</a:t>
                      </a:r>
                      <a:r>
                        <a:rPr lang="en-US" sz="1600" b="1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600" b="1" u="none" strike="noStrike" dirty="0" smtClean="0">
                          <a:effectLst/>
                        </a:rPr>
                        <a:t>[3</a:t>
                      </a:r>
                      <a:r>
                        <a:rPr lang="en-US" sz="1600" b="1" u="none" strike="noStrike" dirty="0">
                          <a:effectLst/>
                        </a:rPr>
                        <a:t>][5]==1 &amp;&amp; visited[5]==0) </a:t>
                      </a:r>
                      <a:r>
                        <a:rPr lang="en-US" sz="1600" b="1" u="none" strike="noStrike" baseline="0" dirty="0" smtClean="0">
                          <a:effectLst/>
                        </a:rPr>
                        <a:t> TRUE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600" b="1" u="none" strike="noStrike" dirty="0" smtClean="0">
                          <a:effectLst/>
                        </a:rPr>
                        <a:t>(G,5,visited)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440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[4][6]==1 &amp;&amp; visited[6]==0)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5128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20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16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135656"/>
              </p:ext>
            </p:extLst>
          </p:nvPr>
        </p:nvGraphicFramePr>
        <p:xfrm>
          <a:off x="921861" y="152316"/>
          <a:ext cx="10849836" cy="54237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3434">
                  <a:extLst>
                    <a:ext uri="{9D8B030D-6E8A-4147-A177-3AD203B41FA5}">
                      <a16:colId xmlns:a16="http://schemas.microsoft.com/office/drawing/2014/main" val="599071574"/>
                    </a:ext>
                  </a:extLst>
                </a:gridCol>
                <a:gridCol w="3554081">
                  <a:extLst>
                    <a:ext uri="{9D8B030D-6E8A-4147-A177-3AD203B41FA5}">
                      <a16:colId xmlns:a16="http://schemas.microsoft.com/office/drawing/2014/main" val="739527447"/>
                    </a:ext>
                  </a:extLst>
                </a:gridCol>
                <a:gridCol w="3612321">
                  <a:extLst>
                    <a:ext uri="{9D8B030D-6E8A-4147-A177-3AD203B41FA5}">
                      <a16:colId xmlns:a16="http://schemas.microsoft.com/office/drawing/2014/main" val="2397093266"/>
                    </a:ext>
                  </a:extLst>
                </a:gridCol>
              </a:tblGrid>
              <a:tr h="352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void </a:t>
                      </a:r>
                      <a:r>
                        <a:rPr lang="en-US" sz="1400" u="none" strike="noStrike" dirty="0" err="1">
                          <a:effectLst/>
                        </a:rPr>
                        <a:t>DFSRekursif</a:t>
                      </a:r>
                      <a:r>
                        <a:rPr lang="en-US" sz="1400" u="none" strike="noStrike" dirty="0">
                          <a:effectLst/>
                        </a:rPr>
                        <a:t>(Graph G, </a:t>
                      </a:r>
                      <a:r>
                        <a:rPr lang="en-US" sz="1400" u="none" strike="noStrike" dirty="0" err="1">
                          <a:effectLst/>
                        </a:rPr>
                        <a:t>int</a:t>
                      </a:r>
                      <a:r>
                        <a:rPr lang="en-US" sz="1400" u="none" strike="noStrike" dirty="0">
                          <a:effectLst/>
                        </a:rPr>
                        <a:t> vertex, </a:t>
                      </a:r>
                      <a:r>
                        <a:rPr lang="en-US" sz="1400" u="none" strike="noStrike" dirty="0" err="1">
                          <a:effectLst/>
                        </a:rPr>
                        <a:t>int</a:t>
                      </a:r>
                      <a:r>
                        <a:rPr lang="en-US" sz="1400" u="none" strike="noStrike" dirty="0">
                          <a:effectLst/>
                        </a:rPr>
                        <a:t> visited[]){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600" b="1" u="none" strike="noStrike" dirty="0" smtClean="0">
                          <a:effectLst/>
                        </a:rPr>
                        <a:t>(G,5,visited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600" b="1" u="none" strike="noStrike" dirty="0" smtClean="0">
                          <a:effectLst/>
                        </a:rPr>
                        <a:t>(G,6,visited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286493"/>
                  </a:ext>
                </a:extLst>
              </a:tr>
              <a:tr h="3116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// </a:t>
                      </a:r>
                      <a:r>
                        <a:rPr lang="en-US" sz="1400" u="none" strike="noStrike" dirty="0" err="1">
                          <a:effectLst/>
                        </a:rPr>
                        <a:t>Tandai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sudah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dikunjungi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009733168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visited[vertex] = 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</a:t>
                      </a:r>
                      <a:r>
                        <a:rPr lang="en-US" sz="1400" u="none" strike="noStrike" dirty="0" smtClean="0">
                          <a:effectLst/>
                        </a:rPr>
                        <a:t>visited[5] </a:t>
                      </a:r>
                      <a:r>
                        <a:rPr lang="en-US" sz="1400" u="none" strike="noStrike" dirty="0">
                          <a:effectLst/>
                        </a:rPr>
                        <a:t>= 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</a:t>
                      </a:r>
                      <a:r>
                        <a:rPr lang="en-US" sz="1400" u="none" strike="noStrike" dirty="0" smtClean="0">
                          <a:effectLst/>
                        </a:rPr>
                        <a:t>visited[6] </a:t>
                      </a:r>
                      <a:r>
                        <a:rPr lang="en-US" sz="1400" u="none" strike="noStrike" dirty="0">
                          <a:effectLst/>
                        </a:rPr>
                        <a:t>= 1;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760826178"/>
                  </a:ext>
                </a:extLst>
              </a:tr>
              <a:tr h="3116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("</a:t>
                      </a:r>
                      <a:r>
                        <a:rPr lang="en-US" sz="1400" u="none" strike="noStrike" dirty="0" err="1">
                          <a:effectLst/>
                        </a:rPr>
                        <a:t>Kunjungi</a:t>
                      </a:r>
                      <a:r>
                        <a:rPr lang="en-US" sz="1400" u="none" strike="noStrike" dirty="0">
                          <a:effectLst/>
                        </a:rPr>
                        <a:t> : %d\n", vertex);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("</a:t>
                      </a:r>
                      <a:r>
                        <a:rPr lang="en-US" sz="1400" u="none" strike="noStrike" dirty="0" err="1">
                          <a:effectLst/>
                        </a:rPr>
                        <a:t>Kunjungi</a:t>
                      </a:r>
                      <a:r>
                        <a:rPr lang="en-US" sz="1400" u="none" strike="noStrike" dirty="0">
                          <a:effectLst/>
                        </a:rPr>
                        <a:t> : </a:t>
                      </a:r>
                      <a:r>
                        <a:rPr lang="en-US" sz="1400" u="none" strike="noStrike" dirty="0" smtClean="0">
                          <a:effectLst/>
                        </a:rPr>
                        <a:t>5");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</a:t>
                      </a:r>
                      <a:r>
                        <a:rPr lang="en-US" sz="1400" u="none" strike="noStrike" dirty="0" err="1">
                          <a:effectLst/>
                        </a:rPr>
                        <a:t>printf</a:t>
                      </a:r>
                      <a:r>
                        <a:rPr lang="en-US" sz="1400" u="none" strike="noStrike" dirty="0">
                          <a:effectLst/>
                        </a:rPr>
                        <a:t>("</a:t>
                      </a:r>
                      <a:r>
                        <a:rPr lang="en-US" sz="1400" u="none" strike="noStrike" dirty="0" err="1">
                          <a:effectLst/>
                        </a:rPr>
                        <a:t>Kunjungi</a:t>
                      </a:r>
                      <a:r>
                        <a:rPr lang="en-US" sz="1400" u="none" strike="noStrike" dirty="0">
                          <a:effectLst/>
                        </a:rPr>
                        <a:t> : </a:t>
                      </a:r>
                      <a:r>
                        <a:rPr lang="en-US" sz="1400" u="none" strike="noStrike" dirty="0" smtClean="0">
                          <a:effectLst/>
                        </a:rPr>
                        <a:t>6");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528199279"/>
                  </a:ext>
                </a:extLst>
              </a:tr>
              <a:tr h="3116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// </a:t>
                      </a:r>
                      <a:r>
                        <a:rPr lang="en-US" sz="1400" u="none" strike="noStrike" dirty="0" err="1">
                          <a:effectLst/>
                        </a:rPr>
                        <a:t>Kunjungi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semua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tetangga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3205062316"/>
                  </a:ext>
                </a:extLst>
              </a:tr>
              <a:tr h="229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for(</a:t>
                      </a:r>
                      <a:r>
                        <a:rPr lang="en-US" sz="1400" u="none" strike="noStrike" dirty="0" err="1">
                          <a:effectLst/>
                        </a:rPr>
                        <a:t>int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=0; </a:t>
                      </a:r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&lt;</a:t>
                      </a:r>
                      <a:r>
                        <a:rPr lang="en-US" sz="1400" u="none" strike="noStrike" dirty="0" err="1">
                          <a:effectLst/>
                        </a:rPr>
                        <a:t>G.jumlahVertex</a:t>
                      </a:r>
                      <a:r>
                        <a:rPr lang="en-US" sz="1400" u="none" strike="noStrike" dirty="0">
                          <a:effectLst/>
                        </a:rPr>
                        <a:t>; </a:t>
                      </a:r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++){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818377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if(</a:t>
                      </a:r>
                      <a:r>
                        <a:rPr lang="en-US" sz="1400" u="none" strike="noStrike" dirty="0" err="1">
                          <a:effectLst/>
                        </a:rPr>
                        <a:t>G.adj</a:t>
                      </a:r>
                      <a:r>
                        <a:rPr lang="en-US" sz="1400" u="none" strike="noStrike" dirty="0">
                          <a:effectLst/>
                        </a:rPr>
                        <a:t>[vertex][</a:t>
                      </a:r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]==1 &amp;&amp; visited[</a:t>
                      </a:r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]==0){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0]==1 &amp;&amp; visited[0]==0)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0]==1 &amp;&amp; visited[0]==0)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750454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            DFSRekursif(G, i, visited);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020119"/>
                  </a:ext>
                </a:extLst>
              </a:tr>
              <a:tr h="2913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1]==1 &amp;&amp; visited[1]==0)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1]==1 &amp;&amp; visited[1]==0)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119706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   }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712109"/>
                  </a:ext>
                </a:extLst>
              </a:tr>
              <a:tr h="3116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}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2]==1 &amp;&amp; visited[2]==0)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2]==1 &amp;&amp; visited[2]==0)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520859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14897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3]==1 &amp;&amp; visited[3]==0)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3]==1 &amp;&amp; visited[3]==0)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57061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460043"/>
                  </a:ext>
                </a:extLst>
              </a:tr>
              <a:tr h="31167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4]==1 &amp;&amp; visited[4]==0)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4]==1 &amp;&amp; visited[4]==0)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425390"/>
                  </a:ext>
                </a:extLst>
              </a:tr>
              <a:tr h="20873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995416"/>
                  </a:ext>
                </a:extLst>
              </a:tr>
              <a:tr h="31167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5]==1 &amp;&amp; visited[5]==0)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5]==1 &amp;&amp; visited[5]==0)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597191"/>
                  </a:ext>
                </a:extLst>
              </a:tr>
              <a:tr h="31222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i</a:t>
                      </a:r>
                      <a:r>
                        <a:rPr lang="en-US" sz="1400" u="none" strike="noStrike" dirty="0">
                          <a:effectLst/>
                        </a:rPr>
                        <a:t>=6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002067"/>
                  </a:ext>
                </a:extLst>
              </a:tr>
              <a:tr h="61882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 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[5][</a:t>
                      </a:r>
                      <a:r>
                        <a:rPr lang="en-US" sz="1400" u="none" strike="noStrike" dirty="0">
                          <a:effectLst/>
                        </a:rPr>
                        <a:t>6]==1 &amp;&amp; visited[6]==0) </a:t>
                      </a:r>
                      <a:r>
                        <a:rPr lang="en-US" sz="1400" u="none" strike="noStrike" dirty="0" smtClean="0">
                          <a:effectLst/>
                        </a:rPr>
                        <a:t>TRUE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400" b="1" u="none" strike="noStrike" dirty="0" smtClean="0">
                          <a:effectLst/>
                        </a:rPr>
                        <a:t>(G,6,visited)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        </a:t>
                      </a:r>
                      <a:r>
                        <a:rPr lang="en-US" sz="1400" u="none" strike="noStrike" dirty="0" smtClean="0">
                          <a:effectLst/>
                        </a:rPr>
                        <a:t>if(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400" u="none" strike="noStrike" dirty="0" smtClean="0">
                          <a:effectLst/>
                        </a:rPr>
                        <a:t>[6][</a:t>
                      </a:r>
                      <a:r>
                        <a:rPr lang="en-US" sz="1400" u="none" strike="noStrike" dirty="0">
                          <a:effectLst/>
                        </a:rPr>
                        <a:t>6]==1 &amp;&amp; visited[6]==0) </a:t>
                      </a:r>
                      <a:r>
                        <a:rPr lang="en-US" sz="1400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41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21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398311"/>
              </p:ext>
            </p:extLst>
          </p:nvPr>
        </p:nvGraphicFramePr>
        <p:xfrm>
          <a:off x="507026" y="194734"/>
          <a:ext cx="11409049" cy="6462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7419">
                  <a:extLst>
                    <a:ext uri="{9D8B030D-6E8A-4147-A177-3AD203B41FA5}">
                      <a16:colId xmlns:a16="http://schemas.microsoft.com/office/drawing/2014/main" val="4015601792"/>
                    </a:ext>
                  </a:extLst>
                </a:gridCol>
                <a:gridCol w="2198746">
                  <a:extLst>
                    <a:ext uri="{9D8B030D-6E8A-4147-A177-3AD203B41FA5}">
                      <a16:colId xmlns:a16="http://schemas.microsoft.com/office/drawing/2014/main" val="2126191990"/>
                    </a:ext>
                  </a:extLst>
                </a:gridCol>
                <a:gridCol w="2345330">
                  <a:extLst>
                    <a:ext uri="{9D8B030D-6E8A-4147-A177-3AD203B41FA5}">
                      <a16:colId xmlns:a16="http://schemas.microsoft.com/office/drawing/2014/main" val="1527669117"/>
                    </a:ext>
                  </a:extLst>
                </a:gridCol>
                <a:gridCol w="2174315">
                  <a:extLst>
                    <a:ext uri="{9D8B030D-6E8A-4147-A177-3AD203B41FA5}">
                      <a16:colId xmlns:a16="http://schemas.microsoft.com/office/drawing/2014/main" val="1184792273"/>
                    </a:ext>
                  </a:extLst>
                </a:gridCol>
                <a:gridCol w="2113239">
                  <a:extLst>
                    <a:ext uri="{9D8B030D-6E8A-4147-A177-3AD203B41FA5}">
                      <a16:colId xmlns:a16="http://schemas.microsoft.com/office/drawing/2014/main" val="1191847068"/>
                    </a:ext>
                  </a:extLst>
                </a:gridCol>
              </a:tblGrid>
              <a:tr h="42333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void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(Graph G,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vertex,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visited[]){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(G,0,visited)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(G,1,visited)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(G,3,visited)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(G,4,visited)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469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Tandai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sudah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dikunjungi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977484115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visited[vertex] = 1;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visited[0]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visited[1]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visited[3]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visited[4]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84764528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</a:t>
                      </a:r>
                      <a:r>
                        <a:rPr lang="en-US" sz="1200" u="none" strike="noStrike" dirty="0" err="1">
                          <a:effectLst/>
                        </a:rPr>
                        <a:t>printf</a:t>
                      </a:r>
                      <a:r>
                        <a:rPr lang="en-US" sz="1200" u="none" strike="noStrike" dirty="0">
                          <a:effectLst/>
                        </a:rPr>
                        <a:t>("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: %d\n", vertex);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0");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1");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3");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4");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077810230"/>
                  </a:ext>
                </a:extLst>
              </a:tr>
              <a:tr h="16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semua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tetangga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08773451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for(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&lt;</a:t>
                      </a:r>
                      <a:r>
                        <a:rPr lang="en-US" sz="1200" u="none" strike="noStrike" dirty="0" err="1">
                          <a:effectLst/>
                        </a:rPr>
                        <a:t>G.jumlahVertex</a:t>
                      </a:r>
                      <a:r>
                        <a:rPr lang="en-US" sz="1200" u="none" strike="noStrike" dirty="0">
                          <a:effectLst/>
                        </a:rPr>
                        <a:t>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++){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5150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[vertex][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]==1 &amp;&amp; visited[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]==0){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591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        DFSRekursif(G, i, visited);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28239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[0][1]==1 &amp;&amp; visited[1]==0)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862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(G,1,visited)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606056"/>
                  </a:ext>
                </a:extLst>
              </a:tr>
              <a:tr h="187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802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}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[0][2]==1 &amp;&amp; visited[2]==0)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71184"/>
                  </a:ext>
                </a:extLst>
              </a:tr>
              <a:tr h="332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FASE BALIK / BACKTRACK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[1][3]==1 &amp;&amp; visited[3]==0)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93835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[0][3]==1 &amp;&amp; visited[3]==0)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(G,3,visited)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11510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[3][4]==1 &amp;&amp; visited[4]==0)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[4][4]==1 &amp;&amp; visited[4]==0)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99241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(G,4,visited)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93087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err="1">
                          <a:effectLst/>
                        </a:rPr>
                        <a:t>i</a:t>
                      </a:r>
                      <a:r>
                        <a:rPr lang="en-US" sz="1100" b="1" u="none" strike="noStrike" dirty="0">
                          <a:effectLst/>
                        </a:rPr>
                        <a:t>=5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[4][5]==1 &amp;&amp; visited[5]==0)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87758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 smtClean="0">
                          <a:effectLst/>
                        </a:rPr>
                        <a:t>if(</a:t>
                      </a:r>
                      <a:r>
                        <a:rPr lang="en-US" sz="1100" b="1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100" b="1" u="none" strike="noStrike" dirty="0" smtClean="0">
                          <a:effectLst/>
                        </a:rPr>
                        <a:t>[3</a:t>
                      </a:r>
                      <a:r>
                        <a:rPr lang="en-US" sz="1100" b="1" u="none" strike="noStrike" dirty="0">
                          <a:effectLst/>
                        </a:rPr>
                        <a:t>][5]==1 &amp;&amp; visited[5]==0) </a:t>
                      </a:r>
                      <a:r>
                        <a:rPr lang="en-US" sz="1100" b="1" u="none" strike="noStrike" baseline="0" dirty="0" smtClean="0">
                          <a:effectLst/>
                        </a:rPr>
                        <a:t> TRUE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100" b="1" u="none" strike="noStrike" dirty="0" smtClean="0">
                          <a:effectLst/>
                        </a:rPr>
                        <a:t>(G,5,visited)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44007"/>
                  </a:ext>
                </a:extLst>
              </a:tr>
              <a:tr h="20965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[4][6]==1 &amp;&amp; visited[6]==0)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5128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[3][6]==1 &amp;&amp; visited[6]==0)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20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838854"/>
              </p:ext>
            </p:extLst>
          </p:nvPr>
        </p:nvGraphicFramePr>
        <p:xfrm>
          <a:off x="507026" y="194734"/>
          <a:ext cx="11409049" cy="6523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7419">
                  <a:extLst>
                    <a:ext uri="{9D8B030D-6E8A-4147-A177-3AD203B41FA5}">
                      <a16:colId xmlns:a16="http://schemas.microsoft.com/office/drawing/2014/main" val="4015601792"/>
                    </a:ext>
                  </a:extLst>
                </a:gridCol>
                <a:gridCol w="2198746">
                  <a:extLst>
                    <a:ext uri="{9D8B030D-6E8A-4147-A177-3AD203B41FA5}">
                      <a16:colId xmlns:a16="http://schemas.microsoft.com/office/drawing/2014/main" val="2126191990"/>
                    </a:ext>
                  </a:extLst>
                </a:gridCol>
                <a:gridCol w="2345330">
                  <a:extLst>
                    <a:ext uri="{9D8B030D-6E8A-4147-A177-3AD203B41FA5}">
                      <a16:colId xmlns:a16="http://schemas.microsoft.com/office/drawing/2014/main" val="1527669117"/>
                    </a:ext>
                  </a:extLst>
                </a:gridCol>
                <a:gridCol w="2174315">
                  <a:extLst>
                    <a:ext uri="{9D8B030D-6E8A-4147-A177-3AD203B41FA5}">
                      <a16:colId xmlns:a16="http://schemas.microsoft.com/office/drawing/2014/main" val="1184792273"/>
                    </a:ext>
                  </a:extLst>
                </a:gridCol>
                <a:gridCol w="2113239">
                  <a:extLst>
                    <a:ext uri="{9D8B030D-6E8A-4147-A177-3AD203B41FA5}">
                      <a16:colId xmlns:a16="http://schemas.microsoft.com/office/drawing/2014/main" val="1191847068"/>
                    </a:ext>
                  </a:extLst>
                </a:gridCol>
              </a:tblGrid>
              <a:tr h="42333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void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(Graph G,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vertex,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visited[]){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(G,0,visited)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(G,1,visited)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(G,3,visited)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(G,4,visited)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469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Tandai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sudah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dikunjungi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977484115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visited[vertex] = 1;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visited[0]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visited[1]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visited[3]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visited[4]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84764528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</a:t>
                      </a:r>
                      <a:r>
                        <a:rPr lang="en-US" sz="1200" u="none" strike="noStrike" dirty="0" err="1">
                          <a:effectLst/>
                        </a:rPr>
                        <a:t>printf</a:t>
                      </a:r>
                      <a:r>
                        <a:rPr lang="en-US" sz="1200" u="none" strike="noStrike" dirty="0">
                          <a:effectLst/>
                        </a:rPr>
                        <a:t>("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: %d\n", vertex);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0");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1");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3");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4");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077810230"/>
                  </a:ext>
                </a:extLst>
              </a:tr>
              <a:tr h="16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semua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tetangga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08773451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for(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&lt;</a:t>
                      </a:r>
                      <a:r>
                        <a:rPr lang="en-US" sz="1200" u="none" strike="noStrike" dirty="0" err="1">
                          <a:effectLst/>
                        </a:rPr>
                        <a:t>G.jumlahVertex</a:t>
                      </a:r>
                      <a:r>
                        <a:rPr lang="en-US" sz="1200" u="none" strike="noStrike" dirty="0">
                          <a:effectLst/>
                        </a:rPr>
                        <a:t>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++){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5150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[vertex][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]==1 &amp;&amp; visited[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]==0){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591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        DFSRekursif(G, i, visited);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28239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[0][1]==1 &amp;&amp; visited[1]==0)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862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(G,1,visited)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606056"/>
                  </a:ext>
                </a:extLst>
              </a:tr>
              <a:tr h="187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802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}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[0][2]==1 &amp;&amp; visited[2]==0)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71184"/>
                  </a:ext>
                </a:extLst>
              </a:tr>
              <a:tr h="332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FASE BALIK / BACKTRACK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[1][3]==1 &amp;&amp; visited[3]==0)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93835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[0][3]==1 &amp;&amp; visited[3]==0)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(G,3,visited)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11510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[3][4]==1 &amp;&amp; visited[4]==0)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[4][4]==1 &amp;&amp; visited[4]==0)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99241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[0][4]==1 &amp;&amp; visited[4]==0)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[1][4]==1 &amp;&amp; visited[4]==0)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(G,4,visited)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93087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 err="1">
                          <a:effectLst/>
                        </a:rPr>
                        <a:t>i</a:t>
                      </a:r>
                      <a:r>
                        <a:rPr lang="en-US" sz="1100" b="0" u="none" strike="noStrike" dirty="0">
                          <a:effectLst/>
                        </a:rPr>
                        <a:t>=5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[4][5]==1 &amp;&amp; visited[5]==0)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87758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[0][5]==1 &amp;&amp; visited[5]==0)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[1][5]==1 &amp;&amp; visited[5]==0)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 smtClean="0">
                          <a:effectLst/>
                        </a:rPr>
                        <a:t>if(</a:t>
                      </a:r>
                      <a:r>
                        <a:rPr lang="en-US" sz="1100" b="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100" b="0" u="none" strike="noStrike" dirty="0" smtClean="0">
                          <a:effectLst/>
                        </a:rPr>
                        <a:t>[3</a:t>
                      </a:r>
                      <a:r>
                        <a:rPr lang="en-US" sz="1100" b="0" u="none" strike="noStrike" dirty="0">
                          <a:effectLst/>
                        </a:rPr>
                        <a:t>][5]==1 &amp;&amp; visited[5]==0) </a:t>
                      </a:r>
                      <a:r>
                        <a:rPr lang="en-US" sz="1100" b="0" u="none" strike="noStrike" baseline="0" dirty="0" smtClean="0">
                          <a:effectLst/>
                        </a:rPr>
                        <a:t> TRUE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100" b="0" u="none" strike="noStrike" dirty="0" smtClean="0">
                          <a:effectLst/>
                        </a:rPr>
                        <a:t>(G,5,visited)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44007"/>
                  </a:ext>
                </a:extLst>
              </a:tr>
              <a:tr h="20965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 err="1">
                          <a:effectLst/>
                        </a:rPr>
                        <a:t>i</a:t>
                      </a:r>
                      <a:r>
                        <a:rPr lang="en-US" sz="1100" b="0" u="none" strike="noStrike" dirty="0">
                          <a:effectLst/>
                        </a:rPr>
                        <a:t>=6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[4][6]==1 &amp;&amp; visited[6]==0)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5128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[0][6]==1 &amp;&amp; visited[6]==0) ?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[1][6]==1 &amp;&amp; visited[6]==0)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>
                          <a:effectLst/>
                        </a:rPr>
                        <a:t>        if(</a:t>
                      </a:r>
                      <a:r>
                        <a:rPr lang="en-US" sz="1100" b="0" u="none" strike="noStrike" dirty="0" err="1">
                          <a:effectLst/>
                        </a:rPr>
                        <a:t>G.adj</a:t>
                      </a:r>
                      <a:r>
                        <a:rPr lang="en-US" sz="1100" b="0" u="none" strike="noStrike" dirty="0">
                          <a:effectLst/>
                        </a:rPr>
                        <a:t>[3][6]==1 &amp;&amp; visited[6]==0) </a:t>
                      </a:r>
                      <a:r>
                        <a:rPr lang="en-US" sz="1100" b="0" u="none" strike="noStrike" dirty="0" smtClean="0">
                          <a:effectLst/>
                        </a:rPr>
                        <a:t>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20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87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438001"/>
              </p:ext>
            </p:extLst>
          </p:nvPr>
        </p:nvGraphicFramePr>
        <p:xfrm>
          <a:off x="507026" y="194734"/>
          <a:ext cx="11409049" cy="6645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7419">
                  <a:extLst>
                    <a:ext uri="{9D8B030D-6E8A-4147-A177-3AD203B41FA5}">
                      <a16:colId xmlns:a16="http://schemas.microsoft.com/office/drawing/2014/main" val="4015601792"/>
                    </a:ext>
                  </a:extLst>
                </a:gridCol>
                <a:gridCol w="2198746">
                  <a:extLst>
                    <a:ext uri="{9D8B030D-6E8A-4147-A177-3AD203B41FA5}">
                      <a16:colId xmlns:a16="http://schemas.microsoft.com/office/drawing/2014/main" val="2126191990"/>
                    </a:ext>
                  </a:extLst>
                </a:gridCol>
                <a:gridCol w="2345330">
                  <a:extLst>
                    <a:ext uri="{9D8B030D-6E8A-4147-A177-3AD203B41FA5}">
                      <a16:colId xmlns:a16="http://schemas.microsoft.com/office/drawing/2014/main" val="1527669117"/>
                    </a:ext>
                  </a:extLst>
                </a:gridCol>
                <a:gridCol w="2174315">
                  <a:extLst>
                    <a:ext uri="{9D8B030D-6E8A-4147-A177-3AD203B41FA5}">
                      <a16:colId xmlns:a16="http://schemas.microsoft.com/office/drawing/2014/main" val="1184792273"/>
                    </a:ext>
                  </a:extLst>
                </a:gridCol>
                <a:gridCol w="2113239">
                  <a:extLst>
                    <a:ext uri="{9D8B030D-6E8A-4147-A177-3AD203B41FA5}">
                      <a16:colId xmlns:a16="http://schemas.microsoft.com/office/drawing/2014/main" val="1191847068"/>
                    </a:ext>
                  </a:extLst>
                </a:gridCol>
              </a:tblGrid>
              <a:tr h="42333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void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(Graph G,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vertex, 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visited[]){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(G,0,visited)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(G,1,visited)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(G,3,visited)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       </a:t>
                      </a:r>
                      <a:r>
                        <a:rPr lang="en-US" sz="1600" b="1" u="none" strike="noStrike" dirty="0" err="1">
                          <a:effectLst/>
                        </a:rPr>
                        <a:t>DFSRekursif</a:t>
                      </a:r>
                      <a:r>
                        <a:rPr lang="en-US" sz="1600" b="1" u="none" strike="noStrike" dirty="0">
                          <a:effectLst/>
                        </a:rPr>
                        <a:t>(G,4,visited)</a:t>
                      </a:r>
                      <a:endParaRPr lang="en-US" sz="1600" b="1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446907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Tandai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sudah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dikunjungi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977484115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visited[vertex] = 1;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visited[0]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visited[1]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visited[3]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visited[4] = 1;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84764528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</a:t>
                      </a:r>
                      <a:r>
                        <a:rPr lang="en-US" sz="1200" u="none" strike="noStrike" dirty="0" err="1">
                          <a:effectLst/>
                        </a:rPr>
                        <a:t>printf</a:t>
                      </a:r>
                      <a:r>
                        <a:rPr lang="en-US" sz="1200" u="none" strike="noStrike" dirty="0">
                          <a:effectLst/>
                        </a:rPr>
                        <a:t>("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: %d\n", vertex);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0");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1");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3");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printf("Kunjungi : 4");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2077810230"/>
                  </a:ext>
                </a:extLst>
              </a:tr>
              <a:tr h="1693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// </a:t>
                      </a:r>
                      <a:r>
                        <a:rPr lang="en-US" sz="1200" u="none" strike="noStrike" dirty="0" err="1">
                          <a:effectLst/>
                        </a:rPr>
                        <a:t>Kunjungi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semua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tetangga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extLst>
                  <a:ext uri="{0D108BD9-81ED-4DB2-BD59-A6C34878D82A}">
                    <a16:rowId xmlns:a16="http://schemas.microsoft.com/office/drawing/2014/main" val="108773451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for(</a:t>
                      </a:r>
                      <a:r>
                        <a:rPr lang="en-US" sz="1200" u="none" strike="noStrike" dirty="0" err="1">
                          <a:effectLst/>
                        </a:rPr>
                        <a:t>int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&lt;</a:t>
                      </a:r>
                      <a:r>
                        <a:rPr lang="en-US" sz="1200" u="none" strike="noStrike" dirty="0" err="1">
                          <a:effectLst/>
                        </a:rPr>
                        <a:t>G.jumlahVertex</a:t>
                      </a:r>
                      <a:r>
                        <a:rPr lang="en-US" sz="1200" u="none" strike="noStrike" dirty="0">
                          <a:effectLst/>
                        </a:rPr>
                        <a:t>; 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++){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5150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[vertex][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]==1 &amp;&amp; visited[</a:t>
                      </a:r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]==0){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[4][0]==1 &amp;&amp; visited[0]==0)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7591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            DFSRekursif(G, i, visited);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282399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[0][1]==1 &amp;&amp; visited[1]==0)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[4][1]==1 &amp;&amp; visited[1]==0)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56862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(G,1,visited)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606056"/>
                  </a:ext>
                </a:extLst>
              </a:tr>
              <a:tr h="1878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    }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[4][2]==1 &amp;&amp; visited[2]==0)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8022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}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[0][2]==1 &amp;&amp; visited[2]==0)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71184"/>
                  </a:ext>
                </a:extLst>
              </a:tr>
              <a:tr h="332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FASE BALIK / BACKTRACK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[1][3]==1 &amp;&amp; visited[3]==0)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[4][3]==1 &amp;&amp; visited[3]==0)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93835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[0][3]==1 &amp;&amp; visited[3]==0)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(G,3,visited)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11510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 err="1">
                          <a:effectLst/>
                        </a:rPr>
                        <a:t>i</a:t>
                      </a:r>
                      <a:r>
                        <a:rPr lang="en-US" sz="1400" b="0" u="none" strike="noStrike" dirty="0">
                          <a:effectLst/>
                        </a:rPr>
                        <a:t>=4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[3][4]==1 &amp;&amp; visited[4]==0) TRUE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[4][4]==1 &amp;&amp; visited[4]==0)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99241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[0][4]==1 &amp;&amp; visited[4]==0)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effectLst/>
                        </a:rPr>
                        <a:t>        if(</a:t>
                      </a:r>
                      <a:r>
                        <a:rPr lang="en-US" sz="1400" b="0" u="none" strike="noStrike" dirty="0" err="1">
                          <a:effectLst/>
                        </a:rPr>
                        <a:t>G.adj</a:t>
                      </a:r>
                      <a:r>
                        <a:rPr lang="en-US" sz="1400" b="0" u="none" strike="noStrike" dirty="0">
                          <a:effectLst/>
                        </a:rPr>
                        <a:t>[1][4]==1 &amp;&amp; visited[4]==0) </a:t>
                      </a:r>
                      <a:r>
                        <a:rPr lang="en-US" sz="1400" b="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</a:t>
                      </a:r>
                      <a:r>
                        <a:rPr lang="en-US" sz="1200" u="none" strike="noStrike" dirty="0" err="1">
                          <a:effectLst/>
                        </a:rPr>
                        <a:t>DFSRekursif</a:t>
                      </a:r>
                      <a:r>
                        <a:rPr lang="en-US" sz="1200" u="none" strike="noStrike" dirty="0">
                          <a:effectLst/>
                        </a:rPr>
                        <a:t>(G,4,visited)</a:t>
                      </a:r>
                      <a:endParaRPr 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93087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 err="1">
                          <a:effectLst/>
                        </a:rPr>
                        <a:t>i</a:t>
                      </a:r>
                      <a:r>
                        <a:rPr lang="en-US" sz="1400" b="0" u="none" strike="noStrike" dirty="0">
                          <a:effectLst/>
                        </a:rPr>
                        <a:t>=5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 err="1">
                          <a:effectLst/>
                        </a:rPr>
                        <a:t>i</a:t>
                      </a:r>
                      <a:r>
                        <a:rPr lang="en-US" sz="1100" b="0" u="none" strike="noStrike" dirty="0">
                          <a:effectLst/>
                        </a:rPr>
                        <a:t>=5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[4][5]==1 &amp;&amp; visited[5]==0)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877586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[0][5]==1 &amp;&amp; visited[5]==0)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effectLst/>
                        </a:rPr>
                        <a:t>        if(</a:t>
                      </a:r>
                      <a:r>
                        <a:rPr lang="en-US" sz="1400" b="0" u="none" strike="noStrike" dirty="0" err="1">
                          <a:effectLst/>
                        </a:rPr>
                        <a:t>G.adj</a:t>
                      </a:r>
                      <a:r>
                        <a:rPr lang="en-US" sz="1400" b="0" u="none" strike="noStrike" dirty="0">
                          <a:effectLst/>
                        </a:rPr>
                        <a:t>[1][5]==1 &amp;&amp; visited[5]==0) </a:t>
                      </a:r>
                      <a:r>
                        <a:rPr lang="en-US" sz="1400" b="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 smtClean="0">
                          <a:effectLst/>
                        </a:rPr>
                        <a:t>if(</a:t>
                      </a:r>
                      <a:r>
                        <a:rPr lang="en-US" sz="1100" b="0" u="none" strike="noStrike" dirty="0" err="1" smtClean="0">
                          <a:effectLst/>
                        </a:rPr>
                        <a:t>G.adj</a:t>
                      </a:r>
                      <a:r>
                        <a:rPr lang="en-US" sz="1100" b="0" u="none" strike="noStrike" dirty="0" smtClean="0">
                          <a:effectLst/>
                        </a:rPr>
                        <a:t>[3</a:t>
                      </a:r>
                      <a:r>
                        <a:rPr lang="en-US" sz="1100" b="0" u="none" strike="noStrike" dirty="0">
                          <a:effectLst/>
                        </a:rPr>
                        <a:t>][5]==1 &amp;&amp; visited[5]==0) </a:t>
                      </a:r>
                      <a:r>
                        <a:rPr lang="en-US" sz="1100" b="0" u="none" strike="noStrike" baseline="0" dirty="0" smtClean="0">
                          <a:effectLst/>
                        </a:rPr>
                        <a:t> TRUE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u="none" strike="noStrike" dirty="0" err="1" smtClean="0">
                          <a:effectLst/>
                        </a:rPr>
                        <a:t>DFSRekursif</a:t>
                      </a:r>
                      <a:r>
                        <a:rPr lang="en-US" sz="1100" b="0" u="none" strike="noStrike" dirty="0" smtClean="0">
                          <a:effectLst/>
                        </a:rPr>
                        <a:t>(G,5,visited)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=6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44007"/>
                  </a:ext>
                </a:extLst>
              </a:tr>
              <a:tr h="20965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effectLst/>
                        </a:rPr>
                        <a:t>=6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 err="1">
                          <a:effectLst/>
                        </a:rPr>
                        <a:t>i</a:t>
                      </a:r>
                      <a:r>
                        <a:rPr lang="en-US" sz="1400" b="0" u="none" strike="noStrike" dirty="0">
                          <a:effectLst/>
                        </a:rPr>
                        <a:t>=6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 err="1">
                          <a:effectLst/>
                        </a:rPr>
                        <a:t>i</a:t>
                      </a:r>
                      <a:r>
                        <a:rPr lang="en-US" sz="1100" b="0" u="none" strike="noStrike" dirty="0">
                          <a:effectLst/>
                        </a:rPr>
                        <a:t>=6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        if(</a:t>
                      </a:r>
                      <a:r>
                        <a:rPr lang="en-US" sz="1200" u="none" strike="noStrike" dirty="0" err="1">
                          <a:effectLst/>
                        </a:rPr>
                        <a:t>G.adj</a:t>
                      </a:r>
                      <a:r>
                        <a:rPr lang="en-US" sz="1200" u="none" strike="noStrike" dirty="0">
                          <a:effectLst/>
                        </a:rPr>
                        <a:t>[4][6]==1 &amp;&amp; visited[6]==0) FALSE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51283"/>
                  </a:ext>
                </a:extLst>
              </a:tr>
              <a:tr h="15615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effectLst/>
                        </a:rPr>
                        <a:t>        if(</a:t>
                      </a:r>
                      <a:r>
                        <a:rPr lang="en-US" sz="1400" b="1" u="none" strike="noStrike" dirty="0" err="1">
                          <a:effectLst/>
                        </a:rPr>
                        <a:t>G.adj</a:t>
                      </a:r>
                      <a:r>
                        <a:rPr lang="en-US" sz="1400" b="1" u="none" strike="noStrike" dirty="0">
                          <a:effectLst/>
                        </a:rPr>
                        <a:t>[0][6]==1 &amp;&amp; visited[6]==0) </a:t>
                      </a:r>
                      <a:r>
                        <a:rPr lang="en-US" sz="1400" b="1" u="none" strike="noStrike" dirty="0" smtClean="0">
                          <a:effectLst/>
                        </a:rPr>
                        <a:t>FALSE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effectLst/>
                        </a:rPr>
                        <a:t>        if(</a:t>
                      </a:r>
                      <a:r>
                        <a:rPr lang="en-US" sz="1400" b="0" u="none" strike="noStrike" dirty="0" err="1">
                          <a:effectLst/>
                        </a:rPr>
                        <a:t>G.adj</a:t>
                      </a:r>
                      <a:r>
                        <a:rPr lang="en-US" sz="1400" b="0" u="none" strike="noStrike" dirty="0">
                          <a:effectLst/>
                        </a:rPr>
                        <a:t>[1][6]==1 &amp;&amp; visited[6]==0) </a:t>
                      </a:r>
                      <a:r>
                        <a:rPr lang="en-US" sz="1400" b="0" u="none" strike="noStrike" dirty="0" smtClean="0">
                          <a:effectLst/>
                        </a:rPr>
                        <a:t>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u="none" strike="noStrike" dirty="0">
                          <a:effectLst/>
                        </a:rPr>
                        <a:t>        if(</a:t>
                      </a:r>
                      <a:r>
                        <a:rPr lang="en-US" sz="1100" b="0" u="none" strike="noStrike" dirty="0" err="1">
                          <a:effectLst/>
                        </a:rPr>
                        <a:t>G.adj</a:t>
                      </a:r>
                      <a:r>
                        <a:rPr lang="en-US" sz="1100" b="0" u="none" strike="noStrike" dirty="0">
                          <a:effectLst/>
                        </a:rPr>
                        <a:t>[3][6]==1 &amp;&amp; visited[6]==0) </a:t>
                      </a:r>
                      <a:r>
                        <a:rPr lang="en-US" sz="1100" b="0" u="none" strike="noStrike" dirty="0" smtClean="0">
                          <a:effectLst/>
                        </a:rPr>
                        <a:t>FALSE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85" marR="5385" marT="5385" marB="0" anchor="b">
                    <a:solidFill>
                      <a:srgbClr val="FCB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20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43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8136" y="799485"/>
            <a:ext cx="8229600" cy="762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dirty="0" err="1"/>
              <a:t>Algorithma</a:t>
            </a:r>
            <a:r>
              <a:rPr lang="en-US" altLang="en-US" dirty="0"/>
              <a:t> Depth-First Search</a:t>
            </a:r>
            <a:endParaRPr lang="en-US" altLang="en-US" dirty="0" smtClean="0"/>
          </a:p>
        </p:txBody>
      </p:sp>
      <p:pic>
        <p:nvPicPr>
          <p:cNvPr id="62468" name="Picture 4" descr="AAERVJY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24075"/>
            <a:ext cx="33528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752600" y="4410075"/>
            <a:ext cx="8102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en-US" altLang="en-US" b="1" dirty="0" err="1">
                <a:latin typeface="Courier New" panose="02070309020205020404" pitchFamily="49" charset="0"/>
              </a:rPr>
              <a:t>LinkedList</a:t>
            </a:r>
            <a:r>
              <a:rPr lang="en-US" altLang="en-US" b="1" dirty="0">
                <a:latin typeface="Courier New" panose="02070309020205020404" pitchFamily="49" charset="0"/>
              </a:rPr>
              <a:t>&lt;String&gt; </a:t>
            </a:r>
            <a:r>
              <a:rPr lang="en-US" altLang="en-US" b="1" dirty="0" err="1">
                <a:latin typeface="Courier New" panose="02070309020205020404" pitchFamily="49" charset="0"/>
              </a:rPr>
              <a:t>finishOrder</a:t>
            </a:r>
            <a:r>
              <a:rPr lang="en-US" altLang="en-US" b="1" dirty="0">
                <a:latin typeface="Courier New" panose="02070309020205020404" pitchFamily="49" charset="0"/>
              </a:rPr>
              <a:t> = new </a:t>
            </a:r>
            <a:r>
              <a:rPr lang="en-US" altLang="en-US" b="1" dirty="0" err="1">
                <a:latin typeface="Courier New" panose="02070309020205020404" pitchFamily="49" charset="0"/>
              </a:rPr>
              <a:t>LinkedList</a:t>
            </a:r>
            <a:r>
              <a:rPr lang="en-US" altLang="en-US" b="1" dirty="0">
                <a:latin typeface="Courier New" panose="02070309020205020404" pitchFamily="49" charset="0"/>
              </a:rPr>
              <a:t>&lt;String&gt;();</a:t>
            </a:r>
          </a:p>
          <a:p>
            <a:pPr algn="l"/>
            <a:r>
              <a:rPr lang="en-US" altLang="en-US" b="1" dirty="0" err="1">
                <a:latin typeface="Courier New" panose="02070309020205020404" pitchFamily="49" charset="0"/>
              </a:rPr>
              <a:t>g.colorWhite</a:t>
            </a:r>
            <a:r>
              <a:rPr lang="en-US" altLang="en-US" b="1" dirty="0">
                <a:latin typeface="Courier New" panose="02070309020205020404" pitchFamily="49" charset="0"/>
              </a:rPr>
              <a:t>();</a:t>
            </a:r>
          </a:p>
          <a:p>
            <a:pPr algn="l"/>
            <a:r>
              <a:rPr lang="en-US" altLang="en-US" b="1" dirty="0" err="1">
                <a:latin typeface="Courier New" panose="02070309020205020404" pitchFamily="49" charset="0"/>
              </a:rPr>
              <a:t>DiGraphs.dfsVisit</a:t>
            </a:r>
            <a:r>
              <a:rPr lang="en-US" altLang="en-US" b="1" dirty="0">
                <a:latin typeface="Courier New" panose="02070309020205020404" pitchFamily="49" charset="0"/>
              </a:rPr>
              <a:t>(g, "B", </a:t>
            </a:r>
            <a:r>
              <a:rPr lang="en-US" altLang="en-US" b="1" dirty="0" err="1">
                <a:latin typeface="Courier New" panose="02070309020205020404" pitchFamily="49" charset="0"/>
              </a:rPr>
              <a:t>finishOrder</a:t>
            </a:r>
            <a:r>
              <a:rPr lang="en-US" altLang="en-US" b="1" dirty="0">
                <a:latin typeface="Courier New" panose="02070309020205020404" pitchFamily="49" charset="0"/>
              </a:rPr>
              <a:t>, false);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1828801" y="5578476"/>
            <a:ext cx="5235575" cy="366713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/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Output:  </a:t>
            </a:r>
            <a:r>
              <a:rPr lang="en-US" altLang="en-U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finishOrder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: [B, D, E, F, C]</a:t>
            </a:r>
          </a:p>
        </p:txBody>
      </p:sp>
    </p:spTree>
    <p:extLst>
      <p:ext uri="{BB962C8B-B14F-4D97-AF65-F5344CB8AC3E}">
        <p14:creationId xmlns:p14="http://schemas.microsoft.com/office/powerpoint/2010/main" val="292691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Terminologi</a:t>
            </a:r>
            <a:r>
              <a:rPr lang="en-US" dirty="0"/>
              <a:t>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lintasan</a:t>
            </a:r>
            <a:r>
              <a:rPr lang="en-US" sz="2800" dirty="0"/>
              <a:t> </a:t>
            </a:r>
            <a:r>
              <a:rPr lang="en-US" sz="2800" dirty="0" err="1"/>
              <a:t>sederhana</a:t>
            </a:r>
            <a:r>
              <a:rPr lang="en-US" sz="2800" dirty="0"/>
              <a:t> (</a:t>
            </a:r>
            <a:r>
              <a:rPr lang="en-US" sz="2800" b="1" i="1" dirty="0"/>
              <a:t>simple path</a:t>
            </a:r>
            <a:r>
              <a:rPr lang="en-US" sz="2800" dirty="0"/>
              <a:t>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lintasan</a:t>
            </a:r>
            <a:r>
              <a:rPr lang="en-US" sz="2800" dirty="0"/>
              <a:t> yang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sisinya</a:t>
            </a:r>
            <a:r>
              <a:rPr lang="en-US" sz="2800" dirty="0"/>
              <a:t>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dilalui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kali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yang </a:t>
            </a:r>
            <a:r>
              <a:rPr lang="en-US" sz="2800" dirty="0" err="1"/>
              <a:t>berulang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Siklus</a:t>
            </a:r>
            <a:r>
              <a:rPr lang="en-US" sz="2800" dirty="0"/>
              <a:t> (</a:t>
            </a:r>
            <a:r>
              <a:rPr lang="en-US" sz="2800" b="1" i="1" dirty="0"/>
              <a:t>cycle</a:t>
            </a:r>
            <a:r>
              <a:rPr lang="en-US" sz="2800" dirty="0"/>
              <a:t>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lintasan</a:t>
            </a:r>
            <a:r>
              <a:rPr lang="en-US" sz="2800" dirty="0"/>
              <a:t> </a:t>
            </a:r>
            <a:r>
              <a:rPr lang="en-US" sz="2800" dirty="0" err="1"/>
              <a:t>sederhana</a:t>
            </a:r>
            <a:r>
              <a:rPr lang="en-US" sz="2800" dirty="0"/>
              <a:t> yang </a:t>
            </a:r>
            <a:r>
              <a:rPr lang="en-US" sz="2800" dirty="0" err="1"/>
              <a:t>berawal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berakhir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yang </a:t>
            </a:r>
            <a:r>
              <a:rPr lang="en-US" sz="2800" dirty="0" err="1"/>
              <a:t>sama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Sebuah</a:t>
            </a:r>
            <a:r>
              <a:rPr lang="en-US" sz="2800" dirty="0"/>
              <a:t> graph </a:t>
            </a:r>
            <a:r>
              <a:rPr lang="en-US" sz="2800" dirty="0" err="1"/>
              <a:t>dikatakan</a:t>
            </a:r>
            <a:r>
              <a:rPr lang="en-US" sz="2800" dirty="0"/>
              <a:t> </a:t>
            </a:r>
            <a:r>
              <a:rPr lang="en-US" sz="2800" dirty="0" err="1"/>
              <a:t>terhubung</a:t>
            </a:r>
            <a:r>
              <a:rPr lang="en-US" sz="2800" dirty="0"/>
              <a:t> (</a:t>
            </a:r>
            <a:r>
              <a:rPr lang="en-US" sz="2800" b="1" dirty="0"/>
              <a:t>connected graph</a:t>
            </a:r>
            <a:r>
              <a:rPr lang="en-US" sz="2800" dirty="0"/>
              <a:t>) </a:t>
            </a:r>
            <a:r>
              <a:rPr lang="en-US" sz="2800" dirty="0" err="1"/>
              <a:t>apabila</a:t>
            </a:r>
            <a:r>
              <a:rPr lang="en-US" sz="2800" dirty="0"/>
              <a:t>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lintasan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pasangan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yang </a:t>
            </a:r>
            <a:r>
              <a:rPr lang="en-US" sz="2800" dirty="0" err="1"/>
              <a:t>berbeda</a:t>
            </a:r>
            <a:r>
              <a:rPr lang="en-US" sz="2800" dirty="0"/>
              <a:t>.</a:t>
            </a:r>
          </a:p>
          <a:p>
            <a:r>
              <a:rPr lang="en-US" sz="2800" dirty="0"/>
              <a:t>graph </a:t>
            </a:r>
            <a:r>
              <a:rPr lang="en-US" sz="2800" dirty="0" err="1"/>
              <a:t>lengkap</a:t>
            </a:r>
            <a:r>
              <a:rPr lang="en-US" sz="2800" dirty="0"/>
              <a:t> (</a:t>
            </a:r>
            <a:r>
              <a:rPr lang="en-US" sz="2800" b="1" i="1" dirty="0"/>
              <a:t>complete graph</a:t>
            </a:r>
            <a:r>
              <a:rPr lang="en-US" sz="2800" dirty="0"/>
              <a:t>) </a:t>
            </a:r>
            <a:r>
              <a:rPr lang="en-US" sz="2800" dirty="0" err="1"/>
              <a:t>adalah</a:t>
            </a:r>
            <a:r>
              <a:rPr lang="en-US" sz="2800" dirty="0"/>
              <a:t> graph </a:t>
            </a:r>
            <a:r>
              <a:rPr lang="en-US" sz="2800" dirty="0" err="1"/>
              <a:t>terhubung</a:t>
            </a:r>
            <a:r>
              <a:rPr lang="en-US" sz="2800" dirty="0"/>
              <a:t> yang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pasangan</a:t>
            </a:r>
            <a:r>
              <a:rPr lang="en-US" sz="2800" dirty="0"/>
              <a:t> </a:t>
            </a:r>
            <a:r>
              <a:rPr lang="en-US" sz="2800" dirty="0" err="1"/>
              <a:t>simpulnya</a:t>
            </a:r>
            <a:r>
              <a:rPr lang="en-US" sz="2800" dirty="0"/>
              <a:t> </a:t>
            </a:r>
            <a:r>
              <a:rPr lang="en-US" sz="2800" dirty="0" err="1"/>
              <a:t>dihubungkan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langsung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45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Algorithma</a:t>
            </a:r>
            <a:r>
              <a:rPr lang="en-US" altLang="en-US" dirty="0"/>
              <a:t> </a:t>
            </a:r>
            <a:r>
              <a:rPr lang="en-US" altLang="en-US" dirty="0" smtClean="0"/>
              <a:t>Depth-First </a:t>
            </a:r>
            <a:r>
              <a:rPr lang="en-US" altLang="en-US" dirty="0"/>
              <a:t>Search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halnya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b="1" dirty="0"/>
              <a:t>Breadth-First Search (BFS)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kompleksitas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eksekusi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b="1" dirty="0"/>
              <a:t>Depth-First Search (DFS)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O(V + E)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:</a:t>
            </a:r>
          </a:p>
          <a:p>
            <a:r>
              <a:rPr lang="en-US" b="1" dirty="0"/>
              <a:t>V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simpul</a:t>
            </a:r>
            <a:r>
              <a:rPr lang="en-US" dirty="0"/>
              <a:t> (</a:t>
            </a:r>
            <a:r>
              <a:rPr lang="en-US" i="1" dirty="0"/>
              <a:t>vertices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smtClean="0"/>
              <a:t>graph. </a:t>
            </a:r>
            <a:endParaRPr lang="en-US" dirty="0"/>
          </a:p>
          <a:p>
            <a:r>
              <a:rPr lang="en-US" b="1" dirty="0"/>
              <a:t>E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(</a:t>
            </a:r>
            <a:r>
              <a:rPr lang="en-US" i="1" dirty="0"/>
              <a:t>edges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smtClean="0"/>
              <a:t>graph.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8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s://blogger.googleusercontent.com/img/b/R29vZ2xl/AVvXsEj43-nOrC9pUAIstJLQPGwSo2sCh9oEs5WmNYWjLp6u4J-PFQIA0hJhgZjXUQK8e4Izk359eRcoIxKwt7Nl59Xaj3v5AGozuafxhs5UfO8uI5yY3_5CvVPcJYNOsACo32pTe4mbZY9ePpQ/s1600/DFSProgre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128" y="1566651"/>
            <a:ext cx="733425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15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DFS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693" y="1845734"/>
            <a:ext cx="7543549" cy="405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DFS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epth-First Search (DFS) Algorithm | by Eli Berman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737360"/>
            <a:ext cx="5305349" cy="371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dfs-of-acyclic-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2" name="Picture 2" descr="https://miro.medium.com/v2/resize:fit:1155/1*oyVdcyb8Dxh-3BawEDkfU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901" y="936999"/>
            <a:ext cx="6581720" cy="278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127435" y="3717847"/>
            <a:ext cx="28250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242424"/>
                </a:solidFill>
                <a:latin typeface="sohne"/>
              </a:rPr>
              <a:t>40,20,50,70,60,30,10</a:t>
            </a:r>
            <a:endParaRPr lang="en-US" sz="2000" b="1" i="0" dirty="0">
              <a:solidFill>
                <a:srgbClr val="242424"/>
              </a:solidFill>
              <a:effectLst/>
              <a:latin typeface="sohne"/>
            </a:endParaRPr>
          </a:p>
        </p:txBody>
      </p:sp>
    </p:spTree>
    <p:extLst>
      <p:ext uri="{BB962C8B-B14F-4D97-AF65-F5344CB8AC3E}">
        <p14:creationId xmlns:p14="http://schemas.microsoft.com/office/powerpoint/2010/main" val="97085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0542" y="838200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 err="1"/>
              <a:t>Terminologi</a:t>
            </a:r>
            <a:r>
              <a:rPr lang="en-US" dirty="0"/>
              <a:t> Graph</a:t>
            </a:r>
            <a:endParaRPr lang="en-US" altLang="en-US" dirty="0" smtClean="0"/>
          </a:p>
        </p:txBody>
      </p:sp>
      <p:pic>
        <p:nvPicPr>
          <p:cNvPr id="13316" name="Picture 4" descr="AAERVJN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65338"/>
            <a:ext cx="7010400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72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Terminologi</a:t>
            </a:r>
            <a:r>
              <a:rPr lang="en-US" dirty="0"/>
              <a:t>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graph yang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dibahas</a:t>
            </a:r>
            <a:r>
              <a:rPr lang="en-US" sz="2800" dirty="0"/>
              <a:t> </a:t>
            </a:r>
            <a:r>
              <a:rPr lang="en-US" sz="2800" dirty="0" err="1"/>
              <a:t>sebelumnya</a:t>
            </a:r>
            <a:r>
              <a:rPr lang="en-US" sz="2800" dirty="0"/>
              <a:t> </a:t>
            </a:r>
            <a:r>
              <a:rPr lang="en-US" sz="2800" dirty="0" err="1"/>
              <a:t>disebut</a:t>
            </a:r>
            <a:r>
              <a:rPr lang="en-US" sz="2800" dirty="0"/>
              <a:t> graph </a:t>
            </a:r>
            <a:r>
              <a:rPr lang="en-US" sz="2800" dirty="0" err="1"/>
              <a:t>tak</a:t>
            </a:r>
            <a:r>
              <a:rPr lang="en-US" sz="2800" dirty="0"/>
              <a:t> </a:t>
            </a:r>
            <a:r>
              <a:rPr lang="en-US" sz="2800" dirty="0" err="1"/>
              <a:t>berarah</a:t>
            </a:r>
            <a:r>
              <a:rPr lang="en-US" sz="2800" dirty="0"/>
              <a:t> (</a:t>
            </a:r>
            <a:r>
              <a:rPr lang="en-US" sz="2800" b="1" i="1" dirty="0"/>
              <a:t>undirected graph</a:t>
            </a:r>
            <a:r>
              <a:rPr lang="en-US" sz="2800" dirty="0"/>
              <a:t>). </a:t>
            </a:r>
            <a:r>
              <a:rPr lang="en-US" sz="2800" dirty="0" err="1"/>
              <a:t>Pada</a:t>
            </a:r>
            <a:r>
              <a:rPr lang="en-US" sz="2800" dirty="0"/>
              <a:t> graph </a:t>
            </a:r>
            <a:r>
              <a:rPr lang="en-US" sz="2800" dirty="0" err="1"/>
              <a:t>ini</a:t>
            </a:r>
            <a:r>
              <a:rPr lang="en-US" sz="2800" dirty="0"/>
              <a:t>, </a:t>
            </a:r>
            <a:r>
              <a:rPr lang="en-US" sz="2800" dirty="0" err="1"/>
              <a:t>perpindahan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 </a:t>
            </a:r>
            <a:r>
              <a:rPr lang="en-US" sz="2800" dirty="0" err="1"/>
              <a:t>arah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yang </a:t>
            </a:r>
            <a:r>
              <a:rPr lang="en-US" sz="2800" dirty="0" err="1"/>
              <a:t>sama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Pada</a:t>
            </a:r>
            <a:r>
              <a:rPr lang="en-US" sz="2800" dirty="0"/>
              <a:t> graph </a:t>
            </a:r>
            <a:r>
              <a:rPr lang="en-US" sz="2800" dirty="0" err="1"/>
              <a:t>berarah</a:t>
            </a:r>
            <a:r>
              <a:rPr lang="en-US" sz="2800" dirty="0"/>
              <a:t> (</a:t>
            </a:r>
            <a:r>
              <a:rPr lang="en-US" sz="2800" b="1" i="1" dirty="0"/>
              <a:t>directed graph </a:t>
            </a:r>
            <a:r>
              <a:rPr lang="en-US" sz="2800" b="1" i="1" dirty="0" err="1"/>
              <a:t>atau</a:t>
            </a:r>
            <a:r>
              <a:rPr lang="en-US" sz="2800" b="1" i="1" dirty="0"/>
              <a:t> digraph</a:t>
            </a:r>
            <a:r>
              <a:rPr lang="en-US" sz="2800" dirty="0"/>
              <a:t>),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arah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,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v </a:t>
            </a:r>
            <a:r>
              <a:rPr lang="en-US" sz="2800" dirty="0" err="1"/>
              <a:t>menuju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w,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w </a:t>
            </a:r>
            <a:r>
              <a:rPr lang="en-US" sz="2800" dirty="0" err="1"/>
              <a:t>menuju</a:t>
            </a:r>
            <a:r>
              <a:rPr lang="en-US" sz="2800" dirty="0"/>
              <a:t> </a:t>
            </a:r>
            <a:r>
              <a:rPr lang="en-US" sz="2800" dirty="0" err="1"/>
              <a:t>simpul</a:t>
            </a:r>
            <a:r>
              <a:rPr lang="en-US" sz="2800" dirty="0"/>
              <a:t> v.</a:t>
            </a:r>
          </a:p>
        </p:txBody>
      </p:sp>
    </p:spTree>
    <p:extLst>
      <p:ext uri="{BB962C8B-B14F-4D97-AF65-F5344CB8AC3E}">
        <p14:creationId xmlns:p14="http://schemas.microsoft.com/office/powerpoint/2010/main" val="34503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1457</TotalTime>
  <Words>7225</Words>
  <Application>Microsoft Office PowerPoint</Application>
  <PresentationFormat>Widescreen</PresentationFormat>
  <Paragraphs>1722</Paragraphs>
  <Slides>73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2" baseType="lpstr">
      <vt:lpstr>Aharoni</vt:lpstr>
      <vt:lpstr>Arial</vt:lpstr>
      <vt:lpstr>Calibri</vt:lpstr>
      <vt:lpstr>Calibri Light</vt:lpstr>
      <vt:lpstr>Courier New</vt:lpstr>
      <vt:lpstr>sohne</vt:lpstr>
      <vt:lpstr>Times New Roman</vt:lpstr>
      <vt:lpstr>Wingdings</vt:lpstr>
      <vt:lpstr>Retrospect</vt:lpstr>
      <vt:lpstr>02. Graph</vt:lpstr>
      <vt:lpstr>Capaian Pembelajaran</vt:lpstr>
      <vt:lpstr>Materi Graph</vt:lpstr>
      <vt:lpstr>Terminologi Graph</vt:lpstr>
      <vt:lpstr>Terminologi Graph</vt:lpstr>
      <vt:lpstr>Terminologi Graph</vt:lpstr>
      <vt:lpstr>Terminologi Graph</vt:lpstr>
      <vt:lpstr>Terminologi Graph</vt:lpstr>
      <vt:lpstr>Terminologi Graph</vt:lpstr>
      <vt:lpstr>Graph Terminology (continued)</vt:lpstr>
      <vt:lpstr>Terminologi Graph - Digraph</vt:lpstr>
      <vt:lpstr>Terminologi Graph</vt:lpstr>
      <vt:lpstr>Terminologi Graph</vt:lpstr>
      <vt:lpstr>Terminologi Graph</vt:lpstr>
      <vt:lpstr>Digraph</vt:lpstr>
      <vt:lpstr>Digraph</vt:lpstr>
      <vt:lpstr>Struktur Data Graph - Model 1</vt:lpstr>
      <vt:lpstr>Struktur Data Graph - Model 1</vt:lpstr>
      <vt:lpstr>printGraph()</vt:lpstr>
      <vt:lpstr>Membuat Graph</vt:lpstr>
      <vt:lpstr>Struktur Data Graph - Model 2 (Linked List)</vt:lpstr>
      <vt:lpstr>Struktur Data Graph - Model 2 (Linked List)</vt:lpstr>
      <vt:lpstr> Graph Model 2 (Linked List) Ilustrasi Memori</vt:lpstr>
      <vt:lpstr>Graph Model 2 (Linked List) *createNode()</vt:lpstr>
      <vt:lpstr>Graph Model 2 (Linked List) - createGraph()</vt:lpstr>
      <vt:lpstr>Graph Model 2 (Linked List) - addEdge() dengan Tail Insertion</vt:lpstr>
      <vt:lpstr>Graph Model 2 (Linked List) - addEdge() dengan Tail Insertion</vt:lpstr>
      <vt:lpstr>Graph Model 2 (Linked List) - main()</vt:lpstr>
      <vt:lpstr>Algoritma Traversal Graph</vt:lpstr>
      <vt:lpstr>Algoritma Traversal Graph</vt:lpstr>
      <vt:lpstr>Algoritma Traversal Graph -Breadth-First Search</vt:lpstr>
      <vt:lpstr>Algoritma Traversal Graph</vt:lpstr>
      <vt:lpstr>Algoritma Traversal Graph dengan warna</vt:lpstr>
      <vt:lpstr>Algorithma Breadth-First Search</vt:lpstr>
      <vt:lpstr>Algorithma Breadth-First Search</vt:lpstr>
      <vt:lpstr>Algorithma Breadth-First Search</vt:lpstr>
      <vt:lpstr>Algorithma Breadth-First Search</vt:lpstr>
      <vt:lpstr>Algorithma Breadth-First Search</vt:lpstr>
      <vt:lpstr>Algorithma Breadth-First Search</vt:lpstr>
      <vt:lpstr>Algorithma Breadth-First Search</vt:lpstr>
      <vt:lpstr>Algorithma Breadth-First Search</vt:lpstr>
      <vt:lpstr>Pseudocode BFS</vt:lpstr>
      <vt:lpstr>Queue</vt:lpstr>
      <vt:lpstr>BFS</vt:lpstr>
      <vt:lpstr>Fungsi main()</vt:lpstr>
      <vt:lpstr>Output</vt:lpstr>
      <vt:lpstr>Contoh BFS (1)</vt:lpstr>
      <vt:lpstr>Contoh BFS (2)</vt:lpstr>
      <vt:lpstr>Contoh BFS (3)</vt:lpstr>
      <vt:lpstr>Algoritma Depth First Search - stack</vt:lpstr>
      <vt:lpstr>Pseudocode DFS dengan stack</vt:lpstr>
      <vt:lpstr>Algoritma Depth-First Search</vt:lpstr>
      <vt:lpstr>Proses DFS</vt:lpstr>
      <vt:lpstr>Stack</vt:lpstr>
      <vt:lpstr>DFS</vt:lpstr>
      <vt:lpstr>DFS</vt:lpstr>
      <vt:lpstr>Algorithma Depth-First Search</vt:lpstr>
      <vt:lpstr>Algorithma Depth-First Search</vt:lpstr>
      <vt:lpstr>Algorithma Depth-First Search</vt:lpstr>
      <vt:lpstr>Algorithma Depth-First Search</vt:lpstr>
      <vt:lpstr>DFS Rekursif</vt:lpstr>
      <vt:lpstr>Fungsi main()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Algorithma Depth-First Search</vt:lpstr>
      <vt:lpstr>Algorithma Depth-First Search</vt:lpstr>
      <vt:lpstr>Contoh</vt:lpstr>
      <vt:lpstr>Contoh DFS</vt:lpstr>
      <vt:lpstr>Contoh DFS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Riset  Sistem Estimasi Usia Berdasarkan Citra Radiograf Gigi Sebagai Alat Bantu Proses Identifikasi</dc:title>
  <dc:creator>Microsoft Office User</dc:creator>
  <cp:lastModifiedBy>Yuliana</cp:lastModifiedBy>
  <cp:revision>210</cp:revision>
  <dcterms:created xsi:type="dcterms:W3CDTF">2016-11-07T15:49:39Z</dcterms:created>
  <dcterms:modified xsi:type="dcterms:W3CDTF">2026-08-13T10:58:49Z</dcterms:modified>
</cp:coreProperties>
</file>