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350" r:id="rId3"/>
    <p:sldId id="351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  <p:sldId id="330" r:id="rId36"/>
    <p:sldId id="331" r:id="rId37"/>
    <p:sldId id="332" r:id="rId38"/>
    <p:sldId id="333" r:id="rId39"/>
    <p:sldId id="334" r:id="rId40"/>
    <p:sldId id="335" r:id="rId41"/>
    <p:sldId id="336" r:id="rId42"/>
    <p:sldId id="337" r:id="rId43"/>
    <p:sldId id="338" r:id="rId44"/>
    <p:sldId id="339" r:id="rId45"/>
    <p:sldId id="340" r:id="rId46"/>
    <p:sldId id="341" r:id="rId47"/>
    <p:sldId id="342" r:id="rId48"/>
    <p:sldId id="356" r:id="rId49"/>
    <p:sldId id="354" r:id="rId50"/>
    <p:sldId id="355" r:id="rId51"/>
    <p:sldId id="357" r:id="rId52"/>
    <p:sldId id="359" r:id="rId53"/>
    <p:sldId id="343" r:id="rId54"/>
    <p:sldId id="344" r:id="rId55"/>
    <p:sldId id="345" r:id="rId56"/>
    <p:sldId id="346" r:id="rId57"/>
    <p:sldId id="347" r:id="rId58"/>
    <p:sldId id="348" r:id="rId59"/>
    <p:sldId id="349" r:id="rId60"/>
    <p:sldId id="352" r:id="rId61"/>
    <p:sldId id="353" r:id="rId6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DE0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6"/>
  </p:normalViewPr>
  <p:slideViewPr>
    <p:cSldViewPr snapToGrid="0" snapToObjects="1">
      <p:cViewPr varScale="1">
        <p:scale>
          <a:sx n="65" d="100"/>
          <a:sy n="65" d="100"/>
        </p:scale>
        <p:origin x="70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21569"/>
            <a:ext cx="1204483" cy="1146877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164357" y="64516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617538"/>
            <a:ext cx="1039071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860117" y="2017713"/>
            <a:ext cx="508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60117" y="4151313"/>
            <a:ext cx="508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219200" y="63246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4704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9042400" y="63246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99CE8-6E4A-4E9E-8263-3E3BEE8D2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1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Hal </a:t>
            </a:r>
            <a:fld id="{6113E31D-E2AB-40D1-8B51-AFA5AFEF393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84" y="6080010"/>
            <a:ext cx="817067" cy="777990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4931851" y="6461105"/>
            <a:ext cx="4871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39" y="6112388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314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7066" y="64597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all" baseline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09-2. </a:t>
            </a:r>
            <a:r>
              <a:rPr lang="en-US" sz="6000" dirty="0" err="1" smtClean="0"/>
              <a:t>Algoritma</a:t>
            </a:r>
            <a:r>
              <a:rPr lang="en-US" sz="6000" dirty="0" smtClean="0"/>
              <a:t> </a:t>
            </a:r>
            <a:r>
              <a:rPr lang="en-US" sz="6000" dirty="0" err="1" smtClean="0"/>
              <a:t>Pengurutan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 smtClean="0"/>
              <a:t>Merge Sort</a:t>
            </a:r>
            <a:endParaRPr 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ARNA FARIZA</a:t>
            </a:r>
          </a:p>
          <a:p>
            <a:pPr algn="ctr" eaLnBrk="1" hangingPunct="1"/>
            <a:r>
              <a:rPr lang="en-US" dirty="0" err="1" smtClean="0"/>
              <a:t>Yuliana</a:t>
            </a:r>
            <a:r>
              <a:rPr lang="en-US" dirty="0" smtClean="0"/>
              <a:t> </a:t>
            </a:r>
            <a:r>
              <a:rPr lang="en-US" dirty="0" err="1" smtClean="0"/>
              <a:t>Setiowati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76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2133601" y="42672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</p:spTree>
    <p:extLst>
      <p:ext uri="{BB962C8B-B14F-4D97-AF65-F5344CB8AC3E}">
        <p14:creationId xmlns:p14="http://schemas.microsoft.com/office/powerpoint/2010/main" val="191410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6343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2133601" y="42672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</p:spTree>
    <p:extLst>
      <p:ext uri="{BB962C8B-B14F-4D97-AF65-F5344CB8AC3E}">
        <p14:creationId xmlns:p14="http://schemas.microsoft.com/office/powerpoint/2010/main" val="385548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7369" name="Text Box 25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7370" name="Text Box 26"/>
          <p:cNvSpPr txBox="1">
            <a:spLocks noChangeArrowheads="1"/>
          </p:cNvSpPr>
          <p:nvPr/>
        </p:nvSpPr>
        <p:spPr bwMode="auto">
          <a:xfrm>
            <a:off x="2133601" y="42672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</p:spTree>
    <p:extLst>
      <p:ext uri="{BB962C8B-B14F-4D97-AF65-F5344CB8AC3E}">
        <p14:creationId xmlns:p14="http://schemas.microsoft.com/office/powerpoint/2010/main" val="35099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395467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9417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4368801" y="44196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204409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0435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0436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0437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0440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0441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0442" name="Text Box 26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0443" name="Text Box 27"/>
          <p:cNvSpPr txBox="1">
            <a:spLocks noChangeArrowheads="1"/>
          </p:cNvSpPr>
          <p:nvPr/>
        </p:nvSpPr>
        <p:spPr bwMode="auto">
          <a:xfrm>
            <a:off x="4368801" y="44196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0445" name="Text Box 29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406387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1454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1456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1457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1458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1459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1466" name="Text Box 26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1467" name="Text Box 27"/>
          <p:cNvSpPr txBox="1">
            <a:spLocks noChangeArrowheads="1"/>
          </p:cNvSpPr>
          <p:nvPr/>
        </p:nvSpPr>
        <p:spPr bwMode="auto">
          <a:xfrm>
            <a:off x="4368801" y="44196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61468" name="Text Box 28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1469" name="Text Box 29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1470" name="Text Box 30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415681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2479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2480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2482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2483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2487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2488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2489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2490" name="Text Box 26"/>
          <p:cNvSpPr txBox="1">
            <a:spLocks noChangeArrowheads="1"/>
          </p:cNvSpPr>
          <p:nvPr/>
        </p:nvSpPr>
        <p:spPr bwMode="auto">
          <a:xfrm>
            <a:off x="2235200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62491" name="Text Box 27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2492" name="Text Box 28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2493" name="Text Box 29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2494" name="Text Box 30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89332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3502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3507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3508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3509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3511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3512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3513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3514" name="Text Box 26"/>
          <p:cNvSpPr txBox="1">
            <a:spLocks noChangeArrowheads="1"/>
          </p:cNvSpPr>
          <p:nvPr/>
        </p:nvSpPr>
        <p:spPr bwMode="auto">
          <a:xfrm>
            <a:off x="2235200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3516" name="Text Box 2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3517" name="Text Box 29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3518" name="Text Box 30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3519" name="Text Box 31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41044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4528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4530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4531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4532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4533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4534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4535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4536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4537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4538" name="Text Box 26"/>
          <p:cNvSpPr txBox="1">
            <a:spLocks noChangeArrowheads="1"/>
          </p:cNvSpPr>
          <p:nvPr/>
        </p:nvSpPr>
        <p:spPr bwMode="auto">
          <a:xfrm>
            <a:off x="2235200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64539" name="Text Box 27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4540" name="Text Box 2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4541" name="Text Box 29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4542" name="Text Box 30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4543" name="Text Box 31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4544" name="Text Box 32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140120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Capaian</a:t>
            </a:r>
            <a:r>
              <a:rPr lang="en-AU" dirty="0" smtClean="0"/>
              <a:t> </a:t>
            </a:r>
            <a:r>
              <a:rPr lang="en-AU" dirty="0" err="1" smtClean="0"/>
              <a:t>Pembelajaran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mampu</a:t>
            </a:r>
            <a:r>
              <a:rPr lang="en-US" sz="2800" dirty="0"/>
              <a:t> </a:t>
            </a:r>
            <a:r>
              <a:rPr lang="en-US" sz="2800" dirty="0" err="1"/>
              <a:t>memahami</a:t>
            </a:r>
            <a:r>
              <a:rPr lang="en-US" sz="2800" dirty="0"/>
              <a:t> </a:t>
            </a: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pengurutan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smtClean="0"/>
              <a:t>Merge </a:t>
            </a:r>
            <a:r>
              <a:rPr lang="en-US" sz="2800" dirty="0"/>
              <a:t>Sort</a:t>
            </a:r>
          </a:p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mengimplementasikan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pengurutan</a:t>
            </a:r>
            <a:r>
              <a:rPr lang="en-US" sz="2800" dirty="0"/>
              <a:t> </a:t>
            </a:r>
            <a:r>
              <a:rPr lang="en-US" sz="2800" dirty="0" smtClean="0"/>
              <a:t>Merge </a:t>
            </a:r>
            <a:r>
              <a:rPr lang="en-US" sz="2800" dirty="0"/>
              <a:t>Sort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87738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5552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5553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5560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2235200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5564" name="Text Box 28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5565" name="Text Box 29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5566" name="Text Box 30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5567" name="Text Box 31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5568" name="Text Box 32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5569" name="Text Box 33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375903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6578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6579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6580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6583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6584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6585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6586" name="Text Box 26"/>
          <p:cNvSpPr txBox="1">
            <a:spLocks noChangeArrowheads="1"/>
          </p:cNvSpPr>
          <p:nvPr/>
        </p:nvSpPr>
        <p:spPr bwMode="auto">
          <a:xfrm>
            <a:off x="2235200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66587" name="Text Box 27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6588" name="Text Box 28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6589" name="Text Box 29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6590" name="Text Box 30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6591" name="Text Box 31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6592" name="Text Box 32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6593" name="Text Box 33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6594" name="Text Box 34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258518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7597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7598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7599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7601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7602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7603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7604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7605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7606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7607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7608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7609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7610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7611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7612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7613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7614" name="Text Box 30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7615" name="Text Box 31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7616" name="Text Box 32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7617" name="Text Box 33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7618" name="Text Box 34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7619" name="Text Box 35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7620" name="Text Box 36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7621" name="Text Box 37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260367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8619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8633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8634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8635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8636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8637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8638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8639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8640" name="Text Box 32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8641" name="Text Box 33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8642" name="Text Box 34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8643" name="Text Box 35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8644" name="Text Box 36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8645" name="Text Box 37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8646" name="Text Box 38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8647" name="Text Box 39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132827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9650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9651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9655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9657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9658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9659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9660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69661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69662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69663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69664" name="Text Box 32"/>
          <p:cNvSpPr txBox="1">
            <a:spLocks noChangeArrowheads="1"/>
          </p:cNvSpPr>
          <p:nvPr/>
        </p:nvSpPr>
        <p:spPr bwMode="auto">
          <a:xfrm>
            <a:off x="6604001" y="43434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69665" name="Text Box 33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9666" name="Text Box 34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69667" name="Text Box 35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9668" name="Text Box 36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9669" name="Text Box 37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69670" name="Text Box 38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69671" name="Text Box 39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69672" name="Text Box 40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53111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0676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0677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0682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0683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0684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0685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0686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0687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0688" name="Text Box 32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0689" name="Text Box 33"/>
          <p:cNvSpPr txBox="1">
            <a:spLocks noChangeArrowheads="1"/>
          </p:cNvSpPr>
          <p:nvPr/>
        </p:nvSpPr>
        <p:spPr bwMode="auto">
          <a:xfrm>
            <a:off x="6604001" y="43434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70690" name="Text Box 34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0691" name="Text Box 35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0692" name="Text Box 36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0693" name="Text Box 37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0694" name="Text Box 38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0695" name="Text Box 39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0696" name="Text Box 40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0697" name="Text Box 41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371715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1692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1695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1696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1697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1699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1701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1702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1703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1704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1705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1706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1707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1708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1709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1710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1711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1712" name="Text Box 32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1713" name="Text Box 33"/>
          <p:cNvSpPr txBox="1">
            <a:spLocks noChangeArrowheads="1"/>
          </p:cNvSpPr>
          <p:nvPr/>
        </p:nvSpPr>
        <p:spPr bwMode="auto">
          <a:xfrm>
            <a:off x="6604001" y="43434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71714" name="Text Box 34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1715" name="Text Box 35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1716" name="Text Box 36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1717" name="Text Box 37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1718" name="Text Box 38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1719" name="Text Box 39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1720" name="Text Box 40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1721" name="Text Box 41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1722" name="Text Box 42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404731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2719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2720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2721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2722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2723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2724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2725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2726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2727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2728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2729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2730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2731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2732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2733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2734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2735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2736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2737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2738" name="Text Box 34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2739" name="Text Box 35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2740" name="Text Box 36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2741" name="Text Box 37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2742" name="Text Box 38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2743" name="Text Box 39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2744" name="Text Box 40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2745" name="Text Box 41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2746" name="Text Box 42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2747" name="Text Box 43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421577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3744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3745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3746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3747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3748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3749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3750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3751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3752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3753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3754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3755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3756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3757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3758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3759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3760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3762" name="Text Box 34"/>
          <p:cNvSpPr txBox="1">
            <a:spLocks noChangeArrowheads="1"/>
          </p:cNvSpPr>
          <p:nvPr/>
        </p:nvSpPr>
        <p:spPr bwMode="auto">
          <a:xfrm>
            <a:off x="8839201" y="43434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73763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3764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3765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3766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3767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3768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3769" name="Text Box 41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3770" name="Text Box 42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3771" name="Text Box 43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3772" name="Text Box 44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84421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4765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4773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4774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4775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4776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4777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4778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4779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4780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4781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4782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4783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4784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4785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4786" name="Text Box 34"/>
          <p:cNvSpPr txBox="1">
            <a:spLocks noChangeArrowheads="1"/>
          </p:cNvSpPr>
          <p:nvPr/>
        </p:nvSpPr>
        <p:spPr bwMode="auto">
          <a:xfrm>
            <a:off x="8839201" y="43434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74787" name="Text Box 35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4788" name="Text Box 36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4789" name="Text Box 37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4790" name="Text Box 38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4791" name="Text Box 39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4792" name="Text Box 40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4793" name="Text Box 41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4794" name="Text Box 42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4795" name="Text Box 43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4796" name="Text Box 44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4797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265839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Materi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dirty="0" err="1" smtClean="0"/>
              <a:t>Algoritma</a:t>
            </a:r>
            <a:r>
              <a:rPr lang="en-AU" sz="4000" dirty="0" smtClean="0"/>
              <a:t> Merge Sort</a:t>
            </a:r>
          </a:p>
        </p:txBody>
      </p:sp>
    </p:spTree>
    <p:extLst>
      <p:ext uri="{BB962C8B-B14F-4D97-AF65-F5344CB8AC3E}">
        <p14:creationId xmlns:p14="http://schemas.microsoft.com/office/powerpoint/2010/main" val="26377429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5790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5796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5799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5800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5801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5802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5803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5806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5807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5810" name="Text Box 34"/>
          <p:cNvSpPr txBox="1">
            <a:spLocks noChangeArrowheads="1"/>
          </p:cNvSpPr>
          <p:nvPr/>
        </p:nvSpPr>
        <p:spPr bwMode="auto">
          <a:xfrm>
            <a:off x="8839201" y="4343400"/>
            <a:ext cx="1091966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5812" name="Text Box 36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5813" name="Text Box 37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5814" name="Text Box 38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5815" name="Text Box 39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5816" name="Text Box 40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5817" name="Text Box 41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5818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5819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5820" name="Text Box 44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5821" name="Text Box 45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5822" name="Text Box 46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255274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6811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6812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6813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6814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6815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6817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6819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6821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6824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6825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6827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6828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6829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6830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6831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6832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6833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6834" name="Text Box 34"/>
          <p:cNvSpPr txBox="1">
            <a:spLocks noChangeArrowheads="1"/>
          </p:cNvSpPr>
          <p:nvPr/>
        </p:nvSpPr>
        <p:spPr bwMode="auto">
          <a:xfrm>
            <a:off x="6777567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76835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6836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6837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6838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6839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6840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6841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6842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6843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6844" name="Text Box 44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6845" name="Text Box 45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6846" name="Text Box 46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277003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7837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7838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7840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7842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7843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7844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7845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7846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7847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7848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7849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7850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7851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7852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7853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7854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7855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7856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7857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7858" name="Text Box 34"/>
          <p:cNvSpPr txBox="1">
            <a:spLocks noChangeArrowheads="1"/>
          </p:cNvSpPr>
          <p:nvPr/>
        </p:nvSpPr>
        <p:spPr bwMode="auto">
          <a:xfrm>
            <a:off x="6777567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77859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7860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7861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7862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7863" name="Text Box 39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7864" name="Text Box 40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7865" name="Text Box 41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7866" name="Text Box 42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7867" name="Text Box 43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7868" name="Text Box 44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7869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7870" name="Text Box 46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7871" name="Text Box 47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47588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8864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8865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8866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8869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8870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8871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8872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8873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8874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8875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8876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8877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8878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8879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8880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8881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8882" name="Text Box 34"/>
          <p:cNvSpPr txBox="1">
            <a:spLocks noChangeArrowheads="1"/>
          </p:cNvSpPr>
          <p:nvPr/>
        </p:nvSpPr>
        <p:spPr bwMode="auto">
          <a:xfrm>
            <a:off x="6777567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78883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8884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8885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8886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8887" name="Text Box 39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8888" name="Text Box 40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8889" name="Text Box 41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8890" name="Text Box 42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8891" name="Text Box 43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8892" name="Text Box 44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8893" name="Text Box 45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8894" name="Text Box 46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8895" name="Text Box 47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8896" name="Text Box 48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29209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9880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9881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9886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9887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9888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9892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9894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9895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9896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9897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9899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9900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9901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9905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9906" name="Text Box 34"/>
          <p:cNvSpPr txBox="1">
            <a:spLocks noChangeArrowheads="1"/>
          </p:cNvSpPr>
          <p:nvPr/>
        </p:nvSpPr>
        <p:spPr bwMode="auto">
          <a:xfrm>
            <a:off x="6777567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79907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9908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9909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9910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9911" name="Text Box 39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9913" name="Text Box 41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9914" name="Text Box 42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79915" name="Text Box 43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79916" name="Text Box 44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79918" name="Text Box 46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79919" name="Text Box 47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79920" name="Text Box 48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79921" name="Text Box 4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183637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0917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0919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0920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0921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0922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0923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0924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0925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0926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0927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0928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0930" name="Text Box 34"/>
          <p:cNvSpPr txBox="1">
            <a:spLocks noChangeArrowheads="1"/>
          </p:cNvSpPr>
          <p:nvPr/>
        </p:nvSpPr>
        <p:spPr bwMode="auto">
          <a:xfrm>
            <a:off x="6777567" y="5029200"/>
            <a:ext cx="3556000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80931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0932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0933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0934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0935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0936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0937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0938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0939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0940" name="Text Box 44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0941" name="Text Box 45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0942" name="Text Box 46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0943" name="Text Box 47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0944" name="Text Box 48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0945" name="Text Box 49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0946" name="Text Box 50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784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1932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1933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1934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1935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1936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1937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1939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1942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1943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1944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1945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1946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1947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1948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1949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1950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1951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1952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1953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1954" name="Text Box 34"/>
          <p:cNvSpPr txBox="1">
            <a:spLocks noChangeArrowheads="1"/>
          </p:cNvSpPr>
          <p:nvPr/>
        </p:nvSpPr>
        <p:spPr bwMode="auto">
          <a:xfrm>
            <a:off x="2256368" y="5905500"/>
            <a:ext cx="7852833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81955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1956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1957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1958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1959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1960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1961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1962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1964" name="Text Box 44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1965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1966" name="Text Box 46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1967" name="Text Box 47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1969" name="Text Box 49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1970" name="Text Box 50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79606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2959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2962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2964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2966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2967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2968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2969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2970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2971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2972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2973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2974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2975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2976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2977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2978" name="Text Box 34"/>
          <p:cNvSpPr txBox="1">
            <a:spLocks noChangeArrowheads="1"/>
          </p:cNvSpPr>
          <p:nvPr/>
        </p:nvSpPr>
        <p:spPr bwMode="auto">
          <a:xfrm>
            <a:off x="2256368" y="5905500"/>
            <a:ext cx="7852833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82979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2980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2981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2982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2983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2984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2985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2986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2987" name="Text Box 43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2988" name="Text Box 44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2989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2990" name="Text Box 46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2991" name="Text Box 47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2992" name="Text Box 48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2993" name="Text Box 49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2994" name="Text Box 50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2995" name="Text Box 51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345744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3976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3977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3978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3984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3986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3987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3988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3989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3990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3991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3992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3993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3994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3995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3996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3997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3998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3999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4000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4001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4002" name="Text Box 34"/>
          <p:cNvSpPr txBox="1">
            <a:spLocks noChangeArrowheads="1"/>
          </p:cNvSpPr>
          <p:nvPr/>
        </p:nvSpPr>
        <p:spPr bwMode="auto">
          <a:xfrm>
            <a:off x="2256368" y="5905500"/>
            <a:ext cx="7852833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84003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4004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4005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4006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4007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4008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4009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4010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4011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4012" name="Text Box 44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4013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4014" name="Text Box 46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4015" name="Text Box 47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4016" name="Text Box 48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4017" name="Text Box 49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4018" name="Text Box 50"/>
          <p:cNvSpPr txBox="1">
            <a:spLocks noChangeArrowheads="1"/>
          </p:cNvSpPr>
          <p:nvPr/>
        </p:nvSpPr>
        <p:spPr bwMode="auto">
          <a:xfrm>
            <a:off x="37634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4019" name="Text Box 51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4020" name="Text Box 52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303928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5011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5012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5013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5014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5015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5016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5017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5018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5019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5020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5021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5022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5023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5024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5025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5026" name="Text Box 34"/>
          <p:cNvSpPr txBox="1">
            <a:spLocks noChangeArrowheads="1"/>
          </p:cNvSpPr>
          <p:nvPr/>
        </p:nvSpPr>
        <p:spPr bwMode="auto">
          <a:xfrm>
            <a:off x="2256368" y="5905500"/>
            <a:ext cx="7852833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85027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5028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5029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5030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5031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5032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5033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5034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5035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5036" name="Text Box 44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5037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5038" name="Text Box 46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5039" name="Text Box 47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5040" name="Text Box 48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5041" name="Text Box 49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5042" name="Text Box 50"/>
          <p:cNvSpPr txBox="1">
            <a:spLocks noChangeArrowheads="1"/>
          </p:cNvSpPr>
          <p:nvPr/>
        </p:nvSpPr>
        <p:spPr bwMode="auto">
          <a:xfrm>
            <a:off x="37634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5043" name="Text Box 51"/>
          <p:cNvSpPr txBox="1">
            <a:spLocks noChangeArrowheads="1"/>
          </p:cNvSpPr>
          <p:nvPr/>
        </p:nvSpPr>
        <p:spPr bwMode="auto">
          <a:xfrm>
            <a:off x="454660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5044" name="Text Box 52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5045" name="Text Box 53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403223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Merge Sort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5624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6027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6028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6030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6033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6036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6037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6038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6039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6040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6041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6042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6043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6044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6045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6046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6047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6048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6049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6050" name="Text Box 34"/>
          <p:cNvSpPr txBox="1">
            <a:spLocks noChangeArrowheads="1"/>
          </p:cNvSpPr>
          <p:nvPr/>
        </p:nvSpPr>
        <p:spPr bwMode="auto">
          <a:xfrm>
            <a:off x="2256368" y="5905500"/>
            <a:ext cx="7852833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86051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6052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6053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6054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6055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6056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6057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6058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6059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6060" name="Text Box 44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6061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6062" name="Text Box 46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6063" name="Text Box 47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6064" name="Text Box 48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6065" name="Text Box 49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6066" name="Text Box 50"/>
          <p:cNvSpPr txBox="1">
            <a:spLocks noChangeArrowheads="1"/>
          </p:cNvSpPr>
          <p:nvPr/>
        </p:nvSpPr>
        <p:spPr bwMode="auto">
          <a:xfrm>
            <a:off x="37634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6067" name="Text Box 51"/>
          <p:cNvSpPr txBox="1">
            <a:spLocks noChangeArrowheads="1"/>
          </p:cNvSpPr>
          <p:nvPr/>
        </p:nvSpPr>
        <p:spPr bwMode="auto">
          <a:xfrm>
            <a:off x="454660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6068" name="Text Box 52"/>
          <p:cNvSpPr txBox="1">
            <a:spLocks noChangeArrowheads="1"/>
          </p:cNvSpPr>
          <p:nvPr/>
        </p:nvSpPr>
        <p:spPr bwMode="auto">
          <a:xfrm>
            <a:off x="5329767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6069" name="Text Box 53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6070" name="Text Box 54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139889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7050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7051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7054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7058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7059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7060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7061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7062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7063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7064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7065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7066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7067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7068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7069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7070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7071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7072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7073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7074" name="Text Box 34"/>
          <p:cNvSpPr txBox="1">
            <a:spLocks noChangeArrowheads="1"/>
          </p:cNvSpPr>
          <p:nvPr/>
        </p:nvSpPr>
        <p:spPr bwMode="auto">
          <a:xfrm>
            <a:off x="2256368" y="5905500"/>
            <a:ext cx="7852833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87075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7076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7077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7078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7079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7080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7081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7082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7083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7084" name="Text Box 44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7085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7086" name="Text Box 46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7087" name="Text Box 47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7088" name="Text Box 48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7089" name="Text Box 49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7090" name="Text Box 50"/>
          <p:cNvSpPr txBox="1">
            <a:spLocks noChangeArrowheads="1"/>
          </p:cNvSpPr>
          <p:nvPr/>
        </p:nvSpPr>
        <p:spPr bwMode="auto">
          <a:xfrm>
            <a:off x="37634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7091" name="Text Box 51"/>
          <p:cNvSpPr txBox="1">
            <a:spLocks noChangeArrowheads="1"/>
          </p:cNvSpPr>
          <p:nvPr/>
        </p:nvSpPr>
        <p:spPr bwMode="auto">
          <a:xfrm>
            <a:off x="454660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7092" name="Text Box 52"/>
          <p:cNvSpPr txBox="1">
            <a:spLocks noChangeArrowheads="1"/>
          </p:cNvSpPr>
          <p:nvPr/>
        </p:nvSpPr>
        <p:spPr bwMode="auto">
          <a:xfrm>
            <a:off x="5329767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7093" name="Text Box 53"/>
          <p:cNvSpPr txBox="1">
            <a:spLocks noChangeArrowheads="1"/>
          </p:cNvSpPr>
          <p:nvPr/>
        </p:nvSpPr>
        <p:spPr bwMode="auto">
          <a:xfrm>
            <a:off x="61129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7094" name="Text Box 54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7095" name="Text Box 55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173904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8073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8074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8077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8079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8080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8081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8082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8083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8084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8085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8086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8087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8089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8091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8092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8093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8094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8095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8096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8097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8098" name="Text Box 34"/>
          <p:cNvSpPr txBox="1">
            <a:spLocks noChangeArrowheads="1"/>
          </p:cNvSpPr>
          <p:nvPr/>
        </p:nvSpPr>
        <p:spPr bwMode="auto">
          <a:xfrm>
            <a:off x="2256368" y="5905500"/>
            <a:ext cx="7852833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88099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8100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8101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8102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8103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8104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8105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8106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8107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8108" name="Text Box 44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8109" name="Text Box 45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8110" name="Text Box 46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8111" name="Text Box 47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8112" name="Text Box 48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8113" name="Text Box 49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8114" name="Text Box 50"/>
          <p:cNvSpPr txBox="1">
            <a:spLocks noChangeArrowheads="1"/>
          </p:cNvSpPr>
          <p:nvPr/>
        </p:nvSpPr>
        <p:spPr bwMode="auto">
          <a:xfrm>
            <a:off x="37634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8115" name="Text Box 51"/>
          <p:cNvSpPr txBox="1">
            <a:spLocks noChangeArrowheads="1"/>
          </p:cNvSpPr>
          <p:nvPr/>
        </p:nvSpPr>
        <p:spPr bwMode="auto">
          <a:xfrm>
            <a:off x="454660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8116" name="Text Box 52"/>
          <p:cNvSpPr txBox="1">
            <a:spLocks noChangeArrowheads="1"/>
          </p:cNvSpPr>
          <p:nvPr/>
        </p:nvSpPr>
        <p:spPr bwMode="auto">
          <a:xfrm>
            <a:off x="5329767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8117" name="Text Box 53"/>
          <p:cNvSpPr txBox="1">
            <a:spLocks noChangeArrowheads="1"/>
          </p:cNvSpPr>
          <p:nvPr/>
        </p:nvSpPr>
        <p:spPr bwMode="auto">
          <a:xfrm>
            <a:off x="61129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8118" name="Text Box 54"/>
          <p:cNvSpPr txBox="1">
            <a:spLocks noChangeArrowheads="1"/>
          </p:cNvSpPr>
          <p:nvPr/>
        </p:nvSpPr>
        <p:spPr bwMode="auto">
          <a:xfrm>
            <a:off x="6898218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8119" name="Text Box 5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8120" name="Text Box 56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137609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9095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9109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9110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9111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9112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9113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9114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9115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9116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9117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9118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9119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9120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9121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9122" name="Text Box 34"/>
          <p:cNvSpPr txBox="1">
            <a:spLocks noChangeArrowheads="1"/>
          </p:cNvSpPr>
          <p:nvPr/>
        </p:nvSpPr>
        <p:spPr bwMode="auto">
          <a:xfrm>
            <a:off x="2256368" y="5905500"/>
            <a:ext cx="7852833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89123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9124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9125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9126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9127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9128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9129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9130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9131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9132" name="Text Box 44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9133" name="Text Box 45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9134" name="Text Box 46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89135" name="Text Box 47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9136" name="Text Box 48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9137" name="Text Box 49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9138" name="Text Box 50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89139" name="Text Box 51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89140" name="Text Box 52"/>
          <p:cNvSpPr txBox="1">
            <a:spLocks noChangeArrowheads="1"/>
          </p:cNvSpPr>
          <p:nvPr/>
        </p:nvSpPr>
        <p:spPr bwMode="auto">
          <a:xfrm>
            <a:off x="37634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89141" name="Text Box 53"/>
          <p:cNvSpPr txBox="1">
            <a:spLocks noChangeArrowheads="1"/>
          </p:cNvSpPr>
          <p:nvPr/>
        </p:nvSpPr>
        <p:spPr bwMode="auto">
          <a:xfrm>
            <a:off x="454660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89142" name="Text Box 54"/>
          <p:cNvSpPr txBox="1">
            <a:spLocks noChangeArrowheads="1"/>
          </p:cNvSpPr>
          <p:nvPr/>
        </p:nvSpPr>
        <p:spPr bwMode="auto">
          <a:xfrm>
            <a:off x="5329767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89143" name="Text Box 55"/>
          <p:cNvSpPr txBox="1">
            <a:spLocks noChangeArrowheads="1"/>
          </p:cNvSpPr>
          <p:nvPr/>
        </p:nvSpPr>
        <p:spPr bwMode="auto">
          <a:xfrm>
            <a:off x="61129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89144" name="Text Box 56"/>
          <p:cNvSpPr txBox="1">
            <a:spLocks noChangeArrowheads="1"/>
          </p:cNvSpPr>
          <p:nvPr/>
        </p:nvSpPr>
        <p:spPr bwMode="auto">
          <a:xfrm>
            <a:off x="6898218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89145" name="Text Box 57"/>
          <p:cNvSpPr txBox="1">
            <a:spLocks noChangeArrowheads="1"/>
          </p:cNvSpPr>
          <p:nvPr/>
        </p:nvSpPr>
        <p:spPr bwMode="auto">
          <a:xfrm>
            <a:off x="7681385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153178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0126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0127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0128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0133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0135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0136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0137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0138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0139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0140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0141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0142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0143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0144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0145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0146" name="Text Box 34"/>
          <p:cNvSpPr txBox="1">
            <a:spLocks noChangeArrowheads="1"/>
          </p:cNvSpPr>
          <p:nvPr/>
        </p:nvSpPr>
        <p:spPr bwMode="auto">
          <a:xfrm>
            <a:off x="2256368" y="5905500"/>
            <a:ext cx="7852833" cy="461665"/>
          </a:xfrm>
          <a:prstGeom prst="rect">
            <a:avLst/>
          </a:prstGeom>
          <a:noFill/>
          <a:ln w="38100">
            <a:solidFill>
              <a:srgbClr val="FF0033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>
                <a:solidFill>
                  <a:srgbClr val="FF0033"/>
                </a:solidFill>
                <a:latin typeface="Arial" charset="0"/>
              </a:rPr>
              <a:t>Merge</a:t>
            </a:r>
          </a:p>
        </p:txBody>
      </p:sp>
      <p:sp>
        <p:nvSpPr>
          <p:cNvPr id="90147" name="Text Box 35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0148" name="Text Box 36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0149" name="Text Box 37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0150" name="Text Box 38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0151" name="Text Box 39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0152" name="Text Box 40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0153" name="Text Box 41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0154" name="Text Box 42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0155" name="Text Box 43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0156" name="Text Box 44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0157" name="Text Box 45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0158" name="Text Box 46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0159" name="Text Box 47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0160" name="Text Box 48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0161" name="Text Box 49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0162" name="Text Box 50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0163" name="Text Box 51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0164" name="Text Box 52"/>
          <p:cNvSpPr txBox="1">
            <a:spLocks noChangeArrowheads="1"/>
          </p:cNvSpPr>
          <p:nvPr/>
        </p:nvSpPr>
        <p:spPr bwMode="auto">
          <a:xfrm>
            <a:off x="37634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0165" name="Text Box 53"/>
          <p:cNvSpPr txBox="1">
            <a:spLocks noChangeArrowheads="1"/>
          </p:cNvSpPr>
          <p:nvPr/>
        </p:nvSpPr>
        <p:spPr bwMode="auto">
          <a:xfrm>
            <a:off x="454660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0166" name="Text Box 54"/>
          <p:cNvSpPr txBox="1">
            <a:spLocks noChangeArrowheads="1"/>
          </p:cNvSpPr>
          <p:nvPr/>
        </p:nvSpPr>
        <p:spPr bwMode="auto">
          <a:xfrm>
            <a:off x="5329767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0167" name="Text Box 55"/>
          <p:cNvSpPr txBox="1">
            <a:spLocks noChangeArrowheads="1"/>
          </p:cNvSpPr>
          <p:nvPr/>
        </p:nvSpPr>
        <p:spPr bwMode="auto">
          <a:xfrm>
            <a:off x="61129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0168" name="Text Box 56"/>
          <p:cNvSpPr txBox="1">
            <a:spLocks noChangeArrowheads="1"/>
          </p:cNvSpPr>
          <p:nvPr/>
        </p:nvSpPr>
        <p:spPr bwMode="auto">
          <a:xfrm>
            <a:off x="6898218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0169" name="Text Box 57"/>
          <p:cNvSpPr txBox="1">
            <a:spLocks noChangeArrowheads="1"/>
          </p:cNvSpPr>
          <p:nvPr/>
        </p:nvSpPr>
        <p:spPr bwMode="auto">
          <a:xfrm>
            <a:off x="7681385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0170" name="Text Box 58"/>
          <p:cNvSpPr txBox="1">
            <a:spLocks noChangeArrowheads="1"/>
          </p:cNvSpPr>
          <p:nvPr/>
        </p:nvSpPr>
        <p:spPr bwMode="auto">
          <a:xfrm>
            <a:off x="846455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365199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1152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1153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1155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1158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1159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1160" name="Text Box 24"/>
          <p:cNvSpPr txBox="1">
            <a:spLocks noChangeArrowheads="1"/>
          </p:cNvSpPr>
          <p:nvPr/>
        </p:nvSpPr>
        <p:spPr bwMode="auto">
          <a:xfrm>
            <a:off x="4165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1161" name="Text Box 25"/>
          <p:cNvSpPr txBox="1">
            <a:spLocks noChangeArrowheads="1"/>
          </p:cNvSpPr>
          <p:nvPr/>
        </p:nvSpPr>
        <p:spPr bwMode="auto">
          <a:xfrm>
            <a:off x="53128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1162" name="Text Box 26"/>
          <p:cNvSpPr txBox="1">
            <a:spLocks noChangeArrowheads="1"/>
          </p:cNvSpPr>
          <p:nvPr/>
        </p:nvSpPr>
        <p:spPr bwMode="auto">
          <a:xfrm>
            <a:off x="72432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1163" name="Text Box 27"/>
          <p:cNvSpPr txBox="1">
            <a:spLocks noChangeArrowheads="1"/>
          </p:cNvSpPr>
          <p:nvPr/>
        </p:nvSpPr>
        <p:spPr bwMode="auto">
          <a:xfrm>
            <a:off x="64600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1164" name="Text Box 28"/>
          <p:cNvSpPr txBox="1">
            <a:spLocks noChangeArrowheads="1"/>
          </p:cNvSpPr>
          <p:nvPr/>
        </p:nvSpPr>
        <p:spPr bwMode="auto">
          <a:xfrm>
            <a:off x="85936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1165" name="Text Box 29"/>
          <p:cNvSpPr txBox="1">
            <a:spLocks noChangeArrowheads="1"/>
          </p:cNvSpPr>
          <p:nvPr/>
        </p:nvSpPr>
        <p:spPr bwMode="auto">
          <a:xfrm>
            <a:off x="93768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1166" name="Text Box 30"/>
          <p:cNvSpPr txBox="1">
            <a:spLocks noChangeArrowheads="1"/>
          </p:cNvSpPr>
          <p:nvPr/>
        </p:nvSpPr>
        <p:spPr bwMode="auto">
          <a:xfrm>
            <a:off x="7446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1167" name="Text Box 31"/>
          <p:cNvSpPr txBox="1">
            <a:spLocks noChangeArrowheads="1"/>
          </p:cNvSpPr>
          <p:nvPr/>
        </p:nvSpPr>
        <p:spPr bwMode="auto">
          <a:xfrm>
            <a:off x="64304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1168" name="Text Box 32"/>
          <p:cNvSpPr txBox="1">
            <a:spLocks noChangeArrowheads="1"/>
          </p:cNvSpPr>
          <p:nvPr/>
        </p:nvSpPr>
        <p:spPr bwMode="auto">
          <a:xfrm>
            <a:off x="8636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1169" name="Text Box 33"/>
          <p:cNvSpPr txBox="1">
            <a:spLocks noChangeArrowheads="1"/>
          </p:cNvSpPr>
          <p:nvPr/>
        </p:nvSpPr>
        <p:spPr bwMode="auto">
          <a:xfrm>
            <a:off x="97536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1170" name="Text Box 34"/>
          <p:cNvSpPr txBox="1">
            <a:spLocks noChangeArrowheads="1"/>
          </p:cNvSpPr>
          <p:nvPr/>
        </p:nvSpPr>
        <p:spPr bwMode="auto">
          <a:xfrm>
            <a:off x="2163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1171" name="Text Box 35"/>
          <p:cNvSpPr txBox="1">
            <a:spLocks noChangeArrowheads="1"/>
          </p:cNvSpPr>
          <p:nvPr/>
        </p:nvSpPr>
        <p:spPr bwMode="auto">
          <a:xfrm>
            <a:off x="2946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1172" name="Text Box 36"/>
          <p:cNvSpPr txBox="1">
            <a:spLocks noChangeArrowheads="1"/>
          </p:cNvSpPr>
          <p:nvPr/>
        </p:nvSpPr>
        <p:spPr bwMode="auto">
          <a:xfrm>
            <a:off x="50800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1173" name="Text Box 37"/>
          <p:cNvSpPr txBox="1">
            <a:spLocks noChangeArrowheads="1"/>
          </p:cNvSpPr>
          <p:nvPr/>
        </p:nvSpPr>
        <p:spPr bwMode="auto">
          <a:xfrm>
            <a:off x="42968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1174" name="Text Box 38"/>
          <p:cNvSpPr txBox="1">
            <a:spLocks noChangeArrowheads="1"/>
          </p:cNvSpPr>
          <p:nvPr/>
        </p:nvSpPr>
        <p:spPr bwMode="auto">
          <a:xfrm>
            <a:off x="73152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1175" name="Text Box 39"/>
          <p:cNvSpPr txBox="1">
            <a:spLocks noChangeArrowheads="1"/>
          </p:cNvSpPr>
          <p:nvPr/>
        </p:nvSpPr>
        <p:spPr bwMode="auto">
          <a:xfrm>
            <a:off x="65320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1176" name="Text Box 40"/>
          <p:cNvSpPr txBox="1">
            <a:spLocks noChangeArrowheads="1"/>
          </p:cNvSpPr>
          <p:nvPr/>
        </p:nvSpPr>
        <p:spPr bwMode="auto">
          <a:xfrm>
            <a:off x="9550401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1177" name="Text Box 41"/>
          <p:cNvSpPr txBox="1">
            <a:spLocks noChangeArrowheads="1"/>
          </p:cNvSpPr>
          <p:nvPr/>
        </p:nvSpPr>
        <p:spPr bwMode="auto">
          <a:xfrm>
            <a:off x="8767234" y="3657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1178" name="Text Box 42"/>
          <p:cNvSpPr txBox="1">
            <a:spLocks noChangeArrowheads="1"/>
          </p:cNvSpPr>
          <p:nvPr/>
        </p:nvSpPr>
        <p:spPr bwMode="auto">
          <a:xfrm>
            <a:off x="23664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1179" name="Text Box 43"/>
          <p:cNvSpPr txBox="1">
            <a:spLocks noChangeArrowheads="1"/>
          </p:cNvSpPr>
          <p:nvPr/>
        </p:nvSpPr>
        <p:spPr bwMode="auto">
          <a:xfrm>
            <a:off x="31496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1180" name="Text Box 44"/>
          <p:cNvSpPr txBox="1">
            <a:spLocks noChangeArrowheads="1"/>
          </p:cNvSpPr>
          <p:nvPr/>
        </p:nvSpPr>
        <p:spPr bwMode="auto">
          <a:xfrm>
            <a:off x="3928534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1181" name="Text Box 45"/>
          <p:cNvSpPr txBox="1">
            <a:spLocks noChangeArrowheads="1"/>
          </p:cNvSpPr>
          <p:nvPr/>
        </p:nvSpPr>
        <p:spPr bwMode="auto">
          <a:xfrm>
            <a:off x="4724401" y="43815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1182" name="Text Box 46"/>
          <p:cNvSpPr txBox="1">
            <a:spLocks noChangeArrowheads="1"/>
          </p:cNvSpPr>
          <p:nvPr/>
        </p:nvSpPr>
        <p:spPr bwMode="auto">
          <a:xfrm>
            <a:off x="66505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1183" name="Text Box 47"/>
          <p:cNvSpPr txBox="1">
            <a:spLocks noChangeArrowheads="1"/>
          </p:cNvSpPr>
          <p:nvPr/>
        </p:nvSpPr>
        <p:spPr bwMode="auto">
          <a:xfrm>
            <a:off x="7433734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1184" name="Text Box 48"/>
          <p:cNvSpPr txBox="1">
            <a:spLocks noChangeArrowheads="1"/>
          </p:cNvSpPr>
          <p:nvPr/>
        </p:nvSpPr>
        <p:spPr bwMode="auto">
          <a:xfrm>
            <a:off x="8216901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1185" name="Text Box 49"/>
          <p:cNvSpPr txBox="1">
            <a:spLocks noChangeArrowheads="1"/>
          </p:cNvSpPr>
          <p:nvPr/>
        </p:nvSpPr>
        <p:spPr bwMode="auto">
          <a:xfrm>
            <a:off x="9000067" y="43688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1186" name="Text Box 50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1187" name="Text Box 51"/>
          <p:cNvSpPr txBox="1">
            <a:spLocks noChangeArrowheads="1"/>
          </p:cNvSpPr>
          <p:nvPr/>
        </p:nvSpPr>
        <p:spPr bwMode="auto">
          <a:xfrm>
            <a:off x="37634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1188" name="Text Box 52"/>
          <p:cNvSpPr txBox="1">
            <a:spLocks noChangeArrowheads="1"/>
          </p:cNvSpPr>
          <p:nvPr/>
        </p:nvSpPr>
        <p:spPr bwMode="auto">
          <a:xfrm>
            <a:off x="454660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1189" name="Text Box 53"/>
          <p:cNvSpPr txBox="1">
            <a:spLocks noChangeArrowheads="1"/>
          </p:cNvSpPr>
          <p:nvPr/>
        </p:nvSpPr>
        <p:spPr bwMode="auto">
          <a:xfrm>
            <a:off x="5329767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1190" name="Text Box 54"/>
          <p:cNvSpPr txBox="1">
            <a:spLocks noChangeArrowheads="1"/>
          </p:cNvSpPr>
          <p:nvPr/>
        </p:nvSpPr>
        <p:spPr bwMode="auto">
          <a:xfrm>
            <a:off x="61129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1191" name="Text Box 55"/>
          <p:cNvSpPr txBox="1">
            <a:spLocks noChangeArrowheads="1"/>
          </p:cNvSpPr>
          <p:nvPr/>
        </p:nvSpPr>
        <p:spPr bwMode="auto">
          <a:xfrm>
            <a:off x="6898218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1192" name="Text Box 56"/>
          <p:cNvSpPr txBox="1">
            <a:spLocks noChangeArrowheads="1"/>
          </p:cNvSpPr>
          <p:nvPr/>
        </p:nvSpPr>
        <p:spPr bwMode="auto">
          <a:xfrm>
            <a:off x="7681385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1193" name="Text Box 57"/>
          <p:cNvSpPr txBox="1">
            <a:spLocks noChangeArrowheads="1"/>
          </p:cNvSpPr>
          <p:nvPr/>
        </p:nvSpPr>
        <p:spPr bwMode="auto">
          <a:xfrm>
            <a:off x="846455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405470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29760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37634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454660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5329767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6112934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92175" name="Text Box 15"/>
          <p:cNvSpPr txBox="1">
            <a:spLocks noChangeArrowheads="1"/>
          </p:cNvSpPr>
          <p:nvPr/>
        </p:nvSpPr>
        <p:spPr bwMode="auto">
          <a:xfrm>
            <a:off x="6898218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7681385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92177" name="Text Box 17"/>
          <p:cNvSpPr txBox="1">
            <a:spLocks noChangeArrowheads="1"/>
          </p:cNvSpPr>
          <p:nvPr/>
        </p:nvSpPr>
        <p:spPr bwMode="auto">
          <a:xfrm>
            <a:off x="8464551" y="51181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92178" name="Line 18"/>
          <p:cNvSpPr>
            <a:spLocks noChangeShapeType="1"/>
          </p:cNvSpPr>
          <p:nvPr/>
        </p:nvSpPr>
        <p:spPr bwMode="auto">
          <a:xfrm>
            <a:off x="6112933" y="1573214"/>
            <a:ext cx="0" cy="3043237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07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Algoritma</a:t>
            </a:r>
            <a:r>
              <a:rPr lang="en-US" dirty="0" smtClean="0"/>
              <a:t> Merge Sort</a:t>
            </a:r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1117600" y="1981201"/>
            <a:ext cx="100584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1. void </a:t>
            </a:r>
            <a:r>
              <a:rPr lang="en-US" sz="2400" b="1" dirty="0" err="1" smtClean="0">
                <a:cs typeface="Times New Roman" pitchFamily="18" charset="0"/>
              </a:rPr>
              <a:t>MergeSort</a:t>
            </a:r>
            <a:r>
              <a:rPr lang="en-US" sz="2400" b="1" dirty="0" smtClean="0">
                <a:cs typeface="Times New Roman" pitchFamily="18" charset="0"/>
              </a:rPr>
              <a:t>(a</a:t>
            </a:r>
            <a:r>
              <a:rPr lang="en-US" sz="2400" b="1" dirty="0">
                <a:cs typeface="Times New Roman" pitchFamily="18" charset="0"/>
              </a:rPr>
              <a:t>, </a:t>
            </a:r>
            <a:r>
              <a:rPr lang="en-US" sz="2400" b="1" dirty="0" smtClean="0">
                <a:cs typeface="Times New Roman" pitchFamily="18" charset="0"/>
              </a:rPr>
              <a:t>b</a:t>
            </a:r>
            <a:r>
              <a:rPr lang="en-US" sz="2400" b="1" dirty="0">
                <a:cs typeface="Times New Roman" pitchFamily="18" charset="0"/>
              </a:rPr>
              <a:t>)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2.	</a:t>
            </a:r>
            <a:r>
              <a:rPr lang="en-US" sz="2400" b="1" dirty="0" err="1">
                <a:cs typeface="Times New Roman" pitchFamily="18" charset="0"/>
              </a:rPr>
              <a:t>jika</a:t>
            </a:r>
            <a:r>
              <a:rPr lang="en-US" sz="2400" b="1" dirty="0">
                <a:cs typeface="Times New Roman" pitchFamily="18" charset="0"/>
              </a:rPr>
              <a:t> (a&lt;b) </a:t>
            </a:r>
            <a:r>
              <a:rPr lang="en-US" sz="2400" b="1" dirty="0" err="1">
                <a:cs typeface="Times New Roman" pitchFamily="18" charset="0"/>
              </a:rPr>
              <a:t>maka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kerjakan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baris</a:t>
            </a:r>
            <a:r>
              <a:rPr lang="en-US" sz="2400" b="1" dirty="0">
                <a:cs typeface="Times New Roman" pitchFamily="18" charset="0"/>
              </a:rPr>
              <a:t> 3-6  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3.		</a:t>
            </a:r>
            <a:r>
              <a:rPr lang="en-US" sz="2400" b="1" dirty="0" err="1">
                <a:cs typeface="Times New Roman" pitchFamily="18" charset="0"/>
              </a:rPr>
              <a:t>tengah</a:t>
            </a:r>
            <a:r>
              <a:rPr lang="en-US" sz="2400" b="1" dirty="0">
                <a:cs typeface="Times New Roman" pitchFamily="18" charset="0"/>
              </a:rPr>
              <a:t> = (</a:t>
            </a:r>
            <a:r>
              <a:rPr lang="en-US" sz="2400" b="1" dirty="0" err="1">
                <a:cs typeface="Times New Roman" pitchFamily="18" charset="0"/>
              </a:rPr>
              <a:t>a+b</a:t>
            </a:r>
            <a:r>
              <a:rPr lang="en-US" sz="2400" b="1" dirty="0">
                <a:cs typeface="Times New Roman" pitchFamily="18" charset="0"/>
              </a:rPr>
              <a:t>) / 2 ;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4.		</a:t>
            </a:r>
            <a:r>
              <a:rPr lang="en-US" sz="2400" b="1" dirty="0" err="1" smtClean="0">
                <a:cs typeface="Times New Roman" pitchFamily="18" charset="0"/>
              </a:rPr>
              <a:t>MergeSort</a:t>
            </a:r>
            <a:r>
              <a:rPr lang="en-US" sz="2400" b="1" dirty="0" smtClean="0">
                <a:cs typeface="Times New Roman" pitchFamily="18" charset="0"/>
              </a:rPr>
              <a:t>(</a:t>
            </a:r>
            <a:r>
              <a:rPr lang="en-US" sz="2400" b="1" dirty="0" err="1" smtClean="0">
                <a:cs typeface="Times New Roman" pitchFamily="18" charset="0"/>
              </a:rPr>
              <a:t>a,tengah</a:t>
            </a:r>
            <a:r>
              <a:rPr lang="en-US" sz="2400" b="1" dirty="0">
                <a:cs typeface="Times New Roman" pitchFamily="18" charset="0"/>
              </a:rPr>
              <a:t>);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5.		</a:t>
            </a:r>
            <a:r>
              <a:rPr lang="en-US" sz="2400" b="1" dirty="0" err="1" smtClean="0">
                <a:cs typeface="Times New Roman" pitchFamily="18" charset="0"/>
              </a:rPr>
              <a:t>MergeSort</a:t>
            </a:r>
            <a:r>
              <a:rPr lang="en-US" sz="2400" b="1" dirty="0" smtClean="0">
                <a:cs typeface="Times New Roman" pitchFamily="18" charset="0"/>
              </a:rPr>
              <a:t>(tengah+1,b</a:t>
            </a:r>
            <a:r>
              <a:rPr lang="en-US" sz="2400" b="1" dirty="0">
                <a:cs typeface="Times New Roman" pitchFamily="18" charset="0"/>
              </a:rPr>
              <a:t>);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6.		Merge(</a:t>
            </a:r>
            <a:r>
              <a:rPr lang="en-US" sz="2400" b="1" dirty="0" err="1">
                <a:cs typeface="Times New Roman" pitchFamily="18" charset="0"/>
              </a:rPr>
              <a:t>a,tengah,b</a:t>
            </a:r>
            <a:r>
              <a:rPr lang="en-US" sz="2400" b="1" dirty="0">
                <a:cs typeface="Times New Roman" pitchFamily="18" charset="0"/>
              </a:rPr>
              <a:t>);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400" b="1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21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97280" y="286603"/>
            <a:ext cx="4658627" cy="1450757"/>
          </a:xfrm>
        </p:spPr>
        <p:txBody>
          <a:bodyPr>
            <a:normAutofit/>
          </a:bodyPr>
          <a:lstStyle/>
          <a:p>
            <a:r>
              <a:rPr lang="en-US" sz="4000" dirty="0" err="1"/>
              <a:t>Algoritma</a:t>
            </a:r>
            <a:r>
              <a:rPr lang="en-US" sz="4000" dirty="0"/>
              <a:t> Merge Sort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1. </a:t>
            </a:r>
            <a:r>
              <a:rPr lang="en-US" b="1" dirty="0" err="1" smtClean="0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 (0,6)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2.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(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0,3)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3.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(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0,1)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4.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(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0,0)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5.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(1,1)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6. Merge(0,0,1)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7. </a:t>
            </a:r>
            <a:r>
              <a:rPr lang="en-US" b="1" dirty="0" err="1" smtClean="0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 (2,3)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8.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(2,2)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9.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(3,3)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10. Merge(2,2,3)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1" dirty="0" smtClean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1" dirty="0">
              <a:latin typeface="Tahoma" pitchFamily="34" charset="0"/>
              <a:cs typeface="Times New Roman" pitchFamily="18" charset="0"/>
            </a:endParaRPr>
          </a:p>
        </p:txBody>
      </p:sp>
      <p:pic>
        <p:nvPicPr>
          <p:cNvPr id="5" name="Picture 2" descr="C++ Program For Merge Sort - GeeksforGee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455" y="316100"/>
            <a:ext cx="5886450" cy="566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4392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Algoritma</a:t>
            </a:r>
            <a:r>
              <a:rPr lang="en-US" sz="4000" dirty="0"/>
              <a:t> Merge Sort</a:t>
            </a:r>
          </a:p>
        </p:txBody>
      </p:sp>
      <p:pic>
        <p:nvPicPr>
          <p:cNvPr id="4" name="Picture 2" descr="C++ Program For Merge Sort - GeeksforGee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455" y="316100"/>
            <a:ext cx="5886450" cy="566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97280" y="2029110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11. Merge 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0,1,3)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12.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(4,6)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13.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(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4,5)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14.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(4,4)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15.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(5,5)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16. 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Merge 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(4,4,5)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17. </a:t>
            </a:r>
            <a:r>
              <a:rPr lang="en-US" b="1" dirty="0" err="1">
                <a:latin typeface="Tahoma" pitchFamily="34" charset="0"/>
                <a:cs typeface="Times New Roman" pitchFamily="18" charset="0"/>
              </a:rPr>
              <a:t>MergeSort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(6,6)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17=18</a:t>
            </a:r>
            <a:endParaRPr lang="en-US" b="1" dirty="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19. Merge (4,5,6)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20. 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Merge </a:t>
            </a:r>
            <a:r>
              <a:rPr lang="en-US" b="1" dirty="0" smtClean="0">
                <a:latin typeface="Tahoma" pitchFamily="34" charset="0"/>
                <a:cs typeface="Times New Roman" pitchFamily="18" charset="0"/>
              </a:rPr>
              <a:t>(0,3,6</a:t>
            </a:r>
            <a:r>
              <a:rPr lang="en-US" b="1" dirty="0">
                <a:latin typeface="Tahoma" pitchFamily="34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endParaRPr lang="en-US" b="1" dirty="0">
              <a:latin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9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5463" y="979575"/>
            <a:ext cx="10390716" cy="6858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Merge Sort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175566" y="1909764"/>
            <a:ext cx="10363200" cy="3321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algoritma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divide-and-conquer</a:t>
            </a:r>
            <a:r>
              <a:rPr lang="en-US" sz="2400" dirty="0" smtClean="0"/>
              <a:t> (</a:t>
            </a:r>
            <a:r>
              <a:rPr lang="en-US" sz="2400" dirty="0" err="1" smtClean="0"/>
              <a:t>membagi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menyelesaikan</a:t>
            </a:r>
            <a:r>
              <a:rPr lang="en-US" sz="24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Membagi</a:t>
            </a:r>
            <a:r>
              <a:rPr lang="en-US" sz="2400" dirty="0" smtClean="0"/>
              <a:t> array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subarray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berisi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Mengabungkan</a:t>
            </a:r>
            <a:r>
              <a:rPr lang="en-US" sz="2400" dirty="0" smtClean="0"/>
              <a:t> </a:t>
            </a:r>
            <a:r>
              <a:rPr lang="en-US" sz="2400" dirty="0" err="1" smtClean="0"/>
              <a:t>solusi</a:t>
            </a:r>
            <a:r>
              <a:rPr lang="en-US" sz="2400" dirty="0" smtClean="0"/>
              <a:t> sub-problem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Membandingkan</a:t>
            </a:r>
            <a:r>
              <a:rPr lang="en-US" sz="2000" dirty="0" smtClean="0"/>
              <a:t> </a:t>
            </a:r>
            <a:r>
              <a:rPr lang="en-US" sz="2000" dirty="0" err="1" smtClean="0"/>
              <a:t>elemen</a:t>
            </a:r>
            <a:r>
              <a:rPr lang="en-US" sz="2000" dirty="0" smtClean="0"/>
              <a:t> </a:t>
            </a:r>
            <a:r>
              <a:rPr lang="en-US" sz="2000" dirty="0" err="1" smtClean="0"/>
              <a:t>pertama</a:t>
            </a:r>
            <a:r>
              <a:rPr lang="en-US" sz="2000" dirty="0" smtClean="0"/>
              <a:t> </a:t>
            </a:r>
            <a:r>
              <a:rPr lang="en-US" sz="2000" dirty="0" err="1" smtClean="0"/>
              <a:t>subarray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Memindahkan</a:t>
            </a:r>
            <a:r>
              <a:rPr lang="en-US" sz="2000" dirty="0" smtClean="0"/>
              <a:t> </a:t>
            </a:r>
            <a:r>
              <a:rPr lang="en-US" sz="2000" dirty="0" err="1" smtClean="0"/>
              <a:t>elemen</a:t>
            </a:r>
            <a:r>
              <a:rPr lang="en-US" sz="2000" dirty="0" smtClean="0"/>
              <a:t> </a:t>
            </a:r>
            <a:r>
              <a:rPr lang="en-US" sz="2000" dirty="0" err="1" smtClean="0"/>
              <a:t>terkecil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meletakkannya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array </a:t>
            </a:r>
            <a:r>
              <a:rPr lang="en-US" sz="2000" dirty="0" err="1" smtClean="0"/>
              <a:t>hasil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Lanjutkan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elemen</a:t>
            </a:r>
            <a:r>
              <a:rPr lang="en-US" sz="2000" dirty="0" smtClean="0"/>
              <a:t> </a:t>
            </a:r>
            <a:r>
              <a:rPr lang="en-US" sz="2000" dirty="0" err="1" smtClean="0"/>
              <a:t>berada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array </a:t>
            </a:r>
            <a:r>
              <a:rPr lang="en-US" sz="2000" dirty="0" err="1" smtClean="0"/>
              <a:t>hasil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Dibawah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data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proses Merge Sort 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1320800" y="609601"/>
            <a:ext cx="186013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en-US">
              <a:latin typeface="Arial" charset="0"/>
            </a:endParaRPr>
          </a:p>
        </p:txBody>
      </p:sp>
      <p:grpSp>
        <p:nvGrpSpPr>
          <p:cNvPr id="50181" name="Group 5"/>
          <p:cNvGrpSpPr>
            <a:grpSpLocks/>
          </p:cNvGrpSpPr>
          <p:nvPr/>
        </p:nvGrpSpPr>
        <p:grpSpPr bwMode="auto">
          <a:xfrm>
            <a:off x="1320800" y="5230814"/>
            <a:ext cx="9508067" cy="598487"/>
            <a:chOff x="502" y="3523"/>
            <a:chExt cx="3363" cy="502"/>
          </a:xfrm>
        </p:grpSpPr>
        <p:sp>
          <p:nvSpPr>
            <p:cNvPr id="50183" name="Rectangle 6"/>
            <p:cNvSpPr>
              <a:spLocks noChangeArrowheads="1"/>
            </p:cNvSpPr>
            <p:nvPr/>
          </p:nvSpPr>
          <p:spPr bwMode="auto">
            <a:xfrm>
              <a:off x="502" y="3527"/>
              <a:ext cx="3363" cy="48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4" name="Line 7"/>
            <p:cNvSpPr>
              <a:spLocks noChangeShapeType="1"/>
            </p:cNvSpPr>
            <p:nvPr/>
          </p:nvSpPr>
          <p:spPr bwMode="auto">
            <a:xfrm>
              <a:off x="2119" y="3523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0185" name="Line 8"/>
            <p:cNvSpPr>
              <a:spLocks noChangeShapeType="1"/>
            </p:cNvSpPr>
            <p:nvPr/>
          </p:nvSpPr>
          <p:spPr bwMode="auto">
            <a:xfrm>
              <a:off x="2514" y="3545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>
              <a:off x="3399" y="3523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0187" name="Line 10"/>
            <p:cNvSpPr>
              <a:spLocks noChangeShapeType="1"/>
            </p:cNvSpPr>
            <p:nvPr/>
          </p:nvSpPr>
          <p:spPr bwMode="auto">
            <a:xfrm>
              <a:off x="2951" y="3534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0188" name="Line 11"/>
            <p:cNvSpPr>
              <a:spLocks noChangeShapeType="1"/>
            </p:cNvSpPr>
            <p:nvPr/>
          </p:nvSpPr>
          <p:spPr bwMode="auto">
            <a:xfrm>
              <a:off x="1714" y="3534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0189" name="Line 12"/>
            <p:cNvSpPr>
              <a:spLocks noChangeShapeType="1"/>
            </p:cNvSpPr>
            <p:nvPr/>
          </p:nvSpPr>
          <p:spPr bwMode="auto">
            <a:xfrm>
              <a:off x="903" y="3523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0190" name="Line 13"/>
            <p:cNvSpPr>
              <a:spLocks noChangeShapeType="1"/>
            </p:cNvSpPr>
            <p:nvPr/>
          </p:nvSpPr>
          <p:spPr bwMode="auto">
            <a:xfrm>
              <a:off x="1298" y="3534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0191" name="Rectangle 14"/>
            <p:cNvSpPr>
              <a:spLocks noChangeArrowheads="1"/>
            </p:cNvSpPr>
            <p:nvPr/>
          </p:nvSpPr>
          <p:spPr bwMode="auto">
            <a:xfrm>
              <a:off x="557" y="3610"/>
              <a:ext cx="15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37</a:t>
              </a:r>
              <a:endParaRPr lang="en-US">
                <a:latin typeface="Arial" charset="0"/>
              </a:endParaRPr>
            </a:p>
          </p:txBody>
        </p:sp>
        <p:sp>
          <p:nvSpPr>
            <p:cNvPr id="50192" name="Rectangle 15"/>
            <p:cNvSpPr>
              <a:spLocks noChangeArrowheads="1"/>
            </p:cNvSpPr>
            <p:nvPr/>
          </p:nvSpPr>
          <p:spPr bwMode="auto">
            <a:xfrm>
              <a:off x="973" y="3610"/>
              <a:ext cx="15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23</a:t>
              </a:r>
              <a:endParaRPr lang="en-US">
                <a:latin typeface="Arial" charset="0"/>
              </a:endParaRPr>
            </a:p>
          </p:txBody>
        </p:sp>
        <p:sp>
          <p:nvSpPr>
            <p:cNvPr id="50193" name="Rectangle 16"/>
            <p:cNvSpPr>
              <a:spLocks noChangeArrowheads="1"/>
            </p:cNvSpPr>
            <p:nvPr/>
          </p:nvSpPr>
          <p:spPr bwMode="auto">
            <a:xfrm>
              <a:off x="1400" y="3599"/>
              <a:ext cx="11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50194" name="Rectangle 17"/>
            <p:cNvSpPr>
              <a:spLocks noChangeArrowheads="1"/>
            </p:cNvSpPr>
            <p:nvPr/>
          </p:nvSpPr>
          <p:spPr bwMode="auto">
            <a:xfrm>
              <a:off x="1784" y="3620"/>
              <a:ext cx="15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89</a:t>
              </a:r>
            </a:p>
          </p:txBody>
        </p:sp>
        <p:sp>
          <p:nvSpPr>
            <p:cNvPr id="50195" name="Rectangle 18"/>
            <p:cNvSpPr>
              <a:spLocks noChangeArrowheads="1"/>
            </p:cNvSpPr>
            <p:nvPr/>
          </p:nvSpPr>
          <p:spPr bwMode="auto">
            <a:xfrm>
              <a:off x="2157" y="3620"/>
              <a:ext cx="15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15</a:t>
              </a:r>
              <a:endParaRPr lang="en-US">
                <a:latin typeface="Arial" charset="0"/>
              </a:endParaRPr>
            </a:p>
          </p:txBody>
        </p:sp>
        <p:sp>
          <p:nvSpPr>
            <p:cNvPr id="50196" name="Rectangle 19"/>
            <p:cNvSpPr>
              <a:spLocks noChangeArrowheads="1"/>
            </p:cNvSpPr>
            <p:nvPr/>
          </p:nvSpPr>
          <p:spPr bwMode="auto">
            <a:xfrm>
              <a:off x="2552" y="3630"/>
              <a:ext cx="15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12</a:t>
              </a:r>
            </a:p>
          </p:txBody>
        </p:sp>
        <p:sp>
          <p:nvSpPr>
            <p:cNvPr id="50197" name="Rectangle 20"/>
            <p:cNvSpPr>
              <a:spLocks noChangeArrowheads="1"/>
            </p:cNvSpPr>
            <p:nvPr/>
          </p:nvSpPr>
          <p:spPr bwMode="auto">
            <a:xfrm>
              <a:off x="3053" y="3620"/>
              <a:ext cx="11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50198" name="Rectangle 21"/>
            <p:cNvSpPr>
              <a:spLocks noChangeArrowheads="1"/>
            </p:cNvSpPr>
            <p:nvPr/>
          </p:nvSpPr>
          <p:spPr bwMode="auto">
            <a:xfrm>
              <a:off x="3491" y="3610"/>
              <a:ext cx="15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19</a:t>
              </a:r>
              <a:endParaRPr lang="en-US">
                <a:latin typeface="Arial" charset="0"/>
              </a:endParaRPr>
            </a:p>
          </p:txBody>
        </p:sp>
      </p:grpSp>
      <p:sp>
        <p:nvSpPr>
          <p:cNvPr id="50182" name="Rectangle 22"/>
          <p:cNvSpPr>
            <a:spLocks noChangeArrowheads="1"/>
          </p:cNvSpPr>
          <p:nvPr/>
        </p:nvSpPr>
        <p:spPr bwMode="auto">
          <a:xfrm>
            <a:off x="1911351" y="5100638"/>
            <a:ext cx="186013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834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768382"/>
              </p:ext>
            </p:extLst>
          </p:nvPr>
        </p:nvGraphicFramePr>
        <p:xfrm>
          <a:off x="586003" y="231091"/>
          <a:ext cx="11320863" cy="6453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6322">
                  <a:extLst>
                    <a:ext uri="{9D8B030D-6E8A-4147-A177-3AD203B41FA5}">
                      <a16:colId xmlns:a16="http://schemas.microsoft.com/office/drawing/2014/main" val="3142740701"/>
                    </a:ext>
                  </a:extLst>
                </a:gridCol>
                <a:gridCol w="1949513">
                  <a:extLst>
                    <a:ext uri="{9D8B030D-6E8A-4147-A177-3AD203B41FA5}">
                      <a16:colId xmlns:a16="http://schemas.microsoft.com/office/drawing/2014/main" val="1117128566"/>
                    </a:ext>
                  </a:extLst>
                </a:gridCol>
                <a:gridCol w="2017918">
                  <a:extLst>
                    <a:ext uri="{9D8B030D-6E8A-4147-A177-3AD203B41FA5}">
                      <a16:colId xmlns:a16="http://schemas.microsoft.com/office/drawing/2014/main" val="1214560238"/>
                    </a:ext>
                  </a:extLst>
                </a:gridCol>
                <a:gridCol w="1350979">
                  <a:extLst>
                    <a:ext uri="{9D8B030D-6E8A-4147-A177-3AD203B41FA5}">
                      <a16:colId xmlns:a16="http://schemas.microsoft.com/office/drawing/2014/main" val="2686942671"/>
                    </a:ext>
                  </a:extLst>
                </a:gridCol>
                <a:gridCol w="1436485">
                  <a:extLst>
                    <a:ext uri="{9D8B030D-6E8A-4147-A177-3AD203B41FA5}">
                      <a16:colId xmlns:a16="http://schemas.microsoft.com/office/drawing/2014/main" val="965485908"/>
                    </a:ext>
                  </a:extLst>
                </a:gridCol>
                <a:gridCol w="1418580">
                  <a:extLst>
                    <a:ext uri="{9D8B030D-6E8A-4147-A177-3AD203B41FA5}">
                      <a16:colId xmlns:a16="http://schemas.microsoft.com/office/drawing/2014/main" val="3300700526"/>
                    </a:ext>
                  </a:extLst>
                </a:gridCol>
                <a:gridCol w="1061066">
                  <a:extLst>
                    <a:ext uri="{9D8B030D-6E8A-4147-A177-3AD203B41FA5}">
                      <a16:colId xmlns:a16="http://schemas.microsoft.com/office/drawing/2014/main" val="2987106298"/>
                    </a:ext>
                  </a:extLst>
                </a:gridCol>
              </a:tblGrid>
              <a:tr h="239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no </a:t>
                      </a:r>
                      <a:r>
                        <a:rPr lang="en-US" sz="1600" u="none" strike="noStrike" dirty="0" err="1">
                          <a:effectLst/>
                        </a:rPr>
                        <a:t>urut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</a:rPr>
                        <a:t>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</a:rPr>
                        <a:t>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80917778"/>
                  </a:ext>
                </a:extLst>
              </a:tr>
              <a:tr h="47376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void </a:t>
                      </a:r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(a, b)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</a:rPr>
                        <a:t>MergeSort</a:t>
                      </a:r>
                      <a:r>
                        <a:rPr lang="en-US" sz="1600" b="1" u="none" strike="noStrike" dirty="0">
                          <a:effectLst/>
                        </a:rPr>
                        <a:t>(0,6)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MergeSort(0,3)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MergeSort(0,1)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</a:rPr>
                        <a:t>MergeSort</a:t>
                      </a:r>
                      <a:r>
                        <a:rPr lang="en-US" sz="1600" b="1" u="none" strike="noStrike" dirty="0">
                          <a:effectLst/>
                        </a:rPr>
                        <a:t>(0,0)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</a:rPr>
                        <a:t>MergeSort</a:t>
                      </a:r>
                      <a:r>
                        <a:rPr lang="en-US" sz="1600" b="1" u="none" strike="noStrike" dirty="0">
                          <a:effectLst/>
                        </a:rPr>
                        <a:t>(1,1)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Merge(0,0,1)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625753"/>
                  </a:ext>
                </a:extLst>
              </a:tr>
              <a:tr h="473769">
                <a:tc>
                  <a:txBody>
                    <a:bodyPr/>
                    <a:lstStyle/>
                    <a:p>
                      <a:pPr algn="l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[38, 27, 43, 3, 9, 82, 10]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[38, 27, 43, 3]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[38, 27]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[38]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[27]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[27, 38]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06727385"/>
                  </a:ext>
                </a:extLst>
              </a:tr>
              <a:tr h="3424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if (a&lt;b)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if (0&lt;6) True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if (0&lt;3) True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if (0&lt;1) True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if (0&lt;0) FALSE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if (1&lt;1) FALSE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81472210"/>
                  </a:ext>
                </a:extLst>
              </a:tr>
              <a:tr h="2399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 err="1">
                          <a:effectLst/>
                        </a:rPr>
                        <a:t>tengah</a:t>
                      </a:r>
                      <a:r>
                        <a:rPr lang="en-US" sz="1600" u="none" strike="noStrike" dirty="0">
                          <a:effectLst/>
                        </a:rPr>
                        <a:t> = (</a:t>
                      </a:r>
                      <a:r>
                        <a:rPr lang="en-US" sz="1600" u="none" strike="noStrike" dirty="0" err="1">
                          <a:effectLst/>
                        </a:rPr>
                        <a:t>a+b</a:t>
                      </a:r>
                      <a:r>
                        <a:rPr lang="en-US" sz="1600" u="none" strike="noStrike" dirty="0">
                          <a:effectLst/>
                        </a:rPr>
                        <a:t>) / 2 ;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tengah = 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tengah = 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tengah = 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03876454"/>
                  </a:ext>
                </a:extLst>
              </a:tr>
              <a:tr h="239929">
                <a:tc>
                  <a:txBody>
                    <a:bodyPr/>
                    <a:lstStyle/>
                    <a:p>
                      <a:pPr algn="l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2490298"/>
                  </a:ext>
                </a:extLst>
              </a:tr>
              <a:tr h="2399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</a:t>
                      </a:r>
                      <a:r>
                        <a:rPr lang="en-US" sz="1600" u="none" strike="noStrike" dirty="0" err="1">
                          <a:effectLst/>
                        </a:rPr>
                        <a:t>a,tengah</a:t>
                      </a:r>
                      <a:r>
                        <a:rPr lang="en-US" sz="1600" u="none" strike="noStrike" dirty="0">
                          <a:effectLst/>
                        </a:rPr>
                        <a:t>);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(0,3)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(0,1)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(0,0)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31879101"/>
                  </a:ext>
                </a:extLst>
              </a:tr>
              <a:tr h="42978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(tengah+1,b);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(4,6)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(2,3)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(1,1)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3825388"/>
                  </a:ext>
                </a:extLst>
              </a:tr>
              <a:tr h="2399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Merge(</a:t>
                      </a:r>
                      <a:r>
                        <a:rPr lang="en-US" sz="1600" u="none" strike="noStrike" dirty="0" err="1">
                          <a:effectLst/>
                        </a:rPr>
                        <a:t>a,tengah,b</a:t>
                      </a:r>
                      <a:r>
                        <a:rPr lang="en-US" sz="1600" u="none" strike="noStrike" dirty="0">
                          <a:effectLst/>
                        </a:rPr>
                        <a:t>);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Merge(0,3,6)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Merge(0,1,3)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Merge(0,0,1)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20008992"/>
                  </a:ext>
                </a:extLst>
              </a:tr>
              <a:tr h="23992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82454759"/>
                  </a:ext>
                </a:extLst>
              </a:tr>
              <a:tr h="26915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41799728"/>
                  </a:ext>
                </a:extLst>
              </a:tr>
              <a:tr h="47376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(0,3)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(0,1)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(0,0)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MergeSort(1,1)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Merge(0,0,1)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MergeSort(2,3)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50581470"/>
                  </a:ext>
                </a:extLst>
              </a:tr>
              <a:tr h="47376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(4,6)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(2,3)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(1,1)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Merge(0,0,1)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MergeSort(2,3)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Merge(0,1,3)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23836908"/>
                  </a:ext>
                </a:extLst>
              </a:tr>
              <a:tr h="47376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Merge(0,3,6)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Merge(0,1,3)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Merge(0,0,1)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MergeSort(2,3)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Merge(0,1,3)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MergeSort(4,6)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77896573"/>
                  </a:ext>
                </a:extLst>
              </a:tr>
              <a:tr h="47376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</a:rPr>
                        <a:t>(4,6)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MergeSort(2,3)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Merge(0,1,3)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MergeSort(4,6)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Merge(0,3,6)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76548006"/>
                  </a:ext>
                </a:extLst>
              </a:tr>
              <a:tr h="34243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Merge(0,3,6)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Merge(0,1,3)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MergeSort(4,6)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Merge(0,3,6)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10415434"/>
                  </a:ext>
                </a:extLst>
              </a:tr>
              <a:tr h="34243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MergeSort(4,6)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Merge(0,3,6)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73355005"/>
                  </a:ext>
                </a:extLst>
              </a:tr>
              <a:tr h="23992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Merge(0,3,6)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85138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95109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969682"/>
              </p:ext>
            </p:extLst>
          </p:nvPr>
        </p:nvGraphicFramePr>
        <p:xfrm>
          <a:off x="412953" y="286608"/>
          <a:ext cx="11434917" cy="60387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4744">
                  <a:extLst>
                    <a:ext uri="{9D8B030D-6E8A-4147-A177-3AD203B41FA5}">
                      <a16:colId xmlns:a16="http://schemas.microsoft.com/office/drawing/2014/main" val="1552816190"/>
                    </a:ext>
                  </a:extLst>
                </a:gridCol>
                <a:gridCol w="1737674">
                  <a:extLst>
                    <a:ext uri="{9D8B030D-6E8A-4147-A177-3AD203B41FA5}">
                      <a16:colId xmlns:a16="http://schemas.microsoft.com/office/drawing/2014/main" val="1155575369"/>
                    </a:ext>
                  </a:extLst>
                </a:gridCol>
                <a:gridCol w="2202577">
                  <a:extLst>
                    <a:ext uri="{9D8B030D-6E8A-4147-A177-3AD203B41FA5}">
                      <a16:colId xmlns:a16="http://schemas.microsoft.com/office/drawing/2014/main" val="1846680364"/>
                    </a:ext>
                  </a:extLst>
                </a:gridCol>
                <a:gridCol w="1630975">
                  <a:extLst>
                    <a:ext uri="{9D8B030D-6E8A-4147-A177-3AD203B41FA5}">
                      <a16:colId xmlns:a16="http://schemas.microsoft.com/office/drawing/2014/main" val="3397927193"/>
                    </a:ext>
                  </a:extLst>
                </a:gridCol>
                <a:gridCol w="1882578">
                  <a:extLst>
                    <a:ext uri="{9D8B030D-6E8A-4147-A177-3AD203B41FA5}">
                      <a16:colId xmlns:a16="http://schemas.microsoft.com/office/drawing/2014/main" val="4283191054"/>
                    </a:ext>
                  </a:extLst>
                </a:gridCol>
                <a:gridCol w="1766369">
                  <a:extLst>
                    <a:ext uri="{9D8B030D-6E8A-4147-A177-3AD203B41FA5}">
                      <a16:colId xmlns:a16="http://schemas.microsoft.com/office/drawing/2014/main" val="2073467330"/>
                    </a:ext>
                  </a:extLst>
                </a:gridCol>
              </a:tblGrid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no </a:t>
                      </a:r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urut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10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11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51612331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void </a:t>
                      </a:r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(a, b)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(2,3)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(2,2)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(3,3)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Merge(2,2,3)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Merge(0,1,3)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038758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rtl="0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[43, 3]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[43]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[3]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[3, 43]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[3, 27, 38, 43]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9645225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if (a&lt;b)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if (2&lt;3) True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if (2&lt;2) FALSE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if (3&lt;3) FALSE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50817113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tengah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 = (</a:t>
                      </a:r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a+b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) / 2 ;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tengah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 = 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14702331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rtl="0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65002656"/>
                  </a:ext>
                </a:extLst>
              </a:tr>
              <a:tr h="53211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a,tengah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);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(2,2)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97815218"/>
                  </a:ext>
                </a:extLst>
              </a:tr>
              <a:tr h="53211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(tengah+1,b);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(3,3)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86428771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Merge(</a:t>
                      </a:r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a,tengah,b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);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Merge(2,2,3)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41555611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61715070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+mn-lt"/>
                        </a:rPr>
                        <a:t>stack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27408585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(2,2)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MergeSort(3,3)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Merge(2,2,3)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Merge(0,1,3)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MergeSort(4,6)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9005052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(3,3)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Merge(2,2,3)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Merge(0,1,3)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MergeSort(4,6)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Merge(0,3,6)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15532727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Merge(2,2,3)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Merge(0,1,3)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MergeSort(4,6)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Merge(0,3,6)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99636499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Merge(0,1,3)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MergeSort(4,6)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Merge(0,3,6)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18840939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(4,6)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Merge(0,3,6)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57523105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Merge(0,3,6)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04724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07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890298"/>
              </p:ext>
            </p:extLst>
          </p:nvPr>
        </p:nvGraphicFramePr>
        <p:xfrm>
          <a:off x="291034" y="176983"/>
          <a:ext cx="11735866" cy="6731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3300">
                  <a:extLst>
                    <a:ext uri="{9D8B030D-6E8A-4147-A177-3AD203B41FA5}">
                      <a16:colId xmlns:a16="http://schemas.microsoft.com/office/drawing/2014/main" val="2426040788"/>
                    </a:ext>
                  </a:extLst>
                </a:gridCol>
                <a:gridCol w="1200447">
                  <a:extLst>
                    <a:ext uri="{9D8B030D-6E8A-4147-A177-3AD203B41FA5}">
                      <a16:colId xmlns:a16="http://schemas.microsoft.com/office/drawing/2014/main" val="1507567389"/>
                    </a:ext>
                  </a:extLst>
                </a:gridCol>
                <a:gridCol w="1358152">
                  <a:extLst>
                    <a:ext uri="{9D8B030D-6E8A-4147-A177-3AD203B41FA5}">
                      <a16:colId xmlns:a16="http://schemas.microsoft.com/office/drawing/2014/main" val="3425074820"/>
                    </a:ext>
                  </a:extLst>
                </a:gridCol>
                <a:gridCol w="1234301">
                  <a:extLst>
                    <a:ext uri="{9D8B030D-6E8A-4147-A177-3AD203B41FA5}">
                      <a16:colId xmlns:a16="http://schemas.microsoft.com/office/drawing/2014/main" val="3618782752"/>
                    </a:ext>
                  </a:extLst>
                </a:gridCol>
                <a:gridCol w="830097">
                  <a:extLst>
                    <a:ext uri="{9D8B030D-6E8A-4147-A177-3AD203B41FA5}">
                      <a16:colId xmlns:a16="http://schemas.microsoft.com/office/drawing/2014/main" val="1187622123"/>
                    </a:ext>
                  </a:extLst>
                </a:gridCol>
                <a:gridCol w="1277070">
                  <a:extLst>
                    <a:ext uri="{9D8B030D-6E8A-4147-A177-3AD203B41FA5}">
                      <a16:colId xmlns:a16="http://schemas.microsoft.com/office/drawing/2014/main" val="3204782019"/>
                    </a:ext>
                  </a:extLst>
                </a:gridCol>
                <a:gridCol w="1357532">
                  <a:extLst>
                    <a:ext uri="{9D8B030D-6E8A-4147-A177-3AD203B41FA5}">
                      <a16:colId xmlns:a16="http://schemas.microsoft.com/office/drawing/2014/main" val="384424713"/>
                    </a:ext>
                  </a:extLst>
                </a:gridCol>
                <a:gridCol w="1247692">
                  <a:extLst>
                    <a:ext uri="{9D8B030D-6E8A-4147-A177-3AD203B41FA5}">
                      <a16:colId xmlns:a16="http://schemas.microsoft.com/office/drawing/2014/main" val="1516632059"/>
                    </a:ext>
                  </a:extLst>
                </a:gridCol>
                <a:gridCol w="1237275">
                  <a:extLst>
                    <a:ext uri="{9D8B030D-6E8A-4147-A177-3AD203B41FA5}">
                      <a16:colId xmlns:a16="http://schemas.microsoft.com/office/drawing/2014/main" val="1247477391"/>
                    </a:ext>
                  </a:extLst>
                </a:gridCol>
              </a:tblGrid>
              <a:tr h="272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no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urut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17 = 18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19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34729499"/>
                  </a:ext>
                </a:extLst>
              </a:tr>
              <a:tr h="4795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void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(a, b)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</a:rPr>
                        <a:t>MergeSort</a:t>
                      </a:r>
                      <a:r>
                        <a:rPr lang="en-US" sz="1400" b="1" u="none" strike="noStrike" dirty="0">
                          <a:effectLst/>
                        </a:rPr>
                        <a:t>(4,6)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</a:rPr>
                        <a:t>MergeSort</a:t>
                      </a:r>
                      <a:r>
                        <a:rPr lang="en-US" sz="1400" b="1" u="none" strike="noStrike" dirty="0">
                          <a:effectLst/>
                        </a:rPr>
                        <a:t>(4,5)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</a:rPr>
                        <a:t>MergeSort</a:t>
                      </a:r>
                      <a:r>
                        <a:rPr lang="en-US" sz="1400" b="1" u="none" strike="noStrike" dirty="0">
                          <a:effectLst/>
                        </a:rPr>
                        <a:t>(4,4)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</a:rPr>
                        <a:t>MergeSort</a:t>
                      </a:r>
                      <a:r>
                        <a:rPr lang="en-US" sz="1400" b="1" u="none" strike="noStrike" dirty="0">
                          <a:effectLst/>
                        </a:rPr>
                        <a:t>(5,5)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Merge(4,4,5)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</a:rPr>
                        <a:t>MergeSort</a:t>
                      </a:r>
                      <a:r>
                        <a:rPr lang="en-US" sz="1400" b="1" u="none" strike="noStrike" dirty="0">
                          <a:effectLst/>
                        </a:rPr>
                        <a:t>(6,6)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Merge(4,5,6)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Merge(0,3,6)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221854"/>
                  </a:ext>
                </a:extLst>
              </a:tr>
              <a:tr h="479572">
                <a:tc>
                  <a:txBody>
                    <a:bodyPr/>
                    <a:lstStyle/>
                    <a:p>
                      <a:pPr algn="l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[9, 82, 10]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[9, 82]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[9]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[82]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[9, 82]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[10]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[9, 10. 82]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[3, 9, 10, 27, 38, 43, 82]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88516129"/>
                  </a:ext>
                </a:extLst>
              </a:tr>
              <a:tr h="4795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if (a&lt;b)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if (4&lt;6) true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if (4&lt;5) true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if (4&lt;4) FALSE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if (5&lt;5) FALSE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if (6&lt;6) FALSE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83560094"/>
                  </a:ext>
                </a:extLst>
              </a:tr>
              <a:tr h="2724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tengah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= (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a+b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) / 2 ;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tengah</a:t>
                      </a:r>
                      <a:r>
                        <a:rPr lang="en-US" sz="1600" u="none" strike="noStrike" dirty="0">
                          <a:effectLst/>
                        </a:rPr>
                        <a:t> =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tengah = 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93869483"/>
                  </a:ext>
                </a:extLst>
              </a:tr>
              <a:tr h="272456">
                <a:tc>
                  <a:txBody>
                    <a:bodyPr/>
                    <a:lstStyle/>
                    <a:p>
                      <a:pPr algn="l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34844549"/>
                  </a:ext>
                </a:extLst>
              </a:tr>
              <a:tr h="5387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a,tengah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);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(4,5)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(4,4)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87106048"/>
                  </a:ext>
                </a:extLst>
              </a:tr>
              <a:tr h="5387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MergeSort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(tengah+1,b);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(6,6)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(5,5)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92365252"/>
                  </a:ext>
                </a:extLst>
              </a:tr>
              <a:tr h="2724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Merge(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a,tengah,b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);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Merge(4,5,6)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Merge(4,4,5)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69697552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10482527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stack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21290630"/>
                  </a:ext>
                </a:extLst>
              </a:tr>
              <a:tr h="47957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(4,5)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(4,4)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(5,5)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Merge(4,4,5)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MergeSort(6,6)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Merge(4,5,6)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Merge(0,3,6)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73095707"/>
                  </a:ext>
                </a:extLst>
              </a:tr>
              <a:tr h="47957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(6,6)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(5,5)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Merge(4,4,5)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(6,6)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Merge(4,5,6)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Merge(0,3,6)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38887772"/>
                  </a:ext>
                </a:extLst>
              </a:tr>
              <a:tr h="47957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Merge(4,5,6)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Merge(4,4,5)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MergeSort</a:t>
                      </a:r>
                      <a:r>
                        <a:rPr lang="en-US" sz="1400" u="none" strike="noStrike" dirty="0">
                          <a:effectLst/>
                        </a:rPr>
                        <a:t>(6,6)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Merge(4,5,6)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Merge(0,3,6)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29756007"/>
                  </a:ext>
                </a:extLst>
              </a:tr>
              <a:tr h="47957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Merge(0,3,6)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MergeSort(6,6)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Merge(4,5,6)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Merge(0,3,6)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33951962"/>
                  </a:ext>
                </a:extLst>
              </a:tr>
              <a:tr h="42808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Merge(4,5,6)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Merge(0,3,6)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93779658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Merge(0,3,6)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41678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126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Fungsi Merge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852880" y="1752601"/>
            <a:ext cx="140208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1</a:t>
            </a:r>
            <a:r>
              <a:rPr lang="en-US" sz="2400" b="1" dirty="0">
                <a:cs typeface="Courier New" pitchFamily="49" charset="0"/>
              </a:rPr>
              <a:t>. void Merge(</a:t>
            </a:r>
            <a:r>
              <a:rPr lang="en-US" sz="2400" b="1" dirty="0" err="1">
                <a:cs typeface="Courier New" pitchFamily="49" charset="0"/>
              </a:rPr>
              <a:t>int</a:t>
            </a:r>
            <a:r>
              <a:rPr lang="en-US" sz="2400" b="1" dirty="0">
                <a:cs typeface="Courier New" pitchFamily="49" charset="0"/>
              </a:rPr>
              <a:t> </a:t>
            </a:r>
            <a:r>
              <a:rPr lang="en-US" sz="2400" b="1" dirty="0" err="1">
                <a:cs typeface="Courier New" pitchFamily="49" charset="0"/>
              </a:rPr>
              <a:t>kiri</a:t>
            </a:r>
            <a:r>
              <a:rPr lang="en-US" sz="2400" b="1" dirty="0">
                <a:cs typeface="Courier New" pitchFamily="49" charset="0"/>
              </a:rPr>
              <a:t>, </a:t>
            </a:r>
            <a:r>
              <a:rPr lang="en-US" sz="2400" b="1" dirty="0" err="1">
                <a:cs typeface="Courier New" pitchFamily="49" charset="0"/>
              </a:rPr>
              <a:t>int</a:t>
            </a:r>
            <a:r>
              <a:rPr lang="en-US" sz="2400" b="1" dirty="0">
                <a:cs typeface="Courier New" pitchFamily="49" charset="0"/>
              </a:rPr>
              <a:t> </a:t>
            </a:r>
            <a:r>
              <a:rPr lang="en-US" sz="2400" b="1" dirty="0" err="1">
                <a:cs typeface="Courier New" pitchFamily="49" charset="0"/>
              </a:rPr>
              <a:t>tengah</a:t>
            </a:r>
            <a:r>
              <a:rPr lang="en-US" sz="2400" b="1" dirty="0">
                <a:cs typeface="Courier New" pitchFamily="49" charset="0"/>
              </a:rPr>
              <a:t>, </a:t>
            </a:r>
            <a:r>
              <a:rPr lang="en-US" sz="2400" b="1" dirty="0" err="1">
                <a:cs typeface="Courier New" pitchFamily="49" charset="0"/>
              </a:rPr>
              <a:t>int</a:t>
            </a:r>
            <a:r>
              <a:rPr lang="en-US" sz="2400" b="1" dirty="0">
                <a:cs typeface="Courier New" pitchFamily="49" charset="0"/>
              </a:rPr>
              <a:t> </a:t>
            </a:r>
            <a:r>
              <a:rPr lang="en-US" sz="2400" b="1" dirty="0" err="1">
                <a:cs typeface="Courier New" pitchFamily="49" charset="0"/>
              </a:rPr>
              <a:t>kanan</a:t>
            </a:r>
            <a:r>
              <a:rPr lang="en-US" sz="2400" b="1" dirty="0">
                <a:cs typeface="Courier New" pitchFamily="49" charset="0"/>
              </a:rPr>
              <a:t>)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Courier New" pitchFamily="49" charset="0"/>
              </a:rPr>
              <a:t>2.	l1 ← </a:t>
            </a:r>
            <a:r>
              <a:rPr lang="en-US" sz="2400" b="1" dirty="0" err="1">
                <a:cs typeface="Courier New" pitchFamily="49" charset="0"/>
              </a:rPr>
              <a:t>kiri</a:t>
            </a:r>
            <a:r>
              <a:rPr lang="en-US" sz="2400" b="1" dirty="0">
                <a:cs typeface="Courier New" pitchFamily="49" charset="0"/>
              </a:rPr>
              <a:t>  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Courier New" pitchFamily="49" charset="0"/>
              </a:rPr>
              <a:t>3.	u1 ← </a:t>
            </a:r>
            <a:r>
              <a:rPr lang="en-US" sz="2400" b="1" dirty="0" err="1">
                <a:cs typeface="Courier New" pitchFamily="49" charset="0"/>
              </a:rPr>
              <a:t>tengah</a:t>
            </a:r>
            <a:r>
              <a:rPr lang="en-US" sz="2400" b="1" dirty="0">
                <a:cs typeface="Courier New" pitchFamily="49" charset="0"/>
              </a:rPr>
              <a:t>  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Courier New" pitchFamily="49" charset="0"/>
              </a:rPr>
              <a:t>4.	l2 ← tengah+1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Courier New" pitchFamily="49" charset="0"/>
              </a:rPr>
              <a:t>5.	u2 ← </a:t>
            </a:r>
            <a:r>
              <a:rPr lang="en-US" sz="2400" b="1" dirty="0" err="1">
                <a:cs typeface="Courier New" pitchFamily="49" charset="0"/>
              </a:rPr>
              <a:t>kanan</a:t>
            </a:r>
            <a:r>
              <a:rPr lang="en-US" sz="2400" b="1" dirty="0">
                <a:cs typeface="Courier New" pitchFamily="49" charset="0"/>
              </a:rPr>
              <a:t> 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Courier New" pitchFamily="49" charset="0"/>
              </a:rPr>
              <a:t>6.	k ← l1;</a:t>
            </a:r>
            <a:endParaRPr lang="en-US" sz="2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2839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Fungsi</a:t>
            </a:r>
            <a:r>
              <a:rPr lang="en-US" dirty="0" smtClean="0"/>
              <a:t> Merge()</a:t>
            </a:r>
          </a:p>
        </p:txBody>
      </p:sp>
      <p:sp>
        <p:nvSpPr>
          <p:cNvPr id="95235" name="Text Box 4"/>
          <p:cNvSpPr txBox="1">
            <a:spLocks noChangeArrowheads="1"/>
          </p:cNvSpPr>
          <p:nvPr/>
        </p:nvSpPr>
        <p:spPr bwMode="auto">
          <a:xfrm>
            <a:off x="812800" y="1838028"/>
            <a:ext cx="11379200" cy="450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7.	</a:t>
            </a:r>
            <a:r>
              <a:rPr lang="en-US" sz="1400" b="1" dirty="0" err="1">
                <a:cs typeface="Courier New" pitchFamily="49" charset="0"/>
              </a:rPr>
              <a:t>selama</a:t>
            </a:r>
            <a:r>
              <a:rPr lang="en-US" sz="1400" b="1" dirty="0">
                <a:cs typeface="Courier New" pitchFamily="49" charset="0"/>
              </a:rPr>
              <a:t>  (l1&lt;=u1 &amp;&amp; l2&lt;=u2) </a:t>
            </a:r>
            <a:r>
              <a:rPr lang="en-US" sz="1400" b="1" dirty="0" err="1">
                <a:cs typeface="Courier New" pitchFamily="49" charset="0"/>
              </a:rPr>
              <a:t>kerjakan</a:t>
            </a:r>
            <a:r>
              <a:rPr lang="en-US" sz="1400" b="1" dirty="0">
                <a:cs typeface="Courier New" pitchFamily="49" charset="0"/>
              </a:rPr>
              <a:t> </a:t>
            </a:r>
            <a:r>
              <a:rPr lang="en-US" sz="1400" b="1" dirty="0" err="1">
                <a:cs typeface="Courier New" pitchFamily="49" charset="0"/>
              </a:rPr>
              <a:t>baris</a:t>
            </a:r>
            <a:r>
              <a:rPr lang="en-US" sz="1400" b="1" dirty="0">
                <a:cs typeface="Courier New" pitchFamily="49" charset="0"/>
              </a:rPr>
              <a:t> 8-14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8.		</a:t>
            </a:r>
            <a:r>
              <a:rPr lang="en-US" sz="1400" b="1" dirty="0" err="1">
                <a:cs typeface="Courier New" pitchFamily="49" charset="0"/>
              </a:rPr>
              <a:t>jika</a:t>
            </a:r>
            <a:r>
              <a:rPr lang="en-US" sz="1400" b="1" dirty="0">
                <a:cs typeface="Courier New" pitchFamily="49" charset="0"/>
              </a:rPr>
              <a:t> (Data[l1] &lt; Data[l2]) </a:t>
            </a:r>
            <a:r>
              <a:rPr lang="en-US" sz="1400" b="1" dirty="0" err="1">
                <a:cs typeface="Courier New" pitchFamily="49" charset="0"/>
              </a:rPr>
              <a:t>maka</a:t>
            </a:r>
            <a:r>
              <a:rPr lang="en-US" sz="1400" b="1" dirty="0">
                <a:cs typeface="Courier New" pitchFamily="49" charset="0"/>
              </a:rPr>
              <a:t> </a:t>
            </a:r>
            <a:r>
              <a:rPr lang="en-US" sz="1400" b="1" dirty="0" err="1">
                <a:cs typeface="Courier New" pitchFamily="49" charset="0"/>
              </a:rPr>
              <a:t>kerjakan</a:t>
            </a:r>
            <a:r>
              <a:rPr lang="en-US" sz="1400" b="1" dirty="0">
                <a:cs typeface="Courier New" pitchFamily="49" charset="0"/>
              </a:rPr>
              <a:t> 9-10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9.			aux[k] ← Data[l1]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10.			l1 ← l1 + 1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11.		</a:t>
            </a:r>
            <a:r>
              <a:rPr lang="en-US" sz="1400" b="1" dirty="0" err="1">
                <a:cs typeface="Courier New" pitchFamily="49" charset="0"/>
              </a:rPr>
              <a:t>jika</a:t>
            </a:r>
            <a:r>
              <a:rPr lang="en-US" sz="1400" b="1" dirty="0">
                <a:cs typeface="Courier New" pitchFamily="49" charset="0"/>
              </a:rPr>
              <a:t> </a:t>
            </a:r>
            <a:r>
              <a:rPr lang="en-US" sz="1400" b="1" dirty="0" err="1">
                <a:cs typeface="Courier New" pitchFamily="49" charset="0"/>
              </a:rPr>
              <a:t>tidak</a:t>
            </a:r>
            <a:r>
              <a:rPr lang="en-US" sz="1400" b="1" dirty="0">
                <a:cs typeface="Courier New" pitchFamily="49" charset="0"/>
              </a:rPr>
              <a:t> </a:t>
            </a:r>
            <a:r>
              <a:rPr lang="en-US" sz="1400" b="1" dirty="0" err="1">
                <a:cs typeface="Courier New" pitchFamily="49" charset="0"/>
              </a:rPr>
              <a:t>kerjakan</a:t>
            </a:r>
            <a:r>
              <a:rPr lang="en-US" sz="1400" b="1" dirty="0">
                <a:cs typeface="Courier New" pitchFamily="49" charset="0"/>
              </a:rPr>
              <a:t> </a:t>
            </a:r>
            <a:r>
              <a:rPr lang="en-US" sz="1400" b="1" dirty="0" err="1">
                <a:cs typeface="Courier New" pitchFamily="49" charset="0"/>
              </a:rPr>
              <a:t>baris</a:t>
            </a:r>
            <a:r>
              <a:rPr lang="en-US" sz="1400" b="1" dirty="0">
                <a:cs typeface="Courier New" pitchFamily="49" charset="0"/>
              </a:rPr>
              <a:t> 12-13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12.			aux[k] = Data[l2]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13.			l2 ← l2 + 1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14.		k ← k + 1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 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15.	</a:t>
            </a:r>
            <a:r>
              <a:rPr lang="en-US" sz="1400" b="1" dirty="0" err="1">
                <a:cs typeface="Courier New" pitchFamily="49" charset="0"/>
              </a:rPr>
              <a:t>selama</a:t>
            </a:r>
            <a:r>
              <a:rPr lang="en-US" sz="1400" b="1" dirty="0">
                <a:cs typeface="Courier New" pitchFamily="49" charset="0"/>
              </a:rPr>
              <a:t> (l1&lt;=u1) </a:t>
            </a:r>
            <a:r>
              <a:rPr lang="en-US" sz="1400" b="1" dirty="0" err="1">
                <a:cs typeface="Courier New" pitchFamily="49" charset="0"/>
              </a:rPr>
              <a:t>kerjakan</a:t>
            </a:r>
            <a:r>
              <a:rPr lang="en-US" sz="1400" b="1" dirty="0">
                <a:cs typeface="Courier New" pitchFamily="49" charset="0"/>
              </a:rPr>
              <a:t> </a:t>
            </a:r>
            <a:r>
              <a:rPr lang="en-US" sz="1400" b="1" dirty="0" err="1">
                <a:cs typeface="Courier New" pitchFamily="49" charset="0"/>
              </a:rPr>
              <a:t>baris</a:t>
            </a:r>
            <a:r>
              <a:rPr lang="en-US" sz="1400" b="1" dirty="0">
                <a:cs typeface="Courier New" pitchFamily="49" charset="0"/>
              </a:rPr>
              <a:t> 16-18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16.		aux[k] = Data[l1]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17.		l1 ← l1 + 1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b="1" dirty="0">
                <a:cs typeface="Courier New" pitchFamily="49" charset="0"/>
              </a:rPr>
              <a:t>18.		k ← k + 1</a:t>
            </a:r>
            <a:endParaRPr lang="en-US" sz="14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1400" b="1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58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4"/>
          <p:cNvSpPr txBox="1">
            <a:spLocks noChangeArrowheads="1"/>
          </p:cNvSpPr>
          <p:nvPr/>
        </p:nvSpPr>
        <p:spPr bwMode="auto">
          <a:xfrm>
            <a:off x="833754" y="1964029"/>
            <a:ext cx="115824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cs typeface="Courier New" pitchFamily="49" charset="0"/>
              </a:rPr>
              <a:t>19.	</a:t>
            </a:r>
            <a:r>
              <a:rPr lang="en-US" sz="2000" b="1" dirty="0" err="1">
                <a:cs typeface="Courier New" pitchFamily="49" charset="0"/>
              </a:rPr>
              <a:t>selama</a:t>
            </a:r>
            <a:r>
              <a:rPr lang="en-US" sz="2000" b="1" dirty="0">
                <a:cs typeface="Courier New" pitchFamily="49" charset="0"/>
              </a:rPr>
              <a:t> (l2&lt;=u2) </a:t>
            </a:r>
            <a:r>
              <a:rPr lang="en-US" sz="2000" b="1" dirty="0" err="1">
                <a:cs typeface="Courier New" pitchFamily="49" charset="0"/>
              </a:rPr>
              <a:t>kerjakan</a:t>
            </a:r>
            <a:r>
              <a:rPr lang="en-US" sz="2000" b="1" dirty="0">
                <a:cs typeface="Courier New" pitchFamily="49" charset="0"/>
              </a:rPr>
              <a:t> </a:t>
            </a:r>
            <a:r>
              <a:rPr lang="en-US" sz="2000" b="1" dirty="0" err="1">
                <a:cs typeface="Courier New" pitchFamily="49" charset="0"/>
              </a:rPr>
              <a:t>baris</a:t>
            </a:r>
            <a:r>
              <a:rPr lang="en-US" sz="2000" b="1" dirty="0">
                <a:cs typeface="Courier New" pitchFamily="49" charset="0"/>
              </a:rPr>
              <a:t> 20-22</a:t>
            </a:r>
            <a:endParaRPr lang="en-US" sz="20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cs typeface="Courier New" pitchFamily="49" charset="0"/>
              </a:rPr>
              <a:t>20.		aux[k] = Data[l2]</a:t>
            </a:r>
            <a:endParaRPr lang="en-US" sz="20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cs typeface="Courier New" pitchFamily="49" charset="0"/>
              </a:rPr>
              <a:t>21.		l2 ← l2 + 1</a:t>
            </a:r>
            <a:endParaRPr lang="en-US" sz="20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cs typeface="Courier New" pitchFamily="49" charset="0"/>
              </a:rPr>
              <a:t>22.		k ← k + 1</a:t>
            </a:r>
            <a:endParaRPr lang="en-US" sz="20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cs typeface="Courier New" pitchFamily="49" charset="0"/>
              </a:rPr>
              <a:t>	</a:t>
            </a:r>
            <a:endParaRPr lang="en-US" sz="20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cs typeface="Courier New" pitchFamily="49" charset="0"/>
              </a:rPr>
              <a:t>23.	k ← </a:t>
            </a:r>
            <a:r>
              <a:rPr lang="en-US" sz="2000" b="1" dirty="0" err="1">
                <a:cs typeface="Courier New" pitchFamily="49" charset="0"/>
              </a:rPr>
              <a:t>kiri</a:t>
            </a:r>
            <a:endParaRPr lang="en-US" sz="20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cs typeface="Courier New" pitchFamily="49" charset="0"/>
              </a:rPr>
              <a:t>24.	</a:t>
            </a:r>
            <a:r>
              <a:rPr lang="en-US" sz="2000" b="1" dirty="0" err="1">
                <a:cs typeface="Courier New" pitchFamily="49" charset="0"/>
              </a:rPr>
              <a:t>selama</a:t>
            </a:r>
            <a:r>
              <a:rPr lang="en-US" sz="2000" b="1" dirty="0">
                <a:cs typeface="Courier New" pitchFamily="49" charset="0"/>
              </a:rPr>
              <a:t> (k &lt;=</a:t>
            </a:r>
            <a:r>
              <a:rPr lang="en-US" sz="2000" b="1" dirty="0" err="1">
                <a:cs typeface="Courier New" pitchFamily="49" charset="0"/>
              </a:rPr>
              <a:t>kanan</a:t>
            </a:r>
            <a:r>
              <a:rPr lang="en-US" sz="2000" b="1" dirty="0">
                <a:cs typeface="Courier New" pitchFamily="49" charset="0"/>
              </a:rPr>
              <a:t>) </a:t>
            </a:r>
            <a:r>
              <a:rPr lang="en-US" sz="2000" b="1" dirty="0" err="1">
                <a:cs typeface="Courier New" pitchFamily="49" charset="0"/>
              </a:rPr>
              <a:t>kerjakan</a:t>
            </a:r>
            <a:r>
              <a:rPr lang="en-US" sz="2000" b="1" dirty="0">
                <a:cs typeface="Courier New" pitchFamily="49" charset="0"/>
              </a:rPr>
              <a:t> </a:t>
            </a:r>
            <a:r>
              <a:rPr lang="en-US" sz="2000" b="1" dirty="0" err="1">
                <a:cs typeface="Courier New" pitchFamily="49" charset="0"/>
              </a:rPr>
              <a:t>baris</a:t>
            </a:r>
            <a:r>
              <a:rPr lang="en-US" sz="2000" b="1" dirty="0">
                <a:cs typeface="Courier New" pitchFamily="49" charset="0"/>
              </a:rPr>
              <a:t> 25-26</a:t>
            </a:r>
            <a:endParaRPr lang="en-US" sz="20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cs typeface="Courier New" pitchFamily="49" charset="0"/>
              </a:rPr>
              <a:t>25.		Data[k] = aux[k]</a:t>
            </a:r>
            <a:endParaRPr lang="en-US" sz="20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cs typeface="Courier New" pitchFamily="49" charset="0"/>
              </a:rPr>
              <a:t>26.		k ← k + 1</a:t>
            </a:r>
            <a:endParaRPr lang="en-US" sz="2000" b="1" dirty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 b="1" dirty="0">
              <a:latin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2359" y="1002159"/>
            <a:ext cx="35083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/>
              <a:t>Fungsi</a:t>
            </a:r>
            <a:r>
              <a:rPr lang="en-US" sz="4000" dirty="0"/>
              <a:t> Merge()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204431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" y="2514600"/>
            <a:ext cx="8523817" cy="3001963"/>
          </a:xfrm>
          <a:noFill/>
        </p:spPr>
      </p:pic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485626" y="1800838"/>
            <a:ext cx="837921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dirty="0" err="1">
                <a:latin typeface="Arial" charset="0"/>
                <a:ea typeface="新細明體" charset="-120"/>
              </a:rPr>
              <a:t>Kompleksitas</a:t>
            </a:r>
            <a:r>
              <a:rPr lang="en-US" altLang="zh-TW" dirty="0">
                <a:latin typeface="Arial" charset="0"/>
                <a:ea typeface="新細明體" charset="-120"/>
              </a:rPr>
              <a:t> </a:t>
            </a:r>
            <a:r>
              <a:rPr lang="en-US" altLang="zh-TW" dirty="0" err="1">
                <a:latin typeface="Arial" charset="0"/>
                <a:ea typeface="新細明體" charset="-120"/>
              </a:rPr>
              <a:t>waktu</a:t>
            </a:r>
            <a:r>
              <a:rPr lang="en-US" altLang="zh-TW" dirty="0">
                <a:latin typeface="Arial" charset="0"/>
                <a:ea typeface="新細明體" charset="-120"/>
              </a:rPr>
              <a:t> </a:t>
            </a:r>
            <a:r>
              <a:rPr lang="en-US" altLang="zh-TW" dirty="0" err="1">
                <a:latin typeface="Arial" charset="0"/>
                <a:ea typeface="新細明體" charset="-120"/>
              </a:rPr>
              <a:t>dari</a:t>
            </a:r>
            <a:r>
              <a:rPr lang="en-US" altLang="zh-TW" dirty="0">
                <a:latin typeface="Arial" charset="0"/>
                <a:ea typeface="新細明體" charset="-120"/>
              </a:rPr>
              <a:t> proses </a:t>
            </a:r>
            <a:r>
              <a:rPr lang="en-US" altLang="zh-TW" dirty="0" err="1">
                <a:latin typeface="Arial" charset="0"/>
                <a:ea typeface="新細明體" charset="-120"/>
              </a:rPr>
              <a:t>Rekursif</a:t>
            </a:r>
            <a:r>
              <a:rPr lang="en-US" altLang="zh-TW" dirty="0">
                <a:latin typeface="Arial" charset="0"/>
                <a:ea typeface="新細明體" charset="-120"/>
              </a:rPr>
              <a:t>.</a:t>
            </a:r>
          </a:p>
          <a:p>
            <a:pPr eaLnBrk="1" hangingPunct="1"/>
            <a:r>
              <a:rPr lang="en-US" altLang="zh-TW" b="1" dirty="0">
                <a:solidFill>
                  <a:srgbClr val="6699FF"/>
                </a:solidFill>
                <a:latin typeface="Arial" charset="0"/>
                <a:ea typeface="新細明體" charset="-120"/>
              </a:rPr>
              <a:t>T(n) </a:t>
            </a:r>
            <a:r>
              <a:rPr lang="en-US" altLang="zh-TW" b="1" dirty="0" err="1">
                <a:solidFill>
                  <a:srgbClr val="6699FF"/>
                </a:solidFill>
                <a:latin typeface="Arial" charset="0"/>
                <a:ea typeface="新細明體" charset="-120"/>
              </a:rPr>
              <a:t>adalah</a:t>
            </a:r>
            <a:r>
              <a:rPr lang="en-US" altLang="zh-TW" b="1" dirty="0">
                <a:solidFill>
                  <a:srgbClr val="6699FF"/>
                </a:solidFill>
                <a:latin typeface="Arial" charset="0"/>
                <a:ea typeface="新細明體" charset="-120"/>
              </a:rPr>
              <a:t> </a:t>
            </a:r>
            <a:r>
              <a:rPr lang="en-US" altLang="zh-TW" dirty="0">
                <a:latin typeface="Arial" charset="0"/>
                <a:ea typeface="新細明體" charset="-120"/>
              </a:rPr>
              <a:t>running time </a:t>
            </a:r>
            <a:r>
              <a:rPr lang="en-US" altLang="zh-TW" dirty="0" err="1">
                <a:latin typeface="Arial" charset="0"/>
                <a:ea typeface="新細明體" charset="-120"/>
              </a:rPr>
              <a:t>untuk</a:t>
            </a:r>
            <a:r>
              <a:rPr lang="en-US" altLang="zh-TW" dirty="0">
                <a:latin typeface="Arial" charset="0"/>
                <a:ea typeface="新細明體" charset="-120"/>
              </a:rPr>
              <a:t> worst-case </a:t>
            </a:r>
            <a:r>
              <a:rPr lang="en-US" altLang="zh-TW" dirty="0" err="1">
                <a:latin typeface="Arial" charset="0"/>
                <a:ea typeface="新細明體" charset="-120"/>
              </a:rPr>
              <a:t>untuk</a:t>
            </a:r>
            <a:r>
              <a:rPr lang="en-US" altLang="zh-TW" dirty="0">
                <a:latin typeface="Arial" charset="0"/>
                <a:ea typeface="新細明體" charset="-120"/>
              </a:rPr>
              <a:t> </a:t>
            </a:r>
            <a:r>
              <a:rPr lang="en-US" altLang="zh-TW" dirty="0" err="1">
                <a:latin typeface="Arial" charset="0"/>
                <a:ea typeface="新細明體" charset="-120"/>
              </a:rPr>
              <a:t>mengurutkan</a:t>
            </a:r>
            <a:r>
              <a:rPr lang="en-US" altLang="zh-TW" dirty="0">
                <a:latin typeface="Arial" charset="0"/>
                <a:ea typeface="新細明體" charset="-120"/>
              </a:rPr>
              <a:t>  </a:t>
            </a:r>
            <a:r>
              <a:rPr lang="en-US" altLang="zh-TW" b="1" dirty="0">
                <a:solidFill>
                  <a:srgbClr val="6699FF"/>
                </a:solidFill>
                <a:latin typeface="Arial" charset="0"/>
                <a:ea typeface="新細明體" charset="-120"/>
              </a:rPr>
              <a:t>n</a:t>
            </a:r>
            <a:r>
              <a:rPr lang="en-US" altLang="zh-TW" dirty="0">
                <a:latin typeface="Arial" charset="0"/>
                <a:ea typeface="新細明體" charset="-120"/>
              </a:rPr>
              <a:t> data/</a:t>
            </a:r>
            <a:r>
              <a:rPr lang="en-US" altLang="zh-TW" dirty="0" err="1">
                <a:latin typeface="Arial" charset="0"/>
                <a:ea typeface="新細明體" charset="-120"/>
              </a:rPr>
              <a:t>bilangan</a:t>
            </a:r>
            <a:r>
              <a:rPr lang="en-US" altLang="zh-TW" dirty="0">
                <a:latin typeface="Arial" charset="0"/>
                <a:ea typeface="新細明體" charset="-120"/>
              </a:rPr>
              <a:t>.</a:t>
            </a:r>
          </a:p>
          <a:p>
            <a:pPr eaLnBrk="1" hangingPunct="1"/>
            <a:r>
              <a:rPr lang="en-US" altLang="zh-TW" dirty="0" err="1">
                <a:latin typeface="Arial" charset="0"/>
                <a:ea typeface="新細明體" charset="-120"/>
              </a:rPr>
              <a:t>Diasumsikan</a:t>
            </a:r>
            <a:r>
              <a:rPr lang="en-US" altLang="zh-TW" dirty="0">
                <a:latin typeface="Arial" charset="0"/>
                <a:ea typeface="新細明體" charset="-120"/>
              </a:rPr>
              <a:t> n=2</a:t>
            </a:r>
            <a:r>
              <a:rPr lang="en-US" altLang="zh-TW" baseline="30000" dirty="0">
                <a:latin typeface="Arial" charset="0"/>
                <a:ea typeface="新細明體" charset="-120"/>
              </a:rPr>
              <a:t>k</a:t>
            </a:r>
            <a:r>
              <a:rPr lang="en-US" altLang="zh-TW" dirty="0">
                <a:latin typeface="Arial" charset="0"/>
                <a:ea typeface="新細明體" charset="-120"/>
              </a:rPr>
              <a:t>, for some integer k.</a:t>
            </a:r>
          </a:p>
        </p:txBody>
      </p:sp>
      <p:sp>
        <p:nvSpPr>
          <p:cNvPr id="97284" name="Line 4"/>
          <p:cNvSpPr>
            <a:spLocks noChangeShapeType="1"/>
          </p:cNvSpPr>
          <p:nvPr/>
        </p:nvSpPr>
        <p:spPr bwMode="auto">
          <a:xfrm flipH="1">
            <a:off x="6121400" y="3886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97285" name="Line 5"/>
          <p:cNvSpPr>
            <a:spLocks noChangeShapeType="1"/>
          </p:cNvSpPr>
          <p:nvPr/>
        </p:nvSpPr>
        <p:spPr bwMode="auto">
          <a:xfrm flipH="1">
            <a:off x="6121400" y="4267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8030633" y="3617913"/>
            <a:ext cx="8130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b="1">
                <a:solidFill>
                  <a:srgbClr val="6699FF"/>
                </a:solidFill>
                <a:latin typeface="Arial" charset="0"/>
                <a:ea typeface="新細明體" charset="-120"/>
              </a:rPr>
              <a:t>T(n/2)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8051800" y="4129088"/>
            <a:ext cx="8130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b="1">
                <a:solidFill>
                  <a:srgbClr val="6699FF"/>
                </a:solidFill>
                <a:latin typeface="Arial" charset="0"/>
                <a:ea typeface="新細明體" charset="-120"/>
              </a:rPr>
              <a:t>T(n/2)</a:t>
            </a: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8945034" y="2940643"/>
            <a:ext cx="2664883" cy="1200329"/>
          </a:xfrm>
          <a:prstGeom prst="rect">
            <a:avLst/>
          </a:prstGeom>
          <a:noFill/>
          <a:ln w="38100">
            <a:solidFill>
              <a:srgbClr val="66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>
                <a:latin typeface="Arial" charset="0"/>
                <a:ea typeface="新細明體" charset="-120"/>
              </a:rPr>
              <a:t>Terdapat 2 rekursif merge sort, kompleksitas waktunya </a:t>
            </a:r>
            <a:r>
              <a:rPr lang="en-US" altLang="zh-TW" b="1">
                <a:solidFill>
                  <a:srgbClr val="6699FF"/>
                </a:solidFill>
                <a:latin typeface="Arial" charset="0"/>
                <a:ea typeface="新細明體" charset="-120"/>
              </a:rPr>
              <a:t>T(n/2)</a:t>
            </a:r>
          </a:p>
        </p:txBody>
      </p:sp>
      <p:sp>
        <p:nvSpPr>
          <p:cNvPr id="97289" name="Line 9"/>
          <p:cNvSpPr>
            <a:spLocks noChangeShapeType="1"/>
          </p:cNvSpPr>
          <p:nvPr/>
        </p:nvSpPr>
        <p:spPr bwMode="auto">
          <a:xfrm flipH="1" flipV="1">
            <a:off x="6121401" y="4572000"/>
            <a:ext cx="853017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6908800" y="4724401"/>
            <a:ext cx="15953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b="1">
                <a:solidFill>
                  <a:schemeClr val="hlink"/>
                </a:solidFill>
                <a:latin typeface="Arial" charset="0"/>
                <a:ea typeface="新細明體" charset="-120"/>
              </a:rPr>
              <a:t>O(n/2+n/2=n)</a:t>
            </a:r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8945034" y="4313754"/>
            <a:ext cx="2738967" cy="17780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>
                <a:latin typeface="Arial" charset="0"/>
                <a:ea typeface="新細明體" charset="-120"/>
              </a:rPr>
              <a:t>Proses Merge memerlukan</a:t>
            </a:r>
          </a:p>
          <a:p>
            <a:pPr eaLnBrk="1" hangingPunct="1"/>
            <a:r>
              <a:rPr lang="en-US" altLang="zh-TW">
                <a:latin typeface="Arial" charset="0"/>
                <a:ea typeface="新細明體" charset="-120"/>
              </a:rPr>
              <a:t>waktu </a:t>
            </a:r>
            <a:r>
              <a:rPr lang="en-US" altLang="zh-TW" b="1">
                <a:solidFill>
                  <a:schemeClr val="hlink"/>
                </a:solidFill>
                <a:latin typeface="Arial" charset="0"/>
                <a:ea typeface="新細明體" charset="-120"/>
              </a:rPr>
              <a:t>O(n)</a:t>
            </a:r>
            <a:r>
              <a:rPr lang="en-US" altLang="zh-TW">
                <a:latin typeface="Arial" charset="0"/>
                <a:ea typeface="新細明體" charset="-120"/>
              </a:rPr>
              <a:t> untuk menggabungkan</a:t>
            </a:r>
          </a:p>
          <a:p>
            <a:pPr eaLnBrk="1" hangingPunct="1"/>
            <a:r>
              <a:rPr lang="en-US" altLang="zh-TW">
                <a:latin typeface="Arial" charset="0"/>
                <a:ea typeface="新細明體" charset="-120"/>
              </a:rPr>
              <a:t>Hasil dari merge sort rekursif</a:t>
            </a:r>
          </a:p>
        </p:txBody>
      </p:sp>
      <p:sp>
        <p:nvSpPr>
          <p:cNvPr id="200716" name="Text Box 12"/>
          <p:cNvSpPr txBox="1">
            <a:spLocks noChangeArrowheads="1"/>
          </p:cNvSpPr>
          <p:nvPr/>
        </p:nvSpPr>
        <p:spPr bwMode="auto">
          <a:xfrm>
            <a:off x="1524000" y="5334000"/>
            <a:ext cx="7112000" cy="615553"/>
          </a:xfrm>
          <a:prstGeom prst="rect">
            <a:avLst/>
          </a:prstGeom>
          <a:solidFill>
            <a:schemeClr val="accent1"/>
          </a:solidFill>
          <a:ln w="38100">
            <a:solidFill>
              <a:srgbClr val="6699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sz="1600" b="1" dirty="0" smtClean="0">
                <a:latin typeface="Arial" charset="0"/>
                <a:ea typeface="新細明體" charset="-120"/>
              </a:rPr>
              <a:t>T(</a:t>
            </a:r>
            <a:r>
              <a:rPr lang="en-US" altLang="zh-TW" sz="1600" b="1" dirty="0" smtClean="0">
                <a:solidFill>
                  <a:srgbClr val="6699FF"/>
                </a:solidFill>
                <a:latin typeface="Arial" charset="0"/>
                <a:ea typeface="新細明體" charset="-120"/>
              </a:rPr>
              <a:t>n</a:t>
            </a:r>
            <a:r>
              <a:rPr lang="en-US" altLang="zh-TW" sz="1600" b="1" dirty="0">
                <a:latin typeface="Arial" charset="0"/>
                <a:ea typeface="新細明體" charset="-120"/>
              </a:rPr>
              <a:t>) </a:t>
            </a:r>
            <a:r>
              <a:rPr lang="en-US" altLang="zh-TW" sz="1600" b="1" dirty="0" smtClean="0">
                <a:latin typeface="Arial" charset="0"/>
                <a:ea typeface="新細明體" charset="-120"/>
              </a:rPr>
              <a:t>    = </a:t>
            </a:r>
            <a:r>
              <a:rPr lang="en-US" altLang="zh-TW" b="1" dirty="0">
                <a:solidFill>
                  <a:srgbClr val="FF0000"/>
                </a:solidFill>
                <a:latin typeface="Arial" charset="0"/>
                <a:ea typeface="新細明體" charset="-120"/>
              </a:rPr>
              <a:t>2</a:t>
            </a:r>
            <a:r>
              <a:rPr lang="en-US" altLang="zh-TW" sz="1600" b="1" dirty="0">
                <a:latin typeface="Arial" charset="0"/>
                <a:ea typeface="新細明體" charset="-120"/>
              </a:rPr>
              <a:t>T(</a:t>
            </a:r>
            <a:r>
              <a:rPr lang="en-US" altLang="zh-TW" sz="1600" b="1" dirty="0">
                <a:solidFill>
                  <a:srgbClr val="6699FF"/>
                </a:solidFill>
                <a:latin typeface="Arial" charset="0"/>
                <a:ea typeface="新細明體" charset="-120"/>
              </a:rPr>
              <a:t>n/2</a:t>
            </a:r>
            <a:r>
              <a:rPr lang="en-US" altLang="zh-TW" sz="1600" b="1" dirty="0">
                <a:latin typeface="Arial" charset="0"/>
                <a:ea typeface="新細明體" charset="-120"/>
              </a:rPr>
              <a:t>) + </a:t>
            </a:r>
            <a:r>
              <a:rPr lang="en-US" altLang="zh-TW" sz="1600" b="1" dirty="0">
                <a:solidFill>
                  <a:schemeClr val="tx2"/>
                </a:solidFill>
                <a:latin typeface="Arial" charset="0"/>
                <a:ea typeface="新細明體" charset="-120"/>
              </a:rPr>
              <a:t>O(</a:t>
            </a:r>
            <a:r>
              <a:rPr lang="en-US" altLang="zh-TW" sz="1600" b="1" dirty="0">
                <a:solidFill>
                  <a:srgbClr val="6699FF"/>
                </a:solidFill>
                <a:latin typeface="Arial" charset="0"/>
                <a:ea typeface="新細明體" charset="-120"/>
              </a:rPr>
              <a:t>n</a:t>
            </a:r>
            <a:r>
              <a:rPr lang="en-US" altLang="zh-TW" sz="1600" b="1" dirty="0">
                <a:solidFill>
                  <a:schemeClr val="tx2"/>
                </a:solidFill>
                <a:latin typeface="Arial" charset="0"/>
                <a:ea typeface="新細明體" charset="-120"/>
              </a:rPr>
              <a:t>)</a:t>
            </a:r>
            <a:r>
              <a:rPr lang="en-US" altLang="zh-TW" sz="1600" b="1" dirty="0">
                <a:solidFill>
                  <a:schemeClr val="hlink"/>
                </a:solidFill>
                <a:latin typeface="Arial" charset="0"/>
                <a:ea typeface="新細明體" charset="-120"/>
              </a:rPr>
              <a:t> 	</a:t>
            </a:r>
            <a:r>
              <a:rPr lang="en-US" altLang="zh-TW" sz="1600" b="1" dirty="0">
                <a:latin typeface="Arial" charset="0"/>
                <a:ea typeface="新細明體" charset="-120"/>
              </a:rPr>
              <a:t>n&gt;1</a:t>
            </a:r>
          </a:p>
          <a:p>
            <a:pPr eaLnBrk="1" hangingPunct="1"/>
            <a:r>
              <a:rPr lang="en-US" altLang="zh-TW" sz="1600" b="1" dirty="0" smtClean="0">
                <a:latin typeface="Arial" charset="0"/>
                <a:ea typeface="新細明體" charset="-120"/>
              </a:rPr>
              <a:t>T(1)      =</a:t>
            </a:r>
            <a:r>
              <a:rPr lang="en-US" altLang="zh-TW" sz="1600" b="1" dirty="0">
                <a:latin typeface="Arial" charset="0"/>
                <a:ea typeface="新細明體" charset="-120"/>
              </a:rPr>
              <a:t>O(1)			n=1</a:t>
            </a:r>
          </a:p>
        </p:txBody>
      </p:sp>
      <p:sp>
        <p:nvSpPr>
          <p:cNvPr id="97293" name="Rectangle 13"/>
          <p:cNvSpPr>
            <a:spLocks noChangeArrowheads="1"/>
          </p:cNvSpPr>
          <p:nvPr/>
        </p:nvSpPr>
        <p:spPr bwMode="auto">
          <a:xfrm>
            <a:off x="1219200" y="979488"/>
            <a:ext cx="914188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altLang="zh-TW" sz="3200" b="1" dirty="0" err="1">
                <a:solidFill>
                  <a:schemeClr val="tx2"/>
                </a:solidFill>
                <a:ea typeface="新細明體" charset="-120"/>
              </a:rPr>
              <a:t>Waktu</a:t>
            </a:r>
            <a:r>
              <a:rPr lang="en-US" altLang="zh-TW" sz="3200" b="1" dirty="0">
                <a:solidFill>
                  <a:schemeClr val="tx2"/>
                </a:solidFill>
                <a:ea typeface="新細明體" charset="-120"/>
              </a:rPr>
              <a:t> </a:t>
            </a:r>
            <a:r>
              <a:rPr lang="en-US" altLang="zh-TW" sz="3200" b="1" dirty="0" err="1">
                <a:solidFill>
                  <a:schemeClr val="tx2"/>
                </a:solidFill>
                <a:ea typeface="新細明體" charset="-120"/>
              </a:rPr>
              <a:t>Kompleksitas</a:t>
            </a:r>
            <a:r>
              <a:rPr lang="en-US" altLang="zh-TW" sz="3200" b="1" dirty="0">
                <a:solidFill>
                  <a:schemeClr val="tx2"/>
                </a:solidFill>
                <a:ea typeface="新細明體" charset="-120"/>
              </a:rPr>
              <a:t> </a:t>
            </a:r>
            <a:r>
              <a:rPr lang="en-US" altLang="zh-TW" sz="3200" b="1" dirty="0" err="1">
                <a:solidFill>
                  <a:schemeClr val="tx2"/>
                </a:solidFill>
                <a:ea typeface="新細明體" charset="-120"/>
              </a:rPr>
              <a:t>Mergesort</a:t>
            </a:r>
            <a:endParaRPr lang="en-US" altLang="zh-TW" sz="3200" b="1" dirty="0">
              <a:solidFill>
                <a:schemeClr val="tx2"/>
              </a:solidFill>
              <a:ea typeface="新細明體" charset="-120"/>
            </a:endParaRPr>
          </a:p>
        </p:txBody>
      </p:sp>
      <p:sp>
        <p:nvSpPr>
          <p:cNvPr id="97294" name="Rectangle 14"/>
          <p:cNvSpPr>
            <a:spLocks noChangeArrowheads="1"/>
          </p:cNvSpPr>
          <p:nvPr/>
        </p:nvSpPr>
        <p:spPr bwMode="auto">
          <a:xfrm>
            <a:off x="1219200" y="3962400"/>
            <a:ext cx="4470400" cy="609600"/>
          </a:xfrm>
          <a:prstGeom prst="rect">
            <a:avLst/>
          </a:prstGeom>
          <a:noFill/>
          <a:ln w="38100">
            <a:solidFill>
              <a:srgbClr val="66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5" name="Rectangle 15"/>
          <p:cNvSpPr>
            <a:spLocks noChangeArrowheads="1"/>
          </p:cNvSpPr>
          <p:nvPr/>
        </p:nvSpPr>
        <p:spPr bwMode="auto">
          <a:xfrm>
            <a:off x="1219200" y="4572000"/>
            <a:ext cx="4470400" cy="3810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20" name="AutoShape 16"/>
          <p:cNvSpPr>
            <a:spLocks/>
          </p:cNvSpPr>
          <p:nvPr/>
        </p:nvSpPr>
        <p:spPr bwMode="auto">
          <a:xfrm>
            <a:off x="2069286" y="5334000"/>
            <a:ext cx="122767" cy="547688"/>
          </a:xfrm>
          <a:prstGeom prst="leftBrace">
            <a:avLst>
              <a:gd name="adj1" fmla="val 4956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7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0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0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6" grpId="0" animBg="1" autoUpdateAnimBg="0"/>
      <p:bldP spid="20072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06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925855"/>
              </p:ext>
            </p:extLst>
          </p:nvPr>
        </p:nvGraphicFramePr>
        <p:xfrm>
          <a:off x="1219200" y="1828800"/>
          <a:ext cx="5336117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3" imgW="2324100" imgH="2743200" progId="Equation.3">
                  <p:embed/>
                </p:oleObj>
              </mc:Choice>
              <mc:Fallback>
                <p:oleObj name="Equation" r:id="rId3" imgW="2324100" imgH="274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828800"/>
                        <a:ext cx="5336117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1828800" y="2133600"/>
            <a:ext cx="2540000" cy="381000"/>
          </a:xfrm>
          <a:prstGeom prst="rect">
            <a:avLst/>
          </a:prstGeom>
          <a:noFill/>
          <a:ln w="28575">
            <a:solidFill>
              <a:srgbClr val="66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7310967" y="2593994"/>
            <a:ext cx="1826141" cy="369332"/>
          </a:xfrm>
          <a:prstGeom prst="rect">
            <a:avLst/>
          </a:prstGeom>
          <a:noFill/>
          <a:ln w="38100">
            <a:solidFill>
              <a:srgbClr val="66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b="1">
                <a:latin typeface="Arial" charset="0"/>
                <a:ea typeface="新細明體" charset="-120"/>
              </a:rPr>
              <a:t>Recursive step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7310967" y="4117993"/>
            <a:ext cx="1826141" cy="369332"/>
          </a:xfrm>
          <a:prstGeom prst="rect">
            <a:avLst/>
          </a:prstGeom>
          <a:noFill/>
          <a:ln w="38100">
            <a:solidFill>
              <a:srgbClr val="66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b="1">
                <a:latin typeface="Arial" charset="0"/>
                <a:ea typeface="新細明體" charset="-120"/>
              </a:rPr>
              <a:t>Recursive step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6604001" y="5715000"/>
            <a:ext cx="246093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sz="2000" b="1">
                <a:latin typeface="Arial" charset="0"/>
                <a:ea typeface="新細明體" charset="-120"/>
              </a:rPr>
              <a:t>Setelah level ke - k</a:t>
            </a:r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2844800" y="2895600"/>
            <a:ext cx="3149600" cy="762000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7310967" y="3432193"/>
            <a:ext cx="1229824" cy="30777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sz="1400">
                <a:latin typeface="Arial" charset="0"/>
                <a:ea typeface="新細明體" charset="-120"/>
              </a:rPr>
              <a:t>Collect terms</a:t>
            </a:r>
          </a:p>
        </p:txBody>
      </p:sp>
      <p:sp>
        <p:nvSpPr>
          <p:cNvPr id="98313" name="Rectangle 9"/>
          <p:cNvSpPr>
            <a:spLocks noChangeArrowheads="1"/>
          </p:cNvSpPr>
          <p:nvPr/>
        </p:nvSpPr>
        <p:spPr bwMode="auto">
          <a:xfrm>
            <a:off x="2946400" y="4191000"/>
            <a:ext cx="3860800" cy="1066800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7310967" y="5032393"/>
            <a:ext cx="1229824" cy="30777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sz="1400">
                <a:latin typeface="Arial" charset="0"/>
                <a:ea typeface="新細明體" charset="-120"/>
              </a:rPr>
              <a:t>Collect terms</a:t>
            </a:r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1045827" y="6021198"/>
            <a:ext cx="5384800" cy="5334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6" name="Rectangle 13"/>
          <p:cNvSpPr>
            <a:spLocks noChangeArrowheads="1"/>
          </p:cNvSpPr>
          <p:nvPr/>
        </p:nvSpPr>
        <p:spPr bwMode="auto">
          <a:xfrm>
            <a:off x="1828800" y="3733800"/>
            <a:ext cx="2540000" cy="381000"/>
          </a:xfrm>
          <a:prstGeom prst="rect">
            <a:avLst/>
          </a:prstGeom>
          <a:noFill/>
          <a:ln w="28575">
            <a:solidFill>
              <a:srgbClr val="66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7" name="Text Box 14"/>
          <p:cNvSpPr txBox="1">
            <a:spLocks noChangeArrowheads="1"/>
          </p:cNvSpPr>
          <p:nvPr/>
        </p:nvSpPr>
        <p:spPr bwMode="auto">
          <a:xfrm>
            <a:off x="7310967" y="1755794"/>
            <a:ext cx="1826141" cy="369332"/>
          </a:xfrm>
          <a:prstGeom prst="rect">
            <a:avLst/>
          </a:prstGeom>
          <a:noFill/>
          <a:ln w="38100">
            <a:solidFill>
              <a:srgbClr val="66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b="1">
                <a:latin typeface="Arial" charset="0"/>
                <a:ea typeface="新細明體" charset="-120"/>
              </a:rPr>
              <a:t>Recursive step</a:t>
            </a:r>
          </a:p>
        </p:txBody>
      </p:sp>
      <p:sp>
        <p:nvSpPr>
          <p:cNvPr id="98318" name="Rectangle 15"/>
          <p:cNvSpPr>
            <a:spLocks noChangeArrowheads="1"/>
          </p:cNvSpPr>
          <p:nvPr/>
        </p:nvSpPr>
        <p:spPr bwMode="auto">
          <a:xfrm>
            <a:off x="1600433" y="1828800"/>
            <a:ext cx="203200" cy="304800"/>
          </a:xfrm>
          <a:prstGeom prst="rect">
            <a:avLst/>
          </a:prstGeom>
          <a:noFill/>
          <a:ln w="28575">
            <a:solidFill>
              <a:srgbClr val="66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9" name="Rectangle 13"/>
          <p:cNvSpPr>
            <a:spLocks noChangeArrowheads="1"/>
          </p:cNvSpPr>
          <p:nvPr/>
        </p:nvSpPr>
        <p:spPr bwMode="auto">
          <a:xfrm>
            <a:off x="1219199" y="951248"/>
            <a:ext cx="914188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altLang="zh-TW" sz="3000" b="1" dirty="0" err="1">
                <a:solidFill>
                  <a:schemeClr val="tx2"/>
                </a:solidFill>
                <a:ea typeface="新細明體" charset="-120"/>
              </a:rPr>
              <a:t>Waktu</a:t>
            </a:r>
            <a:r>
              <a:rPr lang="en-US" altLang="zh-TW" sz="3000" b="1" dirty="0">
                <a:solidFill>
                  <a:schemeClr val="tx2"/>
                </a:solidFill>
                <a:ea typeface="新細明體" charset="-120"/>
              </a:rPr>
              <a:t> </a:t>
            </a:r>
            <a:r>
              <a:rPr lang="en-US" altLang="zh-TW" sz="3000" b="1" dirty="0" err="1">
                <a:solidFill>
                  <a:schemeClr val="tx2"/>
                </a:solidFill>
                <a:ea typeface="新細明體" charset="-120"/>
              </a:rPr>
              <a:t>Kompleksitas</a:t>
            </a:r>
            <a:r>
              <a:rPr lang="en-US" altLang="zh-TW" sz="3000" b="1" dirty="0">
                <a:solidFill>
                  <a:schemeClr val="tx2"/>
                </a:solidFill>
                <a:ea typeface="新細明體" charset="-120"/>
              </a:rPr>
              <a:t> </a:t>
            </a:r>
            <a:r>
              <a:rPr lang="en-US" altLang="zh-TW" sz="3000" b="1" dirty="0" err="1">
                <a:solidFill>
                  <a:schemeClr val="tx2"/>
                </a:solidFill>
                <a:ea typeface="新細明體" charset="-120"/>
              </a:rPr>
              <a:t>Mergesort</a:t>
            </a:r>
            <a:endParaRPr lang="en-US" altLang="zh-TW" sz="3000" b="1" dirty="0">
              <a:solidFill>
                <a:schemeClr val="tx2"/>
              </a:solidFill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632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576918" y="2017713"/>
            <a:ext cx="930698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zh-TW" altLang="en-US" sz="2800" dirty="0" smtClean="0">
              <a:ea typeface="新細明體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err="1" smtClean="0">
                <a:ea typeface="新細明體" charset="-120"/>
              </a:rPr>
              <a:t>Karena</a:t>
            </a:r>
            <a:r>
              <a:rPr lang="en-US" altLang="zh-TW" sz="2800" dirty="0" smtClean="0">
                <a:ea typeface="新細明體" charset="-120"/>
              </a:rPr>
              <a:t> n=2</a:t>
            </a:r>
            <a:r>
              <a:rPr lang="en-US" altLang="zh-TW" sz="2800" baseline="30000" dirty="0" smtClean="0">
                <a:ea typeface="新細明體" charset="-120"/>
              </a:rPr>
              <a:t>k</a:t>
            </a:r>
            <a:r>
              <a:rPr lang="en-US" altLang="zh-TW" sz="2800" dirty="0" smtClean="0">
                <a:ea typeface="新細明體" charset="-120"/>
              </a:rPr>
              <a:t>,  </a:t>
            </a:r>
            <a:r>
              <a:rPr lang="en-US" altLang="zh-TW" sz="2800" dirty="0" err="1" smtClean="0">
                <a:ea typeface="新細明體" charset="-120"/>
              </a:rPr>
              <a:t>setelah</a:t>
            </a:r>
            <a:r>
              <a:rPr lang="en-US" altLang="zh-TW" sz="2800" dirty="0" smtClean="0">
                <a:ea typeface="新細明體" charset="-120"/>
              </a:rPr>
              <a:t> level </a:t>
            </a:r>
            <a:r>
              <a:rPr lang="en-US" altLang="zh-TW" sz="2800" dirty="0" err="1" smtClean="0">
                <a:ea typeface="新細明體" charset="-120"/>
              </a:rPr>
              <a:t>ke</a:t>
            </a:r>
            <a:r>
              <a:rPr lang="en-US" altLang="zh-TW" sz="2800" dirty="0" smtClean="0">
                <a:ea typeface="新細明體" charset="-120"/>
              </a:rPr>
              <a:t>- k (=log</a:t>
            </a:r>
            <a:r>
              <a:rPr lang="en-US" altLang="zh-TW" sz="2800" baseline="-25000" dirty="0" smtClean="0">
                <a:ea typeface="新細明體" charset="-120"/>
              </a:rPr>
              <a:t>2</a:t>
            </a:r>
            <a:r>
              <a:rPr lang="en-US" altLang="zh-TW" sz="2800" dirty="0" smtClean="0">
                <a:ea typeface="新細明體" charset="-120"/>
              </a:rPr>
              <a:t>n) </a:t>
            </a:r>
            <a:r>
              <a:rPr lang="en-US" altLang="zh-TW" sz="2800" dirty="0" err="1" smtClean="0">
                <a:ea typeface="新細明體" charset="-120"/>
              </a:rPr>
              <a:t>pemanggilan</a:t>
            </a:r>
            <a:r>
              <a:rPr lang="en-US" altLang="zh-TW" sz="2800" dirty="0" smtClean="0">
                <a:ea typeface="新細明體" charset="-120"/>
              </a:rPr>
              <a:t> </a:t>
            </a:r>
            <a:r>
              <a:rPr lang="en-US" altLang="zh-TW" sz="2800" dirty="0" err="1" smtClean="0">
                <a:ea typeface="新細明體" charset="-120"/>
              </a:rPr>
              <a:t>rekursif</a:t>
            </a:r>
            <a:r>
              <a:rPr lang="en-US" altLang="zh-TW" sz="2800" dirty="0" smtClean="0">
                <a:ea typeface="新細明體" charset="-120"/>
              </a:rPr>
              <a:t>, </a:t>
            </a:r>
            <a:r>
              <a:rPr lang="en-US" altLang="zh-TW" sz="2800" dirty="0" err="1" smtClean="0">
                <a:ea typeface="新細明體" charset="-120"/>
              </a:rPr>
              <a:t>bertemu</a:t>
            </a:r>
            <a:r>
              <a:rPr lang="en-US" altLang="zh-TW" sz="2800" dirty="0" smtClean="0">
                <a:ea typeface="新細明體" charset="-120"/>
              </a:rPr>
              <a:t> </a:t>
            </a:r>
            <a:r>
              <a:rPr lang="en-US" altLang="zh-TW" sz="2800" dirty="0" err="1" smtClean="0">
                <a:ea typeface="新細明體" charset="-120"/>
              </a:rPr>
              <a:t>dengan</a:t>
            </a:r>
            <a:r>
              <a:rPr lang="en-US" altLang="zh-TW" sz="2800" dirty="0" smtClean="0">
                <a:ea typeface="新細明體" charset="-120"/>
              </a:rPr>
              <a:t> (n=1)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TW" sz="2800" dirty="0" smtClean="0">
              <a:ea typeface="新細明體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a typeface="新細明體" charset="-120"/>
              </a:rPr>
              <a:t>		</a:t>
            </a:r>
          </a:p>
        </p:txBody>
      </p:sp>
      <p:graphicFrame>
        <p:nvGraphicFramePr>
          <p:cNvPr id="99331" name="Object 3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88452619"/>
              </p:ext>
            </p:extLst>
          </p:nvPr>
        </p:nvGraphicFramePr>
        <p:xfrm>
          <a:off x="3083547" y="1900267"/>
          <a:ext cx="59817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" name="Equation" r:id="rId3" imgW="1727200" imgH="228600" progId="Equation.3">
                  <p:embed/>
                </p:oleObj>
              </mc:Choice>
              <mc:Fallback>
                <p:oleObj name="Equation" r:id="rId3" imgW="172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3547" y="1900267"/>
                        <a:ext cx="5981700" cy="59372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775200" y="5562600"/>
          <a:ext cx="3879851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Equation" r:id="rId5" imgW="1091726" imgH="203112" progId="Equation.3">
                  <p:embed/>
                </p:oleObj>
              </mc:Choice>
              <mc:Fallback>
                <p:oleObj name="Equation" r:id="rId5" imgW="1091726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5562600"/>
                        <a:ext cx="3879851" cy="54133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2133600" y="3591187"/>
            <a:ext cx="7721600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zh-TW" sz="2000" b="1">
                <a:latin typeface="Arial" charset="0"/>
                <a:ea typeface="新細明體" charset="-120"/>
              </a:rPr>
              <a:t>Put k= log</a:t>
            </a:r>
            <a:r>
              <a:rPr lang="en-US" altLang="zh-TW" sz="2000" b="1" baseline="-25000">
                <a:latin typeface="Arial" charset="0"/>
                <a:ea typeface="新細明體" charset="-120"/>
              </a:rPr>
              <a:t>2</a:t>
            </a:r>
            <a:r>
              <a:rPr lang="en-US" altLang="zh-TW" sz="2000" b="1">
                <a:latin typeface="Arial" charset="0"/>
                <a:ea typeface="新細明體" charset="-120"/>
              </a:rPr>
              <a:t>n, (n=2</a:t>
            </a:r>
            <a:r>
              <a:rPr lang="en-US" altLang="zh-TW" sz="2000" b="1" baseline="30000">
                <a:latin typeface="Arial" charset="0"/>
                <a:ea typeface="新細明體" charset="-120"/>
              </a:rPr>
              <a:t>k</a:t>
            </a:r>
            <a:r>
              <a:rPr lang="en-US" altLang="zh-TW" sz="2000" b="1">
                <a:latin typeface="Arial" charset="0"/>
                <a:ea typeface="新細明體" charset="-120"/>
              </a:rPr>
              <a:t>)</a:t>
            </a:r>
          </a:p>
          <a:p>
            <a:pPr eaLnBrk="1" hangingPunct="1"/>
            <a:r>
              <a:rPr lang="en-US" altLang="zh-TW" sz="2000" b="1">
                <a:latin typeface="Arial" charset="0"/>
                <a:ea typeface="新細明體" charset="-120"/>
              </a:rPr>
              <a:t>T(n) = 2</a:t>
            </a:r>
            <a:r>
              <a:rPr lang="en-US" altLang="zh-TW" sz="2000" b="1" baseline="30000">
                <a:latin typeface="Arial" charset="0"/>
                <a:ea typeface="新細明體" charset="-120"/>
              </a:rPr>
              <a:t>k </a:t>
            </a:r>
            <a:r>
              <a:rPr lang="en-US" altLang="zh-TW" sz="2000" b="1">
                <a:latin typeface="Arial" charset="0"/>
                <a:ea typeface="新細明體" charset="-120"/>
              </a:rPr>
              <a:t>T(n/2</a:t>
            </a:r>
            <a:r>
              <a:rPr lang="en-US" altLang="zh-TW" sz="2000" b="1" baseline="30000">
                <a:latin typeface="Arial" charset="0"/>
                <a:ea typeface="新細明體" charset="-120"/>
              </a:rPr>
              <a:t>k</a:t>
            </a:r>
            <a:r>
              <a:rPr lang="en-US" altLang="zh-TW" sz="2000" b="1">
                <a:latin typeface="Arial" charset="0"/>
                <a:ea typeface="新細明體" charset="-120"/>
              </a:rPr>
              <a:t>) + kO(n)=nT(n/n) + kO(n)</a:t>
            </a:r>
          </a:p>
          <a:p>
            <a:pPr eaLnBrk="1" hangingPunct="1"/>
            <a:r>
              <a:rPr lang="en-US" altLang="zh-TW" sz="2000" b="1">
                <a:latin typeface="Arial" charset="0"/>
                <a:ea typeface="新細明體" charset="-120"/>
              </a:rPr>
              <a:t>= nT(1)+ log</a:t>
            </a:r>
            <a:r>
              <a:rPr lang="en-US" altLang="zh-TW" sz="2000" b="1" baseline="-25000">
                <a:latin typeface="Arial" charset="0"/>
                <a:ea typeface="新細明體" charset="-120"/>
              </a:rPr>
              <a:t>2</a:t>
            </a:r>
            <a:r>
              <a:rPr lang="en-US" altLang="zh-TW" sz="2000" b="1">
                <a:latin typeface="Arial" charset="0"/>
                <a:ea typeface="新細明體" charset="-120"/>
              </a:rPr>
              <a:t>nO(n)=nO(1)+O(n log</a:t>
            </a:r>
            <a:r>
              <a:rPr lang="en-US" altLang="zh-TW" sz="2000" b="1" baseline="-25000">
                <a:latin typeface="Arial" charset="0"/>
                <a:ea typeface="新細明體" charset="-120"/>
              </a:rPr>
              <a:t>2</a:t>
            </a:r>
            <a:r>
              <a:rPr lang="en-US" altLang="zh-TW" sz="2000" b="1">
                <a:latin typeface="Arial" charset="0"/>
                <a:ea typeface="新細明體" charset="-120"/>
              </a:rPr>
              <a:t>n)</a:t>
            </a:r>
          </a:p>
          <a:p>
            <a:pPr eaLnBrk="1" hangingPunct="1"/>
            <a:r>
              <a:rPr lang="en-US" altLang="zh-TW" sz="2000" b="1">
                <a:latin typeface="Arial" charset="0"/>
                <a:ea typeface="新細明體" charset="-120"/>
              </a:rPr>
              <a:t>=O(n)+O(n log</a:t>
            </a:r>
            <a:r>
              <a:rPr lang="en-US" altLang="zh-TW" sz="2000" b="1" baseline="-25000">
                <a:latin typeface="Arial" charset="0"/>
                <a:ea typeface="新細明體" charset="-120"/>
              </a:rPr>
              <a:t>2</a:t>
            </a:r>
            <a:r>
              <a:rPr lang="en-US" altLang="zh-TW" sz="2000" b="1">
                <a:latin typeface="Arial" charset="0"/>
                <a:ea typeface="新細明體" charset="-120"/>
              </a:rPr>
              <a:t>n)</a:t>
            </a:r>
          </a:p>
          <a:p>
            <a:pPr eaLnBrk="1" hangingPunct="1"/>
            <a:r>
              <a:rPr lang="en-US" altLang="zh-TW" sz="2000" b="1">
                <a:latin typeface="Arial" charset="0"/>
                <a:ea typeface="新細明體" charset="-120"/>
              </a:rPr>
              <a:t>=O(n log</a:t>
            </a:r>
            <a:r>
              <a:rPr lang="en-US" altLang="zh-TW" sz="2000" b="1" baseline="-25000">
                <a:latin typeface="Arial" charset="0"/>
                <a:ea typeface="新細明體" charset="-120"/>
              </a:rPr>
              <a:t>2</a:t>
            </a:r>
            <a:r>
              <a:rPr lang="en-US" altLang="zh-TW" sz="2000" b="1">
                <a:latin typeface="Arial" charset="0"/>
                <a:ea typeface="新細明體" charset="-120"/>
              </a:rPr>
              <a:t>n) = </a:t>
            </a:r>
            <a:r>
              <a:rPr lang="en-US" altLang="zh-TW" b="1">
                <a:latin typeface="Arial" charset="0"/>
                <a:ea typeface="新細明體" charset="-120"/>
              </a:rPr>
              <a:t>O(n logn)</a:t>
            </a:r>
          </a:p>
        </p:txBody>
      </p:sp>
      <p:sp>
        <p:nvSpPr>
          <p:cNvPr id="99334" name="Rectangle 13"/>
          <p:cNvSpPr>
            <a:spLocks noChangeArrowheads="1"/>
          </p:cNvSpPr>
          <p:nvPr/>
        </p:nvSpPr>
        <p:spPr bwMode="auto">
          <a:xfrm>
            <a:off x="1211064" y="968026"/>
            <a:ext cx="914188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altLang="zh-TW" sz="3200" b="1" dirty="0" err="1">
                <a:solidFill>
                  <a:schemeClr val="tx2"/>
                </a:solidFill>
                <a:ea typeface="新細明體" charset="-120"/>
              </a:rPr>
              <a:t>Waktu</a:t>
            </a:r>
            <a:r>
              <a:rPr lang="en-US" altLang="zh-TW" sz="3200" b="1" dirty="0">
                <a:solidFill>
                  <a:schemeClr val="tx2"/>
                </a:solidFill>
                <a:ea typeface="新細明體" charset="-120"/>
              </a:rPr>
              <a:t> </a:t>
            </a:r>
            <a:r>
              <a:rPr lang="en-US" altLang="zh-TW" sz="3200" b="1" dirty="0" err="1">
                <a:solidFill>
                  <a:schemeClr val="tx2"/>
                </a:solidFill>
                <a:ea typeface="新細明體" charset="-120"/>
              </a:rPr>
              <a:t>Kompleksitas</a:t>
            </a:r>
            <a:r>
              <a:rPr lang="en-US" altLang="zh-TW" sz="3200" b="1" dirty="0">
                <a:solidFill>
                  <a:schemeClr val="tx2"/>
                </a:solidFill>
                <a:ea typeface="新細明體" charset="-120"/>
              </a:rPr>
              <a:t> </a:t>
            </a:r>
            <a:r>
              <a:rPr lang="en-US" altLang="zh-TW" sz="3200" b="1" dirty="0" err="1">
                <a:solidFill>
                  <a:schemeClr val="tx2"/>
                </a:solidFill>
                <a:ea typeface="新細明體" charset="-120"/>
              </a:rPr>
              <a:t>Mergesort</a:t>
            </a:r>
            <a:endParaRPr lang="en-US" altLang="zh-TW" sz="3200" b="1" dirty="0">
              <a:solidFill>
                <a:schemeClr val="tx2"/>
              </a:solidFill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061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2004484" y="533400"/>
            <a:ext cx="9448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altLang="zh-TW" sz="2800" b="1">
                <a:solidFill>
                  <a:schemeClr val="tx2"/>
                </a:solidFill>
                <a:ea typeface="新細明體" charset="-120"/>
              </a:rPr>
              <a:t>Perbandingan insertion sort dan merge sort (dalam detik)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>
            <p:ph sz="quarter" idx="2"/>
          </p:nvPr>
        </p:nvGraphicFramePr>
        <p:xfrm>
          <a:off x="1016000" y="1371600"/>
          <a:ext cx="10769600" cy="4743452"/>
        </p:xfrm>
        <a:graphic>
          <a:graphicData uri="http://schemas.openxmlformats.org/drawingml/2006/table">
            <a:tbl>
              <a:tblPr/>
              <a:tblGrid>
                <a:gridCol w="193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99FF"/>
                          </a:solidFill>
                          <a:effectLst/>
                          <a:latin typeface="Tahoma" pitchFamily="34" charset="0"/>
                        </a:rPr>
                        <a:t>n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99FF"/>
                          </a:solidFill>
                          <a:effectLst/>
                          <a:latin typeface="Tahoma" pitchFamily="34" charset="0"/>
                        </a:rPr>
                        <a:t>Insertion sort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99FF"/>
                          </a:solidFill>
                          <a:effectLst/>
                          <a:latin typeface="Tahoma" pitchFamily="34" charset="0"/>
                        </a:rPr>
                        <a:t>Merge sort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99FF"/>
                          </a:solidFill>
                          <a:effectLst/>
                          <a:latin typeface="Tahoma" pitchFamily="34" charset="0"/>
                        </a:rPr>
                        <a:t>Ratio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100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0.01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0.01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0.18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0.01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18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2000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0.76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0.04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3000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1.67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0.05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33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4000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2.90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0.07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41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5000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4.66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0.09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52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6000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6.75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0.10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67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7000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9.39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0.14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67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8000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11.93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0.14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85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63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391085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Kesimpulan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charset="0"/>
              </a:rPr>
              <a:t>Cara </a:t>
            </a:r>
            <a:r>
              <a:rPr lang="en-US" dirty="0" err="1" smtClean="0">
                <a:latin typeface="Arial" charset="0"/>
              </a:rPr>
              <a:t>Kerja</a:t>
            </a:r>
            <a:r>
              <a:rPr lang="en-US" dirty="0" smtClean="0">
                <a:latin typeface="Arial" charset="0"/>
              </a:rPr>
              <a:t> Quick Sort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2100" dirty="0" err="1">
                <a:latin typeface="Arial" charset="0"/>
              </a:rPr>
              <a:t>Tentukan</a:t>
            </a:r>
            <a:r>
              <a:rPr lang="en-US" sz="2100" dirty="0">
                <a:latin typeface="Arial" charset="0"/>
              </a:rPr>
              <a:t> “pivot”. </a:t>
            </a:r>
            <a:r>
              <a:rPr lang="en-US" sz="2100" dirty="0" err="1">
                <a:latin typeface="Arial" charset="0"/>
              </a:rPr>
              <a:t>Bagi</a:t>
            </a:r>
            <a:r>
              <a:rPr lang="en-US" sz="2100" dirty="0">
                <a:latin typeface="Arial" charset="0"/>
              </a:rPr>
              <a:t> Data </a:t>
            </a:r>
            <a:r>
              <a:rPr lang="en-US" sz="2100" dirty="0" err="1">
                <a:latin typeface="Arial" charset="0"/>
              </a:rPr>
              <a:t>menjadi</a:t>
            </a:r>
            <a:r>
              <a:rPr lang="en-US" sz="2100" dirty="0">
                <a:latin typeface="Arial" charset="0"/>
              </a:rPr>
              <a:t> 2 </a:t>
            </a:r>
            <a:r>
              <a:rPr lang="en-US" sz="2100" dirty="0" err="1">
                <a:latin typeface="Arial" charset="0"/>
              </a:rPr>
              <a:t>Bagian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yaitu</a:t>
            </a:r>
            <a:r>
              <a:rPr lang="en-US" sz="2100" dirty="0">
                <a:latin typeface="Arial" charset="0"/>
              </a:rPr>
              <a:t> Data </a:t>
            </a:r>
            <a:r>
              <a:rPr lang="en-US" sz="2100" dirty="0" err="1">
                <a:latin typeface="Arial" charset="0"/>
              </a:rPr>
              <a:t>kurang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dari</a:t>
            </a:r>
            <a:r>
              <a:rPr lang="en-US" sz="2100" dirty="0">
                <a:latin typeface="Arial" charset="0"/>
              </a:rPr>
              <a:t> pivot </a:t>
            </a:r>
            <a:r>
              <a:rPr lang="en-US" sz="2100" dirty="0" err="1">
                <a:latin typeface="Arial" charset="0"/>
              </a:rPr>
              <a:t>dan</a:t>
            </a:r>
            <a:r>
              <a:rPr lang="en-US" sz="2100" dirty="0">
                <a:latin typeface="Arial" charset="0"/>
              </a:rPr>
              <a:t> Data </a:t>
            </a:r>
            <a:r>
              <a:rPr lang="en-US" sz="2100" dirty="0" err="1">
                <a:latin typeface="Arial" charset="0"/>
              </a:rPr>
              <a:t>lebih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besar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dari</a:t>
            </a:r>
            <a:r>
              <a:rPr lang="en-US" sz="2100" dirty="0">
                <a:latin typeface="Arial" charset="0"/>
              </a:rPr>
              <a:t> pivot. </a:t>
            </a:r>
            <a:r>
              <a:rPr lang="en-US" sz="2100" dirty="0" err="1">
                <a:latin typeface="Arial" charset="0"/>
              </a:rPr>
              <a:t>Urutkan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tiap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bagian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tersebut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secara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rekursif</a:t>
            </a:r>
            <a:r>
              <a:rPr lang="en-US" sz="2100" dirty="0">
                <a:latin typeface="Arial" charset="0"/>
              </a:rPr>
              <a:t>.</a:t>
            </a:r>
          </a:p>
          <a:p>
            <a:r>
              <a:rPr lang="en-US" dirty="0" smtClean="0">
                <a:latin typeface="Arial" charset="0"/>
              </a:rPr>
              <a:t>Cara </a:t>
            </a:r>
            <a:r>
              <a:rPr lang="en-US" dirty="0" err="1">
                <a:latin typeface="Arial" charset="0"/>
              </a:rPr>
              <a:t>Kerja</a:t>
            </a: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Merge </a:t>
            </a:r>
            <a:r>
              <a:rPr lang="en-US" dirty="0">
                <a:latin typeface="Arial" charset="0"/>
              </a:rPr>
              <a:t>Sort</a:t>
            </a:r>
          </a:p>
          <a:p>
            <a:r>
              <a:rPr lang="en-US" sz="2100" dirty="0" err="1">
                <a:latin typeface="Arial" charset="0"/>
              </a:rPr>
              <a:t>Merupakan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algoritma</a:t>
            </a:r>
            <a:r>
              <a:rPr lang="en-US" sz="2100" dirty="0">
                <a:latin typeface="Arial" charset="0"/>
              </a:rPr>
              <a:t> divide-and-conquer (</a:t>
            </a:r>
            <a:r>
              <a:rPr lang="en-US" sz="2100" dirty="0" err="1">
                <a:latin typeface="Arial" charset="0"/>
              </a:rPr>
              <a:t>membagi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dan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menyelesaikan</a:t>
            </a:r>
            <a:r>
              <a:rPr lang="en-US" sz="2100" dirty="0">
                <a:latin typeface="Arial" charset="0"/>
              </a:rPr>
              <a:t>)</a:t>
            </a:r>
          </a:p>
          <a:p>
            <a:r>
              <a:rPr lang="en-US" sz="2100" dirty="0" err="1">
                <a:latin typeface="Arial" charset="0"/>
              </a:rPr>
              <a:t>Membagi</a:t>
            </a:r>
            <a:r>
              <a:rPr lang="en-US" sz="2100" dirty="0">
                <a:latin typeface="Arial" charset="0"/>
              </a:rPr>
              <a:t> array </a:t>
            </a:r>
            <a:r>
              <a:rPr lang="en-US" sz="2100" dirty="0" err="1">
                <a:latin typeface="Arial" charset="0"/>
              </a:rPr>
              <a:t>menjadi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dua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bagian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sampai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subarray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hanya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berisi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satu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elemen</a:t>
            </a:r>
            <a:endParaRPr lang="en-US" sz="2100" dirty="0">
              <a:latin typeface="Arial" charset="0"/>
            </a:endParaRPr>
          </a:p>
          <a:p>
            <a:r>
              <a:rPr lang="en-US" sz="2100" dirty="0" err="1">
                <a:latin typeface="Arial" charset="0"/>
              </a:rPr>
              <a:t>Mengabungkan</a:t>
            </a:r>
            <a:r>
              <a:rPr lang="en-US" sz="2100" dirty="0">
                <a:latin typeface="Arial" charset="0"/>
              </a:rPr>
              <a:t> </a:t>
            </a:r>
            <a:r>
              <a:rPr lang="en-US" sz="2100" dirty="0" err="1">
                <a:latin typeface="Arial" charset="0"/>
              </a:rPr>
              <a:t>solusi</a:t>
            </a:r>
            <a:r>
              <a:rPr lang="en-US" sz="2100" dirty="0">
                <a:latin typeface="Arial" charset="0"/>
              </a:rPr>
              <a:t> sub-problem :</a:t>
            </a:r>
          </a:p>
          <a:p>
            <a:pPr marL="365760" lvl="3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n-US" sz="1700" dirty="0" err="1">
                <a:latin typeface="Arial" charset="0"/>
              </a:rPr>
              <a:t>Membandingkan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elemen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pertama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subarray</a:t>
            </a:r>
            <a:endParaRPr lang="en-US" sz="1700" dirty="0">
              <a:latin typeface="Arial" charset="0"/>
            </a:endParaRPr>
          </a:p>
          <a:p>
            <a:pPr marL="365760" lvl="3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n-US" sz="1700" dirty="0" err="1">
                <a:latin typeface="Arial" charset="0"/>
              </a:rPr>
              <a:t>Memindahkan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elemen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terkecil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dan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meletakkannya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ke</a:t>
            </a:r>
            <a:r>
              <a:rPr lang="en-US" sz="1700" dirty="0">
                <a:latin typeface="Arial" charset="0"/>
              </a:rPr>
              <a:t> array </a:t>
            </a:r>
            <a:r>
              <a:rPr lang="en-US" sz="1700" dirty="0" err="1">
                <a:latin typeface="Arial" charset="0"/>
              </a:rPr>
              <a:t>hasil</a:t>
            </a:r>
            <a:endParaRPr lang="en-US" sz="1700" dirty="0">
              <a:latin typeface="Arial" charset="0"/>
            </a:endParaRPr>
          </a:p>
          <a:p>
            <a:pPr marL="365760" lvl="3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n-US" sz="1700" dirty="0" err="1">
                <a:latin typeface="Arial" charset="0"/>
              </a:rPr>
              <a:t>Lanjutkan</a:t>
            </a:r>
            <a:r>
              <a:rPr lang="en-US" sz="1700" dirty="0">
                <a:latin typeface="Arial" charset="0"/>
              </a:rPr>
              <a:t> Proses </a:t>
            </a:r>
            <a:r>
              <a:rPr lang="en-US" sz="1700" dirty="0" err="1">
                <a:latin typeface="Arial" charset="0"/>
              </a:rPr>
              <a:t>sampai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semua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elemen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berada</a:t>
            </a:r>
            <a:r>
              <a:rPr lang="en-US" sz="1700" dirty="0">
                <a:latin typeface="Arial" charset="0"/>
              </a:rPr>
              <a:t> </a:t>
            </a:r>
            <a:r>
              <a:rPr lang="en-US" sz="1700" dirty="0" err="1">
                <a:latin typeface="Arial" charset="0"/>
              </a:rPr>
              <a:t>pada</a:t>
            </a:r>
            <a:r>
              <a:rPr lang="en-US" sz="1700" dirty="0">
                <a:latin typeface="Arial" charset="0"/>
              </a:rPr>
              <a:t> array </a:t>
            </a:r>
            <a:r>
              <a:rPr lang="en-US" sz="1700" dirty="0" err="1">
                <a:latin typeface="Arial" charset="0"/>
              </a:rPr>
              <a:t>hasil</a:t>
            </a:r>
            <a:endParaRPr lang="en-US" sz="1700" dirty="0">
              <a:latin typeface="Arial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902656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Latihan</a:t>
            </a:r>
            <a:r>
              <a:rPr lang="en-AU" dirty="0" smtClean="0"/>
              <a:t> </a:t>
            </a:r>
            <a:r>
              <a:rPr lang="en-AU" dirty="0" err="1" smtClean="0"/>
              <a:t>Soal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488" lvl="1" indent="-344488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dirty="0" err="1">
                <a:latin typeface="Arial" charset="0"/>
              </a:rPr>
              <a:t>Urutkan</a:t>
            </a:r>
            <a:r>
              <a:rPr lang="en-US" dirty="0">
                <a:latin typeface="Arial" charset="0"/>
              </a:rPr>
              <a:t> data di </a:t>
            </a:r>
            <a:r>
              <a:rPr lang="en-US" dirty="0" err="1">
                <a:latin typeface="Arial" charset="0"/>
              </a:rPr>
              <a:t>bawah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ini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dengan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Algoritma</a:t>
            </a: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Merge </a:t>
            </a:r>
            <a:r>
              <a:rPr lang="en-US" dirty="0">
                <a:latin typeface="Arial" charset="0"/>
              </a:rPr>
              <a:t>Sort </a:t>
            </a:r>
            <a:r>
              <a:rPr lang="en-US" dirty="0" err="1">
                <a:latin typeface="Arial" charset="0"/>
              </a:rPr>
              <a:t>dan</a:t>
            </a: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Quick </a:t>
            </a:r>
            <a:r>
              <a:rPr lang="en-US" dirty="0">
                <a:latin typeface="Arial" charset="0"/>
              </a:rPr>
              <a:t>Sort, </a:t>
            </a:r>
            <a:r>
              <a:rPr lang="en-US" dirty="0" err="1">
                <a:latin typeface="Arial" charset="0"/>
              </a:rPr>
              <a:t>jelaskan</a:t>
            </a:r>
            <a:r>
              <a:rPr lang="en-US" dirty="0">
                <a:latin typeface="Arial" charset="0"/>
              </a:rPr>
              <a:t> pula </a:t>
            </a:r>
            <a:r>
              <a:rPr lang="en-US" dirty="0" err="1">
                <a:latin typeface="Arial" charset="0"/>
              </a:rPr>
              <a:t>langkah-langkahnya</a:t>
            </a:r>
            <a:r>
              <a:rPr lang="en-US" dirty="0">
                <a:latin typeface="Arial" charset="0"/>
              </a:rPr>
              <a:t> !</a:t>
            </a:r>
          </a:p>
          <a:p>
            <a:pPr marL="344488" lvl="1" indent="-344488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sz="2000" b="1" dirty="0">
                <a:latin typeface="Arial" charset="0"/>
              </a:rPr>
              <a:t>9  1  2  5  6  4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69588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119218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3268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266074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68812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4531785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748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3149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60981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7664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2965451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8447618" y="600075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7302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67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4106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33231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48895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65193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sz="2400" b="1"/>
              <a:t>6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8085667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33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2540001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8868834" y="1371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42</a:t>
            </a:r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43264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45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29760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5109634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14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2192867" y="2133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3077634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23</a:t>
            </a: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2032001" y="2895600"/>
            <a:ext cx="783167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400" b="1"/>
              <a:t>98</a:t>
            </a:r>
          </a:p>
        </p:txBody>
      </p:sp>
    </p:spTree>
    <p:extLst>
      <p:ext uri="{BB962C8B-B14F-4D97-AF65-F5344CB8AC3E}">
        <p14:creationId xmlns:p14="http://schemas.microsoft.com/office/powerpoint/2010/main" val="173610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1075</TotalTime>
  <Words>2649</Words>
  <Application>Microsoft Office PowerPoint</Application>
  <PresentationFormat>Widescreen</PresentationFormat>
  <Paragraphs>1936</Paragraphs>
  <Slides>61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72" baseType="lpstr">
      <vt:lpstr>Aharoni</vt:lpstr>
      <vt:lpstr>Arial</vt:lpstr>
      <vt:lpstr>Calibri</vt:lpstr>
      <vt:lpstr>Calibri Light</vt:lpstr>
      <vt:lpstr>Courier New</vt:lpstr>
      <vt:lpstr>新細明體</vt:lpstr>
      <vt:lpstr>Tahoma</vt:lpstr>
      <vt:lpstr>Times New Roman</vt:lpstr>
      <vt:lpstr>Wingdings</vt:lpstr>
      <vt:lpstr>Retrospect</vt:lpstr>
      <vt:lpstr>Equation</vt:lpstr>
      <vt:lpstr>09-2. Algoritma Pengurutan Merge Sort</vt:lpstr>
      <vt:lpstr>Capaian Pembelajaran</vt:lpstr>
      <vt:lpstr>Materi</vt:lpstr>
      <vt:lpstr>Merge Sort</vt:lpstr>
      <vt:lpstr>Merge 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Algoritma Merge Sort</vt:lpstr>
      <vt:lpstr>Algoritma Merge Sort</vt:lpstr>
      <vt:lpstr>Algoritma Merge Sort</vt:lpstr>
      <vt:lpstr>PowerPoint Presentation</vt:lpstr>
      <vt:lpstr>PowerPoint Presentation</vt:lpstr>
      <vt:lpstr>PowerPoint Presentation</vt:lpstr>
      <vt:lpstr>Fungsi Merge</vt:lpstr>
      <vt:lpstr>Fungsi Merge()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Kesimpulan</vt:lpstr>
      <vt:lpstr>Latihan Soal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Riset  Sistem Estimasi Usia Berdasarkan Citra Radiograf Gigi Sebagai Alat Bantu Proses Identifikasi</dc:title>
  <dc:creator>Microsoft Office User</dc:creator>
  <cp:lastModifiedBy>Yuliana</cp:lastModifiedBy>
  <cp:revision>77</cp:revision>
  <dcterms:created xsi:type="dcterms:W3CDTF">2016-11-07T15:49:39Z</dcterms:created>
  <dcterms:modified xsi:type="dcterms:W3CDTF">2026-07-13T07:13:55Z</dcterms:modified>
</cp:coreProperties>
</file>