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350" r:id="rId3"/>
    <p:sldId id="351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356" r:id="rId29"/>
    <p:sldId id="358" r:id="rId30"/>
    <p:sldId id="352" r:id="rId31"/>
    <p:sldId id="353" r:id="rId32"/>
    <p:sldId id="359" r:id="rId33"/>
    <p:sldId id="357" r:id="rId34"/>
    <p:sldId id="355" r:id="rId35"/>
    <p:sldId id="292" r:id="rId36"/>
    <p:sldId id="293" r:id="rId37"/>
    <p:sldId id="294" r:id="rId38"/>
    <p:sldId id="295" r:id="rId39"/>
    <p:sldId id="296" r:id="rId40"/>
    <p:sldId id="297" r:id="rId41"/>
    <p:sldId id="298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8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6"/>
  </p:normalViewPr>
  <p:slideViewPr>
    <p:cSldViewPr snapToGrid="0" snapToObjects="1">
      <p:cViewPr>
        <p:scale>
          <a:sx n="100" d="100"/>
          <a:sy n="100" d="100"/>
        </p:scale>
        <p:origin x="-756" y="-8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21569"/>
            <a:ext cx="1204483" cy="1146877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164357" y="64516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617538"/>
            <a:ext cx="1039071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860117" y="2017713"/>
            <a:ext cx="508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60117" y="4151313"/>
            <a:ext cx="508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219200" y="63246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4704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9042400" y="63246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9CE8-6E4A-4E9E-8263-3E3BEE8D2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17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617538"/>
            <a:ext cx="1039071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200" y="63246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704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2400" y="63246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09117-1E20-4F66-8514-AF49A22746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461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Hal </a:t>
            </a:r>
            <a:fld id="{6113E31D-E2AB-40D1-8B51-AFA5AFEF393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84" y="6080010"/>
            <a:ext cx="817067" cy="777990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931851" y="6461105"/>
            <a:ext cx="4871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39" y="6112388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314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7066" y="64597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all" baseline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6000" dirty="0" smtClean="0"/>
              <a:t>09. </a:t>
            </a:r>
            <a:r>
              <a:rPr lang="en-US" sz="5400" dirty="0" err="1" smtClean="0"/>
              <a:t>Algoritma</a:t>
            </a:r>
            <a:r>
              <a:rPr lang="en-US" sz="5400" dirty="0" smtClean="0"/>
              <a:t> </a:t>
            </a:r>
            <a:r>
              <a:rPr lang="en-US" sz="5400" dirty="0" err="1" smtClean="0"/>
              <a:t>Pengurutan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Quick Sort</a:t>
            </a:r>
            <a:endParaRPr lang="en-US" sz="60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ARNA FARIZA</a:t>
            </a:r>
          </a:p>
          <a:p>
            <a:pPr algn="ctr" eaLnBrk="1" hangingPunct="1"/>
            <a:r>
              <a:rPr lang="en-US" dirty="0" err="1" smtClean="0"/>
              <a:t>Yuliana</a:t>
            </a:r>
            <a:r>
              <a:rPr lang="en-US" dirty="0" smtClean="0"/>
              <a:t> </a:t>
            </a:r>
            <a:r>
              <a:rPr lang="en-US" dirty="0" err="1" smtClean="0"/>
              <a:t>Setiowati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76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Quicksort - </a:t>
            </a:r>
            <a:r>
              <a:rPr lang="en-US" sz="4000" dirty="0" err="1" smtClean="0"/>
              <a:t>Partisi</a:t>
            </a:r>
            <a:endParaRPr lang="en-US" sz="40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1853268"/>
            <a:ext cx="10972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err="1" smtClean="0"/>
              <a:t>Jelas</a:t>
            </a:r>
            <a:r>
              <a:rPr lang="en-US" sz="2800" dirty="0" smtClean="0"/>
              <a:t>,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b="1" dirty="0" smtClean="0">
                <a:latin typeface="Courier New" pitchFamily="49" charset="0"/>
              </a:rPr>
              <a:t>partition()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kembali</a:t>
            </a:r>
            <a:r>
              <a:rPr lang="en-US" sz="2400" dirty="0" smtClean="0"/>
              <a:t> </a:t>
            </a:r>
            <a:r>
              <a:rPr lang="en-US" sz="2400" dirty="0" err="1" smtClean="0"/>
              <a:t>subarray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r>
              <a:rPr lang="en-US" sz="2400" dirty="0" smtClean="0"/>
              <a:t> 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subarray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elemen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subarray</a:t>
            </a:r>
            <a:r>
              <a:rPr lang="en-US" sz="2000" dirty="0" smtClean="0"/>
              <a:t> </a:t>
            </a:r>
            <a:r>
              <a:rPr lang="en-US" sz="2000" dirty="0" err="1" smtClean="0"/>
              <a:t>pertama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0070C0"/>
                </a:solidFill>
                <a:sym typeface="Symbol" pitchFamily="18" charset="2"/>
              </a:rPr>
              <a:t>lebih</a:t>
            </a:r>
            <a:r>
              <a:rPr lang="en-US" sz="2000" b="1" dirty="0" smtClean="0">
                <a:solidFill>
                  <a:srgbClr val="0070C0"/>
                </a:solidFill>
                <a:sym typeface="Symbol" pitchFamily="18" charset="2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sym typeface="Symbol" pitchFamily="18" charset="2"/>
              </a:rPr>
              <a:t>kecil</a:t>
            </a:r>
            <a:r>
              <a:rPr lang="en-US" sz="2000" b="1" dirty="0" smtClean="0">
                <a:solidFill>
                  <a:srgbClr val="0070C0"/>
                </a:solidFill>
                <a:sym typeface="Symbol" pitchFamily="18" charset="2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sym typeface="Symbol" pitchFamily="18" charset="2"/>
              </a:rPr>
              <a:t>dari</a:t>
            </a:r>
            <a:r>
              <a:rPr lang="en-US" sz="2000" dirty="0" smtClean="0">
                <a:solidFill>
                  <a:srgbClr val="0070C0"/>
                </a:solidFill>
                <a:sym typeface="Symbol" pitchFamily="18" charset="2"/>
              </a:rPr>
              <a:t> </a:t>
            </a:r>
            <a:r>
              <a:rPr lang="en-US" sz="2000" dirty="0" err="1" smtClean="0">
                <a:sym typeface="Symbol" pitchFamily="18" charset="2"/>
              </a:rPr>
              <a:t>semua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 err="1" smtClean="0">
                <a:sym typeface="Symbol" pitchFamily="18" charset="2"/>
              </a:rPr>
              <a:t>nilai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 err="1" smtClean="0">
                <a:sym typeface="Symbol" pitchFamily="18" charset="2"/>
              </a:rPr>
              <a:t>pada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 err="1" smtClean="0">
                <a:sym typeface="Symbol" pitchFamily="18" charset="2"/>
              </a:rPr>
              <a:t>subarray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 err="1" smtClean="0">
                <a:sym typeface="Symbol" pitchFamily="18" charset="2"/>
              </a:rPr>
              <a:t>kedua</a:t>
            </a:r>
            <a:endParaRPr lang="en-US" sz="2000" dirty="0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/>
              <a:t>Mengembalikan</a:t>
            </a:r>
            <a:r>
              <a:rPr lang="en-US" sz="2400" dirty="0" smtClean="0"/>
              <a:t> </a:t>
            </a:r>
            <a:r>
              <a:rPr lang="en-US" sz="2400" dirty="0" err="1" smtClean="0"/>
              <a:t>indeks</a:t>
            </a:r>
            <a:r>
              <a:rPr lang="en-US" sz="2400" dirty="0" smtClean="0"/>
              <a:t> pivot yang </a:t>
            </a:r>
            <a:r>
              <a:rPr lang="en-US" sz="2400" dirty="0" err="1" smtClean="0"/>
              <a:t>membagi</a:t>
            </a:r>
            <a:r>
              <a:rPr lang="en-US" sz="2400" dirty="0" smtClean="0"/>
              <a:t> </a:t>
            </a:r>
            <a:r>
              <a:rPr lang="en-US" sz="2400" dirty="0" err="1" smtClean="0"/>
              <a:t>subarray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4856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Partisi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Partition(A, p, r):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Pilih elemen sebagai “pivot” (</a:t>
            </a:r>
            <a:r>
              <a:rPr lang="en-US" sz="2400" i="1" smtClean="0">
                <a:solidFill>
                  <a:schemeClr val="accent1"/>
                </a:solidFill>
              </a:rPr>
              <a:t>which?</a:t>
            </a:r>
            <a:r>
              <a:rPr lang="en-US" sz="24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Dua bagian A[p..i] and A[j..r]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Semua element pada A[p..i] &lt;= pivot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Semua element pada A[j..r] &gt;= pivot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Increment i sampai A[i] &gt;= pivot (var I digunakan untuk mendapatkan bilangan </a:t>
            </a:r>
            <a:r>
              <a:rPr lang="en-US" sz="2400" b="1" smtClean="0">
                <a:solidFill>
                  <a:srgbClr val="0070C0"/>
                </a:solidFill>
              </a:rPr>
              <a:t>&gt;=</a:t>
            </a:r>
            <a:r>
              <a:rPr lang="en-US" sz="2400" smtClean="0"/>
              <a:t> pivot)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Decrement j sampai A[j] &lt;= pivot (var j digunakan untuk mendapatkan bilangan </a:t>
            </a:r>
            <a:r>
              <a:rPr lang="en-US" sz="2400" b="1" smtClean="0">
                <a:solidFill>
                  <a:srgbClr val="0070C0"/>
                </a:solidFill>
              </a:rPr>
              <a:t>&lt;=</a:t>
            </a:r>
            <a:r>
              <a:rPr lang="en-US" sz="2400" smtClean="0"/>
              <a:t> pivot)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Swap A[i] dan A[j]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Repeat Until i &gt;= 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Return j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563033" y="5486400"/>
            <a:ext cx="609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563033" y="3886200"/>
            <a:ext cx="0" cy="1600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63033" y="3886200"/>
            <a:ext cx="609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48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Partition Code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Partition(A, p, r)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x = A[p];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i = p - 1;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j = r + 1;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while (TRUE)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repeat 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    j--;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until A[j] &lt;= x;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repeat 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    i++;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until A[i] &gt;= x;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if (i &lt; j)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    Swap(A, i, j);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else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400" b="1" dirty="0" smtClean="0">
                <a:latin typeface="Courier New" pitchFamily="49" charset="0"/>
              </a:rPr>
              <a:t>            return j;</a:t>
            </a:r>
          </a:p>
        </p:txBody>
      </p:sp>
    </p:spTree>
    <p:extLst>
      <p:ext uri="{BB962C8B-B14F-4D97-AF65-F5344CB8AC3E}">
        <p14:creationId xmlns:p14="http://schemas.microsoft.com/office/powerpoint/2010/main" val="319084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Pohon Rekursif</a:t>
            </a:r>
            <a:br>
              <a:rPr lang="en-AU" smtClean="0"/>
            </a:br>
            <a:r>
              <a:rPr lang="en-AU" smtClean="0"/>
              <a:t>Quick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420" y="1909894"/>
            <a:ext cx="11207749" cy="2362200"/>
          </a:xfrm>
        </p:spPr>
        <p:txBody>
          <a:bodyPr/>
          <a:lstStyle/>
          <a:p>
            <a:pPr>
              <a:defRPr/>
            </a:pPr>
            <a:r>
              <a:rPr lang="en-AU" sz="2000" dirty="0" err="1" smtClean="0"/>
              <a:t>Pada</a:t>
            </a:r>
            <a:r>
              <a:rPr lang="en-AU" sz="2000" dirty="0" smtClean="0"/>
              <a:t> slide 13 </a:t>
            </a:r>
            <a:r>
              <a:rPr lang="en-AU" sz="2000" dirty="0" err="1" smtClean="0"/>
              <a:t>merupakan</a:t>
            </a:r>
            <a:r>
              <a:rPr lang="en-AU" sz="2000" dirty="0" smtClean="0"/>
              <a:t> </a:t>
            </a:r>
            <a:r>
              <a:rPr lang="en-AU" sz="2000" dirty="0" err="1" smtClean="0"/>
              <a:t>pohon</a:t>
            </a:r>
            <a:r>
              <a:rPr lang="en-AU" sz="2000" dirty="0" smtClean="0"/>
              <a:t> </a:t>
            </a:r>
            <a:r>
              <a:rPr lang="en-AU" sz="2000" dirty="0" err="1" smtClean="0"/>
              <a:t>rekursif</a:t>
            </a:r>
            <a:r>
              <a:rPr lang="en-AU" sz="2000" dirty="0" smtClean="0"/>
              <a:t> </a:t>
            </a:r>
            <a:r>
              <a:rPr lang="en-AU" sz="2000" dirty="0" err="1" smtClean="0"/>
              <a:t>dari</a:t>
            </a:r>
            <a:r>
              <a:rPr lang="en-AU" sz="2000" dirty="0" smtClean="0"/>
              <a:t> Quick Sort.</a:t>
            </a:r>
          </a:p>
          <a:p>
            <a:pPr>
              <a:defRPr/>
            </a:pPr>
            <a:r>
              <a:rPr lang="en-AU" sz="2000" dirty="0" err="1" smtClean="0"/>
              <a:t>Terdapat</a:t>
            </a:r>
            <a:r>
              <a:rPr lang="en-AU" sz="2000" dirty="0" smtClean="0"/>
              <a:t> 10 data </a:t>
            </a:r>
            <a:r>
              <a:rPr lang="en-AU" sz="2000" dirty="0" err="1" smtClean="0"/>
              <a:t>yaitu</a:t>
            </a:r>
            <a:r>
              <a:rPr lang="en-AU" sz="2000" dirty="0" smtClean="0"/>
              <a:t> 12, 35, 9, 11, 3, 17, 23, 15, 31, 20.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AU" sz="2000" dirty="0" err="1" smtClean="0"/>
              <a:t>Pemanggilan</a:t>
            </a:r>
            <a:r>
              <a:rPr lang="en-AU" sz="2000" dirty="0" smtClean="0"/>
              <a:t> method </a:t>
            </a:r>
            <a:r>
              <a:rPr lang="en-AU" sz="2000" dirty="0" err="1" smtClean="0"/>
              <a:t>dengan</a:t>
            </a:r>
            <a:r>
              <a:rPr lang="en-AU" sz="2000" dirty="0" smtClean="0"/>
              <a:t> </a:t>
            </a:r>
            <a:r>
              <a:rPr lang="en-AU" sz="2000" dirty="0" err="1" smtClean="0"/>
              <a:t>cara</a:t>
            </a:r>
            <a:r>
              <a:rPr lang="en-AU" sz="2000" dirty="0" smtClean="0"/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QuickSort</a:t>
            </a:r>
            <a:r>
              <a:rPr lang="en-US" sz="2000" b="1" dirty="0" smtClean="0">
                <a:solidFill>
                  <a:srgbClr val="0070C0"/>
                </a:solidFill>
              </a:rPr>
              <a:t>(0,9), </a:t>
            </a:r>
            <a:r>
              <a:rPr lang="en-US" sz="2000" dirty="0" err="1" smtClean="0"/>
              <a:t>selanjutnya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Partisi</a:t>
            </a:r>
            <a:r>
              <a:rPr lang="en-US" sz="2000" dirty="0" smtClean="0"/>
              <a:t>, data </a:t>
            </a:r>
            <a:r>
              <a:rPr lang="en-US" sz="2000" dirty="0" err="1" smtClean="0"/>
              <a:t>dipartisi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indeks</a:t>
            </a:r>
            <a:r>
              <a:rPr lang="en-US" sz="2000" dirty="0" smtClean="0"/>
              <a:t> ke-2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rekursif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QuickSort</a:t>
            </a:r>
            <a:r>
              <a:rPr lang="en-US" sz="2000" b="1" dirty="0" smtClean="0">
                <a:solidFill>
                  <a:srgbClr val="0070C0"/>
                </a:solidFill>
              </a:rPr>
              <a:t>(0,2)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QuickSort</a:t>
            </a:r>
            <a:r>
              <a:rPr lang="en-US" sz="2000" b="1" dirty="0" smtClean="0">
                <a:solidFill>
                  <a:srgbClr val="0070C0"/>
                </a:solidFill>
              </a:rPr>
              <a:t>(3,9)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000" dirty="0" smtClean="0"/>
              <a:t>Proses </a:t>
            </a:r>
            <a:r>
              <a:rPr lang="en-US" sz="2000" dirty="0" err="1" smtClean="0"/>
              <a:t>rekursif</a:t>
            </a:r>
            <a:r>
              <a:rPr lang="en-US" sz="2000" dirty="0" smtClean="0"/>
              <a:t> </a:t>
            </a:r>
            <a:r>
              <a:rPr lang="en-US" sz="2000" dirty="0" err="1" smtClean="0"/>
              <a:t>berhenti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berisi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data </a:t>
            </a:r>
            <a:r>
              <a:rPr lang="en-US" sz="2000" dirty="0" err="1" smtClean="0"/>
              <a:t>saja</a:t>
            </a:r>
            <a:r>
              <a:rPr lang="en-US" sz="2000" dirty="0" smtClean="0"/>
              <a:t>, </a:t>
            </a:r>
            <a:r>
              <a:rPr lang="en-US" sz="2000" dirty="0" err="1" smtClean="0"/>
              <a:t>misal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QuickSort</a:t>
            </a:r>
            <a:r>
              <a:rPr lang="en-US" sz="2000" b="1" dirty="0" smtClean="0">
                <a:solidFill>
                  <a:srgbClr val="0070C0"/>
                </a:solidFill>
              </a:rPr>
              <a:t>(3,3)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AU" sz="2000" dirty="0" smtClean="0"/>
          </a:p>
          <a:p>
            <a:pPr>
              <a:defRPr/>
            </a:pPr>
            <a:endParaRPr lang="en-AU" sz="2000" dirty="0" smtClean="0"/>
          </a:p>
          <a:p>
            <a:pPr>
              <a:defRPr/>
            </a:pPr>
            <a:endParaRPr lang="en-AU" sz="2000" dirty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165600" y="6305550"/>
            <a:ext cx="38608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smtClean="0">
                <a:latin typeface="Arial Narrow" pitchFamily="34" charset="0"/>
              </a:rPr>
              <a:t>PENS-ITS</a:t>
            </a:r>
          </a:p>
        </p:txBody>
      </p:sp>
      <p:grpSp>
        <p:nvGrpSpPr>
          <p:cNvPr id="26629" name="Group 32"/>
          <p:cNvGrpSpPr>
            <a:grpSpLocks/>
          </p:cNvGrpSpPr>
          <p:nvPr/>
        </p:nvGrpSpPr>
        <p:grpSpPr bwMode="auto">
          <a:xfrm>
            <a:off x="2575984" y="4392614"/>
            <a:ext cx="7620000" cy="1660525"/>
            <a:chOff x="1447800" y="3733800"/>
            <a:chExt cx="6096002" cy="2113764"/>
          </a:xfrm>
        </p:grpSpPr>
        <p:sp>
          <p:nvSpPr>
            <p:cNvPr id="26630" name="Text Box 24"/>
            <p:cNvSpPr txBox="1">
              <a:spLocks noChangeArrowheads="1"/>
            </p:cNvSpPr>
            <p:nvPr/>
          </p:nvSpPr>
          <p:spPr bwMode="auto">
            <a:xfrm>
              <a:off x="2819400" y="3733800"/>
              <a:ext cx="2819400" cy="665964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</a:rPr>
                <a:t>QuickSort(0,9)</a:t>
              </a:r>
            </a:p>
          </p:txBody>
        </p:sp>
        <p:sp>
          <p:nvSpPr>
            <p:cNvPr id="26631" name="Text Box 25"/>
            <p:cNvSpPr txBox="1">
              <a:spLocks noChangeArrowheads="1"/>
            </p:cNvSpPr>
            <p:nvPr/>
          </p:nvSpPr>
          <p:spPr bwMode="auto">
            <a:xfrm>
              <a:off x="1447800" y="5181600"/>
              <a:ext cx="2819400" cy="665964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</a:rPr>
                <a:t>QuickSort(0,2)</a:t>
              </a:r>
            </a:p>
          </p:txBody>
        </p:sp>
        <p:sp>
          <p:nvSpPr>
            <p:cNvPr id="26632" name="Text Box 26"/>
            <p:cNvSpPr txBox="1">
              <a:spLocks noChangeArrowheads="1"/>
            </p:cNvSpPr>
            <p:nvPr/>
          </p:nvSpPr>
          <p:spPr bwMode="auto">
            <a:xfrm>
              <a:off x="4724402" y="5181600"/>
              <a:ext cx="2819400" cy="665964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</a:rPr>
                <a:t>QuickSort(3,9)</a:t>
              </a:r>
            </a:p>
          </p:txBody>
        </p:sp>
        <p:sp>
          <p:nvSpPr>
            <p:cNvPr id="26633" name="Line 27"/>
            <p:cNvSpPr>
              <a:spLocks noChangeShapeType="1"/>
            </p:cNvSpPr>
            <p:nvPr/>
          </p:nvSpPr>
          <p:spPr bwMode="auto">
            <a:xfrm flipH="1">
              <a:off x="3124200" y="4419600"/>
              <a:ext cx="838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AU"/>
            </a:p>
          </p:txBody>
        </p:sp>
        <p:sp>
          <p:nvSpPr>
            <p:cNvPr id="26634" name="Line 28"/>
            <p:cNvSpPr>
              <a:spLocks noChangeShapeType="1"/>
            </p:cNvSpPr>
            <p:nvPr/>
          </p:nvSpPr>
          <p:spPr bwMode="auto">
            <a:xfrm>
              <a:off x="4191000" y="4419600"/>
              <a:ext cx="1143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AU"/>
            </a:p>
          </p:txBody>
        </p:sp>
        <p:sp>
          <p:nvSpPr>
            <p:cNvPr id="26635" name="Text Box 29"/>
            <p:cNvSpPr txBox="1">
              <a:spLocks noChangeArrowheads="1"/>
            </p:cNvSpPr>
            <p:nvPr/>
          </p:nvSpPr>
          <p:spPr bwMode="auto">
            <a:xfrm>
              <a:off x="2057400" y="4495801"/>
              <a:ext cx="1066800" cy="509267"/>
            </a:xfrm>
            <a:prstGeom prst="rect">
              <a:avLst/>
            </a:prstGeom>
            <a:noFill/>
            <a:ln w="57150">
              <a:solidFill>
                <a:schemeClr val="fol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</a:rPr>
                <a:t>q =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733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4"/>
          <p:cNvSpPr txBox="1">
            <a:spLocks noChangeArrowheads="1"/>
          </p:cNvSpPr>
          <p:nvPr/>
        </p:nvSpPr>
        <p:spPr bwMode="auto">
          <a:xfrm>
            <a:off x="3352800" y="304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QuickSort(0,9)</a:t>
            </a:r>
          </a:p>
        </p:txBody>
      </p:sp>
      <p:sp>
        <p:nvSpPr>
          <p:cNvPr id="27651" name="Text Box 25"/>
          <p:cNvSpPr txBox="1">
            <a:spLocks noChangeArrowheads="1"/>
          </p:cNvSpPr>
          <p:nvPr/>
        </p:nvSpPr>
        <p:spPr bwMode="auto">
          <a:xfrm>
            <a:off x="1524000" y="17526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QuickSort(0,2)</a:t>
            </a:r>
          </a:p>
        </p:txBody>
      </p:sp>
      <p:sp>
        <p:nvSpPr>
          <p:cNvPr id="27652" name="Text Box 26"/>
          <p:cNvSpPr txBox="1">
            <a:spLocks noChangeArrowheads="1"/>
          </p:cNvSpPr>
          <p:nvPr/>
        </p:nvSpPr>
        <p:spPr bwMode="auto">
          <a:xfrm>
            <a:off x="5892800" y="17526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QuickSort(3,9)</a:t>
            </a:r>
          </a:p>
        </p:txBody>
      </p:sp>
      <p:sp>
        <p:nvSpPr>
          <p:cNvPr id="27653" name="Line 27"/>
          <p:cNvSpPr>
            <a:spLocks noChangeShapeType="1"/>
          </p:cNvSpPr>
          <p:nvPr/>
        </p:nvSpPr>
        <p:spPr bwMode="auto">
          <a:xfrm flipH="1">
            <a:off x="3759200" y="990600"/>
            <a:ext cx="1117600" cy="685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54" name="Line 28"/>
          <p:cNvSpPr>
            <a:spLocks noChangeShapeType="1"/>
          </p:cNvSpPr>
          <p:nvPr/>
        </p:nvSpPr>
        <p:spPr bwMode="auto">
          <a:xfrm>
            <a:off x="5181600" y="9906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55" name="Text Box 29"/>
          <p:cNvSpPr txBox="1">
            <a:spLocks noChangeArrowheads="1"/>
          </p:cNvSpPr>
          <p:nvPr/>
        </p:nvSpPr>
        <p:spPr bwMode="auto">
          <a:xfrm>
            <a:off x="2336800" y="10668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2</a:t>
            </a:r>
          </a:p>
        </p:txBody>
      </p:sp>
      <p:sp>
        <p:nvSpPr>
          <p:cNvPr id="27656" name="Text Box 30"/>
          <p:cNvSpPr txBox="1">
            <a:spLocks noChangeArrowheads="1"/>
          </p:cNvSpPr>
          <p:nvPr/>
        </p:nvSpPr>
        <p:spPr bwMode="auto">
          <a:xfrm>
            <a:off x="3352800" y="29718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QS(1,2)</a:t>
            </a:r>
          </a:p>
        </p:txBody>
      </p:sp>
      <p:sp>
        <p:nvSpPr>
          <p:cNvPr id="27657" name="Text Box 31"/>
          <p:cNvSpPr txBox="1">
            <a:spLocks noChangeArrowheads="1"/>
          </p:cNvSpPr>
          <p:nvPr/>
        </p:nvSpPr>
        <p:spPr bwMode="auto">
          <a:xfrm>
            <a:off x="711200" y="2971801"/>
            <a:ext cx="2235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QS(0,0)</a:t>
            </a:r>
          </a:p>
        </p:txBody>
      </p:sp>
      <p:sp>
        <p:nvSpPr>
          <p:cNvPr id="27658" name="Line 32"/>
          <p:cNvSpPr>
            <a:spLocks noChangeShapeType="1"/>
          </p:cNvSpPr>
          <p:nvPr/>
        </p:nvSpPr>
        <p:spPr bwMode="auto">
          <a:xfrm flipH="1">
            <a:off x="2133600" y="2438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59" name="Line 33"/>
          <p:cNvSpPr>
            <a:spLocks noChangeShapeType="1"/>
          </p:cNvSpPr>
          <p:nvPr/>
        </p:nvSpPr>
        <p:spPr bwMode="auto">
          <a:xfrm>
            <a:off x="3352800" y="2438400"/>
            <a:ext cx="10160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60" name="Text Box 34"/>
          <p:cNvSpPr txBox="1">
            <a:spLocks noChangeArrowheads="1"/>
          </p:cNvSpPr>
          <p:nvPr/>
        </p:nvSpPr>
        <p:spPr bwMode="auto">
          <a:xfrm>
            <a:off x="8331200" y="29718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QS(9,9)</a:t>
            </a:r>
          </a:p>
        </p:txBody>
      </p:sp>
      <p:sp>
        <p:nvSpPr>
          <p:cNvPr id="27661" name="Text Box 35"/>
          <p:cNvSpPr txBox="1">
            <a:spLocks noChangeArrowheads="1"/>
          </p:cNvSpPr>
          <p:nvPr/>
        </p:nvSpPr>
        <p:spPr bwMode="auto">
          <a:xfrm>
            <a:off x="5689600" y="2971801"/>
            <a:ext cx="2235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QS(3,8)</a:t>
            </a:r>
          </a:p>
        </p:txBody>
      </p:sp>
      <p:sp>
        <p:nvSpPr>
          <p:cNvPr id="27662" name="Line 36"/>
          <p:cNvSpPr>
            <a:spLocks noChangeShapeType="1"/>
          </p:cNvSpPr>
          <p:nvPr/>
        </p:nvSpPr>
        <p:spPr bwMode="auto">
          <a:xfrm flipH="1">
            <a:off x="7112000" y="2438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63" name="Line 37"/>
          <p:cNvSpPr>
            <a:spLocks noChangeShapeType="1"/>
          </p:cNvSpPr>
          <p:nvPr/>
        </p:nvSpPr>
        <p:spPr bwMode="auto">
          <a:xfrm>
            <a:off x="8331200" y="2438400"/>
            <a:ext cx="10160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64" name="Text Box 38"/>
          <p:cNvSpPr txBox="1">
            <a:spLocks noChangeArrowheads="1"/>
          </p:cNvSpPr>
          <p:nvPr/>
        </p:nvSpPr>
        <p:spPr bwMode="auto">
          <a:xfrm>
            <a:off x="0" y="23622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0</a:t>
            </a:r>
          </a:p>
        </p:txBody>
      </p:sp>
      <p:sp>
        <p:nvSpPr>
          <p:cNvPr id="27665" name="Text Box 39"/>
          <p:cNvSpPr txBox="1">
            <a:spLocks noChangeArrowheads="1"/>
          </p:cNvSpPr>
          <p:nvPr/>
        </p:nvSpPr>
        <p:spPr bwMode="auto">
          <a:xfrm>
            <a:off x="9550400" y="24384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8</a:t>
            </a:r>
          </a:p>
        </p:txBody>
      </p:sp>
      <p:sp>
        <p:nvSpPr>
          <p:cNvPr id="27666" name="Text Box 55"/>
          <p:cNvSpPr txBox="1">
            <a:spLocks noChangeArrowheads="1"/>
          </p:cNvSpPr>
          <p:nvPr/>
        </p:nvSpPr>
        <p:spPr bwMode="auto">
          <a:xfrm>
            <a:off x="6807200" y="41910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QS(6,8)</a:t>
            </a:r>
          </a:p>
        </p:txBody>
      </p:sp>
      <p:sp>
        <p:nvSpPr>
          <p:cNvPr id="27667" name="Text Box 56"/>
          <p:cNvSpPr txBox="1">
            <a:spLocks noChangeArrowheads="1"/>
          </p:cNvSpPr>
          <p:nvPr/>
        </p:nvSpPr>
        <p:spPr bwMode="auto">
          <a:xfrm>
            <a:off x="2743200" y="4419601"/>
            <a:ext cx="2235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QS(3,5)</a:t>
            </a:r>
          </a:p>
        </p:txBody>
      </p:sp>
      <p:sp>
        <p:nvSpPr>
          <p:cNvPr id="27668" name="Line 57"/>
          <p:cNvSpPr>
            <a:spLocks noChangeShapeType="1"/>
          </p:cNvSpPr>
          <p:nvPr/>
        </p:nvSpPr>
        <p:spPr bwMode="auto">
          <a:xfrm flipH="1">
            <a:off x="4978400" y="3657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69" name="Line 58"/>
          <p:cNvSpPr>
            <a:spLocks noChangeShapeType="1"/>
          </p:cNvSpPr>
          <p:nvPr/>
        </p:nvSpPr>
        <p:spPr bwMode="auto">
          <a:xfrm>
            <a:off x="6807200" y="3657600"/>
            <a:ext cx="10160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70" name="Text Box 59"/>
          <p:cNvSpPr txBox="1">
            <a:spLocks noChangeArrowheads="1"/>
          </p:cNvSpPr>
          <p:nvPr/>
        </p:nvSpPr>
        <p:spPr bwMode="auto">
          <a:xfrm>
            <a:off x="3454400" y="35814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5</a:t>
            </a:r>
          </a:p>
        </p:txBody>
      </p:sp>
      <p:sp>
        <p:nvSpPr>
          <p:cNvPr id="27671" name="Text Box 60"/>
          <p:cNvSpPr txBox="1">
            <a:spLocks noChangeArrowheads="1"/>
          </p:cNvSpPr>
          <p:nvPr/>
        </p:nvSpPr>
        <p:spPr bwMode="auto">
          <a:xfrm>
            <a:off x="3962400" y="53340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QS(4,5)</a:t>
            </a:r>
          </a:p>
        </p:txBody>
      </p:sp>
      <p:sp>
        <p:nvSpPr>
          <p:cNvPr id="27672" name="Text Box 61"/>
          <p:cNvSpPr txBox="1">
            <a:spLocks noChangeArrowheads="1"/>
          </p:cNvSpPr>
          <p:nvPr/>
        </p:nvSpPr>
        <p:spPr bwMode="auto">
          <a:xfrm>
            <a:off x="1320800" y="5334001"/>
            <a:ext cx="2235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QS(3,3)</a:t>
            </a:r>
          </a:p>
        </p:txBody>
      </p:sp>
      <p:sp>
        <p:nvSpPr>
          <p:cNvPr id="27673" name="Line 62"/>
          <p:cNvSpPr>
            <a:spLocks noChangeShapeType="1"/>
          </p:cNvSpPr>
          <p:nvPr/>
        </p:nvSpPr>
        <p:spPr bwMode="auto">
          <a:xfrm flipH="1">
            <a:off x="2743200" y="5029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74" name="Line 63"/>
          <p:cNvSpPr>
            <a:spLocks noChangeShapeType="1"/>
          </p:cNvSpPr>
          <p:nvPr/>
        </p:nvSpPr>
        <p:spPr bwMode="auto">
          <a:xfrm>
            <a:off x="4267200" y="5029200"/>
            <a:ext cx="7112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75" name="Text Box 64"/>
          <p:cNvSpPr txBox="1">
            <a:spLocks noChangeArrowheads="1"/>
          </p:cNvSpPr>
          <p:nvPr/>
        </p:nvSpPr>
        <p:spPr bwMode="auto">
          <a:xfrm>
            <a:off x="609600" y="47244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3</a:t>
            </a:r>
          </a:p>
        </p:txBody>
      </p:sp>
      <p:sp>
        <p:nvSpPr>
          <p:cNvPr id="27676" name="Text Box 65"/>
          <p:cNvSpPr txBox="1">
            <a:spLocks noChangeArrowheads="1"/>
          </p:cNvSpPr>
          <p:nvPr/>
        </p:nvSpPr>
        <p:spPr bwMode="auto">
          <a:xfrm>
            <a:off x="9245600" y="51816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QS(7,8)</a:t>
            </a:r>
          </a:p>
        </p:txBody>
      </p:sp>
      <p:sp>
        <p:nvSpPr>
          <p:cNvPr id="27677" name="Text Box 66"/>
          <p:cNvSpPr txBox="1">
            <a:spLocks noChangeArrowheads="1"/>
          </p:cNvSpPr>
          <p:nvPr/>
        </p:nvSpPr>
        <p:spPr bwMode="auto">
          <a:xfrm>
            <a:off x="6604000" y="5410201"/>
            <a:ext cx="2235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QS(6,6)</a:t>
            </a:r>
          </a:p>
        </p:txBody>
      </p:sp>
      <p:sp>
        <p:nvSpPr>
          <p:cNvPr id="27678" name="Line 67"/>
          <p:cNvSpPr>
            <a:spLocks noChangeShapeType="1"/>
          </p:cNvSpPr>
          <p:nvPr/>
        </p:nvSpPr>
        <p:spPr bwMode="auto">
          <a:xfrm flipH="1">
            <a:off x="8026400" y="48768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79" name="Line 68"/>
          <p:cNvSpPr>
            <a:spLocks noChangeShapeType="1"/>
          </p:cNvSpPr>
          <p:nvPr/>
        </p:nvSpPr>
        <p:spPr bwMode="auto">
          <a:xfrm>
            <a:off x="8940800" y="4648200"/>
            <a:ext cx="10160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80" name="Text Box 69"/>
          <p:cNvSpPr txBox="1">
            <a:spLocks noChangeArrowheads="1"/>
          </p:cNvSpPr>
          <p:nvPr/>
        </p:nvSpPr>
        <p:spPr bwMode="auto">
          <a:xfrm>
            <a:off x="6299200" y="48768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6</a:t>
            </a:r>
          </a:p>
        </p:txBody>
      </p:sp>
      <p:sp>
        <p:nvSpPr>
          <p:cNvPr id="27681" name="Text Box 70"/>
          <p:cNvSpPr txBox="1">
            <a:spLocks noChangeArrowheads="1"/>
          </p:cNvSpPr>
          <p:nvPr/>
        </p:nvSpPr>
        <p:spPr bwMode="auto">
          <a:xfrm>
            <a:off x="5283200" y="6269038"/>
            <a:ext cx="2133600" cy="5889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QS(5,5)</a:t>
            </a:r>
          </a:p>
        </p:txBody>
      </p:sp>
      <p:sp>
        <p:nvSpPr>
          <p:cNvPr id="27682" name="Text Box 71"/>
          <p:cNvSpPr txBox="1">
            <a:spLocks noChangeArrowheads="1"/>
          </p:cNvSpPr>
          <p:nvPr/>
        </p:nvSpPr>
        <p:spPr bwMode="auto">
          <a:xfrm>
            <a:off x="2743200" y="6269038"/>
            <a:ext cx="2235200" cy="5889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QS(4,4)</a:t>
            </a:r>
          </a:p>
        </p:txBody>
      </p:sp>
      <p:sp>
        <p:nvSpPr>
          <p:cNvPr id="27683" name="Line 72"/>
          <p:cNvSpPr>
            <a:spLocks noChangeShapeType="1"/>
          </p:cNvSpPr>
          <p:nvPr/>
        </p:nvSpPr>
        <p:spPr bwMode="auto">
          <a:xfrm flipH="1">
            <a:off x="4064000" y="5800725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84" name="Line 73"/>
          <p:cNvSpPr>
            <a:spLocks noChangeShapeType="1"/>
          </p:cNvSpPr>
          <p:nvPr/>
        </p:nvSpPr>
        <p:spPr bwMode="auto">
          <a:xfrm>
            <a:off x="5283200" y="5800725"/>
            <a:ext cx="10160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85" name="Text Box 74"/>
          <p:cNvSpPr txBox="1">
            <a:spLocks noChangeArrowheads="1"/>
          </p:cNvSpPr>
          <p:nvPr/>
        </p:nvSpPr>
        <p:spPr bwMode="auto">
          <a:xfrm>
            <a:off x="1117600" y="634365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4</a:t>
            </a:r>
          </a:p>
        </p:txBody>
      </p:sp>
      <p:sp>
        <p:nvSpPr>
          <p:cNvPr id="27686" name="Text Box 75"/>
          <p:cNvSpPr txBox="1">
            <a:spLocks noChangeArrowheads="1"/>
          </p:cNvSpPr>
          <p:nvPr/>
        </p:nvSpPr>
        <p:spPr bwMode="auto">
          <a:xfrm>
            <a:off x="10464800" y="6324601"/>
            <a:ext cx="1727200" cy="4667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QS(8,8)</a:t>
            </a:r>
          </a:p>
        </p:txBody>
      </p:sp>
      <p:sp>
        <p:nvSpPr>
          <p:cNvPr id="27687" name="Text Box 76"/>
          <p:cNvSpPr txBox="1">
            <a:spLocks noChangeArrowheads="1"/>
          </p:cNvSpPr>
          <p:nvPr/>
        </p:nvSpPr>
        <p:spPr bwMode="auto">
          <a:xfrm>
            <a:off x="8432800" y="6269039"/>
            <a:ext cx="1828800" cy="4667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QS(7,7)</a:t>
            </a:r>
          </a:p>
        </p:txBody>
      </p:sp>
      <p:sp>
        <p:nvSpPr>
          <p:cNvPr id="27688" name="Line 77"/>
          <p:cNvSpPr>
            <a:spLocks noChangeShapeType="1"/>
          </p:cNvSpPr>
          <p:nvPr/>
        </p:nvSpPr>
        <p:spPr bwMode="auto">
          <a:xfrm flipH="1">
            <a:off x="9245600" y="57912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7689" name="Line 78"/>
          <p:cNvSpPr>
            <a:spLocks noChangeShapeType="1"/>
          </p:cNvSpPr>
          <p:nvPr/>
        </p:nvSpPr>
        <p:spPr bwMode="auto">
          <a:xfrm>
            <a:off x="10566400" y="5791200"/>
            <a:ext cx="11176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340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3860800" y="6096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QuickSort(0,9)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1727200" y="1371600"/>
            <a:ext cx="8534400" cy="645160"/>
            <a:chOff x="576" y="1200"/>
            <a:chExt cx="4800" cy="508"/>
          </a:xfrm>
        </p:grpSpPr>
        <p:sp>
          <p:nvSpPr>
            <p:cNvPr id="28725" name="Rectangle 4"/>
            <p:cNvSpPr>
              <a:spLocks noChangeArrowheads="1"/>
            </p:cNvSpPr>
            <p:nvPr/>
          </p:nvSpPr>
          <p:spPr bwMode="auto">
            <a:xfrm>
              <a:off x="5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6" name="Rectangle 5"/>
            <p:cNvSpPr>
              <a:spLocks noChangeArrowheads="1"/>
            </p:cNvSpPr>
            <p:nvPr/>
          </p:nvSpPr>
          <p:spPr bwMode="auto">
            <a:xfrm>
              <a:off x="10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7" name="Rectangle 6"/>
            <p:cNvSpPr>
              <a:spLocks noChangeArrowheads="1"/>
            </p:cNvSpPr>
            <p:nvPr/>
          </p:nvSpPr>
          <p:spPr bwMode="auto">
            <a:xfrm>
              <a:off x="15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8" name="Rectangle 7"/>
            <p:cNvSpPr>
              <a:spLocks noChangeArrowheads="1"/>
            </p:cNvSpPr>
            <p:nvPr/>
          </p:nvSpPr>
          <p:spPr bwMode="auto">
            <a:xfrm>
              <a:off x="2030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9" name="Rectangle 8"/>
            <p:cNvSpPr>
              <a:spLocks noChangeArrowheads="1"/>
            </p:cNvSpPr>
            <p:nvPr/>
          </p:nvSpPr>
          <p:spPr bwMode="auto">
            <a:xfrm>
              <a:off x="24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0" name="Rectangle 9"/>
            <p:cNvSpPr>
              <a:spLocks noChangeArrowheads="1"/>
            </p:cNvSpPr>
            <p:nvPr/>
          </p:nvSpPr>
          <p:spPr bwMode="auto">
            <a:xfrm>
              <a:off x="29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1" name="Rectangle 10"/>
            <p:cNvSpPr>
              <a:spLocks noChangeArrowheads="1"/>
            </p:cNvSpPr>
            <p:nvPr/>
          </p:nvSpPr>
          <p:spPr bwMode="auto">
            <a:xfrm>
              <a:off x="34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2" name="Rectangle 11"/>
            <p:cNvSpPr>
              <a:spLocks noChangeArrowheads="1"/>
            </p:cNvSpPr>
            <p:nvPr/>
          </p:nvSpPr>
          <p:spPr bwMode="auto">
            <a:xfrm>
              <a:off x="39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3" name="Rectangle 12"/>
            <p:cNvSpPr>
              <a:spLocks noChangeArrowheads="1"/>
            </p:cNvSpPr>
            <p:nvPr/>
          </p:nvSpPr>
          <p:spPr bwMode="auto">
            <a:xfrm>
              <a:off x="441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4" name="Rectangle 13"/>
            <p:cNvSpPr>
              <a:spLocks noChangeArrowheads="1"/>
            </p:cNvSpPr>
            <p:nvPr/>
          </p:nvSpPr>
          <p:spPr bwMode="auto">
            <a:xfrm>
              <a:off x="48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5" name="Rectangle 14"/>
            <p:cNvSpPr>
              <a:spLocks noChangeArrowheads="1"/>
            </p:cNvSpPr>
            <p:nvPr/>
          </p:nvSpPr>
          <p:spPr bwMode="auto">
            <a:xfrm>
              <a:off x="64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12</a:t>
              </a:r>
            </a:p>
          </p:txBody>
        </p:sp>
        <p:sp>
          <p:nvSpPr>
            <p:cNvPr id="28736" name="Rectangle 15"/>
            <p:cNvSpPr>
              <a:spLocks noChangeArrowheads="1"/>
            </p:cNvSpPr>
            <p:nvPr/>
          </p:nvSpPr>
          <p:spPr bwMode="auto">
            <a:xfrm>
              <a:off x="1659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9</a:t>
              </a:r>
            </a:p>
          </p:txBody>
        </p:sp>
        <p:sp>
          <p:nvSpPr>
            <p:cNvPr id="28737" name="Rectangle 16"/>
            <p:cNvSpPr>
              <a:spLocks noChangeArrowheads="1"/>
            </p:cNvSpPr>
            <p:nvPr/>
          </p:nvSpPr>
          <p:spPr bwMode="auto">
            <a:xfrm>
              <a:off x="11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35</a:t>
              </a:r>
            </a:p>
          </p:txBody>
        </p:sp>
        <p:sp>
          <p:nvSpPr>
            <p:cNvPr id="28738" name="Rectangle 17"/>
            <p:cNvSpPr>
              <a:spLocks noChangeArrowheads="1"/>
            </p:cNvSpPr>
            <p:nvPr/>
          </p:nvSpPr>
          <p:spPr bwMode="auto">
            <a:xfrm>
              <a:off x="2090" y="1296"/>
              <a:ext cx="314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11</a:t>
              </a:r>
            </a:p>
          </p:txBody>
        </p:sp>
        <p:sp>
          <p:nvSpPr>
            <p:cNvPr id="28739" name="Rectangle 18"/>
            <p:cNvSpPr>
              <a:spLocks noChangeArrowheads="1"/>
            </p:cNvSpPr>
            <p:nvPr/>
          </p:nvSpPr>
          <p:spPr bwMode="auto">
            <a:xfrm>
              <a:off x="2618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</a:t>
              </a:r>
            </a:p>
          </p:txBody>
        </p:sp>
        <p:sp>
          <p:nvSpPr>
            <p:cNvPr id="28740" name="Rectangle 19"/>
            <p:cNvSpPr>
              <a:spLocks noChangeArrowheads="1"/>
            </p:cNvSpPr>
            <p:nvPr/>
          </p:nvSpPr>
          <p:spPr bwMode="auto">
            <a:xfrm>
              <a:off x="304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17</a:t>
              </a:r>
            </a:p>
          </p:txBody>
        </p:sp>
        <p:sp>
          <p:nvSpPr>
            <p:cNvPr id="28741" name="Rectangle 20"/>
            <p:cNvSpPr>
              <a:spLocks noChangeArrowheads="1"/>
            </p:cNvSpPr>
            <p:nvPr/>
          </p:nvSpPr>
          <p:spPr bwMode="auto">
            <a:xfrm>
              <a:off x="35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23</a:t>
              </a:r>
            </a:p>
          </p:txBody>
        </p:sp>
        <p:sp>
          <p:nvSpPr>
            <p:cNvPr id="28742" name="Rectangle 21"/>
            <p:cNvSpPr>
              <a:spLocks noChangeArrowheads="1"/>
            </p:cNvSpPr>
            <p:nvPr/>
          </p:nvSpPr>
          <p:spPr bwMode="auto">
            <a:xfrm>
              <a:off x="400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15</a:t>
              </a:r>
            </a:p>
          </p:txBody>
        </p:sp>
        <p:sp>
          <p:nvSpPr>
            <p:cNvPr id="28743" name="Rectangle 22"/>
            <p:cNvSpPr>
              <a:spLocks noChangeArrowheads="1"/>
            </p:cNvSpPr>
            <p:nvPr/>
          </p:nvSpPr>
          <p:spPr bwMode="auto">
            <a:xfrm>
              <a:off x="448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31</a:t>
              </a:r>
            </a:p>
          </p:txBody>
        </p:sp>
        <p:sp>
          <p:nvSpPr>
            <p:cNvPr id="28744" name="Rectangle 23"/>
            <p:cNvSpPr>
              <a:spLocks noChangeArrowheads="1"/>
            </p:cNvSpPr>
            <p:nvPr/>
          </p:nvSpPr>
          <p:spPr bwMode="auto">
            <a:xfrm>
              <a:off x="496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20</a:t>
              </a:r>
            </a:p>
          </p:txBody>
        </p:sp>
      </p:grpSp>
      <p:sp>
        <p:nvSpPr>
          <p:cNvPr id="28676" name="Text Box 24"/>
          <p:cNvSpPr txBox="1">
            <a:spLocks noChangeArrowheads="1"/>
          </p:cNvSpPr>
          <p:nvPr/>
        </p:nvSpPr>
        <p:spPr bwMode="auto">
          <a:xfrm>
            <a:off x="1524000" y="27432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QuickSort(0,2)</a:t>
            </a:r>
          </a:p>
        </p:txBody>
      </p:sp>
      <p:sp>
        <p:nvSpPr>
          <p:cNvPr id="28677" name="Text Box 25"/>
          <p:cNvSpPr txBox="1">
            <a:spLocks noChangeArrowheads="1"/>
          </p:cNvSpPr>
          <p:nvPr/>
        </p:nvSpPr>
        <p:spPr bwMode="auto">
          <a:xfrm>
            <a:off x="5892800" y="27432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QuickSort(3,9)</a:t>
            </a:r>
          </a:p>
        </p:txBody>
      </p:sp>
      <p:sp>
        <p:nvSpPr>
          <p:cNvPr id="28678" name="Line 26"/>
          <p:cNvSpPr>
            <a:spLocks noChangeShapeType="1"/>
          </p:cNvSpPr>
          <p:nvPr/>
        </p:nvSpPr>
        <p:spPr bwMode="auto">
          <a:xfrm>
            <a:off x="55880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8679" name="Text Box 27"/>
          <p:cNvSpPr txBox="1">
            <a:spLocks noChangeArrowheads="1"/>
          </p:cNvSpPr>
          <p:nvPr/>
        </p:nvSpPr>
        <p:spPr bwMode="auto">
          <a:xfrm>
            <a:off x="3352800" y="21336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2</a:t>
            </a:r>
          </a:p>
        </p:txBody>
      </p:sp>
      <p:grpSp>
        <p:nvGrpSpPr>
          <p:cNvPr id="28680" name="Group 28"/>
          <p:cNvGrpSpPr>
            <a:grpSpLocks/>
          </p:cNvGrpSpPr>
          <p:nvPr/>
        </p:nvGrpSpPr>
        <p:grpSpPr bwMode="auto">
          <a:xfrm>
            <a:off x="1524000" y="3886202"/>
            <a:ext cx="8917517" cy="676276"/>
            <a:chOff x="1248" y="960"/>
            <a:chExt cx="4213" cy="426"/>
          </a:xfrm>
        </p:grpSpPr>
        <p:sp>
          <p:nvSpPr>
            <p:cNvPr id="28705" name="Rectangle 29"/>
            <p:cNvSpPr>
              <a:spLocks noChangeArrowheads="1"/>
            </p:cNvSpPr>
            <p:nvPr/>
          </p:nvSpPr>
          <p:spPr bwMode="auto">
            <a:xfrm>
              <a:off x="1248" y="960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6" name="Rectangle 30"/>
            <p:cNvSpPr>
              <a:spLocks noChangeArrowheads="1"/>
            </p:cNvSpPr>
            <p:nvPr/>
          </p:nvSpPr>
          <p:spPr bwMode="auto">
            <a:xfrm>
              <a:off x="1651" y="960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1"/>
            <p:cNvSpPr>
              <a:spLocks noChangeArrowheads="1"/>
            </p:cNvSpPr>
            <p:nvPr/>
          </p:nvSpPr>
          <p:spPr bwMode="auto">
            <a:xfrm>
              <a:off x="2054" y="960"/>
              <a:ext cx="404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2"/>
            <p:cNvSpPr>
              <a:spLocks noChangeArrowheads="1"/>
            </p:cNvSpPr>
            <p:nvPr/>
          </p:nvSpPr>
          <p:spPr bwMode="auto">
            <a:xfrm>
              <a:off x="2650" y="979"/>
              <a:ext cx="404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9" name="Rectangle 33"/>
            <p:cNvSpPr>
              <a:spLocks noChangeArrowheads="1"/>
            </p:cNvSpPr>
            <p:nvPr/>
          </p:nvSpPr>
          <p:spPr bwMode="auto">
            <a:xfrm>
              <a:off x="3042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0" name="Rectangle 34"/>
            <p:cNvSpPr>
              <a:spLocks noChangeArrowheads="1"/>
            </p:cNvSpPr>
            <p:nvPr/>
          </p:nvSpPr>
          <p:spPr bwMode="auto">
            <a:xfrm>
              <a:off x="3445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5"/>
            <p:cNvSpPr>
              <a:spLocks noChangeArrowheads="1"/>
            </p:cNvSpPr>
            <p:nvPr/>
          </p:nvSpPr>
          <p:spPr bwMode="auto">
            <a:xfrm>
              <a:off x="3848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2" name="Rectangle 36"/>
            <p:cNvSpPr>
              <a:spLocks noChangeArrowheads="1"/>
            </p:cNvSpPr>
            <p:nvPr/>
          </p:nvSpPr>
          <p:spPr bwMode="auto">
            <a:xfrm>
              <a:off x="4251" y="979"/>
              <a:ext cx="404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37"/>
            <p:cNvSpPr>
              <a:spLocks noChangeArrowheads="1"/>
            </p:cNvSpPr>
            <p:nvPr/>
          </p:nvSpPr>
          <p:spPr bwMode="auto">
            <a:xfrm>
              <a:off x="4655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38"/>
            <p:cNvSpPr>
              <a:spLocks noChangeArrowheads="1"/>
            </p:cNvSpPr>
            <p:nvPr/>
          </p:nvSpPr>
          <p:spPr bwMode="auto">
            <a:xfrm>
              <a:off x="5058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39"/>
            <p:cNvSpPr>
              <a:spLocks noChangeArrowheads="1"/>
            </p:cNvSpPr>
            <p:nvPr/>
          </p:nvSpPr>
          <p:spPr bwMode="auto">
            <a:xfrm>
              <a:off x="1351" y="1037"/>
              <a:ext cx="18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</a:t>
              </a:r>
            </a:p>
          </p:txBody>
        </p:sp>
        <p:sp>
          <p:nvSpPr>
            <p:cNvPr id="28716" name="Rectangle 40"/>
            <p:cNvSpPr>
              <a:spLocks noChangeArrowheads="1"/>
            </p:cNvSpPr>
            <p:nvPr/>
          </p:nvSpPr>
          <p:spPr bwMode="auto">
            <a:xfrm>
              <a:off x="2158" y="1037"/>
              <a:ext cx="18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9</a:t>
              </a:r>
            </a:p>
          </p:txBody>
        </p:sp>
        <p:sp>
          <p:nvSpPr>
            <p:cNvPr id="28717" name="Rectangle 41"/>
            <p:cNvSpPr>
              <a:spLocks noChangeArrowheads="1"/>
            </p:cNvSpPr>
            <p:nvPr/>
          </p:nvSpPr>
          <p:spPr bwMode="auto">
            <a:xfrm>
              <a:off x="1714" y="1037"/>
              <a:ext cx="2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11</a:t>
              </a:r>
            </a:p>
          </p:txBody>
        </p:sp>
        <p:sp>
          <p:nvSpPr>
            <p:cNvPr id="28718" name="Rectangle 42"/>
            <p:cNvSpPr>
              <a:spLocks noChangeArrowheads="1"/>
            </p:cNvSpPr>
            <p:nvPr/>
          </p:nvSpPr>
          <p:spPr bwMode="auto">
            <a:xfrm>
              <a:off x="2695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35</a:t>
              </a:r>
            </a:p>
          </p:txBody>
        </p:sp>
        <p:sp>
          <p:nvSpPr>
            <p:cNvPr id="28719" name="Rectangle 43"/>
            <p:cNvSpPr>
              <a:spLocks noChangeArrowheads="1"/>
            </p:cNvSpPr>
            <p:nvPr/>
          </p:nvSpPr>
          <p:spPr bwMode="auto">
            <a:xfrm>
              <a:off x="3098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12</a:t>
              </a:r>
            </a:p>
          </p:txBody>
        </p:sp>
        <p:sp>
          <p:nvSpPr>
            <p:cNvPr id="28720" name="Rectangle 44"/>
            <p:cNvSpPr>
              <a:spLocks noChangeArrowheads="1"/>
            </p:cNvSpPr>
            <p:nvPr/>
          </p:nvSpPr>
          <p:spPr bwMode="auto">
            <a:xfrm>
              <a:off x="3501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17</a:t>
              </a:r>
            </a:p>
          </p:txBody>
        </p:sp>
        <p:sp>
          <p:nvSpPr>
            <p:cNvPr id="28721" name="Rectangle 45"/>
            <p:cNvSpPr>
              <a:spLocks noChangeArrowheads="1"/>
            </p:cNvSpPr>
            <p:nvPr/>
          </p:nvSpPr>
          <p:spPr bwMode="auto">
            <a:xfrm>
              <a:off x="3905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23</a:t>
              </a:r>
            </a:p>
          </p:txBody>
        </p:sp>
        <p:sp>
          <p:nvSpPr>
            <p:cNvPr id="28722" name="Rectangle 46"/>
            <p:cNvSpPr>
              <a:spLocks noChangeArrowheads="1"/>
            </p:cNvSpPr>
            <p:nvPr/>
          </p:nvSpPr>
          <p:spPr bwMode="auto">
            <a:xfrm>
              <a:off x="4308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15</a:t>
              </a:r>
            </a:p>
          </p:txBody>
        </p:sp>
        <p:sp>
          <p:nvSpPr>
            <p:cNvPr id="28723" name="Rectangle 47"/>
            <p:cNvSpPr>
              <a:spLocks noChangeArrowheads="1"/>
            </p:cNvSpPr>
            <p:nvPr/>
          </p:nvSpPr>
          <p:spPr bwMode="auto">
            <a:xfrm>
              <a:off x="4711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31</a:t>
              </a:r>
            </a:p>
          </p:txBody>
        </p:sp>
        <p:sp>
          <p:nvSpPr>
            <p:cNvPr id="28724" name="Rectangle 48"/>
            <p:cNvSpPr>
              <a:spLocks noChangeArrowheads="1"/>
            </p:cNvSpPr>
            <p:nvPr/>
          </p:nvSpPr>
          <p:spPr bwMode="auto">
            <a:xfrm>
              <a:off x="5114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20</a:t>
              </a:r>
            </a:p>
          </p:txBody>
        </p:sp>
      </p:grpSp>
      <p:sp>
        <p:nvSpPr>
          <p:cNvPr id="28681" name="Text Box 49"/>
          <p:cNvSpPr txBox="1">
            <a:spLocks noChangeArrowheads="1"/>
          </p:cNvSpPr>
          <p:nvPr/>
        </p:nvSpPr>
        <p:spPr bwMode="auto">
          <a:xfrm>
            <a:off x="304800" y="4876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QuickSort(0,0)</a:t>
            </a:r>
          </a:p>
        </p:txBody>
      </p:sp>
      <p:sp>
        <p:nvSpPr>
          <p:cNvPr id="28682" name="Text Box 50"/>
          <p:cNvSpPr txBox="1">
            <a:spLocks noChangeArrowheads="1"/>
          </p:cNvSpPr>
          <p:nvPr/>
        </p:nvSpPr>
        <p:spPr bwMode="auto">
          <a:xfrm>
            <a:off x="4267200" y="4876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QuickSort(1,2)</a:t>
            </a:r>
          </a:p>
        </p:txBody>
      </p:sp>
      <p:sp>
        <p:nvSpPr>
          <p:cNvPr id="28683" name="Freeform 77"/>
          <p:cNvSpPr>
            <a:spLocks/>
          </p:cNvSpPr>
          <p:nvPr/>
        </p:nvSpPr>
        <p:spPr bwMode="auto">
          <a:xfrm>
            <a:off x="660400" y="3048000"/>
            <a:ext cx="865717" cy="1752600"/>
          </a:xfrm>
          <a:custGeom>
            <a:avLst/>
            <a:gdLst>
              <a:gd name="T0" fmla="*/ 2147483647 w 409"/>
              <a:gd name="T1" fmla="*/ 0 h 1104"/>
              <a:gd name="T2" fmla="*/ 0 w 409"/>
              <a:gd name="T3" fmla="*/ 2147483647 h 1104"/>
              <a:gd name="T4" fmla="*/ 2147483647 w 409"/>
              <a:gd name="T5" fmla="*/ 2147483647 h 1104"/>
              <a:gd name="T6" fmla="*/ 0 60000 65536"/>
              <a:gd name="T7" fmla="*/ 0 60000 65536"/>
              <a:gd name="T8" fmla="*/ 0 60000 65536"/>
              <a:gd name="T9" fmla="*/ 0 w 409"/>
              <a:gd name="T10" fmla="*/ 0 h 1104"/>
              <a:gd name="T11" fmla="*/ 409 w 409"/>
              <a:gd name="T12" fmla="*/ 1104 h 11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9" h="1104">
                <a:moveTo>
                  <a:pt x="408" y="0"/>
                </a:moveTo>
                <a:cubicBezTo>
                  <a:pt x="340" y="82"/>
                  <a:pt x="0" y="308"/>
                  <a:pt x="0" y="492"/>
                </a:cubicBezTo>
                <a:cubicBezTo>
                  <a:pt x="0" y="676"/>
                  <a:pt x="324" y="976"/>
                  <a:pt x="409" y="1104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8684" name="Rectangle 78"/>
          <p:cNvSpPr>
            <a:spLocks noChangeArrowheads="1"/>
          </p:cNvSpPr>
          <p:nvPr/>
        </p:nvSpPr>
        <p:spPr bwMode="auto">
          <a:xfrm>
            <a:off x="1329268" y="59737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79"/>
          <p:cNvSpPr>
            <a:spLocks noChangeArrowheads="1"/>
          </p:cNvSpPr>
          <p:nvPr/>
        </p:nvSpPr>
        <p:spPr bwMode="auto">
          <a:xfrm>
            <a:off x="2355851" y="5943600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80"/>
          <p:cNvSpPr>
            <a:spLocks noChangeArrowheads="1"/>
          </p:cNvSpPr>
          <p:nvPr/>
        </p:nvSpPr>
        <p:spPr bwMode="auto">
          <a:xfrm>
            <a:off x="3208867" y="5943600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Rectangle 81"/>
          <p:cNvSpPr>
            <a:spLocks noChangeArrowheads="1"/>
          </p:cNvSpPr>
          <p:nvPr/>
        </p:nvSpPr>
        <p:spPr bwMode="auto">
          <a:xfrm>
            <a:off x="4470400" y="5973763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Rectangle 82"/>
          <p:cNvSpPr>
            <a:spLocks noChangeArrowheads="1"/>
          </p:cNvSpPr>
          <p:nvPr/>
        </p:nvSpPr>
        <p:spPr bwMode="auto">
          <a:xfrm>
            <a:off x="5300134" y="59737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83"/>
          <p:cNvSpPr>
            <a:spLocks noChangeArrowheads="1"/>
          </p:cNvSpPr>
          <p:nvPr/>
        </p:nvSpPr>
        <p:spPr bwMode="auto">
          <a:xfrm>
            <a:off x="6153151" y="59737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Rectangle 84"/>
          <p:cNvSpPr>
            <a:spLocks noChangeArrowheads="1"/>
          </p:cNvSpPr>
          <p:nvPr/>
        </p:nvSpPr>
        <p:spPr bwMode="auto">
          <a:xfrm>
            <a:off x="7006168" y="59737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85"/>
          <p:cNvSpPr>
            <a:spLocks noChangeArrowheads="1"/>
          </p:cNvSpPr>
          <p:nvPr/>
        </p:nvSpPr>
        <p:spPr bwMode="auto">
          <a:xfrm>
            <a:off x="7859184" y="5973763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86"/>
          <p:cNvSpPr>
            <a:spLocks noChangeArrowheads="1"/>
          </p:cNvSpPr>
          <p:nvPr/>
        </p:nvSpPr>
        <p:spPr bwMode="auto">
          <a:xfrm>
            <a:off x="8714317" y="59737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87"/>
          <p:cNvSpPr>
            <a:spLocks noChangeArrowheads="1"/>
          </p:cNvSpPr>
          <p:nvPr/>
        </p:nvSpPr>
        <p:spPr bwMode="auto">
          <a:xfrm>
            <a:off x="9567334" y="59737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Rectangle 88"/>
          <p:cNvSpPr>
            <a:spLocks noChangeArrowheads="1"/>
          </p:cNvSpPr>
          <p:nvPr/>
        </p:nvSpPr>
        <p:spPr bwMode="auto">
          <a:xfrm>
            <a:off x="1546322" y="60960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28695" name="Rectangle 89"/>
          <p:cNvSpPr>
            <a:spLocks noChangeArrowheads="1"/>
          </p:cNvSpPr>
          <p:nvPr/>
        </p:nvSpPr>
        <p:spPr bwMode="auto">
          <a:xfrm>
            <a:off x="3342245" y="6065838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28696" name="Rectangle 90"/>
          <p:cNvSpPr>
            <a:spLocks noChangeArrowheads="1"/>
          </p:cNvSpPr>
          <p:nvPr/>
        </p:nvSpPr>
        <p:spPr bwMode="auto">
          <a:xfrm>
            <a:off x="2575022" y="6065838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  <p:sp>
        <p:nvSpPr>
          <p:cNvPr id="28697" name="Rectangle 91"/>
          <p:cNvSpPr>
            <a:spLocks noChangeArrowheads="1"/>
          </p:cNvSpPr>
          <p:nvPr/>
        </p:nvSpPr>
        <p:spPr bwMode="auto">
          <a:xfrm>
            <a:off x="4565042" y="6096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28698" name="Rectangle 92"/>
          <p:cNvSpPr>
            <a:spLocks noChangeArrowheads="1"/>
          </p:cNvSpPr>
          <p:nvPr/>
        </p:nvSpPr>
        <p:spPr bwMode="auto">
          <a:xfrm>
            <a:off x="5418059" y="6096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28699" name="Rectangle 93"/>
          <p:cNvSpPr>
            <a:spLocks noChangeArrowheads="1"/>
          </p:cNvSpPr>
          <p:nvPr/>
        </p:nvSpPr>
        <p:spPr bwMode="auto">
          <a:xfrm>
            <a:off x="6271075" y="6096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28700" name="Rectangle 94"/>
          <p:cNvSpPr>
            <a:spLocks noChangeArrowheads="1"/>
          </p:cNvSpPr>
          <p:nvPr/>
        </p:nvSpPr>
        <p:spPr bwMode="auto">
          <a:xfrm>
            <a:off x="7126208" y="6096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28701" name="Rectangle 95"/>
          <p:cNvSpPr>
            <a:spLocks noChangeArrowheads="1"/>
          </p:cNvSpPr>
          <p:nvPr/>
        </p:nvSpPr>
        <p:spPr bwMode="auto">
          <a:xfrm>
            <a:off x="7979226" y="6096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28702" name="Rectangle 96"/>
          <p:cNvSpPr>
            <a:spLocks noChangeArrowheads="1"/>
          </p:cNvSpPr>
          <p:nvPr/>
        </p:nvSpPr>
        <p:spPr bwMode="auto">
          <a:xfrm>
            <a:off x="8832242" y="6096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28703" name="Rectangle 97"/>
          <p:cNvSpPr>
            <a:spLocks noChangeArrowheads="1"/>
          </p:cNvSpPr>
          <p:nvPr/>
        </p:nvSpPr>
        <p:spPr bwMode="auto">
          <a:xfrm>
            <a:off x="9685259" y="6096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28704" name="Freeform 98"/>
          <p:cNvSpPr>
            <a:spLocks/>
          </p:cNvSpPr>
          <p:nvPr/>
        </p:nvSpPr>
        <p:spPr bwMode="auto">
          <a:xfrm>
            <a:off x="2499784" y="5638800"/>
            <a:ext cx="1219200" cy="304800"/>
          </a:xfrm>
          <a:custGeom>
            <a:avLst/>
            <a:gdLst>
              <a:gd name="T0" fmla="*/ 0 w 1536"/>
              <a:gd name="T1" fmla="*/ 2147483647 h 385"/>
              <a:gd name="T2" fmla="*/ 2147483647 w 1536"/>
              <a:gd name="T3" fmla="*/ 0 h 385"/>
              <a:gd name="T4" fmla="*/ 2147483647 w 1536"/>
              <a:gd name="T5" fmla="*/ 2147483647 h 385"/>
              <a:gd name="T6" fmla="*/ 0 60000 65536"/>
              <a:gd name="T7" fmla="*/ 0 60000 65536"/>
              <a:gd name="T8" fmla="*/ 0 60000 65536"/>
              <a:gd name="T9" fmla="*/ 0 w 1536"/>
              <a:gd name="T10" fmla="*/ 0 h 385"/>
              <a:gd name="T11" fmla="*/ 1536 w 1536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6" h="385">
                <a:moveTo>
                  <a:pt x="0" y="384"/>
                </a:moveTo>
                <a:cubicBezTo>
                  <a:pt x="115" y="320"/>
                  <a:pt x="433" y="0"/>
                  <a:pt x="689" y="0"/>
                </a:cubicBezTo>
                <a:cubicBezTo>
                  <a:pt x="945" y="0"/>
                  <a:pt x="1360" y="305"/>
                  <a:pt x="1536" y="385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326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3"/>
          <p:cNvGrpSpPr>
            <a:grpSpLocks/>
          </p:cNvGrpSpPr>
          <p:nvPr/>
        </p:nvGrpSpPr>
        <p:grpSpPr bwMode="auto">
          <a:xfrm>
            <a:off x="1930400" y="457200"/>
            <a:ext cx="8534400" cy="645160"/>
            <a:chOff x="576" y="1200"/>
            <a:chExt cx="4800" cy="508"/>
          </a:xfrm>
        </p:grpSpPr>
        <p:sp>
          <p:nvSpPr>
            <p:cNvPr id="29701" name="Rectangle 2"/>
            <p:cNvSpPr>
              <a:spLocks noChangeArrowheads="1"/>
            </p:cNvSpPr>
            <p:nvPr/>
          </p:nvSpPr>
          <p:spPr bwMode="auto">
            <a:xfrm>
              <a:off x="5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3"/>
            <p:cNvSpPr>
              <a:spLocks noChangeArrowheads="1"/>
            </p:cNvSpPr>
            <p:nvPr/>
          </p:nvSpPr>
          <p:spPr bwMode="auto">
            <a:xfrm>
              <a:off x="10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3" name="Rectangle 4"/>
            <p:cNvSpPr>
              <a:spLocks noChangeArrowheads="1"/>
            </p:cNvSpPr>
            <p:nvPr/>
          </p:nvSpPr>
          <p:spPr bwMode="auto">
            <a:xfrm>
              <a:off x="15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Rectangle 5"/>
            <p:cNvSpPr>
              <a:spLocks noChangeArrowheads="1"/>
            </p:cNvSpPr>
            <p:nvPr/>
          </p:nvSpPr>
          <p:spPr bwMode="auto">
            <a:xfrm>
              <a:off x="2030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6"/>
            <p:cNvSpPr>
              <a:spLocks noChangeArrowheads="1"/>
            </p:cNvSpPr>
            <p:nvPr/>
          </p:nvSpPr>
          <p:spPr bwMode="auto">
            <a:xfrm>
              <a:off x="24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Rectangle 7"/>
            <p:cNvSpPr>
              <a:spLocks noChangeArrowheads="1"/>
            </p:cNvSpPr>
            <p:nvPr/>
          </p:nvSpPr>
          <p:spPr bwMode="auto">
            <a:xfrm>
              <a:off x="29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Rectangle 8"/>
            <p:cNvSpPr>
              <a:spLocks noChangeArrowheads="1"/>
            </p:cNvSpPr>
            <p:nvPr/>
          </p:nvSpPr>
          <p:spPr bwMode="auto">
            <a:xfrm>
              <a:off x="34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9"/>
            <p:cNvSpPr>
              <a:spLocks noChangeArrowheads="1"/>
            </p:cNvSpPr>
            <p:nvPr/>
          </p:nvSpPr>
          <p:spPr bwMode="auto">
            <a:xfrm>
              <a:off x="39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9" name="Rectangle 10"/>
            <p:cNvSpPr>
              <a:spLocks noChangeArrowheads="1"/>
            </p:cNvSpPr>
            <p:nvPr/>
          </p:nvSpPr>
          <p:spPr bwMode="auto">
            <a:xfrm>
              <a:off x="441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Rectangle 11"/>
            <p:cNvSpPr>
              <a:spLocks noChangeArrowheads="1"/>
            </p:cNvSpPr>
            <p:nvPr/>
          </p:nvSpPr>
          <p:spPr bwMode="auto">
            <a:xfrm>
              <a:off x="48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Rectangle 12"/>
            <p:cNvSpPr>
              <a:spLocks noChangeArrowheads="1"/>
            </p:cNvSpPr>
            <p:nvPr/>
          </p:nvSpPr>
          <p:spPr bwMode="auto">
            <a:xfrm>
              <a:off x="64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12</a:t>
              </a:r>
            </a:p>
          </p:txBody>
        </p:sp>
        <p:sp>
          <p:nvSpPr>
            <p:cNvPr id="29712" name="Rectangle 13"/>
            <p:cNvSpPr>
              <a:spLocks noChangeArrowheads="1"/>
            </p:cNvSpPr>
            <p:nvPr/>
          </p:nvSpPr>
          <p:spPr bwMode="auto">
            <a:xfrm>
              <a:off x="1659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9</a:t>
              </a:r>
            </a:p>
          </p:txBody>
        </p:sp>
        <p:sp>
          <p:nvSpPr>
            <p:cNvPr id="29713" name="Rectangle 14"/>
            <p:cNvSpPr>
              <a:spLocks noChangeArrowheads="1"/>
            </p:cNvSpPr>
            <p:nvPr/>
          </p:nvSpPr>
          <p:spPr bwMode="auto">
            <a:xfrm>
              <a:off x="11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35</a:t>
              </a:r>
            </a:p>
          </p:txBody>
        </p:sp>
        <p:sp>
          <p:nvSpPr>
            <p:cNvPr id="29714" name="Rectangle 15"/>
            <p:cNvSpPr>
              <a:spLocks noChangeArrowheads="1"/>
            </p:cNvSpPr>
            <p:nvPr/>
          </p:nvSpPr>
          <p:spPr bwMode="auto">
            <a:xfrm>
              <a:off x="2090" y="1296"/>
              <a:ext cx="314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11</a:t>
              </a:r>
            </a:p>
          </p:txBody>
        </p:sp>
        <p:sp>
          <p:nvSpPr>
            <p:cNvPr id="29715" name="Rectangle 16"/>
            <p:cNvSpPr>
              <a:spLocks noChangeArrowheads="1"/>
            </p:cNvSpPr>
            <p:nvPr/>
          </p:nvSpPr>
          <p:spPr bwMode="auto">
            <a:xfrm>
              <a:off x="2618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</a:t>
              </a:r>
            </a:p>
          </p:txBody>
        </p:sp>
        <p:sp>
          <p:nvSpPr>
            <p:cNvPr id="29716" name="Rectangle 17"/>
            <p:cNvSpPr>
              <a:spLocks noChangeArrowheads="1"/>
            </p:cNvSpPr>
            <p:nvPr/>
          </p:nvSpPr>
          <p:spPr bwMode="auto">
            <a:xfrm>
              <a:off x="304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17</a:t>
              </a:r>
            </a:p>
          </p:txBody>
        </p:sp>
        <p:sp>
          <p:nvSpPr>
            <p:cNvPr id="29717" name="Rectangle 18"/>
            <p:cNvSpPr>
              <a:spLocks noChangeArrowheads="1"/>
            </p:cNvSpPr>
            <p:nvPr/>
          </p:nvSpPr>
          <p:spPr bwMode="auto">
            <a:xfrm>
              <a:off x="35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23</a:t>
              </a:r>
            </a:p>
          </p:txBody>
        </p:sp>
        <p:sp>
          <p:nvSpPr>
            <p:cNvPr id="29718" name="Rectangle 19"/>
            <p:cNvSpPr>
              <a:spLocks noChangeArrowheads="1"/>
            </p:cNvSpPr>
            <p:nvPr/>
          </p:nvSpPr>
          <p:spPr bwMode="auto">
            <a:xfrm>
              <a:off x="400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15</a:t>
              </a:r>
            </a:p>
          </p:txBody>
        </p:sp>
        <p:sp>
          <p:nvSpPr>
            <p:cNvPr id="29719" name="Rectangle 20"/>
            <p:cNvSpPr>
              <a:spLocks noChangeArrowheads="1"/>
            </p:cNvSpPr>
            <p:nvPr/>
          </p:nvSpPr>
          <p:spPr bwMode="auto">
            <a:xfrm>
              <a:off x="448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31</a:t>
              </a:r>
            </a:p>
          </p:txBody>
        </p:sp>
        <p:sp>
          <p:nvSpPr>
            <p:cNvPr id="29720" name="Rectangle 21"/>
            <p:cNvSpPr>
              <a:spLocks noChangeArrowheads="1"/>
            </p:cNvSpPr>
            <p:nvPr/>
          </p:nvSpPr>
          <p:spPr bwMode="auto">
            <a:xfrm>
              <a:off x="496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20</a:t>
              </a:r>
            </a:p>
          </p:txBody>
        </p:sp>
      </p:grpSp>
      <p:sp>
        <p:nvSpPr>
          <p:cNvPr id="29699" name="Text Box 22"/>
          <p:cNvSpPr txBox="1">
            <a:spLocks noChangeArrowheads="1"/>
          </p:cNvSpPr>
          <p:nvPr/>
        </p:nvSpPr>
        <p:spPr bwMode="auto">
          <a:xfrm>
            <a:off x="4165600" y="13716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QuickSort(0,9)</a:t>
            </a:r>
          </a:p>
        </p:txBody>
      </p:sp>
      <p:sp>
        <p:nvSpPr>
          <p:cNvPr id="29700" name="Text Box 50"/>
          <p:cNvSpPr txBox="1">
            <a:spLocks noChangeArrowheads="1"/>
          </p:cNvSpPr>
          <p:nvPr/>
        </p:nvSpPr>
        <p:spPr bwMode="auto">
          <a:xfrm>
            <a:off x="1320800" y="2286000"/>
            <a:ext cx="102616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ahoma" pitchFamily="34" charset="0"/>
              </a:rPr>
              <a:t> X = PIVOT merupakan indeks ke –0, sehingga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ahoma" pitchFamily="34" charset="0"/>
              </a:rPr>
              <a:t> PIVOT = 12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ahoma" pitchFamily="34" charset="0"/>
              </a:rPr>
              <a:t> terdapat variabel i dan j , i=0 , j=9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ahoma" pitchFamily="34" charset="0"/>
              </a:rPr>
              <a:t> variabel i untuk mencari bilangan yang lebih besar dari PIVOT. Cara kerjanya : selama Data[i] &lt; PIVOT maka nilai i ditambah.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ahoma" pitchFamily="34" charset="0"/>
              </a:rPr>
              <a:t> variabel j untuk mencari bilangan yang lebih kecil dari PIVOT. Cara kerjanya : selama Data[j] &gt; PIVOT maka nilai j dikurangi</a:t>
            </a:r>
          </a:p>
        </p:txBody>
      </p:sp>
    </p:spTree>
    <p:extLst>
      <p:ext uri="{BB962C8B-B14F-4D97-AF65-F5344CB8AC3E}">
        <p14:creationId xmlns:p14="http://schemas.microsoft.com/office/powerpoint/2010/main" val="33764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1930400" y="762000"/>
            <a:ext cx="8534400" cy="645160"/>
            <a:chOff x="576" y="1200"/>
            <a:chExt cx="4800" cy="508"/>
          </a:xfrm>
        </p:grpSpPr>
        <p:sp>
          <p:nvSpPr>
            <p:cNvPr id="30772" name="Rectangle 3"/>
            <p:cNvSpPr>
              <a:spLocks noChangeArrowheads="1"/>
            </p:cNvSpPr>
            <p:nvPr/>
          </p:nvSpPr>
          <p:spPr bwMode="auto">
            <a:xfrm>
              <a:off x="5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3" name="Rectangle 4"/>
            <p:cNvSpPr>
              <a:spLocks noChangeArrowheads="1"/>
            </p:cNvSpPr>
            <p:nvPr/>
          </p:nvSpPr>
          <p:spPr bwMode="auto">
            <a:xfrm>
              <a:off x="10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4" name="Rectangle 5"/>
            <p:cNvSpPr>
              <a:spLocks noChangeArrowheads="1"/>
            </p:cNvSpPr>
            <p:nvPr/>
          </p:nvSpPr>
          <p:spPr bwMode="auto">
            <a:xfrm>
              <a:off x="15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5" name="Rectangle 6"/>
            <p:cNvSpPr>
              <a:spLocks noChangeArrowheads="1"/>
            </p:cNvSpPr>
            <p:nvPr/>
          </p:nvSpPr>
          <p:spPr bwMode="auto">
            <a:xfrm>
              <a:off x="2030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6" name="Rectangle 7"/>
            <p:cNvSpPr>
              <a:spLocks noChangeArrowheads="1"/>
            </p:cNvSpPr>
            <p:nvPr/>
          </p:nvSpPr>
          <p:spPr bwMode="auto">
            <a:xfrm>
              <a:off x="24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7" name="Rectangle 8"/>
            <p:cNvSpPr>
              <a:spLocks noChangeArrowheads="1"/>
            </p:cNvSpPr>
            <p:nvPr/>
          </p:nvSpPr>
          <p:spPr bwMode="auto">
            <a:xfrm>
              <a:off x="29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8" name="Rectangle 9"/>
            <p:cNvSpPr>
              <a:spLocks noChangeArrowheads="1"/>
            </p:cNvSpPr>
            <p:nvPr/>
          </p:nvSpPr>
          <p:spPr bwMode="auto">
            <a:xfrm>
              <a:off x="34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Rectangle 10"/>
            <p:cNvSpPr>
              <a:spLocks noChangeArrowheads="1"/>
            </p:cNvSpPr>
            <p:nvPr/>
          </p:nvSpPr>
          <p:spPr bwMode="auto">
            <a:xfrm>
              <a:off x="39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0" name="Rectangle 11"/>
            <p:cNvSpPr>
              <a:spLocks noChangeArrowheads="1"/>
            </p:cNvSpPr>
            <p:nvPr/>
          </p:nvSpPr>
          <p:spPr bwMode="auto">
            <a:xfrm>
              <a:off x="441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1" name="Rectangle 12"/>
            <p:cNvSpPr>
              <a:spLocks noChangeArrowheads="1"/>
            </p:cNvSpPr>
            <p:nvPr/>
          </p:nvSpPr>
          <p:spPr bwMode="auto">
            <a:xfrm>
              <a:off x="48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2" name="Rectangle 13"/>
            <p:cNvSpPr>
              <a:spLocks noChangeArrowheads="1"/>
            </p:cNvSpPr>
            <p:nvPr/>
          </p:nvSpPr>
          <p:spPr bwMode="auto">
            <a:xfrm>
              <a:off x="64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12</a:t>
              </a:r>
            </a:p>
          </p:txBody>
        </p:sp>
        <p:sp>
          <p:nvSpPr>
            <p:cNvPr id="30783" name="Rectangle 14"/>
            <p:cNvSpPr>
              <a:spLocks noChangeArrowheads="1"/>
            </p:cNvSpPr>
            <p:nvPr/>
          </p:nvSpPr>
          <p:spPr bwMode="auto">
            <a:xfrm>
              <a:off x="1659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9</a:t>
              </a:r>
            </a:p>
          </p:txBody>
        </p:sp>
        <p:sp>
          <p:nvSpPr>
            <p:cNvPr id="30784" name="Rectangle 15"/>
            <p:cNvSpPr>
              <a:spLocks noChangeArrowheads="1"/>
            </p:cNvSpPr>
            <p:nvPr/>
          </p:nvSpPr>
          <p:spPr bwMode="auto">
            <a:xfrm>
              <a:off x="11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35</a:t>
              </a:r>
            </a:p>
          </p:txBody>
        </p:sp>
        <p:sp>
          <p:nvSpPr>
            <p:cNvPr id="30785" name="Rectangle 16"/>
            <p:cNvSpPr>
              <a:spLocks noChangeArrowheads="1"/>
            </p:cNvSpPr>
            <p:nvPr/>
          </p:nvSpPr>
          <p:spPr bwMode="auto">
            <a:xfrm>
              <a:off x="2090" y="1296"/>
              <a:ext cx="314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11</a:t>
              </a:r>
            </a:p>
          </p:txBody>
        </p:sp>
        <p:sp>
          <p:nvSpPr>
            <p:cNvPr id="30786" name="Rectangle 17"/>
            <p:cNvSpPr>
              <a:spLocks noChangeArrowheads="1"/>
            </p:cNvSpPr>
            <p:nvPr/>
          </p:nvSpPr>
          <p:spPr bwMode="auto">
            <a:xfrm>
              <a:off x="2618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</a:t>
              </a:r>
            </a:p>
          </p:txBody>
        </p:sp>
        <p:sp>
          <p:nvSpPr>
            <p:cNvPr id="30787" name="Rectangle 18"/>
            <p:cNvSpPr>
              <a:spLocks noChangeArrowheads="1"/>
            </p:cNvSpPr>
            <p:nvPr/>
          </p:nvSpPr>
          <p:spPr bwMode="auto">
            <a:xfrm>
              <a:off x="304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17</a:t>
              </a:r>
            </a:p>
          </p:txBody>
        </p:sp>
        <p:sp>
          <p:nvSpPr>
            <p:cNvPr id="30788" name="Rectangle 19"/>
            <p:cNvSpPr>
              <a:spLocks noChangeArrowheads="1"/>
            </p:cNvSpPr>
            <p:nvPr/>
          </p:nvSpPr>
          <p:spPr bwMode="auto">
            <a:xfrm>
              <a:off x="35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23</a:t>
              </a:r>
            </a:p>
          </p:txBody>
        </p:sp>
        <p:sp>
          <p:nvSpPr>
            <p:cNvPr id="30789" name="Rectangle 20"/>
            <p:cNvSpPr>
              <a:spLocks noChangeArrowheads="1"/>
            </p:cNvSpPr>
            <p:nvPr/>
          </p:nvSpPr>
          <p:spPr bwMode="auto">
            <a:xfrm>
              <a:off x="400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15</a:t>
              </a:r>
            </a:p>
          </p:txBody>
        </p:sp>
        <p:sp>
          <p:nvSpPr>
            <p:cNvPr id="30790" name="Rectangle 21"/>
            <p:cNvSpPr>
              <a:spLocks noChangeArrowheads="1"/>
            </p:cNvSpPr>
            <p:nvPr/>
          </p:nvSpPr>
          <p:spPr bwMode="auto">
            <a:xfrm>
              <a:off x="448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31</a:t>
              </a:r>
            </a:p>
          </p:txBody>
        </p:sp>
        <p:sp>
          <p:nvSpPr>
            <p:cNvPr id="30791" name="Rectangle 22"/>
            <p:cNvSpPr>
              <a:spLocks noChangeArrowheads="1"/>
            </p:cNvSpPr>
            <p:nvPr/>
          </p:nvSpPr>
          <p:spPr bwMode="auto">
            <a:xfrm>
              <a:off x="496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20</a:t>
              </a:r>
            </a:p>
          </p:txBody>
        </p:sp>
      </p:grpSp>
      <p:sp>
        <p:nvSpPr>
          <p:cNvPr id="30723" name="Text Box 23"/>
          <p:cNvSpPr txBox="1">
            <a:spLocks noChangeArrowheads="1"/>
          </p:cNvSpPr>
          <p:nvPr/>
        </p:nvSpPr>
        <p:spPr bwMode="auto">
          <a:xfrm>
            <a:off x="5283200" y="1752600"/>
            <a:ext cx="5080000" cy="12017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12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0 j = 4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maka SWAP</a:t>
            </a:r>
          </a:p>
        </p:txBody>
      </p:sp>
      <p:grpSp>
        <p:nvGrpSpPr>
          <p:cNvPr id="30724" name="Group 24"/>
          <p:cNvGrpSpPr>
            <a:grpSpLocks/>
          </p:cNvGrpSpPr>
          <p:nvPr/>
        </p:nvGrpSpPr>
        <p:grpSpPr bwMode="auto">
          <a:xfrm>
            <a:off x="1727200" y="3276600"/>
            <a:ext cx="8534400" cy="645160"/>
            <a:chOff x="576" y="1200"/>
            <a:chExt cx="4800" cy="508"/>
          </a:xfrm>
        </p:grpSpPr>
        <p:sp>
          <p:nvSpPr>
            <p:cNvPr id="30752" name="Rectangle 25"/>
            <p:cNvSpPr>
              <a:spLocks noChangeArrowheads="1"/>
            </p:cNvSpPr>
            <p:nvPr/>
          </p:nvSpPr>
          <p:spPr bwMode="auto">
            <a:xfrm>
              <a:off x="5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3" name="Rectangle 26"/>
            <p:cNvSpPr>
              <a:spLocks noChangeArrowheads="1"/>
            </p:cNvSpPr>
            <p:nvPr/>
          </p:nvSpPr>
          <p:spPr bwMode="auto">
            <a:xfrm>
              <a:off x="10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27"/>
            <p:cNvSpPr>
              <a:spLocks noChangeArrowheads="1"/>
            </p:cNvSpPr>
            <p:nvPr/>
          </p:nvSpPr>
          <p:spPr bwMode="auto">
            <a:xfrm>
              <a:off x="15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28"/>
            <p:cNvSpPr>
              <a:spLocks noChangeArrowheads="1"/>
            </p:cNvSpPr>
            <p:nvPr/>
          </p:nvSpPr>
          <p:spPr bwMode="auto">
            <a:xfrm>
              <a:off x="2030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6" name="Rectangle 29"/>
            <p:cNvSpPr>
              <a:spLocks noChangeArrowheads="1"/>
            </p:cNvSpPr>
            <p:nvPr/>
          </p:nvSpPr>
          <p:spPr bwMode="auto">
            <a:xfrm>
              <a:off x="24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7" name="Rectangle 30"/>
            <p:cNvSpPr>
              <a:spLocks noChangeArrowheads="1"/>
            </p:cNvSpPr>
            <p:nvPr/>
          </p:nvSpPr>
          <p:spPr bwMode="auto">
            <a:xfrm>
              <a:off x="29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Rectangle 31"/>
            <p:cNvSpPr>
              <a:spLocks noChangeArrowheads="1"/>
            </p:cNvSpPr>
            <p:nvPr/>
          </p:nvSpPr>
          <p:spPr bwMode="auto">
            <a:xfrm>
              <a:off x="34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9" name="Rectangle 32"/>
            <p:cNvSpPr>
              <a:spLocks noChangeArrowheads="1"/>
            </p:cNvSpPr>
            <p:nvPr/>
          </p:nvSpPr>
          <p:spPr bwMode="auto">
            <a:xfrm>
              <a:off x="39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0" name="Rectangle 33"/>
            <p:cNvSpPr>
              <a:spLocks noChangeArrowheads="1"/>
            </p:cNvSpPr>
            <p:nvPr/>
          </p:nvSpPr>
          <p:spPr bwMode="auto">
            <a:xfrm>
              <a:off x="441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1" name="Rectangle 34"/>
            <p:cNvSpPr>
              <a:spLocks noChangeArrowheads="1"/>
            </p:cNvSpPr>
            <p:nvPr/>
          </p:nvSpPr>
          <p:spPr bwMode="auto">
            <a:xfrm>
              <a:off x="48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2" name="Rectangle 35"/>
            <p:cNvSpPr>
              <a:spLocks noChangeArrowheads="1"/>
            </p:cNvSpPr>
            <p:nvPr/>
          </p:nvSpPr>
          <p:spPr bwMode="auto">
            <a:xfrm>
              <a:off x="698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</a:t>
              </a:r>
            </a:p>
          </p:txBody>
        </p:sp>
        <p:sp>
          <p:nvSpPr>
            <p:cNvPr id="30763" name="Rectangle 36"/>
            <p:cNvSpPr>
              <a:spLocks noChangeArrowheads="1"/>
            </p:cNvSpPr>
            <p:nvPr/>
          </p:nvSpPr>
          <p:spPr bwMode="auto">
            <a:xfrm>
              <a:off x="1659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9</a:t>
              </a:r>
            </a:p>
          </p:txBody>
        </p:sp>
        <p:sp>
          <p:nvSpPr>
            <p:cNvPr id="30764" name="Rectangle 37"/>
            <p:cNvSpPr>
              <a:spLocks noChangeArrowheads="1"/>
            </p:cNvSpPr>
            <p:nvPr/>
          </p:nvSpPr>
          <p:spPr bwMode="auto">
            <a:xfrm>
              <a:off x="11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35</a:t>
              </a:r>
            </a:p>
          </p:txBody>
        </p:sp>
        <p:sp>
          <p:nvSpPr>
            <p:cNvPr id="30765" name="Rectangle 38"/>
            <p:cNvSpPr>
              <a:spLocks noChangeArrowheads="1"/>
            </p:cNvSpPr>
            <p:nvPr/>
          </p:nvSpPr>
          <p:spPr bwMode="auto">
            <a:xfrm>
              <a:off x="2090" y="1296"/>
              <a:ext cx="314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11</a:t>
              </a:r>
            </a:p>
          </p:txBody>
        </p:sp>
        <p:sp>
          <p:nvSpPr>
            <p:cNvPr id="30766" name="Rectangle 39"/>
            <p:cNvSpPr>
              <a:spLocks noChangeArrowheads="1"/>
            </p:cNvSpPr>
            <p:nvPr/>
          </p:nvSpPr>
          <p:spPr bwMode="auto">
            <a:xfrm>
              <a:off x="256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12</a:t>
              </a:r>
            </a:p>
          </p:txBody>
        </p:sp>
        <p:sp>
          <p:nvSpPr>
            <p:cNvPr id="30767" name="Rectangle 40"/>
            <p:cNvSpPr>
              <a:spLocks noChangeArrowheads="1"/>
            </p:cNvSpPr>
            <p:nvPr/>
          </p:nvSpPr>
          <p:spPr bwMode="auto">
            <a:xfrm>
              <a:off x="304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17</a:t>
              </a:r>
            </a:p>
          </p:txBody>
        </p:sp>
        <p:sp>
          <p:nvSpPr>
            <p:cNvPr id="30768" name="Rectangle 41"/>
            <p:cNvSpPr>
              <a:spLocks noChangeArrowheads="1"/>
            </p:cNvSpPr>
            <p:nvPr/>
          </p:nvSpPr>
          <p:spPr bwMode="auto">
            <a:xfrm>
              <a:off x="35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23</a:t>
              </a:r>
            </a:p>
          </p:txBody>
        </p:sp>
        <p:sp>
          <p:nvSpPr>
            <p:cNvPr id="30769" name="Rectangle 42"/>
            <p:cNvSpPr>
              <a:spLocks noChangeArrowheads="1"/>
            </p:cNvSpPr>
            <p:nvPr/>
          </p:nvSpPr>
          <p:spPr bwMode="auto">
            <a:xfrm>
              <a:off x="400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15</a:t>
              </a:r>
            </a:p>
          </p:txBody>
        </p:sp>
        <p:sp>
          <p:nvSpPr>
            <p:cNvPr id="30770" name="Rectangle 43"/>
            <p:cNvSpPr>
              <a:spLocks noChangeArrowheads="1"/>
            </p:cNvSpPr>
            <p:nvPr/>
          </p:nvSpPr>
          <p:spPr bwMode="auto">
            <a:xfrm>
              <a:off x="448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31</a:t>
              </a:r>
            </a:p>
          </p:txBody>
        </p:sp>
        <p:sp>
          <p:nvSpPr>
            <p:cNvPr id="30771" name="Rectangle 44"/>
            <p:cNvSpPr>
              <a:spLocks noChangeArrowheads="1"/>
            </p:cNvSpPr>
            <p:nvPr/>
          </p:nvSpPr>
          <p:spPr bwMode="auto">
            <a:xfrm>
              <a:off x="496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20</a:t>
              </a:r>
            </a:p>
          </p:txBody>
        </p:sp>
      </p:grpSp>
      <p:sp>
        <p:nvSpPr>
          <p:cNvPr id="30725" name="Freeform 45"/>
          <p:cNvSpPr>
            <a:spLocks/>
          </p:cNvSpPr>
          <p:nvPr/>
        </p:nvSpPr>
        <p:spPr bwMode="auto">
          <a:xfrm>
            <a:off x="2336800" y="2590800"/>
            <a:ext cx="3251200" cy="611188"/>
          </a:xfrm>
          <a:custGeom>
            <a:avLst/>
            <a:gdLst>
              <a:gd name="T0" fmla="*/ 0 w 1536"/>
              <a:gd name="T1" fmla="*/ 2147483647 h 385"/>
              <a:gd name="T2" fmla="*/ 2147483647 w 1536"/>
              <a:gd name="T3" fmla="*/ 0 h 385"/>
              <a:gd name="T4" fmla="*/ 2147483647 w 1536"/>
              <a:gd name="T5" fmla="*/ 2147483647 h 385"/>
              <a:gd name="T6" fmla="*/ 0 60000 65536"/>
              <a:gd name="T7" fmla="*/ 0 60000 65536"/>
              <a:gd name="T8" fmla="*/ 0 60000 65536"/>
              <a:gd name="T9" fmla="*/ 0 w 1536"/>
              <a:gd name="T10" fmla="*/ 0 h 385"/>
              <a:gd name="T11" fmla="*/ 1536 w 1536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6" h="385">
                <a:moveTo>
                  <a:pt x="0" y="384"/>
                </a:moveTo>
                <a:cubicBezTo>
                  <a:pt x="115" y="320"/>
                  <a:pt x="433" y="0"/>
                  <a:pt x="689" y="0"/>
                </a:cubicBezTo>
                <a:cubicBezTo>
                  <a:pt x="945" y="0"/>
                  <a:pt x="1360" y="305"/>
                  <a:pt x="1536" y="385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0726" name="Text Box 46"/>
          <p:cNvSpPr txBox="1">
            <a:spLocks noChangeArrowheads="1"/>
          </p:cNvSpPr>
          <p:nvPr/>
        </p:nvSpPr>
        <p:spPr bwMode="auto">
          <a:xfrm>
            <a:off x="1219200" y="2286000"/>
            <a:ext cx="1625600" cy="461665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SWAP</a:t>
            </a:r>
          </a:p>
        </p:txBody>
      </p:sp>
      <p:sp>
        <p:nvSpPr>
          <p:cNvPr id="30727" name="Text Box 48"/>
          <p:cNvSpPr txBox="1">
            <a:spLocks noChangeArrowheads="1"/>
          </p:cNvSpPr>
          <p:nvPr/>
        </p:nvSpPr>
        <p:spPr bwMode="auto">
          <a:xfrm>
            <a:off x="5384800" y="4114800"/>
            <a:ext cx="5080000" cy="12017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12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1 j = 3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maka SWAP</a:t>
            </a:r>
          </a:p>
        </p:txBody>
      </p:sp>
      <p:grpSp>
        <p:nvGrpSpPr>
          <p:cNvPr id="30728" name="Group 49"/>
          <p:cNvGrpSpPr>
            <a:grpSpLocks/>
          </p:cNvGrpSpPr>
          <p:nvPr/>
        </p:nvGrpSpPr>
        <p:grpSpPr bwMode="auto">
          <a:xfrm>
            <a:off x="1320800" y="5562600"/>
            <a:ext cx="8534400" cy="645160"/>
            <a:chOff x="576" y="1200"/>
            <a:chExt cx="4800" cy="508"/>
          </a:xfrm>
        </p:grpSpPr>
        <p:sp>
          <p:nvSpPr>
            <p:cNvPr id="30732" name="Rectangle 50"/>
            <p:cNvSpPr>
              <a:spLocks noChangeArrowheads="1"/>
            </p:cNvSpPr>
            <p:nvPr/>
          </p:nvSpPr>
          <p:spPr bwMode="auto">
            <a:xfrm>
              <a:off x="5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3" name="Rectangle 51"/>
            <p:cNvSpPr>
              <a:spLocks noChangeArrowheads="1"/>
            </p:cNvSpPr>
            <p:nvPr/>
          </p:nvSpPr>
          <p:spPr bwMode="auto">
            <a:xfrm>
              <a:off x="10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Rectangle 52"/>
            <p:cNvSpPr>
              <a:spLocks noChangeArrowheads="1"/>
            </p:cNvSpPr>
            <p:nvPr/>
          </p:nvSpPr>
          <p:spPr bwMode="auto">
            <a:xfrm>
              <a:off x="15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Rectangle 53"/>
            <p:cNvSpPr>
              <a:spLocks noChangeArrowheads="1"/>
            </p:cNvSpPr>
            <p:nvPr/>
          </p:nvSpPr>
          <p:spPr bwMode="auto">
            <a:xfrm>
              <a:off x="2030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Rectangle 54"/>
            <p:cNvSpPr>
              <a:spLocks noChangeArrowheads="1"/>
            </p:cNvSpPr>
            <p:nvPr/>
          </p:nvSpPr>
          <p:spPr bwMode="auto">
            <a:xfrm>
              <a:off x="24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Rectangle 55"/>
            <p:cNvSpPr>
              <a:spLocks noChangeArrowheads="1"/>
            </p:cNvSpPr>
            <p:nvPr/>
          </p:nvSpPr>
          <p:spPr bwMode="auto">
            <a:xfrm>
              <a:off x="297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8" name="Rectangle 56"/>
            <p:cNvSpPr>
              <a:spLocks noChangeArrowheads="1"/>
            </p:cNvSpPr>
            <p:nvPr/>
          </p:nvSpPr>
          <p:spPr bwMode="auto">
            <a:xfrm>
              <a:off x="345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Rectangle 57"/>
            <p:cNvSpPr>
              <a:spLocks noChangeArrowheads="1"/>
            </p:cNvSpPr>
            <p:nvPr/>
          </p:nvSpPr>
          <p:spPr bwMode="auto">
            <a:xfrm>
              <a:off x="393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Rectangle 58"/>
            <p:cNvSpPr>
              <a:spLocks noChangeArrowheads="1"/>
            </p:cNvSpPr>
            <p:nvPr/>
          </p:nvSpPr>
          <p:spPr bwMode="auto">
            <a:xfrm>
              <a:off x="441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Rectangle 59"/>
            <p:cNvSpPr>
              <a:spLocks noChangeArrowheads="1"/>
            </p:cNvSpPr>
            <p:nvPr/>
          </p:nvSpPr>
          <p:spPr bwMode="auto">
            <a:xfrm>
              <a:off x="4896" y="1200"/>
              <a:ext cx="480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Rectangle 60"/>
            <p:cNvSpPr>
              <a:spLocks noChangeArrowheads="1"/>
            </p:cNvSpPr>
            <p:nvPr/>
          </p:nvSpPr>
          <p:spPr bwMode="auto">
            <a:xfrm>
              <a:off x="698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</a:t>
              </a:r>
            </a:p>
          </p:txBody>
        </p:sp>
        <p:sp>
          <p:nvSpPr>
            <p:cNvPr id="30743" name="Rectangle 61"/>
            <p:cNvSpPr>
              <a:spLocks noChangeArrowheads="1"/>
            </p:cNvSpPr>
            <p:nvPr/>
          </p:nvSpPr>
          <p:spPr bwMode="auto">
            <a:xfrm>
              <a:off x="1659" y="1296"/>
              <a:ext cx="21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9</a:t>
              </a:r>
            </a:p>
          </p:txBody>
        </p:sp>
        <p:sp>
          <p:nvSpPr>
            <p:cNvPr id="30744" name="Rectangle 62"/>
            <p:cNvSpPr>
              <a:spLocks noChangeArrowheads="1"/>
            </p:cNvSpPr>
            <p:nvPr/>
          </p:nvSpPr>
          <p:spPr bwMode="auto">
            <a:xfrm>
              <a:off x="1131" y="1296"/>
              <a:ext cx="314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11</a:t>
              </a:r>
            </a:p>
          </p:txBody>
        </p:sp>
        <p:sp>
          <p:nvSpPr>
            <p:cNvPr id="30745" name="Rectangle 63"/>
            <p:cNvSpPr>
              <a:spLocks noChangeArrowheads="1"/>
            </p:cNvSpPr>
            <p:nvPr/>
          </p:nvSpPr>
          <p:spPr bwMode="auto">
            <a:xfrm>
              <a:off x="208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35</a:t>
              </a:r>
            </a:p>
          </p:txBody>
        </p:sp>
        <p:sp>
          <p:nvSpPr>
            <p:cNvPr id="30746" name="Rectangle 64"/>
            <p:cNvSpPr>
              <a:spLocks noChangeArrowheads="1"/>
            </p:cNvSpPr>
            <p:nvPr/>
          </p:nvSpPr>
          <p:spPr bwMode="auto">
            <a:xfrm>
              <a:off x="256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12</a:t>
              </a:r>
            </a:p>
          </p:txBody>
        </p:sp>
        <p:sp>
          <p:nvSpPr>
            <p:cNvPr id="30747" name="Rectangle 65"/>
            <p:cNvSpPr>
              <a:spLocks noChangeArrowheads="1"/>
            </p:cNvSpPr>
            <p:nvPr/>
          </p:nvSpPr>
          <p:spPr bwMode="auto">
            <a:xfrm>
              <a:off x="304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17</a:t>
              </a:r>
            </a:p>
          </p:txBody>
        </p:sp>
        <p:sp>
          <p:nvSpPr>
            <p:cNvPr id="30748" name="Rectangle 66"/>
            <p:cNvSpPr>
              <a:spLocks noChangeArrowheads="1"/>
            </p:cNvSpPr>
            <p:nvPr/>
          </p:nvSpPr>
          <p:spPr bwMode="auto">
            <a:xfrm>
              <a:off x="352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23</a:t>
              </a:r>
            </a:p>
          </p:txBody>
        </p:sp>
        <p:sp>
          <p:nvSpPr>
            <p:cNvPr id="30749" name="Rectangle 67"/>
            <p:cNvSpPr>
              <a:spLocks noChangeArrowheads="1"/>
            </p:cNvSpPr>
            <p:nvPr/>
          </p:nvSpPr>
          <p:spPr bwMode="auto">
            <a:xfrm>
              <a:off x="400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15</a:t>
              </a:r>
            </a:p>
          </p:txBody>
        </p:sp>
        <p:sp>
          <p:nvSpPr>
            <p:cNvPr id="30750" name="Rectangle 68"/>
            <p:cNvSpPr>
              <a:spLocks noChangeArrowheads="1"/>
            </p:cNvSpPr>
            <p:nvPr/>
          </p:nvSpPr>
          <p:spPr bwMode="auto">
            <a:xfrm>
              <a:off x="4483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31</a:t>
              </a:r>
            </a:p>
          </p:txBody>
        </p:sp>
        <p:sp>
          <p:nvSpPr>
            <p:cNvPr id="30751" name="Rectangle 69"/>
            <p:cNvSpPr>
              <a:spLocks noChangeArrowheads="1"/>
            </p:cNvSpPr>
            <p:nvPr/>
          </p:nvSpPr>
          <p:spPr bwMode="auto">
            <a:xfrm>
              <a:off x="4962" y="1296"/>
              <a:ext cx="329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20</a:t>
              </a:r>
            </a:p>
          </p:txBody>
        </p:sp>
      </p:grpSp>
      <p:sp>
        <p:nvSpPr>
          <p:cNvPr id="30729" name="Freeform 70"/>
          <p:cNvSpPr>
            <a:spLocks/>
          </p:cNvSpPr>
          <p:nvPr/>
        </p:nvSpPr>
        <p:spPr bwMode="auto">
          <a:xfrm>
            <a:off x="2540000" y="4953000"/>
            <a:ext cx="1727200" cy="609600"/>
          </a:xfrm>
          <a:custGeom>
            <a:avLst/>
            <a:gdLst>
              <a:gd name="T0" fmla="*/ 0 w 1536"/>
              <a:gd name="T1" fmla="*/ 2147483647 h 385"/>
              <a:gd name="T2" fmla="*/ 2147483647 w 1536"/>
              <a:gd name="T3" fmla="*/ 0 h 385"/>
              <a:gd name="T4" fmla="*/ 2147483647 w 1536"/>
              <a:gd name="T5" fmla="*/ 2147483647 h 385"/>
              <a:gd name="T6" fmla="*/ 0 60000 65536"/>
              <a:gd name="T7" fmla="*/ 0 60000 65536"/>
              <a:gd name="T8" fmla="*/ 0 60000 65536"/>
              <a:gd name="T9" fmla="*/ 0 w 1536"/>
              <a:gd name="T10" fmla="*/ 0 h 385"/>
              <a:gd name="T11" fmla="*/ 1536 w 1536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6" h="385">
                <a:moveTo>
                  <a:pt x="0" y="384"/>
                </a:moveTo>
                <a:cubicBezTo>
                  <a:pt x="115" y="320"/>
                  <a:pt x="433" y="0"/>
                  <a:pt x="689" y="0"/>
                </a:cubicBezTo>
                <a:cubicBezTo>
                  <a:pt x="945" y="0"/>
                  <a:pt x="1360" y="305"/>
                  <a:pt x="1536" y="385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0730" name="Text Box 71"/>
          <p:cNvSpPr txBox="1">
            <a:spLocks noChangeArrowheads="1"/>
          </p:cNvSpPr>
          <p:nvPr/>
        </p:nvSpPr>
        <p:spPr bwMode="auto">
          <a:xfrm>
            <a:off x="812800" y="4572000"/>
            <a:ext cx="1625600" cy="461665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SWAP</a:t>
            </a:r>
          </a:p>
        </p:txBody>
      </p:sp>
      <p:sp>
        <p:nvSpPr>
          <p:cNvPr id="30731" name="Text Box 72"/>
          <p:cNvSpPr txBox="1">
            <a:spLocks noChangeArrowheads="1"/>
          </p:cNvSpPr>
          <p:nvPr/>
        </p:nvSpPr>
        <p:spPr bwMode="auto">
          <a:xfrm>
            <a:off x="2844800" y="0"/>
            <a:ext cx="5283200" cy="584775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 = Partition(0,9)</a:t>
            </a:r>
          </a:p>
        </p:txBody>
      </p:sp>
    </p:spTree>
    <p:extLst>
      <p:ext uri="{BB962C8B-B14F-4D97-AF65-F5344CB8AC3E}">
        <p14:creationId xmlns:p14="http://schemas.microsoft.com/office/powerpoint/2010/main" val="314510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978400" y="533400"/>
            <a:ext cx="5080000" cy="20716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12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3 j = 2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(False)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Return j = 2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Tahoma" pitchFamily="34" charset="0"/>
              </a:rPr>
              <a:t>Q = Partisi = 2</a:t>
            </a:r>
            <a:r>
              <a:rPr lang="en-US" b="1">
                <a:latin typeface="Tahoma" pitchFamily="34" charset="0"/>
              </a:rPr>
              <a:t> </a:t>
            </a:r>
          </a:p>
        </p:txBody>
      </p:sp>
      <p:sp>
        <p:nvSpPr>
          <p:cNvPr id="31747" name="Text Box 50"/>
          <p:cNvSpPr txBox="1">
            <a:spLocks noChangeArrowheads="1"/>
          </p:cNvSpPr>
          <p:nvPr/>
        </p:nvSpPr>
        <p:spPr bwMode="auto">
          <a:xfrm>
            <a:off x="3556000" y="2971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QuickSort(0,9)</a:t>
            </a:r>
          </a:p>
        </p:txBody>
      </p:sp>
      <p:sp>
        <p:nvSpPr>
          <p:cNvPr id="31748" name="Text Box 51"/>
          <p:cNvSpPr txBox="1">
            <a:spLocks noChangeArrowheads="1"/>
          </p:cNvSpPr>
          <p:nvPr/>
        </p:nvSpPr>
        <p:spPr bwMode="auto">
          <a:xfrm>
            <a:off x="5892800" y="41910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QuickSort(3,9)</a:t>
            </a:r>
          </a:p>
        </p:txBody>
      </p:sp>
      <p:sp>
        <p:nvSpPr>
          <p:cNvPr id="31749" name="Text Box 52"/>
          <p:cNvSpPr txBox="1">
            <a:spLocks noChangeArrowheads="1"/>
          </p:cNvSpPr>
          <p:nvPr/>
        </p:nvSpPr>
        <p:spPr bwMode="auto">
          <a:xfrm>
            <a:off x="1524000" y="41910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QuickSort(0,2)</a:t>
            </a:r>
          </a:p>
        </p:txBody>
      </p:sp>
      <p:sp>
        <p:nvSpPr>
          <p:cNvPr id="31750" name="Line 53"/>
          <p:cNvSpPr>
            <a:spLocks noChangeShapeType="1"/>
          </p:cNvSpPr>
          <p:nvPr/>
        </p:nvSpPr>
        <p:spPr bwMode="auto">
          <a:xfrm flipH="1">
            <a:off x="4165600" y="3657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1751" name="Line 54"/>
          <p:cNvSpPr>
            <a:spLocks noChangeShapeType="1"/>
          </p:cNvSpPr>
          <p:nvPr/>
        </p:nvSpPr>
        <p:spPr bwMode="auto">
          <a:xfrm>
            <a:off x="5588000" y="3657600"/>
            <a:ext cx="8128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116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30"/>
          <p:cNvGrpSpPr>
            <a:grpSpLocks/>
          </p:cNvGrpSpPr>
          <p:nvPr/>
        </p:nvGrpSpPr>
        <p:grpSpPr bwMode="auto">
          <a:xfrm>
            <a:off x="2641600" y="1524002"/>
            <a:ext cx="8917517" cy="676276"/>
            <a:chOff x="1248" y="960"/>
            <a:chExt cx="4213" cy="426"/>
          </a:xfrm>
        </p:grpSpPr>
        <p:sp>
          <p:nvSpPr>
            <p:cNvPr id="32777" name="Rectangle 3"/>
            <p:cNvSpPr>
              <a:spLocks noChangeArrowheads="1"/>
            </p:cNvSpPr>
            <p:nvPr/>
          </p:nvSpPr>
          <p:spPr bwMode="auto">
            <a:xfrm>
              <a:off x="1248" y="960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8" name="Rectangle 4"/>
            <p:cNvSpPr>
              <a:spLocks noChangeArrowheads="1"/>
            </p:cNvSpPr>
            <p:nvPr/>
          </p:nvSpPr>
          <p:spPr bwMode="auto">
            <a:xfrm>
              <a:off x="1651" y="960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Rectangle 5"/>
            <p:cNvSpPr>
              <a:spLocks noChangeArrowheads="1"/>
            </p:cNvSpPr>
            <p:nvPr/>
          </p:nvSpPr>
          <p:spPr bwMode="auto">
            <a:xfrm>
              <a:off x="2054" y="960"/>
              <a:ext cx="404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0" name="Rectangle 6"/>
            <p:cNvSpPr>
              <a:spLocks noChangeArrowheads="1"/>
            </p:cNvSpPr>
            <p:nvPr/>
          </p:nvSpPr>
          <p:spPr bwMode="auto">
            <a:xfrm>
              <a:off x="2650" y="979"/>
              <a:ext cx="404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1" name="Rectangle 7"/>
            <p:cNvSpPr>
              <a:spLocks noChangeArrowheads="1"/>
            </p:cNvSpPr>
            <p:nvPr/>
          </p:nvSpPr>
          <p:spPr bwMode="auto">
            <a:xfrm>
              <a:off x="3042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Rectangle 8"/>
            <p:cNvSpPr>
              <a:spLocks noChangeArrowheads="1"/>
            </p:cNvSpPr>
            <p:nvPr/>
          </p:nvSpPr>
          <p:spPr bwMode="auto">
            <a:xfrm>
              <a:off x="3445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3" name="Rectangle 9"/>
            <p:cNvSpPr>
              <a:spLocks noChangeArrowheads="1"/>
            </p:cNvSpPr>
            <p:nvPr/>
          </p:nvSpPr>
          <p:spPr bwMode="auto">
            <a:xfrm>
              <a:off x="3848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4" name="Rectangle 10"/>
            <p:cNvSpPr>
              <a:spLocks noChangeArrowheads="1"/>
            </p:cNvSpPr>
            <p:nvPr/>
          </p:nvSpPr>
          <p:spPr bwMode="auto">
            <a:xfrm>
              <a:off x="4251" y="979"/>
              <a:ext cx="404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5" name="Rectangle 11"/>
            <p:cNvSpPr>
              <a:spLocks noChangeArrowheads="1"/>
            </p:cNvSpPr>
            <p:nvPr/>
          </p:nvSpPr>
          <p:spPr bwMode="auto">
            <a:xfrm>
              <a:off x="4655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6" name="Rectangle 12"/>
            <p:cNvSpPr>
              <a:spLocks noChangeArrowheads="1"/>
            </p:cNvSpPr>
            <p:nvPr/>
          </p:nvSpPr>
          <p:spPr bwMode="auto">
            <a:xfrm>
              <a:off x="5058" y="979"/>
              <a:ext cx="403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7" name="Rectangle 13"/>
            <p:cNvSpPr>
              <a:spLocks noChangeArrowheads="1"/>
            </p:cNvSpPr>
            <p:nvPr/>
          </p:nvSpPr>
          <p:spPr bwMode="auto">
            <a:xfrm>
              <a:off x="1351" y="1037"/>
              <a:ext cx="18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</a:t>
              </a:r>
            </a:p>
          </p:txBody>
        </p:sp>
        <p:sp>
          <p:nvSpPr>
            <p:cNvPr id="32788" name="Rectangle 14"/>
            <p:cNvSpPr>
              <a:spLocks noChangeArrowheads="1"/>
            </p:cNvSpPr>
            <p:nvPr/>
          </p:nvSpPr>
          <p:spPr bwMode="auto">
            <a:xfrm>
              <a:off x="2158" y="1037"/>
              <a:ext cx="18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9</a:t>
              </a:r>
            </a:p>
          </p:txBody>
        </p:sp>
        <p:sp>
          <p:nvSpPr>
            <p:cNvPr id="32789" name="Rectangle 15"/>
            <p:cNvSpPr>
              <a:spLocks noChangeArrowheads="1"/>
            </p:cNvSpPr>
            <p:nvPr/>
          </p:nvSpPr>
          <p:spPr bwMode="auto">
            <a:xfrm>
              <a:off x="1714" y="1037"/>
              <a:ext cx="2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11</a:t>
              </a:r>
            </a:p>
          </p:txBody>
        </p:sp>
        <p:sp>
          <p:nvSpPr>
            <p:cNvPr id="32790" name="Rectangle 16"/>
            <p:cNvSpPr>
              <a:spLocks noChangeArrowheads="1"/>
            </p:cNvSpPr>
            <p:nvPr/>
          </p:nvSpPr>
          <p:spPr bwMode="auto">
            <a:xfrm>
              <a:off x="2695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35</a:t>
              </a:r>
            </a:p>
          </p:txBody>
        </p:sp>
        <p:sp>
          <p:nvSpPr>
            <p:cNvPr id="32791" name="Rectangle 17"/>
            <p:cNvSpPr>
              <a:spLocks noChangeArrowheads="1"/>
            </p:cNvSpPr>
            <p:nvPr/>
          </p:nvSpPr>
          <p:spPr bwMode="auto">
            <a:xfrm>
              <a:off x="3098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12</a:t>
              </a:r>
            </a:p>
          </p:txBody>
        </p:sp>
        <p:sp>
          <p:nvSpPr>
            <p:cNvPr id="32792" name="Rectangle 18"/>
            <p:cNvSpPr>
              <a:spLocks noChangeArrowheads="1"/>
            </p:cNvSpPr>
            <p:nvPr/>
          </p:nvSpPr>
          <p:spPr bwMode="auto">
            <a:xfrm>
              <a:off x="3501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17</a:t>
              </a:r>
            </a:p>
          </p:txBody>
        </p:sp>
        <p:sp>
          <p:nvSpPr>
            <p:cNvPr id="32793" name="Rectangle 19"/>
            <p:cNvSpPr>
              <a:spLocks noChangeArrowheads="1"/>
            </p:cNvSpPr>
            <p:nvPr/>
          </p:nvSpPr>
          <p:spPr bwMode="auto">
            <a:xfrm>
              <a:off x="3905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23</a:t>
              </a:r>
            </a:p>
          </p:txBody>
        </p:sp>
        <p:sp>
          <p:nvSpPr>
            <p:cNvPr id="32794" name="Rectangle 20"/>
            <p:cNvSpPr>
              <a:spLocks noChangeArrowheads="1"/>
            </p:cNvSpPr>
            <p:nvPr/>
          </p:nvSpPr>
          <p:spPr bwMode="auto">
            <a:xfrm>
              <a:off x="4308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15</a:t>
              </a:r>
            </a:p>
          </p:txBody>
        </p:sp>
        <p:sp>
          <p:nvSpPr>
            <p:cNvPr id="32795" name="Rectangle 21"/>
            <p:cNvSpPr>
              <a:spLocks noChangeArrowheads="1"/>
            </p:cNvSpPr>
            <p:nvPr/>
          </p:nvSpPr>
          <p:spPr bwMode="auto">
            <a:xfrm>
              <a:off x="4711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31</a:t>
              </a:r>
            </a:p>
          </p:txBody>
        </p:sp>
        <p:sp>
          <p:nvSpPr>
            <p:cNvPr id="32796" name="Rectangle 22"/>
            <p:cNvSpPr>
              <a:spLocks noChangeArrowheads="1"/>
            </p:cNvSpPr>
            <p:nvPr/>
          </p:nvSpPr>
          <p:spPr bwMode="auto">
            <a:xfrm>
              <a:off x="5114" y="1056"/>
              <a:ext cx="27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20</a:t>
              </a:r>
            </a:p>
          </p:txBody>
        </p:sp>
      </p:grpSp>
      <p:sp>
        <p:nvSpPr>
          <p:cNvPr id="32771" name="Text Box 23"/>
          <p:cNvSpPr txBox="1">
            <a:spLocks noChangeArrowheads="1"/>
          </p:cNvSpPr>
          <p:nvPr/>
        </p:nvSpPr>
        <p:spPr bwMode="auto">
          <a:xfrm>
            <a:off x="1930400" y="4572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QuickSort(0,2)</a:t>
            </a:r>
          </a:p>
        </p:txBody>
      </p:sp>
      <p:sp>
        <p:nvSpPr>
          <p:cNvPr id="32772" name="Text Box 24"/>
          <p:cNvSpPr txBox="1">
            <a:spLocks noChangeArrowheads="1"/>
          </p:cNvSpPr>
          <p:nvPr/>
        </p:nvSpPr>
        <p:spPr bwMode="auto">
          <a:xfrm>
            <a:off x="1828800" y="2438400"/>
            <a:ext cx="3962400" cy="20716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3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0 j = 0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(False)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Return j = 0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Tahoma" pitchFamily="34" charset="0"/>
              </a:rPr>
              <a:t>Q = Partisi = 0</a:t>
            </a:r>
            <a:r>
              <a:rPr lang="en-US" b="1">
                <a:latin typeface="Tahoma" pitchFamily="34" charset="0"/>
              </a:rPr>
              <a:t> </a:t>
            </a:r>
          </a:p>
        </p:txBody>
      </p:sp>
      <p:sp>
        <p:nvSpPr>
          <p:cNvPr id="32773" name="Text Box 25"/>
          <p:cNvSpPr txBox="1">
            <a:spLocks noChangeArrowheads="1"/>
          </p:cNvSpPr>
          <p:nvPr/>
        </p:nvSpPr>
        <p:spPr bwMode="auto">
          <a:xfrm>
            <a:off x="711200" y="4876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QuickSort(0,0)</a:t>
            </a:r>
          </a:p>
        </p:txBody>
      </p:sp>
      <p:sp>
        <p:nvSpPr>
          <p:cNvPr id="32774" name="Text Box 26"/>
          <p:cNvSpPr txBox="1">
            <a:spLocks noChangeArrowheads="1"/>
          </p:cNvSpPr>
          <p:nvPr/>
        </p:nvSpPr>
        <p:spPr bwMode="auto">
          <a:xfrm>
            <a:off x="4673600" y="4876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QuickSort(1,2)</a:t>
            </a:r>
          </a:p>
        </p:txBody>
      </p:sp>
      <p:sp>
        <p:nvSpPr>
          <p:cNvPr id="32775" name="Line 27"/>
          <p:cNvSpPr>
            <a:spLocks noChangeShapeType="1"/>
          </p:cNvSpPr>
          <p:nvPr/>
        </p:nvSpPr>
        <p:spPr bwMode="auto">
          <a:xfrm>
            <a:off x="3556000" y="44958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2776" name="Line 29"/>
          <p:cNvSpPr>
            <a:spLocks noChangeShapeType="1"/>
          </p:cNvSpPr>
          <p:nvPr/>
        </p:nvSpPr>
        <p:spPr bwMode="auto">
          <a:xfrm>
            <a:off x="3962400" y="10668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288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Capaian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pengurutan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smtClean="0"/>
              <a:t>Quick Sort</a:t>
            </a:r>
            <a:endParaRPr lang="en-US" sz="2400" dirty="0"/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mengimplementasikan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pengurutan</a:t>
            </a:r>
            <a:r>
              <a:rPr lang="en-US" sz="2400" dirty="0"/>
              <a:t> Quick </a:t>
            </a:r>
            <a:r>
              <a:rPr lang="en-US" sz="2400" dirty="0" smtClean="0"/>
              <a:t>Sort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87738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2540000" y="1828800"/>
            <a:ext cx="3962400" cy="12017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11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1 j = 2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SWAP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540000" y="6096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QuickSort(1,2)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4165600" y="12192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385484" y="36877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412068" y="3657600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4265084" y="3657600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526618" y="3687763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6356351" y="36877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7209368" y="36877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8062384" y="36877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8915400" y="3687763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9770534" y="36877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10623551" y="36877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602537" y="38100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398463" y="3779838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3631237" y="3779838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5621259" y="3810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6474275" y="3810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7327292" y="3810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8182426" y="3810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9035442" y="3810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9888459" y="3810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10741475" y="38100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33817" name="Freeform 25"/>
          <p:cNvSpPr>
            <a:spLocks/>
          </p:cNvSpPr>
          <p:nvPr/>
        </p:nvSpPr>
        <p:spPr bwMode="auto">
          <a:xfrm>
            <a:off x="3556000" y="3352800"/>
            <a:ext cx="1219200" cy="304800"/>
          </a:xfrm>
          <a:custGeom>
            <a:avLst/>
            <a:gdLst>
              <a:gd name="T0" fmla="*/ 0 w 1536"/>
              <a:gd name="T1" fmla="*/ 2147483647 h 385"/>
              <a:gd name="T2" fmla="*/ 2147483647 w 1536"/>
              <a:gd name="T3" fmla="*/ 0 h 385"/>
              <a:gd name="T4" fmla="*/ 2147483647 w 1536"/>
              <a:gd name="T5" fmla="*/ 2147483647 h 385"/>
              <a:gd name="T6" fmla="*/ 0 60000 65536"/>
              <a:gd name="T7" fmla="*/ 0 60000 65536"/>
              <a:gd name="T8" fmla="*/ 0 60000 65536"/>
              <a:gd name="T9" fmla="*/ 0 w 1536"/>
              <a:gd name="T10" fmla="*/ 0 h 385"/>
              <a:gd name="T11" fmla="*/ 1536 w 1536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6" h="385">
                <a:moveTo>
                  <a:pt x="0" y="384"/>
                </a:moveTo>
                <a:cubicBezTo>
                  <a:pt x="115" y="320"/>
                  <a:pt x="433" y="0"/>
                  <a:pt x="689" y="0"/>
                </a:cubicBezTo>
                <a:cubicBezTo>
                  <a:pt x="945" y="0"/>
                  <a:pt x="1360" y="305"/>
                  <a:pt x="1536" y="385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2546138" y="4513976"/>
            <a:ext cx="3962400" cy="186204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PIVOT = 11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i = 2 j = 1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i &lt; j 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Return j = 1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Tahoma" pitchFamily="34" charset="0"/>
              </a:rPr>
              <a:t>Q = Partisi = 1</a:t>
            </a:r>
          </a:p>
        </p:txBody>
      </p:sp>
    </p:spTree>
    <p:extLst>
      <p:ext uri="{BB962C8B-B14F-4D97-AF65-F5344CB8AC3E}">
        <p14:creationId xmlns:p14="http://schemas.microsoft.com/office/powerpoint/2010/main" val="425251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3962400" y="7620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QuickSort(1,2)</a:t>
            </a: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1524000" y="1828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QuickSort(1,1)</a:t>
            </a: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6197600" y="1828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QuickSort(2,2)</a:t>
            </a:r>
          </a:p>
        </p:txBody>
      </p:sp>
      <p:sp>
        <p:nvSpPr>
          <p:cNvPr id="34821" name="Line 6"/>
          <p:cNvSpPr>
            <a:spLocks noChangeShapeType="1"/>
          </p:cNvSpPr>
          <p:nvPr/>
        </p:nvSpPr>
        <p:spPr bwMode="auto">
          <a:xfrm flipH="1">
            <a:off x="4470400" y="137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4822" name="Line 7"/>
          <p:cNvSpPr>
            <a:spLocks noChangeShapeType="1"/>
          </p:cNvSpPr>
          <p:nvPr/>
        </p:nvSpPr>
        <p:spPr bwMode="auto">
          <a:xfrm>
            <a:off x="6299200" y="1371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4823" name="Text Box 28"/>
          <p:cNvSpPr txBox="1">
            <a:spLocks noChangeArrowheads="1"/>
          </p:cNvSpPr>
          <p:nvPr/>
        </p:nvSpPr>
        <p:spPr bwMode="auto">
          <a:xfrm>
            <a:off x="6096000" y="29718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QuickSort(3,9)</a:t>
            </a:r>
          </a:p>
        </p:txBody>
      </p:sp>
      <p:sp>
        <p:nvSpPr>
          <p:cNvPr id="34824" name="Line 30"/>
          <p:cNvSpPr>
            <a:spLocks noChangeShapeType="1"/>
          </p:cNvSpPr>
          <p:nvPr/>
        </p:nvSpPr>
        <p:spPr bwMode="auto">
          <a:xfrm>
            <a:off x="7823200" y="35814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4825" name="Text Box 31"/>
          <p:cNvSpPr txBox="1">
            <a:spLocks noChangeArrowheads="1"/>
          </p:cNvSpPr>
          <p:nvPr/>
        </p:nvSpPr>
        <p:spPr bwMode="auto">
          <a:xfrm>
            <a:off x="5503334" y="4914551"/>
            <a:ext cx="3962400" cy="12017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35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3 j = 9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SWAP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1877484" y="41449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2891368" y="41449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960284" y="4114800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5221818" y="4144963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6051551" y="41449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6904568" y="41449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757584" y="41449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3" name="Rectangle 39"/>
          <p:cNvSpPr>
            <a:spLocks noChangeArrowheads="1"/>
          </p:cNvSpPr>
          <p:nvPr/>
        </p:nvSpPr>
        <p:spPr bwMode="auto">
          <a:xfrm>
            <a:off x="8610600" y="4144963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4" name="Rectangle 40"/>
          <p:cNvSpPr>
            <a:spLocks noChangeArrowheads="1"/>
          </p:cNvSpPr>
          <p:nvPr/>
        </p:nvSpPr>
        <p:spPr bwMode="auto">
          <a:xfrm>
            <a:off x="9465734" y="41449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5" name="Rectangle 41"/>
          <p:cNvSpPr>
            <a:spLocks noChangeArrowheads="1"/>
          </p:cNvSpPr>
          <p:nvPr/>
        </p:nvSpPr>
        <p:spPr bwMode="auto">
          <a:xfrm>
            <a:off x="10318751" y="41449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Rectangle 42"/>
          <p:cNvSpPr>
            <a:spLocks noChangeArrowheads="1"/>
          </p:cNvSpPr>
          <p:nvPr/>
        </p:nvSpPr>
        <p:spPr bwMode="auto">
          <a:xfrm>
            <a:off x="2094537" y="42672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4837" name="Rectangle 43"/>
          <p:cNvSpPr>
            <a:spLocks noChangeArrowheads="1"/>
          </p:cNvSpPr>
          <p:nvPr/>
        </p:nvSpPr>
        <p:spPr bwMode="auto">
          <a:xfrm>
            <a:off x="4093663" y="4237038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4838" name="Rectangle 44"/>
          <p:cNvSpPr>
            <a:spLocks noChangeArrowheads="1"/>
          </p:cNvSpPr>
          <p:nvPr/>
        </p:nvSpPr>
        <p:spPr bwMode="auto">
          <a:xfrm>
            <a:off x="3110537" y="42672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  <p:sp>
        <p:nvSpPr>
          <p:cNvPr id="34839" name="Rectangle 45"/>
          <p:cNvSpPr>
            <a:spLocks noChangeArrowheads="1"/>
          </p:cNvSpPr>
          <p:nvPr/>
        </p:nvSpPr>
        <p:spPr bwMode="auto">
          <a:xfrm>
            <a:off x="5316459" y="4267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4840" name="Rectangle 46"/>
          <p:cNvSpPr>
            <a:spLocks noChangeArrowheads="1"/>
          </p:cNvSpPr>
          <p:nvPr/>
        </p:nvSpPr>
        <p:spPr bwMode="auto">
          <a:xfrm>
            <a:off x="6169475" y="4267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4841" name="Rectangle 47"/>
          <p:cNvSpPr>
            <a:spLocks noChangeArrowheads="1"/>
          </p:cNvSpPr>
          <p:nvPr/>
        </p:nvSpPr>
        <p:spPr bwMode="auto">
          <a:xfrm>
            <a:off x="7022492" y="4267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4842" name="Rectangle 48"/>
          <p:cNvSpPr>
            <a:spLocks noChangeArrowheads="1"/>
          </p:cNvSpPr>
          <p:nvPr/>
        </p:nvSpPr>
        <p:spPr bwMode="auto">
          <a:xfrm>
            <a:off x="7877626" y="4267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4843" name="Rectangle 49"/>
          <p:cNvSpPr>
            <a:spLocks noChangeArrowheads="1"/>
          </p:cNvSpPr>
          <p:nvPr/>
        </p:nvSpPr>
        <p:spPr bwMode="auto">
          <a:xfrm>
            <a:off x="8730642" y="4267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4844" name="Rectangle 50"/>
          <p:cNvSpPr>
            <a:spLocks noChangeArrowheads="1"/>
          </p:cNvSpPr>
          <p:nvPr/>
        </p:nvSpPr>
        <p:spPr bwMode="auto">
          <a:xfrm>
            <a:off x="9583659" y="4267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4845" name="Rectangle 51"/>
          <p:cNvSpPr>
            <a:spLocks noChangeArrowheads="1"/>
          </p:cNvSpPr>
          <p:nvPr/>
        </p:nvSpPr>
        <p:spPr bwMode="auto">
          <a:xfrm>
            <a:off x="10436675" y="4267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54004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ChangeArrowheads="1"/>
          </p:cNvSpPr>
          <p:nvPr/>
        </p:nvSpPr>
        <p:spPr bwMode="auto">
          <a:xfrm>
            <a:off x="5052485" y="715963"/>
            <a:ext cx="8318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6"/>
          <p:cNvSpPr>
            <a:spLocks noChangeArrowheads="1"/>
          </p:cNvSpPr>
          <p:nvPr/>
        </p:nvSpPr>
        <p:spPr bwMode="auto">
          <a:xfrm>
            <a:off x="5882218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Rectangle 7"/>
          <p:cNvSpPr>
            <a:spLocks noChangeArrowheads="1"/>
          </p:cNvSpPr>
          <p:nvPr/>
        </p:nvSpPr>
        <p:spPr bwMode="auto">
          <a:xfrm>
            <a:off x="6735234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8"/>
          <p:cNvSpPr>
            <a:spLocks noChangeArrowheads="1"/>
          </p:cNvSpPr>
          <p:nvPr/>
        </p:nvSpPr>
        <p:spPr bwMode="auto">
          <a:xfrm>
            <a:off x="7588251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9"/>
          <p:cNvSpPr>
            <a:spLocks noChangeArrowheads="1"/>
          </p:cNvSpPr>
          <p:nvPr/>
        </p:nvSpPr>
        <p:spPr bwMode="auto">
          <a:xfrm>
            <a:off x="8441267" y="715963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10"/>
          <p:cNvSpPr>
            <a:spLocks noChangeArrowheads="1"/>
          </p:cNvSpPr>
          <p:nvPr/>
        </p:nvSpPr>
        <p:spPr bwMode="auto">
          <a:xfrm>
            <a:off x="9296400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Rectangle 11"/>
          <p:cNvSpPr>
            <a:spLocks noChangeArrowheads="1"/>
          </p:cNvSpPr>
          <p:nvPr/>
        </p:nvSpPr>
        <p:spPr bwMode="auto">
          <a:xfrm>
            <a:off x="10149418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Rectangle 15"/>
          <p:cNvSpPr>
            <a:spLocks noChangeArrowheads="1"/>
          </p:cNvSpPr>
          <p:nvPr/>
        </p:nvSpPr>
        <p:spPr bwMode="auto">
          <a:xfrm>
            <a:off x="5134426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35850" name="Rectangle 16"/>
          <p:cNvSpPr>
            <a:spLocks noChangeArrowheads="1"/>
          </p:cNvSpPr>
          <p:nvPr/>
        </p:nvSpPr>
        <p:spPr bwMode="auto">
          <a:xfrm>
            <a:off x="5987442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5851" name="Rectangle 17"/>
          <p:cNvSpPr>
            <a:spLocks noChangeArrowheads="1"/>
          </p:cNvSpPr>
          <p:nvPr/>
        </p:nvSpPr>
        <p:spPr bwMode="auto">
          <a:xfrm>
            <a:off x="6840459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5852" name="Rectangle 18"/>
          <p:cNvSpPr>
            <a:spLocks noChangeArrowheads="1"/>
          </p:cNvSpPr>
          <p:nvPr/>
        </p:nvSpPr>
        <p:spPr bwMode="auto">
          <a:xfrm>
            <a:off x="7695592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5853" name="Rectangle 19"/>
          <p:cNvSpPr>
            <a:spLocks noChangeArrowheads="1"/>
          </p:cNvSpPr>
          <p:nvPr/>
        </p:nvSpPr>
        <p:spPr bwMode="auto">
          <a:xfrm>
            <a:off x="8548608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5854" name="Rectangle 20"/>
          <p:cNvSpPr>
            <a:spLocks noChangeArrowheads="1"/>
          </p:cNvSpPr>
          <p:nvPr/>
        </p:nvSpPr>
        <p:spPr bwMode="auto">
          <a:xfrm>
            <a:off x="9401626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5855" name="Rectangle 21"/>
          <p:cNvSpPr>
            <a:spLocks noChangeArrowheads="1"/>
          </p:cNvSpPr>
          <p:nvPr/>
        </p:nvSpPr>
        <p:spPr bwMode="auto">
          <a:xfrm>
            <a:off x="10254642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5856" name="Freeform 22"/>
          <p:cNvSpPr>
            <a:spLocks/>
          </p:cNvSpPr>
          <p:nvPr/>
        </p:nvSpPr>
        <p:spPr bwMode="auto">
          <a:xfrm>
            <a:off x="5384800" y="236538"/>
            <a:ext cx="5384800" cy="450850"/>
          </a:xfrm>
          <a:custGeom>
            <a:avLst/>
            <a:gdLst>
              <a:gd name="T0" fmla="*/ 0 w 2544"/>
              <a:gd name="T1" fmla="*/ 2147483647 h 284"/>
              <a:gd name="T2" fmla="*/ 2147483647 w 2544"/>
              <a:gd name="T3" fmla="*/ 2147483647 h 284"/>
              <a:gd name="T4" fmla="*/ 2147483647 w 2544"/>
              <a:gd name="T5" fmla="*/ 2147483647 h 284"/>
              <a:gd name="T6" fmla="*/ 2147483647 w 2544"/>
              <a:gd name="T7" fmla="*/ 2147483647 h 284"/>
              <a:gd name="T8" fmla="*/ 0 60000 65536"/>
              <a:gd name="T9" fmla="*/ 0 60000 65536"/>
              <a:gd name="T10" fmla="*/ 0 60000 65536"/>
              <a:gd name="T11" fmla="*/ 0 60000 65536"/>
              <a:gd name="T12" fmla="*/ 0 w 2544"/>
              <a:gd name="T13" fmla="*/ 0 h 284"/>
              <a:gd name="T14" fmla="*/ 2544 w 2544"/>
              <a:gd name="T15" fmla="*/ 284 h 2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44" h="284">
                <a:moveTo>
                  <a:pt x="0" y="283"/>
                </a:moveTo>
                <a:lnTo>
                  <a:pt x="449" y="39"/>
                </a:lnTo>
                <a:cubicBezTo>
                  <a:pt x="770" y="0"/>
                  <a:pt x="1577" y="10"/>
                  <a:pt x="1926" y="51"/>
                </a:cubicBezTo>
                <a:cubicBezTo>
                  <a:pt x="2275" y="92"/>
                  <a:pt x="2415" y="236"/>
                  <a:pt x="2544" y="284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5857" name="Text Box 23"/>
          <p:cNvSpPr txBox="1">
            <a:spLocks noChangeArrowheads="1"/>
          </p:cNvSpPr>
          <p:nvPr/>
        </p:nvSpPr>
        <p:spPr bwMode="auto">
          <a:xfrm>
            <a:off x="5689600" y="1524000"/>
            <a:ext cx="3962400" cy="20716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35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9 j = 8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Return j = 8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Tahoma" pitchFamily="34" charset="0"/>
              </a:rPr>
              <a:t>Q = Partisi = 8</a:t>
            </a:r>
          </a:p>
        </p:txBody>
      </p:sp>
      <p:sp>
        <p:nvSpPr>
          <p:cNvPr id="35858" name="Text Box 24"/>
          <p:cNvSpPr txBox="1">
            <a:spLocks noChangeArrowheads="1"/>
          </p:cNvSpPr>
          <p:nvPr/>
        </p:nvSpPr>
        <p:spPr bwMode="auto">
          <a:xfrm>
            <a:off x="4165600" y="40386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QuickSort(3,9)</a:t>
            </a:r>
          </a:p>
        </p:txBody>
      </p:sp>
      <p:sp>
        <p:nvSpPr>
          <p:cNvPr id="35859" name="Text Box 25"/>
          <p:cNvSpPr txBox="1">
            <a:spLocks noChangeArrowheads="1"/>
          </p:cNvSpPr>
          <p:nvPr/>
        </p:nvSpPr>
        <p:spPr bwMode="auto">
          <a:xfrm>
            <a:off x="1727200" y="51054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QuickSort(3,8)</a:t>
            </a:r>
          </a:p>
        </p:txBody>
      </p:sp>
      <p:sp>
        <p:nvSpPr>
          <p:cNvPr id="35860" name="Text Box 26"/>
          <p:cNvSpPr txBox="1">
            <a:spLocks noChangeArrowheads="1"/>
          </p:cNvSpPr>
          <p:nvPr/>
        </p:nvSpPr>
        <p:spPr bwMode="auto">
          <a:xfrm>
            <a:off x="6400800" y="51054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QuickSort(9,9)</a:t>
            </a:r>
          </a:p>
        </p:txBody>
      </p:sp>
      <p:sp>
        <p:nvSpPr>
          <p:cNvPr id="35861" name="Line 27"/>
          <p:cNvSpPr>
            <a:spLocks noChangeShapeType="1"/>
          </p:cNvSpPr>
          <p:nvPr/>
        </p:nvSpPr>
        <p:spPr bwMode="auto">
          <a:xfrm flipH="1">
            <a:off x="4673600" y="46482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5862" name="Line 28"/>
          <p:cNvSpPr>
            <a:spLocks noChangeShapeType="1"/>
          </p:cNvSpPr>
          <p:nvPr/>
        </p:nvSpPr>
        <p:spPr bwMode="auto">
          <a:xfrm>
            <a:off x="6502400" y="4648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5863" name="Rectangle 29"/>
          <p:cNvSpPr>
            <a:spLocks noChangeArrowheads="1"/>
          </p:cNvSpPr>
          <p:nvPr/>
        </p:nvSpPr>
        <p:spPr bwMode="auto">
          <a:xfrm>
            <a:off x="1674284" y="7159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4" name="Rectangle 30"/>
          <p:cNvSpPr>
            <a:spLocks noChangeArrowheads="1"/>
          </p:cNvSpPr>
          <p:nvPr/>
        </p:nvSpPr>
        <p:spPr bwMode="auto">
          <a:xfrm>
            <a:off x="2688167" y="7159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31"/>
          <p:cNvSpPr>
            <a:spLocks noChangeArrowheads="1"/>
          </p:cNvSpPr>
          <p:nvPr/>
        </p:nvSpPr>
        <p:spPr bwMode="auto">
          <a:xfrm>
            <a:off x="3757084" y="685800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6" name="Rectangle 32"/>
          <p:cNvSpPr>
            <a:spLocks noChangeArrowheads="1"/>
          </p:cNvSpPr>
          <p:nvPr/>
        </p:nvSpPr>
        <p:spPr bwMode="auto">
          <a:xfrm>
            <a:off x="1891337" y="8382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5867" name="Rectangle 33"/>
          <p:cNvSpPr>
            <a:spLocks noChangeArrowheads="1"/>
          </p:cNvSpPr>
          <p:nvPr/>
        </p:nvSpPr>
        <p:spPr bwMode="auto">
          <a:xfrm>
            <a:off x="3890463" y="808038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5868" name="Rectangle 34"/>
          <p:cNvSpPr>
            <a:spLocks noChangeArrowheads="1"/>
          </p:cNvSpPr>
          <p:nvPr/>
        </p:nvSpPr>
        <p:spPr bwMode="auto">
          <a:xfrm>
            <a:off x="2907337" y="8382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44808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"/>
          <p:cNvSpPr>
            <a:spLocks noChangeArrowheads="1"/>
          </p:cNvSpPr>
          <p:nvPr/>
        </p:nvSpPr>
        <p:spPr bwMode="auto">
          <a:xfrm>
            <a:off x="4686300" y="715963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Rectangle 11"/>
          <p:cNvSpPr>
            <a:spLocks noChangeArrowheads="1"/>
          </p:cNvSpPr>
          <p:nvPr/>
        </p:nvSpPr>
        <p:spPr bwMode="auto">
          <a:xfrm>
            <a:off x="5516034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12"/>
          <p:cNvSpPr>
            <a:spLocks noChangeArrowheads="1"/>
          </p:cNvSpPr>
          <p:nvPr/>
        </p:nvSpPr>
        <p:spPr bwMode="auto">
          <a:xfrm>
            <a:off x="6369051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Rectangle 13"/>
          <p:cNvSpPr>
            <a:spLocks noChangeArrowheads="1"/>
          </p:cNvSpPr>
          <p:nvPr/>
        </p:nvSpPr>
        <p:spPr bwMode="auto">
          <a:xfrm>
            <a:off x="7222067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Rectangle 14"/>
          <p:cNvSpPr>
            <a:spLocks noChangeArrowheads="1"/>
          </p:cNvSpPr>
          <p:nvPr/>
        </p:nvSpPr>
        <p:spPr bwMode="auto">
          <a:xfrm>
            <a:off x="8075085" y="715963"/>
            <a:ext cx="8318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15"/>
          <p:cNvSpPr>
            <a:spLocks noChangeArrowheads="1"/>
          </p:cNvSpPr>
          <p:nvPr/>
        </p:nvSpPr>
        <p:spPr bwMode="auto">
          <a:xfrm>
            <a:off x="8930218" y="7159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2" name="Rectangle 16"/>
          <p:cNvSpPr>
            <a:spLocks noChangeArrowheads="1"/>
          </p:cNvSpPr>
          <p:nvPr/>
        </p:nvSpPr>
        <p:spPr bwMode="auto">
          <a:xfrm>
            <a:off x="9967384" y="715963"/>
            <a:ext cx="8699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0"/>
          <p:cNvSpPr>
            <a:spLocks noChangeArrowheads="1"/>
          </p:cNvSpPr>
          <p:nvPr/>
        </p:nvSpPr>
        <p:spPr bwMode="auto">
          <a:xfrm>
            <a:off x="4768242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36874" name="Rectangle 21"/>
          <p:cNvSpPr>
            <a:spLocks noChangeArrowheads="1"/>
          </p:cNvSpPr>
          <p:nvPr/>
        </p:nvSpPr>
        <p:spPr bwMode="auto">
          <a:xfrm>
            <a:off x="5621259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6875" name="Rectangle 22"/>
          <p:cNvSpPr>
            <a:spLocks noChangeArrowheads="1"/>
          </p:cNvSpPr>
          <p:nvPr/>
        </p:nvSpPr>
        <p:spPr bwMode="auto">
          <a:xfrm>
            <a:off x="6474275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6876" name="Rectangle 23"/>
          <p:cNvSpPr>
            <a:spLocks noChangeArrowheads="1"/>
          </p:cNvSpPr>
          <p:nvPr/>
        </p:nvSpPr>
        <p:spPr bwMode="auto">
          <a:xfrm>
            <a:off x="7329408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6877" name="Rectangle 24"/>
          <p:cNvSpPr>
            <a:spLocks noChangeArrowheads="1"/>
          </p:cNvSpPr>
          <p:nvPr/>
        </p:nvSpPr>
        <p:spPr bwMode="auto">
          <a:xfrm>
            <a:off x="8182426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6878" name="Rectangle 25"/>
          <p:cNvSpPr>
            <a:spLocks noChangeArrowheads="1"/>
          </p:cNvSpPr>
          <p:nvPr/>
        </p:nvSpPr>
        <p:spPr bwMode="auto">
          <a:xfrm>
            <a:off x="9035442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6879" name="Rectangle 26"/>
          <p:cNvSpPr>
            <a:spLocks noChangeArrowheads="1"/>
          </p:cNvSpPr>
          <p:nvPr/>
        </p:nvSpPr>
        <p:spPr bwMode="auto">
          <a:xfrm>
            <a:off x="10091659" y="8382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6880" name="Text Box 28"/>
          <p:cNvSpPr txBox="1">
            <a:spLocks noChangeArrowheads="1"/>
          </p:cNvSpPr>
          <p:nvPr/>
        </p:nvSpPr>
        <p:spPr bwMode="auto">
          <a:xfrm>
            <a:off x="5283200" y="15240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QuickSort(3,8)</a:t>
            </a:r>
          </a:p>
        </p:txBody>
      </p:sp>
      <p:sp>
        <p:nvSpPr>
          <p:cNvPr id="36881" name="Text Box 29"/>
          <p:cNvSpPr txBox="1">
            <a:spLocks noChangeArrowheads="1"/>
          </p:cNvSpPr>
          <p:nvPr/>
        </p:nvSpPr>
        <p:spPr bwMode="auto">
          <a:xfrm>
            <a:off x="5384800" y="2362200"/>
            <a:ext cx="3962400" cy="12017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20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3 j = 7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SWAP</a:t>
            </a:r>
          </a:p>
        </p:txBody>
      </p:sp>
      <p:sp>
        <p:nvSpPr>
          <p:cNvPr id="36882" name="Rectangle 53"/>
          <p:cNvSpPr>
            <a:spLocks noChangeArrowheads="1"/>
          </p:cNvSpPr>
          <p:nvPr/>
        </p:nvSpPr>
        <p:spPr bwMode="auto">
          <a:xfrm>
            <a:off x="4686300" y="3840163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Rectangle 54"/>
          <p:cNvSpPr>
            <a:spLocks noChangeArrowheads="1"/>
          </p:cNvSpPr>
          <p:nvPr/>
        </p:nvSpPr>
        <p:spPr bwMode="auto">
          <a:xfrm>
            <a:off x="5516034" y="3840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Rectangle 55"/>
          <p:cNvSpPr>
            <a:spLocks noChangeArrowheads="1"/>
          </p:cNvSpPr>
          <p:nvPr/>
        </p:nvSpPr>
        <p:spPr bwMode="auto">
          <a:xfrm>
            <a:off x="6369051" y="3840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5" name="Rectangle 56"/>
          <p:cNvSpPr>
            <a:spLocks noChangeArrowheads="1"/>
          </p:cNvSpPr>
          <p:nvPr/>
        </p:nvSpPr>
        <p:spPr bwMode="auto">
          <a:xfrm>
            <a:off x="7222067" y="3840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Rectangle 57"/>
          <p:cNvSpPr>
            <a:spLocks noChangeArrowheads="1"/>
          </p:cNvSpPr>
          <p:nvPr/>
        </p:nvSpPr>
        <p:spPr bwMode="auto">
          <a:xfrm>
            <a:off x="8075085" y="3840163"/>
            <a:ext cx="8318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7" name="Rectangle 58"/>
          <p:cNvSpPr>
            <a:spLocks noChangeArrowheads="1"/>
          </p:cNvSpPr>
          <p:nvPr/>
        </p:nvSpPr>
        <p:spPr bwMode="auto">
          <a:xfrm>
            <a:off x="8930218" y="3840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8" name="Rectangle 59"/>
          <p:cNvSpPr>
            <a:spLocks noChangeArrowheads="1"/>
          </p:cNvSpPr>
          <p:nvPr/>
        </p:nvSpPr>
        <p:spPr bwMode="auto">
          <a:xfrm>
            <a:off x="9967384" y="3840163"/>
            <a:ext cx="8699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Rectangle 63"/>
          <p:cNvSpPr>
            <a:spLocks noChangeArrowheads="1"/>
          </p:cNvSpPr>
          <p:nvPr/>
        </p:nvSpPr>
        <p:spPr bwMode="auto">
          <a:xfrm>
            <a:off x="4768242" y="3962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6890" name="Rectangle 64"/>
          <p:cNvSpPr>
            <a:spLocks noChangeArrowheads="1"/>
          </p:cNvSpPr>
          <p:nvPr/>
        </p:nvSpPr>
        <p:spPr bwMode="auto">
          <a:xfrm>
            <a:off x="5621259" y="3962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6891" name="Rectangle 65"/>
          <p:cNvSpPr>
            <a:spLocks noChangeArrowheads="1"/>
          </p:cNvSpPr>
          <p:nvPr/>
        </p:nvSpPr>
        <p:spPr bwMode="auto">
          <a:xfrm>
            <a:off x="6474275" y="3962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6892" name="Rectangle 66"/>
          <p:cNvSpPr>
            <a:spLocks noChangeArrowheads="1"/>
          </p:cNvSpPr>
          <p:nvPr/>
        </p:nvSpPr>
        <p:spPr bwMode="auto">
          <a:xfrm>
            <a:off x="7329408" y="3962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6893" name="Rectangle 67"/>
          <p:cNvSpPr>
            <a:spLocks noChangeArrowheads="1"/>
          </p:cNvSpPr>
          <p:nvPr/>
        </p:nvSpPr>
        <p:spPr bwMode="auto">
          <a:xfrm>
            <a:off x="8182426" y="3962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36894" name="Rectangle 68"/>
          <p:cNvSpPr>
            <a:spLocks noChangeArrowheads="1"/>
          </p:cNvSpPr>
          <p:nvPr/>
        </p:nvSpPr>
        <p:spPr bwMode="auto">
          <a:xfrm>
            <a:off x="9035442" y="3962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6895" name="Rectangle 69"/>
          <p:cNvSpPr>
            <a:spLocks noChangeArrowheads="1"/>
          </p:cNvSpPr>
          <p:nvPr/>
        </p:nvSpPr>
        <p:spPr bwMode="auto">
          <a:xfrm>
            <a:off x="10091659" y="3962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6896" name="Freeform 70"/>
          <p:cNvSpPr>
            <a:spLocks/>
          </p:cNvSpPr>
          <p:nvPr/>
        </p:nvSpPr>
        <p:spPr bwMode="auto">
          <a:xfrm>
            <a:off x="5080000" y="3697288"/>
            <a:ext cx="3352800" cy="265112"/>
          </a:xfrm>
          <a:custGeom>
            <a:avLst/>
            <a:gdLst>
              <a:gd name="T0" fmla="*/ 0 w 384"/>
              <a:gd name="T1" fmla="*/ 2147483647 h 72"/>
              <a:gd name="T2" fmla="*/ 2147483647 w 384"/>
              <a:gd name="T3" fmla="*/ 0 h 72"/>
              <a:gd name="T4" fmla="*/ 2147483647 w 384"/>
              <a:gd name="T5" fmla="*/ 2147483647 h 72"/>
              <a:gd name="T6" fmla="*/ 0 60000 65536"/>
              <a:gd name="T7" fmla="*/ 0 60000 65536"/>
              <a:gd name="T8" fmla="*/ 0 60000 65536"/>
              <a:gd name="T9" fmla="*/ 0 w 384"/>
              <a:gd name="T10" fmla="*/ 0 h 72"/>
              <a:gd name="T11" fmla="*/ 384 w 384"/>
              <a:gd name="T12" fmla="*/ 72 h 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72">
                <a:moveTo>
                  <a:pt x="0" y="71"/>
                </a:moveTo>
                <a:cubicBezTo>
                  <a:pt x="32" y="59"/>
                  <a:pt x="128" y="0"/>
                  <a:pt x="192" y="0"/>
                </a:cubicBezTo>
                <a:cubicBezTo>
                  <a:pt x="256" y="0"/>
                  <a:pt x="344" y="57"/>
                  <a:pt x="384" y="72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6897" name="Text Box 71"/>
          <p:cNvSpPr txBox="1">
            <a:spLocks noChangeArrowheads="1"/>
          </p:cNvSpPr>
          <p:nvPr/>
        </p:nvSpPr>
        <p:spPr bwMode="auto">
          <a:xfrm>
            <a:off x="5181600" y="4520372"/>
            <a:ext cx="3962400" cy="186204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PIVOT = 20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i = 6 j = 5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i &lt; j 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Return j = 5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Tahoma" pitchFamily="34" charset="0"/>
              </a:rPr>
              <a:t>Q = Partisi = 5</a:t>
            </a:r>
          </a:p>
        </p:txBody>
      </p:sp>
      <p:sp>
        <p:nvSpPr>
          <p:cNvPr id="36898" name="Rectangle 72"/>
          <p:cNvSpPr>
            <a:spLocks noChangeArrowheads="1"/>
          </p:cNvSpPr>
          <p:nvPr/>
        </p:nvSpPr>
        <p:spPr bwMode="auto">
          <a:xfrm>
            <a:off x="1549401" y="3870325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99" name="Rectangle 73"/>
          <p:cNvSpPr>
            <a:spLocks noChangeArrowheads="1"/>
          </p:cNvSpPr>
          <p:nvPr/>
        </p:nvSpPr>
        <p:spPr bwMode="auto">
          <a:xfrm>
            <a:off x="2563284" y="3870325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00" name="Rectangle 74"/>
          <p:cNvSpPr>
            <a:spLocks noChangeArrowheads="1"/>
          </p:cNvSpPr>
          <p:nvPr/>
        </p:nvSpPr>
        <p:spPr bwMode="auto">
          <a:xfrm>
            <a:off x="3632200" y="3840163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Rectangle 75"/>
          <p:cNvSpPr>
            <a:spLocks noChangeArrowheads="1"/>
          </p:cNvSpPr>
          <p:nvPr/>
        </p:nvSpPr>
        <p:spPr bwMode="auto">
          <a:xfrm>
            <a:off x="1766455" y="3992563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6902" name="Rectangle 76"/>
          <p:cNvSpPr>
            <a:spLocks noChangeArrowheads="1"/>
          </p:cNvSpPr>
          <p:nvPr/>
        </p:nvSpPr>
        <p:spPr bwMode="auto">
          <a:xfrm>
            <a:off x="3765579" y="3962401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6903" name="Rectangle 77"/>
          <p:cNvSpPr>
            <a:spLocks noChangeArrowheads="1"/>
          </p:cNvSpPr>
          <p:nvPr/>
        </p:nvSpPr>
        <p:spPr bwMode="auto">
          <a:xfrm>
            <a:off x="2782455" y="3992563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  <p:sp>
        <p:nvSpPr>
          <p:cNvPr id="36904" name="Rectangle 78"/>
          <p:cNvSpPr>
            <a:spLocks noChangeArrowheads="1"/>
          </p:cNvSpPr>
          <p:nvPr/>
        </p:nvSpPr>
        <p:spPr bwMode="auto">
          <a:xfrm>
            <a:off x="1369484" y="7159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05" name="Rectangle 79"/>
          <p:cNvSpPr>
            <a:spLocks noChangeArrowheads="1"/>
          </p:cNvSpPr>
          <p:nvPr/>
        </p:nvSpPr>
        <p:spPr bwMode="auto">
          <a:xfrm>
            <a:off x="2383368" y="7159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06" name="Rectangle 80"/>
          <p:cNvSpPr>
            <a:spLocks noChangeArrowheads="1"/>
          </p:cNvSpPr>
          <p:nvPr/>
        </p:nvSpPr>
        <p:spPr bwMode="auto">
          <a:xfrm>
            <a:off x="3452284" y="685800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07" name="Rectangle 81"/>
          <p:cNvSpPr>
            <a:spLocks noChangeArrowheads="1"/>
          </p:cNvSpPr>
          <p:nvPr/>
        </p:nvSpPr>
        <p:spPr bwMode="auto">
          <a:xfrm>
            <a:off x="1586537" y="8382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6908" name="Rectangle 82"/>
          <p:cNvSpPr>
            <a:spLocks noChangeArrowheads="1"/>
          </p:cNvSpPr>
          <p:nvPr/>
        </p:nvSpPr>
        <p:spPr bwMode="auto">
          <a:xfrm>
            <a:off x="3585663" y="808038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6909" name="Rectangle 83"/>
          <p:cNvSpPr>
            <a:spLocks noChangeArrowheads="1"/>
          </p:cNvSpPr>
          <p:nvPr/>
        </p:nvSpPr>
        <p:spPr bwMode="auto">
          <a:xfrm>
            <a:off x="2602537" y="8382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0486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962400" y="5334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QuickSort(3,8)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6197600" y="16002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QuickSort(6,8)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727200" y="1600201"/>
            <a:ext cx="3759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QuickSort(3,5)</a:t>
            </a:r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3962400" y="1143000"/>
            <a:ext cx="14224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5588000" y="1143000"/>
            <a:ext cx="16256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4165600" y="2514600"/>
            <a:ext cx="3962400" cy="12017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15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3 j = 4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SWAP</a:t>
            </a:r>
          </a:p>
        </p:txBody>
      </p:sp>
      <p:sp>
        <p:nvSpPr>
          <p:cNvPr id="37896" name="Rectangle 11"/>
          <p:cNvSpPr>
            <a:spLocks noChangeArrowheads="1"/>
          </p:cNvSpPr>
          <p:nvPr/>
        </p:nvSpPr>
        <p:spPr bwMode="auto">
          <a:xfrm>
            <a:off x="4665133" y="4983163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12"/>
          <p:cNvSpPr>
            <a:spLocks noChangeArrowheads="1"/>
          </p:cNvSpPr>
          <p:nvPr/>
        </p:nvSpPr>
        <p:spPr bwMode="auto">
          <a:xfrm>
            <a:off x="5494867" y="4983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3"/>
          <p:cNvSpPr>
            <a:spLocks noChangeArrowheads="1"/>
          </p:cNvSpPr>
          <p:nvPr/>
        </p:nvSpPr>
        <p:spPr bwMode="auto">
          <a:xfrm>
            <a:off x="6347884" y="4983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Rectangle 14"/>
          <p:cNvSpPr>
            <a:spLocks noChangeArrowheads="1"/>
          </p:cNvSpPr>
          <p:nvPr/>
        </p:nvSpPr>
        <p:spPr bwMode="auto">
          <a:xfrm>
            <a:off x="7425267" y="4983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5"/>
          <p:cNvSpPr>
            <a:spLocks noChangeArrowheads="1"/>
          </p:cNvSpPr>
          <p:nvPr/>
        </p:nvSpPr>
        <p:spPr bwMode="auto">
          <a:xfrm>
            <a:off x="8278285" y="4983163"/>
            <a:ext cx="8318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6"/>
          <p:cNvSpPr>
            <a:spLocks noChangeArrowheads="1"/>
          </p:cNvSpPr>
          <p:nvPr/>
        </p:nvSpPr>
        <p:spPr bwMode="auto">
          <a:xfrm>
            <a:off x="9133418" y="4983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Rectangle 17"/>
          <p:cNvSpPr>
            <a:spLocks noChangeArrowheads="1"/>
          </p:cNvSpPr>
          <p:nvPr/>
        </p:nvSpPr>
        <p:spPr bwMode="auto">
          <a:xfrm>
            <a:off x="10170584" y="4983163"/>
            <a:ext cx="8699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Rectangle 21"/>
          <p:cNvSpPr>
            <a:spLocks noChangeArrowheads="1"/>
          </p:cNvSpPr>
          <p:nvPr/>
        </p:nvSpPr>
        <p:spPr bwMode="auto">
          <a:xfrm>
            <a:off x="4747075" y="5105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7904" name="Rectangle 22"/>
          <p:cNvSpPr>
            <a:spLocks noChangeArrowheads="1"/>
          </p:cNvSpPr>
          <p:nvPr/>
        </p:nvSpPr>
        <p:spPr bwMode="auto">
          <a:xfrm>
            <a:off x="5600092" y="5105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7905" name="Rectangle 23"/>
          <p:cNvSpPr>
            <a:spLocks noChangeArrowheads="1"/>
          </p:cNvSpPr>
          <p:nvPr/>
        </p:nvSpPr>
        <p:spPr bwMode="auto">
          <a:xfrm>
            <a:off x="6453108" y="5105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7906" name="Rectangle 24"/>
          <p:cNvSpPr>
            <a:spLocks noChangeArrowheads="1"/>
          </p:cNvSpPr>
          <p:nvPr/>
        </p:nvSpPr>
        <p:spPr bwMode="auto">
          <a:xfrm>
            <a:off x="7532608" y="5105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7907" name="Rectangle 25"/>
          <p:cNvSpPr>
            <a:spLocks noChangeArrowheads="1"/>
          </p:cNvSpPr>
          <p:nvPr/>
        </p:nvSpPr>
        <p:spPr bwMode="auto">
          <a:xfrm>
            <a:off x="8385626" y="5105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37908" name="Rectangle 26"/>
          <p:cNvSpPr>
            <a:spLocks noChangeArrowheads="1"/>
          </p:cNvSpPr>
          <p:nvPr/>
        </p:nvSpPr>
        <p:spPr bwMode="auto">
          <a:xfrm>
            <a:off x="9238642" y="5105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7909" name="Rectangle 27"/>
          <p:cNvSpPr>
            <a:spLocks noChangeArrowheads="1"/>
          </p:cNvSpPr>
          <p:nvPr/>
        </p:nvSpPr>
        <p:spPr bwMode="auto">
          <a:xfrm>
            <a:off x="10294859" y="5105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7910" name="Freeform 28"/>
          <p:cNvSpPr>
            <a:spLocks/>
          </p:cNvSpPr>
          <p:nvPr/>
        </p:nvSpPr>
        <p:spPr bwMode="auto">
          <a:xfrm>
            <a:off x="5058834" y="4572000"/>
            <a:ext cx="1138767" cy="457200"/>
          </a:xfrm>
          <a:custGeom>
            <a:avLst/>
            <a:gdLst>
              <a:gd name="T0" fmla="*/ 0 w 384"/>
              <a:gd name="T1" fmla="*/ 2147483647 h 72"/>
              <a:gd name="T2" fmla="*/ 2147483647 w 384"/>
              <a:gd name="T3" fmla="*/ 0 h 72"/>
              <a:gd name="T4" fmla="*/ 2147483647 w 384"/>
              <a:gd name="T5" fmla="*/ 2147483647 h 72"/>
              <a:gd name="T6" fmla="*/ 0 60000 65536"/>
              <a:gd name="T7" fmla="*/ 0 60000 65536"/>
              <a:gd name="T8" fmla="*/ 0 60000 65536"/>
              <a:gd name="T9" fmla="*/ 0 w 384"/>
              <a:gd name="T10" fmla="*/ 0 h 72"/>
              <a:gd name="T11" fmla="*/ 384 w 384"/>
              <a:gd name="T12" fmla="*/ 72 h 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72">
                <a:moveTo>
                  <a:pt x="0" y="71"/>
                </a:moveTo>
                <a:cubicBezTo>
                  <a:pt x="32" y="59"/>
                  <a:pt x="128" y="0"/>
                  <a:pt x="192" y="0"/>
                </a:cubicBezTo>
                <a:cubicBezTo>
                  <a:pt x="256" y="0"/>
                  <a:pt x="344" y="57"/>
                  <a:pt x="384" y="72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7911" name="Rectangle 29"/>
          <p:cNvSpPr>
            <a:spLocks noChangeArrowheads="1"/>
          </p:cNvSpPr>
          <p:nvPr/>
        </p:nvSpPr>
        <p:spPr bwMode="auto">
          <a:xfrm>
            <a:off x="1369484" y="49831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2" name="Rectangle 30"/>
          <p:cNvSpPr>
            <a:spLocks noChangeArrowheads="1"/>
          </p:cNvSpPr>
          <p:nvPr/>
        </p:nvSpPr>
        <p:spPr bwMode="auto">
          <a:xfrm>
            <a:off x="2383368" y="49831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31"/>
          <p:cNvSpPr>
            <a:spLocks noChangeArrowheads="1"/>
          </p:cNvSpPr>
          <p:nvPr/>
        </p:nvSpPr>
        <p:spPr bwMode="auto">
          <a:xfrm>
            <a:off x="3452284" y="4953000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4" name="Rectangle 32"/>
          <p:cNvSpPr>
            <a:spLocks noChangeArrowheads="1"/>
          </p:cNvSpPr>
          <p:nvPr/>
        </p:nvSpPr>
        <p:spPr bwMode="auto">
          <a:xfrm>
            <a:off x="1586537" y="51054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7915" name="Rectangle 33"/>
          <p:cNvSpPr>
            <a:spLocks noChangeArrowheads="1"/>
          </p:cNvSpPr>
          <p:nvPr/>
        </p:nvSpPr>
        <p:spPr bwMode="auto">
          <a:xfrm>
            <a:off x="3585663" y="5075238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7916" name="Rectangle 34"/>
          <p:cNvSpPr>
            <a:spLocks noChangeArrowheads="1"/>
          </p:cNvSpPr>
          <p:nvPr/>
        </p:nvSpPr>
        <p:spPr bwMode="auto">
          <a:xfrm>
            <a:off x="2602537" y="51054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55986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368800" y="838200"/>
            <a:ext cx="3962400" cy="20716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15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4 j = 3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Return j = 3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Tahoma" pitchFamily="34" charset="0"/>
              </a:rPr>
              <a:t>Q = Partisi = 3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368800" y="3200401"/>
            <a:ext cx="2235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QS(3,5)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5588000" y="41148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QS(4,5)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2946400" y="4114801"/>
            <a:ext cx="2235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QS(3,3)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H="1">
            <a:off x="4368800" y="38100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5892800" y="3810000"/>
            <a:ext cx="7112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2235200" y="35052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3</a:t>
            </a: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4665133" y="5364163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5759451" y="5364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6612467" y="5364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7689851" y="5364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8542867" y="5364163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9398000" y="53641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10435167" y="5364163"/>
            <a:ext cx="8699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4747075" y="5486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8929" name="Rectangle 17"/>
          <p:cNvSpPr>
            <a:spLocks noChangeArrowheads="1"/>
          </p:cNvSpPr>
          <p:nvPr/>
        </p:nvSpPr>
        <p:spPr bwMode="auto">
          <a:xfrm>
            <a:off x="5864675" y="5486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6717692" y="5486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8931" name="Rectangle 19"/>
          <p:cNvSpPr>
            <a:spLocks noChangeArrowheads="1"/>
          </p:cNvSpPr>
          <p:nvPr/>
        </p:nvSpPr>
        <p:spPr bwMode="auto">
          <a:xfrm>
            <a:off x="7797192" y="5486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8650208" y="5486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9503226" y="5486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10559442" y="54864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8935" name="Rectangle 24"/>
          <p:cNvSpPr>
            <a:spLocks noChangeArrowheads="1"/>
          </p:cNvSpPr>
          <p:nvPr/>
        </p:nvSpPr>
        <p:spPr bwMode="auto">
          <a:xfrm>
            <a:off x="1369484" y="53641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6" name="Rectangle 25"/>
          <p:cNvSpPr>
            <a:spLocks noChangeArrowheads="1"/>
          </p:cNvSpPr>
          <p:nvPr/>
        </p:nvSpPr>
        <p:spPr bwMode="auto">
          <a:xfrm>
            <a:off x="2383368" y="53641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7" name="Rectangle 26"/>
          <p:cNvSpPr>
            <a:spLocks noChangeArrowheads="1"/>
          </p:cNvSpPr>
          <p:nvPr/>
        </p:nvSpPr>
        <p:spPr bwMode="auto">
          <a:xfrm>
            <a:off x="3452284" y="5334000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8" name="Rectangle 27"/>
          <p:cNvSpPr>
            <a:spLocks noChangeArrowheads="1"/>
          </p:cNvSpPr>
          <p:nvPr/>
        </p:nvSpPr>
        <p:spPr bwMode="auto">
          <a:xfrm>
            <a:off x="1586537" y="54864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8939" name="Rectangle 28"/>
          <p:cNvSpPr>
            <a:spLocks noChangeArrowheads="1"/>
          </p:cNvSpPr>
          <p:nvPr/>
        </p:nvSpPr>
        <p:spPr bwMode="auto">
          <a:xfrm>
            <a:off x="3585663" y="5456238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8940" name="Rectangle 29"/>
          <p:cNvSpPr>
            <a:spLocks noChangeArrowheads="1"/>
          </p:cNvSpPr>
          <p:nvPr/>
        </p:nvSpPr>
        <p:spPr bwMode="auto">
          <a:xfrm>
            <a:off x="2602537" y="54864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838374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2480733" y="427038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QS(4,5)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871133" y="1265237"/>
            <a:ext cx="3962400" cy="20716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15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4 j = 4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Return j = 4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Tahoma" pitchFamily="34" charset="0"/>
              </a:rPr>
              <a:t>Q = Partisi = 4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8678333" y="731838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QS(4,5)</a:t>
            </a:r>
          </a:p>
        </p:txBody>
      </p:sp>
      <p:sp>
        <p:nvSpPr>
          <p:cNvPr id="39941" name="Text Box 9"/>
          <p:cNvSpPr txBox="1">
            <a:spLocks noChangeArrowheads="1"/>
          </p:cNvSpPr>
          <p:nvPr/>
        </p:nvSpPr>
        <p:spPr bwMode="auto">
          <a:xfrm>
            <a:off x="9999133" y="1666875"/>
            <a:ext cx="2133600" cy="5889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QS(5,5)</a:t>
            </a:r>
          </a:p>
        </p:txBody>
      </p:sp>
      <p:sp>
        <p:nvSpPr>
          <p:cNvPr id="39942" name="Text Box 10"/>
          <p:cNvSpPr txBox="1">
            <a:spLocks noChangeArrowheads="1"/>
          </p:cNvSpPr>
          <p:nvPr/>
        </p:nvSpPr>
        <p:spPr bwMode="auto">
          <a:xfrm>
            <a:off x="7459133" y="1666875"/>
            <a:ext cx="2235200" cy="5889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QS(4,4)</a:t>
            </a:r>
          </a:p>
        </p:txBody>
      </p:sp>
      <p:sp>
        <p:nvSpPr>
          <p:cNvPr id="39943" name="Line 11"/>
          <p:cNvSpPr>
            <a:spLocks noChangeShapeType="1"/>
          </p:cNvSpPr>
          <p:nvPr/>
        </p:nvSpPr>
        <p:spPr bwMode="auto">
          <a:xfrm flipH="1">
            <a:off x="8779933" y="1198562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9944" name="Line 12"/>
          <p:cNvSpPr>
            <a:spLocks noChangeShapeType="1"/>
          </p:cNvSpPr>
          <p:nvPr/>
        </p:nvSpPr>
        <p:spPr bwMode="auto">
          <a:xfrm>
            <a:off x="9999133" y="1198562"/>
            <a:ext cx="10160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9945" name="Text Box 13"/>
          <p:cNvSpPr txBox="1">
            <a:spLocks noChangeArrowheads="1"/>
          </p:cNvSpPr>
          <p:nvPr/>
        </p:nvSpPr>
        <p:spPr bwMode="auto">
          <a:xfrm>
            <a:off x="6849533" y="960437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4</a:t>
            </a:r>
          </a:p>
        </p:txBody>
      </p:sp>
      <p:sp>
        <p:nvSpPr>
          <p:cNvPr id="39946" name="Line 14"/>
          <p:cNvSpPr>
            <a:spLocks noChangeShapeType="1"/>
          </p:cNvSpPr>
          <p:nvPr/>
        </p:nvSpPr>
        <p:spPr bwMode="auto">
          <a:xfrm>
            <a:off x="6239933" y="1874837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9947" name="Rectangle 15"/>
          <p:cNvSpPr>
            <a:spLocks noChangeArrowheads="1"/>
          </p:cNvSpPr>
          <p:nvPr/>
        </p:nvSpPr>
        <p:spPr bwMode="auto">
          <a:xfrm>
            <a:off x="4931833" y="3429000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Rectangle 16"/>
          <p:cNvSpPr>
            <a:spLocks noChangeArrowheads="1"/>
          </p:cNvSpPr>
          <p:nvPr/>
        </p:nvSpPr>
        <p:spPr bwMode="auto">
          <a:xfrm>
            <a:off x="6026151" y="3429000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Rectangle 17"/>
          <p:cNvSpPr>
            <a:spLocks noChangeArrowheads="1"/>
          </p:cNvSpPr>
          <p:nvPr/>
        </p:nvSpPr>
        <p:spPr bwMode="auto">
          <a:xfrm>
            <a:off x="7018867" y="3429000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Rectangle 18"/>
          <p:cNvSpPr>
            <a:spLocks noChangeArrowheads="1"/>
          </p:cNvSpPr>
          <p:nvPr/>
        </p:nvSpPr>
        <p:spPr bwMode="auto">
          <a:xfrm>
            <a:off x="8096251" y="3429000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Rectangle 19"/>
          <p:cNvSpPr>
            <a:spLocks noChangeArrowheads="1"/>
          </p:cNvSpPr>
          <p:nvPr/>
        </p:nvSpPr>
        <p:spPr bwMode="auto">
          <a:xfrm>
            <a:off x="8949266" y="3429000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Rectangle 20"/>
          <p:cNvSpPr>
            <a:spLocks noChangeArrowheads="1"/>
          </p:cNvSpPr>
          <p:nvPr/>
        </p:nvSpPr>
        <p:spPr bwMode="auto">
          <a:xfrm>
            <a:off x="9804400" y="3429000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Rectangle 21"/>
          <p:cNvSpPr>
            <a:spLocks noChangeArrowheads="1"/>
          </p:cNvSpPr>
          <p:nvPr/>
        </p:nvSpPr>
        <p:spPr bwMode="auto">
          <a:xfrm>
            <a:off x="10841567" y="3429000"/>
            <a:ext cx="8699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Rectangle 22"/>
          <p:cNvSpPr>
            <a:spLocks noChangeArrowheads="1"/>
          </p:cNvSpPr>
          <p:nvPr/>
        </p:nvSpPr>
        <p:spPr bwMode="auto">
          <a:xfrm>
            <a:off x="5013775" y="3551237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9955" name="Rectangle 23"/>
          <p:cNvSpPr>
            <a:spLocks noChangeArrowheads="1"/>
          </p:cNvSpPr>
          <p:nvPr/>
        </p:nvSpPr>
        <p:spPr bwMode="auto">
          <a:xfrm>
            <a:off x="6131375" y="3551237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9956" name="Rectangle 24"/>
          <p:cNvSpPr>
            <a:spLocks noChangeArrowheads="1"/>
          </p:cNvSpPr>
          <p:nvPr/>
        </p:nvSpPr>
        <p:spPr bwMode="auto">
          <a:xfrm>
            <a:off x="7124092" y="3551237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9957" name="Rectangle 25"/>
          <p:cNvSpPr>
            <a:spLocks noChangeArrowheads="1"/>
          </p:cNvSpPr>
          <p:nvPr/>
        </p:nvSpPr>
        <p:spPr bwMode="auto">
          <a:xfrm>
            <a:off x="8203592" y="3551237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9958" name="Rectangle 26"/>
          <p:cNvSpPr>
            <a:spLocks noChangeArrowheads="1"/>
          </p:cNvSpPr>
          <p:nvPr/>
        </p:nvSpPr>
        <p:spPr bwMode="auto">
          <a:xfrm>
            <a:off x="9056608" y="3551237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39959" name="Rectangle 27"/>
          <p:cNvSpPr>
            <a:spLocks noChangeArrowheads="1"/>
          </p:cNvSpPr>
          <p:nvPr/>
        </p:nvSpPr>
        <p:spPr bwMode="auto">
          <a:xfrm>
            <a:off x="9909625" y="3551237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9960" name="Rectangle 28"/>
          <p:cNvSpPr>
            <a:spLocks noChangeArrowheads="1"/>
          </p:cNvSpPr>
          <p:nvPr/>
        </p:nvSpPr>
        <p:spPr bwMode="auto">
          <a:xfrm>
            <a:off x="10965841" y="3551237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9961" name="Rectangle 29"/>
          <p:cNvSpPr>
            <a:spLocks noChangeArrowheads="1"/>
          </p:cNvSpPr>
          <p:nvPr/>
        </p:nvSpPr>
        <p:spPr bwMode="auto">
          <a:xfrm>
            <a:off x="1636184" y="3429000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2" name="Rectangle 30"/>
          <p:cNvSpPr>
            <a:spLocks noChangeArrowheads="1"/>
          </p:cNvSpPr>
          <p:nvPr/>
        </p:nvSpPr>
        <p:spPr bwMode="auto">
          <a:xfrm>
            <a:off x="2650067" y="3429000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3" name="Rectangle 31"/>
          <p:cNvSpPr>
            <a:spLocks noChangeArrowheads="1"/>
          </p:cNvSpPr>
          <p:nvPr/>
        </p:nvSpPr>
        <p:spPr bwMode="auto">
          <a:xfrm>
            <a:off x="3718984" y="3398837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4" name="Rectangle 32"/>
          <p:cNvSpPr>
            <a:spLocks noChangeArrowheads="1"/>
          </p:cNvSpPr>
          <p:nvPr/>
        </p:nvSpPr>
        <p:spPr bwMode="auto">
          <a:xfrm>
            <a:off x="1853237" y="3551237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9965" name="Rectangle 33"/>
          <p:cNvSpPr>
            <a:spLocks noChangeArrowheads="1"/>
          </p:cNvSpPr>
          <p:nvPr/>
        </p:nvSpPr>
        <p:spPr bwMode="auto">
          <a:xfrm>
            <a:off x="3852362" y="3521075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9966" name="Rectangle 34"/>
          <p:cNvSpPr>
            <a:spLocks noChangeArrowheads="1"/>
          </p:cNvSpPr>
          <p:nvPr/>
        </p:nvSpPr>
        <p:spPr bwMode="auto">
          <a:xfrm>
            <a:off x="2869237" y="3551237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  <p:sp>
        <p:nvSpPr>
          <p:cNvPr id="39967" name="Text Box 35"/>
          <p:cNvSpPr txBox="1">
            <a:spLocks noChangeArrowheads="1"/>
          </p:cNvSpPr>
          <p:nvPr/>
        </p:nvSpPr>
        <p:spPr bwMode="auto">
          <a:xfrm>
            <a:off x="1566333" y="4403725"/>
            <a:ext cx="3759200" cy="5889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QuickSort(6,8)</a:t>
            </a:r>
          </a:p>
        </p:txBody>
      </p:sp>
      <p:sp>
        <p:nvSpPr>
          <p:cNvPr id="39968" name="Text Box 36"/>
          <p:cNvSpPr txBox="1">
            <a:spLocks noChangeArrowheads="1"/>
          </p:cNvSpPr>
          <p:nvPr/>
        </p:nvSpPr>
        <p:spPr bwMode="auto">
          <a:xfrm>
            <a:off x="6849533" y="4237037"/>
            <a:ext cx="3962400" cy="12017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23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6 j = 7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SWAP</a:t>
            </a:r>
          </a:p>
        </p:txBody>
      </p:sp>
      <p:sp>
        <p:nvSpPr>
          <p:cNvPr id="39969" name="Line 37"/>
          <p:cNvSpPr>
            <a:spLocks noChangeShapeType="1"/>
          </p:cNvSpPr>
          <p:nvPr/>
        </p:nvSpPr>
        <p:spPr bwMode="auto">
          <a:xfrm>
            <a:off x="5833533" y="478472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39970" name="Rectangle 38"/>
          <p:cNvSpPr>
            <a:spLocks noChangeArrowheads="1"/>
          </p:cNvSpPr>
          <p:nvPr/>
        </p:nvSpPr>
        <p:spPr bwMode="auto">
          <a:xfrm>
            <a:off x="4584699" y="5513715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1" name="Rectangle 39"/>
          <p:cNvSpPr>
            <a:spLocks noChangeArrowheads="1"/>
          </p:cNvSpPr>
          <p:nvPr/>
        </p:nvSpPr>
        <p:spPr bwMode="auto">
          <a:xfrm>
            <a:off x="5679017" y="5513715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2" name="Rectangle 40"/>
          <p:cNvSpPr>
            <a:spLocks noChangeArrowheads="1"/>
          </p:cNvSpPr>
          <p:nvPr/>
        </p:nvSpPr>
        <p:spPr bwMode="auto">
          <a:xfrm>
            <a:off x="6671733" y="5513715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3" name="Rectangle 41"/>
          <p:cNvSpPr>
            <a:spLocks noChangeArrowheads="1"/>
          </p:cNvSpPr>
          <p:nvPr/>
        </p:nvSpPr>
        <p:spPr bwMode="auto">
          <a:xfrm>
            <a:off x="7749116" y="5513715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4" name="Rectangle 42"/>
          <p:cNvSpPr>
            <a:spLocks noChangeArrowheads="1"/>
          </p:cNvSpPr>
          <p:nvPr/>
        </p:nvSpPr>
        <p:spPr bwMode="auto">
          <a:xfrm>
            <a:off x="8602132" y="5513715"/>
            <a:ext cx="8318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5" name="Rectangle 43"/>
          <p:cNvSpPr>
            <a:spLocks noChangeArrowheads="1"/>
          </p:cNvSpPr>
          <p:nvPr/>
        </p:nvSpPr>
        <p:spPr bwMode="auto">
          <a:xfrm>
            <a:off x="9457266" y="5513715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6" name="Rectangle 44"/>
          <p:cNvSpPr>
            <a:spLocks noChangeArrowheads="1"/>
          </p:cNvSpPr>
          <p:nvPr/>
        </p:nvSpPr>
        <p:spPr bwMode="auto">
          <a:xfrm>
            <a:off x="10494433" y="5513715"/>
            <a:ext cx="869951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7" name="Rectangle 45"/>
          <p:cNvSpPr>
            <a:spLocks noChangeArrowheads="1"/>
          </p:cNvSpPr>
          <p:nvPr/>
        </p:nvSpPr>
        <p:spPr bwMode="auto">
          <a:xfrm>
            <a:off x="4666641" y="5635953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39978" name="Rectangle 46"/>
          <p:cNvSpPr>
            <a:spLocks noChangeArrowheads="1"/>
          </p:cNvSpPr>
          <p:nvPr/>
        </p:nvSpPr>
        <p:spPr bwMode="auto">
          <a:xfrm>
            <a:off x="5784241" y="5635953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39979" name="Rectangle 47"/>
          <p:cNvSpPr>
            <a:spLocks noChangeArrowheads="1"/>
          </p:cNvSpPr>
          <p:nvPr/>
        </p:nvSpPr>
        <p:spPr bwMode="auto">
          <a:xfrm>
            <a:off x="6776958" y="5635953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39980" name="Rectangle 48"/>
          <p:cNvSpPr>
            <a:spLocks noChangeArrowheads="1"/>
          </p:cNvSpPr>
          <p:nvPr/>
        </p:nvSpPr>
        <p:spPr bwMode="auto">
          <a:xfrm>
            <a:off x="7856458" y="5635953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39981" name="Rectangle 49"/>
          <p:cNvSpPr>
            <a:spLocks noChangeArrowheads="1"/>
          </p:cNvSpPr>
          <p:nvPr/>
        </p:nvSpPr>
        <p:spPr bwMode="auto">
          <a:xfrm>
            <a:off x="8709474" y="5635953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39982" name="Rectangle 50"/>
          <p:cNvSpPr>
            <a:spLocks noChangeArrowheads="1"/>
          </p:cNvSpPr>
          <p:nvPr/>
        </p:nvSpPr>
        <p:spPr bwMode="auto">
          <a:xfrm>
            <a:off x="9562491" y="5635953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39983" name="Rectangle 51"/>
          <p:cNvSpPr>
            <a:spLocks noChangeArrowheads="1"/>
          </p:cNvSpPr>
          <p:nvPr/>
        </p:nvSpPr>
        <p:spPr bwMode="auto">
          <a:xfrm>
            <a:off x="10618707" y="5635953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39984" name="Rectangle 52"/>
          <p:cNvSpPr>
            <a:spLocks noChangeArrowheads="1"/>
          </p:cNvSpPr>
          <p:nvPr/>
        </p:nvSpPr>
        <p:spPr bwMode="auto">
          <a:xfrm>
            <a:off x="1289050" y="5513715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5" name="Rectangle 53"/>
          <p:cNvSpPr>
            <a:spLocks noChangeArrowheads="1"/>
          </p:cNvSpPr>
          <p:nvPr/>
        </p:nvSpPr>
        <p:spPr bwMode="auto">
          <a:xfrm>
            <a:off x="2302933" y="5513715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6" name="Rectangle 54"/>
          <p:cNvSpPr>
            <a:spLocks noChangeArrowheads="1"/>
          </p:cNvSpPr>
          <p:nvPr/>
        </p:nvSpPr>
        <p:spPr bwMode="auto">
          <a:xfrm>
            <a:off x="3371850" y="5483552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7" name="Rectangle 55"/>
          <p:cNvSpPr>
            <a:spLocks noChangeArrowheads="1"/>
          </p:cNvSpPr>
          <p:nvPr/>
        </p:nvSpPr>
        <p:spPr bwMode="auto">
          <a:xfrm>
            <a:off x="1506103" y="5635953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39988" name="Rectangle 56"/>
          <p:cNvSpPr>
            <a:spLocks noChangeArrowheads="1"/>
          </p:cNvSpPr>
          <p:nvPr/>
        </p:nvSpPr>
        <p:spPr bwMode="auto">
          <a:xfrm>
            <a:off x="3505228" y="5605790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39989" name="Rectangle 57"/>
          <p:cNvSpPr>
            <a:spLocks noChangeArrowheads="1"/>
          </p:cNvSpPr>
          <p:nvPr/>
        </p:nvSpPr>
        <p:spPr bwMode="auto">
          <a:xfrm>
            <a:off x="2522103" y="5635953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  <p:sp>
        <p:nvSpPr>
          <p:cNvPr id="39990" name="Freeform 58"/>
          <p:cNvSpPr>
            <a:spLocks/>
          </p:cNvSpPr>
          <p:nvPr/>
        </p:nvSpPr>
        <p:spPr bwMode="auto">
          <a:xfrm flipV="1">
            <a:off x="8065515" y="6159173"/>
            <a:ext cx="1219200" cy="381000"/>
          </a:xfrm>
          <a:custGeom>
            <a:avLst/>
            <a:gdLst>
              <a:gd name="T0" fmla="*/ 0 w 384"/>
              <a:gd name="T1" fmla="*/ 2147483647 h 72"/>
              <a:gd name="T2" fmla="*/ 2147483647 w 384"/>
              <a:gd name="T3" fmla="*/ 0 h 72"/>
              <a:gd name="T4" fmla="*/ 2147483647 w 384"/>
              <a:gd name="T5" fmla="*/ 2147483647 h 72"/>
              <a:gd name="T6" fmla="*/ 0 60000 65536"/>
              <a:gd name="T7" fmla="*/ 0 60000 65536"/>
              <a:gd name="T8" fmla="*/ 0 60000 65536"/>
              <a:gd name="T9" fmla="*/ 0 w 384"/>
              <a:gd name="T10" fmla="*/ 0 h 72"/>
              <a:gd name="T11" fmla="*/ 384 w 384"/>
              <a:gd name="T12" fmla="*/ 72 h 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72">
                <a:moveTo>
                  <a:pt x="0" y="71"/>
                </a:moveTo>
                <a:cubicBezTo>
                  <a:pt x="32" y="59"/>
                  <a:pt x="128" y="0"/>
                  <a:pt x="192" y="0"/>
                </a:cubicBezTo>
                <a:cubicBezTo>
                  <a:pt x="256" y="0"/>
                  <a:pt x="344" y="57"/>
                  <a:pt x="384" y="72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80345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7620000" y="5334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QS(6,8)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9652000" y="18288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QS(7,8)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6604000" y="1828801"/>
            <a:ext cx="22352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QS(6,6)</a:t>
            </a:r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 flipH="1">
            <a:off x="7823200" y="12192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9448800" y="1219200"/>
            <a:ext cx="10160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5588000" y="1295400"/>
            <a:ext cx="1422400" cy="46166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 = 6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1320800" y="533400"/>
            <a:ext cx="3962400" cy="20716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PIVOT = 23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= 7 j = 6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i &lt; j 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Return j = 6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Tahoma" pitchFamily="34" charset="0"/>
              </a:rPr>
              <a:t>Q = Partisi = 6</a:t>
            </a: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5892800" y="6858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4811185" y="2849563"/>
            <a:ext cx="8318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5905500" y="28495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6898218" y="28495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7975600" y="28495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8989485" y="2849563"/>
            <a:ext cx="8318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9844618" y="2849563"/>
            <a:ext cx="8297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10881784" y="2849563"/>
            <a:ext cx="869949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4893126" y="29718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12</a:t>
            </a:r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6010726" y="29718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15</a:t>
            </a: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7003442" y="29718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17</a:t>
            </a: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8082942" y="29718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20</a:t>
            </a:r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9096826" y="29718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23</a:t>
            </a:r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9949842" y="29718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31</a:t>
            </a: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11006059" y="2971801"/>
            <a:ext cx="585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35</a:t>
            </a:r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>
            <a:off x="1515534" y="2849563"/>
            <a:ext cx="853017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Rectangle 25"/>
          <p:cNvSpPr>
            <a:spLocks noChangeArrowheads="1"/>
          </p:cNvSpPr>
          <p:nvPr/>
        </p:nvSpPr>
        <p:spPr bwMode="auto">
          <a:xfrm>
            <a:off x="2529417" y="2849563"/>
            <a:ext cx="853016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Rectangle 26"/>
          <p:cNvSpPr>
            <a:spLocks noChangeArrowheads="1"/>
          </p:cNvSpPr>
          <p:nvPr/>
        </p:nvSpPr>
        <p:spPr bwMode="auto">
          <a:xfrm>
            <a:off x="3598334" y="2819400"/>
            <a:ext cx="855133" cy="609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1732588" y="29718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3</a:t>
            </a:r>
          </a:p>
        </p:txBody>
      </p:sp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3731712" y="2941638"/>
            <a:ext cx="558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11</a:t>
            </a:r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2748588" y="2971801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9</a:t>
            </a: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2368551" y="3654470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QS(7,8)</a:t>
            </a:r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1320800" y="4423615"/>
            <a:ext cx="3962400" cy="186204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PIVOT = 23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i = 7 j = 7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i &lt; j    NO SWAP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Return j = 7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Tahoma" pitchFamily="34" charset="0"/>
              </a:rPr>
              <a:t>Q = Partisi = 7</a:t>
            </a: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8026400" y="4267201"/>
            <a:ext cx="213360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pitchFamily="34" charset="0"/>
              </a:rPr>
              <a:t>QS(7,8)</a:t>
            </a:r>
          </a:p>
        </p:txBody>
      </p:sp>
      <p:sp>
        <p:nvSpPr>
          <p:cNvPr id="40993" name="Text Box 35"/>
          <p:cNvSpPr txBox="1">
            <a:spLocks noChangeArrowheads="1"/>
          </p:cNvSpPr>
          <p:nvPr/>
        </p:nvSpPr>
        <p:spPr bwMode="auto">
          <a:xfrm>
            <a:off x="9245600" y="5410201"/>
            <a:ext cx="1727200" cy="4667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QS(8,8)</a:t>
            </a:r>
          </a:p>
        </p:txBody>
      </p:sp>
      <p:sp>
        <p:nvSpPr>
          <p:cNvPr id="40994" name="Text Box 36"/>
          <p:cNvSpPr txBox="1">
            <a:spLocks noChangeArrowheads="1"/>
          </p:cNvSpPr>
          <p:nvPr/>
        </p:nvSpPr>
        <p:spPr bwMode="auto">
          <a:xfrm>
            <a:off x="7213600" y="5354639"/>
            <a:ext cx="1828800" cy="4667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QS(7,7)</a:t>
            </a:r>
          </a:p>
        </p:txBody>
      </p:sp>
      <p:sp>
        <p:nvSpPr>
          <p:cNvPr id="40995" name="Line 37"/>
          <p:cNvSpPr>
            <a:spLocks noChangeShapeType="1"/>
          </p:cNvSpPr>
          <p:nvPr/>
        </p:nvSpPr>
        <p:spPr bwMode="auto">
          <a:xfrm flipH="1">
            <a:off x="8026400" y="48768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40996" name="Line 38"/>
          <p:cNvSpPr>
            <a:spLocks noChangeShapeType="1"/>
          </p:cNvSpPr>
          <p:nvPr/>
        </p:nvSpPr>
        <p:spPr bwMode="auto">
          <a:xfrm>
            <a:off x="9347200" y="4876800"/>
            <a:ext cx="11176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0517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1" y="2077344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void </a:t>
            </a:r>
            <a:r>
              <a:rPr lang="en-US" sz="2400" dirty="0" err="1"/>
              <a:t>quickSort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arr</a:t>
            </a:r>
            <a:r>
              <a:rPr lang="en-US" sz="2400" dirty="0"/>
              <a:t>[], </a:t>
            </a:r>
            <a:r>
              <a:rPr lang="en-US" sz="2400" dirty="0" err="1"/>
              <a:t>int</a:t>
            </a:r>
            <a:r>
              <a:rPr lang="en-US" sz="2400" dirty="0"/>
              <a:t> low, </a:t>
            </a:r>
            <a:r>
              <a:rPr lang="en-US" sz="2400" dirty="0" err="1"/>
              <a:t>int</a:t>
            </a:r>
            <a:r>
              <a:rPr lang="en-US" sz="2400" dirty="0"/>
              <a:t> high) {</a:t>
            </a:r>
          </a:p>
          <a:p>
            <a:r>
              <a:rPr lang="en-US" sz="2400" dirty="0"/>
              <a:t>    if (low &lt; high) {</a:t>
            </a:r>
          </a:p>
          <a:p>
            <a:r>
              <a:rPr lang="en-US" sz="2400" dirty="0"/>
              <a:t>       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int</a:t>
            </a:r>
            <a:r>
              <a:rPr lang="en-US" sz="2400" dirty="0"/>
              <a:t> pi = partition(</a:t>
            </a:r>
            <a:r>
              <a:rPr lang="en-US" sz="2400" dirty="0" err="1"/>
              <a:t>arr</a:t>
            </a:r>
            <a:r>
              <a:rPr lang="en-US" sz="2400" dirty="0"/>
              <a:t>, low, high);</a:t>
            </a:r>
          </a:p>
          <a:p>
            <a:endParaRPr lang="en-US" sz="2400" dirty="0"/>
          </a:p>
          <a:p>
            <a:r>
              <a:rPr lang="en-US" sz="2400" dirty="0"/>
              <a:t>        </a:t>
            </a:r>
            <a:r>
              <a:rPr lang="en-US" sz="2400" dirty="0" err="1"/>
              <a:t>quickSort</a:t>
            </a:r>
            <a:r>
              <a:rPr lang="en-US" sz="2400" dirty="0"/>
              <a:t>(</a:t>
            </a:r>
            <a:r>
              <a:rPr lang="en-US" sz="2400" dirty="0" err="1"/>
              <a:t>arr</a:t>
            </a:r>
            <a:r>
              <a:rPr lang="en-US" sz="2400" dirty="0"/>
              <a:t>, low, pi - 1);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quickSort</a:t>
            </a:r>
            <a:r>
              <a:rPr lang="en-US" sz="2400" dirty="0"/>
              <a:t>(</a:t>
            </a:r>
            <a:r>
              <a:rPr lang="en-US" sz="2400" dirty="0" err="1"/>
              <a:t>arr</a:t>
            </a:r>
            <a:r>
              <a:rPr lang="en-US" sz="2400" dirty="0"/>
              <a:t>, pi + 1, high);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55702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QuickSort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3200" dirty="0" err="1" smtClean="0"/>
              <a:t>Studi</a:t>
            </a:r>
            <a:r>
              <a:rPr lang="en-US" sz="3200" dirty="0" smtClean="0"/>
              <a:t> </a:t>
            </a:r>
            <a:r>
              <a:rPr lang="en-US" sz="3200" dirty="0" err="1" smtClean="0"/>
              <a:t>Kasus</a:t>
            </a:r>
            <a:r>
              <a:rPr lang="en-US" sz="3200" dirty="0" smtClean="0"/>
              <a:t> 2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1219201" y="2077344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void </a:t>
            </a:r>
            <a:r>
              <a:rPr lang="en-US" sz="2400" dirty="0" err="1"/>
              <a:t>quickSort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arr</a:t>
            </a:r>
            <a:r>
              <a:rPr lang="en-US" sz="2400" dirty="0"/>
              <a:t>[], </a:t>
            </a:r>
            <a:r>
              <a:rPr lang="en-US" sz="2400" dirty="0" err="1"/>
              <a:t>int</a:t>
            </a:r>
            <a:r>
              <a:rPr lang="en-US" sz="2400" dirty="0"/>
              <a:t> low, </a:t>
            </a:r>
            <a:r>
              <a:rPr lang="en-US" sz="2400" dirty="0" err="1"/>
              <a:t>int</a:t>
            </a:r>
            <a:r>
              <a:rPr lang="en-US" sz="2400" dirty="0"/>
              <a:t> high) {</a:t>
            </a:r>
          </a:p>
          <a:p>
            <a:r>
              <a:rPr lang="en-US" sz="2400" dirty="0"/>
              <a:t>    if (low &lt; high) {</a:t>
            </a:r>
          </a:p>
          <a:p>
            <a:r>
              <a:rPr lang="en-US" sz="2400" dirty="0"/>
              <a:t>       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int</a:t>
            </a:r>
            <a:r>
              <a:rPr lang="en-US" sz="2400" dirty="0"/>
              <a:t> pi = partition(</a:t>
            </a:r>
            <a:r>
              <a:rPr lang="en-US" sz="2400" dirty="0" err="1"/>
              <a:t>arr</a:t>
            </a:r>
            <a:r>
              <a:rPr lang="en-US" sz="2400" dirty="0"/>
              <a:t>, low, high);</a:t>
            </a:r>
          </a:p>
          <a:p>
            <a:endParaRPr lang="en-US" sz="2400" dirty="0"/>
          </a:p>
          <a:p>
            <a:r>
              <a:rPr lang="en-US" sz="2400" dirty="0"/>
              <a:t>        </a:t>
            </a:r>
            <a:r>
              <a:rPr lang="en-US" sz="2400" dirty="0" err="1"/>
              <a:t>quickSort</a:t>
            </a:r>
            <a:r>
              <a:rPr lang="en-US" sz="2400" dirty="0"/>
              <a:t>(</a:t>
            </a:r>
            <a:r>
              <a:rPr lang="en-US" sz="2400" dirty="0" err="1"/>
              <a:t>arr</a:t>
            </a:r>
            <a:r>
              <a:rPr lang="en-US" sz="2400" dirty="0"/>
              <a:t>, low, pi - 1);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quickSort</a:t>
            </a:r>
            <a:r>
              <a:rPr lang="en-US" sz="2400" dirty="0"/>
              <a:t>(</a:t>
            </a:r>
            <a:r>
              <a:rPr lang="en-US" sz="2400" dirty="0" err="1"/>
              <a:t>arr</a:t>
            </a:r>
            <a:r>
              <a:rPr lang="en-US" sz="2400" dirty="0"/>
              <a:t>, pi + 1, high);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6940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Materi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err="1" smtClean="0"/>
              <a:t>Algoritma</a:t>
            </a:r>
            <a:r>
              <a:rPr lang="en-AU" sz="2800" dirty="0" smtClean="0"/>
              <a:t> Quick Sort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6377429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Algoritma Pengurutan Cep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517" y="1588976"/>
            <a:ext cx="9505660" cy="475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1852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8459676" cy="4023360"/>
          </a:xfrm>
        </p:spPr>
        <p:txBody>
          <a:bodyPr>
            <a:noAutofit/>
          </a:bodyPr>
          <a:lstStyle/>
          <a:p>
            <a:r>
              <a:rPr lang="en-US" sz="2400" dirty="0"/>
              <a:t>1. [19, 17, 15, 12, 16, 18, 4, 11, 13</a:t>
            </a:r>
            <a:r>
              <a:rPr lang="en-US" sz="2400" dirty="0" smtClean="0"/>
              <a:t>] 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b="1" dirty="0" err="1"/>
              <a:t>quickSort</a:t>
            </a:r>
            <a:r>
              <a:rPr lang="en-US" sz="2400" b="1" dirty="0"/>
              <a:t>(</a:t>
            </a:r>
            <a:r>
              <a:rPr lang="en-US" sz="2400" b="1" dirty="0" err="1"/>
              <a:t>arr</a:t>
            </a:r>
            <a:r>
              <a:rPr lang="en-US" sz="2400" b="1" dirty="0"/>
              <a:t>, 0, 8)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*  Pivot = 13, </a:t>
            </a:r>
            <a:r>
              <a:rPr lang="en-US" sz="2400" dirty="0" err="1" smtClean="0"/>
              <a:t>partisi</a:t>
            </a:r>
            <a:r>
              <a:rPr lang="en-US" sz="2400" dirty="0" smtClean="0"/>
              <a:t> array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indeks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4</a:t>
            </a:r>
          </a:p>
          <a:p>
            <a:r>
              <a:rPr lang="en-US" sz="2400" dirty="0"/>
              <a:t>2</a:t>
            </a:r>
            <a:r>
              <a:rPr lang="en-US" sz="2400" dirty="0" smtClean="0"/>
              <a:t>. </a:t>
            </a:r>
            <a:r>
              <a:rPr lang="en-US" sz="2400" dirty="0"/>
              <a:t>[7, 12, 4, 11</a:t>
            </a:r>
            <a:r>
              <a:rPr lang="en-US" sz="2400" dirty="0" smtClean="0"/>
              <a:t>]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b="1" dirty="0" err="1"/>
              <a:t>quickSort</a:t>
            </a:r>
            <a:r>
              <a:rPr lang="en-US" sz="2400" b="1" dirty="0"/>
              <a:t>(arr,0,3)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*  </a:t>
            </a:r>
            <a:r>
              <a:rPr lang="en-US" sz="2400" dirty="0"/>
              <a:t>Pivot = </a:t>
            </a:r>
            <a:r>
              <a:rPr lang="en-US" sz="2400" dirty="0" smtClean="0"/>
              <a:t>11, </a:t>
            </a:r>
            <a:r>
              <a:rPr lang="en-US" sz="2400" dirty="0" err="1"/>
              <a:t>partisi</a:t>
            </a:r>
            <a:r>
              <a:rPr lang="en-US" sz="2400" dirty="0"/>
              <a:t> array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indeks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smtClean="0"/>
              <a:t>2</a:t>
            </a:r>
          </a:p>
          <a:p>
            <a:r>
              <a:rPr lang="en-US" sz="2400" dirty="0"/>
              <a:t>3</a:t>
            </a:r>
            <a:r>
              <a:rPr lang="en-US" sz="2400" dirty="0" smtClean="0"/>
              <a:t>. [7, 4]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b="1" dirty="0" err="1"/>
              <a:t>quickSort</a:t>
            </a:r>
            <a:r>
              <a:rPr lang="en-US" sz="2400" b="1" dirty="0"/>
              <a:t>(arr,0,1)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 * </a:t>
            </a:r>
            <a:r>
              <a:rPr lang="en-US" sz="2400" dirty="0"/>
              <a:t>Pivot = </a:t>
            </a:r>
            <a:r>
              <a:rPr lang="en-US" sz="2400" dirty="0" smtClean="0"/>
              <a:t>4, </a:t>
            </a:r>
            <a:r>
              <a:rPr lang="en-US" sz="2400" dirty="0" err="1"/>
              <a:t>partisi</a:t>
            </a:r>
            <a:r>
              <a:rPr lang="en-US" sz="2400" dirty="0"/>
              <a:t> array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indeks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smtClean="0"/>
              <a:t>0</a:t>
            </a:r>
          </a:p>
          <a:p>
            <a:r>
              <a:rPr lang="en-US" sz="2400" dirty="0"/>
              <a:t>4</a:t>
            </a:r>
            <a:r>
              <a:rPr lang="en-US" sz="2400" dirty="0" smtClean="0"/>
              <a:t>. [4]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b="1" dirty="0" err="1"/>
              <a:t>quickSort</a:t>
            </a:r>
            <a:r>
              <a:rPr lang="en-US" sz="2400" b="1" dirty="0"/>
              <a:t>(arr,0,-1)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5</a:t>
            </a:r>
            <a:r>
              <a:rPr lang="en-US" sz="2400" dirty="0" smtClean="0"/>
              <a:t>. [7]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b="1" dirty="0" err="1"/>
              <a:t>quickSort</a:t>
            </a:r>
            <a:r>
              <a:rPr lang="en-US" sz="2400" b="1" dirty="0"/>
              <a:t>(arr,1,1)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6</a:t>
            </a:r>
            <a:r>
              <a:rPr lang="en-US" sz="2400" dirty="0" smtClean="0"/>
              <a:t>. [12]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b="1" dirty="0" err="1"/>
              <a:t>quickSort</a:t>
            </a:r>
            <a:r>
              <a:rPr lang="en-US" sz="2400" b="1" dirty="0"/>
              <a:t>(arr,3,3)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6480" y="1845734"/>
            <a:ext cx="5029200" cy="402336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2917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7</a:t>
            </a:r>
            <a:r>
              <a:rPr lang="en-US" sz="2800" dirty="0" smtClean="0"/>
              <a:t>. </a:t>
            </a:r>
            <a:r>
              <a:rPr lang="en-US" sz="2800" dirty="0"/>
              <a:t>[18, 15, 19, 16</a:t>
            </a:r>
            <a:r>
              <a:rPr lang="en-US" sz="2800" dirty="0" smtClean="0"/>
              <a:t>]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b="1" dirty="0" err="1"/>
              <a:t>quickSort</a:t>
            </a:r>
            <a:r>
              <a:rPr lang="en-US" sz="2800" b="1" dirty="0"/>
              <a:t>(arr,5,8)</a:t>
            </a:r>
            <a:r>
              <a:rPr lang="en-US" sz="2800" dirty="0"/>
              <a:t> </a:t>
            </a:r>
          </a:p>
          <a:p>
            <a:r>
              <a:rPr lang="en-US" sz="2800" dirty="0"/>
              <a:t>*</a:t>
            </a:r>
            <a:r>
              <a:rPr lang="en-US" sz="2800" dirty="0" smtClean="0"/>
              <a:t> </a:t>
            </a:r>
            <a:r>
              <a:rPr lang="en-US" sz="2800" dirty="0"/>
              <a:t>Pivot = 16, </a:t>
            </a:r>
            <a:r>
              <a:rPr lang="en-US" sz="2800" dirty="0" err="1"/>
              <a:t>partisi</a:t>
            </a:r>
            <a:r>
              <a:rPr lang="en-US" sz="2800" dirty="0"/>
              <a:t> array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indeks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6</a:t>
            </a:r>
          </a:p>
          <a:p>
            <a:r>
              <a:rPr lang="en-US" sz="2800" dirty="0" smtClean="0"/>
              <a:t>8. </a:t>
            </a:r>
            <a:r>
              <a:rPr lang="en-US" sz="2800" dirty="0"/>
              <a:t>[15</a:t>
            </a:r>
            <a:r>
              <a:rPr lang="en-US" sz="2800" dirty="0" smtClean="0"/>
              <a:t>]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b="1" dirty="0" err="1"/>
              <a:t>quickSort</a:t>
            </a:r>
            <a:r>
              <a:rPr lang="en-US" sz="2800" b="1" dirty="0"/>
              <a:t>(arr,5,5)</a:t>
            </a:r>
            <a:r>
              <a:rPr lang="en-US" sz="2800" dirty="0"/>
              <a:t> </a:t>
            </a:r>
          </a:p>
          <a:p>
            <a:r>
              <a:rPr lang="en-US" sz="2800" dirty="0"/>
              <a:t>9</a:t>
            </a:r>
            <a:r>
              <a:rPr lang="en-US" sz="2800" dirty="0" smtClean="0"/>
              <a:t>. </a:t>
            </a:r>
            <a:r>
              <a:rPr lang="en-US" sz="2800" dirty="0"/>
              <a:t>[19, 18</a:t>
            </a:r>
            <a:r>
              <a:rPr lang="en-US" sz="2800" dirty="0" smtClean="0"/>
              <a:t>]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b="1" dirty="0" err="1"/>
              <a:t>quickSort</a:t>
            </a:r>
            <a:r>
              <a:rPr lang="en-US" sz="2800" b="1" dirty="0"/>
              <a:t>(arr,7,8)</a:t>
            </a:r>
            <a:r>
              <a:rPr lang="en-US" sz="2800" dirty="0"/>
              <a:t> </a:t>
            </a:r>
          </a:p>
          <a:p>
            <a:r>
              <a:rPr lang="en-US" sz="2800" dirty="0"/>
              <a:t>*</a:t>
            </a:r>
            <a:r>
              <a:rPr lang="en-US" sz="2800" dirty="0" smtClean="0"/>
              <a:t> </a:t>
            </a:r>
            <a:r>
              <a:rPr lang="en-US" sz="2800" dirty="0"/>
              <a:t>Pivot = 18, </a:t>
            </a:r>
            <a:r>
              <a:rPr lang="en-US" sz="2800" dirty="0" err="1"/>
              <a:t>partisi</a:t>
            </a:r>
            <a:r>
              <a:rPr lang="en-US" sz="2800" dirty="0"/>
              <a:t> array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indeks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7</a:t>
            </a:r>
          </a:p>
          <a:p>
            <a:r>
              <a:rPr lang="en-US" sz="2800" dirty="0" smtClean="0"/>
              <a:t>10. </a:t>
            </a:r>
            <a:r>
              <a:rPr lang="en-US" sz="2800" dirty="0"/>
              <a:t>[18</a:t>
            </a:r>
            <a:r>
              <a:rPr lang="en-US" sz="2800" dirty="0" smtClean="0"/>
              <a:t>]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b="1" dirty="0" err="1"/>
              <a:t>quickSort</a:t>
            </a:r>
            <a:r>
              <a:rPr lang="en-US" sz="2800" b="1" dirty="0"/>
              <a:t>(arr,7,6)</a:t>
            </a:r>
            <a:r>
              <a:rPr lang="en-US" sz="2800" dirty="0"/>
              <a:t> </a:t>
            </a:r>
          </a:p>
          <a:p>
            <a:r>
              <a:rPr lang="en-US" sz="2800" dirty="0" smtClean="0"/>
              <a:t>11. </a:t>
            </a:r>
            <a:r>
              <a:rPr lang="en-US" sz="2800" dirty="0"/>
              <a:t>[19</a:t>
            </a:r>
            <a:r>
              <a:rPr lang="en-US" sz="2800" dirty="0" smtClean="0"/>
              <a:t>]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b="1" dirty="0" err="1" smtClean="0"/>
              <a:t>quickSort</a:t>
            </a:r>
            <a:r>
              <a:rPr lang="en-US" sz="2800" b="1" dirty="0" smtClean="0"/>
              <a:t>(arr,8,8</a:t>
            </a:r>
            <a:r>
              <a:rPr lang="en-US" sz="2800" b="1" dirty="0"/>
              <a:t>)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81307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1719772"/>
              </p:ext>
            </p:extLst>
          </p:nvPr>
        </p:nvGraphicFramePr>
        <p:xfrm>
          <a:off x="247138" y="89201"/>
          <a:ext cx="11807209" cy="55878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8092">
                  <a:extLst>
                    <a:ext uri="{9D8B030D-6E8A-4147-A177-3AD203B41FA5}">
                      <a16:colId xmlns:a16="http://schemas.microsoft.com/office/drawing/2014/main" val="3347917624"/>
                    </a:ext>
                  </a:extLst>
                </a:gridCol>
                <a:gridCol w="2511520">
                  <a:extLst>
                    <a:ext uri="{9D8B030D-6E8A-4147-A177-3AD203B41FA5}">
                      <a16:colId xmlns:a16="http://schemas.microsoft.com/office/drawing/2014/main" val="3919631867"/>
                    </a:ext>
                  </a:extLst>
                </a:gridCol>
                <a:gridCol w="1776442">
                  <a:extLst>
                    <a:ext uri="{9D8B030D-6E8A-4147-A177-3AD203B41FA5}">
                      <a16:colId xmlns:a16="http://schemas.microsoft.com/office/drawing/2014/main" val="1935240399"/>
                    </a:ext>
                  </a:extLst>
                </a:gridCol>
                <a:gridCol w="2006153">
                  <a:extLst>
                    <a:ext uri="{9D8B030D-6E8A-4147-A177-3AD203B41FA5}">
                      <a16:colId xmlns:a16="http://schemas.microsoft.com/office/drawing/2014/main" val="3260678194"/>
                    </a:ext>
                  </a:extLst>
                </a:gridCol>
                <a:gridCol w="1347644">
                  <a:extLst>
                    <a:ext uri="{9D8B030D-6E8A-4147-A177-3AD203B41FA5}">
                      <a16:colId xmlns:a16="http://schemas.microsoft.com/office/drawing/2014/main" val="1763586488"/>
                    </a:ext>
                  </a:extLst>
                </a:gridCol>
                <a:gridCol w="1577358">
                  <a:extLst>
                    <a:ext uri="{9D8B030D-6E8A-4147-A177-3AD203B41FA5}">
                      <a16:colId xmlns:a16="http://schemas.microsoft.com/office/drawing/2014/main" val="3734404328"/>
                    </a:ext>
                  </a:extLst>
                </a:gridCol>
              </a:tblGrid>
              <a:tr h="232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no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urut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proses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616780948"/>
                  </a:ext>
                </a:extLst>
              </a:tr>
              <a:tr h="536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void </a:t>
                      </a:r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int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[], </a:t>
                      </a:r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int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 low, </a:t>
                      </a:r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int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 high) {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, 0, 8)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(arr,0,3)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(arr,0,1)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(arr,0,-1)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B8F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(arr,1,1)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B8F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219876"/>
                  </a:ext>
                </a:extLst>
              </a:tr>
              <a:tr h="439357">
                <a:tc>
                  <a:txBody>
                    <a:bodyPr/>
                    <a:lstStyle/>
                    <a:p>
                      <a:pPr algn="l" rtl="0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  <a:latin typeface="+mn-lt"/>
                        </a:rPr>
                        <a:t>[19, 17, 15, 12, 16, 18, 4, 11, 13]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[7, 12, 4, 11]</a:t>
                      </a:r>
                      <a:br>
                        <a:rPr lang="en-US" sz="1400" u="none" strike="noStrike" dirty="0">
                          <a:effectLst/>
                          <a:latin typeface="+mn-lt"/>
                        </a:rPr>
                      </a:b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/>
                </a:tc>
                <a:tc>
                  <a:txBody>
                    <a:bodyPr/>
                    <a:lstStyle/>
                    <a:p>
                      <a:pPr algn="l" fontAlgn="t">
                        <a:buClr>
                          <a:schemeClr val="accent1"/>
                        </a:buClr>
                        <a:buSzPts val="1100"/>
                        <a:buFont typeface="Calibri" panose="020F0502020204030204" pitchFamily="34" charset="0"/>
                        <a:buChar char="●"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[7, 4]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[4]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[7]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746557497"/>
                  </a:ext>
                </a:extLst>
              </a:tr>
              <a:tr h="23218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   if (low &lt; high) {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if (0&lt;8) True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if (0&lt;3) True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if (0&lt;2) True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if (0&lt;-1) False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if (1&lt;-1) False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962433859"/>
                  </a:ext>
                </a:extLst>
              </a:tr>
              <a:tr h="9124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      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int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pi = partition(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, low, high);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pivot = 13</a:t>
                      </a:r>
                      <a:br>
                        <a:rPr lang="en-US" sz="1400" u="none" strike="noStrike">
                          <a:effectLst/>
                          <a:latin typeface="+mn-lt"/>
                        </a:rPr>
                      </a:br>
                      <a:r>
                        <a:rPr lang="en-US" sz="1400" u="none" strike="noStrike">
                          <a:effectLst/>
                          <a:latin typeface="+mn-lt"/>
                        </a:rPr>
                        <a:t>pi = partition(arr,0,8)</a:t>
                      </a:r>
                      <a:br>
                        <a:rPr lang="en-US" sz="1400" u="none" strike="noStrike">
                          <a:effectLst/>
                          <a:latin typeface="+mn-lt"/>
                        </a:rPr>
                      </a:br>
                      <a:r>
                        <a:rPr lang="en-US" sz="1400" u="none" strike="noStrike">
                          <a:effectLst/>
                          <a:latin typeface="+mn-lt"/>
                        </a:rPr>
                        <a:t>pi = 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pivot = 11</a:t>
                      </a:r>
                      <a:br>
                        <a:rPr lang="en-US" sz="1400" u="none" strike="noStrike">
                          <a:effectLst/>
                          <a:latin typeface="+mn-lt"/>
                        </a:rPr>
                      </a:br>
                      <a:r>
                        <a:rPr lang="en-US" sz="1400" u="none" strike="noStrike">
                          <a:effectLst/>
                          <a:latin typeface="+mn-lt"/>
                        </a:rPr>
                        <a:t>pi = partition(arr,0,3)</a:t>
                      </a:r>
                      <a:br>
                        <a:rPr lang="en-US" sz="1400" u="none" strike="noStrike">
                          <a:effectLst/>
                          <a:latin typeface="+mn-lt"/>
                        </a:rPr>
                      </a:br>
                      <a:r>
                        <a:rPr lang="en-US" sz="1400" u="none" strike="noStrike">
                          <a:effectLst/>
                          <a:latin typeface="+mn-lt"/>
                        </a:rPr>
                        <a:t>pi = 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pivot = 4</a:t>
                      </a:r>
                      <a:br>
                        <a:rPr lang="en-US" sz="1400" u="none" strike="noStrike">
                          <a:effectLst/>
                          <a:latin typeface="+mn-lt"/>
                        </a:rPr>
                      </a:br>
                      <a:r>
                        <a:rPr lang="en-US" sz="1400" u="none" strike="noStrike">
                          <a:effectLst/>
                          <a:latin typeface="+mn-lt"/>
                        </a:rPr>
                        <a:t>pi = partition(arr,0,1)</a:t>
                      </a:r>
                      <a:br>
                        <a:rPr lang="en-US" sz="1400" u="none" strike="noStrike">
                          <a:effectLst/>
                          <a:latin typeface="+mn-lt"/>
                        </a:rPr>
                      </a:br>
                      <a:r>
                        <a:rPr lang="en-US" sz="1400" u="none" strike="noStrike">
                          <a:effectLst/>
                          <a:latin typeface="+mn-lt"/>
                        </a:rPr>
                        <a:t>pi = 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801846246"/>
                  </a:ext>
                </a:extLst>
              </a:tr>
              <a:tr h="47109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      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, low, pi - 1);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(arr,0,3)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(arr,0,1)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(arr,0,-1)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572248580"/>
                  </a:ext>
                </a:extLst>
              </a:tr>
              <a:tr h="45893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      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, pi + 1, high);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(arr,5,8)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(arr,3,3)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(arr,1,1)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822623050"/>
                  </a:ext>
                </a:extLst>
              </a:tr>
              <a:tr h="23218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   }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2121059804"/>
                  </a:ext>
                </a:extLst>
              </a:tr>
              <a:tr h="23218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}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487466062"/>
                  </a:ext>
                </a:extLst>
              </a:tr>
              <a:tr h="23218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3594869437"/>
                  </a:ext>
                </a:extLst>
              </a:tr>
              <a:tr h="45893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(arr,0,3)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(arr,0,1)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(arr,0,-1)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quickSort(arr,1,1)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quickSort(arr,3,3)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664834916"/>
                  </a:ext>
                </a:extLst>
              </a:tr>
              <a:tr h="45893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(arr,5,8)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(arr,3,3)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(arr,1,1)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quickSort(arr,3,3)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quickSort(arr,5,8)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3610464810"/>
                  </a:ext>
                </a:extLst>
              </a:tr>
              <a:tr h="45893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quickSort(arr,5,8)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quickSort(arr,3,3)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quickSort(arr,5,8)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429546141"/>
                  </a:ext>
                </a:extLst>
              </a:tr>
              <a:tr h="23218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n-lt"/>
                        </a:rPr>
                        <a:t>quickSort(arr,5,8)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extLst>
                  <a:ext uri="{0D108BD9-81ED-4DB2-BD59-A6C34878D82A}">
                    <a16:rowId xmlns:a16="http://schemas.microsoft.com/office/drawing/2014/main" val="1557965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9446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3952"/>
              </p:ext>
            </p:extLst>
          </p:nvPr>
        </p:nvGraphicFramePr>
        <p:xfrm>
          <a:off x="432620" y="255201"/>
          <a:ext cx="11631562" cy="55359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4784">
                  <a:extLst>
                    <a:ext uri="{9D8B030D-6E8A-4147-A177-3AD203B41FA5}">
                      <a16:colId xmlns:a16="http://schemas.microsoft.com/office/drawing/2014/main" val="2812951884"/>
                    </a:ext>
                  </a:extLst>
                </a:gridCol>
                <a:gridCol w="1564784">
                  <a:extLst>
                    <a:ext uri="{9D8B030D-6E8A-4147-A177-3AD203B41FA5}">
                      <a16:colId xmlns:a16="http://schemas.microsoft.com/office/drawing/2014/main" val="87406230"/>
                    </a:ext>
                  </a:extLst>
                </a:gridCol>
                <a:gridCol w="1929900">
                  <a:extLst>
                    <a:ext uri="{9D8B030D-6E8A-4147-A177-3AD203B41FA5}">
                      <a16:colId xmlns:a16="http://schemas.microsoft.com/office/drawing/2014/main" val="482037821"/>
                    </a:ext>
                  </a:extLst>
                </a:gridCol>
                <a:gridCol w="1547398">
                  <a:extLst>
                    <a:ext uri="{9D8B030D-6E8A-4147-A177-3AD203B41FA5}">
                      <a16:colId xmlns:a16="http://schemas.microsoft.com/office/drawing/2014/main" val="2280551867"/>
                    </a:ext>
                  </a:extLst>
                </a:gridCol>
                <a:gridCol w="1730888">
                  <a:extLst>
                    <a:ext uri="{9D8B030D-6E8A-4147-A177-3AD203B41FA5}">
                      <a16:colId xmlns:a16="http://schemas.microsoft.com/office/drawing/2014/main" val="1053109142"/>
                    </a:ext>
                  </a:extLst>
                </a:gridCol>
                <a:gridCol w="1676865">
                  <a:extLst>
                    <a:ext uri="{9D8B030D-6E8A-4147-A177-3AD203B41FA5}">
                      <a16:colId xmlns:a16="http://schemas.microsoft.com/office/drawing/2014/main" val="2888537882"/>
                    </a:ext>
                  </a:extLst>
                </a:gridCol>
                <a:gridCol w="1616943">
                  <a:extLst>
                    <a:ext uri="{9D8B030D-6E8A-4147-A177-3AD203B41FA5}">
                      <a16:colId xmlns:a16="http://schemas.microsoft.com/office/drawing/2014/main" val="4015884314"/>
                    </a:ext>
                  </a:extLst>
                </a:gridCol>
              </a:tblGrid>
              <a:tr h="30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no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urut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proses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09279619"/>
                  </a:ext>
                </a:extLst>
              </a:tr>
              <a:tr h="7119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void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int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[],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int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low,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int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high) {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(arr,3,3)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B8F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(arr,5,8)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(arr,5,5)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B8F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(arr,7,8)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(arr,7,6)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B8F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(arr,8,8)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B8F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606248"/>
                  </a:ext>
                </a:extLst>
              </a:tr>
              <a:tr h="511042">
                <a:tc>
                  <a:txBody>
                    <a:bodyPr/>
                    <a:lstStyle/>
                    <a:p>
                      <a:pPr algn="l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[12]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[18, 15, 19, 16]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[19, 18]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[18]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[19]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20955052"/>
                  </a:ext>
                </a:extLst>
              </a:tr>
              <a:tr h="3087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   if (low &lt; high) {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if (3&lt;3) False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if (5&lt;8) True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if (5&lt;5) False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if (7&lt;8) True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if (7&lt;6) False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if (8&lt;8) False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47523840"/>
                  </a:ext>
                </a:extLst>
              </a:tr>
              <a:tr h="113919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      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int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pi = partition(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, low, high);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pivot = 16</a:t>
                      </a:r>
                      <a:br>
                        <a:rPr lang="en-US" sz="1600" u="none" strike="noStrike">
                          <a:effectLst/>
                          <a:latin typeface="+mn-lt"/>
                        </a:rPr>
                      </a:br>
                      <a:r>
                        <a:rPr lang="en-US" sz="1600" u="none" strike="noStrike">
                          <a:effectLst/>
                          <a:latin typeface="+mn-lt"/>
                        </a:rPr>
                        <a:t>pi = partition(arr,5,8)</a:t>
                      </a:r>
                      <a:br>
                        <a:rPr lang="en-US" sz="1600" u="none" strike="noStrike">
                          <a:effectLst/>
                          <a:latin typeface="+mn-lt"/>
                        </a:rPr>
                      </a:br>
                      <a:r>
                        <a:rPr lang="en-US" sz="1600" u="none" strike="noStrike">
                          <a:effectLst/>
                          <a:latin typeface="+mn-lt"/>
                        </a:rPr>
                        <a:t>pi = 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pivot = 16</a:t>
                      </a:r>
                      <a:br>
                        <a:rPr lang="en-US" sz="1600" u="none" strike="noStrike">
                          <a:effectLst/>
                          <a:latin typeface="+mn-lt"/>
                        </a:rPr>
                      </a:br>
                      <a:r>
                        <a:rPr lang="en-US" sz="1600" u="none" strike="noStrike">
                          <a:effectLst/>
                          <a:latin typeface="+mn-lt"/>
                        </a:rPr>
                        <a:t>pi = partition(arr,7,8)</a:t>
                      </a:r>
                      <a:br>
                        <a:rPr lang="en-US" sz="1600" u="none" strike="noStrike">
                          <a:effectLst/>
                          <a:latin typeface="+mn-lt"/>
                        </a:rPr>
                      </a:br>
                      <a:r>
                        <a:rPr lang="en-US" sz="1600" u="none" strike="noStrike">
                          <a:effectLst/>
                          <a:latin typeface="+mn-lt"/>
                        </a:rPr>
                        <a:t>pi = 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87963041"/>
                  </a:ext>
                </a:extLst>
              </a:tr>
              <a:tr h="4767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      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, low, pi - 1);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(arr,5,5)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quickSort(arr,7,6)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7817118"/>
                  </a:ext>
                </a:extLst>
              </a:tr>
              <a:tr h="4767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      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arr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, pi + 1, high);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(arr,7,8)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(arr,8,8)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16502848"/>
                  </a:ext>
                </a:extLst>
              </a:tr>
              <a:tr h="3087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   }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45847061"/>
                  </a:ext>
                </a:extLst>
              </a:tr>
              <a:tr h="3087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}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19056908"/>
                  </a:ext>
                </a:extLst>
              </a:tr>
              <a:tr h="30875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41" marR="5841" marT="58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stack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stack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93030052"/>
                  </a:ext>
                </a:extLst>
              </a:tr>
              <a:tr h="30875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(arr,5,8)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(arr,5,5)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quickSort(arr,7,8)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quickSort(arr,7,6)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quickSort(arr,8,8)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069482"/>
                  </a:ext>
                </a:extLst>
              </a:tr>
              <a:tr h="30875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(arr,7,8)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quickSort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(arr,8,8)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41805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6193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Analisa Quicksort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sz="2800" dirty="0" err="1" smtClean="0"/>
              <a:t>Misalkan</a:t>
            </a:r>
            <a:r>
              <a:rPr lang="en-US" sz="2800" dirty="0" smtClean="0"/>
              <a:t> pivot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random.</a:t>
            </a:r>
          </a:p>
          <a:p>
            <a:pPr marL="609600" indent="-609600" eaLnBrk="1" hangingPunct="1"/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running time </a:t>
            </a:r>
            <a:r>
              <a:rPr lang="en-US" sz="2800" dirty="0" err="1" smtClean="0"/>
              <a:t>untuk</a:t>
            </a:r>
            <a:r>
              <a:rPr lang="en-US" sz="2800" dirty="0" smtClean="0"/>
              <a:t> Best Case ?</a:t>
            </a:r>
          </a:p>
          <a:p>
            <a:pPr marL="990600" lvl="1" indent="-533400" eaLnBrk="1" hangingPunct="1"/>
            <a:r>
              <a:rPr lang="en-US" sz="2400" dirty="0" err="1" smtClean="0"/>
              <a:t>Rekursif</a:t>
            </a:r>
            <a:endParaRPr lang="en-US" sz="2400" dirty="0" smtClean="0"/>
          </a:p>
          <a:p>
            <a:pPr marL="1371600" lvl="2" indent="-457200" eaLnBrk="1" hangingPunct="1">
              <a:buFontTx/>
              <a:buAutoNum type="arabicPeriod"/>
            </a:pPr>
            <a:r>
              <a:rPr lang="en-US" sz="2000" dirty="0" err="1" smtClean="0"/>
              <a:t>Partisi</a:t>
            </a:r>
            <a:r>
              <a:rPr lang="en-US" sz="2000" dirty="0" smtClean="0"/>
              <a:t> </a:t>
            </a:r>
            <a:r>
              <a:rPr lang="en-US" sz="2000" dirty="0" err="1" smtClean="0"/>
              <a:t>membagi</a:t>
            </a:r>
            <a:r>
              <a:rPr lang="en-US" sz="2000" dirty="0" smtClean="0"/>
              <a:t> array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subarray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ukuran</a:t>
            </a:r>
            <a:r>
              <a:rPr lang="en-US" sz="2000" dirty="0" smtClean="0"/>
              <a:t> n/2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000" dirty="0" smtClean="0"/>
              <a:t>Quicksort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tiap</a:t>
            </a:r>
            <a:r>
              <a:rPr lang="en-US" sz="2000" dirty="0" smtClean="0"/>
              <a:t> </a:t>
            </a:r>
            <a:r>
              <a:rPr lang="en-US" sz="2000" dirty="0" err="1" smtClean="0"/>
              <a:t>subarray</a:t>
            </a:r>
            <a:endParaRPr lang="en-US" sz="2000" dirty="0" smtClean="0"/>
          </a:p>
          <a:p>
            <a:pPr marL="1371600" lvl="2" indent="-457200" eaLnBrk="1" hangingPunct="1">
              <a:buFontTx/>
              <a:buNone/>
            </a:pPr>
            <a:endParaRPr lang="en-US" sz="2000" dirty="0" smtClean="0"/>
          </a:p>
          <a:p>
            <a:pPr marL="990600" lvl="1" indent="-533400" eaLnBrk="1" hangingPunct="1"/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Rekursif</a:t>
            </a:r>
            <a:r>
              <a:rPr lang="en-US" sz="2400" dirty="0" smtClean="0"/>
              <a:t>  ? O(log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n)</a:t>
            </a:r>
          </a:p>
          <a:p>
            <a:pPr marL="990600" lvl="1" indent="-533400" eaLnBrk="1" hangingPunct="1"/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pengaksesan</a:t>
            </a:r>
            <a:r>
              <a:rPr lang="en-US" sz="2400" dirty="0" smtClean="0"/>
              <a:t> </a:t>
            </a:r>
            <a:r>
              <a:rPr lang="en-US" sz="2400" dirty="0" err="1" smtClean="0"/>
              <a:t>partisi</a:t>
            </a:r>
            <a:r>
              <a:rPr lang="en-US" sz="2400" dirty="0" smtClean="0"/>
              <a:t> ? O(n)</a:t>
            </a:r>
          </a:p>
        </p:txBody>
      </p:sp>
    </p:spTree>
    <p:extLst>
      <p:ext uri="{BB962C8B-B14F-4D97-AF65-F5344CB8AC3E}">
        <p14:creationId xmlns:p14="http://schemas.microsoft.com/office/powerpoint/2010/main" val="189841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4585" y="617538"/>
            <a:ext cx="10390716" cy="792162"/>
          </a:xfrm>
        </p:spPr>
        <p:txBody>
          <a:bodyPr/>
          <a:lstStyle/>
          <a:p>
            <a:pPr eaLnBrk="1" hangingPunct="1"/>
            <a:r>
              <a:rPr lang="en-US" smtClean="0"/>
              <a:t>Analisa Quicksort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6400" y="1219201"/>
            <a:ext cx="11480800" cy="4525963"/>
          </a:xfrm>
        </p:spPr>
        <p:txBody>
          <a:bodyPr/>
          <a:lstStyle/>
          <a:p>
            <a:pPr marL="609600" indent="-609600" eaLnBrk="1" hangingPunct="1"/>
            <a:endParaRPr lang="en-US" sz="2800" smtClean="0"/>
          </a:p>
          <a:p>
            <a:pPr marL="609600" indent="-609600" eaLnBrk="1" hangingPunct="1"/>
            <a:r>
              <a:rPr lang="en-US" sz="2800" smtClean="0"/>
              <a:t>Diasumsikan bahwa pivot dipilih secara random</a:t>
            </a:r>
          </a:p>
          <a:p>
            <a:pPr marL="609600" indent="-609600" eaLnBrk="1" hangingPunct="1"/>
            <a:r>
              <a:rPr lang="en-US" sz="2800" b="1" smtClean="0"/>
              <a:t>Running Time untuk Best case : O(n log</a:t>
            </a:r>
            <a:r>
              <a:rPr lang="en-US" sz="2800" b="1" baseline="-25000" smtClean="0"/>
              <a:t>2</a:t>
            </a:r>
            <a:r>
              <a:rPr lang="en-US" sz="2800" b="1" smtClean="0"/>
              <a:t>n)</a:t>
            </a:r>
          </a:p>
          <a:p>
            <a:pPr marL="990600" lvl="1" indent="-533400" eaLnBrk="1" hangingPunct="1"/>
            <a:r>
              <a:rPr lang="en-US" sz="2400" smtClean="0"/>
              <a:t>Pivot selalu berada ditengah elemen</a:t>
            </a:r>
          </a:p>
          <a:p>
            <a:pPr marL="990600" lvl="1" indent="-533400" eaLnBrk="1" hangingPunct="1"/>
            <a:r>
              <a:rPr lang="en-US" sz="2400" smtClean="0"/>
              <a:t>Tiap pemanggilan rekursif array dibagi menjadi dua subaarray dengan ukuran yang sama, Bagian sebelah kiri pivot : elemennya lebih kecil dari pivot, Bagian sebelah kanan pivot : elemennya lebih besar dari pivot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smtClean="0"/>
          </a:p>
        </p:txBody>
      </p:sp>
      <p:pic>
        <p:nvPicPr>
          <p:cNvPr id="17715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49879" y="4242594"/>
            <a:ext cx="4064000" cy="1573213"/>
          </a:xfrm>
          <a:noFill/>
        </p:spPr>
      </p:pic>
    </p:spTree>
    <p:extLst>
      <p:ext uri="{BB962C8B-B14F-4D97-AF65-F5344CB8AC3E}">
        <p14:creationId xmlns:p14="http://schemas.microsoft.com/office/powerpoint/2010/main" val="421121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Analisa Quicksort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3600" dirty="0" err="1" smtClean="0"/>
              <a:t>Diasumsikan</a:t>
            </a:r>
            <a:r>
              <a:rPr lang="en-US" sz="3600" dirty="0" smtClean="0"/>
              <a:t> </a:t>
            </a:r>
            <a:r>
              <a:rPr lang="en-US" sz="3600" dirty="0" err="1" smtClean="0"/>
              <a:t>bahwa</a:t>
            </a:r>
            <a:r>
              <a:rPr lang="en-US" sz="3600" dirty="0" smtClean="0"/>
              <a:t> pivot </a:t>
            </a:r>
            <a:r>
              <a:rPr lang="en-US" sz="3600" dirty="0" err="1" smtClean="0"/>
              <a:t>dipilih</a:t>
            </a:r>
            <a:r>
              <a:rPr lang="en-US" sz="3600" dirty="0" smtClean="0"/>
              <a:t> </a:t>
            </a:r>
            <a:r>
              <a:rPr lang="en-US" sz="3600" dirty="0" err="1" smtClean="0"/>
              <a:t>secara</a:t>
            </a:r>
            <a:r>
              <a:rPr lang="en-US" sz="3600" dirty="0" smtClean="0"/>
              <a:t> random</a:t>
            </a:r>
          </a:p>
          <a:p>
            <a:pPr marL="0" indent="0" eaLnBrk="1" hangingPunct="1">
              <a:buNone/>
            </a:pPr>
            <a:r>
              <a:rPr lang="en-US" sz="3600" b="1" dirty="0" smtClean="0"/>
              <a:t>Running Time </a:t>
            </a:r>
            <a:r>
              <a:rPr lang="en-US" sz="3600" b="1" dirty="0" err="1" smtClean="0"/>
              <a:t>untuk</a:t>
            </a:r>
            <a:r>
              <a:rPr lang="en-US" sz="3600" b="1" dirty="0" smtClean="0"/>
              <a:t> Best case : O(n log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n)</a:t>
            </a:r>
          </a:p>
          <a:p>
            <a:pPr marL="0" indent="0" eaLnBrk="1" hangingPunct="1">
              <a:buNone/>
            </a:pPr>
            <a:r>
              <a:rPr lang="en-US" dirty="0" err="1" smtClean="0"/>
              <a:t>Berapa</a:t>
            </a:r>
            <a:r>
              <a:rPr lang="en-US" dirty="0" smtClean="0"/>
              <a:t> running time </a:t>
            </a:r>
            <a:r>
              <a:rPr lang="en-US" dirty="0" err="1" smtClean="0"/>
              <a:t>untuk</a:t>
            </a:r>
            <a:r>
              <a:rPr lang="en-US" dirty="0" smtClean="0"/>
              <a:t> Worst case?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026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Analisa Quicksort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b="1" dirty="0" smtClean="0"/>
              <a:t>Worst case: O(N</a:t>
            </a:r>
            <a:r>
              <a:rPr lang="en-US" sz="2400" b="1" baseline="30000" dirty="0" smtClean="0"/>
              <a:t>2</a:t>
            </a:r>
            <a:r>
              <a:rPr lang="en-US" sz="2400" b="1" dirty="0" smtClean="0"/>
              <a:t>)</a:t>
            </a:r>
          </a:p>
          <a:p>
            <a:pPr eaLnBrk="1" hangingPunct="1"/>
            <a:r>
              <a:rPr lang="en-US" sz="2400" dirty="0" smtClean="0"/>
              <a:t>Pivot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terbesar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terkecil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tiap</a:t>
            </a:r>
            <a:r>
              <a:rPr lang="en-US" sz="2400" dirty="0" smtClean="0"/>
              <a:t> </a:t>
            </a:r>
            <a:r>
              <a:rPr lang="en-US" sz="2400" dirty="0" err="1" smtClean="0"/>
              <a:t>pemanggilan</a:t>
            </a:r>
            <a:r>
              <a:rPr lang="en-US" sz="2400" dirty="0" smtClean="0"/>
              <a:t> </a:t>
            </a:r>
            <a:r>
              <a:rPr lang="en-US" sz="2400" dirty="0" err="1" smtClean="0"/>
              <a:t>rekursif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r>
              <a:rPr lang="en-US" sz="2400" dirty="0" smtClean="0"/>
              <a:t> pivot, pivot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kosong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178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Quicksort: Worst Case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Dimisalkan elemen pertama dipilih sebagai pivot</a:t>
            </a:r>
          </a:p>
          <a:p>
            <a:pPr eaLnBrk="1" hangingPunct="1"/>
            <a:r>
              <a:rPr lang="en-US" sz="2400" smtClean="0"/>
              <a:t>Misalkan terdapat array yang sudah urut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3251200" y="3581400"/>
            <a:ext cx="812800" cy="609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2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064000" y="3581400"/>
            <a:ext cx="8128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4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876800" y="3581400"/>
            <a:ext cx="8128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10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689600" y="3581400"/>
            <a:ext cx="8128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12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6502400" y="3581400"/>
            <a:ext cx="8128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13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7315200" y="3581400"/>
            <a:ext cx="8128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50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8128000" y="3581400"/>
            <a:ext cx="8128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57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8940800" y="3581400"/>
            <a:ext cx="8128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63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9753600" y="3581400"/>
            <a:ext cx="8128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100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0" y="4800601"/>
            <a:ext cx="16482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</a:rPr>
              <a:t>pivot_index = 0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310467" y="4191000"/>
            <a:ext cx="5493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</a:rPr>
              <a:t>[0]    [1]   [2]    [3]   [4]   [5]    [6]   [7]   [8]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149600" y="4953001"/>
            <a:ext cx="386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</a:rPr>
              <a:t>too_big_index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940800" y="4967288"/>
            <a:ext cx="284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</a:rPr>
              <a:t>too_small_index</a:t>
            </a: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V="1">
            <a:off x="9855200" y="4648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V="1">
            <a:off x="4165600" y="4648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514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Algoritma Quick Sort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20257" y="1784001"/>
            <a:ext cx="10972800" cy="4525962"/>
          </a:xfrm>
        </p:spPr>
        <p:txBody>
          <a:bodyPr/>
          <a:lstStyle/>
          <a:p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i="1" dirty="0" smtClean="0"/>
              <a:t>quick sort </a:t>
            </a:r>
            <a:r>
              <a:rPr lang="en-US" sz="2400" dirty="0" err="1" smtClean="0"/>
              <a:t>dikembangkan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C.A.R Hoare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1960,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dimuat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artikel</a:t>
            </a:r>
            <a:r>
              <a:rPr lang="en-US" sz="2400" dirty="0" smtClean="0"/>
              <a:t> di “Computer Journal 5” </a:t>
            </a:r>
            <a:r>
              <a:rPr lang="en-US" sz="2400" dirty="0" err="1" smtClean="0"/>
              <a:t>pada</a:t>
            </a:r>
            <a:r>
              <a:rPr lang="en-US" sz="2400" dirty="0" smtClean="0"/>
              <a:t> April 1962.</a:t>
            </a:r>
          </a:p>
          <a:p>
            <a:r>
              <a:rPr lang="en-US" sz="2400" dirty="0" err="1" smtClean="0"/>
              <a:t>Algoritma</a:t>
            </a:r>
            <a:r>
              <a:rPr lang="en-US" sz="2400" dirty="0" smtClean="0"/>
              <a:t> sorting yang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pembandingan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metoda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divide-and-conquer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Disebut</a:t>
            </a:r>
            <a:r>
              <a:rPr lang="en-US" sz="2400" dirty="0" smtClean="0"/>
              <a:t> Quick Sort,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Algoritma</a:t>
            </a:r>
            <a:r>
              <a:rPr lang="en-US" sz="2400" dirty="0" smtClean="0"/>
              <a:t> quick sort </a:t>
            </a:r>
            <a:r>
              <a:rPr lang="en-US" sz="2400" dirty="0" err="1" smtClean="0"/>
              <a:t>mengurutkan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cepat</a:t>
            </a:r>
            <a:r>
              <a:rPr lang="en-US" sz="2400" dirty="0" smtClean="0"/>
              <a:t>, </a:t>
            </a:r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algoritma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komplex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diproses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rekursif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Algoritma</a:t>
            </a:r>
            <a:r>
              <a:rPr lang="en-US" sz="2400" dirty="0" smtClean="0"/>
              <a:t> </a:t>
            </a:r>
            <a:r>
              <a:rPr lang="en-US" sz="2400" dirty="0" err="1" smtClean="0"/>
              <a:t>pengurutan</a:t>
            </a:r>
            <a:r>
              <a:rPr lang="en-US" sz="2400" dirty="0" smtClean="0"/>
              <a:t> data yang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teknik</a:t>
            </a:r>
            <a:r>
              <a:rPr lang="en-US" sz="2400" dirty="0" smtClean="0"/>
              <a:t> </a:t>
            </a:r>
            <a:r>
              <a:rPr lang="en-US" sz="2400" dirty="0" err="1" smtClean="0"/>
              <a:t>pemecahan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partisi-partisi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partition exchange sort</a:t>
            </a:r>
            <a:r>
              <a:rPr lang="en-US" sz="2400" dirty="0" smtClean="0"/>
              <a:t>. 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165600" y="6305550"/>
            <a:ext cx="38608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smtClean="0">
                <a:latin typeface="Arial Narrow" pitchFamily="34" charset="0"/>
              </a:rPr>
              <a:t>PENS-ITS</a:t>
            </a:r>
          </a:p>
        </p:txBody>
      </p:sp>
    </p:spTree>
    <p:extLst>
      <p:ext uri="{BB962C8B-B14F-4D97-AF65-F5344CB8AC3E}">
        <p14:creationId xmlns:p14="http://schemas.microsoft.com/office/powerpoint/2010/main" val="6675606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Quicksort Analysis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576917" y="2225675"/>
            <a:ext cx="10363200" cy="3048000"/>
          </a:xfrm>
        </p:spPr>
        <p:txBody>
          <a:bodyPr/>
          <a:lstStyle/>
          <a:p>
            <a:pPr marL="609600" indent="-609600" eaLnBrk="1" hangingPunct="1"/>
            <a:r>
              <a:rPr lang="en-US" sz="2800" b="1" smtClean="0"/>
              <a:t>Best</a:t>
            </a:r>
            <a:r>
              <a:rPr lang="en-US" sz="2800" smtClean="0"/>
              <a:t> case running time: </a:t>
            </a:r>
            <a:r>
              <a:rPr lang="en-US" sz="2800" b="1" smtClean="0"/>
              <a:t>O(n log</a:t>
            </a:r>
            <a:r>
              <a:rPr lang="en-US" sz="2800" b="1" baseline="-25000" smtClean="0"/>
              <a:t>2</a:t>
            </a:r>
            <a:r>
              <a:rPr lang="en-US" sz="2800" b="1" smtClean="0"/>
              <a:t>n)</a:t>
            </a:r>
          </a:p>
          <a:p>
            <a:pPr marL="609600" indent="-609600" eaLnBrk="1" hangingPunct="1"/>
            <a:endParaRPr lang="en-US" sz="2800" b="1" smtClean="0"/>
          </a:p>
          <a:p>
            <a:pPr marL="609600" indent="-609600" eaLnBrk="1" hangingPunct="1"/>
            <a:r>
              <a:rPr lang="en-US" sz="2800" b="1" smtClean="0"/>
              <a:t>Worst</a:t>
            </a:r>
            <a:r>
              <a:rPr lang="en-US" sz="2800" smtClean="0"/>
              <a:t> case running time: </a:t>
            </a:r>
            <a:r>
              <a:rPr lang="en-US" sz="2800" b="1" smtClean="0"/>
              <a:t>O(n</a:t>
            </a:r>
            <a:r>
              <a:rPr lang="en-US" sz="2800" b="1" baseline="30000" smtClean="0"/>
              <a:t>2</a:t>
            </a:r>
            <a:r>
              <a:rPr lang="en-US" sz="2800" b="1" smtClean="0"/>
              <a:t>)</a:t>
            </a:r>
          </a:p>
          <a:p>
            <a:pPr marL="609600" indent="-609600" eaLnBrk="1" hangingPunct="1"/>
            <a:endParaRPr lang="en-US" sz="2800" b="1" smtClean="0"/>
          </a:p>
          <a:p>
            <a:pPr marL="609600" indent="-609600" eaLnBrk="1" hangingPunct="1"/>
            <a:r>
              <a:rPr lang="en-US" sz="2800" b="1" smtClean="0"/>
              <a:t>Average</a:t>
            </a:r>
            <a:r>
              <a:rPr lang="en-US" sz="2800" smtClean="0"/>
              <a:t> case running time: </a:t>
            </a:r>
            <a:r>
              <a:rPr lang="en-US" sz="2800" b="1" smtClean="0"/>
              <a:t>O(n log</a:t>
            </a:r>
            <a:r>
              <a:rPr lang="en-US" sz="2800" b="1" baseline="-25000" smtClean="0"/>
              <a:t>2</a:t>
            </a:r>
            <a:r>
              <a:rPr lang="en-US" sz="2800" b="1" smtClean="0"/>
              <a:t>n)</a:t>
            </a:r>
          </a:p>
          <a:p>
            <a:pPr marL="990600" lvl="1" indent="-533400" eaLnBrk="1" hangingPunct="1"/>
            <a:endParaRPr lang="en-US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393575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0" y="304800"/>
            <a:ext cx="10769600" cy="1143000"/>
          </a:xfrm>
        </p:spPr>
        <p:txBody>
          <a:bodyPr/>
          <a:lstStyle/>
          <a:p>
            <a:pPr eaLnBrk="1" hangingPunct="1"/>
            <a:r>
              <a:rPr lang="en-US" smtClean="0"/>
              <a:t>Kesimpulan Algoritma Sorting</a:t>
            </a:r>
          </a:p>
        </p:txBody>
      </p:sp>
      <p:graphicFrame>
        <p:nvGraphicFramePr>
          <p:cNvPr id="190502" name="Group 38"/>
          <p:cNvGraphicFramePr>
            <a:graphicFrameLocks noGrp="1"/>
          </p:cNvGraphicFramePr>
          <p:nvPr/>
        </p:nvGraphicFramePr>
        <p:xfrm>
          <a:off x="914400" y="1676401"/>
          <a:ext cx="10541000" cy="4068764"/>
        </p:xfrm>
        <a:graphic>
          <a:graphicData uri="http://schemas.openxmlformats.org/drawingml/2006/table">
            <a:tbl>
              <a:tblPr/>
              <a:tblGrid>
                <a:gridCol w="3168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2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Algorithm</a:t>
                      </a:r>
                    </a:p>
                  </a:txBody>
                  <a:tcPr marL="121920" marR="121920"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Notes</a:t>
                      </a: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6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selection-sort</a:t>
                      </a:r>
                    </a:p>
                  </a:txBody>
                  <a:tcPr marL="121920" marR="121920"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in-place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lambat ( baik untuk input kecil)</a:t>
                      </a: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50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insertion-sort</a:t>
                      </a:r>
                    </a:p>
                  </a:txBody>
                  <a:tcPr marL="121920" marR="121920"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in-place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lambat ( baik untuk input kecil)</a:t>
                      </a: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94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quick-sort</a:t>
                      </a:r>
                    </a:p>
                  </a:txBody>
                  <a:tcPr marL="121920" marR="121920"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log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expected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in-place, randomized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paling cepat (Bagus untuk data besar)</a:t>
                      </a: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94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merge-sort</a:t>
                      </a:r>
                    </a:p>
                  </a:txBody>
                  <a:tcPr marL="121920" marR="121920"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log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sequential data access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cepat  (Bagus untuk data besar)</a:t>
                      </a:r>
                    </a:p>
                  </a:txBody>
                  <a:tcPr marL="121920" marR="121920"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8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9245600" cy="914400"/>
          </a:xfrm>
          <a:noFill/>
        </p:spPr>
        <p:txBody>
          <a:bodyPr/>
          <a:lstStyle/>
          <a:p>
            <a:pPr eaLnBrk="1" hangingPunct="1"/>
            <a:r>
              <a:rPr lang="en-US" sz="4000" b="1" smtClean="0"/>
              <a:t>Ide Quicksort</a:t>
            </a:r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57571" y="1941354"/>
            <a:ext cx="7721600" cy="3243263"/>
          </a:xfr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812800" y="5340939"/>
            <a:ext cx="10871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dirty="0" err="1">
                <a:latin typeface="Arial" charset="0"/>
              </a:rPr>
              <a:t>Tentukan</a:t>
            </a:r>
            <a:r>
              <a:rPr lang="en-US" sz="2000" dirty="0">
                <a:latin typeface="Arial" charset="0"/>
              </a:rPr>
              <a:t> “pivot”. </a:t>
            </a:r>
            <a:r>
              <a:rPr lang="en-US" sz="2000" dirty="0" err="1">
                <a:latin typeface="Arial" charset="0"/>
              </a:rPr>
              <a:t>Bagi</a:t>
            </a:r>
            <a:r>
              <a:rPr lang="en-US" sz="2000" dirty="0">
                <a:latin typeface="Arial" charset="0"/>
              </a:rPr>
              <a:t> Data </a:t>
            </a:r>
            <a:r>
              <a:rPr lang="en-US" sz="2000" dirty="0" err="1">
                <a:latin typeface="Arial" charset="0"/>
              </a:rPr>
              <a:t>menjadi</a:t>
            </a:r>
            <a:r>
              <a:rPr lang="en-US" sz="2000" dirty="0">
                <a:latin typeface="Arial" charset="0"/>
              </a:rPr>
              <a:t> 2 </a:t>
            </a:r>
            <a:r>
              <a:rPr lang="en-US" sz="2000" dirty="0" err="1">
                <a:latin typeface="Arial" charset="0"/>
              </a:rPr>
              <a:t>Bagian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yaitu</a:t>
            </a:r>
            <a:r>
              <a:rPr lang="en-US" sz="2000" dirty="0">
                <a:latin typeface="Arial" charset="0"/>
              </a:rPr>
              <a:t> Data </a:t>
            </a:r>
            <a:r>
              <a:rPr lang="en-US" sz="2000" dirty="0" err="1">
                <a:latin typeface="Arial" charset="0"/>
              </a:rPr>
              <a:t>kurang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dari</a:t>
            </a:r>
            <a:r>
              <a:rPr lang="en-US" sz="2000" dirty="0">
                <a:latin typeface="Arial" charset="0"/>
              </a:rPr>
              <a:t> pivot </a:t>
            </a:r>
            <a:r>
              <a:rPr lang="en-US" sz="2000" dirty="0" err="1">
                <a:latin typeface="Arial" charset="0"/>
              </a:rPr>
              <a:t>dan</a:t>
            </a:r>
            <a:r>
              <a:rPr lang="en-US" sz="2000" dirty="0">
                <a:latin typeface="Arial" charset="0"/>
              </a:rPr>
              <a:t> Data </a:t>
            </a:r>
            <a:r>
              <a:rPr lang="en-US" sz="2000" dirty="0" err="1">
                <a:latin typeface="Arial" charset="0"/>
              </a:rPr>
              <a:t>lebih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besar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dari</a:t>
            </a:r>
            <a:r>
              <a:rPr lang="en-US" sz="2000" dirty="0">
                <a:latin typeface="Arial" charset="0"/>
              </a:rPr>
              <a:t> pivot. </a:t>
            </a:r>
            <a:r>
              <a:rPr lang="en-US" sz="2000" dirty="0" err="1">
                <a:latin typeface="Arial" charset="0"/>
              </a:rPr>
              <a:t>Urutkan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tiap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bagian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tersebut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secara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rekursif</a:t>
            </a:r>
            <a:r>
              <a:rPr lang="en-US" sz="2000" dirty="0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878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457201"/>
            <a:ext cx="7823200" cy="7159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smtClean="0"/>
              <a:t>Ide Quicksort</a:t>
            </a:r>
            <a:br>
              <a:rPr lang="en-US" sz="4000" b="1" smtClean="0"/>
            </a:br>
            <a:r>
              <a:rPr lang="en-US" sz="3600" smtClean="0"/>
              <a:t>Divide-and-Conqueror</a:t>
            </a:r>
            <a:endParaRPr lang="en-US" sz="3600" b="1" smtClean="0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76918" y="2017713"/>
            <a:ext cx="6140449" cy="41148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400" b="1" dirty="0" err="1" smtClean="0"/>
              <a:t>Tentukan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pivotnya</a:t>
            </a:r>
            <a:endParaRPr lang="en-US" sz="2400" dirty="0" smtClean="0"/>
          </a:p>
          <a:p>
            <a:pPr marL="609600" indent="-609600" eaLnBrk="1" hangingPunct="1">
              <a:buFontTx/>
              <a:buAutoNum type="arabicPeriod"/>
            </a:pPr>
            <a:endParaRPr lang="en-US" sz="2400" dirty="0" smtClean="0"/>
          </a:p>
          <a:p>
            <a:pPr marL="609600" indent="-609600" eaLnBrk="1" hangingPunct="1">
              <a:buFontTx/>
              <a:buAutoNum type="arabicPeriod"/>
            </a:pPr>
            <a:endParaRPr lang="en-US" sz="2400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dirty="0" smtClean="0"/>
              <a:t>Divide (</a:t>
            </a:r>
            <a:r>
              <a:rPr lang="en-US" sz="2400" b="1" dirty="0" err="1" smtClean="0"/>
              <a:t>Bagi</a:t>
            </a:r>
            <a:r>
              <a:rPr lang="en-US" sz="2400" b="1" dirty="0" smtClean="0"/>
              <a:t>):</a:t>
            </a:r>
            <a:r>
              <a:rPr lang="en-US" sz="2400" dirty="0" smtClean="0"/>
              <a:t> Data </a:t>
            </a:r>
            <a:r>
              <a:rPr lang="en-US" sz="2400" dirty="0" err="1" smtClean="0"/>
              <a:t>disusun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x </a:t>
            </a:r>
            <a:r>
              <a:rPr lang="en-US" sz="2400" dirty="0" err="1" smtClean="0"/>
              <a:t>berada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r>
              <a:rPr lang="en-US" sz="2400" dirty="0" smtClean="0"/>
              <a:t> E</a:t>
            </a:r>
          </a:p>
          <a:p>
            <a:pPr marL="609600" indent="-609600" eaLnBrk="1" hangingPunct="1">
              <a:buFontTx/>
              <a:buAutoNum type="arabicPeriod"/>
            </a:pPr>
            <a:endParaRPr lang="en-US" sz="2400" b="1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dirty="0" smtClean="0"/>
              <a:t>Recur and Conquer</a:t>
            </a:r>
            <a:r>
              <a:rPr lang="en-US" sz="2400" dirty="0" smtClean="0"/>
              <a:t>: </a:t>
            </a:r>
            <a:r>
              <a:rPr lang="en-US" sz="2400" dirty="0" err="1" smtClean="0"/>
              <a:t>Diurutkan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rekursif</a:t>
            </a:r>
            <a:endParaRPr lang="en-US" sz="2400" dirty="0" smtClean="0"/>
          </a:p>
          <a:p>
            <a:pPr marL="609600" indent="-609600" eaLnBrk="1" hangingPunct="1">
              <a:buFontTx/>
              <a:buAutoNum type="arabicPeriod"/>
            </a:pPr>
            <a:endParaRPr lang="en-US" sz="2400" dirty="0" smtClean="0"/>
          </a:p>
        </p:txBody>
      </p:sp>
      <p:pic>
        <p:nvPicPr>
          <p:cNvPr id="169988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19017" y="762000"/>
            <a:ext cx="2540000" cy="1570038"/>
          </a:xfrm>
          <a:noFill/>
          <a:ln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169989" name="Picture 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41217" y="4151313"/>
            <a:ext cx="2717800" cy="1981200"/>
          </a:xfrm>
          <a:noFill/>
          <a:ln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16999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833" y="2448718"/>
            <a:ext cx="2525184" cy="15795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9991" name="AutoShape 7"/>
          <p:cNvSpPr>
            <a:spLocks noChangeArrowheads="1"/>
          </p:cNvSpPr>
          <p:nvPr/>
        </p:nvSpPr>
        <p:spPr bwMode="auto">
          <a:xfrm>
            <a:off x="7010400" y="1676400"/>
            <a:ext cx="914400" cy="381000"/>
          </a:xfrm>
          <a:prstGeom prst="right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9992" name="AutoShape 8"/>
          <p:cNvSpPr>
            <a:spLocks noChangeArrowheads="1"/>
          </p:cNvSpPr>
          <p:nvPr/>
        </p:nvSpPr>
        <p:spPr bwMode="auto">
          <a:xfrm>
            <a:off x="7010400" y="3048000"/>
            <a:ext cx="914400" cy="381000"/>
          </a:xfrm>
          <a:prstGeom prst="right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9993" name="AutoShape 9"/>
          <p:cNvSpPr>
            <a:spLocks noChangeArrowheads="1"/>
          </p:cNvSpPr>
          <p:nvPr/>
        </p:nvSpPr>
        <p:spPr bwMode="auto">
          <a:xfrm>
            <a:off x="7010400" y="5257800"/>
            <a:ext cx="914400" cy="381000"/>
          </a:xfrm>
          <a:prstGeom prst="right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2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autoUpdateAnimBg="0"/>
      <p:bldP spid="169991" grpId="0" animBg="1"/>
      <p:bldP spid="169992" grpId="0" animBg="1"/>
      <p:bldP spid="1699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Algoritma Pengurutan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Insertion, selection and bubble sort , worst casenya merupakan class kuadratik</a:t>
            </a:r>
          </a:p>
          <a:p>
            <a:pPr eaLnBrk="1" hangingPunct="1"/>
            <a:r>
              <a:rPr lang="en-US" smtClean="0"/>
              <a:t>Mergesort and Quicksort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	      </a:t>
            </a:r>
            <a:r>
              <a:rPr lang="en-US" sz="4800" smtClean="0"/>
              <a:t>O(nlog</a:t>
            </a:r>
            <a:r>
              <a:rPr lang="en-US" sz="4800" baseline="-25000" smtClean="0"/>
              <a:t>2</a:t>
            </a:r>
            <a:r>
              <a:rPr lang="en-US" sz="4800" smtClean="0"/>
              <a:t>n)</a:t>
            </a:r>
          </a:p>
          <a:p>
            <a:pPr eaLnBrk="1" hangingPunct="1"/>
            <a:endParaRPr lang="en-US" sz="4800" smtClean="0"/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5959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Quicksort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err="1" smtClean="0"/>
              <a:t>Algoritma</a:t>
            </a:r>
            <a:r>
              <a:rPr lang="en-US" sz="2400" dirty="0" smtClean="0"/>
              <a:t> divide-and-conquer </a:t>
            </a:r>
          </a:p>
          <a:p>
            <a:pPr lvl="1" eaLnBrk="1" hangingPunct="1"/>
            <a:r>
              <a:rPr lang="en-US" sz="2000" b="1" dirty="0" smtClean="0">
                <a:solidFill>
                  <a:srgbClr val="0070C0"/>
                </a:solidFill>
              </a:rPr>
              <a:t>Divide</a:t>
            </a:r>
            <a:r>
              <a:rPr lang="en-US" sz="2000" dirty="0" smtClean="0"/>
              <a:t> : array A[</a:t>
            </a:r>
            <a:r>
              <a:rPr lang="en-US" sz="2000" dirty="0" err="1" smtClean="0"/>
              <a:t>p..r</a:t>
            </a:r>
            <a:r>
              <a:rPr lang="en-US" sz="2000" dirty="0" smtClean="0"/>
              <a:t>] is </a:t>
            </a:r>
            <a:r>
              <a:rPr lang="en-US" sz="2000" i="1" dirty="0" err="1" smtClean="0">
                <a:solidFill>
                  <a:schemeClr val="tx2"/>
                </a:solidFill>
              </a:rPr>
              <a:t>dipartisi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subarray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empty A[</a:t>
            </a:r>
            <a:r>
              <a:rPr lang="en-US" sz="2000" dirty="0" err="1" smtClean="0"/>
              <a:t>p..q</a:t>
            </a:r>
            <a:r>
              <a:rPr lang="en-US" sz="2000" dirty="0" smtClean="0"/>
              <a:t>] and A[q+1..r] </a:t>
            </a:r>
          </a:p>
          <a:p>
            <a:pPr lvl="2" eaLnBrk="1" hangingPunct="1"/>
            <a:r>
              <a:rPr lang="en-US" sz="1600" dirty="0" smtClean="0"/>
              <a:t>Invariant: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elemen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A[</a:t>
            </a:r>
            <a:r>
              <a:rPr lang="en-US" sz="1600" dirty="0" err="1" smtClean="0"/>
              <a:t>p..q</a:t>
            </a:r>
            <a:r>
              <a:rPr lang="en-US" sz="1600" dirty="0" smtClean="0"/>
              <a:t>]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kecil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elemen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A[q+1..r]</a:t>
            </a:r>
          </a:p>
          <a:p>
            <a:pPr lvl="1" eaLnBrk="1" hangingPunct="1"/>
            <a:r>
              <a:rPr lang="en-US" sz="2000" b="1" dirty="0" smtClean="0">
                <a:solidFill>
                  <a:srgbClr val="0070C0"/>
                </a:solidFill>
              </a:rPr>
              <a:t>Conquer</a:t>
            </a:r>
            <a:r>
              <a:rPr lang="en-US" sz="2000" dirty="0" smtClean="0"/>
              <a:t> : </a:t>
            </a:r>
            <a:r>
              <a:rPr lang="en-US" sz="2000" dirty="0" err="1" smtClean="0"/>
              <a:t>Subarray</a:t>
            </a:r>
            <a:r>
              <a:rPr lang="en-US" sz="2000" dirty="0" smtClean="0"/>
              <a:t> </a:t>
            </a:r>
            <a:r>
              <a:rPr lang="en-US" sz="2000" dirty="0" err="1" smtClean="0"/>
              <a:t>diurutkan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rekursif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memanggil</a:t>
            </a:r>
            <a:r>
              <a:rPr lang="en-US" sz="2000" dirty="0" smtClean="0"/>
              <a:t> quicksort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4085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 Quicksort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Quicksort(</a:t>
            </a:r>
            <a:r>
              <a:rPr lang="en-US" sz="2400" b="1" dirty="0" err="1" smtClean="0">
                <a:latin typeface="Courier New" pitchFamily="49" charset="0"/>
              </a:rPr>
              <a:t>A,p</a:t>
            </a:r>
            <a:r>
              <a:rPr lang="en-US" sz="2400" b="1" dirty="0" smtClean="0">
                <a:latin typeface="Courier New" pitchFamily="49" charset="0"/>
              </a:rPr>
              <a:t>, r)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    if (p &lt; r)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   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        q = Partition(p, r);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        Quicksort(A, p, q);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        Quicksort(A, q+1, r);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6980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395</TotalTime>
  <Words>2241</Words>
  <Application>Microsoft Office PowerPoint</Application>
  <PresentationFormat>Widescreen</PresentationFormat>
  <Paragraphs>626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2" baseType="lpstr">
      <vt:lpstr>Aharoni</vt:lpstr>
      <vt:lpstr>Arial</vt:lpstr>
      <vt:lpstr>Arial Narrow</vt:lpstr>
      <vt:lpstr>Calibri</vt:lpstr>
      <vt:lpstr>Calibri Light</vt:lpstr>
      <vt:lpstr>Courier New</vt:lpstr>
      <vt:lpstr>Symbol</vt:lpstr>
      <vt:lpstr>Tahoma</vt:lpstr>
      <vt:lpstr>Times New Roman</vt:lpstr>
      <vt:lpstr>Wingdings</vt:lpstr>
      <vt:lpstr>Retrospect</vt:lpstr>
      <vt:lpstr>09. Algoritma Pengurutan Quick Sort</vt:lpstr>
      <vt:lpstr>Capaian Pembelajaran</vt:lpstr>
      <vt:lpstr>Materi</vt:lpstr>
      <vt:lpstr>Algoritma Quick Sort</vt:lpstr>
      <vt:lpstr>Ide Quicksort</vt:lpstr>
      <vt:lpstr>Ide Quicksort Divide-and-Conqueror</vt:lpstr>
      <vt:lpstr>Algoritma Pengurutan</vt:lpstr>
      <vt:lpstr>Quicksort</vt:lpstr>
      <vt:lpstr>Program Quicksort</vt:lpstr>
      <vt:lpstr>Quicksort - Partisi</vt:lpstr>
      <vt:lpstr>Partisi</vt:lpstr>
      <vt:lpstr>Partition Code</vt:lpstr>
      <vt:lpstr>Pohon Rekursif Quick 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Kode QuickSort</vt:lpstr>
      <vt:lpstr>Kode QuickSort  Studi Kasus 2</vt:lpstr>
      <vt:lpstr>Studi Kasus 2</vt:lpstr>
      <vt:lpstr>Proses QuickSort</vt:lpstr>
      <vt:lpstr>Proses QuickSort</vt:lpstr>
      <vt:lpstr>PowerPoint Presentation</vt:lpstr>
      <vt:lpstr>PowerPoint Presentation</vt:lpstr>
      <vt:lpstr>Analisa Quicksort</vt:lpstr>
      <vt:lpstr>Analisa Quicksort</vt:lpstr>
      <vt:lpstr>Analisa Quicksort</vt:lpstr>
      <vt:lpstr>Analisa Quicksort</vt:lpstr>
      <vt:lpstr>Quicksort: Worst Case</vt:lpstr>
      <vt:lpstr>Quicksort Analysis</vt:lpstr>
      <vt:lpstr>Kesimpulan Algoritma Sorting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Riset  Sistem Estimasi Usia Berdasarkan Citra Radiograf Gigi Sebagai Alat Bantu Proses Identifikasi</dc:title>
  <dc:creator>Microsoft Office User</dc:creator>
  <cp:lastModifiedBy>Yuliana</cp:lastModifiedBy>
  <cp:revision>84</cp:revision>
  <dcterms:created xsi:type="dcterms:W3CDTF">2016-11-07T15:49:39Z</dcterms:created>
  <dcterms:modified xsi:type="dcterms:W3CDTF">2026-07-13T07:10:12Z</dcterms:modified>
</cp:coreProperties>
</file>