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3"/>
  </p:notesMasterIdLst>
  <p:sldIdLst>
    <p:sldId id="256" r:id="rId2"/>
    <p:sldId id="265" r:id="rId3"/>
    <p:sldId id="402" r:id="rId4"/>
    <p:sldId id="386" r:id="rId5"/>
    <p:sldId id="387" r:id="rId6"/>
    <p:sldId id="430" r:id="rId7"/>
    <p:sldId id="403" r:id="rId8"/>
    <p:sldId id="404" r:id="rId9"/>
    <p:sldId id="405" r:id="rId10"/>
    <p:sldId id="406" r:id="rId11"/>
    <p:sldId id="463" r:id="rId12"/>
    <p:sldId id="464" r:id="rId13"/>
    <p:sldId id="465" r:id="rId14"/>
    <p:sldId id="466" r:id="rId15"/>
    <p:sldId id="468" r:id="rId16"/>
    <p:sldId id="467" r:id="rId17"/>
    <p:sldId id="412" r:id="rId18"/>
    <p:sldId id="471" r:id="rId19"/>
    <p:sldId id="469" r:id="rId20"/>
    <p:sldId id="413" r:id="rId21"/>
    <p:sldId id="414" r:id="rId22"/>
    <p:sldId id="481" r:id="rId23"/>
    <p:sldId id="482" r:id="rId24"/>
    <p:sldId id="415" r:id="rId25"/>
    <p:sldId id="470" r:id="rId26"/>
    <p:sldId id="390" r:id="rId27"/>
    <p:sldId id="391" r:id="rId28"/>
    <p:sldId id="392" r:id="rId29"/>
    <p:sldId id="478" r:id="rId30"/>
    <p:sldId id="479" r:id="rId31"/>
    <p:sldId id="480" r:id="rId32"/>
    <p:sldId id="474" r:id="rId33"/>
    <p:sldId id="475" r:id="rId34"/>
    <p:sldId id="409" r:id="rId35"/>
    <p:sldId id="417" r:id="rId36"/>
    <p:sldId id="418" r:id="rId37"/>
    <p:sldId id="420" r:id="rId38"/>
    <p:sldId id="426" r:id="rId39"/>
    <p:sldId id="421" r:id="rId40"/>
    <p:sldId id="422" r:id="rId41"/>
    <p:sldId id="431" r:id="rId42"/>
    <p:sldId id="427" r:id="rId43"/>
    <p:sldId id="447" r:id="rId44"/>
    <p:sldId id="448" r:id="rId45"/>
    <p:sldId id="483" r:id="rId46"/>
    <p:sldId id="429" r:id="rId47"/>
    <p:sldId id="432" r:id="rId48"/>
    <p:sldId id="434" r:id="rId49"/>
    <p:sldId id="433" r:id="rId50"/>
    <p:sldId id="435" r:id="rId51"/>
    <p:sldId id="436" r:id="rId52"/>
    <p:sldId id="440" r:id="rId53"/>
    <p:sldId id="441" r:id="rId54"/>
    <p:sldId id="437" r:id="rId55"/>
    <p:sldId id="445" r:id="rId56"/>
    <p:sldId id="450" r:id="rId57"/>
    <p:sldId id="438" r:id="rId58"/>
    <p:sldId id="439" r:id="rId59"/>
    <p:sldId id="442" r:id="rId60"/>
    <p:sldId id="443" r:id="rId61"/>
    <p:sldId id="451" r:id="rId62"/>
    <p:sldId id="452" r:id="rId63"/>
    <p:sldId id="454" r:id="rId64"/>
    <p:sldId id="458" r:id="rId65"/>
    <p:sldId id="459" r:id="rId66"/>
    <p:sldId id="460" r:id="rId67"/>
    <p:sldId id="461" r:id="rId68"/>
    <p:sldId id="462" r:id="rId69"/>
    <p:sldId id="266" r:id="rId70"/>
    <p:sldId id="476" r:id="rId71"/>
    <p:sldId id="477" r:id="rId7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988" autoAdjust="0"/>
    <p:restoredTop sz="94696"/>
  </p:normalViewPr>
  <p:slideViewPr>
    <p:cSldViewPr snapToGrid="0" snapToObjects="1">
      <p:cViewPr varScale="1">
        <p:scale>
          <a:sx n="65" d="100"/>
          <a:sy n="65" d="100"/>
        </p:scale>
        <p:origin x="760" y="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8D8769-2AAC-4D30-938E-3CB1B7DFAB64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97162D-DE26-4EF3-8D8F-F986A425F1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9419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7DEF995-2F93-46DF-9EC1-C004F19C9A41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16195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4C84339-82E7-40BB-B1D1-00CE0D559059}" type="slidenum">
              <a:rPr lang="en-US" altLang="en-US"/>
              <a:pPr/>
              <a:t>21</a:t>
            </a:fld>
            <a:endParaRPr lang="en-US" altLang="en-US"/>
          </a:p>
        </p:txBody>
      </p:sp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1356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EA637A8-9D66-4D66-9277-187F75BCA57E}" type="slidenum">
              <a:rPr lang="en-US" altLang="en-US"/>
              <a:pPr/>
              <a:t>26</a:t>
            </a:fld>
            <a:endParaRPr lang="en-US" altLang="en-US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84249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0CECE09-6945-4D70-AF2D-52105CE26EE7}" type="slidenum">
              <a:rPr lang="en-US" altLang="en-US"/>
              <a:pPr/>
              <a:t>27</a:t>
            </a:fld>
            <a:endParaRPr lang="en-US" altLang="en-US"/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89244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53893ED-1ABF-474D-B021-949764F2B985}" type="slidenum">
              <a:rPr lang="en-US" altLang="en-US"/>
              <a:pPr/>
              <a:t>28</a:t>
            </a:fld>
            <a:endParaRPr lang="en-US" altLang="en-US"/>
          </a:p>
        </p:txBody>
      </p:sp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395173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2B6179-65AB-489B-848E-C7908388BCFC}" type="slidenum">
              <a:rPr lang="en-US" altLang="en-US"/>
              <a:pPr/>
              <a:t>38</a:t>
            </a:fld>
            <a:endParaRPr lang="en-US" altLang="en-US"/>
          </a:p>
        </p:txBody>
      </p:sp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225276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41</a:t>
            </a:fld>
            <a:endParaRPr/>
          </a:p>
        </p:txBody>
      </p:sp>
      <p:sp>
        <p:nvSpPr>
          <p:cNvPr id="276" name="Google Shape;276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2313"/>
            <a:ext cx="6397625" cy="35988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77" name="Google Shape;277;p22:notes"/>
          <p:cNvSpPr txBox="1">
            <a:spLocks noGrp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871292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97162D-DE26-4EF3-8D8F-F986A425F1BA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38663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97162D-DE26-4EF3-8D8F-F986A425F1BA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1815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15D5A61-889F-43C4-8551-1F763AAEE83C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999652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3" name="Google Shape;19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064078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375823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119758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767821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588127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587053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  <p:sp>
        <p:nvSpPr>
          <p:cNvPr id="233" name="Google Shape;233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2313"/>
            <a:ext cx="6397625" cy="35988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4" name="Google Shape;234;p18:notes"/>
          <p:cNvSpPr txBox="1">
            <a:spLocks noGrp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163844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6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Hal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21569"/>
            <a:ext cx="1204483" cy="1146877"/>
          </a:xfrm>
          <a:prstGeom prst="rect">
            <a:avLst/>
          </a:prstGeom>
        </p:spPr>
      </p:pic>
      <p:sp>
        <p:nvSpPr>
          <p:cNvPr id="11" name="Footer Placeholder 4"/>
          <p:cNvSpPr txBox="1">
            <a:spLocks/>
          </p:cNvSpPr>
          <p:nvPr userDrawn="1"/>
        </p:nvSpPr>
        <p:spPr>
          <a:xfrm>
            <a:off x="164357" y="6451685"/>
            <a:ext cx="7691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600" kern="1200" cap="all" baseline="0">
                <a:solidFill>
                  <a:schemeClr val="tx1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err="1" smtClean="0"/>
              <a:t>Politeknik</a:t>
            </a:r>
            <a:r>
              <a:rPr lang="en-US" dirty="0" smtClean="0"/>
              <a:t> </a:t>
            </a:r>
            <a:r>
              <a:rPr lang="en-US" dirty="0" err="1" smtClean="0"/>
              <a:t>elektronika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r>
              <a:rPr lang="en-US" dirty="0" err="1" smtClean="0"/>
              <a:t>surabaya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Hal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4"/>
          <p:cNvSpPr txBox="1">
            <a:spLocks/>
          </p:cNvSpPr>
          <p:nvPr userDrawn="1"/>
        </p:nvSpPr>
        <p:spPr>
          <a:xfrm>
            <a:off x="862374" y="6446837"/>
            <a:ext cx="7691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600" kern="1200" cap="all" baseline="0">
                <a:solidFill>
                  <a:schemeClr val="tx1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err="1" smtClean="0"/>
              <a:t>Politeknik</a:t>
            </a:r>
            <a:r>
              <a:rPr lang="en-US" dirty="0" smtClean="0"/>
              <a:t> </a:t>
            </a:r>
            <a:r>
              <a:rPr lang="en-US" dirty="0" err="1" smtClean="0"/>
              <a:t>elektronika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r>
              <a:rPr lang="en-US" dirty="0" err="1" smtClean="0"/>
              <a:t>surabaya</a:t>
            </a:r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Hal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 userDrawn="1"/>
        </p:nvSpPr>
        <p:spPr>
          <a:xfrm>
            <a:off x="862374" y="6446837"/>
            <a:ext cx="7691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600" kern="1200" cap="all" baseline="0">
                <a:solidFill>
                  <a:schemeClr val="tx1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err="1" smtClean="0"/>
              <a:t>Politeknik</a:t>
            </a:r>
            <a:r>
              <a:rPr lang="en-US" dirty="0" smtClean="0"/>
              <a:t> </a:t>
            </a:r>
            <a:r>
              <a:rPr lang="en-US" dirty="0" err="1" smtClean="0"/>
              <a:t>elektronika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r>
              <a:rPr lang="en-US" dirty="0" err="1" smtClean="0"/>
              <a:t>surabaya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079524"/>
            <a:ext cx="817067" cy="77799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 Hal </a:t>
            </a:r>
            <a:fld id="{6113E31D-E2AB-40D1-8B51-AFA5AFEF393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 userDrawn="1"/>
        </p:nvSpPr>
        <p:spPr>
          <a:xfrm>
            <a:off x="862374" y="6446837"/>
            <a:ext cx="7691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600" kern="1200" cap="all" baseline="0">
                <a:solidFill>
                  <a:schemeClr val="tx1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err="1" smtClean="0"/>
              <a:t>Politeknik</a:t>
            </a:r>
            <a:r>
              <a:rPr lang="en-US" dirty="0" smtClean="0"/>
              <a:t> </a:t>
            </a:r>
            <a:r>
              <a:rPr lang="en-US" dirty="0" err="1" smtClean="0"/>
              <a:t>elektronika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r>
              <a:rPr lang="en-US" dirty="0" err="1" smtClean="0"/>
              <a:t>surabaya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66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Hal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4"/>
          <p:cNvSpPr txBox="1">
            <a:spLocks/>
          </p:cNvSpPr>
          <p:nvPr userDrawn="1"/>
        </p:nvSpPr>
        <p:spPr>
          <a:xfrm>
            <a:off x="862374" y="6446837"/>
            <a:ext cx="7691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600" kern="1200" cap="all" baseline="0">
                <a:solidFill>
                  <a:schemeClr val="tx1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err="1" smtClean="0"/>
              <a:t>Politeknik</a:t>
            </a:r>
            <a:r>
              <a:rPr lang="en-US" dirty="0" smtClean="0"/>
              <a:t> </a:t>
            </a:r>
            <a:r>
              <a:rPr lang="en-US" dirty="0" err="1" smtClean="0"/>
              <a:t>elektronika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r>
              <a:rPr lang="en-US" dirty="0" err="1" smtClean="0"/>
              <a:t>surabaya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079524"/>
            <a:ext cx="817067" cy="77799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Hal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4"/>
          <p:cNvSpPr txBox="1">
            <a:spLocks/>
          </p:cNvSpPr>
          <p:nvPr userDrawn="1"/>
        </p:nvSpPr>
        <p:spPr>
          <a:xfrm>
            <a:off x="862374" y="6446837"/>
            <a:ext cx="7691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600" kern="1200" cap="all" baseline="0">
                <a:solidFill>
                  <a:schemeClr val="tx1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err="1" smtClean="0"/>
              <a:t>Politeknik</a:t>
            </a:r>
            <a:r>
              <a:rPr lang="en-US" dirty="0" smtClean="0"/>
              <a:t> </a:t>
            </a:r>
            <a:r>
              <a:rPr lang="en-US" dirty="0" err="1" smtClean="0"/>
              <a:t>elektronika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r>
              <a:rPr lang="en-US" dirty="0" err="1" smtClean="0"/>
              <a:t>surabaya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Hal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ooter Placeholder 4"/>
          <p:cNvSpPr txBox="1">
            <a:spLocks/>
          </p:cNvSpPr>
          <p:nvPr userDrawn="1"/>
        </p:nvSpPr>
        <p:spPr>
          <a:xfrm>
            <a:off x="862374" y="6446837"/>
            <a:ext cx="7691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600" kern="1200" cap="all" baseline="0">
                <a:solidFill>
                  <a:schemeClr val="tx1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err="1" smtClean="0"/>
              <a:t>Politeknik</a:t>
            </a:r>
            <a:r>
              <a:rPr lang="en-US" dirty="0" smtClean="0"/>
              <a:t> </a:t>
            </a:r>
            <a:r>
              <a:rPr lang="en-US" dirty="0" err="1" smtClean="0"/>
              <a:t>elektronika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r>
              <a:rPr lang="en-US" dirty="0" err="1" smtClean="0"/>
              <a:t>surabaya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Hal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4"/>
          <p:cNvSpPr txBox="1">
            <a:spLocks/>
          </p:cNvSpPr>
          <p:nvPr userDrawn="1"/>
        </p:nvSpPr>
        <p:spPr>
          <a:xfrm>
            <a:off x="862374" y="6446837"/>
            <a:ext cx="7691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600" kern="1200" cap="all" baseline="0">
                <a:solidFill>
                  <a:schemeClr val="tx1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err="1" smtClean="0"/>
              <a:t>Politeknik</a:t>
            </a:r>
            <a:r>
              <a:rPr lang="en-US" dirty="0" smtClean="0"/>
              <a:t> </a:t>
            </a:r>
            <a:r>
              <a:rPr lang="en-US" dirty="0" err="1" smtClean="0"/>
              <a:t>elektronika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r>
              <a:rPr lang="en-US" dirty="0" err="1" smtClean="0"/>
              <a:t>surabaya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Hal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 userDrawn="1"/>
        </p:nvSpPr>
        <p:spPr>
          <a:xfrm>
            <a:off x="862374" y="6446837"/>
            <a:ext cx="7691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600" kern="1200" cap="all" baseline="0">
                <a:solidFill>
                  <a:schemeClr val="tx1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err="1" smtClean="0"/>
              <a:t>Politeknik</a:t>
            </a:r>
            <a:r>
              <a:rPr lang="en-US" dirty="0" smtClean="0"/>
              <a:t> </a:t>
            </a:r>
            <a:r>
              <a:rPr lang="en-US" dirty="0" err="1" smtClean="0"/>
              <a:t>elektronika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r>
              <a:rPr lang="en-US" dirty="0" err="1" smtClean="0"/>
              <a:t>surabaya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079524"/>
            <a:ext cx="817067" cy="77799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Hal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784" y="6080010"/>
            <a:ext cx="817067" cy="777990"/>
          </a:xfrm>
          <a:prstGeom prst="rect">
            <a:avLst/>
          </a:prstGeom>
        </p:spPr>
      </p:pic>
      <p:sp>
        <p:nvSpPr>
          <p:cNvPr id="11" name="Footer Placeholder 4"/>
          <p:cNvSpPr txBox="1">
            <a:spLocks/>
          </p:cNvSpPr>
          <p:nvPr userDrawn="1"/>
        </p:nvSpPr>
        <p:spPr>
          <a:xfrm>
            <a:off x="4931851" y="6461105"/>
            <a:ext cx="4871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600" kern="1200" cap="all" baseline="0">
                <a:solidFill>
                  <a:schemeClr val="tx1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err="1" smtClean="0"/>
              <a:t>Politeknik</a:t>
            </a:r>
            <a:r>
              <a:rPr lang="en-US" dirty="0" smtClean="0"/>
              <a:t> </a:t>
            </a:r>
            <a:r>
              <a:rPr lang="en-US" dirty="0" err="1" smtClean="0"/>
              <a:t>elektronika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r>
              <a:rPr lang="en-US" dirty="0" err="1" smtClean="0"/>
              <a:t>surabaya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Hal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 userDrawn="1"/>
        </p:nvSpPr>
        <p:spPr>
          <a:xfrm>
            <a:off x="862374" y="6446837"/>
            <a:ext cx="7691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600" kern="1200" cap="all" baseline="0">
                <a:solidFill>
                  <a:schemeClr val="tx1"/>
                </a:solidFill>
                <a:latin typeface="Aharoni" panose="02010803020104030203" pitchFamily="2" charset="-79"/>
                <a:ea typeface="+mn-ea"/>
                <a:cs typeface="Aharoni" panose="02010803020104030203" pitchFamily="2" charset="-79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err="1" smtClean="0"/>
              <a:t>Politeknik</a:t>
            </a:r>
            <a:r>
              <a:rPr lang="en-US" dirty="0" smtClean="0"/>
              <a:t> </a:t>
            </a:r>
            <a:r>
              <a:rPr lang="en-US" dirty="0" err="1" smtClean="0"/>
              <a:t>elektronika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r>
              <a:rPr lang="en-US" dirty="0" err="1" smtClean="0"/>
              <a:t>surabaya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39" y="6112388"/>
            <a:ext cx="817067" cy="77799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314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7066" y="6459785"/>
            <a:ext cx="76919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cap="all" baseline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defRPr>
            </a:lvl1pPr>
          </a:lstStyle>
          <a:p>
            <a:pPr algn="l"/>
            <a:r>
              <a:rPr lang="en-US" dirty="0" err="1" smtClean="0"/>
              <a:t>Politeknik</a:t>
            </a:r>
            <a:r>
              <a:rPr lang="en-US" dirty="0" smtClean="0"/>
              <a:t> </a:t>
            </a:r>
            <a:r>
              <a:rPr lang="en-US" dirty="0" err="1" smtClean="0"/>
              <a:t>elektronika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</a:t>
            </a:r>
            <a:r>
              <a:rPr lang="en-US" dirty="0" err="1" smtClean="0"/>
              <a:t>surabaya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Hal </a:t>
            </a:r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079524"/>
            <a:ext cx="817067" cy="77799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3resource.com/c-programming-exercises/recursion/index.php" TargetMode="Externa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3resource.com/c-programming-exercises/recursion/index.php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06. </a:t>
            </a:r>
            <a:r>
              <a:rPr lang="en-US" dirty="0" err="1" smtClean="0"/>
              <a:t>Rekursi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dirty="0" smtClean="0"/>
              <a:t>ARNA FARIZA</a:t>
            </a:r>
          </a:p>
          <a:p>
            <a:pPr algn="ctr"/>
            <a:r>
              <a:rPr lang="en-US" dirty="0" smtClean="0"/>
              <a:t>YULIANA SETIOWATI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3164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0"/>
          <p:cNvSpPr txBox="1">
            <a:spLocks noGrp="1"/>
          </p:cNvSpPr>
          <p:nvPr>
            <p:ph type="title"/>
          </p:nvPr>
        </p:nvSpPr>
        <p:spPr>
          <a:xfrm>
            <a:off x="838200" y="508000"/>
            <a:ext cx="10515600" cy="1182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63964"/>
              </a:buClr>
              <a:buSzPts val="3300"/>
              <a:buFont typeface="Calibri"/>
              <a:buNone/>
            </a:pPr>
            <a:endParaRPr/>
          </a:p>
        </p:txBody>
      </p:sp>
      <p:sp>
        <p:nvSpPr>
          <p:cNvPr id="146" name="Google Shape;146;p10"/>
          <p:cNvSpPr txBox="1">
            <a:spLocks noGrp="1"/>
          </p:cNvSpPr>
          <p:nvPr>
            <p:ph type="sldNum" idx="12"/>
          </p:nvPr>
        </p:nvSpPr>
        <p:spPr>
          <a:xfrm>
            <a:off x="0" y="649287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  <p:pic>
        <p:nvPicPr>
          <p:cNvPr id="147" name="Google Shape;147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203201" y="-415132"/>
            <a:ext cx="12627429" cy="2280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10"/>
          <p:cNvSpPr txBox="1"/>
          <p:nvPr/>
        </p:nvSpPr>
        <p:spPr>
          <a:xfrm>
            <a:off x="1124668" y="1910612"/>
            <a:ext cx="10887075" cy="4537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71450" marR="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•"/>
            </a:pPr>
            <a:r>
              <a:rPr lang="en-US" sz="25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Dengan</a:t>
            </a:r>
            <a:r>
              <a:rPr lang="en-US" sz="2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5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cara</a:t>
            </a:r>
            <a:r>
              <a:rPr lang="en-US" sz="2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5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rekursi</a:t>
            </a:r>
            <a:r>
              <a:rPr lang="en-US" sz="2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5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dapat</a:t>
            </a:r>
            <a:r>
              <a:rPr lang="en-US" sz="2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5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dijabarkan</a:t>
            </a:r>
            <a:r>
              <a:rPr lang="en-US" sz="2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5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sbb</a:t>
            </a:r>
            <a:r>
              <a:rPr lang="en-US" sz="2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</a:t>
            </a:r>
            <a:endParaRPr dirty="0"/>
          </a:p>
          <a:p>
            <a:pPr marL="171450" marR="0" lvl="0" indent="-1714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</a:pPr>
            <a:r>
              <a:rPr lang="en-US" sz="2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- </a:t>
            </a:r>
            <a:r>
              <a:rPr lang="en-US" sz="2500" b="0" i="1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n!</a:t>
            </a:r>
            <a:r>
              <a:rPr lang="en-US" sz="2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5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adalah</a:t>
            </a:r>
            <a:r>
              <a:rPr lang="en-US" sz="2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5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hasil</a:t>
            </a:r>
            <a:r>
              <a:rPr lang="en-US" sz="2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kali </a:t>
            </a:r>
            <a:r>
              <a:rPr lang="en-US" sz="25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dari</a:t>
            </a:r>
            <a:r>
              <a:rPr lang="en-US" sz="2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n </a:t>
            </a:r>
            <a:r>
              <a:rPr lang="en-US" sz="25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dengan</a:t>
            </a:r>
            <a:r>
              <a:rPr lang="en-US" sz="2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500" b="0" i="1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(n-1)!</a:t>
            </a:r>
            <a:r>
              <a:rPr lang="en-US" sz="2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dirty="0"/>
          </a:p>
          <a:p>
            <a:pPr marL="171450" marR="0" lvl="0" indent="-1714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</a:pPr>
            <a:r>
              <a:rPr lang="en-US" sz="2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- </a:t>
            </a:r>
            <a:r>
              <a:rPr lang="en-US" sz="2500" b="0" i="1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(n-1)! </a:t>
            </a:r>
            <a:r>
              <a:rPr lang="en-US" sz="25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adalah</a:t>
            </a:r>
            <a:r>
              <a:rPr lang="en-US" sz="2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500" b="0" i="1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n-1 </a:t>
            </a:r>
            <a:r>
              <a:rPr lang="en-US" sz="25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dikalikan</a:t>
            </a:r>
            <a:r>
              <a:rPr lang="en-US" sz="2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5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dengan</a:t>
            </a:r>
            <a:r>
              <a:rPr lang="en-US" sz="2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500" b="0" i="1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(n-2)!</a:t>
            </a:r>
            <a:endParaRPr dirty="0"/>
          </a:p>
          <a:p>
            <a:pPr marL="171450" marR="0" lvl="0" indent="-1714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</a:pPr>
            <a:r>
              <a:rPr lang="en-US" sz="2500" b="0" i="1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- (n-2)! </a:t>
            </a:r>
            <a:r>
              <a:rPr lang="en-US" sz="25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adalah</a:t>
            </a:r>
            <a:r>
              <a:rPr lang="en-US" sz="2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500" b="0" i="1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n-2 </a:t>
            </a:r>
            <a:r>
              <a:rPr lang="en-US" sz="25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dikalikan</a:t>
            </a:r>
            <a:r>
              <a:rPr lang="en-US" sz="2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5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dengan</a:t>
            </a:r>
            <a:r>
              <a:rPr lang="en-US" sz="2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500" b="0" i="1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(n-3)! </a:t>
            </a:r>
            <a:endParaRPr dirty="0"/>
          </a:p>
          <a:p>
            <a:pPr marL="171450" marR="0" lvl="0" indent="-1714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</a:pPr>
            <a:r>
              <a:rPr lang="en-US" sz="2500" b="0" i="1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- </a:t>
            </a:r>
            <a:r>
              <a:rPr lang="en-US" sz="25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dst</a:t>
            </a:r>
            <a:r>
              <a:rPr lang="en-US" sz="2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5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sampai</a:t>
            </a:r>
            <a:r>
              <a:rPr lang="en-US" sz="2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5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dengan</a:t>
            </a:r>
            <a:r>
              <a:rPr lang="en-US" sz="2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5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ketika</a:t>
            </a:r>
            <a:r>
              <a:rPr lang="en-US" sz="2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500" b="0" i="1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 = 1</a:t>
            </a:r>
            <a:r>
              <a:rPr lang="en-US" sz="2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proses </a:t>
            </a:r>
            <a:r>
              <a:rPr lang="en-US" sz="25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berhenti</a:t>
            </a:r>
            <a:r>
              <a:rPr lang="en-US" sz="2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dirty="0"/>
          </a:p>
          <a:p>
            <a:pPr marL="171450" marR="0" lvl="0" indent="-1714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•"/>
            </a:pPr>
            <a:r>
              <a:rPr lang="en-US" sz="2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Cara </a:t>
            </a:r>
            <a:r>
              <a:rPr lang="en-US" sz="25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rekursif</a:t>
            </a:r>
            <a:r>
              <a:rPr lang="en-US" sz="2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5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untuk</a:t>
            </a:r>
            <a:r>
              <a:rPr lang="en-US" sz="2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5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permasalahan</a:t>
            </a:r>
            <a:r>
              <a:rPr lang="en-US" sz="2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5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ini</a:t>
            </a:r>
            <a:r>
              <a:rPr lang="en-US" sz="2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5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secara</a:t>
            </a:r>
            <a:r>
              <a:rPr lang="en-US" sz="2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5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umum</a:t>
            </a:r>
            <a:r>
              <a:rPr lang="en-US" sz="2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5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dapat</a:t>
            </a:r>
            <a:r>
              <a:rPr lang="en-US" sz="2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5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kita</a:t>
            </a:r>
            <a:r>
              <a:rPr lang="en-US" sz="2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5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detailkan</a:t>
            </a:r>
            <a:r>
              <a:rPr lang="en-US" sz="2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5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sebagai</a:t>
            </a:r>
            <a:r>
              <a:rPr lang="en-US" sz="2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5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berikut</a:t>
            </a:r>
            <a:r>
              <a:rPr lang="en-US" sz="25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dirty="0"/>
          </a:p>
          <a:p>
            <a:pPr marL="171450" marR="0" lvl="0" indent="-1714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1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1450" marR="0" lvl="0" indent="-1714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1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1450" marR="0" lvl="0" indent="-1714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1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1450" marR="0" lvl="0" indent="-1714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r>
              <a:rPr lang="en-US" sz="2400" b="0" i="1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endParaRPr dirty="0"/>
          </a:p>
          <a:p>
            <a:pPr marL="171450" marR="0" lvl="0" indent="-1714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</a:pPr>
            <a:endParaRPr sz="2400" b="0" i="1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9" name="Google Shape;149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73936" y="4507066"/>
            <a:ext cx="4014889" cy="16774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39112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4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4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/>
              <a:t>Fase</a:t>
            </a:r>
            <a:r>
              <a:rPr lang="en-US" altLang="en-US" dirty="0"/>
              <a:t> </a:t>
            </a:r>
            <a:r>
              <a:rPr lang="en-US" altLang="en-US" dirty="0" err="1"/>
              <a:t>pada</a:t>
            </a:r>
            <a:r>
              <a:rPr lang="en-US" altLang="en-US" dirty="0"/>
              <a:t> </a:t>
            </a:r>
            <a:r>
              <a:rPr lang="en-US" altLang="en-US" dirty="0" err="1"/>
              <a:t>Rekursi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1. </a:t>
            </a:r>
            <a:r>
              <a:rPr lang="en-US" dirty="0" err="1" smtClean="0"/>
              <a:t>Fase</a:t>
            </a:r>
            <a:r>
              <a:rPr lang="en-US" dirty="0" smtClean="0"/>
              <a:t> </a:t>
            </a:r>
            <a:r>
              <a:rPr lang="en-US" dirty="0" err="1"/>
              <a:t>Awal</a:t>
            </a:r>
            <a:r>
              <a:rPr lang="en-US" dirty="0"/>
              <a:t> (Recursive Call Phase</a:t>
            </a:r>
            <a:r>
              <a:rPr lang="en-US" dirty="0" smtClean="0"/>
              <a:t>)</a:t>
            </a:r>
          </a:p>
          <a:p>
            <a:r>
              <a:rPr lang="en-US" dirty="0"/>
              <a:t>2. </a:t>
            </a:r>
            <a:r>
              <a:rPr lang="en-US" dirty="0" err="1"/>
              <a:t>Fase</a:t>
            </a:r>
            <a:r>
              <a:rPr lang="en-US" dirty="0"/>
              <a:t> </a:t>
            </a:r>
            <a:r>
              <a:rPr lang="en-US" dirty="0" err="1"/>
              <a:t>Berhenti</a:t>
            </a:r>
            <a:r>
              <a:rPr lang="en-US" dirty="0"/>
              <a:t> (Base Case</a:t>
            </a:r>
            <a:r>
              <a:rPr lang="en-US" dirty="0" smtClean="0"/>
              <a:t>)</a:t>
            </a:r>
          </a:p>
          <a:p>
            <a:r>
              <a:rPr lang="en-US" dirty="0"/>
              <a:t>3. </a:t>
            </a:r>
            <a:r>
              <a:rPr lang="en-US" dirty="0" err="1"/>
              <a:t>Fase</a:t>
            </a:r>
            <a:r>
              <a:rPr lang="en-US" dirty="0"/>
              <a:t> </a:t>
            </a:r>
            <a:r>
              <a:rPr lang="en-US" dirty="0" err="1"/>
              <a:t>Balik</a:t>
            </a:r>
            <a:r>
              <a:rPr lang="en-US" dirty="0"/>
              <a:t> (Backtracking / Returning Phase)</a:t>
            </a:r>
          </a:p>
        </p:txBody>
      </p:sp>
    </p:spTree>
    <p:extLst>
      <p:ext uri="{BB962C8B-B14F-4D97-AF65-F5344CB8AC3E}">
        <p14:creationId xmlns:p14="http://schemas.microsoft.com/office/powerpoint/2010/main" val="3594646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 err="1"/>
              <a:t>Fase</a:t>
            </a:r>
            <a:r>
              <a:rPr lang="en-US" altLang="en-US" dirty="0"/>
              <a:t> </a:t>
            </a:r>
            <a:r>
              <a:rPr lang="en-US" altLang="en-US" dirty="0" err="1"/>
              <a:t>pada</a:t>
            </a:r>
            <a:r>
              <a:rPr lang="en-US" altLang="en-US" dirty="0"/>
              <a:t> </a:t>
            </a:r>
            <a:r>
              <a:rPr lang="en-US" altLang="en-US" dirty="0" err="1" smtClean="0"/>
              <a:t>Rekursi</a:t>
            </a:r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sz="3600" dirty="0" smtClean="0"/>
              <a:t>1. </a:t>
            </a:r>
            <a:r>
              <a:rPr lang="en-US" sz="3600" dirty="0" err="1"/>
              <a:t>Fase</a:t>
            </a:r>
            <a:r>
              <a:rPr lang="en-US" sz="3600" dirty="0"/>
              <a:t> </a:t>
            </a:r>
            <a:r>
              <a:rPr lang="en-US" sz="3600" dirty="0" err="1"/>
              <a:t>Awal</a:t>
            </a:r>
            <a:r>
              <a:rPr lang="en-US" sz="3600" dirty="0"/>
              <a:t> (Recursive Call Phase</a:t>
            </a:r>
            <a:r>
              <a:rPr lang="en-US" sz="3600" dirty="0" smtClean="0"/>
              <a:t>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err="1" smtClean="0"/>
              <a:t>tahap</a:t>
            </a:r>
            <a:r>
              <a:rPr lang="en-US" sz="2400" dirty="0" smtClean="0"/>
              <a:t> </a:t>
            </a:r>
            <a:r>
              <a:rPr lang="en-US" sz="2400" dirty="0" err="1"/>
              <a:t>ketika</a:t>
            </a:r>
            <a:r>
              <a:rPr lang="en-US" sz="2400" dirty="0"/>
              <a:t> </a:t>
            </a:r>
            <a:r>
              <a:rPr lang="en-US" sz="2400" dirty="0" err="1"/>
              <a:t>fungsi</a:t>
            </a:r>
            <a:r>
              <a:rPr lang="en-US" sz="2400" dirty="0"/>
              <a:t> </a:t>
            </a:r>
            <a:r>
              <a:rPr lang="en-US" sz="2400" dirty="0" err="1"/>
              <a:t>rekursif</a:t>
            </a:r>
            <a:r>
              <a:rPr lang="en-US" sz="2400" dirty="0"/>
              <a:t> </a:t>
            </a:r>
            <a:r>
              <a:rPr lang="en-US" sz="2400" dirty="0" err="1"/>
              <a:t>mulai</a:t>
            </a:r>
            <a:r>
              <a:rPr lang="en-US" sz="2400" dirty="0"/>
              <a:t> </a:t>
            </a:r>
            <a:r>
              <a:rPr lang="en-US" sz="2400" dirty="0" err="1"/>
              <a:t>dijalankan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b="1" dirty="0" err="1"/>
              <a:t>terus</a:t>
            </a:r>
            <a:r>
              <a:rPr lang="en-US" sz="2400" b="1" dirty="0"/>
              <a:t> </a:t>
            </a:r>
            <a:r>
              <a:rPr lang="en-US" sz="2400" b="1" dirty="0" err="1"/>
              <a:t>memanggil</a:t>
            </a:r>
            <a:r>
              <a:rPr lang="en-US" sz="2400" b="1" dirty="0"/>
              <a:t> </a:t>
            </a:r>
            <a:r>
              <a:rPr lang="en-US" sz="2400" b="1" dirty="0" err="1"/>
              <a:t>dirinya</a:t>
            </a:r>
            <a:r>
              <a:rPr lang="en-US" sz="2400" b="1" dirty="0"/>
              <a:t> </a:t>
            </a:r>
            <a:r>
              <a:rPr lang="en-US" sz="2400" b="1" dirty="0" err="1"/>
              <a:t>sendiri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parameter yang </a:t>
            </a:r>
            <a:r>
              <a:rPr lang="en-US" sz="2400" dirty="0" err="1"/>
              <a:t>semakin</a:t>
            </a:r>
            <a:r>
              <a:rPr lang="en-US" sz="2400" dirty="0"/>
              <a:t> </a:t>
            </a:r>
            <a:r>
              <a:rPr lang="en-US" sz="2400" dirty="0" err="1"/>
              <a:t>mendekati</a:t>
            </a:r>
            <a:r>
              <a:rPr lang="en-US" sz="2400" dirty="0"/>
              <a:t> </a:t>
            </a:r>
            <a:r>
              <a:rPr lang="en-US" sz="2400" dirty="0" err="1"/>
              <a:t>kondisi</a:t>
            </a:r>
            <a:r>
              <a:rPr lang="en-US" sz="2400" dirty="0"/>
              <a:t> </a:t>
            </a:r>
            <a:r>
              <a:rPr lang="en-US" sz="2400" dirty="0" err="1"/>
              <a:t>berhenti</a:t>
            </a:r>
            <a:r>
              <a:rPr lang="en-US" sz="2400" dirty="0"/>
              <a:t> (</a:t>
            </a:r>
            <a:r>
              <a:rPr lang="en-US" sz="2400" i="1" dirty="0"/>
              <a:t>base case</a:t>
            </a:r>
            <a:r>
              <a:rPr lang="en-US" sz="2400" dirty="0"/>
              <a:t>).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fase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, </a:t>
            </a:r>
            <a:r>
              <a:rPr lang="en-US" sz="2400" dirty="0" err="1"/>
              <a:t>setiap</a:t>
            </a:r>
            <a:r>
              <a:rPr lang="en-US" sz="2400" dirty="0"/>
              <a:t> </a:t>
            </a:r>
            <a:r>
              <a:rPr lang="en-US" sz="2400" dirty="0" err="1"/>
              <a:t>pemanggilan</a:t>
            </a:r>
            <a:r>
              <a:rPr lang="en-US" sz="2400" dirty="0"/>
              <a:t> </a:t>
            </a:r>
            <a:r>
              <a:rPr lang="en-US" sz="2400" dirty="0" err="1"/>
              <a:t>fungsi</a:t>
            </a:r>
            <a:r>
              <a:rPr lang="en-US" sz="2400" dirty="0"/>
              <a:t> </a:t>
            </a:r>
            <a:r>
              <a:rPr lang="en-US" sz="2400" dirty="0" err="1"/>
              <a:t>disimpan</a:t>
            </a:r>
            <a:r>
              <a:rPr lang="en-US" sz="2400" dirty="0"/>
              <a:t> </a:t>
            </a:r>
            <a:r>
              <a:rPr lang="en-US" sz="2400" dirty="0" err="1"/>
              <a:t>ke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b="1" dirty="0"/>
              <a:t>call stack</a:t>
            </a:r>
            <a:r>
              <a:rPr lang="en-US" sz="2400" dirty="0"/>
              <a:t> </a:t>
            </a:r>
            <a:r>
              <a:rPr lang="en-US" sz="2400" dirty="0" err="1"/>
              <a:t>sehingga</a:t>
            </a:r>
            <a:r>
              <a:rPr lang="en-US" sz="2400" dirty="0"/>
              <a:t> program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kembali</a:t>
            </a:r>
            <a:r>
              <a:rPr lang="en-US" sz="2400" dirty="0"/>
              <a:t> </a:t>
            </a:r>
            <a:r>
              <a:rPr lang="en-US" sz="2400" dirty="0" err="1"/>
              <a:t>ke</a:t>
            </a:r>
            <a:r>
              <a:rPr lang="en-US" sz="2400" dirty="0"/>
              <a:t> </a:t>
            </a:r>
            <a:r>
              <a:rPr lang="en-US" sz="2400" dirty="0" err="1"/>
              <a:t>pemanggilan</a:t>
            </a:r>
            <a:r>
              <a:rPr lang="en-US" sz="2400" dirty="0"/>
              <a:t> </a:t>
            </a:r>
            <a:r>
              <a:rPr lang="en-US" sz="2400" dirty="0" err="1"/>
              <a:t>sebelumnya</a:t>
            </a:r>
            <a:r>
              <a:rPr lang="en-US" sz="2400" dirty="0"/>
              <a:t> </a:t>
            </a:r>
            <a:r>
              <a:rPr lang="en-US" sz="2400" dirty="0" err="1"/>
              <a:t>setelah</a:t>
            </a:r>
            <a:r>
              <a:rPr lang="en-US" sz="2400" dirty="0"/>
              <a:t> </a:t>
            </a:r>
            <a:r>
              <a:rPr lang="en-US" sz="2400" dirty="0" err="1"/>
              <a:t>mencapai</a:t>
            </a:r>
            <a:r>
              <a:rPr lang="en-US" sz="2400" dirty="0"/>
              <a:t> </a:t>
            </a:r>
            <a:r>
              <a:rPr lang="en-US" sz="2400" dirty="0" err="1"/>
              <a:t>kondisi</a:t>
            </a:r>
            <a:r>
              <a:rPr lang="en-US" sz="2400" dirty="0"/>
              <a:t> </a:t>
            </a:r>
            <a:r>
              <a:rPr lang="en-US" sz="2400" dirty="0" err="1"/>
              <a:t>berhenti</a:t>
            </a:r>
            <a:r>
              <a:rPr lang="en-US" sz="2400" dirty="0"/>
              <a:t>.</a:t>
            </a:r>
          </a:p>
          <a:p>
            <a:r>
              <a:rPr lang="en-US" sz="2400" b="1" dirty="0" err="1"/>
              <a:t>Karakteristik</a:t>
            </a:r>
            <a:r>
              <a:rPr lang="en-US" sz="2400" b="1" dirty="0"/>
              <a:t>:</a:t>
            </a:r>
            <a:endParaRPr lang="en-US" sz="2400" dirty="0"/>
          </a:p>
          <a:p>
            <a:r>
              <a:rPr lang="en-US" sz="2400" dirty="0" err="1"/>
              <a:t>Fungsi</a:t>
            </a:r>
            <a:r>
              <a:rPr lang="en-US" sz="2400" dirty="0"/>
              <a:t> </a:t>
            </a:r>
            <a:r>
              <a:rPr lang="en-US" sz="2400" dirty="0" err="1"/>
              <a:t>memanggil</a:t>
            </a:r>
            <a:r>
              <a:rPr lang="en-US" sz="2400" dirty="0"/>
              <a:t> </a:t>
            </a:r>
            <a:r>
              <a:rPr lang="en-US" sz="2400" dirty="0" err="1"/>
              <a:t>dirinya</a:t>
            </a:r>
            <a:r>
              <a:rPr lang="en-US" sz="2400" dirty="0"/>
              <a:t> </a:t>
            </a:r>
            <a:r>
              <a:rPr lang="en-US" sz="2400" dirty="0" err="1"/>
              <a:t>sendiri</a:t>
            </a:r>
            <a:r>
              <a:rPr lang="en-US" sz="2400" dirty="0"/>
              <a:t>. </a:t>
            </a:r>
          </a:p>
          <a:p>
            <a:r>
              <a:rPr lang="en-US" sz="2400" dirty="0" err="1"/>
              <a:t>Nilai</a:t>
            </a:r>
            <a:r>
              <a:rPr lang="en-US" sz="2400" dirty="0"/>
              <a:t> parameter </a:t>
            </a:r>
            <a:r>
              <a:rPr lang="en-US" sz="2400" dirty="0" err="1"/>
              <a:t>berubah</a:t>
            </a:r>
            <a:r>
              <a:rPr lang="en-US" sz="2400" dirty="0"/>
              <a:t> </a:t>
            </a:r>
            <a:r>
              <a:rPr lang="en-US" sz="2400" dirty="0" err="1"/>
              <a:t>setiap</a:t>
            </a:r>
            <a:r>
              <a:rPr lang="en-US" sz="2400" dirty="0"/>
              <a:t> </a:t>
            </a:r>
            <a:r>
              <a:rPr lang="en-US" sz="2400" dirty="0" err="1"/>
              <a:t>pemanggilan</a:t>
            </a:r>
            <a:r>
              <a:rPr lang="en-US" sz="2400" dirty="0"/>
              <a:t>. </a:t>
            </a:r>
          </a:p>
          <a:p>
            <a:r>
              <a:rPr lang="en-US" sz="2400" dirty="0" err="1"/>
              <a:t>Belum</a:t>
            </a:r>
            <a:r>
              <a:rPr lang="en-US" sz="2400" dirty="0"/>
              <a:t> </a:t>
            </a:r>
            <a:r>
              <a:rPr lang="en-US" sz="2400" dirty="0" err="1"/>
              <a:t>menghasilkan</a:t>
            </a:r>
            <a:r>
              <a:rPr lang="en-US" sz="2400" dirty="0"/>
              <a:t> </a:t>
            </a:r>
            <a:r>
              <a:rPr lang="en-US" sz="2400" dirty="0" err="1"/>
              <a:t>hasil</a:t>
            </a:r>
            <a:r>
              <a:rPr lang="en-US" sz="2400" dirty="0"/>
              <a:t> </a:t>
            </a:r>
            <a:r>
              <a:rPr lang="en-US" sz="2400" dirty="0" err="1"/>
              <a:t>akhir</a:t>
            </a:r>
            <a:r>
              <a:rPr lang="en-US" sz="2400" dirty="0"/>
              <a:t>. </a:t>
            </a:r>
          </a:p>
          <a:p>
            <a:r>
              <a:rPr lang="en-US" sz="2400" dirty="0"/>
              <a:t>Call stack </a:t>
            </a:r>
            <a:r>
              <a:rPr lang="en-US" sz="2400" dirty="0" err="1"/>
              <a:t>terus</a:t>
            </a:r>
            <a:r>
              <a:rPr lang="en-US" sz="2400" dirty="0"/>
              <a:t> </a:t>
            </a:r>
            <a:r>
              <a:rPr lang="en-US" sz="2400" dirty="0" err="1"/>
              <a:t>bertambah</a:t>
            </a:r>
            <a:r>
              <a:rPr lang="en-US" sz="2400" dirty="0"/>
              <a:t>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51821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 err="1"/>
              <a:t>Fase</a:t>
            </a:r>
            <a:r>
              <a:rPr lang="en-US" altLang="en-US" dirty="0"/>
              <a:t> </a:t>
            </a:r>
            <a:r>
              <a:rPr lang="en-US" altLang="en-US" dirty="0" err="1"/>
              <a:t>pada</a:t>
            </a:r>
            <a:r>
              <a:rPr lang="en-US" altLang="en-US" dirty="0"/>
              <a:t> </a:t>
            </a:r>
            <a:r>
              <a:rPr lang="en-US" altLang="en-US" dirty="0" err="1" smtClean="0"/>
              <a:t>Rekursi</a:t>
            </a:r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sz="3600" dirty="0"/>
              <a:t>2. </a:t>
            </a:r>
            <a:r>
              <a:rPr lang="en-US" sz="3600" dirty="0" err="1"/>
              <a:t>Fase</a:t>
            </a:r>
            <a:r>
              <a:rPr lang="en-US" sz="3600" dirty="0"/>
              <a:t> </a:t>
            </a:r>
            <a:r>
              <a:rPr lang="en-US" sz="3600" dirty="0" err="1"/>
              <a:t>Berhenti</a:t>
            </a:r>
            <a:r>
              <a:rPr lang="en-US" sz="3600" dirty="0"/>
              <a:t> (Base Case</a:t>
            </a:r>
            <a:r>
              <a:rPr lang="en-US" sz="3600" dirty="0" smtClean="0"/>
              <a:t>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Fase</a:t>
            </a:r>
            <a:r>
              <a:rPr lang="en-US" dirty="0"/>
              <a:t> </a:t>
            </a:r>
            <a:r>
              <a:rPr lang="en-US" dirty="0" err="1"/>
              <a:t>berhenti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kondisi</a:t>
            </a:r>
            <a:r>
              <a:rPr lang="en-US" dirty="0"/>
              <a:t> yang </a:t>
            </a:r>
            <a:r>
              <a:rPr lang="en-US" b="1" dirty="0" err="1"/>
              <a:t>mengakhiri</a:t>
            </a:r>
            <a:r>
              <a:rPr lang="en-US" b="1" dirty="0"/>
              <a:t> proses </a:t>
            </a:r>
            <a:r>
              <a:rPr lang="en-US" b="1" dirty="0" err="1"/>
              <a:t>pemanggilan</a:t>
            </a:r>
            <a:r>
              <a:rPr lang="en-US" b="1" dirty="0"/>
              <a:t> </a:t>
            </a:r>
            <a:r>
              <a:rPr lang="en-US" b="1" dirty="0" err="1"/>
              <a:t>rekursif</a:t>
            </a:r>
            <a:r>
              <a:rPr lang="en-US" dirty="0"/>
              <a:t>.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tahap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, </a:t>
            </a:r>
            <a:r>
              <a:rPr lang="en-US" dirty="0" err="1"/>
              <a:t>syarat</a:t>
            </a:r>
            <a:r>
              <a:rPr lang="en-US" dirty="0"/>
              <a:t> </a:t>
            </a:r>
            <a:r>
              <a:rPr lang="en-US" dirty="0" err="1"/>
              <a:t>penghentian</a:t>
            </a:r>
            <a:r>
              <a:rPr lang="en-US" dirty="0"/>
              <a:t> (</a:t>
            </a:r>
            <a:r>
              <a:rPr lang="en-US" i="1" dirty="0"/>
              <a:t>base case</a:t>
            </a:r>
            <a:r>
              <a:rPr lang="en-US" dirty="0"/>
              <a:t>)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terpenuhi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lagi</a:t>
            </a:r>
            <a:r>
              <a:rPr lang="en-US" dirty="0"/>
              <a:t> </a:t>
            </a:r>
            <a:r>
              <a:rPr lang="en-US" dirty="0" err="1"/>
              <a:t>memanggil</a:t>
            </a:r>
            <a:r>
              <a:rPr lang="en-US" dirty="0"/>
              <a:t> </a:t>
            </a:r>
            <a:r>
              <a:rPr lang="en-US" dirty="0" err="1"/>
              <a:t>dirinya</a:t>
            </a:r>
            <a:r>
              <a:rPr lang="en-US" dirty="0"/>
              <a:t> </a:t>
            </a:r>
            <a:r>
              <a:rPr lang="en-US" dirty="0" err="1"/>
              <a:t>sendiri</a:t>
            </a:r>
            <a:r>
              <a:rPr lang="en-US" dirty="0"/>
              <a:t>.</a:t>
            </a:r>
          </a:p>
          <a:p>
            <a:r>
              <a:rPr lang="en-US" b="1" dirty="0" err="1"/>
              <a:t>Karakteristik</a:t>
            </a:r>
            <a:r>
              <a:rPr lang="en-US" b="1" dirty="0"/>
              <a:t>:</a:t>
            </a:r>
            <a:endParaRPr lang="en-US" dirty="0"/>
          </a:p>
          <a:p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titik</a:t>
            </a:r>
            <a:r>
              <a:rPr lang="en-US" dirty="0"/>
              <a:t> </a:t>
            </a:r>
            <a:r>
              <a:rPr lang="en-US" dirty="0" err="1"/>
              <a:t>akhir</a:t>
            </a:r>
            <a:r>
              <a:rPr lang="en-US" dirty="0"/>
              <a:t> </a:t>
            </a:r>
            <a:r>
              <a:rPr lang="en-US" dirty="0" err="1"/>
              <a:t>rekursi</a:t>
            </a:r>
            <a:r>
              <a:rPr lang="en-US" dirty="0"/>
              <a:t>. </a:t>
            </a:r>
          </a:p>
          <a:p>
            <a:r>
              <a:rPr lang="en-US" dirty="0" err="1"/>
              <a:t>Mencegah</a:t>
            </a:r>
            <a:r>
              <a:rPr lang="en-US" dirty="0"/>
              <a:t> </a:t>
            </a:r>
            <a:r>
              <a:rPr lang="en-US" dirty="0" err="1"/>
              <a:t>terjadinya</a:t>
            </a:r>
            <a:r>
              <a:rPr lang="en-US" dirty="0"/>
              <a:t> </a:t>
            </a:r>
            <a:r>
              <a:rPr lang="en-US" dirty="0" err="1"/>
              <a:t>rekursi</a:t>
            </a:r>
            <a:r>
              <a:rPr lang="en-US" dirty="0"/>
              <a:t> </a:t>
            </a:r>
            <a:r>
              <a:rPr lang="en-US" dirty="0" err="1"/>
              <a:t>tak</a:t>
            </a:r>
            <a:r>
              <a:rPr lang="en-US" dirty="0"/>
              <a:t> </a:t>
            </a:r>
            <a:r>
              <a:rPr lang="en-US" dirty="0" err="1"/>
              <a:t>hingga</a:t>
            </a:r>
            <a:r>
              <a:rPr lang="en-US" dirty="0"/>
              <a:t> (</a:t>
            </a:r>
            <a:r>
              <a:rPr lang="en-US" i="1" dirty="0"/>
              <a:t>infinite recursion</a:t>
            </a:r>
            <a:r>
              <a:rPr lang="en-US" dirty="0"/>
              <a:t>). </a:t>
            </a:r>
          </a:p>
          <a:p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awal</a:t>
            </a:r>
            <a:r>
              <a:rPr lang="en-US" dirty="0"/>
              <a:t> proses </a:t>
            </a:r>
            <a:r>
              <a:rPr lang="en-US" dirty="0" err="1"/>
              <a:t>kembali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pemanggilan</a:t>
            </a:r>
            <a:r>
              <a:rPr lang="en-US" dirty="0"/>
              <a:t> </a:t>
            </a:r>
            <a:r>
              <a:rPr lang="en-US" dirty="0" err="1"/>
              <a:t>sebelumnya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4735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 err="1"/>
              <a:t>Fase</a:t>
            </a:r>
            <a:r>
              <a:rPr lang="en-US" altLang="en-US" dirty="0"/>
              <a:t> </a:t>
            </a:r>
            <a:r>
              <a:rPr lang="en-US" altLang="en-US" dirty="0" err="1"/>
              <a:t>pada</a:t>
            </a:r>
            <a:r>
              <a:rPr lang="en-US" altLang="en-US" dirty="0"/>
              <a:t> </a:t>
            </a:r>
            <a:r>
              <a:rPr lang="en-US" altLang="en-US" dirty="0" err="1" smtClean="0"/>
              <a:t>Rekursi</a:t>
            </a:r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sz="3600" dirty="0"/>
              <a:t>3. </a:t>
            </a:r>
            <a:r>
              <a:rPr lang="en-US" sz="3600" dirty="0" err="1"/>
              <a:t>Fase</a:t>
            </a:r>
            <a:r>
              <a:rPr lang="en-US" sz="3600" dirty="0"/>
              <a:t> </a:t>
            </a:r>
            <a:r>
              <a:rPr lang="en-US" sz="3600" dirty="0" err="1"/>
              <a:t>Balik</a:t>
            </a:r>
            <a:r>
              <a:rPr lang="en-US" sz="3600" dirty="0"/>
              <a:t> (Backtracking / Returning Phase)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/>
              <a:t>Fase</a:t>
            </a:r>
            <a:r>
              <a:rPr lang="en-US" sz="2400" dirty="0"/>
              <a:t> </a:t>
            </a:r>
            <a:r>
              <a:rPr lang="en-US" sz="2400" dirty="0" err="1"/>
              <a:t>balik</a:t>
            </a:r>
            <a:r>
              <a:rPr lang="en-US" sz="2400" dirty="0"/>
              <a:t> </a:t>
            </a:r>
            <a:r>
              <a:rPr lang="en-US" sz="2400" dirty="0" err="1"/>
              <a:t>dimulai</a:t>
            </a:r>
            <a:r>
              <a:rPr lang="en-US" sz="2400" dirty="0"/>
              <a:t> </a:t>
            </a:r>
            <a:r>
              <a:rPr lang="en-US" sz="2400" dirty="0" err="1"/>
              <a:t>setelah</a:t>
            </a:r>
            <a:r>
              <a:rPr lang="en-US" sz="2400" dirty="0"/>
              <a:t> </a:t>
            </a:r>
            <a:r>
              <a:rPr lang="en-US" sz="2400" dirty="0" err="1"/>
              <a:t>kondisi</a:t>
            </a:r>
            <a:r>
              <a:rPr lang="en-US" sz="2400" dirty="0"/>
              <a:t> </a:t>
            </a:r>
            <a:r>
              <a:rPr lang="en-US" sz="2400" dirty="0" err="1"/>
              <a:t>berhenti</a:t>
            </a:r>
            <a:r>
              <a:rPr lang="en-US" sz="2400" dirty="0"/>
              <a:t> </a:t>
            </a:r>
            <a:r>
              <a:rPr lang="en-US" sz="2400" dirty="0" err="1"/>
              <a:t>tercapai</a:t>
            </a:r>
            <a:r>
              <a:rPr lang="en-US" sz="2400" dirty="0"/>
              <a:t>. </a:t>
            </a:r>
            <a:r>
              <a:rPr lang="en-US" sz="2400" dirty="0" err="1"/>
              <a:t>Fungsi</a:t>
            </a:r>
            <a:r>
              <a:rPr lang="en-US" sz="2400" dirty="0"/>
              <a:t> </a:t>
            </a:r>
            <a:r>
              <a:rPr lang="en-US" sz="2400" dirty="0" err="1"/>
              <a:t>kemudian</a:t>
            </a:r>
            <a:r>
              <a:rPr lang="en-US" sz="2400" dirty="0"/>
              <a:t> </a:t>
            </a:r>
            <a:r>
              <a:rPr lang="en-US" sz="2400" b="1" dirty="0" err="1"/>
              <a:t>kembali</a:t>
            </a:r>
            <a:r>
              <a:rPr lang="en-US" sz="2400" b="1" dirty="0"/>
              <a:t> </a:t>
            </a:r>
            <a:r>
              <a:rPr lang="en-US" sz="2400" b="1" dirty="0" err="1"/>
              <a:t>satu</a:t>
            </a:r>
            <a:r>
              <a:rPr lang="en-US" sz="2400" b="1" dirty="0"/>
              <a:t> per </a:t>
            </a:r>
            <a:r>
              <a:rPr lang="en-US" sz="2400" b="1" dirty="0" err="1"/>
              <a:t>satu</a:t>
            </a:r>
            <a:r>
              <a:rPr lang="en-US" sz="2400" b="1" dirty="0"/>
              <a:t> </a:t>
            </a:r>
            <a:r>
              <a:rPr lang="en-US" sz="2400" b="1" dirty="0" err="1"/>
              <a:t>ke</a:t>
            </a:r>
            <a:r>
              <a:rPr lang="en-US" sz="2400" b="1" dirty="0"/>
              <a:t> </a:t>
            </a:r>
            <a:r>
              <a:rPr lang="en-US" sz="2400" b="1" dirty="0" err="1"/>
              <a:t>pemanggilan</a:t>
            </a:r>
            <a:r>
              <a:rPr lang="en-US" sz="2400" b="1" dirty="0"/>
              <a:t> </a:t>
            </a:r>
            <a:r>
              <a:rPr lang="en-US" sz="2400" b="1" dirty="0" err="1"/>
              <a:t>sebelumnya</a:t>
            </a:r>
            <a:r>
              <a:rPr lang="en-US" sz="2400" dirty="0"/>
              <a:t> </a:t>
            </a:r>
            <a:r>
              <a:rPr lang="en-US" sz="2400" dirty="0" err="1"/>
              <a:t>sesuai</a:t>
            </a:r>
            <a:r>
              <a:rPr lang="en-US" sz="2400" dirty="0"/>
              <a:t> </a:t>
            </a:r>
            <a:r>
              <a:rPr lang="en-US" sz="2400" dirty="0" err="1"/>
              <a:t>urutan</a:t>
            </a:r>
            <a:r>
              <a:rPr lang="en-US" sz="2400" dirty="0"/>
              <a:t> </a:t>
            </a:r>
            <a:r>
              <a:rPr lang="en-US" sz="2400" dirty="0" err="1"/>
              <a:t>kebalikan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saat</a:t>
            </a:r>
            <a:r>
              <a:rPr lang="en-US" sz="2400" dirty="0"/>
              <a:t> </a:t>
            </a:r>
            <a:r>
              <a:rPr lang="en-US" sz="2400" dirty="0" err="1"/>
              <a:t>dipanggil</a:t>
            </a:r>
            <a:r>
              <a:rPr lang="en-US" sz="2400" dirty="0"/>
              <a:t> (</a:t>
            </a:r>
            <a:r>
              <a:rPr lang="en-US" sz="2400" dirty="0" err="1"/>
              <a:t>prinsip</a:t>
            </a:r>
            <a:r>
              <a:rPr lang="en-US" sz="2400" dirty="0"/>
              <a:t> </a:t>
            </a:r>
            <a:r>
              <a:rPr lang="en-US" sz="2400" b="1" dirty="0"/>
              <a:t>LIFO – Last In, First Out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call stack).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fase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 </a:t>
            </a:r>
            <a:r>
              <a:rPr lang="en-US" sz="2400" dirty="0" err="1"/>
              <a:t>biasanya</a:t>
            </a:r>
            <a:r>
              <a:rPr lang="en-US" sz="2400" dirty="0"/>
              <a:t> </a:t>
            </a:r>
            <a:r>
              <a:rPr lang="en-US" sz="2400" dirty="0" err="1"/>
              <a:t>dilakukan</a:t>
            </a:r>
            <a:r>
              <a:rPr lang="en-US" sz="2400" dirty="0"/>
              <a:t> proses </a:t>
            </a:r>
            <a:r>
              <a:rPr lang="en-US" sz="2400" dirty="0" err="1"/>
              <a:t>perhitungan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pencetakan</a:t>
            </a:r>
            <a:r>
              <a:rPr lang="en-US" sz="2400" dirty="0"/>
              <a:t> </a:t>
            </a:r>
            <a:r>
              <a:rPr lang="en-US" sz="2400" dirty="0" err="1"/>
              <a:t>hasil</a:t>
            </a:r>
            <a:r>
              <a:rPr lang="en-US" sz="2400" dirty="0"/>
              <a:t>.</a:t>
            </a:r>
          </a:p>
          <a:p>
            <a:r>
              <a:rPr lang="en-US" sz="2400" b="1" dirty="0" err="1"/>
              <a:t>Karakteristik</a:t>
            </a:r>
            <a:r>
              <a:rPr lang="en-US" sz="2400" b="1" dirty="0"/>
              <a:t>:</a:t>
            </a:r>
            <a:endParaRPr lang="en-US" sz="2400" dirty="0"/>
          </a:p>
          <a:p>
            <a:r>
              <a:rPr lang="en-US" sz="2400" dirty="0" err="1"/>
              <a:t>Terjadi</a:t>
            </a:r>
            <a:r>
              <a:rPr lang="en-US" sz="2400" dirty="0"/>
              <a:t> </a:t>
            </a:r>
            <a:r>
              <a:rPr lang="en-US" sz="2400" dirty="0" err="1"/>
              <a:t>setelah</a:t>
            </a:r>
            <a:r>
              <a:rPr lang="en-US" sz="2400" dirty="0"/>
              <a:t> base case </a:t>
            </a:r>
            <a:r>
              <a:rPr lang="en-US" sz="2400" dirty="0" err="1"/>
              <a:t>tercapai</a:t>
            </a:r>
            <a:r>
              <a:rPr lang="en-US" sz="2400" dirty="0"/>
              <a:t>. </a:t>
            </a:r>
          </a:p>
          <a:p>
            <a:r>
              <a:rPr lang="en-US" sz="2400" dirty="0"/>
              <a:t>Call stack </a:t>
            </a:r>
            <a:r>
              <a:rPr lang="en-US" sz="2400" dirty="0" err="1"/>
              <a:t>dikosongkan</a:t>
            </a:r>
            <a:r>
              <a:rPr lang="en-US" sz="2400" dirty="0"/>
              <a:t> </a:t>
            </a:r>
            <a:r>
              <a:rPr lang="en-US" sz="2400" dirty="0" err="1"/>
              <a:t>secara</a:t>
            </a:r>
            <a:r>
              <a:rPr lang="en-US" sz="2400" dirty="0"/>
              <a:t> </a:t>
            </a:r>
            <a:r>
              <a:rPr lang="en-US" sz="2400" dirty="0" err="1"/>
              <a:t>bertahap</a:t>
            </a:r>
            <a:r>
              <a:rPr lang="en-US" sz="2400" dirty="0"/>
              <a:t>. </a:t>
            </a:r>
          </a:p>
          <a:p>
            <a:r>
              <a:rPr lang="en-US" sz="2400" dirty="0" err="1"/>
              <a:t>Nilai</a:t>
            </a:r>
            <a:r>
              <a:rPr lang="en-US" sz="2400" dirty="0"/>
              <a:t> </a:t>
            </a:r>
            <a:r>
              <a:rPr lang="en-US" sz="2400" dirty="0" err="1"/>
              <a:t>hasil</a:t>
            </a:r>
            <a:r>
              <a:rPr lang="en-US" sz="2400" dirty="0"/>
              <a:t> </a:t>
            </a:r>
            <a:r>
              <a:rPr lang="en-US" sz="2400" dirty="0" err="1"/>
              <a:t>dikembalikan</a:t>
            </a:r>
            <a:r>
              <a:rPr lang="en-US" sz="2400" dirty="0"/>
              <a:t> </a:t>
            </a:r>
            <a:r>
              <a:rPr lang="en-US" sz="2400" dirty="0" err="1"/>
              <a:t>ke</a:t>
            </a:r>
            <a:r>
              <a:rPr lang="en-US" sz="2400" dirty="0"/>
              <a:t> </a:t>
            </a:r>
            <a:r>
              <a:rPr lang="en-US" sz="2400" dirty="0" err="1"/>
              <a:t>pemanggilan</a:t>
            </a:r>
            <a:r>
              <a:rPr lang="en-US" sz="2400" dirty="0"/>
              <a:t> </a:t>
            </a:r>
            <a:r>
              <a:rPr lang="en-US" sz="2400" dirty="0" err="1"/>
              <a:t>sebelumnya</a:t>
            </a:r>
            <a:r>
              <a:rPr lang="en-US" sz="2400" dirty="0"/>
              <a:t>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45667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/>
              <a:t>Fase</a:t>
            </a:r>
            <a:r>
              <a:rPr lang="en-US" altLang="en-US" dirty="0"/>
              <a:t> </a:t>
            </a:r>
            <a:r>
              <a:rPr lang="en-US" altLang="en-US" dirty="0" err="1"/>
              <a:t>pada</a:t>
            </a:r>
            <a:r>
              <a:rPr lang="en-US" altLang="en-US" dirty="0"/>
              <a:t> </a:t>
            </a:r>
            <a:r>
              <a:rPr lang="en-US" altLang="en-US" dirty="0" err="1"/>
              <a:t>Rekursi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6043216"/>
              </p:ext>
            </p:extLst>
          </p:nvPr>
        </p:nvGraphicFramePr>
        <p:xfrm>
          <a:off x="1222091" y="2091390"/>
          <a:ext cx="10058400" cy="3108960"/>
        </p:xfrm>
        <a:graphic>
          <a:graphicData uri="http://schemas.openxmlformats.org/drawingml/2006/table">
            <a:tbl>
              <a:tblPr/>
              <a:tblGrid>
                <a:gridCol w="3352800">
                  <a:extLst>
                    <a:ext uri="{9D8B030D-6E8A-4147-A177-3AD203B41FA5}">
                      <a16:colId xmlns:a16="http://schemas.microsoft.com/office/drawing/2014/main" val="220874707"/>
                    </a:ext>
                  </a:extLst>
                </a:gridCol>
                <a:gridCol w="3352800">
                  <a:extLst>
                    <a:ext uri="{9D8B030D-6E8A-4147-A177-3AD203B41FA5}">
                      <a16:colId xmlns:a16="http://schemas.microsoft.com/office/drawing/2014/main" val="1468789437"/>
                    </a:ext>
                  </a:extLst>
                </a:gridCol>
                <a:gridCol w="3352800">
                  <a:extLst>
                    <a:ext uri="{9D8B030D-6E8A-4147-A177-3AD203B41FA5}">
                      <a16:colId xmlns:a16="http://schemas.microsoft.com/office/drawing/2014/main" val="141474647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 err="1"/>
                        <a:t>Fase</a:t>
                      </a:r>
                      <a:endParaRPr lang="en-US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Penjelasan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Aktivitas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088469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/>
                        <a:t>Fase Awal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Fungsi mulai berjalan dan memanggil dirinya sendiri hingga mendekati kondisi berhenti.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Pemanggilan rekursif (recursive call).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571189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/>
                        <a:t>Fase Berhenti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Kondisi dasar (</a:t>
                      </a:r>
                      <a:r>
                        <a:rPr lang="en-US" i="1"/>
                        <a:t>base case</a:t>
                      </a:r>
                      <a:r>
                        <a:rPr lang="en-US"/>
                        <a:t>) tercapai sehingga rekursi dihentikan.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Tidak ada pemanggilan rekursif lagi.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548971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/>
                        <a:t>Fase Balik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Fungsi kembali ke pemanggilan sebelumnya sambil menyelesaikan proses atau mengembalikan nilai.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Pengembalian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nilai</a:t>
                      </a:r>
                      <a:r>
                        <a:rPr lang="en-US" dirty="0"/>
                        <a:t> (</a:t>
                      </a:r>
                      <a:r>
                        <a:rPr lang="en-US" i="1" dirty="0"/>
                        <a:t>return</a:t>
                      </a:r>
                      <a:r>
                        <a:rPr lang="en-US" dirty="0"/>
                        <a:t>) </a:t>
                      </a:r>
                      <a:r>
                        <a:rPr lang="en-US" dirty="0" err="1"/>
                        <a:t>atau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pemrosesan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hasil</a:t>
                      </a:r>
                      <a:r>
                        <a:rPr lang="en-US" dirty="0"/>
                        <a:t>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81647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4892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Rekursif</a:t>
            </a:r>
            <a:r>
              <a:rPr lang="en-US" dirty="0" smtClean="0"/>
              <a:t> Tail </a:t>
            </a:r>
            <a:br>
              <a:rPr lang="en-US" dirty="0" smtClean="0"/>
            </a:b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Rekursif</a:t>
            </a:r>
            <a:r>
              <a:rPr lang="en-US" dirty="0" smtClean="0"/>
              <a:t> Non-Tail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156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Google Shape;229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508001" y="-560274"/>
            <a:ext cx="13398226" cy="26503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11185" y="2172575"/>
            <a:ext cx="9038121" cy="310875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511185" y="5438801"/>
            <a:ext cx="10058400" cy="624932"/>
          </a:xfrm>
          <a:solidFill>
            <a:schemeClr val="bg2"/>
          </a:solidFill>
        </p:spPr>
        <p:txBody>
          <a:bodyPr>
            <a:normAutofit/>
          </a:bodyPr>
          <a:lstStyle/>
          <a:p>
            <a:r>
              <a:rPr lang="en-US" b="1" dirty="0" smtClean="0"/>
              <a:t>Proses </a:t>
            </a:r>
            <a:r>
              <a:rPr lang="en-US" b="1" dirty="0" err="1" smtClean="0"/>
              <a:t>rekursi</a:t>
            </a:r>
            <a:r>
              <a:rPr lang="en-US" b="1" dirty="0" smtClean="0"/>
              <a:t> </a:t>
            </a:r>
            <a:r>
              <a:rPr lang="en-US" b="1" dirty="0" err="1" smtClean="0"/>
              <a:t>dari</a:t>
            </a:r>
            <a:r>
              <a:rPr lang="en-US" b="1" dirty="0" smtClean="0"/>
              <a:t> </a:t>
            </a:r>
            <a:r>
              <a:rPr lang="en-US" b="1" dirty="0" err="1" smtClean="0"/>
              <a:t>Fase</a:t>
            </a:r>
            <a:r>
              <a:rPr lang="en-US" b="1" dirty="0" smtClean="0"/>
              <a:t> </a:t>
            </a:r>
            <a:r>
              <a:rPr lang="en-US" b="1" dirty="0" err="1" smtClean="0"/>
              <a:t>awal</a:t>
            </a:r>
            <a:r>
              <a:rPr lang="en-US" b="1" dirty="0" smtClean="0"/>
              <a:t> </a:t>
            </a:r>
            <a:r>
              <a:rPr lang="en-US" b="1" dirty="0" smtClean="0">
                <a:sym typeface="Wingdings" panose="05000000000000000000" pitchFamily="2" charset="2"/>
              </a:rPr>
              <a:t> </a:t>
            </a:r>
            <a:r>
              <a:rPr lang="en-US" b="1" dirty="0" err="1" smtClean="0">
                <a:sym typeface="Wingdings" panose="05000000000000000000" pitchFamily="2" charset="2"/>
              </a:rPr>
              <a:t>sampai</a:t>
            </a:r>
            <a:r>
              <a:rPr lang="en-US" b="1" dirty="0" smtClean="0">
                <a:sym typeface="Wingdings" panose="05000000000000000000" pitchFamily="2" charset="2"/>
              </a:rPr>
              <a:t> </a:t>
            </a:r>
            <a:r>
              <a:rPr lang="en-US" b="1" dirty="0" err="1" smtClean="0">
                <a:sym typeface="Wingdings" panose="05000000000000000000" pitchFamily="2" charset="2"/>
              </a:rPr>
              <a:t>mencapai</a:t>
            </a:r>
            <a:r>
              <a:rPr lang="en-US" b="1" dirty="0" smtClean="0">
                <a:sym typeface="Wingdings" panose="05000000000000000000" pitchFamily="2" charset="2"/>
              </a:rPr>
              <a:t> </a:t>
            </a:r>
            <a:r>
              <a:rPr lang="en-US" b="1" dirty="0" err="1">
                <a:sym typeface="Wingdings" panose="05000000000000000000" pitchFamily="2" charset="2"/>
              </a:rPr>
              <a:t>Kondisi</a:t>
            </a:r>
            <a:r>
              <a:rPr lang="en-US" b="1" dirty="0">
                <a:sym typeface="Wingdings" panose="05000000000000000000" pitchFamily="2" charset="2"/>
              </a:rPr>
              <a:t> terminal</a:t>
            </a:r>
            <a:endParaRPr lang="en-US" b="1" dirty="0"/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037406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Rekursi</a:t>
            </a:r>
            <a:r>
              <a:rPr lang="en-US" b="1" dirty="0"/>
              <a:t> Tail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err="1"/>
              <a:t>Rekursif</a:t>
            </a:r>
            <a:r>
              <a:rPr lang="en-US" sz="2800" dirty="0"/>
              <a:t> tail </a:t>
            </a:r>
            <a:r>
              <a:rPr lang="en-US" sz="2800" dirty="0" err="1"/>
              <a:t>adalah</a:t>
            </a:r>
            <a:r>
              <a:rPr lang="en-US" sz="2800" dirty="0"/>
              <a:t> </a:t>
            </a:r>
            <a:r>
              <a:rPr lang="en-US" sz="2800" dirty="0" err="1"/>
              <a:t>jenis</a:t>
            </a:r>
            <a:r>
              <a:rPr lang="en-US" sz="2800" dirty="0"/>
              <a:t> </a:t>
            </a:r>
            <a:r>
              <a:rPr lang="en-US" sz="2800" dirty="0" err="1"/>
              <a:t>rekursi</a:t>
            </a:r>
            <a:r>
              <a:rPr lang="en-US" sz="2800" dirty="0"/>
              <a:t> di mana </a:t>
            </a:r>
            <a:r>
              <a:rPr lang="en-US" sz="2800" b="1" dirty="0" err="1"/>
              <a:t>pemanggilan</a:t>
            </a:r>
            <a:r>
              <a:rPr lang="en-US" sz="2800" b="1" dirty="0"/>
              <a:t> </a:t>
            </a:r>
            <a:r>
              <a:rPr lang="en-US" sz="2800" b="1" dirty="0" err="1"/>
              <a:t>fungsi</a:t>
            </a:r>
            <a:r>
              <a:rPr lang="en-US" sz="2800" b="1" dirty="0"/>
              <a:t> </a:t>
            </a:r>
            <a:r>
              <a:rPr lang="en-US" sz="2800" b="1" dirty="0" err="1"/>
              <a:t>rekursif</a:t>
            </a:r>
            <a:r>
              <a:rPr lang="en-US" sz="2800" b="1" dirty="0"/>
              <a:t> </a:t>
            </a:r>
            <a:r>
              <a:rPr lang="en-US" sz="2800" b="1" dirty="0" err="1"/>
              <a:t>merupakan</a:t>
            </a:r>
            <a:r>
              <a:rPr lang="en-US" sz="2800" b="1" dirty="0"/>
              <a:t> </a:t>
            </a:r>
            <a:r>
              <a:rPr lang="en-US" sz="2800" b="1" dirty="0" err="1"/>
              <a:t>operasi</a:t>
            </a:r>
            <a:r>
              <a:rPr lang="en-US" sz="2800" b="1" dirty="0"/>
              <a:t> </a:t>
            </a:r>
            <a:r>
              <a:rPr lang="en-US" sz="2800" b="1" dirty="0" err="1"/>
              <a:t>terakhir</a:t>
            </a:r>
            <a:r>
              <a:rPr lang="en-US" sz="2800" b="1" dirty="0"/>
              <a:t> (last operation)</a:t>
            </a:r>
            <a:r>
              <a:rPr lang="en-US" sz="2800" dirty="0"/>
              <a:t> yang </a:t>
            </a:r>
            <a:r>
              <a:rPr lang="en-US" sz="2800" dirty="0" err="1"/>
              <a:t>dilakukan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fungsi</a:t>
            </a:r>
            <a:r>
              <a:rPr lang="en-US" sz="2800" dirty="0"/>
              <a:t>. </a:t>
            </a:r>
            <a:r>
              <a:rPr lang="en-US" sz="2800" dirty="0" err="1"/>
              <a:t>Setelah</a:t>
            </a:r>
            <a:r>
              <a:rPr lang="en-US" sz="2800" dirty="0"/>
              <a:t> </a:t>
            </a:r>
            <a:r>
              <a:rPr lang="en-US" sz="2800" dirty="0" err="1"/>
              <a:t>fungsi</a:t>
            </a:r>
            <a:r>
              <a:rPr lang="en-US" sz="2800" dirty="0"/>
              <a:t> </a:t>
            </a:r>
            <a:r>
              <a:rPr lang="en-US" sz="2800" dirty="0" err="1"/>
              <a:t>memanggil</a:t>
            </a:r>
            <a:r>
              <a:rPr lang="en-US" sz="2800" dirty="0"/>
              <a:t> </a:t>
            </a:r>
            <a:r>
              <a:rPr lang="en-US" sz="2800" dirty="0" err="1"/>
              <a:t>dirinya</a:t>
            </a:r>
            <a:r>
              <a:rPr lang="en-US" sz="2800" dirty="0"/>
              <a:t> </a:t>
            </a:r>
            <a:r>
              <a:rPr lang="en-US" sz="2800" dirty="0" err="1"/>
              <a:t>sendiri</a:t>
            </a:r>
            <a:r>
              <a:rPr lang="en-US" sz="2800" dirty="0"/>
              <a:t>, </a:t>
            </a:r>
            <a:r>
              <a:rPr lang="en-US" sz="2800" dirty="0" err="1"/>
              <a:t>tidak</a:t>
            </a:r>
            <a:r>
              <a:rPr lang="en-US" sz="2800" dirty="0"/>
              <a:t> </a:t>
            </a:r>
            <a:r>
              <a:rPr lang="en-US" sz="2800" dirty="0" err="1"/>
              <a:t>ada</a:t>
            </a:r>
            <a:r>
              <a:rPr lang="en-US" sz="2800" dirty="0"/>
              <a:t> </a:t>
            </a:r>
            <a:r>
              <a:rPr lang="en-US" sz="2800" dirty="0" err="1"/>
              <a:t>lagi</a:t>
            </a:r>
            <a:r>
              <a:rPr lang="en-US" sz="2800" dirty="0"/>
              <a:t> proses </a:t>
            </a:r>
            <a:r>
              <a:rPr lang="en-US" sz="2800" dirty="0" err="1"/>
              <a:t>atau</a:t>
            </a:r>
            <a:r>
              <a:rPr lang="en-US" sz="2800" dirty="0"/>
              <a:t> </a:t>
            </a:r>
            <a:r>
              <a:rPr lang="en-US" sz="2800" dirty="0" err="1"/>
              <a:t>perhitungan</a:t>
            </a:r>
            <a:r>
              <a:rPr lang="en-US" sz="2800" dirty="0"/>
              <a:t> yang </a:t>
            </a:r>
            <a:r>
              <a:rPr lang="en-US" sz="2800" dirty="0" err="1"/>
              <a:t>harus</a:t>
            </a:r>
            <a:r>
              <a:rPr lang="en-US" sz="2800" dirty="0"/>
              <a:t> </a:t>
            </a:r>
            <a:r>
              <a:rPr lang="en-US" sz="2800" dirty="0" err="1"/>
              <a:t>dilakukan</a:t>
            </a:r>
            <a:r>
              <a:rPr lang="en-US" sz="2800" dirty="0"/>
              <a:t>.</a:t>
            </a:r>
          </a:p>
          <a:p>
            <a:r>
              <a:rPr lang="en-US" sz="2800" dirty="0" err="1"/>
              <a:t>Karena</a:t>
            </a:r>
            <a:r>
              <a:rPr lang="en-US" sz="2800" dirty="0"/>
              <a:t> </a:t>
            </a:r>
            <a:r>
              <a:rPr lang="en-US" sz="2800" dirty="0" err="1"/>
              <a:t>tidak</a:t>
            </a:r>
            <a:r>
              <a:rPr lang="en-US" sz="2800" dirty="0"/>
              <a:t> </a:t>
            </a:r>
            <a:r>
              <a:rPr lang="en-US" sz="2800" dirty="0" err="1"/>
              <a:t>ada</a:t>
            </a:r>
            <a:r>
              <a:rPr lang="en-US" sz="2800" dirty="0"/>
              <a:t> </a:t>
            </a:r>
            <a:r>
              <a:rPr lang="en-US" sz="2800" dirty="0" err="1"/>
              <a:t>pekerjaan</a:t>
            </a:r>
            <a:r>
              <a:rPr lang="en-US" sz="2800" dirty="0"/>
              <a:t> </a:t>
            </a:r>
            <a:r>
              <a:rPr lang="en-US" sz="2800" dirty="0" err="1"/>
              <a:t>setelah</a:t>
            </a:r>
            <a:r>
              <a:rPr lang="en-US" sz="2800" dirty="0"/>
              <a:t> </a:t>
            </a:r>
            <a:r>
              <a:rPr lang="en-US" sz="2800" dirty="0" err="1"/>
              <a:t>pemanggilan</a:t>
            </a:r>
            <a:r>
              <a:rPr lang="en-US" sz="2800" dirty="0"/>
              <a:t> </a:t>
            </a:r>
            <a:r>
              <a:rPr lang="en-US" sz="2800" dirty="0" err="1"/>
              <a:t>rekursif</a:t>
            </a:r>
            <a:r>
              <a:rPr lang="en-US" sz="2800" dirty="0"/>
              <a:t>, </a:t>
            </a:r>
            <a:r>
              <a:rPr lang="en-US" sz="2800" dirty="0" err="1"/>
              <a:t>beberapa</a:t>
            </a:r>
            <a:r>
              <a:rPr lang="en-US" sz="2800" dirty="0"/>
              <a:t> compiler </a:t>
            </a:r>
            <a:r>
              <a:rPr lang="en-US" sz="2800" dirty="0" err="1"/>
              <a:t>dapat</a:t>
            </a:r>
            <a:r>
              <a:rPr lang="en-US" sz="2800" dirty="0"/>
              <a:t> </a:t>
            </a:r>
            <a:r>
              <a:rPr lang="en-US" sz="2800" dirty="0" err="1"/>
              <a:t>melakukan</a:t>
            </a:r>
            <a:r>
              <a:rPr lang="en-US" sz="2800" dirty="0"/>
              <a:t> </a:t>
            </a:r>
            <a:r>
              <a:rPr lang="en-US" sz="2800" b="1" dirty="0"/>
              <a:t>tail call optimization (TCO)</a:t>
            </a:r>
            <a:r>
              <a:rPr lang="en-US" sz="2800" dirty="0"/>
              <a:t> </a:t>
            </a:r>
            <a:r>
              <a:rPr lang="en-US" sz="2800" dirty="0" err="1"/>
              <a:t>sehingga</a:t>
            </a:r>
            <a:r>
              <a:rPr lang="en-US" sz="2800" dirty="0"/>
              <a:t> </a:t>
            </a:r>
            <a:r>
              <a:rPr lang="en-US" sz="2800" dirty="0" err="1"/>
              <a:t>penggunaan</a:t>
            </a:r>
            <a:r>
              <a:rPr lang="en-US" sz="2800" dirty="0"/>
              <a:t> </a:t>
            </a:r>
            <a:r>
              <a:rPr lang="en-US" sz="2800" dirty="0" err="1"/>
              <a:t>memori</a:t>
            </a:r>
            <a:r>
              <a:rPr lang="en-US" sz="2800" dirty="0"/>
              <a:t> </a:t>
            </a:r>
            <a:r>
              <a:rPr lang="en-US" sz="2800" dirty="0" err="1"/>
              <a:t>menjadi</a:t>
            </a:r>
            <a:r>
              <a:rPr lang="en-US" sz="2800" dirty="0"/>
              <a:t> </a:t>
            </a:r>
            <a:r>
              <a:rPr lang="en-US" sz="2800" dirty="0" err="1"/>
              <a:t>lebih</a:t>
            </a:r>
            <a:r>
              <a:rPr lang="en-US" sz="2800" dirty="0"/>
              <a:t> </a:t>
            </a:r>
            <a:r>
              <a:rPr lang="en-US" sz="2800" dirty="0" err="1"/>
              <a:t>efisien</a:t>
            </a:r>
            <a:r>
              <a:rPr lang="en-US" sz="2800" dirty="0"/>
              <a:t>.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98381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Karakteristik</a:t>
            </a:r>
            <a:r>
              <a:rPr lang="en-US" b="1" dirty="0" smtClean="0"/>
              <a:t> </a:t>
            </a:r>
            <a:r>
              <a:rPr lang="en-US" b="1" dirty="0" err="1" smtClean="0"/>
              <a:t>Rekursi</a:t>
            </a:r>
            <a:r>
              <a:rPr lang="en-US" b="1" dirty="0" smtClean="0"/>
              <a:t> Tail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sz="2400" dirty="0" err="1" smtClean="0"/>
              <a:t>Pemanggilan</a:t>
            </a:r>
            <a:r>
              <a:rPr lang="en-US" sz="2400" dirty="0" smtClean="0"/>
              <a:t> </a:t>
            </a:r>
            <a:r>
              <a:rPr lang="en-US" sz="2400" dirty="0" err="1"/>
              <a:t>rekursif</a:t>
            </a:r>
            <a:r>
              <a:rPr lang="en-US" sz="2400" dirty="0"/>
              <a:t> </a:t>
            </a:r>
            <a:r>
              <a:rPr lang="en-US" sz="2400" dirty="0" err="1"/>
              <a:t>berada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baris</a:t>
            </a:r>
            <a:r>
              <a:rPr lang="en-US" sz="2400" dirty="0"/>
              <a:t> </a:t>
            </a:r>
            <a:r>
              <a:rPr lang="en-US" sz="2400" dirty="0" err="1"/>
              <a:t>terakhir</a:t>
            </a:r>
            <a:r>
              <a:rPr lang="en-US" sz="2400" dirty="0"/>
              <a:t> </a:t>
            </a:r>
            <a:r>
              <a:rPr lang="en-US" sz="2400" dirty="0" err="1"/>
              <a:t>fungsi</a:t>
            </a:r>
            <a:r>
              <a:rPr lang="en-US" sz="2400" dirty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ada</a:t>
            </a:r>
            <a:r>
              <a:rPr lang="en-US" sz="2400" dirty="0"/>
              <a:t> </a:t>
            </a:r>
            <a:r>
              <a:rPr lang="en-US" sz="2400" dirty="0" err="1"/>
              <a:t>operasi</a:t>
            </a:r>
            <a:r>
              <a:rPr lang="en-US" sz="2400" dirty="0"/>
              <a:t> </a:t>
            </a:r>
            <a:r>
              <a:rPr lang="en-US" sz="2400" dirty="0" err="1"/>
              <a:t>setelah</a:t>
            </a:r>
            <a:r>
              <a:rPr lang="en-US" sz="2400" dirty="0"/>
              <a:t> </a:t>
            </a:r>
            <a:r>
              <a:rPr lang="en-US" sz="2400" dirty="0" err="1"/>
              <a:t>pemanggilan</a:t>
            </a:r>
            <a:r>
              <a:rPr lang="en-US" sz="2400" dirty="0"/>
              <a:t> </a:t>
            </a:r>
            <a:r>
              <a:rPr lang="en-US" sz="2400" dirty="0" err="1"/>
              <a:t>rekursif</a:t>
            </a:r>
            <a:r>
              <a:rPr lang="en-US" sz="2400" dirty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Proses </a:t>
            </a:r>
            <a:r>
              <a:rPr lang="en-US" sz="2400" dirty="0" err="1"/>
              <a:t>utama</a:t>
            </a:r>
            <a:r>
              <a:rPr lang="en-US" sz="2400" dirty="0"/>
              <a:t> </a:t>
            </a:r>
            <a:r>
              <a:rPr lang="en-US" sz="2400" dirty="0" err="1"/>
              <a:t>dilakukan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b="1" dirty="0" err="1"/>
              <a:t>fase</a:t>
            </a:r>
            <a:r>
              <a:rPr lang="en-US" sz="2400" b="1" dirty="0"/>
              <a:t> </a:t>
            </a:r>
            <a:r>
              <a:rPr lang="en-US" sz="2400" b="1" dirty="0" err="1"/>
              <a:t>awal</a:t>
            </a:r>
            <a:r>
              <a:rPr lang="en-US" sz="2400" b="1" dirty="0"/>
              <a:t> (recursive call)</a:t>
            </a:r>
            <a:r>
              <a:rPr lang="en-US" sz="2400" dirty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err="1"/>
              <a:t>Lebih</a:t>
            </a:r>
            <a:r>
              <a:rPr lang="en-US" sz="2400" dirty="0"/>
              <a:t> </a:t>
            </a:r>
            <a:r>
              <a:rPr lang="en-US" sz="2400" dirty="0" err="1"/>
              <a:t>hemat</a:t>
            </a:r>
            <a:r>
              <a:rPr lang="en-US" sz="2400" dirty="0"/>
              <a:t> </a:t>
            </a:r>
            <a:r>
              <a:rPr lang="en-US" sz="2400" dirty="0" err="1"/>
              <a:t>memori</a:t>
            </a:r>
            <a:r>
              <a:rPr lang="en-US" sz="2400" dirty="0"/>
              <a:t> </a:t>
            </a:r>
            <a:r>
              <a:rPr lang="en-US" sz="2400" dirty="0" err="1"/>
              <a:t>jika</a:t>
            </a:r>
            <a:r>
              <a:rPr lang="en-US" sz="2400" dirty="0"/>
              <a:t> compiler </a:t>
            </a:r>
            <a:r>
              <a:rPr lang="en-US" sz="2400" dirty="0" err="1"/>
              <a:t>mendukung</a:t>
            </a:r>
            <a:r>
              <a:rPr lang="en-US" sz="2400" dirty="0"/>
              <a:t> </a:t>
            </a:r>
            <a:r>
              <a:rPr lang="en-US" sz="2400" dirty="0" err="1"/>
              <a:t>optimasi</a:t>
            </a:r>
            <a:r>
              <a:rPr lang="en-US" sz="2400" dirty="0"/>
              <a:t> tail recursion.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err="1"/>
              <a:t>Sering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diubah</a:t>
            </a:r>
            <a:r>
              <a:rPr lang="en-US" sz="2400" dirty="0"/>
              <a:t> </a:t>
            </a:r>
            <a:r>
              <a:rPr lang="en-US" sz="2400" dirty="0" err="1"/>
              <a:t>menjadi</a:t>
            </a:r>
            <a:r>
              <a:rPr lang="en-US" sz="2400" dirty="0"/>
              <a:t> </a:t>
            </a:r>
            <a:r>
              <a:rPr lang="en-US" sz="2400" dirty="0" err="1"/>
              <a:t>perulangan</a:t>
            </a:r>
            <a:r>
              <a:rPr lang="en-US" sz="2400" dirty="0"/>
              <a:t> (loop)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mudah</a:t>
            </a:r>
            <a:r>
              <a:rPr lang="en-US" sz="2400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861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Capaian</a:t>
            </a:r>
            <a:r>
              <a:rPr lang="en-US" dirty="0" smtClean="0"/>
              <a:t> </a:t>
            </a:r>
            <a:r>
              <a:rPr lang="en-US" dirty="0" err="1" smtClean="0"/>
              <a:t>Pembelajaran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69913" indent="-569913">
              <a:buFont typeface="+mj-lt"/>
              <a:buAutoNum type="arabicPeriod"/>
            </a:pPr>
            <a:r>
              <a:rPr lang="en-US" sz="2800" dirty="0" err="1"/>
              <a:t>Mahasiswa</a:t>
            </a:r>
            <a:r>
              <a:rPr lang="en-US" sz="2800" dirty="0"/>
              <a:t> </a:t>
            </a:r>
            <a:r>
              <a:rPr lang="en-US" sz="2800" dirty="0" err="1"/>
              <a:t>dapat</a:t>
            </a:r>
            <a:r>
              <a:rPr lang="en-US" sz="2800" dirty="0"/>
              <a:t> </a:t>
            </a:r>
            <a:r>
              <a:rPr lang="en-US" sz="2800" dirty="0" err="1" smtClean="0"/>
              <a:t>memahami</a:t>
            </a:r>
            <a:r>
              <a:rPr lang="en-US" sz="2800" dirty="0" smtClean="0"/>
              <a:t> </a:t>
            </a:r>
            <a:r>
              <a:rPr lang="en-US" sz="2800" dirty="0" err="1" smtClean="0"/>
              <a:t>konsep</a:t>
            </a:r>
            <a:r>
              <a:rPr lang="en-US" sz="2800" dirty="0" smtClean="0"/>
              <a:t> </a:t>
            </a:r>
            <a:r>
              <a:rPr lang="en-US" sz="2800" dirty="0" err="1" smtClean="0"/>
              <a:t>rekursi</a:t>
            </a:r>
            <a:endParaRPr lang="en-US" sz="2800" dirty="0" smtClean="0"/>
          </a:p>
          <a:p>
            <a:pPr marL="569913" indent="-569913">
              <a:buFont typeface="+mj-lt"/>
              <a:buAutoNum type="arabicPeriod"/>
            </a:pPr>
            <a:r>
              <a:rPr lang="en-US" sz="2800" dirty="0" err="1"/>
              <a:t>Mahasiswa</a:t>
            </a:r>
            <a:r>
              <a:rPr lang="en-US" sz="2800" dirty="0"/>
              <a:t> </a:t>
            </a:r>
            <a:r>
              <a:rPr lang="en-US" sz="2800" dirty="0" err="1"/>
              <a:t>dapat</a:t>
            </a:r>
            <a:r>
              <a:rPr lang="en-US" sz="2800" dirty="0"/>
              <a:t> </a:t>
            </a:r>
            <a:r>
              <a:rPr lang="en-US" sz="2800" dirty="0" err="1" smtClean="0"/>
              <a:t>memahami</a:t>
            </a:r>
            <a:r>
              <a:rPr lang="en-US" sz="2800" dirty="0" smtClean="0"/>
              <a:t> </a:t>
            </a:r>
            <a:r>
              <a:rPr lang="en-US" sz="2800" dirty="0" err="1" smtClean="0"/>
              <a:t>perbedaan</a:t>
            </a:r>
            <a:r>
              <a:rPr lang="en-US" sz="2800" dirty="0" smtClean="0"/>
              <a:t> </a:t>
            </a:r>
            <a:r>
              <a:rPr lang="en-US" sz="2800" dirty="0" err="1" smtClean="0"/>
              <a:t>iterasi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rekursi</a:t>
            </a:r>
            <a:endParaRPr lang="en-US" sz="2800" dirty="0" smtClean="0"/>
          </a:p>
          <a:p>
            <a:pPr marL="569913" indent="-569913">
              <a:buFont typeface="+mj-lt"/>
              <a:buAutoNum type="arabicPeriod"/>
            </a:pPr>
            <a:r>
              <a:rPr lang="en-US" sz="2800" dirty="0" err="1"/>
              <a:t>Mahasiswa</a:t>
            </a:r>
            <a:r>
              <a:rPr lang="en-US" sz="2800" dirty="0"/>
              <a:t> </a:t>
            </a:r>
            <a:r>
              <a:rPr lang="en-US" sz="2800" dirty="0" err="1"/>
              <a:t>dapat</a:t>
            </a:r>
            <a:r>
              <a:rPr lang="en-US" sz="2800" dirty="0"/>
              <a:t> </a:t>
            </a:r>
            <a:r>
              <a:rPr lang="en-US" sz="2800" dirty="0" err="1"/>
              <a:t>memahami</a:t>
            </a:r>
            <a:endParaRPr lang="en-US" sz="2800" dirty="0" smtClean="0"/>
          </a:p>
          <a:p>
            <a:pPr marL="569913" indent="-569913">
              <a:buFont typeface="+mj-lt"/>
              <a:buAutoNum type="arabicPeriod"/>
            </a:pPr>
            <a:r>
              <a:rPr lang="en-US" sz="2800" dirty="0" err="1" smtClean="0"/>
              <a:t>Mahasiswa</a:t>
            </a:r>
            <a:r>
              <a:rPr lang="en-US" sz="2800" dirty="0" smtClean="0"/>
              <a:t> </a:t>
            </a:r>
            <a:r>
              <a:rPr lang="en-US" sz="2800" dirty="0" err="1" smtClean="0"/>
              <a:t>dapat</a:t>
            </a:r>
            <a:r>
              <a:rPr lang="en-US" sz="2800" dirty="0" smtClean="0"/>
              <a:t> </a:t>
            </a:r>
            <a:r>
              <a:rPr lang="en-US" sz="2800" dirty="0" err="1" smtClean="0"/>
              <a:t>memahami</a:t>
            </a:r>
            <a:r>
              <a:rPr lang="en-US" sz="2800" dirty="0" smtClean="0"/>
              <a:t> </a:t>
            </a:r>
            <a:r>
              <a:rPr lang="en-US" sz="2800" dirty="0" err="1" smtClean="0"/>
              <a:t>konsep</a:t>
            </a:r>
            <a:r>
              <a:rPr lang="en-US" sz="2800" dirty="0" smtClean="0"/>
              <a:t> </a:t>
            </a:r>
            <a:r>
              <a:rPr lang="en-US" sz="2800" dirty="0" err="1" smtClean="0"/>
              <a:t>rekursi</a:t>
            </a:r>
            <a:r>
              <a:rPr lang="en-US" sz="2800" dirty="0" smtClean="0"/>
              <a:t> Tail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rekursi</a:t>
            </a:r>
            <a:r>
              <a:rPr lang="en-US" sz="2800" dirty="0" smtClean="0"/>
              <a:t> Non-Tail</a:t>
            </a:r>
          </a:p>
          <a:p>
            <a:pPr marL="569913" indent="-569913">
              <a:buFont typeface="+mj-lt"/>
              <a:buAutoNum type="arabicPeriod"/>
            </a:pP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946151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8"/>
          <p:cNvSpPr txBox="1">
            <a:spLocks noGrp="1"/>
          </p:cNvSpPr>
          <p:nvPr>
            <p:ph type="body" idx="4294967295"/>
          </p:nvPr>
        </p:nvSpPr>
        <p:spPr>
          <a:xfrm>
            <a:off x="768485" y="1858964"/>
            <a:ext cx="10787975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71450" lvl="0" indent="-1714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US" sz="2200" dirty="0" err="1"/>
              <a:t>Untuk</a:t>
            </a:r>
            <a:r>
              <a:rPr lang="en-US" sz="2200" dirty="0"/>
              <a:t> </a:t>
            </a:r>
            <a:r>
              <a:rPr lang="en-US" sz="2200" dirty="0" err="1"/>
              <a:t>menghitung</a:t>
            </a:r>
            <a:r>
              <a:rPr lang="en-US" sz="2200" dirty="0"/>
              <a:t> </a:t>
            </a:r>
            <a:r>
              <a:rPr lang="en-US" sz="2200" dirty="0">
                <a:latin typeface="Courier New"/>
                <a:ea typeface="Courier New"/>
                <a:cs typeface="Courier New"/>
                <a:sym typeface="Courier New"/>
              </a:rPr>
              <a:t>n!</a:t>
            </a:r>
            <a:r>
              <a:rPr lang="en-US" sz="2200" dirty="0"/>
              <a:t>, </a:t>
            </a:r>
            <a:r>
              <a:rPr lang="en-US" sz="2200" dirty="0" err="1"/>
              <a:t>rekursi</a:t>
            </a:r>
            <a:r>
              <a:rPr lang="en-US" sz="2200" dirty="0"/>
              <a:t> tail </a:t>
            </a:r>
            <a:r>
              <a:rPr lang="en-US" sz="2200" dirty="0" err="1"/>
              <a:t>didefinisikan</a:t>
            </a:r>
            <a:r>
              <a:rPr lang="en-US" sz="2200" dirty="0"/>
              <a:t> </a:t>
            </a:r>
            <a:r>
              <a:rPr lang="en-US" sz="2200" dirty="0" err="1"/>
              <a:t>sbb</a:t>
            </a:r>
            <a:r>
              <a:rPr lang="en-US" sz="2200" dirty="0"/>
              <a:t>: </a:t>
            </a:r>
            <a:endParaRPr dirty="0"/>
          </a:p>
          <a:p>
            <a:pPr marL="171450" lvl="0" indent="-171450" algn="l" rtl="0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 dirty="0"/>
          </a:p>
          <a:p>
            <a:pPr marL="171450" lvl="0" indent="-171450" algn="l" rtl="0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 dirty="0"/>
          </a:p>
          <a:p>
            <a:pPr marL="171450" lvl="0" indent="-171450" algn="l" rtl="0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 dirty="0"/>
          </a:p>
          <a:p>
            <a:pPr marL="171450" lvl="0" indent="-171450" algn="l" rtl="0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 dirty="0"/>
          </a:p>
          <a:p>
            <a:pPr marL="171450" lvl="0" indent="-171450" algn="l" rtl="0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 dirty="0"/>
          </a:p>
          <a:p>
            <a:pPr marL="171450" lvl="0" indent="-171450" algn="l" rtl="0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 dirty="0"/>
          </a:p>
          <a:p>
            <a:pPr marL="171450" lvl="0" indent="-171450" algn="l" rtl="0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 dirty="0"/>
          </a:p>
          <a:p>
            <a:pPr marL="171450" lvl="0" indent="-171450" algn="l" rtl="0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</a:pPr>
            <a:r>
              <a:rPr lang="en-US" sz="2000" dirty="0">
                <a:solidFill>
                  <a:srgbClr val="FFFFFF"/>
                </a:solidFill>
              </a:rPr>
              <a:t>c</a:t>
            </a:r>
            <a:endParaRPr dirty="0"/>
          </a:p>
        </p:txBody>
      </p:sp>
      <p:pic>
        <p:nvPicPr>
          <p:cNvPr id="237" name="Google Shape;237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94335" y="2170908"/>
            <a:ext cx="3733210" cy="13643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04938" y="3535306"/>
            <a:ext cx="6906076" cy="21096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1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508001" y="-560274"/>
            <a:ext cx="13398226" cy="24192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69475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1FA46A30-2156-4DC7-B09A-2D55A4210EE9}" type="slidenum">
              <a:rPr lang="en-US" altLang="en-US"/>
              <a:pPr/>
              <a:t>21</a:t>
            </a:fld>
            <a:endParaRPr lang="en-US" altLang="en-US"/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 smtClean="0"/>
              <a:t>Faktorial</a:t>
            </a:r>
            <a:r>
              <a:rPr lang="en-US" altLang="en-US" dirty="0" smtClean="0"/>
              <a:t> : </a:t>
            </a:r>
            <a:r>
              <a:rPr lang="en-US" altLang="en-US" dirty="0" err="1"/>
              <a:t>R</a:t>
            </a:r>
            <a:r>
              <a:rPr lang="en-US" altLang="en-US" dirty="0" err="1" smtClean="0"/>
              <a:t>ekursi</a:t>
            </a:r>
            <a:r>
              <a:rPr lang="en-US" altLang="en-US" dirty="0" smtClean="0"/>
              <a:t> </a:t>
            </a:r>
            <a:r>
              <a:rPr lang="en-US" altLang="en-US" dirty="0"/>
              <a:t>T</a:t>
            </a:r>
            <a:r>
              <a:rPr lang="en-US" altLang="en-US" dirty="0" smtClean="0"/>
              <a:t>ail</a:t>
            </a:r>
            <a:endParaRPr lang="en-US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68411" y="2044005"/>
            <a:ext cx="4858069" cy="313932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buFontTx/>
              <a:buNone/>
            </a:pPr>
            <a:r>
              <a:rPr lang="en-US" altLang="en-US" dirty="0" err="1">
                <a:latin typeface="Courier New" charset="0"/>
                <a:ea typeface="Courier New" charset="0"/>
                <a:cs typeface="Courier New" charset="0"/>
              </a:rPr>
              <a:t>int</a:t>
            </a:r>
            <a:r>
              <a:rPr lang="en-US" altLang="en-US" dirty="0"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altLang="en-US" dirty="0" err="1">
                <a:latin typeface="Courier New" charset="0"/>
                <a:ea typeface="Courier New" charset="0"/>
                <a:cs typeface="Courier New" charset="0"/>
              </a:rPr>
              <a:t>facttail</a:t>
            </a:r>
            <a:r>
              <a:rPr lang="en-US" altLang="en-US" dirty="0">
                <a:latin typeface="Courier New" charset="0"/>
                <a:ea typeface="Courier New" charset="0"/>
                <a:cs typeface="Courier New" charset="0"/>
              </a:rPr>
              <a:t>(</a:t>
            </a:r>
            <a:r>
              <a:rPr lang="en-US" altLang="en-US" dirty="0" err="1">
                <a:latin typeface="Courier New" charset="0"/>
                <a:ea typeface="Courier New" charset="0"/>
                <a:cs typeface="Courier New" charset="0"/>
              </a:rPr>
              <a:t>int</a:t>
            </a:r>
            <a:r>
              <a:rPr lang="en-US" altLang="en-US" dirty="0">
                <a:latin typeface="Courier New" charset="0"/>
                <a:ea typeface="Courier New" charset="0"/>
                <a:cs typeface="Courier New" charset="0"/>
              </a:rPr>
              <a:t> n, </a:t>
            </a:r>
            <a:r>
              <a:rPr lang="en-US" altLang="en-US" dirty="0" err="1">
                <a:latin typeface="Courier New" charset="0"/>
                <a:ea typeface="Courier New" charset="0"/>
                <a:cs typeface="Courier New" charset="0"/>
              </a:rPr>
              <a:t>int</a:t>
            </a:r>
            <a:r>
              <a:rPr lang="en-US" altLang="en-US" dirty="0">
                <a:latin typeface="Courier New" charset="0"/>
                <a:ea typeface="Courier New" charset="0"/>
                <a:cs typeface="Courier New" charset="0"/>
              </a:rPr>
              <a:t> a)</a:t>
            </a:r>
          </a:p>
          <a:p>
            <a:pPr>
              <a:buFontTx/>
              <a:buNone/>
            </a:pPr>
            <a:r>
              <a:rPr lang="en-US" altLang="en-US" dirty="0">
                <a:latin typeface="Courier New" charset="0"/>
                <a:ea typeface="Courier New" charset="0"/>
                <a:cs typeface="Courier New" charset="0"/>
              </a:rPr>
              <a:t>{</a:t>
            </a:r>
          </a:p>
          <a:p>
            <a:pPr>
              <a:buFontTx/>
              <a:buNone/>
            </a:pPr>
            <a:r>
              <a:rPr lang="en-US" altLang="en-US" dirty="0">
                <a:latin typeface="Courier New" charset="0"/>
                <a:ea typeface="Courier New" charset="0"/>
                <a:cs typeface="Courier New" charset="0"/>
              </a:rPr>
              <a:t>	if (n &lt; 0)</a:t>
            </a:r>
          </a:p>
          <a:p>
            <a:pPr>
              <a:buFontTx/>
              <a:buNone/>
            </a:pPr>
            <a:r>
              <a:rPr lang="en-US" altLang="en-US" dirty="0">
                <a:latin typeface="Courier New" charset="0"/>
                <a:ea typeface="Courier New" charset="0"/>
                <a:cs typeface="Courier New" charset="0"/>
              </a:rPr>
              <a:t>		return 0;</a:t>
            </a:r>
          </a:p>
          <a:p>
            <a:pPr>
              <a:buFontTx/>
              <a:buNone/>
            </a:pPr>
            <a:r>
              <a:rPr lang="en-US" altLang="en-US" dirty="0">
                <a:latin typeface="Courier New" charset="0"/>
                <a:ea typeface="Courier New" charset="0"/>
                <a:cs typeface="Courier New" charset="0"/>
              </a:rPr>
              <a:t>	else if (n == 0)</a:t>
            </a:r>
          </a:p>
          <a:p>
            <a:pPr>
              <a:buFontTx/>
              <a:buNone/>
            </a:pPr>
            <a:r>
              <a:rPr lang="en-US" altLang="en-US" dirty="0">
                <a:latin typeface="Courier New" charset="0"/>
                <a:ea typeface="Courier New" charset="0"/>
                <a:cs typeface="Courier New" charset="0"/>
              </a:rPr>
              <a:t>		return 1;</a:t>
            </a:r>
          </a:p>
          <a:p>
            <a:pPr>
              <a:buFontTx/>
              <a:buNone/>
            </a:pPr>
            <a:r>
              <a:rPr lang="en-US" altLang="en-US" dirty="0">
                <a:latin typeface="Courier New" charset="0"/>
                <a:ea typeface="Courier New" charset="0"/>
                <a:cs typeface="Courier New" charset="0"/>
              </a:rPr>
              <a:t>	else if (n == 1)</a:t>
            </a:r>
          </a:p>
          <a:p>
            <a:pPr>
              <a:buFontTx/>
              <a:buNone/>
            </a:pPr>
            <a:r>
              <a:rPr lang="en-US" altLang="en-US" dirty="0">
                <a:latin typeface="Courier New" charset="0"/>
                <a:ea typeface="Courier New" charset="0"/>
                <a:cs typeface="Courier New" charset="0"/>
              </a:rPr>
              <a:t>		return a;</a:t>
            </a:r>
          </a:p>
          <a:p>
            <a:pPr>
              <a:buFontTx/>
              <a:buNone/>
            </a:pPr>
            <a:r>
              <a:rPr lang="en-US" altLang="en-US" dirty="0">
                <a:latin typeface="Courier New" charset="0"/>
                <a:ea typeface="Courier New" charset="0"/>
                <a:cs typeface="Courier New" charset="0"/>
              </a:rPr>
              <a:t>	else</a:t>
            </a:r>
          </a:p>
          <a:p>
            <a:pPr>
              <a:buFontTx/>
              <a:buNone/>
            </a:pPr>
            <a:r>
              <a:rPr lang="en-US" altLang="en-US" dirty="0">
                <a:latin typeface="Courier New" charset="0"/>
                <a:ea typeface="Courier New" charset="0"/>
                <a:cs typeface="Courier New" charset="0"/>
              </a:rPr>
              <a:t>		return </a:t>
            </a:r>
            <a:r>
              <a:rPr lang="en-US" altLang="en-US" dirty="0" err="1">
                <a:latin typeface="Courier New" charset="0"/>
                <a:ea typeface="Courier New" charset="0"/>
                <a:cs typeface="Courier New" charset="0"/>
              </a:rPr>
              <a:t>facttail</a:t>
            </a:r>
            <a:r>
              <a:rPr lang="en-US" altLang="en-US" dirty="0">
                <a:latin typeface="Courier New" charset="0"/>
                <a:ea typeface="Courier New" charset="0"/>
                <a:cs typeface="Courier New" charset="0"/>
              </a:rPr>
              <a:t>(n-1,n*a);</a:t>
            </a:r>
          </a:p>
          <a:p>
            <a:pPr>
              <a:buFontTx/>
              <a:buNone/>
            </a:pPr>
            <a:r>
              <a:rPr lang="en-US" altLang="en-US" dirty="0" smtClean="0">
                <a:latin typeface="Courier New" charset="0"/>
                <a:ea typeface="Courier New" charset="0"/>
                <a:cs typeface="Courier New" charset="0"/>
              </a:rPr>
              <a:t>}</a:t>
            </a:r>
            <a:endParaRPr lang="en-US" altLang="en-US" dirty="0">
              <a:latin typeface="Courier New" charset="0"/>
              <a:ea typeface="Courier New" charset="0"/>
              <a:cs typeface="Courier New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351493" y="2044005"/>
            <a:ext cx="4536819" cy="39703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Output : </a:t>
            </a:r>
          </a:p>
          <a:p>
            <a:r>
              <a:rPr lang="en-US" dirty="0" smtClean="0"/>
              <a:t>120</a:t>
            </a:r>
          </a:p>
          <a:p>
            <a:endParaRPr lang="en-US" dirty="0"/>
          </a:p>
          <a:p>
            <a:r>
              <a:rPr lang="en-US" dirty="0" smtClean="0"/>
              <a:t>Proses </a:t>
            </a:r>
            <a:r>
              <a:rPr lang="en-US" dirty="0" err="1" smtClean="0"/>
              <a:t>perhitungan</a:t>
            </a:r>
            <a:r>
              <a:rPr lang="en-US" dirty="0" smtClean="0"/>
              <a:t> :</a:t>
            </a:r>
          </a:p>
          <a:p>
            <a:r>
              <a:rPr lang="en-US" altLang="en-US" dirty="0" err="1" smtClean="0">
                <a:latin typeface="Courier New" charset="0"/>
                <a:ea typeface="Courier New" charset="0"/>
                <a:cs typeface="Courier New" charset="0"/>
              </a:rPr>
              <a:t>facttail</a:t>
            </a:r>
            <a:r>
              <a:rPr lang="en-US" altLang="en-US" dirty="0" smtClean="0">
                <a:latin typeface="Courier New" charset="0"/>
                <a:ea typeface="Courier New" charset="0"/>
                <a:cs typeface="Courier New" charset="0"/>
              </a:rPr>
              <a:t>(</a:t>
            </a:r>
            <a:r>
              <a:rPr lang="en-US" dirty="0" smtClean="0"/>
              <a:t>5,1)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en-US" altLang="en-US" dirty="0" err="1" smtClean="0">
                <a:latin typeface="Courier New" charset="0"/>
                <a:ea typeface="Courier New" charset="0"/>
                <a:cs typeface="Courier New" charset="0"/>
              </a:rPr>
              <a:t>facttail</a:t>
            </a:r>
            <a:r>
              <a:rPr lang="en-US" altLang="en-US" dirty="0" smtClean="0">
                <a:latin typeface="Courier New" charset="0"/>
                <a:ea typeface="Courier New" charset="0"/>
                <a:cs typeface="Courier New" charset="0"/>
              </a:rPr>
              <a:t>(</a:t>
            </a:r>
            <a:r>
              <a:rPr lang="en-US" altLang="en-US" dirty="0" smtClean="0"/>
              <a:t>4</a:t>
            </a:r>
            <a:r>
              <a:rPr lang="en-US" dirty="0" smtClean="0"/>
              <a:t>, 5*1) = </a:t>
            </a:r>
            <a:r>
              <a:rPr lang="en-US" altLang="en-US" dirty="0" err="1" smtClean="0">
                <a:latin typeface="Courier New" charset="0"/>
                <a:ea typeface="Courier New" charset="0"/>
                <a:cs typeface="Courier New" charset="0"/>
              </a:rPr>
              <a:t>facttail</a:t>
            </a:r>
            <a:r>
              <a:rPr lang="en-US" altLang="en-US" dirty="0" smtClean="0">
                <a:latin typeface="Courier New" charset="0"/>
                <a:ea typeface="Courier New" charset="0"/>
                <a:cs typeface="Courier New" charset="0"/>
              </a:rPr>
              <a:t>(</a:t>
            </a:r>
            <a:r>
              <a:rPr lang="en-US" altLang="en-US" dirty="0" smtClean="0"/>
              <a:t>4</a:t>
            </a:r>
            <a:r>
              <a:rPr lang="en-US" dirty="0" smtClean="0"/>
              <a:t>,5) 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en-US" altLang="en-US" dirty="0" err="1" smtClean="0">
                <a:latin typeface="Courier New" charset="0"/>
                <a:ea typeface="Courier New" charset="0"/>
                <a:cs typeface="Courier New" charset="0"/>
              </a:rPr>
              <a:t>facttail</a:t>
            </a:r>
            <a:r>
              <a:rPr lang="en-US" altLang="en-US" dirty="0" smtClean="0">
                <a:latin typeface="Courier New" charset="0"/>
                <a:ea typeface="Courier New" charset="0"/>
                <a:cs typeface="Courier New" charset="0"/>
              </a:rPr>
              <a:t>(</a:t>
            </a:r>
            <a:r>
              <a:rPr lang="en-US" altLang="en-US" dirty="0" smtClean="0"/>
              <a:t>3, 4*5)</a:t>
            </a:r>
            <a:r>
              <a:rPr lang="en-US" dirty="0" smtClean="0"/>
              <a:t> = </a:t>
            </a:r>
            <a:r>
              <a:rPr lang="en-US" altLang="en-US" dirty="0" err="1" smtClean="0">
                <a:latin typeface="Courier New" charset="0"/>
                <a:ea typeface="Courier New" charset="0"/>
                <a:cs typeface="Courier New" charset="0"/>
              </a:rPr>
              <a:t>facttail</a:t>
            </a:r>
            <a:r>
              <a:rPr lang="en-US" altLang="en-US" dirty="0" smtClean="0">
                <a:latin typeface="Courier New" charset="0"/>
                <a:ea typeface="Courier New" charset="0"/>
                <a:cs typeface="Courier New" charset="0"/>
              </a:rPr>
              <a:t>(</a:t>
            </a:r>
            <a:r>
              <a:rPr lang="en-US" altLang="en-US" dirty="0" smtClean="0"/>
              <a:t>3</a:t>
            </a:r>
            <a:r>
              <a:rPr lang="en-US" dirty="0" smtClean="0"/>
              <a:t>,20)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en-US" altLang="en-US" dirty="0" err="1" smtClean="0">
                <a:latin typeface="Courier New" charset="0"/>
                <a:ea typeface="Courier New" charset="0"/>
                <a:cs typeface="Courier New" charset="0"/>
              </a:rPr>
              <a:t>facttail</a:t>
            </a:r>
            <a:r>
              <a:rPr lang="en-US" altLang="en-US" dirty="0" smtClean="0">
                <a:latin typeface="Courier New" charset="0"/>
                <a:ea typeface="Courier New" charset="0"/>
                <a:cs typeface="Courier New" charset="0"/>
              </a:rPr>
              <a:t>(</a:t>
            </a:r>
            <a:r>
              <a:rPr lang="en-US" altLang="en-US" dirty="0" smtClean="0"/>
              <a:t>2</a:t>
            </a:r>
            <a:r>
              <a:rPr lang="en-US" dirty="0" smtClean="0"/>
              <a:t>, 3*20) = </a:t>
            </a:r>
            <a:r>
              <a:rPr lang="en-US" altLang="en-US" dirty="0" err="1" smtClean="0">
                <a:latin typeface="Courier New" charset="0"/>
                <a:ea typeface="Courier New" charset="0"/>
                <a:cs typeface="Courier New" charset="0"/>
              </a:rPr>
              <a:t>facttail</a:t>
            </a:r>
            <a:r>
              <a:rPr lang="en-US" altLang="en-US" dirty="0" smtClean="0">
                <a:latin typeface="Courier New" charset="0"/>
                <a:ea typeface="Courier New" charset="0"/>
                <a:cs typeface="Courier New" charset="0"/>
              </a:rPr>
              <a:t>(</a:t>
            </a:r>
            <a:r>
              <a:rPr lang="en-US" altLang="en-US" dirty="0" smtClean="0"/>
              <a:t>2</a:t>
            </a:r>
            <a:r>
              <a:rPr lang="en-US" dirty="0" smtClean="0"/>
              <a:t>,60)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en-US" altLang="en-US" dirty="0" err="1" smtClean="0">
                <a:latin typeface="Courier New" charset="0"/>
                <a:ea typeface="Courier New" charset="0"/>
                <a:cs typeface="Courier New" charset="0"/>
              </a:rPr>
              <a:t>facttail</a:t>
            </a:r>
            <a:r>
              <a:rPr lang="en-US" altLang="en-US" dirty="0" smtClean="0">
                <a:latin typeface="Courier New" charset="0"/>
                <a:ea typeface="Courier New" charset="0"/>
                <a:cs typeface="Courier New" charset="0"/>
              </a:rPr>
              <a:t>(</a:t>
            </a:r>
            <a:r>
              <a:rPr lang="en-US" altLang="en-US" dirty="0" smtClean="0"/>
              <a:t>1</a:t>
            </a:r>
            <a:r>
              <a:rPr lang="en-US" dirty="0" smtClean="0"/>
              <a:t>, 2*60) = </a:t>
            </a:r>
            <a:r>
              <a:rPr lang="en-US" altLang="en-US" dirty="0" err="1" smtClean="0">
                <a:latin typeface="Courier New" charset="0"/>
                <a:ea typeface="Courier New" charset="0"/>
                <a:cs typeface="Courier New" charset="0"/>
              </a:rPr>
              <a:t>facttail</a:t>
            </a:r>
            <a:r>
              <a:rPr lang="en-US" altLang="en-US" dirty="0" smtClean="0">
                <a:latin typeface="Courier New" charset="0"/>
                <a:ea typeface="Courier New" charset="0"/>
                <a:cs typeface="Courier New" charset="0"/>
              </a:rPr>
              <a:t>(</a:t>
            </a:r>
            <a:r>
              <a:rPr lang="en-US" altLang="en-US" dirty="0" smtClean="0"/>
              <a:t>2,120</a:t>
            </a:r>
            <a:r>
              <a:rPr lang="en-US" dirty="0" smtClean="0"/>
              <a:t>)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en-US" dirty="0" smtClean="0"/>
              <a:t>Return 120</a:t>
            </a:r>
            <a:endParaRPr lang="en-US" dirty="0"/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9075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Proses </a:t>
            </a:r>
            <a:r>
              <a:rPr lang="en-US" altLang="en-US" dirty="0" err="1" smtClean="0"/>
              <a:t>Faktorial</a:t>
            </a:r>
            <a:r>
              <a:rPr lang="en-US" altLang="en-US" dirty="0" smtClean="0"/>
              <a:t> </a:t>
            </a:r>
            <a:r>
              <a:rPr lang="en-US" altLang="en-US" dirty="0"/>
              <a:t>: </a:t>
            </a:r>
            <a:r>
              <a:rPr lang="en-US" altLang="en-US" dirty="0" err="1"/>
              <a:t>Rekursi</a:t>
            </a:r>
            <a:r>
              <a:rPr lang="en-US" altLang="en-US" dirty="0"/>
              <a:t> Tail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3324018"/>
              </p:ext>
            </p:extLst>
          </p:nvPr>
        </p:nvGraphicFramePr>
        <p:xfrm>
          <a:off x="5987844" y="1650055"/>
          <a:ext cx="5441488" cy="48298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98288">
                  <a:extLst>
                    <a:ext uri="{9D8B030D-6E8A-4147-A177-3AD203B41FA5}">
                      <a16:colId xmlns:a16="http://schemas.microsoft.com/office/drawing/2014/main" val="3461130402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384797628"/>
                    </a:ext>
                  </a:extLst>
                </a:gridCol>
              </a:tblGrid>
              <a:tr h="322428"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35" marR="8935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35" marR="8935" marT="6350" marB="0" anchor="b"/>
                </a:tc>
                <a:extLst>
                  <a:ext uri="{0D108BD9-81ED-4DB2-BD59-A6C34878D82A}">
                    <a16:rowId xmlns:a16="http://schemas.microsoft.com/office/drawing/2014/main" val="1279387891"/>
                  </a:ext>
                </a:extLst>
              </a:tr>
              <a:tr h="322428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u="none" strike="noStrike">
                          <a:effectLst/>
                          <a:latin typeface="+mn-lt"/>
                        </a:rPr>
                        <a:t>int facttail(int n, int a)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35" marR="8935" marT="635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b="1" u="none" strike="noStrike" dirty="0" err="1">
                          <a:effectLst/>
                          <a:latin typeface="+mn-lt"/>
                        </a:rPr>
                        <a:t>factail</a:t>
                      </a:r>
                      <a:r>
                        <a:rPr lang="en-US" sz="2000" b="1" u="none" strike="noStrike" dirty="0">
                          <a:effectLst/>
                          <a:latin typeface="+mn-lt"/>
                        </a:rPr>
                        <a:t>(5,1)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35" marR="8935" marT="635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4377402"/>
                  </a:ext>
                </a:extLst>
              </a:tr>
              <a:tr h="322428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u="none" strike="noStrike">
                          <a:effectLst/>
                          <a:latin typeface="+mn-lt"/>
                        </a:rPr>
                        <a:t>{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35" marR="8935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35" marR="8935" marT="6350" marB="0" anchor="b"/>
                </a:tc>
                <a:extLst>
                  <a:ext uri="{0D108BD9-81ED-4DB2-BD59-A6C34878D82A}">
                    <a16:rowId xmlns:a16="http://schemas.microsoft.com/office/drawing/2014/main" val="2840058778"/>
                  </a:ext>
                </a:extLst>
              </a:tr>
              <a:tr h="322428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u="none" strike="noStrike">
                          <a:effectLst/>
                          <a:latin typeface="+mn-lt"/>
                        </a:rPr>
                        <a:t>if (n &lt; 0)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35" marR="8935" marT="635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u="none" strike="noStrike">
                          <a:effectLst/>
                          <a:latin typeface="+mn-lt"/>
                        </a:rPr>
                        <a:t>if (5 &lt; 0)--&gt;FALSE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35" marR="8935" marT="6350" marB="0" anchor="ctr"/>
                </a:tc>
                <a:extLst>
                  <a:ext uri="{0D108BD9-81ED-4DB2-BD59-A6C34878D82A}">
                    <a16:rowId xmlns:a16="http://schemas.microsoft.com/office/drawing/2014/main" val="1096553290"/>
                  </a:ext>
                </a:extLst>
              </a:tr>
              <a:tr h="322428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u="none" strike="noStrike">
                          <a:effectLst/>
                          <a:latin typeface="+mn-lt"/>
                        </a:rPr>
                        <a:t>return 0;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35" marR="8935" marT="635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35" marR="8935" marT="6350" marB="0" anchor="ctr"/>
                </a:tc>
                <a:extLst>
                  <a:ext uri="{0D108BD9-81ED-4DB2-BD59-A6C34878D82A}">
                    <a16:rowId xmlns:a16="http://schemas.microsoft.com/office/drawing/2014/main" val="5774577"/>
                  </a:ext>
                </a:extLst>
              </a:tr>
              <a:tr h="322428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u="none" strike="noStrike">
                          <a:effectLst/>
                          <a:latin typeface="+mn-lt"/>
                        </a:rPr>
                        <a:t>else if (n == 0)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35" marR="8935" marT="635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u="none" strike="noStrike">
                          <a:effectLst/>
                          <a:latin typeface="+mn-lt"/>
                        </a:rPr>
                        <a:t>else if (5 == 0)--&gt;FALSE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35" marR="8935" marT="6350" marB="0" anchor="ctr"/>
                </a:tc>
                <a:extLst>
                  <a:ext uri="{0D108BD9-81ED-4DB2-BD59-A6C34878D82A}">
                    <a16:rowId xmlns:a16="http://schemas.microsoft.com/office/drawing/2014/main" val="953845920"/>
                  </a:ext>
                </a:extLst>
              </a:tr>
              <a:tr h="322428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u="none" strike="noStrike">
                          <a:effectLst/>
                          <a:latin typeface="+mn-lt"/>
                        </a:rPr>
                        <a:t>return 1;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35" marR="8935" marT="635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35" marR="8935" marT="6350" marB="0" anchor="ctr"/>
                </a:tc>
                <a:extLst>
                  <a:ext uri="{0D108BD9-81ED-4DB2-BD59-A6C34878D82A}">
                    <a16:rowId xmlns:a16="http://schemas.microsoft.com/office/drawing/2014/main" val="3519116180"/>
                  </a:ext>
                </a:extLst>
              </a:tr>
              <a:tr h="322428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u="none" strike="noStrike">
                          <a:effectLst/>
                          <a:latin typeface="+mn-lt"/>
                        </a:rPr>
                        <a:t>else if (n == 1)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35" marR="8935" marT="635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u="none" strike="noStrike">
                          <a:effectLst/>
                          <a:latin typeface="+mn-lt"/>
                        </a:rPr>
                        <a:t>else if (5 == 1)--&gt;FALSE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35" marR="8935" marT="6350" marB="0" anchor="ctr"/>
                </a:tc>
                <a:extLst>
                  <a:ext uri="{0D108BD9-81ED-4DB2-BD59-A6C34878D82A}">
                    <a16:rowId xmlns:a16="http://schemas.microsoft.com/office/drawing/2014/main" val="3983172846"/>
                  </a:ext>
                </a:extLst>
              </a:tr>
              <a:tr h="322428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u="none" strike="noStrike">
                          <a:effectLst/>
                          <a:latin typeface="+mn-lt"/>
                        </a:rPr>
                        <a:t>return a;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35" marR="8935" marT="635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35" marR="8935" marT="6350" marB="0" anchor="ctr"/>
                </a:tc>
                <a:extLst>
                  <a:ext uri="{0D108BD9-81ED-4DB2-BD59-A6C34878D82A}">
                    <a16:rowId xmlns:a16="http://schemas.microsoft.com/office/drawing/2014/main" val="2697315772"/>
                  </a:ext>
                </a:extLst>
              </a:tr>
              <a:tr h="322428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u="none" strike="noStrike">
                          <a:effectLst/>
                          <a:latin typeface="+mn-lt"/>
                        </a:rPr>
                        <a:t>else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35" marR="8935" marT="635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u="none" strike="noStrike">
                          <a:effectLst/>
                          <a:latin typeface="+mn-lt"/>
                        </a:rPr>
                        <a:t>else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35" marR="8935" marT="6350" marB="0" anchor="ctr"/>
                </a:tc>
                <a:extLst>
                  <a:ext uri="{0D108BD9-81ED-4DB2-BD59-A6C34878D82A}">
                    <a16:rowId xmlns:a16="http://schemas.microsoft.com/office/drawing/2014/main" val="1888616999"/>
                  </a:ext>
                </a:extLst>
              </a:tr>
              <a:tr h="638276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return </a:t>
                      </a:r>
                      <a:r>
                        <a:rPr lang="en-US" sz="2000" u="none" strike="noStrike" dirty="0" err="1">
                          <a:effectLst/>
                          <a:latin typeface="+mn-lt"/>
                        </a:rPr>
                        <a:t>facttail</a:t>
                      </a:r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(n-1,n*a);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35" marR="8935" marT="635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return </a:t>
                      </a:r>
                      <a:r>
                        <a:rPr lang="en-US" sz="2000" u="none" strike="noStrike" dirty="0" err="1">
                          <a:effectLst/>
                          <a:latin typeface="+mn-lt"/>
                        </a:rPr>
                        <a:t>facttail</a:t>
                      </a:r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(4,5*1);</a:t>
                      </a:r>
                      <a:br>
                        <a:rPr lang="en-US" sz="2000" u="none" strike="noStrike" dirty="0">
                          <a:effectLst/>
                          <a:latin typeface="+mn-lt"/>
                        </a:rPr>
                      </a:br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return </a:t>
                      </a:r>
                      <a:r>
                        <a:rPr lang="en-US" sz="2000" u="none" strike="noStrike" dirty="0" err="1">
                          <a:effectLst/>
                          <a:latin typeface="+mn-lt"/>
                        </a:rPr>
                        <a:t>facttail</a:t>
                      </a:r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(4,5);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35" marR="8935" marT="6350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7983454"/>
                  </a:ext>
                </a:extLst>
              </a:tr>
              <a:tr h="322428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000" u="none" strike="noStrike">
                          <a:effectLst/>
                          <a:latin typeface="+mn-lt"/>
                        </a:rPr>
                        <a:t>}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35" marR="8935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35" marR="8935" marT="6350" marB="0" anchor="b"/>
                </a:tc>
                <a:extLst>
                  <a:ext uri="{0D108BD9-81ED-4DB2-BD59-A6C34878D82A}">
                    <a16:rowId xmlns:a16="http://schemas.microsoft.com/office/drawing/2014/main" val="1206317542"/>
                  </a:ext>
                </a:extLst>
              </a:tr>
              <a:tr h="322428"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35" marR="8935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dirty="0">
                          <a:effectLst/>
                          <a:latin typeface="+mn-lt"/>
                        </a:rPr>
                        <a:t>stack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35" marR="8935" marT="6350" marB="0" anchor="b"/>
                </a:tc>
                <a:extLst>
                  <a:ext uri="{0D108BD9-81ED-4DB2-BD59-A6C34878D82A}">
                    <a16:rowId xmlns:a16="http://schemas.microsoft.com/office/drawing/2014/main" val="517821516"/>
                  </a:ext>
                </a:extLst>
              </a:tr>
              <a:tr h="322428"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35" marR="8935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 err="1">
                          <a:effectLst/>
                          <a:latin typeface="+mn-lt"/>
                        </a:rPr>
                        <a:t>facttail</a:t>
                      </a:r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(4,5);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935" marR="8935" marT="6350" marB="0" anchor="b"/>
                </a:tc>
                <a:extLst>
                  <a:ext uri="{0D108BD9-81ED-4DB2-BD59-A6C34878D82A}">
                    <a16:rowId xmlns:a16="http://schemas.microsoft.com/office/drawing/2014/main" val="1240078675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88489" y="1955580"/>
            <a:ext cx="589935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Proses </a:t>
            </a:r>
            <a:r>
              <a:rPr lang="en-US" sz="2400" dirty="0" err="1" smtClean="0"/>
              <a:t>factail</a:t>
            </a:r>
            <a:r>
              <a:rPr lang="en-US" sz="2400" dirty="0" smtClean="0"/>
              <a:t>(5,1)</a:t>
            </a:r>
          </a:p>
          <a:p>
            <a:r>
              <a:rPr lang="en-US" sz="2400" dirty="0" smtClean="0">
                <a:sym typeface="Wingdings" panose="05000000000000000000" pitchFamily="2" charset="2"/>
              </a:rPr>
              <a:t> </a:t>
            </a:r>
            <a:r>
              <a:rPr lang="en-US" sz="2400" dirty="0" err="1" smtClean="0">
                <a:sym typeface="Wingdings" panose="05000000000000000000" pitchFamily="2" charset="2"/>
              </a:rPr>
              <a:t>Pada</a:t>
            </a:r>
            <a:r>
              <a:rPr lang="en-US" sz="2400" dirty="0" smtClean="0"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sym typeface="Wingdings" panose="05000000000000000000" pitchFamily="2" charset="2"/>
              </a:rPr>
              <a:t>kolom</a:t>
            </a:r>
            <a:r>
              <a:rPr lang="en-US" sz="2400" dirty="0" smtClean="0">
                <a:sym typeface="Wingdings" panose="05000000000000000000" pitchFamily="2" charset="2"/>
              </a:rPr>
              <a:t> 1, </a:t>
            </a:r>
            <a:r>
              <a:rPr lang="en-US" sz="2400" dirty="0" err="1" smtClean="0">
                <a:sym typeface="Wingdings" panose="05000000000000000000" pitchFamily="2" charset="2"/>
              </a:rPr>
              <a:t>ubah</a:t>
            </a:r>
            <a:r>
              <a:rPr lang="en-US" sz="2400" dirty="0" smtClean="0">
                <a:sym typeface="Wingdings" panose="05000000000000000000" pitchFamily="2" charset="2"/>
              </a:rPr>
              <a:t> n </a:t>
            </a:r>
            <a:r>
              <a:rPr lang="en-US" sz="2400" dirty="0" err="1" smtClean="0">
                <a:sym typeface="Wingdings" panose="05000000000000000000" pitchFamily="2" charset="2"/>
              </a:rPr>
              <a:t>dengan</a:t>
            </a:r>
            <a:r>
              <a:rPr lang="en-US" sz="2400" dirty="0" smtClean="0">
                <a:sym typeface="Wingdings" panose="05000000000000000000" pitchFamily="2" charset="2"/>
              </a:rPr>
              <a:t> 5</a:t>
            </a:r>
            <a:endParaRPr lang="en-US" sz="2400" dirty="0" smtClean="0"/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en-US" sz="2400" dirty="0" err="1" smtClean="0">
                <a:sym typeface="Wingdings" panose="05000000000000000000" pitchFamily="2" charset="2"/>
              </a:rPr>
              <a:t>Silakan</a:t>
            </a:r>
            <a:r>
              <a:rPr lang="en-US" sz="2400" dirty="0" smtClean="0"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sym typeface="Wingdings" panose="05000000000000000000" pitchFamily="2" charset="2"/>
              </a:rPr>
              <a:t>diisi</a:t>
            </a:r>
            <a:r>
              <a:rPr lang="en-US" sz="2400" dirty="0" smtClean="0">
                <a:sym typeface="Wingdings" panose="05000000000000000000" pitchFamily="2" charset="2"/>
              </a:rPr>
              <a:t> n=5 </a:t>
            </a:r>
            <a:r>
              <a:rPr lang="en-US" sz="2400" dirty="0" err="1" smtClean="0">
                <a:sym typeface="Wingdings" panose="05000000000000000000" pitchFamily="2" charset="2"/>
              </a:rPr>
              <a:t>sesuai</a:t>
            </a:r>
            <a:r>
              <a:rPr lang="en-US" sz="2400" dirty="0" smtClean="0"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sym typeface="Wingdings" panose="05000000000000000000" pitchFamily="2" charset="2"/>
              </a:rPr>
              <a:t>dengan</a:t>
            </a:r>
            <a:r>
              <a:rPr lang="en-US" sz="2400" dirty="0" smtClean="0"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sym typeface="Wingdings" panose="05000000000000000000" pitchFamily="2" charset="2"/>
              </a:rPr>
              <a:t>kodenya</a:t>
            </a:r>
            <a:endParaRPr lang="en-US" sz="2400" dirty="0" smtClean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en-US" sz="2400" dirty="0" err="1" smtClean="0">
                <a:sym typeface="Wingdings" panose="05000000000000000000" pitchFamily="2" charset="2"/>
              </a:rPr>
              <a:t>Pada</a:t>
            </a:r>
            <a:r>
              <a:rPr lang="en-US" sz="2400" dirty="0" smtClean="0">
                <a:sym typeface="Wingdings" panose="05000000000000000000" pitchFamily="2" charset="2"/>
              </a:rPr>
              <a:t> </a:t>
            </a:r>
            <a:r>
              <a:rPr lang="en-US" sz="2400" dirty="0" err="1" smtClean="0">
                <a:sym typeface="Wingdings" panose="05000000000000000000" pitchFamily="2" charset="2"/>
              </a:rPr>
              <a:t>kolom</a:t>
            </a:r>
            <a:r>
              <a:rPr lang="en-US" sz="2400" dirty="0" smtClean="0">
                <a:sym typeface="Wingdings" panose="05000000000000000000" pitchFamily="2" charset="2"/>
              </a:rPr>
              <a:t> 1 </a:t>
            </a:r>
            <a:r>
              <a:rPr lang="en-US" sz="2400" dirty="0" err="1" smtClean="0">
                <a:sym typeface="Wingdings" panose="05000000000000000000" pitchFamily="2" charset="2"/>
              </a:rPr>
              <a:t>menghasilkan</a:t>
            </a:r>
            <a:r>
              <a:rPr lang="en-US" sz="2400" dirty="0" smtClean="0">
                <a:sym typeface="Wingdings" panose="05000000000000000000" pitchFamily="2" charset="2"/>
              </a:rPr>
              <a:t> </a:t>
            </a:r>
            <a:r>
              <a:rPr lang="en-US" sz="2400" dirty="0" err="1" smtClean="0"/>
              <a:t>facttail</a:t>
            </a:r>
            <a:r>
              <a:rPr lang="en-US" sz="2400" dirty="0" smtClean="0"/>
              <a:t>(4,5);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en-US" sz="2400" dirty="0" err="1"/>
              <a:t>facttail</a:t>
            </a:r>
            <a:r>
              <a:rPr lang="en-US" sz="2400" dirty="0"/>
              <a:t>(4,5</a:t>
            </a:r>
            <a:r>
              <a:rPr lang="en-US" sz="2400" dirty="0" smtClean="0"/>
              <a:t>) </a:t>
            </a:r>
            <a:r>
              <a:rPr lang="en-US" sz="2400" dirty="0" err="1" smtClean="0"/>
              <a:t>dimasukkan</a:t>
            </a:r>
            <a:r>
              <a:rPr lang="en-US" sz="2400" dirty="0" smtClean="0"/>
              <a:t> </a:t>
            </a:r>
            <a:r>
              <a:rPr lang="en-US" sz="2400" dirty="0" err="1" smtClean="0"/>
              <a:t>ke</a:t>
            </a:r>
            <a:r>
              <a:rPr lang="en-US" sz="2400" dirty="0" smtClean="0"/>
              <a:t> stack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diproses</a:t>
            </a:r>
            <a:r>
              <a:rPr lang="en-US" sz="2400" dirty="0" smtClean="0"/>
              <a:t> </a:t>
            </a:r>
            <a:r>
              <a:rPr lang="en-US" sz="2400" dirty="0" err="1" smtClean="0"/>
              <a:t>berikutnya</a:t>
            </a:r>
            <a:endParaRPr lang="en-US" sz="2400" dirty="0" smtClean="0"/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kolom</a:t>
            </a:r>
            <a:r>
              <a:rPr lang="en-US" sz="2400" dirty="0" smtClean="0"/>
              <a:t> 2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</a:t>
            </a:r>
            <a:r>
              <a:rPr lang="en-US" sz="2400" dirty="0" err="1"/>
              <a:t>factail</a:t>
            </a:r>
            <a:r>
              <a:rPr lang="en-US" sz="2400" dirty="0"/>
              <a:t>(4,5) 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en-US" sz="2400" dirty="0">
              <a:solidFill>
                <a:srgbClr val="00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en-US" sz="2400" dirty="0"/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en-US" sz="2400" dirty="0"/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863709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8841882"/>
              </p:ext>
            </p:extLst>
          </p:nvPr>
        </p:nvGraphicFramePr>
        <p:xfrm>
          <a:off x="167149" y="607837"/>
          <a:ext cx="11916698" cy="477273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36024">
                  <a:extLst>
                    <a:ext uri="{9D8B030D-6E8A-4147-A177-3AD203B41FA5}">
                      <a16:colId xmlns:a16="http://schemas.microsoft.com/office/drawing/2014/main" val="3332417459"/>
                    </a:ext>
                  </a:extLst>
                </a:gridCol>
                <a:gridCol w="2157106">
                  <a:extLst>
                    <a:ext uri="{9D8B030D-6E8A-4147-A177-3AD203B41FA5}">
                      <a16:colId xmlns:a16="http://schemas.microsoft.com/office/drawing/2014/main" val="3795783358"/>
                    </a:ext>
                  </a:extLst>
                </a:gridCol>
                <a:gridCol w="2038729">
                  <a:extLst>
                    <a:ext uri="{9D8B030D-6E8A-4147-A177-3AD203B41FA5}">
                      <a16:colId xmlns:a16="http://schemas.microsoft.com/office/drawing/2014/main" val="2376776551"/>
                    </a:ext>
                  </a:extLst>
                </a:gridCol>
                <a:gridCol w="2038729">
                  <a:extLst>
                    <a:ext uri="{9D8B030D-6E8A-4147-A177-3AD203B41FA5}">
                      <a16:colId xmlns:a16="http://schemas.microsoft.com/office/drawing/2014/main" val="197395109"/>
                    </a:ext>
                  </a:extLst>
                </a:gridCol>
                <a:gridCol w="1853282">
                  <a:extLst>
                    <a:ext uri="{9D8B030D-6E8A-4147-A177-3AD203B41FA5}">
                      <a16:colId xmlns:a16="http://schemas.microsoft.com/office/drawing/2014/main" val="3833847846"/>
                    </a:ext>
                  </a:extLst>
                </a:gridCol>
                <a:gridCol w="1592828">
                  <a:extLst>
                    <a:ext uri="{9D8B030D-6E8A-4147-A177-3AD203B41FA5}">
                      <a16:colId xmlns:a16="http://schemas.microsoft.com/office/drawing/2014/main" val="173075530"/>
                    </a:ext>
                  </a:extLst>
                </a:gridCol>
              </a:tblGrid>
              <a:tr h="147420"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  <a:latin typeface="+mn-lt"/>
                        </a:rPr>
                        <a:t>2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>
                          <a:effectLst/>
                          <a:latin typeface="+mn-lt"/>
                        </a:rPr>
                        <a:t>3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>
                          <a:effectLst/>
                          <a:latin typeface="+mn-lt"/>
                        </a:rPr>
                        <a:t>4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  <a:latin typeface="+mn-lt"/>
                        </a:rPr>
                        <a:t>5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b"/>
                </a:tc>
                <a:extLst>
                  <a:ext uri="{0D108BD9-81ED-4DB2-BD59-A6C34878D82A}">
                    <a16:rowId xmlns:a16="http://schemas.microsoft.com/office/drawing/2014/main" val="1257545006"/>
                  </a:ext>
                </a:extLst>
              </a:tr>
              <a:tr h="149088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>
                          <a:effectLst/>
                          <a:latin typeface="+mn-lt"/>
                        </a:rPr>
                        <a:t>int facttail(int n, int a)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 dirty="0" err="1">
                          <a:effectLst/>
                          <a:latin typeface="+mn-lt"/>
                        </a:rPr>
                        <a:t>factail</a:t>
                      </a:r>
                      <a:r>
                        <a:rPr lang="en-US" sz="1800" u="none" strike="noStrike" dirty="0">
                          <a:effectLst/>
                          <a:latin typeface="+mn-lt"/>
                        </a:rPr>
                        <a:t>(5,1)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 dirty="0" err="1">
                          <a:effectLst/>
                          <a:latin typeface="+mn-lt"/>
                        </a:rPr>
                        <a:t>factail</a:t>
                      </a:r>
                      <a:r>
                        <a:rPr lang="en-US" sz="1800" u="none" strike="noStrike" dirty="0">
                          <a:effectLst/>
                          <a:latin typeface="+mn-lt"/>
                        </a:rPr>
                        <a:t>(4,5)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 dirty="0" err="1">
                          <a:effectLst/>
                          <a:latin typeface="+mn-lt"/>
                        </a:rPr>
                        <a:t>factail</a:t>
                      </a:r>
                      <a:r>
                        <a:rPr lang="en-US" sz="1800" u="none" strike="noStrike" dirty="0">
                          <a:effectLst/>
                          <a:latin typeface="+mn-lt"/>
                        </a:rPr>
                        <a:t>(3,20)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err="1">
                          <a:effectLst/>
                          <a:latin typeface="+mn-lt"/>
                        </a:rPr>
                        <a:t>facttail</a:t>
                      </a:r>
                      <a:r>
                        <a:rPr lang="en-US" sz="1800" u="none" strike="noStrike" dirty="0">
                          <a:effectLst/>
                          <a:latin typeface="+mn-lt"/>
                        </a:rPr>
                        <a:t>(2,60);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err="1">
                          <a:effectLst/>
                          <a:latin typeface="+mn-lt"/>
                        </a:rPr>
                        <a:t>facttail</a:t>
                      </a:r>
                      <a:r>
                        <a:rPr lang="en-US" sz="1800" u="none" strike="noStrike" dirty="0">
                          <a:effectLst/>
                          <a:latin typeface="+mn-lt"/>
                        </a:rPr>
                        <a:t>(1,120);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0281037"/>
                  </a:ext>
                </a:extLst>
              </a:tr>
              <a:tr h="149088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>
                          <a:effectLst/>
                          <a:latin typeface="+mn-lt"/>
                        </a:rPr>
                        <a:t>{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b"/>
                </a:tc>
                <a:extLst>
                  <a:ext uri="{0D108BD9-81ED-4DB2-BD59-A6C34878D82A}">
                    <a16:rowId xmlns:a16="http://schemas.microsoft.com/office/drawing/2014/main" val="2854987874"/>
                  </a:ext>
                </a:extLst>
              </a:tr>
              <a:tr h="280974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>
                          <a:effectLst/>
                          <a:latin typeface="+mn-lt"/>
                        </a:rPr>
                        <a:t>if (n &lt; 0)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>
                          <a:effectLst/>
                          <a:latin typeface="+mn-lt"/>
                        </a:rPr>
                        <a:t>if (5 &lt; 0)--&gt;FALSE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>
                          <a:effectLst/>
                          <a:latin typeface="+mn-lt"/>
                        </a:rPr>
                        <a:t>if (4 &lt; 0)--&gt;FALSE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>
                          <a:effectLst/>
                          <a:latin typeface="+mn-lt"/>
                        </a:rPr>
                        <a:t>if (3 &lt; 0)--&gt;FALSE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>
                          <a:effectLst/>
                          <a:latin typeface="+mn-lt"/>
                        </a:rPr>
                        <a:t>if (2 &lt; 0)--&gt;FALSE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>
                          <a:effectLst/>
                          <a:latin typeface="+mn-lt"/>
                        </a:rPr>
                        <a:t>if (1 &lt; 0)--&gt;FALSE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ctr"/>
                </a:tc>
                <a:extLst>
                  <a:ext uri="{0D108BD9-81ED-4DB2-BD59-A6C34878D82A}">
                    <a16:rowId xmlns:a16="http://schemas.microsoft.com/office/drawing/2014/main" val="608867371"/>
                  </a:ext>
                </a:extLst>
              </a:tr>
              <a:tr h="149088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>
                          <a:effectLst/>
                          <a:latin typeface="+mn-lt"/>
                        </a:rPr>
                        <a:t>return 0;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ctr"/>
                </a:tc>
                <a:extLst>
                  <a:ext uri="{0D108BD9-81ED-4DB2-BD59-A6C34878D82A}">
                    <a16:rowId xmlns:a16="http://schemas.microsoft.com/office/drawing/2014/main" val="3595067869"/>
                  </a:ext>
                </a:extLst>
              </a:tr>
              <a:tr h="280974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>
                          <a:effectLst/>
                          <a:latin typeface="+mn-lt"/>
                        </a:rPr>
                        <a:t>else if (n == 0)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>
                          <a:effectLst/>
                          <a:latin typeface="+mn-lt"/>
                        </a:rPr>
                        <a:t>else if (5 == 0)--&gt;FALSE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>
                          <a:effectLst/>
                          <a:latin typeface="+mn-lt"/>
                        </a:rPr>
                        <a:t>else if (4 == 0)--&gt;FALSE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>
                          <a:effectLst/>
                          <a:latin typeface="+mn-lt"/>
                        </a:rPr>
                        <a:t>else if (3 == 0)--&gt;FALSE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>
                          <a:effectLst/>
                          <a:latin typeface="+mn-lt"/>
                        </a:rPr>
                        <a:t>else if (2 == 0)--&gt;FALSE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>
                          <a:effectLst/>
                          <a:latin typeface="+mn-lt"/>
                        </a:rPr>
                        <a:t>else if (1 == 0)--&gt;FALSE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ctr"/>
                </a:tc>
                <a:extLst>
                  <a:ext uri="{0D108BD9-81ED-4DB2-BD59-A6C34878D82A}">
                    <a16:rowId xmlns:a16="http://schemas.microsoft.com/office/drawing/2014/main" val="3144457746"/>
                  </a:ext>
                </a:extLst>
              </a:tr>
              <a:tr h="149088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>
                          <a:effectLst/>
                          <a:latin typeface="+mn-lt"/>
                        </a:rPr>
                        <a:t>return 1;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ctr"/>
                </a:tc>
                <a:extLst>
                  <a:ext uri="{0D108BD9-81ED-4DB2-BD59-A6C34878D82A}">
                    <a16:rowId xmlns:a16="http://schemas.microsoft.com/office/drawing/2014/main" val="3132590693"/>
                  </a:ext>
                </a:extLst>
              </a:tr>
              <a:tr h="280974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>
                          <a:effectLst/>
                          <a:latin typeface="+mn-lt"/>
                        </a:rPr>
                        <a:t>else if (n == 1)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>
                          <a:effectLst/>
                          <a:latin typeface="+mn-lt"/>
                        </a:rPr>
                        <a:t>else if (5 == 1)--&gt;FALSE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>
                          <a:effectLst/>
                          <a:latin typeface="+mn-lt"/>
                        </a:rPr>
                        <a:t>else if (4 == 1)--&gt;FALSE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>
                          <a:effectLst/>
                          <a:latin typeface="+mn-lt"/>
                        </a:rPr>
                        <a:t>else if (3 == 1)--&gt;FALSE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>
                          <a:effectLst/>
                          <a:latin typeface="+mn-lt"/>
                        </a:rPr>
                        <a:t>else if (2 == 1)--&gt;FALSE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>
                          <a:effectLst/>
                          <a:latin typeface="+mn-lt"/>
                        </a:rPr>
                        <a:t>else if (1 == 1)--&gt;TRUE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ctr"/>
                </a:tc>
                <a:extLst>
                  <a:ext uri="{0D108BD9-81ED-4DB2-BD59-A6C34878D82A}">
                    <a16:rowId xmlns:a16="http://schemas.microsoft.com/office/drawing/2014/main" val="921319280"/>
                  </a:ext>
                </a:extLst>
              </a:tr>
              <a:tr h="149088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>
                          <a:effectLst/>
                          <a:latin typeface="+mn-lt"/>
                        </a:rPr>
                        <a:t>return a;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  <a:latin typeface="+mn-lt"/>
                        </a:rPr>
                        <a:t>return 120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b"/>
                </a:tc>
                <a:extLst>
                  <a:ext uri="{0D108BD9-81ED-4DB2-BD59-A6C34878D82A}">
                    <a16:rowId xmlns:a16="http://schemas.microsoft.com/office/drawing/2014/main" val="1821767842"/>
                  </a:ext>
                </a:extLst>
              </a:tr>
              <a:tr h="149088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>
                          <a:effectLst/>
                          <a:latin typeface="+mn-lt"/>
                        </a:rPr>
                        <a:t>else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>
                          <a:effectLst/>
                          <a:latin typeface="+mn-lt"/>
                        </a:rPr>
                        <a:t>else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>
                          <a:effectLst/>
                          <a:latin typeface="+mn-lt"/>
                        </a:rPr>
                        <a:t>else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>
                          <a:effectLst/>
                          <a:latin typeface="+mn-lt"/>
                        </a:rPr>
                        <a:t>else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>
                          <a:effectLst/>
                          <a:latin typeface="+mn-lt"/>
                        </a:rPr>
                        <a:t>else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b"/>
                </a:tc>
                <a:extLst>
                  <a:ext uri="{0D108BD9-81ED-4DB2-BD59-A6C34878D82A}">
                    <a16:rowId xmlns:a16="http://schemas.microsoft.com/office/drawing/2014/main" val="1485322516"/>
                  </a:ext>
                </a:extLst>
              </a:tr>
              <a:tr h="29817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>
                          <a:effectLst/>
                          <a:latin typeface="+mn-lt"/>
                        </a:rPr>
                        <a:t>return facttail(n-1,n*a);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 dirty="0">
                          <a:effectLst/>
                          <a:latin typeface="+mn-lt"/>
                        </a:rPr>
                        <a:t>return </a:t>
                      </a:r>
                      <a:r>
                        <a:rPr lang="en-US" sz="1800" u="none" strike="noStrike" dirty="0" err="1">
                          <a:effectLst/>
                          <a:latin typeface="+mn-lt"/>
                        </a:rPr>
                        <a:t>facttail</a:t>
                      </a:r>
                      <a:r>
                        <a:rPr lang="en-US" sz="1800" u="none" strike="noStrike" dirty="0">
                          <a:effectLst/>
                          <a:latin typeface="+mn-lt"/>
                        </a:rPr>
                        <a:t>(4,5*1);</a:t>
                      </a:r>
                      <a:br>
                        <a:rPr lang="en-US" sz="1800" u="none" strike="noStrike" dirty="0">
                          <a:effectLst/>
                          <a:latin typeface="+mn-lt"/>
                        </a:rPr>
                      </a:br>
                      <a:r>
                        <a:rPr lang="en-US" sz="1800" u="none" strike="noStrike" dirty="0">
                          <a:effectLst/>
                          <a:latin typeface="+mn-lt"/>
                        </a:rPr>
                        <a:t>return </a:t>
                      </a:r>
                      <a:r>
                        <a:rPr lang="en-US" sz="1800" u="none" strike="noStrike" dirty="0" err="1">
                          <a:effectLst/>
                          <a:latin typeface="+mn-lt"/>
                        </a:rPr>
                        <a:t>facttail</a:t>
                      </a:r>
                      <a:r>
                        <a:rPr lang="en-US" sz="1800" u="none" strike="noStrike" dirty="0">
                          <a:effectLst/>
                          <a:latin typeface="+mn-lt"/>
                        </a:rPr>
                        <a:t>(4,5);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 dirty="0">
                          <a:effectLst/>
                          <a:latin typeface="+mn-lt"/>
                        </a:rPr>
                        <a:t>return </a:t>
                      </a:r>
                      <a:r>
                        <a:rPr lang="en-US" sz="1800" u="none" strike="noStrike" dirty="0" err="1">
                          <a:effectLst/>
                          <a:latin typeface="+mn-lt"/>
                        </a:rPr>
                        <a:t>facttail</a:t>
                      </a:r>
                      <a:r>
                        <a:rPr lang="en-US" sz="1800" u="none" strike="noStrike" dirty="0">
                          <a:effectLst/>
                          <a:latin typeface="+mn-lt"/>
                        </a:rPr>
                        <a:t>(3,20);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 dirty="0">
                          <a:effectLst/>
                          <a:latin typeface="+mn-lt"/>
                        </a:rPr>
                        <a:t>return </a:t>
                      </a:r>
                      <a:r>
                        <a:rPr lang="en-US" sz="1800" u="none" strike="noStrike" dirty="0" err="1">
                          <a:effectLst/>
                          <a:latin typeface="+mn-lt"/>
                        </a:rPr>
                        <a:t>facttail</a:t>
                      </a:r>
                      <a:r>
                        <a:rPr lang="en-US" sz="1800" u="none" strike="noStrike" dirty="0">
                          <a:effectLst/>
                          <a:latin typeface="+mn-lt"/>
                        </a:rPr>
                        <a:t>(2,60);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 dirty="0">
                          <a:effectLst/>
                          <a:latin typeface="+mn-lt"/>
                        </a:rPr>
                        <a:t>return </a:t>
                      </a:r>
                      <a:r>
                        <a:rPr lang="en-US" sz="1800" u="none" strike="noStrike" dirty="0" err="1">
                          <a:effectLst/>
                          <a:latin typeface="+mn-lt"/>
                        </a:rPr>
                        <a:t>facttail</a:t>
                      </a:r>
                      <a:r>
                        <a:rPr lang="en-US" sz="1800" u="none" strike="noStrike" dirty="0">
                          <a:effectLst/>
                          <a:latin typeface="+mn-lt"/>
                        </a:rPr>
                        <a:t>(1,120);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b"/>
                </a:tc>
                <a:extLst>
                  <a:ext uri="{0D108BD9-81ED-4DB2-BD59-A6C34878D82A}">
                    <a16:rowId xmlns:a16="http://schemas.microsoft.com/office/drawing/2014/main" val="2306274118"/>
                  </a:ext>
                </a:extLst>
              </a:tr>
              <a:tr h="149088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>
                          <a:effectLst/>
                          <a:latin typeface="+mn-lt"/>
                        </a:rPr>
                        <a:t>}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b"/>
                </a:tc>
                <a:extLst>
                  <a:ext uri="{0D108BD9-81ED-4DB2-BD59-A6C34878D82A}">
                    <a16:rowId xmlns:a16="http://schemas.microsoft.com/office/drawing/2014/main" val="2303247747"/>
                  </a:ext>
                </a:extLst>
              </a:tr>
              <a:tr h="147420"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dirty="0">
                          <a:effectLst/>
                          <a:latin typeface="+mn-lt"/>
                        </a:rPr>
                        <a:t>stack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dirty="0">
                          <a:effectLst/>
                          <a:latin typeface="+mn-lt"/>
                        </a:rPr>
                        <a:t>stack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dirty="0">
                          <a:effectLst/>
                          <a:latin typeface="+mn-lt"/>
                        </a:rPr>
                        <a:t>stack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dirty="0">
                          <a:effectLst/>
                          <a:latin typeface="+mn-lt"/>
                        </a:rPr>
                        <a:t>stack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b"/>
                </a:tc>
                <a:extLst>
                  <a:ext uri="{0D108BD9-81ED-4DB2-BD59-A6C34878D82A}">
                    <a16:rowId xmlns:a16="http://schemas.microsoft.com/office/drawing/2014/main" val="2172428120"/>
                  </a:ext>
                </a:extLst>
              </a:tr>
              <a:tr h="147420"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err="1">
                          <a:effectLst/>
                          <a:latin typeface="+mn-lt"/>
                        </a:rPr>
                        <a:t>facttail</a:t>
                      </a:r>
                      <a:r>
                        <a:rPr lang="en-US" sz="1800" u="none" strike="noStrike" dirty="0">
                          <a:effectLst/>
                          <a:latin typeface="+mn-lt"/>
                        </a:rPr>
                        <a:t>(4,5);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err="1">
                          <a:effectLst/>
                          <a:latin typeface="+mn-lt"/>
                        </a:rPr>
                        <a:t>facttail</a:t>
                      </a:r>
                      <a:r>
                        <a:rPr lang="en-US" sz="1800" u="none" strike="noStrike" dirty="0">
                          <a:effectLst/>
                          <a:latin typeface="+mn-lt"/>
                        </a:rPr>
                        <a:t>(3,20);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err="1">
                          <a:effectLst/>
                          <a:latin typeface="+mn-lt"/>
                        </a:rPr>
                        <a:t>facttail</a:t>
                      </a:r>
                      <a:r>
                        <a:rPr lang="en-US" sz="1800" u="none" strike="noStrike" dirty="0">
                          <a:effectLst/>
                          <a:latin typeface="+mn-lt"/>
                        </a:rPr>
                        <a:t>(2,60);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err="1">
                          <a:effectLst/>
                          <a:latin typeface="+mn-lt"/>
                        </a:rPr>
                        <a:t>facttail</a:t>
                      </a:r>
                      <a:r>
                        <a:rPr lang="en-US" sz="1800" u="none" strike="noStrike" dirty="0">
                          <a:effectLst/>
                          <a:latin typeface="+mn-lt"/>
                        </a:rPr>
                        <a:t>(1,120);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51" marR="5551" marT="5551" marB="0" anchor="b"/>
                </a:tc>
                <a:extLst>
                  <a:ext uri="{0D108BD9-81ED-4DB2-BD59-A6C34878D82A}">
                    <a16:rowId xmlns:a16="http://schemas.microsoft.com/office/drawing/2014/main" val="10852961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47547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Rekursi</a:t>
            </a:r>
            <a:r>
              <a:rPr lang="en-US" b="1" dirty="0" smtClean="0"/>
              <a:t> Non-Tail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err="1"/>
              <a:t>Rekursif</a:t>
            </a:r>
            <a:r>
              <a:rPr lang="en-US" sz="2800" dirty="0"/>
              <a:t> non-tail </a:t>
            </a:r>
            <a:r>
              <a:rPr lang="en-US" sz="2800" dirty="0" err="1"/>
              <a:t>adalah</a:t>
            </a:r>
            <a:r>
              <a:rPr lang="en-US" sz="2800" dirty="0"/>
              <a:t> </a:t>
            </a:r>
            <a:r>
              <a:rPr lang="en-US" sz="2800" dirty="0" err="1"/>
              <a:t>rekursi</a:t>
            </a:r>
            <a:r>
              <a:rPr lang="en-US" sz="2800" dirty="0"/>
              <a:t> di mana </a:t>
            </a:r>
            <a:r>
              <a:rPr lang="en-US" sz="2800" b="1" dirty="0" err="1"/>
              <a:t>setelah</a:t>
            </a:r>
            <a:r>
              <a:rPr lang="en-US" sz="2800" b="1" dirty="0"/>
              <a:t> </a:t>
            </a:r>
            <a:r>
              <a:rPr lang="en-US" sz="2800" b="1" dirty="0" err="1"/>
              <a:t>pemanggilan</a:t>
            </a:r>
            <a:r>
              <a:rPr lang="en-US" sz="2800" b="1" dirty="0"/>
              <a:t> </a:t>
            </a:r>
            <a:r>
              <a:rPr lang="en-US" sz="2800" b="1" dirty="0" err="1"/>
              <a:t>fungsi</a:t>
            </a:r>
            <a:r>
              <a:rPr lang="en-US" sz="2800" b="1" dirty="0"/>
              <a:t> </a:t>
            </a:r>
            <a:r>
              <a:rPr lang="en-US" sz="2800" b="1" dirty="0" err="1"/>
              <a:t>rekursif</a:t>
            </a:r>
            <a:r>
              <a:rPr lang="en-US" sz="2800" b="1" dirty="0"/>
              <a:t> </a:t>
            </a:r>
            <a:r>
              <a:rPr lang="en-US" sz="2800" b="1" dirty="0" err="1"/>
              <a:t>masih</a:t>
            </a:r>
            <a:r>
              <a:rPr lang="en-US" sz="2800" b="1" dirty="0"/>
              <a:t> </a:t>
            </a:r>
            <a:r>
              <a:rPr lang="en-US" sz="2800" b="1" dirty="0" err="1"/>
              <a:t>terdapat</a:t>
            </a:r>
            <a:r>
              <a:rPr lang="en-US" sz="2800" b="1" dirty="0"/>
              <a:t> proses lain yang </a:t>
            </a:r>
            <a:r>
              <a:rPr lang="en-US" sz="2800" b="1" dirty="0" err="1"/>
              <a:t>harus</a:t>
            </a:r>
            <a:r>
              <a:rPr lang="en-US" sz="2800" b="1" dirty="0"/>
              <a:t> </a:t>
            </a:r>
            <a:r>
              <a:rPr lang="en-US" sz="2800" b="1" dirty="0" err="1"/>
              <a:t>dilakukan</a:t>
            </a:r>
            <a:r>
              <a:rPr lang="en-US" sz="2800" dirty="0"/>
              <a:t>. </a:t>
            </a:r>
            <a:r>
              <a:rPr lang="en-US" sz="2800" dirty="0" err="1"/>
              <a:t>Oleh</a:t>
            </a:r>
            <a:r>
              <a:rPr lang="en-US" sz="2800" dirty="0"/>
              <a:t> </a:t>
            </a:r>
            <a:r>
              <a:rPr lang="en-US" sz="2800" dirty="0" err="1"/>
              <a:t>karena</a:t>
            </a:r>
            <a:r>
              <a:rPr lang="en-US" sz="2800" dirty="0"/>
              <a:t> </a:t>
            </a:r>
            <a:r>
              <a:rPr lang="en-US" sz="2800" dirty="0" err="1"/>
              <a:t>itu</a:t>
            </a:r>
            <a:r>
              <a:rPr lang="en-US" sz="2800" dirty="0"/>
              <a:t>, </a:t>
            </a:r>
            <a:r>
              <a:rPr lang="en-US" sz="2800" dirty="0" err="1"/>
              <a:t>fungsi</a:t>
            </a:r>
            <a:r>
              <a:rPr lang="en-US" sz="2800" dirty="0"/>
              <a:t> </a:t>
            </a:r>
            <a:r>
              <a:rPr lang="en-US" sz="2800" dirty="0" err="1"/>
              <a:t>belum</a:t>
            </a:r>
            <a:r>
              <a:rPr lang="en-US" sz="2800" dirty="0"/>
              <a:t> </a:t>
            </a:r>
            <a:r>
              <a:rPr lang="en-US" sz="2800" dirty="0" err="1"/>
              <a:t>dapat</a:t>
            </a:r>
            <a:r>
              <a:rPr lang="en-US" sz="2800" dirty="0"/>
              <a:t> </a:t>
            </a:r>
            <a:r>
              <a:rPr lang="en-US" sz="2800" dirty="0" err="1"/>
              <a:t>selesai</a:t>
            </a:r>
            <a:r>
              <a:rPr lang="en-US" sz="2800" dirty="0"/>
              <a:t> </a:t>
            </a:r>
            <a:r>
              <a:rPr lang="en-US" sz="2800" dirty="0" err="1"/>
              <a:t>ketika</a:t>
            </a:r>
            <a:r>
              <a:rPr lang="en-US" sz="2800" dirty="0"/>
              <a:t> </a:t>
            </a:r>
            <a:r>
              <a:rPr lang="en-US" sz="2800" dirty="0" err="1"/>
              <a:t>memanggil</a:t>
            </a:r>
            <a:r>
              <a:rPr lang="en-US" sz="2800" dirty="0"/>
              <a:t> </a:t>
            </a:r>
            <a:r>
              <a:rPr lang="en-US" sz="2800" dirty="0" err="1"/>
              <a:t>dirinya</a:t>
            </a:r>
            <a:r>
              <a:rPr lang="en-US" sz="2800" dirty="0"/>
              <a:t> </a:t>
            </a:r>
            <a:r>
              <a:rPr lang="en-US" sz="2800" dirty="0" err="1"/>
              <a:t>sendiri</a:t>
            </a:r>
            <a:r>
              <a:rPr lang="en-US" sz="2800" dirty="0"/>
              <a:t> </a:t>
            </a:r>
            <a:r>
              <a:rPr lang="en-US" sz="2800" dirty="0" err="1"/>
              <a:t>karena</a:t>
            </a:r>
            <a:r>
              <a:rPr lang="en-US" sz="2800" dirty="0"/>
              <a:t> </a:t>
            </a:r>
            <a:r>
              <a:rPr lang="en-US" sz="2800" dirty="0" err="1"/>
              <a:t>masih</a:t>
            </a:r>
            <a:r>
              <a:rPr lang="en-US" sz="2800" dirty="0"/>
              <a:t> </a:t>
            </a:r>
            <a:r>
              <a:rPr lang="en-US" sz="2800" dirty="0" err="1"/>
              <a:t>menunggu</a:t>
            </a:r>
            <a:r>
              <a:rPr lang="en-US" sz="2800" dirty="0"/>
              <a:t> </a:t>
            </a:r>
            <a:r>
              <a:rPr lang="en-US" sz="2800" dirty="0" err="1"/>
              <a:t>hasil</a:t>
            </a:r>
            <a:r>
              <a:rPr lang="en-US" sz="2800" dirty="0"/>
              <a:t> </a:t>
            </a:r>
            <a:r>
              <a:rPr lang="en-US" sz="2800" dirty="0" err="1"/>
              <a:t>dari</a:t>
            </a:r>
            <a:r>
              <a:rPr lang="en-US" sz="2800" dirty="0"/>
              <a:t> </a:t>
            </a:r>
            <a:r>
              <a:rPr lang="en-US" sz="2800" dirty="0" err="1"/>
              <a:t>pemanggilan</a:t>
            </a:r>
            <a:r>
              <a:rPr lang="en-US" sz="2800" dirty="0"/>
              <a:t> </a:t>
            </a:r>
            <a:r>
              <a:rPr lang="en-US" sz="2800" dirty="0" err="1"/>
              <a:t>berikutnya</a:t>
            </a:r>
            <a:r>
              <a:rPr lang="en-US" sz="2800" dirty="0"/>
              <a:t>.</a:t>
            </a:r>
          </a:p>
          <a:p>
            <a:r>
              <a:rPr lang="en-US" sz="2800" dirty="0" err="1"/>
              <a:t>Jenis</a:t>
            </a:r>
            <a:r>
              <a:rPr lang="en-US" sz="2800" dirty="0"/>
              <a:t> </a:t>
            </a:r>
            <a:r>
              <a:rPr lang="en-US" sz="2800" dirty="0" err="1"/>
              <a:t>rekursi</a:t>
            </a:r>
            <a:r>
              <a:rPr lang="en-US" sz="2800" dirty="0"/>
              <a:t> </a:t>
            </a:r>
            <a:r>
              <a:rPr lang="en-US" sz="2800" dirty="0" err="1"/>
              <a:t>ini</a:t>
            </a:r>
            <a:r>
              <a:rPr lang="en-US" sz="2800" dirty="0"/>
              <a:t> </a:t>
            </a:r>
            <a:r>
              <a:rPr lang="en-US" sz="2800" dirty="0" err="1"/>
              <a:t>tidak</a:t>
            </a:r>
            <a:r>
              <a:rPr lang="en-US" sz="2800" dirty="0"/>
              <a:t> </a:t>
            </a:r>
            <a:r>
              <a:rPr lang="en-US" sz="2800" dirty="0" err="1"/>
              <a:t>dapat</a:t>
            </a:r>
            <a:r>
              <a:rPr lang="en-US" sz="2800" dirty="0"/>
              <a:t> </a:t>
            </a:r>
            <a:r>
              <a:rPr lang="en-US" sz="2800" dirty="0" err="1"/>
              <a:t>dioptimalkan</a:t>
            </a:r>
            <a:r>
              <a:rPr lang="en-US" sz="2800" dirty="0"/>
              <a:t> </a:t>
            </a:r>
            <a:r>
              <a:rPr lang="en-US" sz="2800" dirty="0" err="1"/>
              <a:t>menjadi</a:t>
            </a:r>
            <a:r>
              <a:rPr lang="en-US" sz="2800" dirty="0"/>
              <a:t> tail recursion </a:t>
            </a:r>
            <a:r>
              <a:rPr lang="en-US" sz="2800" dirty="0" err="1"/>
              <a:t>secara</a:t>
            </a:r>
            <a:r>
              <a:rPr lang="en-US" sz="2800" dirty="0"/>
              <a:t> </a:t>
            </a:r>
            <a:r>
              <a:rPr lang="en-US" sz="2800" dirty="0" err="1"/>
              <a:t>langsung</a:t>
            </a:r>
            <a:r>
              <a:rPr lang="en-US" sz="2800" dirty="0"/>
              <a:t> </a:t>
            </a:r>
            <a:r>
              <a:rPr lang="en-US" sz="2800" dirty="0" err="1"/>
              <a:t>karena</a:t>
            </a:r>
            <a:r>
              <a:rPr lang="en-US" sz="2800" dirty="0"/>
              <a:t> </a:t>
            </a:r>
            <a:r>
              <a:rPr lang="en-US" sz="2800" dirty="0" err="1"/>
              <a:t>setiap</a:t>
            </a:r>
            <a:r>
              <a:rPr lang="en-US" sz="2800" dirty="0"/>
              <a:t> </a:t>
            </a:r>
            <a:r>
              <a:rPr lang="en-US" sz="2800" dirty="0" err="1"/>
              <a:t>pemanggilan</a:t>
            </a:r>
            <a:r>
              <a:rPr lang="en-US" sz="2800" dirty="0"/>
              <a:t> </a:t>
            </a:r>
            <a:r>
              <a:rPr lang="en-US" sz="2800" dirty="0" err="1"/>
              <a:t>harus</a:t>
            </a:r>
            <a:r>
              <a:rPr lang="en-US" sz="2800" dirty="0"/>
              <a:t> </a:t>
            </a:r>
            <a:r>
              <a:rPr lang="en-US" sz="2800" dirty="0" err="1"/>
              <a:t>tetap</a:t>
            </a:r>
            <a:r>
              <a:rPr lang="en-US" sz="2800" dirty="0"/>
              <a:t> </a:t>
            </a:r>
            <a:r>
              <a:rPr lang="en-US" sz="2800" dirty="0" err="1"/>
              <a:t>disimpan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call stack</a:t>
            </a:r>
            <a:r>
              <a:rPr lang="en-US" sz="2800" dirty="0" smtClean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89620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Rekursi</a:t>
            </a:r>
            <a:r>
              <a:rPr lang="en-US" b="1" dirty="0"/>
              <a:t> Non-Tail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dirty="0" err="1"/>
              <a:t>Pemanggilan</a:t>
            </a:r>
            <a:r>
              <a:rPr lang="en-US" sz="2400" dirty="0"/>
              <a:t> </a:t>
            </a:r>
            <a:r>
              <a:rPr lang="en-US" sz="2400" dirty="0" err="1"/>
              <a:t>rekursif</a:t>
            </a:r>
            <a:r>
              <a:rPr lang="en-US" sz="2400" dirty="0"/>
              <a:t> </a:t>
            </a:r>
            <a:r>
              <a:rPr lang="en-US" sz="2400" dirty="0" err="1"/>
              <a:t>bukan</a:t>
            </a:r>
            <a:r>
              <a:rPr lang="en-US" sz="2400" dirty="0"/>
              <a:t> </a:t>
            </a:r>
            <a:r>
              <a:rPr lang="en-US" sz="2400" dirty="0" err="1"/>
              <a:t>operasi</a:t>
            </a:r>
            <a:r>
              <a:rPr lang="en-US" sz="2400" dirty="0"/>
              <a:t> </a:t>
            </a:r>
            <a:r>
              <a:rPr lang="en-US" sz="2400" dirty="0" err="1" smtClean="0"/>
              <a:t>terakhir</a:t>
            </a:r>
            <a:endParaRPr lang="en-US" sz="2400" dirty="0"/>
          </a:p>
          <a:p>
            <a:pPr marL="457200" indent="-457200">
              <a:buFont typeface="+mj-lt"/>
              <a:buAutoNum type="arabicPeriod"/>
            </a:pPr>
            <a:r>
              <a:rPr lang="en-US" sz="2400" dirty="0" err="1"/>
              <a:t>Masih</a:t>
            </a:r>
            <a:r>
              <a:rPr lang="en-US" sz="2400" dirty="0"/>
              <a:t> </a:t>
            </a:r>
            <a:r>
              <a:rPr lang="en-US" sz="2400" dirty="0" err="1"/>
              <a:t>terdapat</a:t>
            </a:r>
            <a:r>
              <a:rPr lang="en-US" sz="2400" dirty="0"/>
              <a:t> </a:t>
            </a:r>
            <a:r>
              <a:rPr lang="en-US" sz="2400" dirty="0" err="1"/>
              <a:t>operasi</a:t>
            </a:r>
            <a:r>
              <a:rPr lang="en-US" sz="2400" dirty="0"/>
              <a:t> </a:t>
            </a:r>
            <a:r>
              <a:rPr lang="en-US" sz="2400" dirty="0" err="1"/>
              <a:t>setelah</a:t>
            </a:r>
            <a:r>
              <a:rPr lang="en-US" sz="2400" dirty="0"/>
              <a:t> </a:t>
            </a:r>
            <a:r>
              <a:rPr lang="en-US" sz="2400" dirty="0" err="1"/>
              <a:t>rekursi</a:t>
            </a:r>
            <a:r>
              <a:rPr lang="en-US" sz="2400" dirty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Proses </a:t>
            </a:r>
            <a:r>
              <a:rPr lang="en-US" sz="2400" dirty="0" err="1"/>
              <a:t>utama</a:t>
            </a:r>
            <a:r>
              <a:rPr lang="en-US" sz="2400" dirty="0"/>
              <a:t> </a:t>
            </a:r>
            <a:r>
              <a:rPr lang="en-US" sz="2400" dirty="0" err="1"/>
              <a:t>terjadi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fase</a:t>
            </a:r>
            <a:r>
              <a:rPr lang="en-US" sz="2400" dirty="0"/>
              <a:t> </a:t>
            </a:r>
            <a:r>
              <a:rPr lang="en-US" sz="2400" dirty="0" err="1"/>
              <a:t>balik</a:t>
            </a:r>
            <a:r>
              <a:rPr lang="en-US" sz="2400" dirty="0"/>
              <a:t> (backtracking).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Dari </a:t>
            </a:r>
            <a:r>
              <a:rPr lang="en-US" sz="2400" b="1" dirty="0" err="1" smtClean="0"/>
              <a:t>fase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awal</a:t>
            </a:r>
            <a:r>
              <a:rPr lang="en-US" sz="2400" dirty="0" smtClean="0"/>
              <a:t>, </a:t>
            </a:r>
            <a:r>
              <a:rPr lang="en-US" sz="2400" dirty="0" err="1" smtClean="0"/>
              <a:t>lalu</a:t>
            </a:r>
            <a:r>
              <a:rPr lang="en-US" sz="2400" dirty="0" smtClean="0"/>
              <a:t> </a:t>
            </a:r>
            <a:r>
              <a:rPr lang="en-US" sz="2400" b="1" dirty="0" err="1" smtClean="0"/>
              <a:t>fase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berhenti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masih</a:t>
            </a:r>
            <a:r>
              <a:rPr lang="en-US" sz="2400" dirty="0" smtClean="0"/>
              <a:t> </a:t>
            </a:r>
            <a:r>
              <a:rPr lang="en-US" sz="2400" dirty="0" err="1" smtClean="0"/>
              <a:t>ada</a:t>
            </a:r>
            <a:r>
              <a:rPr lang="en-US" sz="2400" dirty="0" smtClean="0"/>
              <a:t> proses </a:t>
            </a:r>
            <a:r>
              <a:rPr lang="en-US" sz="2400" b="1" dirty="0" err="1" smtClean="0"/>
              <a:t>fase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balik</a:t>
            </a:r>
            <a:endParaRPr lang="en-US" sz="2400" b="1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400" dirty="0" err="1" smtClean="0"/>
              <a:t>Membutuhkan</a:t>
            </a:r>
            <a:r>
              <a:rPr lang="en-US" sz="2400" dirty="0" smtClean="0"/>
              <a:t> </a:t>
            </a:r>
            <a:r>
              <a:rPr lang="en-US" sz="2400" dirty="0" err="1"/>
              <a:t>lebih</a:t>
            </a:r>
            <a:r>
              <a:rPr lang="en-US" sz="2400" dirty="0"/>
              <a:t> </a:t>
            </a:r>
            <a:r>
              <a:rPr lang="en-US" sz="2400" dirty="0" err="1"/>
              <a:t>banyak</a:t>
            </a:r>
            <a:r>
              <a:rPr lang="en-US" sz="2400" dirty="0"/>
              <a:t> </a:t>
            </a:r>
            <a:r>
              <a:rPr lang="en-US" sz="2400" dirty="0" err="1"/>
              <a:t>memori</a:t>
            </a:r>
            <a:r>
              <a:rPr lang="en-US" sz="2400" dirty="0"/>
              <a:t> </a:t>
            </a:r>
            <a:r>
              <a:rPr lang="en-US" sz="2400" dirty="0" err="1"/>
              <a:t>karena</a:t>
            </a:r>
            <a:r>
              <a:rPr lang="en-US" sz="2400" dirty="0"/>
              <a:t> </a:t>
            </a:r>
            <a:r>
              <a:rPr lang="en-US" sz="2400" dirty="0" err="1"/>
              <a:t>seluruh</a:t>
            </a:r>
            <a:r>
              <a:rPr lang="en-US" sz="2400" dirty="0"/>
              <a:t> call stack </a:t>
            </a:r>
            <a:r>
              <a:rPr lang="en-US" sz="2400" dirty="0" err="1"/>
              <a:t>harus</a:t>
            </a:r>
            <a:r>
              <a:rPr lang="en-US" sz="2400" dirty="0"/>
              <a:t> </a:t>
            </a:r>
            <a:r>
              <a:rPr lang="en-US" sz="2400" dirty="0" err="1"/>
              <a:t>dipertahankan</a:t>
            </a:r>
            <a:r>
              <a:rPr lang="en-US" sz="2400" dirty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err="1"/>
              <a:t>Umumnya</a:t>
            </a:r>
            <a:r>
              <a:rPr lang="en-US" sz="2400" dirty="0"/>
              <a:t> </a:t>
            </a:r>
            <a:r>
              <a:rPr lang="en-US" sz="2400" dirty="0" err="1"/>
              <a:t>digunakan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permasalahan</a:t>
            </a:r>
            <a:r>
              <a:rPr lang="en-US" sz="2400" dirty="0"/>
              <a:t> yang </a:t>
            </a:r>
            <a:r>
              <a:rPr lang="en-US" sz="2400" dirty="0" err="1"/>
              <a:t>memerlukan</a:t>
            </a:r>
            <a:r>
              <a:rPr lang="en-US" sz="2400" dirty="0"/>
              <a:t> </a:t>
            </a:r>
            <a:r>
              <a:rPr lang="en-US" sz="2400" dirty="0" err="1"/>
              <a:t>penggabungan</a:t>
            </a:r>
            <a:r>
              <a:rPr lang="en-US" sz="2400" dirty="0"/>
              <a:t> </a:t>
            </a:r>
            <a:r>
              <a:rPr lang="en-US" sz="2400" dirty="0" err="1"/>
              <a:t>hasil</a:t>
            </a:r>
            <a:r>
              <a:rPr lang="en-US" sz="2400" dirty="0"/>
              <a:t> </a:t>
            </a:r>
            <a:r>
              <a:rPr lang="en-US" sz="2400" dirty="0" err="1"/>
              <a:t>rekursi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68366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55B225B1-00B0-4BE3-8318-A5D8EE3CBD45}" type="slidenum">
              <a:rPr lang="en-US" altLang="en-US"/>
              <a:pPr/>
              <a:t>26</a:t>
            </a:fld>
            <a:endParaRPr lang="en-US" altLang="en-US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dirty="0" err="1"/>
              <a:t>Fase</a:t>
            </a:r>
            <a:r>
              <a:rPr lang="en-US" altLang="en-US" sz="4000" dirty="0"/>
              <a:t> </a:t>
            </a:r>
            <a:r>
              <a:rPr lang="en-US" altLang="en-US" sz="4000" dirty="0" err="1"/>
              <a:t>pada</a:t>
            </a:r>
            <a:r>
              <a:rPr lang="en-US" altLang="en-US" sz="4000" dirty="0"/>
              <a:t> </a:t>
            </a:r>
            <a:r>
              <a:rPr lang="en-US" altLang="en-US" sz="4000" dirty="0" err="1"/>
              <a:t>fungsi</a:t>
            </a:r>
            <a:r>
              <a:rPr lang="en-US" altLang="en-US" sz="4000" dirty="0"/>
              <a:t> </a:t>
            </a:r>
            <a:r>
              <a:rPr lang="en-US" altLang="en-US" sz="4000" dirty="0" err="1" smtClean="0"/>
              <a:t>rekursi</a:t>
            </a:r>
            <a:r>
              <a:rPr lang="en-US" altLang="en-US" sz="4000" dirty="0" smtClean="0"/>
              <a:t> Non-Tail</a:t>
            </a:r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 smtClean="0"/>
              <a:t>- </a:t>
            </a:r>
            <a:r>
              <a:rPr lang="en-US" altLang="en-US" sz="3200" dirty="0" err="1" smtClean="0"/>
              <a:t>Faktorial</a:t>
            </a:r>
            <a:endParaRPr lang="en-US" altLang="en-US" sz="3200" dirty="0"/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2667000" y="2362201"/>
            <a:ext cx="7233458" cy="1533525"/>
          </a:xfrm>
          <a:prstGeom prst="rect">
            <a:avLst/>
          </a:prstGeom>
          <a:solidFill>
            <a:srgbClr val="C0C0C0"/>
          </a:solidFill>
          <a:ln w="3175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altLang="ja-JP" sz="2400" i="1" dirty="0">
                <a:ea typeface="MS Mincho" panose="02020609040205080304" pitchFamily="49" charset="-128"/>
              </a:rPr>
              <a:t>F</a:t>
            </a:r>
            <a:r>
              <a:rPr lang="en-US" altLang="ja-JP" sz="2400" dirty="0">
                <a:ea typeface="MS Mincho" panose="02020609040205080304" pitchFamily="49" charset="-128"/>
              </a:rPr>
              <a:t>(4</a:t>
            </a:r>
            <a:r>
              <a:rPr lang="en-US" altLang="ja-JP" sz="2400" dirty="0" smtClean="0">
                <a:ea typeface="MS Mincho" panose="02020609040205080304" pitchFamily="49" charset="-128"/>
              </a:rPr>
              <a:t>) = 4 x</a:t>
            </a:r>
            <a:r>
              <a:rPr lang="en-US" altLang="ja-JP" sz="2400" i="1" dirty="0" smtClean="0">
                <a:ea typeface="MS Mincho" panose="02020609040205080304" pitchFamily="49" charset="-128"/>
              </a:rPr>
              <a:t> </a:t>
            </a:r>
            <a:r>
              <a:rPr lang="en-US" altLang="ja-JP" sz="2400" i="1" dirty="0">
                <a:ea typeface="MS Mincho" panose="02020609040205080304" pitchFamily="49" charset="-128"/>
              </a:rPr>
              <a:t>F</a:t>
            </a:r>
            <a:r>
              <a:rPr lang="en-US" altLang="ja-JP" sz="2400" dirty="0">
                <a:ea typeface="MS Mincho" panose="02020609040205080304" pitchFamily="49" charset="-128"/>
              </a:rPr>
              <a:t>(3)				</a:t>
            </a:r>
            <a:r>
              <a:rPr lang="en-US" altLang="ja-JP" sz="2400" dirty="0" smtClean="0">
                <a:ea typeface="MS Mincho" panose="02020609040205080304" pitchFamily="49" charset="-128"/>
              </a:rPr>
              <a:t>				</a:t>
            </a:r>
            <a:r>
              <a:rPr lang="en-US" altLang="ja-JP" sz="2400" dirty="0" err="1" smtClean="0">
                <a:ea typeface="MS Mincho" panose="02020609040205080304" pitchFamily="49" charset="-128"/>
              </a:rPr>
              <a:t>fase</a:t>
            </a:r>
            <a:r>
              <a:rPr lang="en-US" altLang="ja-JP" sz="2400" dirty="0" smtClean="0">
                <a:ea typeface="MS Mincho" panose="02020609040205080304" pitchFamily="49" charset="-128"/>
              </a:rPr>
              <a:t> </a:t>
            </a:r>
            <a:r>
              <a:rPr lang="en-US" altLang="ja-JP" sz="2400" dirty="0" err="1">
                <a:ea typeface="MS Mincho" panose="02020609040205080304" pitchFamily="49" charset="-128"/>
              </a:rPr>
              <a:t>awal</a:t>
            </a:r>
            <a:r>
              <a:rPr lang="en-US" altLang="ja-JP" sz="2400" dirty="0">
                <a:ea typeface="MS Mincho" panose="02020609040205080304" pitchFamily="49" charset="-128"/>
              </a:rPr>
              <a:t>	</a:t>
            </a:r>
          </a:p>
          <a:p>
            <a:r>
              <a:rPr lang="en-US" altLang="ja-JP" sz="2400" dirty="0">
                <a:ea typeface="MS Mincho" panose="02020609040205080304" pitchFamily="49" charset="-128"/>
              </a:rPr>
              <a:t>	</a:t>
            </a:r>
            <a:r>
              <a:rPr lang="en-US" altLang="ja-JP" sz="2400" dirty="0" smtClean="0">
                <a:ea typeface="MS Mincho" panose="02020609040205080304" pitchFamily="49" charset="-128"/>
              </a:rPr>
              <a:t>          </a:t>
            </a:r>
            <a:r>
              <a:rPr lang="en-US" altLang="ja-JP" sz="2400" i="1" dirty="0" smtClean="0">
                <a:ea typeface="MS Mincho" panose="02020609040205080304" pitchFamily="49" charset="-128"/>
              </a:rPr>
              <a:t>F</a:t>
            </a:r>
            <a:r>
              <a:rPr lang="en-US" altLang="ja-JP" sz="2400" dirty="0" smtClean="0">
                <a:ea typeface="MS Mincho" panose="02020609040205080304" pitchFamily="49" charset="-128"/>
              </a:rPr>
              <a:t>(3) = 3 x</a:t>
            </a:r>
            <a:r>
              <a:rPr lang="en-US" altLang="ja-JP" sz="2400" i="1" dirty="0" smtClean="0">
                <a:ea typeface="MS Mincho" panose="02020609040205080304" pitchFamily="49" charset="-128"/>
              </a:rPr>
              <a:t> </a:t>
            </a:r>
            <a:r>
              <a:rPr lang="en-US" altLang="ja-JP" sz="2400" i="1" dirty="0">
                <a:ea typeface="MS Mincho" panose="02020609040205080304" pitchFamily="49" charset="-128"/>
              </a:rPr>
              <a:t>F</a:t>
            </a:r>
            <a:r>
              <a:rPr lang="en-US" altLang="ja-JP" sz="2400" dirty="0">
                <a:ea typeface="MS Mincho" panose="02020609040205080304" pitchFamily="49" charset="-128"/>
              </a:rPr>
              <a:t>(2)			</a:t>
            </a:r>
            <a:r>
              <a:rPr lang="en-US" altLang="ja-JP" sz="2400" dirty="0" smtClean="0">
                <a:ea typeface="MS Mincho" panose="02020609040205080304" pitchFamily="49" charset="-128"/>
              </a:rPr>
              <a:t>		.</a:t>
            </a:r>
            <a:endParaRPr lang="en-US" altLang="ja-JP" sz="2400" dirty="0">
              <a:ea typeface="MS Mincho" panose="02020609040205080304" pitchFamily="49" charset="-128"/>
            </a:endParaRPr>
          </a:p>
          <a:p>
            <a:r>
              <a:rPr lang="en-US" altLang="ja-JP" sz="2400" dirty="0">
                <a:ea typeface="MS Mincho" panose="02020609040205080304" pitchFamily="49" charset="-128"/>
              </a:rPr>
              <a:t>		</a:t>
            </a:r>
            <a:r>
              <a:rPr lang="en-US" altLang="ja-JP" sz="2400" dirty="0" smtClean="0">
                <a:ea typeface="MS Mincho" panose="02020609040205080304" pitchFamily="49" charset="-128"/>
              </a:rPr>
              <a:t>                     </a:t>
            </a:r>
            <a:r>
              <a:rPr lang="en-US" altLang="ja-JP" sz="2400" i="1" dirty="0" smtClean="0">
                <a:ea typeface="MS Mincho" panose="02020609040205080304" pitchFamily="49" charset="-128"/>
              </a:rPr>
              <a:t>F</a:t>
            </a:r>
            <a:r>
              <a:rPr lang="en-US" altLang="ja-JP" sz="2400" dirty="0" smtClean="0">
                <a:ea typeface="MS Mincho" panose="02020609040205080304" pitchFamily="49" charset="-128"/>
              </a:rPr>
              <a:t>(2) = 2 x</a:t>
            </a:r>
            <a:r>
              <a:rPr lang="en-US" altLang="ja-JP" sz="2400" i="1" dirty="0" smtClean="0">
                <a:ea typeface="MS Mincho" panose="02020609040205080304" pitchFamily="49" charset="-128"/>
              </a:rPr>
              <a:t> </a:t>
            </a:r>
            <a:r>
              <a:rPr lang="en-US" altLang="ja-JP" sz="2400" i="1" dirty="0">
                <a:ea typeface="MS Mincho" panose="02020609040205080304" pitchFamily="49" charset="-128"/>
              </a:rPr>
              <a:t>F</a:t>
            </a:r>
            <a:r>
              <a:rPr lang="en-US" altLang="ja-JP" sz="2400" dirty="0">
                <a:ea typeface="MS Mincho" panose="02020609040205080304" pitchFamily="49" charset="-128"/>
              </a:rPr>
              <a:t>(1)		</a:t>
            </a:r>
            <a:r>
              <a:rPr lang="en-US" altLang="ja-JP" sz="2400" dirty="0" smtClean="0">
                <a:ea typeface="MS Mincho" panose="02020609040205080304" pitchFamily="49" charset="-128"/>
              </a:rPr>
              <a:t>	.</a:t>
            </a:r>
            <a:endParaRPr lang="en-US" altLang="ja-JP" sz="2400" dirty="0">
              <a:ea typeface="MS Mincho" panose="02020609040205080304" pitchFamily="49" charset="-128"/>
            </a:endParaRPr>
          </a:p>
          <a:p>
            <a:r>
              <a:rPr lang="en-US" altLang="ja-JP" sz="2400" dirty="0">
                <a:ea typeface="MS Mincho" panose="02020609040205080304" pitchFamily="49" charset="-128"/>
              </a:rPr>
              <a:t>			</a:t>
            </a:r>
            <a:r>
              <a:rPr lang="en-US" altLang="ja-JP" sz="2400" dirty="0" smtClean="0">
                <a:ea typeface="MS Mincho" panose="02020609040205080304" pitchFamily="49" charset="-128"/>
              </a:rPr>
              <a:t>                                </a:t>
            </a:r>
            <a:r>
              <a:rPr lang="en-US" altLang="ja-JP" sz="2400" i="1" dirty="0" smtClean="0">
                <a:ea typeface="MS Mincho" panose="02020609040205080304" pitchFamily="49" charset="-128"/>
              </a:rPr>
              <a:t>F</a:t>
            </a:r>
            <a:r>
              <a:rPr lang="en-US" altLang="ja-JP" sz="2400" dirty="0" smtClean="0">
                <a:ea typeface="MS Mincho" panose="02020609040205080304" pitchFamily="49" charset="-128"/>
              </a:rPr>
              <a:t>(1) = 1</a:t>
            </a:r>
            <a:r>
              <a:rPr lang="en-US" altLang="ja-JP" sz="2400" dirty="0">
                <a:ea typeface="MS Mincho" panose="02020609040205080304" pitchFamily="49" charset="-128"/>
              </a:rPr>
              <a:t>	</a:t>
            </a:r>
            <a:r>
              <a:rPr lang="en-US" altLang="ja-JP" sz="2400" dirty="0" smtClean="0">
                <a:ea typeface="MS Mincho" panose="02020609040205080304" pitchFamily="49" charset="-128"/>
              </a:rPr>
              <a:t>	</a:t>
            </a:r>
            <a:r>
              <a:rPr lang="en-US" altLang="ja-JP" sz="2400" dirty="0" err="1" smtClean="0">
                <a:ea typeface="MS Mincho" panose="02020609040205080304" pitchFamily="49" charset="-128"/>
              </a:rPr>
              <a:t>kondisi</a:t>
            </a:r>
            <a:r>
              <a:rPr lang="en-US" altLang="ja-JP" sz="2400" dirty="0" smtClean="0">
                <a:ea typeface="MS Mincho" panose="02020609040205080304" pitchFamily="49" charset="-128"/>
              </a:rPr>
              <a:t> </a:t>
            </a:r>
            <a:r>
              <a:rPr lang="en-US" altLang="ja-JP" sz="2400" dirty="0">
                <a:ea typeface="MS Mincho" panose="02020609040205080304" pitchFamily="49" charset="-128"/>
              </a:rPr>
              <a:t>terminal</a:t>
            </a:r>
            <a:endParaRPr lang="en-US" altLang="en-US" sz="3600" dirty="0"/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2667001" y="3895726"/>
            <a:ext cx="7233457" cy="1533525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altLang="ja-JP" sz="2400" i="1" dirty="0">
                <a:ea typeface="MS Mincho" panose="02020609040205080304" pitchFamily="49" charset="-128"/>
              </a:rPr>
              <a:t>		</a:t>
            </a:r>
            <a:r>
              <a:rPr lang="en-US" altLang="ja-JP" sz="2400" i="1" dirty="0" smtClean="0">
                <a:ea typeface="MS Mincho" panose="02020609040205080304" pitchFamily="49" charset="-128"/>
              </a:rPr>
              <a:t>		        F</a:t>
            </a:r>
            <a:r>
              <a:rPr lang="en-US" altLang="ja-JP" sz="2400" dirty="0" smtClean="0">
                <a:ea typeface="MS Mincho" panose="02020609040205080304" pitchFamily="49" charset="-128"/>
              </a:rPr>
              <a:t>(2) = (</a:t>
            </a:r>
            <a:r>
              <a:rPr lang="en-US" altLang="ja-JP" sz="2400" dirty="0">
                <a:ea typeface="MS Mincho" panose="02020609040205080304" pitchFamily="49" charset="-128"/>
              </a:rPr>
              <a:t>2</a:t>
            </a:r>
            <a:r>
              <a:rPr lang="en-US" altLang="ja-JP" sz="2400" dirty="0" smtClean="0">
                <a:ea typeface="MS Mincho" panose="02020609040205080304" pitchFamily="49" charset="-128"/>
              </a:rPr>
              <a:t>) x (1</a:t>
            </a:r>
            <a:r>
              <a:rPr lang="en-US" altLang="ja-JP" sz="2400" dirty="0">
                <a:ea typeface="MS Mincho" panose="02020609040205080304" pitchFamily="49" charset="-128"/>
              </a:rPr>
              <a:t>)		</a:t>
            </a:r>
            <a:r>
              <a:rPr lang="en-US" altLang="ja-JP" sz="2400" dirty="0" smtClean="0">
                <a:ea typeface="MS Mincho" panose="02020609040205080304" pitchFamily="49" charset="-128"/>
              </a:rPr>
              <a:t>	</a:t>
            </a:r>
            <a:r>
              <a:rPr lang="en-US" altLang="ja-JP" sz="2400" dirty="0" err="1" smtClean="0">
                <a:ea typeface="MS Mincho" panose="02020609040205080304" pitchFamily="49" charset="-128"/>
              </a:rPr>
              <a:t>fase</a:t>
            </a:r>
            <a:r>
              <a:rPr lang="en-US" altLang="ja-JP" sz="2400" dirty="0" smtClean="0">
                <a:ea typeface="MS Mincho" panose="02020609040205080304" pitchFamily="49" charset="-128"/>
              </a:rPr>
              <a:t> </a:t>
            </a:r>
            <a:r>
              <a:rPr lang="en-US" altLang="ja-JP" sz="2400" dirty="0" err="1">
                <a:ea typeface="MS Mincho" panose="02020609040205080304" pitchFamily="49" charset="-128"/>
              </a:rPr>
              <a:t>balik</a:t>
            </a:r>
            <a:r>
              <a:rPr lang="en-US" altLang="ja-JP" sz="2400" dirty="0">
                <a:ea typeface="MS Mincho" panose="02020609040205080304" pitchFamily="49" charset="-128"/>
              </a:rPr>
              <a:t>	</a:t>
            </a:r>
          </a:p>
          <a:p>
            <a:r>
              <a:rPr lang="en-US" altLang="ja-JP" sz="2400" dirty="0">
                <a:ea typeface="MS Mincho" panose="02020609040205080304" pitchFamily="49" charset="-128"/>
              </a:rPr>
              <a:t>	 	</a:t>
            </a:r>
            <a:r>
              <a:rPr lang="en-US" altLang="ja-JP" sz="2400" dirty="0" smtClean="0">
                <a:ea typeface="MS Mincho" panose="02020609040205080304" pitchFamily="49" charset="-128"/>
              </a:rPr>
              <a:t>    </a:t>
            </a:r>
            <a:r>
              <a:rPr lang="en-US" altLang="ja-JP" sz="2400" i="1" dirty="0" smtClean="0">
                <a:ea typeface="MS Mincho" panose="02020609040205080304" pitchFamily="49" charset="-128"/>
              </a:rPr>
              <a:t>F</a:t>
            </a:r>
            <a:r>
              <a:rPr lang="en-US" altLang="ja-JP" sz="2400" dirty="0" smtClean="0">
                <a:ea typeface="MS Mincho" panose="02020609040205080304" pitchFamily="49" charset="-128"/>
              </a:rPr>
              <a:t>(3) = (</a:t>
            </a:r>
            <a:r>
              <a:rPr lang="en-US" altLang="ja-JP" sz="2400" dirty="0">
                <a:ea typeface="MS Mincho" panose="02020609040205080304" pitchFamily="49" charset="-128"/>
              </a:rPr>
              <a:t>3</a:t>
            </a:r>
            <a:r>
              <a:rPr lang="en-US" altLang="ja-JP" sz="2400" dirty="0" smtClean="0">
                <a:ea typeface="MS Mincho" panose="02020609040205080304" pitchFamily="49" charset="-128"/>
              </a:rPr>
              <a:t>) x (2</a:t>
            </a:r>
            <a:r>
              <a:rPr lang="en-US" altLang="ja-JP" sz="2400" dirty="0">
                <a:ea typeface="MS Mincho" panose="02020609040205080304" pitchFamily="49" charset="-128"/>
              </a:rPr>
              <a:t>)			</a:t>
            </a:r>
            <a:r>
              <a:rPr lang="en-US" altLang="ja-JP" sz="2400" dirty="0" smtClean="0">
                <a:ea typeface="MS Mincho" panose="02020609040205080304" pitchFamily="49" charset="-128"/>
              </a:rPr>
              <a:t>		.</a:t>
            </a:r>
            <a:endParaRPr lang="en-US" altLang="ja-JP" sz="2400" dirty="0">
              <a:ea typeface="MS Mincho" panose="02020609040205080304" pitchFamily="49" charset="-128"/>
            </a:endParaRPr>
          </a:p>
          <a:p>
            <a:r>
              <a:rPr lang="en-US" altLang="ja-JP" sz="2400" i="1" dirty="0" smtClean="0">
                <a:ea typeface="MS Mincho" panose="02020609040205080304" pitchFamily="49" charset="-128"/>
              </a:rPr>
              <a:t>F</a:t>
            </a:r>
            <a:r>
              <a:rPr lang="en-US" altLang="ja-JP" sz="2400" dirty="0" smtClean="0">
                <a:ea typeface="MS Mincho" panose="02020609040205080304" pitchFamily="49" charset="-128"/>
              </a:rPr>
              <a:t>(4) = (</a:t>
            </a:r>
            <a:r>
              <a:rPr lang="en-US" altLang="ja-JP" sz="2400" dirty="0">
                <a:ea typeface="MS Mincho" panose="02020609040205080304" pitchFamily="49" charset="-128"/>
              </a:rPr>
              <a:t>4</a:t>
            </a:r>
            <a:r>
              <a:rPr lang="en-US" altLang="ja-JP" sz="2400" dirty="0" smtClean="0">
                <a:ea typeface="MS Mincho" panose="02020609040205080304" pitchFamily="49" charset="-128"/>
              </a:rPr>
              <a:t>) x</a:t>
            </a:r>
            <a:r>
              <a:rPr lang="en-US" altLang="ja-JP" sz="2400" i="1" dirty="0" smtClean="0">
                <a:ea typeface="MS Mincho" panose="02020609040205080304" pitchFamily="49" charset="-128"/>
              </a:rPr>
              <a:t> </a:t>
            </a:r>
            <a:r>
              <a:rPr lang="en-US" altLang="ja-JP" sz="2400" dirty="0">
                <a:ea typeface="MS Mincho" panose="02020609040205080304" pitchFamily="49" charset="-128"/>
              </a:rPr>
              <a:t>(6)				</a:t>
            </a:r>
            <a:r>
              <a:rPr lang="en-US" altLang="ja-JP" sz="2400" dirty="0" smtClean="0">
                <a:ea typeface="MS Mincho" panose="02020609040205080304" pitchFamily="49" charset="-128"/>
              </a:rPr>
              <a:t>				.</a:t>
            </a:r>
            <a:endParaRPr lang="en-US" altLang="ja-JP" sz="2400" dirty="0">
              <a:ea typeface="MS Mincho" panose="02020609040205080304" pitchFamily="49" charset="-128"/>
            </a:endParaRPr>
          </a:p>
          <a:p>
            <a:r>
              <a:rPr lang="en-US" altLang="ja-JP" sz="2400" dirty="0" smtClean="0">
                <a:ea typeface="MS Mincho" panose="02020609040205080304" pitchFamily="49" charset="-128"/>
              </a:rPr>
              <a:t>24</a:t>
            </a:r>
            <a:r>
              <a:rPr lang="en-US" altLang="ja-JP" sz="2400" dirty="0">
                <a:ea typeface="MS Mincho" panose="02020609040205080304" pitchFamily="49" charset="-128"/>
              </a:rPr>
              <a:t>					</a:t>
            </a:r>
            <a:r>
              <a:rPr lang="en-US" altLang="ja-JP" sz="2400" dirty="0" smtClean="0">
                <a:ea typeface="MS Mincho" panose="02020609040205080304" pitchFamily="49" charset="-128"/>
              </a:rPr>
              <a:t>						</a:t>
            </a:r>
            <a:r>
              <a:rPr lang="en-US" altLang="ja-JP" sz="2400" dirty="0" err="1" smtClean="0">
                <a:ea typeface="MS Mincho" panose="02020609040205080304" pitchFamily="49" charset="-128"/>
              </a:rPr>
              <a:t>rekursi</a:t>
            </a:r>
            <a:r>
              <a:rPr lang="en-US" altLang="ja-JP" sz="2400" dirty="0" smtClean="0">
                <a:ea typeface="MS Mincho" panose="02020609040205080304" pitchFamily="49" charset="-128"/>
              </a:rPr>
              <a:t> </a:t>
            </a:r>
            <a:r>
              <a:rPr lang="en-US" altLang="ja-JP" sz="2400" dirty="0" err="1">
                <a:ea typeface="MS Mincho" panose="02020609040205080304" pitchFamily="49" charset="-128"/>
              </a:rPr>
              <a:t>lengkap</a:t>
            </a:r>
            <a:endParaRPr lang="en-US" altLang="en-US" sz="3600" dirty="0"/>
          </a:p>
        </p:txBody>
      </p:sp>
    </p:spTree>
    <p:extLst>
      <p:ext uri="{BB962C8B-B14F-4D97-AF65-F5344CB8AC3E}">
        <p14:creationId xmlns:p14="http://schemas.microsoft.com/office/powerpoint/2010/main" val="2844671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AACEADFD-3A2F-4217-A4E9-5B4E9A2F294F}" type="slidenum">
              <a:rPr lang="en-US" altLang="en-US"/>
              <a:pPr/>
              <a:t>27</a:t>
            </a:fld>
            <a:endParaRPr lang="en-US" altLang="en-US"/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 smtClean="0"/>
              <a:t>Fungsi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Rekursi</a:t>
            </a:r>
            <a:r>
              <a:rPr lang="en-US" altLang="en-US" dirty="0" smtClean="0"/>
              <a:t> : </a:t>
            </a:r>
            <a:r>
              <a:rPr lang="en-US" altLang="en-US" dirty="0" err="1" smtClean="0"/>
              <a:t>Faktorial</a:t>
            </a:r>
            <a:r>
              <a:rPr lang="en-US" altLang="en-US" dirty="0" smtClean="0"/>
              <a:t> (Non-Tail)</a:t>
            </a:r>
            <a:endParaRPr lang="en-US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554121" y="2027539"/>
            <a:ext cx="7144718" cy="347787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buFontTx/>
              <a:buNone/>
            </a:pPr>
            <a:r>
              <a:rPr lang="en-US" altLang="en-US" sz="2000" dirty="0" err="1">
                <a:latin typeface="Courier New" charset="0"/>
                <a:ea typeface="Courier New" charset="0"/>
                <a:cs typeface="Courier New" charset="0"/>
              </a:rPr>
              <a:t>int</a:t>
            </a:r>
            <a:r>
              <a:rPr lang="en-US" altLang="en-US" sz="2000" dirty="0">
                <a:latin typeface="Courier New" charset="0"/>
                <a:ea typeface="Courier New" charset="0"/>
                <a:cs typeface="Courier New" charset="0"/>
              </a:rPr>
              <a:t> fact(</a:t>
            </a:r>
            <a:r>
              <a:rPr lang="en-US" altLang="en-US" sz="2000" dirty="0" err="1">
                <a:latin typeface="Courier New" charset="0"/>
                <a:ea typeface="Courier New" charset="0"/>
                <a:cs typeface="Courier New" charset="0"/>
              </a:rPr>
              <a:t>int</a:t>
            </a:r>
            <a:r>
              <a:rPr lang="en-US" altLang="en-US" sz="2000" dirty="0">
                <a:latin typeface="Courier New" charset="0"/>
                <a:ea typeface="Courier New" charset="0"/>
                <a:cs typeface="Courier New" charset="0"/>
              </a:rPr>
              <a:t> n)</a:t>
            </a:r>
          </a:p>
          <a:p>
            <a:pPr>
              <a:buFontTx/>
              <a:buNone/>
            </a:pPr>
            <a:r>
              <a:rPr lang="en-US" altLang="en-US" sz="2000" dirty="0">
                <a:latin typeface="Courier New" charset="0"/>
                <a:ea typeface="Courier New" charset="0"/>
                <a:cs typeface="Courier New" charset="0"/>
              </a:rPr>
              <a:t>{</a:t>
            </a:r>
          </a:p>
          <a:p>
            <a:pPr>
              <a:buFontTx/>
              <a:buNone/>
            </a:pPr>
            <a:r>
              <a:rPr lang="en-US" altLang="en-US" sz="2000" dirty="0">
                <a:latin typeface="Courier New" charset="0"/>
                <a:ea typeface="Courier New" charset="0"/>
                <a:cs typeface="Courier New" charset="0"/>
              </a:rPr>
              <a:t>	if (n &lt; 0)</a:t>
            </a:r>
          </a:p>
          <a:p>
            <a:pPr>
              <a:buFontTx/>
              <a:buNone/>
            </a:pPr>
            <a:r>
              <a:rPr lang="en-US" altLang="en-US" sz="2000" dirty="0">
                <a:latin typeface="Courier New" charset="0"/>
                <a:ea typeface="Courier New" charset="0"/>
                <a:cs typeface="Courier New" charset="0"/>
              </a:rPr>
              <a:t>		return 0;</a:t>
            </a:r>
          </a:p>
          <a:p>
            <a:pPr>
              <a:buFontTx/>
              <a:buNone/>
            </a:pPr>
            <a:r>
              <a:rPr lang="en-US" altLang="en-US" sz="2000" dirty="0">
                <a:latin typeface="Courier New" charset="0"/>
                <a:ea typeface="Courier New" charset="0"/>
                <a:cs typeface="Courier New" charset="0"/>
              </a:rPr>
              <a:t>	else if (n == 0)</a:t>
            </a:r>
          </a:p>
          <a:p>
            <a:pPr>
              <a:buFontTx/>
              <a:buNone/>
            </a:pPr>
            <a:r>
              <a:rPr lang="en-US" altLang="en-US" sz="2000" dirty="0">
                <a:latin typeface="Courier New" charset="0"/>
                <a:ea typeface="Courier New" charset="0"/>
                <a:cs typeface="Courier New" charset="0"/>
              </a:rPr>
              <a:t>		return 1;</a:t>
            </a:r>
          </a:p>
          <a:p>
            <a:pPr>
              <a:buFontTx/>
              <a:buNone/>
            </a:pPr>
            <a:r>
              <a:rPr lang="en-US" altLang="en-US" sz="2000" dirty="0">
                <a:latin typeface="Courier New" charset="0"/>
                <a:ea typeface="Courier New" charset="0"/>
                <a:cs typeface="Courier New" charset="0"/>
              </a:rPr>
              <a:t>	else if (n == 1)</a:t>
            </a:r>
          </a:p>
          <a:p>
            <a:pPr>
              <a:buFontTx/>
              <a:buNone/>
            </a:pPr>
            <a:r>
              <a:rPr lang="en-US" altLang="en-US" sz="2000" dirty="0">
                <a:latin typeface="Courier New" charset="0"/>
                <a:ea typeface="Courier New" charset="0"/>
                <a:cs typeface="Courier New" charset="0"/>
              </a:rPr>
              <a:t>		return 1;</a:t>
            </a:r>
          </a:p>
          <a:p>
            <a:pPr>
              <a:buFontTx/>
              <a:buNone/>
            </a:pPr>
            <a:r>
              <a:rPr lang="en-US" altLang="en-US" sz="2000" dirty="0">
                <a:latin typeface="Courier New" charset="0"/>
                <a:ea typeface="Courier New" charset="0"/>
                <a:cs typeface="Courier New" charset="0"/>
              </a:rPr>
              <a:t>	else</a:t>
            </a:r>
          </a:p>
          <a:p>
            <a:pPr>
              <a:buFontTx/>
              <a:buNone/>
            </a:pPr>
            <a:r>
              <a:rPr lang="en-US" altLang="en-US" sz="2000" dirty="0">
                <a:latin typeface="Courier New" charset="0"/>
                <a:ea typeface="Courier New" charset="0"/>
                <a:cs typeface="Courier New" charset="0"/>
              </a:rPr>
              <a:t>		return n * fact(n-1);</a:t>
            </a:r>
          </a:p>
          <a:p>
            <a:pPr>
              <a:buFontTx/>
              <a:buNone/>
            </a:pPr>
            <a:r>
              <a:rPr lang="en-US" altLang="en-US" sz="2000" dirty="0" smtClean="0">
                <a:latin typeface="Courier New" charset="0"/>
                <a:ea typeface="Courier New" charset="0"/>
                <a:cs typeface="Courier New" charset="0"/>
              </a:rPr>
              <a:t>}</a:t>
            </a:r>
            <a:endParaRPr lang="en-US" altLang="en-US" sz="2000" dirty="0">
              <a:latin typeface="Courier New" charset="0"/>
              <a:ea typeface="Courier New" charset="0"/>
              <a:cs typeface="Courier Ne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8819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9B77A4C1-7050-46E6-9076-B4441AA8B7FF}" type="slidenum">
              <a:rPr lang="en-US" altLang="en-US"/>
              <a:pPr/>
              <a:t>28</a:t>
            </a:fld>
            <a:endParaRPr lang="en-US" altLang="en-US"/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 smtClean="0"/>
              <a:t>Faktorial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tanpa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Rekursi</a:t>
            </a:r>
            <a:endParaRPr lang="en-US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653709" y="1893047"/>
            <a:ext cx="7144718" cy="424731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buFontTx/>
              <a:buNone/>
            </a:pPr>
            <a:r>
              <a:rPr lang="en-US" altLang="en-US" dirty="0" err="1">
                <a:latin typeface="Courier New" charset="0"/>
                <a:ea typeface="Courier New" charset="0"/>
                <a:cs typeface="Courier New" charset="0"/>
              </a:rPr>
              <a:t>int</a:t>
            </a:r>
            <a:r>
              <a:rPr lang="en-US" altLang="en-US" dirty="0"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altLang="en-US" dirty="0" err="1">
                <a:latin typeface="Courier New" charset="0"/>
                <a:ea typeface="Courier New" charset="0"/>
                <a:cs typeface="Courier New" charset="0"/>
              </a:rPr>
              <a:t>fact_it</a:t>
            </a:r>
            <a:r>
              <a:rPr lang="en-US" altLang="en-US" dirty="0">
                <a:latin typeface="Courier New" charset="0"/>
                <a:ea typeface="Courier New" charset="0"/>
                <a:cs typeface="Courier New" charset="0"/>
              </a:rPr>
              <a:t> (</a:t>
            </a:r>
            <a:r>
              <a:rPr lang="en-US" altLang="en-US" dirty="0" err="1">
                <a:latin typeface="Courier New" charset="0"/>
                <a:ea typeface="Courier New" charset="0"/>
                <a:cs typeface="Courier New" charset="0"/>
              </a:rPr>
              <a:t>int</a:t>
            </a:r>
            <a:r>
              <a:rPr lang="en-US" altLang="en-US" dirty="0">
                <a:latin typeface="Courier New" charset="0"/>
                <a:ea typeface="Courier New" charset="0"/>
                <a:cs typeface="Courier New" charset="0"/>
              </a:rPr>
              <a:t> n)</a:t>
            </a:r>
          </a:p>
          <a:p>
            <a:pPr>
              <a:buFontTx/>
              <a:buNone/>
            </a:pPr>
            <a:r>
              <a:rPr lang="en-US" altLang="en-US" dirty="0">
                <a:latin typeface="Courier New" charset="0"/>
                <a:ea typeface="Courier New" charset="0"/>
                <a:cs typeface="Courier New" charset="0"/>
              </a:rPr>
              <a:t>{</a:t>
            </a:r>
          </a:p>
          <a:p>
            <a:pPr>
              <a:buFontTx/>
              <a:buNone/>
            </a:pPr>
            <a:r>
              <a:rPr lang="en-US" altLang="en-US" dirty="0">
                <a:latin typeface="Courier New" charset="0"/>
                <a:ea typeface="Courier New" charset="0"/>
                <a:cs typeface="Courier New" charset="0"/>
              </a:rPr>
              <a:t>	</a:t>
            </a:r>
            <a:r>
              <a:rPr lang="en-US" altLang="en-US" dirty="0" err="1">
                <a:latin typeface="Courier New" charset="0"/>
                <a:ea typeface="Courier New" charset="0"/>
                <a:cs typeface="Courier New" charset="0"/>
              </a:rPr>
              <a:t>int</a:t>
            </a:r>
            <a:r>
              <a:rPr lang="en-US" altLang="en-US" dirty="0">
                <a:latin typeface="Courier New" charset="0"/>
                <a:ea typeface="Courier New" charset="0"/>
                <a:cs typeface="Courier New" charset="0"/>
              </a:rPr>
              <a:t> temp;</a:t>
            </a:r>
          </a:p>
          <a:p>
            <a:pPr>
              <a:buFontTx/>
              <a:buNone/>
            </a:pPr>
            <a:r>
              <a:rPr lang="en-US" altLang="en-US" dirty="0">
                <a:latin typeface="Courier New" charset="0"/>
                <a:ea typeface="Courier New" charset="0"/>
                <a:cs typeface="Courier New" charset="0"/>
              </a:rPr>
              <a:t>	temp = 1;</a:t>
            </a:r>
          </a:p>
          <a:p>
            <a:pPr>
              <a:buFontTx/>
              <a:buNone/>
            </a:pPr>
            <a:r>
              <a:rPr lang="en-US" altLang="en-US" dirty="0">
                <a:latin typeface="Courier New" charset="0"/>
                <a:ea typeface="Courier New" charset="0"/>
                <a:cs typeface="Courier New" charset="0"/>
              </a:rPr>
              <a:t>	if (n &lt; 0)</a:t>
            </a:r>
          </a:p>
          <a:p>
            <a:pPr>
              <a:buFontTx/>
              <a:buNone/>
            </a:pPr>
            <a:r>
              <a:rPr lang="en-US" altLang="en-US" dirty="0">
                <a:latin typeface="Courier New" charset="0"/>
                <a:ea typeface="Courier New" charset="0"/>
                <a:cs typeface="Courier New" charset="0"/>
              </a:rPr>
              <a:t>		return 0;</a:t>
            </a:r>
          </a:p>
          <a:p>
            <a:pPr>
              <a:buFontTx/>
              <a:buNone/>
            </a:pPr>
            <a:r>
              <a:rPr lang="en-US" altLang="en-US" dirty="0">
                <a:latin typeface="Courier New" charset="0"/>
                <a:ea typeface="Courier New" charset="0"/>
                <a:cs typeface="Courier New" charset="0"/>
              </a:rPr>
              <a:t>	else if (n == 0)</a:t>
            </a:r>
          </a:p>
          <a:p>
            <a:pPr>
              <a:buFontTx/>
              <a:buNone/>
            </a:pPr>
            <a:r>
              <a:rPr lang="en-US" altLang="en-US" dirty="0">
                <a:latin typeface="Courier New" charset="0"/>
                <a:ea typeface="Courier New" charset="0"/>
                <a:cs typeface="Courier New" charset="0"/>
              </a:rPr>
              <a:t>		return 1;</a:t>
            </a:r>
          </a:p>
          <a:p>
            <a:pPr>
              <a:buFontTx/>
              <a:buNone/>
            </a:pPr>
            <a:r>
              <a:rPr lang="en-US" altLang="en-US" dirty="0">
                <a:latin typeface="Courier New" charset="0"/>
                <a:ea typeface="Courier New" charset="0"/>
                <a:cs typeface="Courier New" charset="0"/>
              </a:rPr>
              <a:t>	else if (n == 1)</a:t>
            </a:r>
          </a:p>
          <a:p>
            <a:pPr>
              <a:buFontTx/>
              <a:buNone/>
            </a:pPr>
            <a:r>
              <a:rPr lang="en-US" altLang="en-US" dirty="0">
                <a:latin typeface="Courier New" charset="0"/>
                <a:ea typeface="Courier New" charset="0"/>
                <a:cs typeface="Courier New" charset="0"/>
              </a:rPr>
              <a:t>		return 1;</a:t>
            </a:r>
          </a:p>
          <a:p>
            <a:pPr>
              <a:buFontTx/>
              <a:buNone/>
            </a:pPr>
            <a:r>
              <a:rPr lang="en-US" altLang="en-US" dirty="0">
                <a:latin typeface="Courier New" charset="0"/>
                <a:ea typeface="Courier New" charset="0"/>
                <a:cs typeface="Courier New" charset="0"/>
              </a:rPr>
              <a:t>	else</a:t>
            </a:r>
          </a:p>
          <a:p>
            <a:pPr>
              <a:buFontTx/>
              <a:buNone/>
            </a:pPr>
            <a:r>
              <a:rPr lang="en-US" altLang="en-US" dirty="0">
                <a:latin typeface="Courier New" charset="0"/>
                <a:ea typeface="Courier New" charset="0"/>
                <a:cs typeface="Courier New" charset="0"/>
              </a:rPr>
              <a:t>		for (</a:t>
            </a:r>
            <a:r>
              <a:rPr lang="en-US" altLang="en-US" dirty="0" err="1">
                <a:latin typeface="Courier New" charset="0"/>
                <a:ea typeface="Courier New" charset="0"/>
                <a:cs typeface="Courier New" charset="0"/>
              </a:rPr>
              <a:t>i</a:t>
            </a:r>
            <a:r>
              <a:rPr lang="en-US" altLang="en-US" dirty="0">
                <a:latin typeface="Courier New" charset="0"/>
                <a:ea typeface="Courier New" charset="0"/>
                <a:cs typeface="Courier New" charset="0"/>
              </a:rPr>
              <a:t>=2; </a:t>
            </a:r>
            <a:r>
              <a:rPr lang="en-US" altLang="en-US" dirty="0" err="1">
                <a:latin typeface="Courier New" charset="0"/>
                <a:ea typeface="Courier New" charset="0"/>
                <a:cs typeface="Courier New" charset="0"/>
              </a:rPr>
              <a:t>i</a:t>
            </a:r>
            <a:r>
              <a:rPr lang="en-US" altLang="en-US" dirty="0">
                <a:latin typeface="Courier New" charset="0"/>
                <a:ea typeface="Courier New" charset="0"/>
                <a:cs typeface="Courier New" charset="0"/>
              </a:rPr>
              <a:t>&lt;=n; ++</a:t>
            </a:r>
            <a:r>
              <a:rPr lang="en-US" altLang="en-US" dirty="0" err="1">
                <a:latin typeface="Courier New" charset="0"/>
                <a:ea typeface="Courier New" charset="0"/>
                <a:cs typeface="Courier New" charset="0"/>
              </a:rPr>
              <a:t>i</a:t>
            </a:r>
            <a:r>
              <a:rPr lang="en-US" altLang="en-US" dirty="0">
                <a:latin typeface="Courier New" charset="0"/>
                <a:ea typeface="Courier New" charset="0"/>
                <a:cs typeface="Courier New" charset="0"/>
              </a:rPr>
              <a:t>)</a:t>
            </a:r>
          </a:p>
          <a:p>
            <a:pPr>
              <a:buFontTx/>
              <a:buNone/>
            </a:pPr>
            <a:r>
              <a:rPr lang="en-US" altLang="en-US" dirty="0">
                <a:latin typeface="Courier New" charset="0"/>
                <a:ea typeface="Courier New" charset="0"/>
                <a:cs typeface="Courier New" charset="0"/>
              </a:rPr>
              <a:t>			temp = temp * </a:t>
            </a:r>
            <a:r>
              <a:rPr lang="en-US" altLang="en-US" dirty="0" err="1">
                <a:latin typeface="Courier New" charset="0"/>
                <a:ea typeface="Courier New" charset="0"/>
                <a:cs typeface="Courier New" charset="0"/>
              </a:rPr>
              <a:t>i</a:t>
            </a:r>
            <a:r>
              <a:rPr lang="en-US" altLang="en-US" dirty="0">
                <a:latin typeface="Courier New" charset="0"/>
                <a:ea typeface="Courier New" charset="0"/>
                <a:cs typeface="Courier New" charset="0"/>
              </a:rPr>
              <a:t>;</a:t>
            </a:r>
          </a:p>
          <a:p>
            <a:pPr>
              <a:buFontTx/>
              <a:buNone/>
            </a:pPr>
            <a:r>
              <a:rPr lang="en-US" altLang="en-US" dirty="0">
                <a:latin typeface="Courier New" charset="0"/>
                <a:ea typeface="Courier New" charset="0"/>
                <a:cs typeface="Courier New" charset="0"/>
              </a:rPr>
              <a:t>	return (temp);</a:t>
            </a:r>
          </a:p>
          <a:p>
            <a:pPr>
              <a:buFontTx/>
              <a:buNone/>
            </a:pPr>
            <a:r>
              <a:rPr lang="en-US" altLang="en-US" dirty="0" smtClean="0">
                <a:latin typeface="Courier New" charset="0"/>
                <a:ea typeface="Courier New" charset="0"/>
                <a:cs typeface="Courier New" charset="0"/>
              </a:rPr>
              <a:t>}</a:t>
            </a:r>
            <a:endParaRPr lang="en-US" altLang="en-US" dirty="0">
              <a:latin typeface="Courier New" charset="0"/>
              <a:ea typeface="Courier New" charset="0"/>
              <a:cs typeface="Courier Ne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2646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47048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Faktorial</a:t>
            </a:r>
            <a:r>
              <a:rPr lang="en-US" dirty="0" smtClean="0"/>
              <a:t> : </a:t>
            </a:r>
            <a:r>
              <a:rPr lang="en-US" dirty="0" err="1" smtClean="0"/>
              <a:t>Fase</a:t>
            </a:r>
            <a:r>
              <a:rPr lang="en-US" dirty="0" smtClean="0"/>
              <a:t> </a:t>
            </a:r>
            <a:r>
              <a:rPr lang="en-US" dirty="0" err="1" smtClean="0"/>
              <a:t>awal</a:t>
            </a:r>
            <a:r>
              <a:rPr lang="en-US" dirty="0" smtClean="0"/>
              <a:t> </a:t>
            </a:r>
            <a:r>
              <a:rPr lang="en-US" dirty="0" smtClean="0">
                <a:sym typeface="Wingdings" panose="05000000000000000000" pitchFamily="2" charset="2"/>
              </a:rPr>
              <a:t> </a:t>
            </a:r>
            <a:r>
              <a:rPr lang="en-US" dirty="0" err="1" smtClean="0">
                <a:sym typeface="Wingdings" panose="05000000000000000000" pitchFamily="2" charset="2"/>
              </a:rPr>
              <a:t>Fase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berhenti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5108731"/>
              </p:ext>
            </p:extLst>
          </p:nvPr>
        </p:nvGraphicFramePr>
        <p:xfrm>
          <a:off x="119380" y="1002849"/>
          <a:ext cx="10932080" cy="49428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28276">
                  <a:extLst>
                    <a:ext uri="{9D8B030D-6E8A-4147-A177-3AD203B41FA5}">
                      <a16:colId xmlns:a16="http://schemas.microsoft.com/office/drawing/2014/main" val="783426372"/>
                    </a:ext>
                  </a:extLst>
                </a:gridCol>
                <a:gridCol w="1928276">
                  <a:extLst>
                    <a:ext uri="{9D8B030D-6E8A-4147-A177-3AD203B41FA5}">
                      <a16:colId xmlns:a16="http://schemas.microsoft.com/office/drawing/2014/main" val="1519684075"/>
                    </a:ext>
                  </a:extLst>
                </a:gridCol>
                <a:gridCol w="1928276">
                  <a:extLst>
                    <a:ext uri="{9D8B030D-6E8A-4147-A177-3AD203B41FA5}">
                      <a16:colId xmlns:a16="http://schemas.microsoft.com/office/drawing/2014/main" val="2056544331"/>
                    </a:ext>
                  </a:extLst>
                </a:gridCol>
                <a:gridCol w="1928276">
                  <a:extLst>
                    <a:ext uri="{9D8B030D-6E8A-4147-A177-3AD203B41FA5}">
                      <a16:colId xmlns:a16="http://schemas.microsoft.com/office/drawing/2014/main" val="2861709363"/>
                    </a:ext>
                  </a:extLst>
                </a:gridCol>
                <a:gridCol w="1928276">
                  <a:extLst>
                    <a:ext uri="{9D8B030D-6E8A-4147-A177-3AD203B41FA5}">
                      <a16:colId xmlns:a16="http://schemas.microsoft.com/office/drawing/2014/main" val="259512206"/>
                    </a:ext>
                  </a:extLst>
                </a:gridCol>
                <a:gridCol w="1290700">
                  <a:extLst>
                    <a:ext uri="{9D8B030D-6E8A-4147-A177-3AD203B41FA5}">
                      <a16:colId xmlns:a16="http://schemas.microsoft.com/office/drawing/2014/main" val="3618159969"/>
                    </a:ext>
                  </a:extLst>
                </a:gridCol>
              </a:tblGrid>
              <a:tr h="24336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Proses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56214014"/>
                  </a:ext>
                </a:extLst>
              </a:tr>
              <a:tr h="243366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</a:t>
                      </a:r>
                      <a:r>
                        <a:rPr lang="en-US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faktorial</a:t>
                      </a:r>
                      <a:r>
                        <a:rPr lang="en-US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6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</a:t>
                      </a:r>
                      <a:r>
                        <a:rPr lang="en-US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n){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faktorial</a:t>
                      </a:r>
                      <a:r>
                        <a:rPr lang="en-US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6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</a:t>
                      </a:r>
                      <a:r>
                        <a:rPr lang="en-US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5)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faktorial</a:t>
                      </a:r>
                      <a:r>
                        <a:rPr lang="en-US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6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</a:t>
                      </a:r>
                      <a:r>
                        <a:rPr lang="en-US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4)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faktorial</a:t>
                      </a:r>
                      <a:r>
                        <a:rPr lang="en-US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(3)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faktorial</a:t>
                      </a:r>
                      <a:r>
                        <a:rPr lang="en-US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faktorial</a:t>
                      </a:r>
                      <a:r>
                        <a:rPr lang="en-US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0507456"/>
                  </a:ext>
                </a:extLst>
              </a:tr>
              <a:tr h="21371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if (n &lt; 0)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if (5&lt;0) FALSE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if (4&lt;0) FALSE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if (3&lt;0) FALSE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if (2&lt;0) FALSE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if (1&lt;0) FALSE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607418009"/>
                  </a:ext>
                </a:extLst>
              </a:tr>
              <a:tr h="21371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return 0;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760297630"/>
                  </a:ext>
                </a:extLst>
              </a:tr>
              <a:tr h="42125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else if (n == 0)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else if (5 == 0) FALSE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else if (4 == 0) FALSE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else if (3 == 0) FALSE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else if (2 == 0) FALSE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else if (1 == 0) FALSE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999591492"/>
                  </a:ext>
                </a:extLst>
              </a:tr>
              <a:tr h="21371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return 1;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324049861"/>
                  </a:ext>
                </a:extLst>
              </a:tr>
              <a:tr h="42125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else if (n == 1)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else if (5 == 1) FALSE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else if (4 == 1) FALSE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else if (3 == 1) FALSE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else if (2 == 1) FALSE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else if (1 == 1) </a:t>
                      </a:r>
                      <a:r>
                        <a:rPr lang="en-US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return 1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4269550"/>
                  </a:ext>
                </a:extLst>
              </a:tr>
              <a:tr h="21371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return 1;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277141235"/>
                  </a:ext>
                </a:extLst>
              </a:tr>
              <a:tr h="213717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FASE BALIK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3588441"/>
                  </a:ext>
                </a:extLst>
              </a:tr>
              <a:tr h="21371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else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else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else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else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else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51596273"/>
                  </a:ext>
                </a:extLst>
              </a:tr>
              <a:tr h="21371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return n * faktorial(n-1);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return 5 * faktorial(4);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return 4 * faktorial(3);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return 3 * faktorial(2);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return 2 * faktorial(1);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9974864"/>
                  </a:ext>
                </a:extLst>
              </a:tr>
              <a:tr h="21371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}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588476514"/>
                  </a:ext>
                </a:extLst>
              </a:tr>
              <a:tr h="213717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843713534"/>
                  </a:ext>
                </a:extLst>
              </a:tr>
              <a:tr h="243366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FASE AWAL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069322636"/>
                  </a:ext>
                </a:extLst>
              </a:tr>
              <a:tr h="243366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stack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stack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stack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stack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stack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560902"/>
                  </a:ext>
                </a:extLst>
              </a:tr>
              <a:tr h="213717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faktorial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(4)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faktorial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(3)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faktorial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faktorial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* faktorial(1)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269573"/>
                  </a:ext>
                </a:extLst>
              </a:tr>
              <a:tr h="213717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* faktorial(4)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*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faktorial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(3)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* faktorial(2)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* faktorial(1)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* faktorial(2)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6690145"/>
                  </a:ext>
                </a:extLst>
              </a:tr>
              <a:tr h="213717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* faktorial(4)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*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faktorial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(3)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* faktorial(2)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* faktorial(3)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6333301"/>
                  </a:ext>
                </a:extLst>
              </a:tr>
              <a:tr h="213717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*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faktorial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(4)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*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faktorial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(3)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* faktorial(4)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4316657"/>
                  </a:ext>
                </a:extLst>
              </a:tr>
              <a:tr h="213717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*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faktorial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(4)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8257417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11051460" y="2418734"/>
            <a:ext cx="1140540" cy="717756"/>
          </a:xfrm>
          <a:prstGeom prst="rect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Fase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berhenti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3598606" y="1179871"/>
            <a:ext cx="1081549" cy="9832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5410840" y="1170039"/>
            <a:ext cx="1081549" cy="9832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7325033" y="1189703"/>
            <a:ext cx="1081549" cy="9832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9077633" y="1194446"/>
            <a:ext cx="1081549" cy="9832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2879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Materi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8925" indent="-288925">
              <a:buFont typeface="Wingdings" panose="05000000000000000000" pitchFamily="2" charset="2"/>
              <a:buChar char="v"/>
            </a:pPr>
            <a:r>
              <a:rPr lang="en-US" sz="2800" dirty="0" err="1" smtClean="0"/>
              <a:t>Mengapa</a:t>
            </a:r>
            <a:r>
              <a:rPr lang="en-US" sz="2800" dirty="0" smtClean="0"/>
              <a:t> </a:t>
            </a:r>
            <a:r>
              <a:rPr lang="en-US" sz="2800" dirty="0" err="1" smtClean="0"/>
              <a:t>menggunakan</a:t>
            </a:r>
            <a:r>
              <a:rPr lang="en-US" sz="2800" dirty="0" smtClean="0"/>
              <a:t> </a:t>
            </a:r>
            <a:r>
              <a:rPr lang="en-US" sz="2800" dirty="0" err="1" smtClean="0"/>
              <a:t>rekursi</a:t>
            </a:r>
            <a:endParaRPr lang="en-US" sz="2800" dirty="0" smtClean="0"/>
          </a:p>
          <a:p>
            <a:pPr marL="288925" indent="-288925">
              <a:buFont typeface="Wingdings" panose="05000000000000000000" pitchFamily="2" charset="2"/>
              <a:buChar char="v"/>
            </a:pPr>
            <a:r>
              <a:rPr lang="en-US" sz="2800" dirty="0" err="1" smtClean="0"/>
              <a:t>Konsep</a:t>
            </a:r>
            <a:r>
              <a:rPr lang="en-US" sz="2800" dirty="0" smtClean="0"/>
              <a:t> </a:t>
            </a:r>
            <a:r>
              <a:rPr lang="en-US" sz="2800" dirty="0" err="1" smtClean="0"/>
              <a:t>dasar</a:t>
            </a:r>
            <a:r>
              <a:rPr lang="en-US" sz="2800" dirty="0" smtClean="0"/>
              <a:t> </a:t>
            </a:r>
            <a:r>
              <a:rPr lang="en-US" sz="2800" dirty="0" err="1" smtClean="0"/>
              <a:t>rekursi</a:t>
            </a:r>
            <a:endParaRPr lang="en-US" sz="2800" dirty="0" smtClean="0"/>
          </a:p>
          <a:p>
            <a:pPr marL="288925" indent="-288925">
              <a:buFont typeface="Wingdings" panose="05000000000000000000" pitchFamily="2" charset="2"/>
              <a:buChar char="v"/>
            </a:pPr>
            <a:r>
              <a:rPr lang="en-US" sz="2800" dirty="0" err="1" smtClean="0"/>
              <a:t>Perbedaan</a:t>
            </a:r>
            <a:r>
              <a:rPr lang="en-US" sz="2800" dirty="0" smtClean="0"/>
              <a:t> </a:t>
            </a:r>
            <a:r>
              <a:rPr lang="en-US" sz="2800" dirty="0" err="1" smtClean="0"/>
              <a:t>Iterasi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Rekursi</a:t>
            </a:r>
            <a:endParaRPr lang="en-US" sz="2800" dirty="0" smtClean="0"/>
          </a:p>
          <a:p>
            <a:pPr marL="288925" indent="-288925">
              <a:buFont typeface="Wingdings" panose="05000000000000000000" pitchFamily="2" charset="2"/>
              <a:buChar char="v"/>
            </a:pPr>
            <a:r>
              <a:rPr lang="en-US" sz="2800" dirty="0" err="1" smtClean="0"/>
              <a:t>Fase</a:t>
            </a:r>
            <a:r>
              <a:rPr lang="en-US" sz="2800" dirty="0" smtClean="0"/>
              <a:t> </a:t>
            </a:r>
            <a:r>
              <a:rPr lang="en-US" sz="2800" dirty="0" err="1" smtClean="0"/>
              <a:t>pada</a:t>
            </a:r>
            <a:r>
              <a:rPr lang="en-US" sz="2800" dirty="0" smtClean="0"/>
              <a:t> </a:t>
            </a:r>
            <a:r>
              <a:rPr lang="en-US" sz="2800" dirty="0" err="1" smtClean="0"/>
              <a:t>Rekursi</a:t>
            </a:r>
            <a:endParaRPr lang="en-US" sz="2800" dirty="0" smtClean="0"/>
          </a:p>
          <a:p>
            <a:pPr marL="288925" indent="-288925">
              <a:buFont typeface="Wingdings" panose="05000000000000000000" pitchFamily="2" charset="2"/>
              <a:buChar char="v"/>
            </a:pPr>
            <a:r>
              <a:rPr lang="en-US" sz="2800" dirty="0" err="1" smtClean="0"/>
              <a:t>Rekursi</a:t>
            </a:r>
            <a:r>
              <a:rPr lang="en-US" sz="2800" dirty="0" smtClean="0"/>
              <a:t> Tail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Rekursi</a:t>
            </a:r>
            <a:r>
              <a:rPr lang="en-US" sz="2800" dirty="0" smtClean="0"/>
              <a:t> Non-Tail</a:t>
            </a:r>
          </a:p>
        </p:txBody>
      </p:sp>
    </p:spTree>
    <p:extLst>
      <p:ext uri="{BB962C8B-B14F-4D97-AF65-F5344CB8AC3E}">
        <p14:creationId xmlns:p14="http://schemas.microsoft.com/office/powerpoint/2010/main" val="3225947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7695142"/>
              </p:ext>
            </p:extLst>
          </p:nvPr>
        </p:nvGraphicFramePr>
        <p:xfrm>
          <a:off x="381751" y="563021"/>
          <a:ext cx="10935178" cy="591736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27147">
                  <a:extLst>
                    <a:ext uri="{9D8B030D-6E8A-4147-A177-3AD203B41FA5}">
                      <a16:colId xmlns:a16="http://schemas.microsoft.com/office/drawing/2014/main" val="2806298409"/>
                    </a:ext>
                  </a:extLst>
                </a:gridCol>
                <a:gridCol w="1827147">
                  <a:extLst>
                    <a:ext uri="{9D8B030D-6E8A-4147-A177-3AD203B41FA5}">
                      <a16:colId xmlns:a16="http://schemas.microsoft.com/office/drawing/2014/main" val="3072560164"/>
                    </a:ext>
                  </a:extLst>
                </a:gridCol>
                <a:gridCol w="1827147">
                  <a:extLst>
                    <a:ext uri="{9D8B030D-6E8A-4147-A177-3AD203B41FA5}">
                      <a16:colId xmlns:a16="http://schemas.microsoft.com/office/drawing/2014/main" val="1732701847"/>
                    </a:ext>
                  </a:extLst>
                </a:gridCol>
                <a:gridCol w="1827147">
                  <a:extLst>
                    <a:ext uri="{9D8B030D-6E8A-4147-A177-3AD203B41FA5}">
                      <a16:colId xmlns:a16="http://schemas.microsoft.com/office/drawing/2014/main" val="1681389188"/>
                    </a:ext>
                  </a:extLst>
                </a:gridCol>
                <a:gridCol w="1827147">
                  <a:extLst>
                    <a:ext uri="{9D8B030D-6E8A-4147-A177-3AD203B41FA5}">
                      <a16:colId xmlns:a16="http://schemas.microsoft.com/office/drawing/2014/main" val="1433189257"/>
                    </a:ext>
                  </a:extLst>
                </a:gridCol>
                <a:gridCol w="1799443">
                  <a:extLst>
                    <a:ext uri="{9D8B030D-6E8A-4147-A177-3AD203B41FA5}">
                      <a16:colId xmlns:a16="http://schemas.microsoft.com/office/drawing/2014/main" val="4145342252"/>
                    </a:ext>
                  </a:extLst>
                </a:gridCol>
              </a:tblGrid>
              <a:tr h="188595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1426484"/>
                  </a:ext>
                </a:extLst>
              </a:tr>
              <a:tr h="165885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 faktorial(int n){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faktorial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5)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faktorial(int 4)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faktorial(3)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faktorial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faktorial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5447032"/>
                  </a:ext>
                </a:extLst>
              </a:tr>
              <a:tr h="16588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if (n &lt; 0)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if (5&lt;0) FALSE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if (4&lt;0) FALSE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if (3&lt;0) FALSE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if (2&lt;0) FALSE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if (1&lt;0) FALSE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/>
                </a:tc>
                <a:extLst>
                  <a:ext uri="{0D108BD9-81ED-4DB2-BD59-A6C34878D82A}">
                    <a16:rowId xmlns:a16="http://schemas.microsoft.com/office/drawing/2014/main" val="3149233661"/>
                  </a:ext>
                </a:extLst>
              </a:tr>
              <a:tr h="16588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return 0;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/>
                </a:tc>
                <a:extLst>
                  <a:ext uri="{0D108BD9-81ED-4DB2-BD59-A6C34878D82A}">
                    <a16:rowId xmlns:a16="http://schemas.microsoft.com/office/drawing/2014/main" val="2438642297"/>
                  </a:ext>
                </a:extLst>
              </a:tr>
              <a:tr h="32800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else if (n == 0)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else if (5 == 0) FALSE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else if (4 == 0) FALSE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else if (3 == 0) FALSE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else if (2 == 0) FALSE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else if (1 == 0) FALSE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/>
                </a:tc>
                <a:extLst>
                  <a:ext uri="{0D108BD9-81ED-4DB2-BD59-A6C34878D82A}">
                    <a16:rowId xmlns:a16="http://schemas.microsoft.com/office/drawing/2014/main" val="431829478"/>
                  </a:ext>
                </a:extLst>
              </a:tr>
              <a:tr h="16588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return 1;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/>
                </a:tc>
                <a:extLst>
                  <a:ext uri="{0D108BD9-81ED-4DB2-BD59-A6C34878D82A}">
                    <a16:rowId xmlns:a16="http://schemas.microsoft.com/office/drawing/2014/main" val="3520705699"/>
                  </a:ext>
                </a:extLst>
              </a:tr>
              <a:tr h="32800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else if (n == 1)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else if (5 == 1) FALSE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else if (4 == 1) FALSE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else if (3 == 1) FALSE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else if (2 == 1) FALSE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else if (1 == 1) return 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9834696"/>
                  </a:ext>
                </a:extLst>
              </a:tr>
              <a:tr h="16588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return 1;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/>
                </a:tc>
                <a:extLst>
                  <a:ext uri="{0D108BD9-81ED-4DB2-BD59-A6C34878D82A}">
                    <a16:rowId xmlns:a16="http://schemas.microsoft.com/office/drawing/2014/main" val="213359578"/>
                  </a:ext>
                </a:extLst>
              </a:tr>
              <a:tr h="165885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FASE BALIK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/>
                </a:tc>
                <a:extLst>
                  <a:ext uri="{0D108BD9-81ED-4DB2-BD59-A6C34878D82A}">
                    <a16:rowId xmlns:a16="http://schemas.microsoft.com/office/drawing/2014/main" val="1470929988"/>
                  </a:ext>
                </a:extLst>
              </a:tr>
              <a:tr h="16588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else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else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else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else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else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/>
                </a:tc>
                <a:extLst>
                  <a:ext uri="{0D108BD9-81ED-4DB2-BD59-A6C34878D82A}">
                    <a16:rowId xmlns:a16="http://schemas.microsoft.com/office/drawing/2014/main" val="3081966987"/>
                  </a:ext>
                </a:extLst>
              </a:tr>
              <a:tr h="16588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return n * faktorial(n-1);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return 5 * faktorial(4);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return 4 *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faktorial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(3);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return 3 *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faktorial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(2);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return 2 * faktorial(1);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/>
                </a:tc>
                <a:extLst>
                  <a:ext uri="{0D108BD9-81ED-4DB2-BD59-A6C34878D82A}">
                    <a16:rowId xmlns:a16="http://schemas.microsoft.com/office/drawing/2014/main" val="2214706185"/>
                  </a:ext>
                </a:extLst>
              </a:tr>
              <a:tr h="33652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}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return 5 * 6;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return 4 * 6;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return 3 * 2;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return 2 * 1;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/>
                </a:tc>
                <a:extLst>
                  <a:ext uri="{0D108BD9-81ED-4DB2-BD59-A6C34878D82A}">
                    <a16:rowId xmlns:a16="http://schemas.microsoft.com/office/drawing/2014/main" val="585666048"/>
                  </a:ext>
                </a:extLst>
              </a:tr>
              <a:tr h="165885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return 30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return 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return 2;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/>
                </a:tc>
                <a:extLst>
                  <a:ext uri="{0D108BD9-81ED-4DB2-BD59-A6C34878D82A}">
                    <a16:rowId xmlns:a16="http://schemas.microsoft.com/office/drawing/2014/main" val="3995976304"/>
                  </a:ext>
                </a:extLst>
              </a:tr>
              <a:tr h="165885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FASE AWAL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4248207"/>
                  </a:ext>
                </a:extLst>
              </a:tr>
              <a:tr h="165885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stack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stack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stack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stack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stack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5482132"/>
                  </a:ext>
                </a:extLst>
              </a:tr>
              <a:tr h="165885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faktorial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(4)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faktorial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(3)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faktorial(2)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faktorial(1)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* faktorial(1)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1891553"/>
                  </a:ext>
                </a:extLst>
              </a:tr>
              <a:tr h="165885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* faktorial(4)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*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faktorial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(3)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* faktorial(2)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* faktorial(1)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* faktorial(2)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7568864"/>
                  </a:ext>
                </a:extLst>
              </a:tr>
              <a:tr h="165885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*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faktorial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(4)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*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faktorial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(3)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* faktorial(2)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* faktorial(3)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9163098"/>
                  </a:ext>
                </a:extLst>
              </a:tr>
              <a:tr h="165885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*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faktorial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(4)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*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faktorial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(3)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*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faktorial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(4)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8244640"/>
                  </a:ext>
                </a:extLst>
              </a:tr>
              <a:tr h="165885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*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faktorial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(4)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7433631"/>
                  </a:ext>
                </a:extLst>
              </a:tr>
              <a:tr h="188595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FASE BALIK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/>
                </a:tc>
                <a:extLst>
                  <a:ext uri="{0D108BD9-81ED-4DB2-BD59-A6C34878D82A}">
                    <a16:rowId xmlns:a16="http://schemas.microsoft.com/office/drawing/2014/main" val="2774512881"/>
                  </a:ext>
                </a:extLst>
              </a:tr>
              <a:tr h="188595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stack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stack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stack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/>
                </a:tc>
                <a:extLst>
                  <a:ext uri="{0D108BD9-81ED-4DB2-BD59-A6C34878D82A}">
                    <a16:rowId xmlns:a16="http://schemas.microsoft.com/office/drawing/2014/main" val="728190592"/>
                  </a:ext>
                </a:extLst>
              </a:tr>
              <a:tr h="188595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*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faktorial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(4)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*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faktorial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(3)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* faktorial(2)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/>
                </a:tc>
                <a:extLst>
                  <a:ext uri="{0D108BD9-81ED-4DB2-BD59-A6C34878D82A}">
                    <a16:rowId xmlns:a16="http://schemas.microsoft.com/office/drawing/2014/main" val="3146018342"/>
                  </a:ext>
                </a:extLst>
              </a:tr>
              <a:tr h="188595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*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faktorial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(4)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*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faktorial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(3)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/>
                </a:tc>
                <a:extLst>
                  <a:ext uri="{0D108BD9-81ED-4DB2-BD59-A6C34878D82A}">
                    <a16:rowId xmlns:a16="http://schemas.microsoft.com/office/drawing/2014/main" val="1305293986"/>
                  </a:ext>
                </a:extLst>
              </a:tr>
              <a:tr h="188595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* </a:t>
                      </a:r>
                      <a:r>
                        <a:rPr lang="en-US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faktorial</a:t>
                      </a: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(4)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54" marR="4954" marT="4954" marB="0" anchor="b"/>
                </a:tc>
                <a:extLst>
                  <a:ext uri="{0D108BD9-81ED-4DB2-BD59-A6C34878D82A}">
                    <a16:rowId xmlns:a16="http://schemas.microsoft.com/office/drawing/2014/main" val="3188119653"/>
                  </a:ext>
                </a:extLst>
              </a:tr>
            </a:tbl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401654"/>
          </a:xfrm>
        </p:spPr>
        <p:txBody>
          <a:bodyPr>
            <a:normAutofit fontScale="90000"/>
          </a:bodyPr>
          <a:lstStyle/>
          <a:p>
            <a:r>
              <a:rPr lang="en-US" sz="4400" dirty="0" err="1" smtClean="0"/>
              <a:t>Faktorial</a:t>
            </a:r>
            <a:r>
              <a:rPr lang="en-US" sz="4400" dirty="0" smtClean="0"/>
              <a:t> : </a:t>
            </a:r>
            <a:r>
              <a:rPr lang="en-US" sz="4400" dirty="0" err="1" smtClean="0"/>
              <a:t>Fase</a:t>
            </a:r>
            <a:r>
              <a:rPr lang="en-US" sz="4400" dirty="0" smtClean="0"/>
              <a:t> </a:t>
            </a:r>
            <a:r>
              <a:rPr lang="en-US" sz="4400" dirty="0" err="1" smtClean="0"/>
              <a:t>Balik</a:t>
            </a:r>
            <a:endParaRPr lang="en-US" sz="4400" dirty="0"/>
          </a:p>
        </p:txBody>
      </p:sp>
      <p:sp>
        <p:nvSpPr>
          <p:cNvPr id="7" name="Rectangle 6"/>
          <p:cNvSpPr/>
          <p:nvPr/>
        </p:nvSpPr>
        <p:spPr>
          <a:xfrm>
            <a:off x="10835150" y="2399069"/>
            <a:ext cx="1140540" cy="717756"/>
          </a:xfrm>
          <a:prstGeom prst="rect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Fase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berhenti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H="1" flipV="1">
            <a:off x="7270955" y="2657796"/>
            <a:ext cx="1130711" cy="9832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 flipV="1">
            <a:off x="5283984" y="2647964"/>
            <a:ext cx="1130711" cy="9832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8848179" y="2399069"/>
            <a:ext cx="1328212" cy="268559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8705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Perbedaan</a:t>
            </a:r>
            <a:r>
              <a:rPr lang="en-US" dirty="0" smtClean="0"/>
              <a:t> </a:t>
            </a:r>
            <a:r>
              <a:rPr lang="en-US" dirty="0" err="1" smtClean="0"/>
              <a:t>Rekursi</a:t>
            </a:r>
            <a:r>
              <a:rPr lang="en-US" dirty="0" smtClean="0"/>
              <a:t> </a:t>
            </a:r>
            <a:r>
              <a:rPr lang="en-US" smtClean="0"/>
              <a:t>Tail </a:t>
            </a:r>
            <a:br>
              <a:rPr lang="en-US" smtClean="0"/>
            </a:br>
            <a:r>
              <a:rPr lang="en-US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Rekursi</a:t>
            </a:r>
            <a:r>
              <a:rPr lang="en-US" dirty="0" smtClean="0"/>
              <a:t> Non-Tail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/>
          </p:nvPr>
        </p:nvGraphicFramePr>
        <p:xfrm>
          <a:off x="961496" y="1989879"/>
          <a:ext cx="10058400" cy="3566160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3352800">
                  <a:extLst>
                    <a:ext uri="{9D8B030D-6E8A-4147-A177-3AD203B41FA5}">
                      <a16:colId xmlns:a16="http://schemas.microsoft.com/office/drawing/2014/main" val="2500751865"/>
                    </a:ext>
                  </a:extLst>
                </a:gridCol>
                <a:gridCol w="3352800">
                  <a:extLst>
                    <a:ext uri="{9D8B030D-6E8A-4147-A177-3AD203B41FA5}">
                      <a16:colId xmlns:a16="http://schemas.microsoft.com/office/drawing/2014/main" val="3459305694"/>
                    </a:ext>
                  </a:extLst>
                </a:gridCol>
                <a:gridCol w="3352800">
                  <a:extLst>
                    <a:ext uri="{9D8B030D-6E8A-4147-A177-3AD203B41FA5}">
                      <a16:colId xmlns:a16="http://schemas.microsoft.com/office/drawing/2014/main" val="138579213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 err="1"/>
                        <a:t>Aspek</a:t>
                      </a:r>
                      <a:endParaRPr lang="en-US" dirty="0"/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Tail Recursion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Non-Tail Recursion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182046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 err="1"/>
                        <a:t>Posisi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pemanggilan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rekursi</a:t>
                      </a:r>
                      <a:endParaRPr lang="en-US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Operasi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terakhir</a:t>
                      </a:r>
                      <a:endParaRPr lang="en-US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/>
                        <a:t>Masih ada operasi setelah rekursi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827662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Proses </a:t>
                      </a:r>
                      <a:r>
                        <a:rPr lang="en-US" dirty="0" err="1"/>
                        <a:t>setelah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rekursi</a:t>
                      </a:r>
                      <a:endParaRPr lang="en-US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Tidak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ada</a:t>
                      </a:r>
                      <a:endParaRPr lang="en-US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Ada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134443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Kebutuhan stack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Lebih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sedikit</a:t>
                      </a:r>
                      <a:r>
                        <a:rPr lang="en-US" dirty="0"/>
                        <a:t> (</a:t>
                      </a:r>
                      <a:r>
                        <a:rPr lang="en-US" dirty="0" err="1"/>
                        <a:t>dapat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dioptimalkan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oleh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beberapa</a:t>
                      </a:r>
                      <a:r>
                        <a:rPr lang="en-US" dirty="0"/>
                        <a:t> compiler)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Lebih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banyak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karena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setiap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pemanggilan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harus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menunggu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hasil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rekursi</a:t>
                      </a:r>
                      <a:endParaRPr lang="en-US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809214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Efisiensi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Umumnya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lebih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efisien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jika</a:t>
                      </a:r>
                      <a:r>
                        <a:rPr lang="en-US" dirty="0"/>
                        <a:t> compiler </a:t>
                      </a:r>
                      <a:r>
                        <a:rPr lang="en-US" dirty="0" err="1"/>
                        <a:t>mendukung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optimasi</a:t>
                      </a:r>
                      <a:r>
                        <a:rPr lang="en-US" dirty="0"/>
                        <a:t> tail-call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Relatif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lebih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boros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memori</a:t>
                      </a:r>
                      <a:r>
                        <a:rPr lang="en-US" dirty="0"/>
                        <a:t> stack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602348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Contoh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Countdown, faktorial dengan accumulator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Faktorial biasa, Fibonacci rekursif, traversal pohon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11872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9160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Rekursi</a:t>
            </a:r>
            <a:r>
              <a:rPr lang="en-US" dirty="0" smtClean="0"/>
              <a:t> Tail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/>
              <a:t>Kelebihan</a:t>
            </a:r>
            <a:endParaRPr lang="en-US" dirty="0"/>
          </a:p>
          <a:p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efisien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penggunaan</a:t>
            </a:r>
            <a:r>
              <a:rPr lang="en-US" dirty="0"/>
              <a:t> </a:t>
            </a:r>
            <a:r>
              <a:rPr lang="en-US" dirty="0" err="1"/>
              <a:t>memori</a:t>
            </a:r>
            <a:r>
              <a:rPr lang="en-US" dirty="0"/>
              <a:t>.</a:t>
            </a:r>
          </a:p>
          <a:p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mudah</a:t>
            </a:r>
            <a:r>
              <a:rPr lang="en-US" dirty="0"/>
              <a:t> </a:t>
            </a:r>
            <a:r>
              <a:rPr lang="en-US" dirty="0" err="1"/>
              <a:t>dikonversi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iterasi</a:t>
            </a:r>
            <a:r>
              <a:rPr lang="en-US" dirty="0"/>
              <a:t>.</a:t>
            </a:r>
          </a:p>
          <a:p>
            <a:r>
              <a:rPr lang="en-US" dirty="0" err="1"/>
              <a:t>Berpotensi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cepat</a:t>
            </a:r>
            <a:r>
              <a:rPr lang="en-US" dirty="0"/>
              <a:t> </a:t>
            </a:r>
            <a:r>
              <a:rPr lang="en-US" dirty="0" err="1"/>
              <a:t>jika</a:t>
            </a:r>
            <a:r>
              <a:rPr lang="en-US" dirty="0"/>
              <a:t> compiler </a:t>
            </a:r>
            <a:r>
              <a:rPr lang="en-US" dirty="0" err="1"/>
              <a:t>mendukung</a:t>
            </a:r>
            <a:r>
              <a:rPr lang="en-US" dirty="0"/>
              <a:t> </a:t>
            </a:r>
            <a:r>
              <a:rPr lang="en-US" i="1" dirty="0"/>
              <a:t>Tail Call Optimization</a:t>
            </a:r>
            <a:r>
              <a:rPr lang="en-US" dirty="0"/>
              <a:t>.</a:t>
            </a:r>
          </a:p>
          <a:p>
            <a:r>
              <a:rPr lang="en-US" b="1" dirty="0" err="1"/>
              <a:t>Kekurangan</a:t>
            </a:r>
            <a:endParaRPr lang="en-US" dirty="0"/>
          </a:p>
          <a:p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algoritma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ditulis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tail recursion.</a:t>
            </a:r>
          </a:p>
          <a:p>
            <a:r>
              <a:rPr lang="en-US" dirty="0" err="1"/>
              <a:t>Kadang</a:t>
            </a:r>
            <a:r>
              <a:rPr lang="en-US" dirty="0"/>
              <a:t> </a:t>
            </a:r>
            <a:r>
              <a:rPr lang="en-US" dirty="0" err="1"/>
              <a:t>memerlukan</a:t>
            </a:r>
            <a:r>
              <a:rPr lang="en-US" dirty="0"/>
              <a:t> parameter </a:t>
            </a:r>
            <a:r>
              <a:rPr lang="en-US" dirty="0" err="1"/>
              <a:t>tambahan</a:t>
            </a:r>
            <a:r>
              <a:rPr lang="en-US" dirty="0"/>
              <a:t> (accumulator).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7050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Rekursi</a:t>
            </a:r>
            <a:r>
              <a:rPr lang="en-US" dirty="0"/>
              <a:t> </a:t>
            </a:r>
            <a:r>
              <a:rPr lang="en-US" dirty="0" smtClean="0"/>
              <a:t>Non-Tail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b="1" dirty="0" err="1"/>
              <a:t>Kelebihan</a:t>
            </a:r>
            <a:endParaRPr lang="en-US" sz="2400" dirty="0"/>
          </a:p>
          <a:p>
            <a:r>
              <a:rPr lang="en-US" sz="2400" dirty="0" err="1"/>
              <a:t>Lebih</a:t>
            </a:r>
            <a:r>
              <a:rPr lang="en-US" sz="2400" dirty="0"/>
              <a:t> </a:t>
            </a:r>
            <a:r>
              <a:rPr lang="en-US" sz="2400" dirty="0" err="1"/>
              <a:t>alami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algoritma</a:t>
            </a:r>
            <a:r>
              <a:rPr lang="en-US" sz="2400" dirty="0"/>
              <a:t> yang </a:t>
            </a:r>
            <a:r>
              <a:rPr lang="en-US" sz="2400" dirty="0" err="1"/>
              <a:t>memerlukan</a:t>
            </a:r>
            <a:r>
              <a:rPr lang="en-US" sz="2400" dirty="0"/>
              <a:t> </a:t>
            </a:r>
            <a:r>
              <a:rPr lang="en-US" sz="2400" dirty="0" err="1"/>
              <a:t>hasil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pemanggilan</a:t>
            </a:r>
            <a:r>
              <a:rPr lang="en-US" sz="2400" dirty="0"/>
              <a:t> </a:t>
            </a:r>
            <a:r>
              <a:rPr lang="en-US" sz="2400" dirty="0" err="1"/>
              <a:t>rekursif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Kode</a:t>
            </a:r>
            <a:r>
              <a:rPr lang="en-US" sz="2400" dirty="0"/>
              <a:t> </a:t>
            </a:r>
            <a:r>
              <a:rPr lang="en-US" sz="2400" dirty="0" err="1"/>
              <a:t>sering</a:t>
            </a:r>
            <a:r>
              <a:rPr lang="en-US" sz="2400" dirty="0"/>
              <a:t> </a:t>
            </a:r>
            <a:r>
              <a:rPr lang="en-US" sz="2400" dirty="0" err="1"/>
              <a:t>lebih</a:t>
            </a:r>
            <a:r>
              <a:rPr lang="en-US" sz="2400" dirty="0"/>
              <a:t> </a:t>
            </a:r>
            <a:r>
              <a:rPr lang="en-US" sz="2400" dirty="0" err="1"/>
              <a:t>sederhana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mudah</a:t>
            </a:r>
            <a:r>
              <a:rPr lang="en-US" sz="2400" dirty="0"/>
              <a:t> </a:t>
            </a:r>
            <a:r>
              <a:rPr lang="en-US" sz="2400" dirty="0" err="1"/>
              <a:t>dipahami</a:t>
            </a:r>
            <a:r>
              <a:rPr lang="en-US" sz="2400" dirty="0"/>
              <a:t>.</a:t>
            </a:r>
          </a:p>
          <a:p>
            <a:r>
              <a:rPr lang="en-US" sz="2400" b="1" dirty="0" err="1"/>
              <a:t>Kekurangan</a:t>
            </a:r>
            <a:endParaRPr lang="en-US" sz="2400" dirty="0"/>
          </a:p>
          <a:p>
            <a:r>
              <a:rPr lang="en-US" sz="2400" dirty="0" err="1"/>
              <a:t>Menggunakan</a:t>
            </a:r>
            <a:r>
              <a:rPr lang="en-US" sz="2400" dirty="0"/>
              <a:t> </a:t>
            </a:r>
            <a:r>
              <a:rPr lang="en-US" sz="2400" dirty="0" err="1"/>
              <a:t>lebih</a:t>
            </a:r>
            <a:r>
              <a:rPr lang="en-US" sz="2400" dirty="0"/>
              <a:t> </a:t>
            </a:r>
            <a:r>
              <a:rPr lang="en-US" sz="2400" dirty="0" err="1"/>
              <a:t>banyak</a:t>
            </a:r>
            <a:r>
              <a:rPr lang="en-US" sz="2400" dirty="0"/>
              <a:t> </a:t>
            </a:r>
            <a:r>
              <a:rPr lang="en-US" sz="2400" dirty="0" err="1"/>
              <a:t>memori</a:t>
            </a:r>
            <a:r>
              <a:rPr lang="en-US" sz="2400" dirty="0"/>
              <a:t> </a:t>
            </a:r>
            <a:r>
              <a:rPr lang="en-US" sz="2400" dirty="0" err="1"/>
              <a:t>karena</a:t>
            </a:r>
            <a:r>
              <a:rPr lang="en-US" sz="2400" dirty="0"/>
              <a:t> </a:t>
            </a:r>
            <a:r>
              <a:rPr lang="en-US" sz="2400" dirty="0" err="1"/>
              <a:t>seluruh</a:t>
            </a:r>
            <a:r>
              <a:rPr lang="en-US" sz="2400" dirty="0"/>
              <a:t> call stack </a:t>
            </a:r>
            <a:r>
              <a:rPr lang="en-US" sz="2400" dirty="0" err="1"/>
              <a:t>harus</a:t>
            </a:r>
            <a:r>
              <a:rPr lang="en-US" sz="2400" dirty="0"/>
              <a:t> </a:t>
            </a:r>
            <a:r>
              <a:rPr lang="en-US" sz="2400" dirty="0" err="1"/>
              <a:t>dipertahankan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Berisiko</a:t>
            </a:r>
            <a:r>
              <a:rPr lang="en-US" sz="2400" dirty="0"/>
              <a:t> </a:t>
            </a:r>
            <a:r>
              <a:rPr lang="en-US" sz="2400" dirty="0" err="1"/>
              <a:t>menyebabkan</a:t>
            </a:r>
            <a:r>
              <a:rPr lang="en-US" sz="2400" dirty="0"/>
              <a:t> </a:t>
            </a:r>
            <a:r>
              <a:rPr lang="en-US" sz="2400" i="1" dirty="0"/>
              <a:t>stack overflow</a:t>
            </a:r>
            <a:r>
              <a:rPr lang="en-US" sz="2400" dirty="0"/>
              <a:t> </a:t>
            </a:r>
            <a:r>
              <a:rPr lang="en-US" sz="2400" dirty="0" err="1"/>
              <a:t>jika</a:t>
            </a:r>
            <a:r>
              <a:rPr lang="en-US" sz="2400" dirty="0"/>
              <a:t> </a:t>
            </a:r>
            <a:r>
              <a:rPr lang="en-US" sz="2400" dirty="0" err="1"/>
              <a:t>kedalaman</a:t>
            </a:r>
            <a:r>
              <a:rPr lang="en-US" sz="2400" dirty="0"/>
              <a:t> </a:t>
            </a:r>
            <a:r>
              <a:rPr lang="en-US" sz="2400" dirty="0" err="1"/>
              <a:t>rekursi</a:t>
            </a:r>
            <a:r>
              <a:rPr lang="en-US" sz="2400" dirty="0"/>
              <a:t> </a:t>
            </a:r>
            <a:r>
              <a:rPr lang="en-US" sz="2400" dirty="0" err="1"/>
              <a:t>sangat</a:t>
            </a:r>
            <a:r>
              <a:rPr lang="en-US" sz="2400" dirty="0"/>
              <a:t> </a:t>
            </a:r>
            <a:r>
              <a:rPr lang="en-US" sz="2400" dirty="0" err="1"/>
              <a:t>besar</a:t>
            </a:r>
            <a:r>
              <a:rPr lang="en-US" sz="2400" dirty="0"/>
              <a:t>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69499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Rekursi</a:t>
            </a:r>
            <a:r>
              <a:rPr lang="en-US" dirty="0" smtClean="0"/>
              <a:t> Tail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Rekursi</a:t>
            </a:r>
            <a:r>
              <a:rPr lang="en-US" dirty="0" smtClean="0"/>
              <a:t> Non-Tail 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 smtClean="0"/>
              <a:t>1. </a:t>
            </a:r>
            <a:r>
              <a:rPr lang="en-US" altLang="en-US" dirty="0" err="1" smtClean="0"/>
              <a:t>Menghitung</a:t>
            </a:r>
            <a:r>
              <a:rPr lang="en-US" altLang="en-US" dirty="0" smtClean="0"/>
              <a:t> </a:t>
            </a:r>
            <a:r>
              <a:rPr lang="en-US" altLang="en-US" dirty="0" err="1"/>
              <a:t>Mundur</a:t>
            </a:r>
            <a:endParaRPr lang="en-US" altLang="en-US" dirty="0"/>
          </a:p>
          <a:p>
            <a:r>
              <a:rPr lang="en-US" altLang="en-US" dirty="0" smtClean="0"/>
              <a:t>2. </a:t>
            </a:r>
            <a:r>
              <a:rPr lang="en-US" altLang="en-US" dirty="0" err="1" smtClean="0"/>
              <a:t>Menjumlahkan</a:t>
            </a:r>
            <a:r>
              <a:rPr lang="en-US" altLang="en-US" dirty="0" smtClean="0"/>
              <a:t> </a:t>
            </a:r>
            <a:r>
              <a:rPr lang="en-US" altLang="en-US" dirty="0" err="1"/>
              <a:t>Bilangan</a:t>
            </a:r>
            <a:r>
              <a:rPr lang="en-US" altLang="en-US" dirty="0"/>
              <a:t> </a:t>
            </a:r>
            <a:r>
              <a:rPr lang="en-US" altLang="en-US" dirty="0" err="1"/>
              <a:t>dengan</a:t>
            </a:r>
            <a:r>
              <a:rPr lang="en-US" altLang="en-US" dirty="0"/>
              <a:t> Accumulator</a:t>
            </a:r>
          </a:p>
          <a:p>
            <a:r>
              <a:rPr lang="en-US" altLang="en-US" dirty="0" smtClean="0"/>
              <a:t>3. </a:t>
            </a:r>
            <a:r>
              <a:rPr lang="en-US" altLang="en-US" dirty="0" err="1" smtClean="0"/>
              <a:t>Menghitung</a:t>
            </a:r>
            <a:r>
              <a:rPr lang="en-US" altLang="en-US" dirty="0" smtClean="0"/>
              <a:t> </a:t>
            </a:r>
            <a:r>
              <a:rPr lang="en-US" altLang="en-US" dirty="0" err="1"/>
              <a:t>Pangkat</a:t>
            </a:r>
            <a:r>
              <a:rPr lang="en-US" altLang="en-US" dirty="0"/>
              <a:t> </a:t>
            </a:r>
          </a:p>
          <a:p>
            <a:r>
              <a:rPr lang="en-US" altLang="en-US" dirty="0" smtClean="0"/>
              <a:t>4. </a:t>
            </a:r>
            <a:r>
              <a:rPr lang="en-US" altLang="en-US" dirty="0" err="1" smtClean="0"/>
              <a:t>Deret</a:t>
            </a:r>
            <a:r>
              <a:rPr lang="en-US" altLang="en-US" dirty="0" smtClean="0"/>
              <a:t> </a:t>
            </a:r>
            <a:r>
              <a:rPr lang="en-US" altLang="en-US" dirty="0" err="1"/>
              <a:t>Fibonanci</a:t>
            </a:r>
            <a:endParaRPr lang="en-US" altLang="en-US" dirty="0"/>
          </a:p>
          <a:p>
            <a:r>
              <a:rPr lang="en-US" altLang="en-US" dirty="0" smtClean="0"/>
              <a:t>5. </a:t>
            </a:r>
            <a:r>
              <a:rPr lang="en-US" altLang="en-US" dirty="0" err="1" smtClean="0"/>
              <a:t>Menjumlahkan</a:t>
            </a:r>
            <a:r>
              <a:rPr lang="en-US" altLang="en-US" dirty="0" smtClean="0"/>
              <a:t> </a:t>
            </a:r>
            <a:r>
              <a:rPr lang="en-US" altLang="en-US" dirty="0" err="1"/>
              <a:t>Bilangan</a:t>
            </a:r>
            <a:endParaRPr lang="en-US" altLang="en-US" dirty="0"/>
          </a:p>
          <a:p>
            <a:r>
              <a:rPr lang="en-US" altLang="en-US" dirty="0" smtClean="0"/>
              <a:t>6. </a:t>
            </a:r>
            <a:r>
              <a:rPr lang="en-US" altLang="en-US" dirty="0" err="1" smtClean="0"/>
              <a:t>Cek</a:t>
            </a:r>
            <a:r>
              <a:rPr lang="en-US" altLang="en-US" dirty="0" smtClean="0"/>
              <a:t> </a:t>
            </a:r>
            <a:r>
              <a:rPr lang="en-US" altLang="en-US" dirty="0" err="1"/>
              <a:t>Bilangan</a:t>
            </a:r>
            <a:r>
              <a:rPr lang="en-US" altLang="en-US" dirty="0"/>
              <a:t> Prima (1)</a:t>
            </a:r>
          </a:p>
          <a:p>
            <a:r>
              <a:rPr lang="en-US" altLang="en-US" dirty="0" smtClean="0"/>
              <a:t>7. </a:t>
            </a:r>
            <a:r>
              <a:rPr lang="en-US" altLang="en-US" dirty="0" err="1" smtClean="0"/>
              <a:t>Cek</a:t>
            </a:r>
            <a:r>
              <a:rPr lang="en-US" altLang="en-US" dirty="0" smtClean="0"/>
              <a:t> </a:t>
            </a:r>
            <a:r>
              <a:rPr lang="en-US" altLang="en-US" dirty="0" err="1"/>
              <a:t>Bilangan</a:t>
            </a:r>
            <a:r>
              <a:rPr lang="en-US" altLang="en-US" dirty="0"/>
              <a:t> Prima (2</a:t>
            </a:r>
            <a:r>
              <a:rPr lang="en-US" altLang="en-US" dirty="0" smtClean="0"/>
              <a:t>)</a:t>
            </a:r>
          </a:p>
          <a:p>
            <a:r>
              <a:rPr lang="en-US" dirty="0" smtClean="0"/>
              <a:t>8. </a:t>
            </a:r>
            <a:r>
              <a:rPr lang="en-US" dirty="0" err="1" smtClean="0"/>
              <a:t>Menghitung</a:t>
            </a:r>
            <a:r>
              <a:rPr lang="en-US" dirty="0" smtClean="0"/>
              <a:t> FPB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646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Rekursi</a:t>
            </a:r>
            <a:r>
              <a:rPr lang="en-US" dirty="0" smtClean="0"/>
              <a:t> : </a:t>
            </a:r>
            <a:r>
              <a:rPr lang="en-US" dirty="0" err="1" smtClean="0"/>
              <a:t>Menghitung</a:t>
            </a:r>
            <a:r>
              <a:rPr lang="en-US" dirty="0" smtClean="0"/>
              <a:t> </a:t>
            </a:r>
            <a:r>
              <a:rPr lang="en-US" dirty="0" err="1" smtClean="0"/>
              <a:t>Mundur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097280" y="1908920"/>
            <a:ext cx="6096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void </a:t>
            </a:r>
            <a:r>
              <a:rPr lang="en-US" dirty="0" err="1"/>
              <a:t>hitungMundur</a:t>
            </a:r>
            <a:r>
              <a:rPr lang="en-US" dirty="0"/>
              <a:t>(</a:t>
            </a:r>
            <a:r>
              <a:rPr lang="en-US" dirty="0" err="1"/>
              <a:t>int</a:t>
            </a:r>
            <a:r>
              <a:rPr lang="en-US" dirty="0"/>
              <a:t> n)</a:t>
            </a:r>
          </a:p>
          <a:p>
            <a:r>
              <a:rPr lang="en-US" dirty="0"/>
              <a:t>{</a:t>
            </a:r>
          </a:p>
          <a:p>
            <a:r>
              <a:rPr lang="en-US" dirty="0"/>
              <a:t>    if(n == 0)</a:t>
            </a:r>
          </a:p>
          <a:p>
            <a:r>
              <a:rPr lang="en-US" dirty="0"/>
              <a:t>        return;</a:t>
            </a:r>
          </a:p>
          <a:p>
            <a:endParaRPr lang="en-US" dirty="0"/>
          </a:p>
          <a:p>
            <a:r>
              <a:rPr lang="en-US" dirty="0"/>
              <a:t>    </a:t>
            </a:r>
            <a:r>
              <a:rPr lang="en-US" dirty="0" err="1"/>
              <a:t>printf</a:t>
            </a:r>
            <a:r>
              <a:rPr lang="en-US" dirty="0"/>
              <a:t>("%d ", n);</a:t>
            </a:r>
          </a:p>
          <a:p>
            <a:r>
              <a:rPr lang="en-US" dirty="0"/>
              <a:t>    </a:t>
            </a:r>
            <a:r>
              <a:rPr lang="en-US" dirty="0" err="1"/>
              <a:t>hitungMundur</a:t>
            </a:r>
            <a:r>
              <a:rPr lang="en-US" dirty="0"/>
              <a:t>(n-1);</a:t>
            </a:r>
          </a:p>
          <a:p>
            <a:r>
              <a:rPr lang="en-US" dirty="0"/>
              <a:t>}</a:t>
            </a:r>
          </a:p>
          <a:p>
            <a:endParaRPr lang="en-US" dirty="0"/>
          </a:p>
          <a:p>
            <a:r>
              <a:rPr lang="en-US" dirty="0" err="1"/>
              <a:t>int</a:t>
            </a:r>
            <a:r>
              <a:rPr lang="en-US" dirty="0"/>
              <a:t> main()</a:t>
            </a:r>
          </a:p>
          <a:p>
            <a:r>
              <a:rPr lang="en-US" dirty="0"/>
              <a:t>{</a:t>
            </a:r>
          </a:p>
          <a:p>
            <a:r>
              <a:rPr lang="en-US" dirty="0"/>
              <a:t>    </a:t>
            </a:r>
            <a:r>
              <a:rPr lang="en-US" dirty="0" err="1"/>
              <a:t>hitungMundur</a:t>
            </a:r>
            <a:r>
              <a:rPr lang="en-US" dirty="0"/>
              <a:t>(5);</a:t>
            </a:r>
          </a:p>
          <a:p>
            <a:r>
              <a:rPr lang="en-US" dirty="0"/>
              <a:t>    return 0;</a:t>
            </a:r>
          </a:p>
          <a:p>
            <a:r>
              <a:rPr lang="en-US" dirty="0"/>
              <a:t>}</a:t>
            </a:r>
          </a:p>
        </p:txBody>
      </p:sp>
      <p:sp>
        <p:nvSpPr>
          <p:cNvPr id="5" name="Rectangle 4"/>
          <p:cNvSpPr/>
          <p:nvPr/>
        </p:nvSpPr>
        <p:spPr>
          <a:xfrm>
            <a:off x="5529120" y="1908920"/>
            <a:ext cx="1184947" cy="64633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dirty="0" smtClean="0"/>
              <a:t>Output</a:t>
            </a:r>
          </a:p>
          <a:p>
            <a:r>
              <a:rPr lang="en-US" dirty="0" smtClean="0"/>
              <a:t>5 </a:t>
            </a:r>
            <a:r>
              <a:rPr lang="en-US" dirty="0"/>
              <a:t>4 3 2 1</a:t>
            </a:r>
          </a:p>
        </p:txBody>
      </p:sp>
    </p:spTree>
    <p:extLst>
      <p:ext uri="{BB962C8B-B14F-4D97-AF65-F5344CB8AC3E}">
        <p14:creationId xmlns:p14="http://schemas.microsoft.com/office/powerpoint/2010/main" val="2814247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Rekursi</a:t>
            </a:r>
            <a:r>
              <a:rPr lang="en-US" dirty="0"/>
              <a:t> : </a:t>
            </a:r>
            <a:r>
              <a:rPr lang="en-US" dirty="0" err="1" smtClean="0"/>
              <a:t>Menjumlahkan</a:t>
            </a:r>
            <a:r>
              <a:rPr lang="en-US" dirty="0" smtClean="0"/>
              <a:t> </a:t>
            </a:r>
            <a:r>
              <a:rPr lang="en-US" dirty="0" err="1"/>
              <a:t>Bilangan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Accumulator</a:t>
            </a:r>
          </a:p>
        </p:txBody>
      </p:sp>
      <p:sp>
        <p:nvSpPr>
          <p:cNvPr id="4" name="Rectangle 3"/>
          <p:cNvSpPr/>
          <p:nvPr/>
        </p:nvSpPr>
        <p:spPr>
          <a:xfrm>
            <a:off x="1270000" y="1879442"/>
            <a:ext cx="6096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mtClean="0"/>
              <a:t>int jumlah(int n, int hasil)</a:t>
            </a:r>
          </a:p>
          <a:p>
            <a:r>
              <a:rPr lang="en-US" smtClean="0"/>
              <a:t>{</a:t>
            </a:r>
          </a:p>
          <a:p>
            <a:r>
              <a:rPr lang="en-US" smtClean="0"/>
              <a:t>    if(n == 0)</a:t>
            </a:r>
          </a:p>
          <a:p>
            <a:r>
              <a:rPr lang="en-US" smtClean="0"/>
              <a:t>        return hasil;</a:t>
            </a:r>
          </a:p>
          <a:p>
            <a:endParaRPr lang="en-US" smtClean="0"/>
          </a:p>
          <a:p>
            <a:r>
              <a:rPr lang="en-US" smtClean="0"/>
              <a:t>    return jumlah(n-1, hasil+n);</a:t>
            </a:r>
          </a:p>
          <a:p>
            <a:r>
              <a:rPr lang="en-US" smtClean="0"/>
              <a:t>}</a:t>
            </a:r>
          </a:p>
          <a:p>
            <a:endParaRPr lang="en-US" smtClean="0"/>
          </a:p>
          <a:p>
            <a:r>
              <a:rPr lang="en-US" smtClean="0"/>
              <a:t>int main()</a:t>
            </a:r>
          </a:p>
          <a:p>
            <a:r>
              <a:rPr lang="en-US" smtClean="0"/>
              <a:t>{</a:t>
            </a:r>
          </a:p>
          <a:p>
            <a:r>
              <a:rPr lang="en-US" smtClean="0"/>
              <a:t>    printf("%d", jumlah(5,0));</a:t>
            </a:r>
          </a:p>
          <a:p>
            <a:r>
              <a:rPr lang="en-US" smtClean="0"/>
              <a:t>    return 0;</a:t>
            </a:r>
          </a:p>
          <a:p>
            <a:r>
              <a:rPr lang="en-US" smtClean="0"/>
              <a:t>}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6663266" y="1936724"/>
            <a:ext cx="1439334" cy="64633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dirty="0" smtClean="0"/>
              <a:t>Output :</a:t>
            </a:r>
          </a:p>
          <a:p>
            <a:r>
              <a:rPr lang="en-US" dirty="0" smtClean="0"/>
              <a:t>15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663266" y="3286668"/>
            <a:ext cx="2108201" cy="203132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dirty="0" err="1" smtClean="0"/>
              <a:t>Perhitungan</a:t>
            </a:r>
            <a:r>
              <a:rPr lang="en-US" dirty="0" smtClean="0"/>
              <a:t> :</a:t>
            </a:r>
          </a:p>
          <a:p>
            <a:r>
              <a:rPr lang="en-US" dirty="0" err="1" smtClean="0"/>
              <a:t>jumlah</a:t>
            </a:r>
            <a:r>
              <a:rPr lang="en-US" dirty="0" smtClean="0"/>
              <a:t>(5,0</a:t>
            </a:r>
            <a:r>
              <a:rPr lang="en-US" dirty="0"/>
              <a:t>)</a:t>
            </a:r>
          </a:p>
          <a:p>
            <a:r>
              <a:rPr lang="en-US" dirty="0"/>
              <a:t>→ </a:t>
            </a:r>
            <a:r>
              <a:rPr lang="en-US" dirty="0" err="1"/>
              <a:t>jumlah</a:t>
            </a:r>
            <a:r>
              <a:rPr lang="en-US" dirty="0"/>
              <a:t>(4,5)</a:t>
            </a:r>
          </a:p>
          <a:p>
            <a:r>
              <a:rPr lang="en-US" dirty="0"/>
              <a:t>→ </a:t>
            </a:r>
            <a:r>
              <a:rPr lang="en-US" dirty="0" err="1"/>
              <a:t>jumlah</a:t>
            </a:r>
            <a:r>
              <a:rPr lang="en-US" dirty="0"/>
              <a:t>(3,9)</a:t>
            </a:r>
          </a:p>
          <a:p>
            <a:r>
              <a:rPr lang="en-US" dirty="0"/>
              <a:t>→ </a:t>
            </a:r>
            <a:r>
              <a:rPr lang="en-US" dirty="0" err="1"/>
              <a:t>jumlah</a:t>
            </a:r>
            <a:r>
              <a:rPr lang="en-US" dirty="0"/>
              <a:t>(2,12)</a:t>
            </a:r>
          </a:p>
          <a:p>
            <a:r>
              <a:rPr lang="en-US" dirty="0"/>
              <a:t>→ </a:t>
            </a:r>
            <a:r>
              <a:rPr lang="en-US" dirty="0" err="1"/>
              <a:t>jumlah</a:t>
            </a:r>
            <a:r>
              <a:rPr lang="en-US" dirty="0"/>
              <a:t>(1,14)</a:t>
            </a:r>
          </a:p>
          <a:p>
            <a:r>
              <a:rPr lang="en-US" dirty="0"/>
              <a:t>→ </a:t>
            </a:r>
            <a:r>
              <a:rPr lang="en-US" dirty="0" err="1"/>
              <a:t>jumlah</a:t>
            </a:r>
            <a:r>
              <a:rPr lang="en-US" dirty="0"/>
              <a:t>(0,15)</a:t>
            </a:r>
          </a:p>
        </p:txBody>
      </p:sp>
    </p:spTree>
    <p:extLst>
      <p:ext uri="{BB962C8B-B14F-4D97-AF65-F5344CB8AC3E}">
        <p14:creationId xmlns:p14="http://schemas.microsoft.com/office/powerpoint/2010/main" val="20603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Rekursi</a:t>
            </a:r>
            <a:r>
              <a:rPr lang="en-US" dirty="0"/>
              <a:t> : </a:t>
            </a:r>
            <a:r>
              <a:rPr lang="en-US" dirty="0" err="1"/>
              <a:t>Menghitung</a:t>
            </a:r>
            <a:r>
              <a:rPr lang="en-US" dirty="0"/>
              <a:t> </a:t>
            </a:r>
            <a:r>
              <a:rPr lang="en-US" dirty="0" err="1"/>
              <a:t>Pangkat</a:t>
            </a:r>
            <a:r>
              <a:rPr lang="en-US" dirty="0"/>
              <a:t> </a:t>
            </a:r>
          </a:p>
        </p:txBody>
      </p:sp>
      <p:sp>
        <p:nvSpPr>
          <p:cNvPr id="4" name="Rectangle 3"/>
          <p:cNvSpPr/>
          <p:nvPr/>
        </p:nvSpPr>
        <p:spPr>
          <a:xfrm>
            <a:off x="1097280" y="1864143"/>
            <a:ext cx="6096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 err="1"/>
              <a:t>pangkat</a:t>
            </a:r>
            <a:r>
              <a:rPr lang="en-US" dirty="0"/>
              <a:t>(</a:t>
            </a:r>
            <a:r>
              <a:rPr lang="en-US" dirty="0" err="1"/>
              <a:t>int</a:t>
            </a:r>
            <a:r>
              <a:rPr lang="en-US" dirty="0"/>
              <a:t> a, </a:t>
            </a:r>
            <a:r>
              <a:rPr lang="en-US" dirty="0" err="1"/>
              <a:t>int</a:t>
            </a:r>
            <a:r>
              <a:rPr lang="en-US" dirty="0"/>
              <a:t> b, </a:t>
            </a:r>
            <a:r>
              <a:rPr lang="en-US" dirty="0" err="1"/>
              <a:t>int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)</a:t>
            </a:r>
          </a:p>
          <a:p>
            <a:r>
              <a:rPr lang="en-US" dirty="0"/>
              <a:t>{</a:t>
            </a:r>
          </a:p>
          <a:p>
            <a:r>
              <a:rPr lang="en-US" dirty="0"/>
              <a:t>    if(b == 0)</a:t>
            </a:r>
          </a:p>
          <a:p>
            <a:r>
              <a:rPr lang="en-US" dirty="0"/>
              <a:t>        return </a:t>
            </a:r>
            <a:r>
              <a:rPr lang="en-US" dirty="0" err="1"/>
              <a:t>hasil</a:t>
            </a:r>
            <a:r>
              <a:rPr lang="en-US" dirty="0"/>
              <a:t>;</a:t>
            </a:r>
          </a:p>
          <a:p>
            <a:endParaRPr lang="en-US" dirty="0"/>
          </a:p>
          <a:p>
            <a:r>
              <a:rPr lang="en-US" dirty="0"/>
              <a:t>    return </a:t>
            </a:r>
            <a:r>
              <a:rPr lang="en-US" dirty="0" err="1"/>
              <a:t>pangkat</a:t>
            </a:r>
            <a:r>
              <a:rPr lang="en-US" dirty="0"/>
              <a:t>(a, b-1, </a:t>
            </a:r>
            <a:r>
              <a:rPr lang="en-US" dirty="0" err="1"/>
              <a:t>hasil</a:t>
            </a:r>
            <a:r>
              <a:rPr lang="en-US" dirty="0"/>
              <a:t>*a);</a:t>
            </a:r>
          </a:p>
          <a:p>
            <a:r>
              <a:rPr lang="en-US" dirty="0"/>
              <a:t>}</a:t>
            </a:r>
          </a:p>
          <a:p>
            <a:endParaRPr lang="en-US" dirty="0"/>
          </a:p>
          <a:p>
            <a:r>
              <a:rPr lang="en-US" dirty="0" err="1"/>
              <a:t>int</a:t>
            </a:r>
            <a:r>
              <a:rPr lang="en-US" dirty="0"/>
              <a:t> main()</a:t>
            </a:r>
          </a:p>
          <a:p>
            <a:r>
              <a:rPr lang="en-US" dirty="0"/>
              <a:t>{</a:t>
            </a:r>
          </a:p>
          <a:p>
            <a:r>
              <a:rPr lang="en-US" dirty="0"/>
              <a:t>    </a:t>
            </a:r>
            <a:r>
              <a:rPr lang="en-US" dirty="0" err="1"/>
              <a:t>printf</a:t>
            </a:r>
            <a:r>
              <a:rPr lang="en-US" dirty="0"/>
              <a:t>("%d", </a:t>
            </a:r>
            <a:r>
              <a:rPr lang="en-US" dirty="0" err="1"/>
              <a:t>pangkat</a:t>
            </a:r>
            <a:r>
              <a:rPr lang="en-US" dirty="0"/>
              <a:t>(2,5,1));</a:t>
            </a:r>
          </a:p>
          <a:p>
            <a:r>
              <a:rPr lang="en-US" dirty="0"/>
              <a:t>    return 0;</a:t>
            </a:r>
          </a:p>
          <a:p>
            <a:r>
              <a:rPr lang="en-US" dirty="0"/>
              <a:t>}</a:t>
            </a:r>
          </a:p>
        </p:txBody>
      </p:sp>
      <p:sp>
        <p:nvSpPr>
          <p:cNvPr id="5" name="Rectangle 4"/>
          <p:cNvSpPr/>
          <p:nvPr/>
        </p:nvSpPr>
        <p:spPr>
          <a:xfrm>
            <a:off x="5497181" y="2016667"/>
            <a:ext cx="971741" cy="646331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dirty="0" smtClean="0"/>
              <a:t>Output :</a:t>
            </a:r>
          </a:p>
          <a:p>
            <a:r>
              <a:rPr lang="en-US" dirty="0" smtClean="0"/>
              <a:t>32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67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C03E7F76-AD7D-4176-91E2-D90C21F5629B}" type="slidenum">
              <a:rPr lang="en-US" altLang="en-US"/>
              <a:pPr/>
              <a:t>38</a:t>
            </a:fld>
            <a:endParaRPr lang="en-US" altLang="en-US"/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 smtClean="0"/>
              <a:t>Rekursi</a:t>
            </a:r>
            <a:r>
              <a:rPr lang="en-US" altLang="en-US" dirty="0" smtClean="0"/>
              <a:t> : </a:t>
            </a:r>
            <a:r>
              <a:rPr lang="en-US" altLang="en-US" dirty="0" err="1" smtClean="0"/>
              <a:t>Deret</a:t>
            </a:r>
            <a:r>
              <a:rPr lang="en-US" altLang="en-US" dirty="0" smtClean="0"/>
              <a:t> </a:t>
            </a:r>
            <a:r>
              <a:rPr lang="en-US" altLang="en-US" dirty="0" err="1"/>
              <a:t>Fibonanci</a:t>
            </a:r>
            <a:endParaRPr lang="en-US" altLang="en-US" dirty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88925" indent="-288925">
              <a:buFont typeface="Wingdings" panose="05000000000000000000" pitchFamily="2" charset="2"/>
              <a:buChar char="Ø"/>
            </a:pPr>
            <a:r>
              <a:rPr lang="en-US" altLang="en-US" sz="2400" dirty="0" err="1" smtClean="0"/>
              <a:t>Deret</a:t>
            </a:r>
            <a:r>
              <a:rPr lang="en-US" altLang="en-US" sz="2400" dirty="0" smtClean="0"/>
              <a:t> </a:t>
            </a:r>
            <a:r>
              <a:rPr lang="en-US" altLang="en-US" sz="2400" dirty="0" err="1" smtClean="0"/>
              <a:t>Fibonanci</a:t>
            </a:r>
            <a:endParaRPr lang="en-US" altLang="en-US" sz="2400" dirty="0" smtClean="0"/>
          </a:p>
          <a:p>
            <a:pPr marL="1539875" lvl="1" indent="0">
              <a:buNone/>
            </a:pPr>
            <a:r>
              <a:rPr lang="en-US" altLang="en-US" sz="2400" dirty="0" smtClean="0"/>
              <a:t>1, 1, </a:t>
            </a:r>
            <a:r>
              <a:rPr lang="en-US" altLang="en-US" sz="2400" dirty="0"/>
              <a:t>2, 3, 5, 8, 13, 21, 34, 55, ....</a:t>
            </a:r>
          </a:p>
          <a:p>
            <a:pPr marL="344488" indent="-344488">
              <a:buFont typeface="Wingdings" panose="05000000000000000000" pitchFamily="2" charset="2"/>
              <a:buChar char="Ø"/>
            </a:pPr>
            <a:r>
              <a:rPr lang="en-US" altLang="en-US" sz="2400" dirty="0" err="1"/>
              <a:t>Fungsi</a:t>
            </a:r>
            <a:r>
              <a:rPr lang="en-US" altLang="en-US" sz="2400" dirty="0"/>
              <a:t> </a:t>
            </a:r>
            <a:r>
              <a:rPr lang="en-US" altLang="en-US" sz="2400" dirty="0" err="1" smtClean="0"/>
              <a:t>Fibonanci</a:t>
            </a:r>
            <a:r>
              <a:rPr lang="en-US" altLang="en-US" sz="2400" dirty="0" smtClean="0"/>
              <a:t> </a:t>
            </a:r>
            <a:r>
              <a:rPr lang="en-US" altLang="en-US" sz="2400" dirty="0"/>
              <a:t>dg </a:t>
            </a:r>
            <a:r>
              <a:rPr lang="en-US" altLang="en-US" sz="2400" dirty="0" err="1"/>
              <a:t>rekursi</a:t>
            </a:r>
            <a:endParaRPr lang="en-US" altLang="en-US" sz="2400" dirty="0"/>
          </a:p>
          <a:p>
            <a:pPr>
              <a:buFontTx/>
              <a:buNone/>
            </a:pPr>
            <a:endParaRPr lang="en-US" altLang="en-US" dirty="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2971800" y="3505201"/>
            <a:ext cx="6934200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altLang="en-US" sz="2800" i="1" dirty="0"/>
              <a:t>			</a:t>
            </a:r>
            <a:r>
              <a:rPr lang="en-GB" altLang="en-US" sz="2800" i="1" dirty="0" smtClean="0"/>
              <a:t>  </a:t>
            </a:r>
            <a:r>
              <a:rPr lang="en-GB" altLang="en-US" sz="2800" dirty="0" smtClean="0"/>
              <a:t>1</a:t>
            </a:r>
            <a:r>
              <a:rPr lang="en-GB" altLang="en-US" sz="2800" i="1" dirty="0"/>
              <a:t>		</a:t>
            </a:r>
            <a:r>
              <a:rPr lang="en-GB" altLang="en-US" sz="2800" i="1" dirty="0" smtClean="0"/>
              <a:t>					</a:t>
            </a:r>
            <a:r>
              <a:rPr lang="en-GB" altLang="en-US" sz="2800" dirty="0" err="1" smtClean="0"/>
              <a:t>jika</a:t>
            </a:r>
            <a:r>
              <a:rPr lang="en-GB" altLang="en-US" sz="2800" dirty="0" smtClean="0"/>
              <a:t> </a:t>
            </a:r>
            <a:r>
              <a:rPr lang="en-GB" altLang="en-US" sz="2800" i="1" dirty="0" smtClean="0"/>
              <a:t>n </a:t>
            </a:r>
            <a:r>
              <a:rPr lang="en-GB" altLang="en-US" sz="2800" dirty="0" smtClean="0"/>
              <a:t>&lt;= 2</a:t>
            </a:r>
            <a:endParaRPr lang="en-GB" altLang="en-US" sz="2800" i="1" dirty="0"/>
          </a:p>
          <a:p>
            <a:r>
              <a:rPr lang="en-GB" altLang="en-US" sz="2800" i="1" dirty="0"/>
              <a:t>F(n) </a:t>
            </a:r>
            <a:r>
              <a:rPr lang="en-GB" altLang="en-US" sz="2800" dirty="0"/>
              <a:t>=</a:t>
            </a:r>
            <a:r>
              <a:rPr lang="en-GB" altLang="en-US" sz="2800" i="1" dirty="0"/>
              <a:t>   </a:t>
            </a:r>
          </a:p>
          <a:p>
            <a:r>
              <a:rPr lang="en-GB" altLang="en-US" sz="2800" i="1" dirty="0"/>
              <a:t>                    </a:t>
            </a:r>
            <a:r>
              <a:rPr lang="en-GB" altLang="en-US" sz="2800" i="1" dirty="0" smtClean="0"/>
              <a:t>F(n-1) + F(n-2</a:t>
            </a:r>
            <a:r>
              <a:rPr lang="en-GB" altLang="en-US" sz="2800" i="1" dirty="0"/>
              <a:t>)		</a:t>
            </a:r>
            <a:r>
              <a:rPr lang="en-GB" altLang="en-US" sz="2800" dirty="0" err="1"/>
              <a:t>jika</a:t>
            </a:r>
            <a:r>
              <a:rPr lang="en-GB" altLang="en-US" sz="2800" dirty="0"/>
              <a:t> </a:t>
            </a:r>
            <a:r>
              <a:rPr lang="en-GB" altLang="en-US" sz="2800" i="1" dirty="0"/>
              <a:t>n</a:t>
            </a:r>
            <a:r>
              <a:rPr lang="en-GB" altLang="en-US" sz="2800" dirty="0"/>
              <a:t>&gt;2</a:t>
            </a:r>
            <a:endParaRPr lang="en-US" altLang="en-US" sz="2800" dirty="0"/>
          </a:p>
        </p:txBody>
      </p:sp>
      <p:sp>
        <p:nvSpPr>
          <p:cNvPr id="20485" name="AutoShape 5"/>
          <p:cNvSpPr>
            <a:spLocks/>
          </p:cNvSpPr>
          <p:nvPr/>
        </p:nvSpPr>
        <p:spPr bwMode="auto">
          <a:xfrm>
            <a:off x="4114800" y="3518596"/>
            <a:ext cx="457200" cy="1371600"/>
          </a:xfrm>
          <a:prstGeom prst="leftBrace">
            <a:avLst>
              <a:gd name="adj1" fmla="val 25000"/>
              <a:gd name="adj2" fmla="val 50000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188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Rekursi</a:t>
            </a:r>
            <a:r>
              <a:rPr lang="en-US" dirty="0"/>
              <a:t> : </a:t>
            </a:r>
            <a:r>
              <a:rPr lang="en-US" dirty="0" err="1"/>
              <a:t>Deret</a:t>
            </a:r>
            <a:r>
              <a:rPr lang="en-US" dirty="0"/>
              <a:t> Fibonacci</a:t>
            </a:r>
          </a:p>
        </p:txBody>
      </p:sp>
      <p:sp>
        <p:nvSpPr>
          <p:cNvPr id="4" name="Rectangle 3"/>
          <p:cNvSpPr/>
          <p:nvPr/>
        </p:nvSpPr>
        <p:spPr>
          <a:xfrm>
            <a:off x="1097280" y="1991142"/>
            <a:ext cx="6096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 err="1"/>
              <a:t>fibonacci</a:t>
            </a:r>
            <a:r>
              <a:rPr lang="en-US" dirty="0"/>
              <a:t>(</a:t>
            </a:r>
            <a:r>
              <a:rPr lang="en-US" dirty="0" err="1"/>
              <a:t>int</a:t>
            </a:r>
            <a:r>
              <a:rPr lang="en-US" dirty="0"/>
              <a:t> n)</a:t>
            </a:r>
          </a:p>
          <a:p>
            <a:r>
              <a:rPr lang="en-US" dirty="0"/>
              <a:t>{</a:t>
            </a:r>
          </a:p>
          <a:p>
            <a:r>
              <a:rPr lang="en-US" dirty="0"/>
              <a:t>    if(n &lt;= 1)</a:t>
            </a:r>
          </a:p>
          <a:p>
            <a:r>
              <a:rPr lang="en-US" dirty="0"/>
              <a:t>        return n;</a:t>
            </a:r>
          </a:p>
          <a:p>
            <a:endParaRPr lang="en-US" dirty="0"/>
          </a:p>
          <a:p>
            <a:r>
              <a:rPr lang="en-US" dirty="0"/>
              <a:t>    return </a:t>
            </a:r>
            <a:r>
              <a:rPr lang="en-US" dirty="0" err="1"/>
              <a:t>fibonacci</a:t>
            </a:r>
            <a:r>
              <a:rPr lang="en-US" dirty="0"/>
              <a:t>(n-1) + </a:t>
            </a:r>
            <a:r>
              <a:rPr lang="en-US" dirty="0" err="1"/>
              <a:t>fibonacci</a:t>
            </a:r>
            <a:r>
              <a:rPr lang="en-US" dirty="0"/>
              <a:t>(n-2);</a:t>
            </a:r>
          </a:p>
          <a:p>
            <a:r>
              <a:rPr lang="en-US" dirty="0"/>
              <a:t>}</a:t>
            </a:r>
          </a:p>
          <a:p>
            <a:endParaRPr lang="en-US" dirty="0"/>
          </a:p>
          <a:p>
            <a:r>
              <a:rPr lang="en-US" dirty="0" err="1"/>
              <a:t>int</a:t>
            </a:r>
            <a:r>
              <a:rPr lang="en-US" dirty="0"/>
              <a:t> main()</a:t>
            </a:r>
          </a:p>
          <a:p>
            <a:r>
              <a:rPr lang="en-US" dirty="0"/>
              <a:t>{</a:t>
            </a:r>
          </a:p>
          <a:p>
            <a:r>
              <a:rPr lang="en-US" dirty="0"/>
              <a:t>    </a:t>
            </a:r>
            <a:r>
              <a:rPr lang="en-US" dirty="0" err="1"/>
              <a:t>printf</a:t>
            </a:r>
            <a:r>
              <a:rPr lang="en-US" dirty="0"/>
              <a:t>("%d", </a:t>
            </a:r>
            <a:r>
              <a:rPr lang="en-US" dirty="0" err="1"/>
              <a:t>fibonacci</a:t>
            </a:r>
            <a:r>
              <a:rPr lang="en-US" dirty="0"/>
              <a:t>(6));</a:t>
            </a:r>
          </a:p>
          <a:p>
            <a:r>
              <a:rPr lang="en-US" dirty="0"/>
              <a:t>    return 0;</a:t>
            </a:r>
          </a:p>
          <a:p>
            <a:r>
              <a:rPr lang="en-US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774377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D9D8BC52-C0CB-42E4-AA85-5EC4512EDCC2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 smtClean="0"/>
              <a:t>Mengapa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Menggunakan</a:t>
            </a:r>
            <a:r>
              <a:rPr lang="en-US" altLang="en-US" dirty="0" smtClean="0"/>
              <a:t> </a:t>
            </a:r>
            <a:r>
              <a:rPr lang="en-US" altLang="en-US" dirty="0" err="1"/>
              <a:t>Rekursi</a:t>
            </a:r>
            <a:endParaRPr lang="en-US" alt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344488" indent="-344488">
              <a:buFont typeface="Wingdings" panose="05000000000000000000" pitchFamily="2" charset="2"/>
              <a:buChar char="Ø"/>
            </a:pPr>
            <a:r>
              <a:rPr lang="en-US" altLang="en-US" sz="2800" dirty="0" err="1"/>
              <a:t>Merumuskan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solusi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sederhana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dalam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sebuah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permasalahan</a:t>
            </a:r>
            <a:r>
              <a:rPr lang="en-US" altLang="en-US" sz="2800" dirty="0"/>
              <a:t> yang </a:t>
            </a:r>
            <a:r>
              <a:rPr lang="en-US" altLang="en-US" sz="2800" dirty="0" err="1"/>
              <a:t>sulit</a:t>
            </a:r>
            <a:r>
              <a:rPr lang="en-US" altLang="en-US" sz="2800" dirty="0"/>
              <a:t> </a:t>
            </a:r>
            <a:r>
              <a:rPr lang="en-US" altLang="en-US" sz="2800" dirty="0" err="1"/>
              <a:t>untuk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diselesaikan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secara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iteratif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dengan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menggunakan</a:t>
            </a:r>
            <a:r>
              <a:rPr lang="en-US" altLang="en-US" sz="2800" dirty="0"/>
              <a:t> loop </a:t>
            </a:r>
            <a:r>
              <a:rPr lang="en-GB" altLang="en-US" sz="2800" dirty="0"/>
              <a:t>for, while, </a:t>
            </a:r>
            <a:r>
              <a:rPr lang="en-GB" altLang="en-US" sz="2800" dirty="0" err="1"/>
              <a:t>atau</a:t>
            </a:r>
            <a:r>
              <a:rPr lang="en-GB" altLang="en-US" sz="2800" dirty="0"/>
              <a:t> do while</a:t>
            </a:r>
            <a:r>
              <a:rPr lang="en-US" altLang="en-US" sz="2800" dirty="0"/>
              <a:t>. </a:t>
            </a:r>
          </a:p>
          <a:p>
            <a:pPr marL="344488" indent="-344488">
              <a:buFont typeface="Wingdings" panose="05000000000000000000" pitchFamily="2" charset="2"/>
              <a:buChar char="Ø"/>
            </a:pPr>
            <a:r>
              <a:rPr lang="en-US" altLang="en-US" sz="2800" dirty="0" err="1"/>
              <a:t>Mendefinisikan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permasalahan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dengan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konsisten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sederhana</a:t>
            </a:r>
            <a:r>
              <a:rPr lang="en-US" altLang="en-US" sz="2800" dirty="0"/>
              <a:t>. </a:t>
            </a:r>
          </a:p>
          <a:p>
            <a:pPr marL="344488" indent="-344488">
              <a:buFont typeface="Wingdings" panose="05000000000000000000" pitchFamily="2" charset="2"/>
              <a:buChar char="Ø"/>
            </a:pPr>
            <a:r>
              <a:rPr lang="en-US" altLang="en-US" sz="2800" dirty="0" err="1"/>
              <a:t>Membantu</a:t>
            </a:r>
            <a:r>
              <a:rPr lang="en-US" altLang="en-US" sz="2800" dirty="0"/>
              <a:t> </a:t>
            </a:r>
            <a:r>
              <a:rPr lang="en-US" altLang="en-US" sz="2800" dirty="0" err="1"/>
              <a:t>untuk</a:t>
            </a:r>
            <a:r>
              <a:rPr lang="en-US" altLang="en-US" sz="2800" dirty="0"/>
              <a:t> </a:t>
            </a:r>
            <a:r>
              <a:rPr lang="en-US" altLang="en-US" sz="2800" dirty="0" err="1"/>
              <a:t>mengekspresikan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algoritma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menjadi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sebuah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rumusan</a:t>
            </a:r>
            <a:r>
              <a:rPr lang="en-US" altLang="en-US" sz="2800" dirty="0"/>
              <a:t> yang </a:t>
            </a:r>
            <a:r>
              <a:rPr lang="en-US" altLang="en-US" sz="2800" dirty="0" err="1"/>
              <a:t>membuat</a:t>
            </a:r>
            <a:r>
              <a:rPr lang="en-US" altLang="en-US" sz="2800" dirty="0"/>
              <a:t> </a:t>
            </a:r>
            <a:r>
              <a:rPr lang="en-US" altLang="en-US" sz="2800" dirty="0" err="1"/>
              <a:t>tampilan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algoritma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tersebut</a:t>
            </a:r>
            <a:r>
              <a:rPr lang="en-US" altLang="en-US" sz="2800" dirty="0"/>
              <a:t> </a:t>
            </a:r>
            <a:r>
              <a:rPr lang="en-US" altLang="en-US" sz="2800" dirty="0" err="1"/>
              <a:t>lebih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mudah</a:t>
            </a:r>
            <a:r>
              <a:rPr lang="en-US" altLang="en-US" sz="2800" dirty="0"/>
              <a:t> </a:t>
            </a:r>
            <a:r>
              <a:rPr lang="en-US" altLang="en-US" sz="2800" dirty="0" err="1"/>
              <a:t>untuk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dianalisa</a:t>
            </a:r>
            <a:r>
              <a:rPr lang="en-US" altLang="en-US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74410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Rekursi</a:t>
            </a:r>
            <a:r>
              <a:rPr lang="en-US" dirty="0"/>
              <a:t> : </a:t>
            </a:r>
            <a:r>
              <a:rPr lang="en-US" dirty="0" err="1" smtClean="0"/>
              <a:t>Menjumlahkan</a:t>
            </a:r>
            <a:r>
              <a:rPr lang="en-US" dirty="0" smtClean="0"/>
              <a:t> </a:t>
            </a:r>
            <a:r>
              <a:rPr lang="en-US" dirty="0" err="1"/>
              <a:t>Bilangan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097280" y="1855676"/>
            <a:ext cx="2949787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(</a:t>
            </a:r>
            <a:r>
              <a:rPr lang="en-US" dirty="0" err="1" smtClean="0"/>
              <a:t>int</a:t>
            </a:r>
            <a:r>
              <a:rPr lang="en-US" dirty="0" smtClean="0"/>
              <a:t> n)</a:t>
            </a:r>
          </a:p>
          <a:p>
            <a:r>
              <a:rPr lang="en-US" dirty="0" smtClean="0"/>
              <a:t>{</a:t>
            </a:r>
          </a:p>
          <a:p>
            <a:r>
              <a:rPr lang="en-US" dirty="0" smtClean="0"/>
              <a:t>    if(n == 0)</a:t>
            </a:r>
          </a:p>
          <a:p>
            <a:r>
              <a:rPr lang="en-US" dirty="0" smtClean="0"/>
              <a:t>        return 0;</a:t>
            </a:r>
          </a:p>
          <a:p>
            <a:endParaRPr lang="en-US" dirty="0" smtClean="0"/>
          </a:p>
          <a:p>
            <a:r>
              <a:rPr lang="en-US" dirty="0" smtClean="0"/>
              <a:t>    return n + </a:t>
            </a:r>
            <a:r>
              <a:rPr lang="en-US" dirty="0" err="1" smtClean="0"/>
              <a:t>jumlah</a:t>
            </a:r>
            <a:r>
              <a:rPr lang="en-US" dirty="0" smtClean="0"/>
              <a:t>(n-1);</a:t>
            </a:r>
          </a:p>
          <a:p>
            <a:r>
              <a:rPr lang="en-US" dirty="0" smtClean="0"/>
              <a:t>}</a:t>
            </a:r>
          </a:p>
          <a:p>
            <a:endParaRPr lang="en-US" dirty="0" smtClean="0"/>
          </a:p>
          <a:p>
            <a:r>
              <a:rPr lang="en-US" dirty="0" err="1" smtClean="0"/>
              <a:t>int</a:t>
            </a:r>
            <a:r>
              <a:rPr lang="en-US" dirty="0" smtClean="0"/>
              <a:t> main()</a:t>
            </a:r>
          </a:p>
          <a:p>
            <a:r>
              <a:rPr lang="en-US" dirty="0" smtClean="0"/>
              <a:t>{</a:t>
            </a:r>
          </a:p>
          <a:p>
            <a:r>
              <a:rPr lang="en-US" dirty="0" smtClean="0"/>
              <a:t>    </a:t>
            </a:r>
            <a:r>
              <a:rPr lang="en-US" dirty="0" err="1" smtClean="0"/>
              <a:t>printf</a:t>
            </a:r>
            <a:r>
              <a:rPr lang="en-US" dirty="0" smtClean="0"/>
              <a:t>("%d", </a:t>
            </a:r>
            <a:r>
              <a:rPr lang="en-US" dirty="0" err="1" smtClean="0"/>
              <a:t>jumlah</a:t>
            </a:r>
            <a:r>
              <a:rPr lang="en-US" dirty="0" smtClean="0"/>
              <a:t>(5));</a:t>
            </a:r>
          </a:p>
          <a:p>
            <a:r>
              <a:rPr lang="en-US" dirty="0" smtClean="0"/>
              <a:t>    return 0;</a:t>
            </a:r>
          </a:p>
          <a:p>
            <a:r>
              <a:rPr lang="en-US" dirty="0" smtClean="0"/>
              <a:t>}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886648" y="2194468"/>
            <a:ext cx="3033203" cy="2862322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dirty="0" smtClean="0"/>
              <a:t>Output :</a:t>
            </a:r>
          </a:p>
          <a:p>
            <a:r>
              <a:rPr lang="en-US" dirty="0" smtClean="0"/>
              <a:t>15</a:t>
            </a:r>
          </a:p>
          <a:p>
            <a:endParaRPr lang="en-US" dirty="0"/>
          </a:p>
          <a:p>
            <a:r>
              <a:rPr lang="en-US" dirty="0" err="1"/>
              <a:t>jumlah</a:t>
            </a:r>
            <a:r>
              <a:rPr lang="en-US" dirty="0"/>
              <a:t>(5)</a:t>
            </a:r>
          </a:p>
          <a:p>
            <a:r>
              <a:rPr lang="en-US" dirty="0"/>
              <a:t>= 5 + </a:t>
            </a:r>
            <a:r>
              <a:rPr lang="en-US" dirty="0" err="1"/>
              <a:t>jumlah</a:t>
            </a:r>
            <a:r>
              <a:rPr lang="en-US" dirty="0"/>
              <a:t>(4)</a:t>
            </a:r>
          </a:p>
          <a:p>
            <a:r>
              <a:rPr lang="en-US" dirty="0"/>
              <a:t>= 5 + (4 + </a:t>
            </a:r>
            <a:r>
              <a:rPr lang="en-US" dirty="0" err="1"/>
              <a:t>jumlah</a:t>
            </a:r>
            <a:r>
              <a:rPr lang="en-US" dirty="0"/>
              <a:t>(3))</a:t>
            </a:r>
          </a:p>
          <a:p>
            <a:r>
              <a:rPr lang="en-US" dirty="0"/>
              <a:t>= 5 + (4 + (3 + </a:t>
            </a:r>
            <a:r>
              <a:rPr lang="en-US" dirty="0" err="1"/>
              <a:t>jumlah</a:t>
            </a:r>
            <a:r>
              <a:rPr lang="en-US" dirty="0"/>
              <a:t>(2)))</a:t>
            </a:r>
          </a:p>
          <a:p>
            <a:r>
              <a:rPr lang="en-US" dirty="0"/>
              <a:t>= 5 + (4 + (3 + (2 + </a:t>
            </a:r>
            <a:r>
              <a:rPr lang="en-US" dirty="0" err="1"/>
              <a:t>jumlah</a:t>
            </a:r>
            <a:r>
              <a:rPr lang="en-US" dirty="0"/>
              <a:t>(1))))</a:t>
            </a:r>
          </a:p>
          <a:p>
            <a:r>
              <a:rPr lang="en-US" dirty="0"/>
              <a:t>= 5 + (4 + (3 + (2 + (1 + 0))))</a:t>
            </a:r>
          </a:p>
          <a:p>
            <a:r>
              <a:rPr lang="en-US" dirty="0"/>
              <a:t>= 15</a:t>
            </a:r>
          </a:p>
        </p:txBody>
      </p:sp>
    </p:spTree>
    <p:extLst>
      <p:ext uri="{BB962C8B-B14F-4D97-AF65-F5344CB8AC3E}">
        <p14:creationId xmlns:p14="http://schemas.microsoft.com/office/powerpoint/2010/main" val="3951667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22"/>
          <p:cNvSpPr txBox="1">
            <a:spLocks noGrp="1"/>
          </p:cNvSpPr>
          <p:nvPr>
            <p:ph type="title" idx="4294967295"/>
          </p:nvPr>
        </p:nvSpPr>
        <p:spPr>
          <a:xfrm>
            <a:off x="729916" y="343854"/>
            <a:ext cx="1008888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lvl="0" algn="ctr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4000"/>
            </a:pPr>
            <a:r>
              <a:rPr lang="en-US" altLang="en-US" sz="4000" dirty="0" err="1"/>
              <a:t>Rekursi</a:t>
            </a:r>
            <a:r>
              <a:rPr lang="en-US" altLang="en-US" sz="4000" dirty="0"/>
              <a:t> : </a:t>
            </a:r>
            <a:r>
              <a:rPr lang="en-US" altLang="en-US" sz="4000" dirty="0" err="1"/>
              <a:t>Menentukan</a:t>
            </a:r>
            <a:r>
              <a:rPr lang="en-US" altLang="en-US" sz="4000" dirty="0"/>
              <a:t> </a:t>
            </a:r>
            <a:r>
              <a:rPr lang="en-US" altLang="en-US" sz="4000" dirty="0" err="1"/>
              <a:t>Bilangan</a:t>
            </a:r>
            <a:r>
              <a:rPr lang="en-US" altLang="en-US" sz="4000" dirty="0"/>
              <a:t> Prima </a:t>
            </a:r>
            <a:r>
              <a:rPr lang="en-US" altLang="en-US" sz="4000" dirty="0" err="1"/>
              <a:t>atau</a:t>
            </a:r>
            <a:r>
              <a:rPr lang="en-US" altLang="en-US" sz="4000" dirty="0"/>
              <a:t> </a:t>
            </a:r>
            <a:r>
              <a:rPr lang="en-US" altLang="en-US" sz="4000" dirty="0" err="1"/>
              <a:t>Bukan</a:t>
            </a:r>
            <a:r>
              <a:rPr lang="en-US" altLang="en-US" sz="4000" dirty="0"/>
              <a:t> </a:t>
            </a:r>
            <a:r>
              <a:rPr lang="en-US" altLang="en-US" sz="4000" dirty="0" smtClean="0"/>
              <a:t>Prima</a:t>
            </a:r>
            <a:endParaRPr dirty="0"/>
          </a:p>
        </p:txBody>
      </p:sp>
      <p:pic>
        <p:nvPicPr>
          <p:cNvPr id="280" name="Google Shape;280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93545" y="2277533"/>
            <a:ext cx="6557523" cy="337420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6663267" y="1938979"/>
            <a:ext cx="6096000" cy="67710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8925" indent="-288925">
              <a:buFont typeface="Wingdings" panose="05000000000000000000" pitchFamily="2" charset="2"/>
              <a:buChar char="Ø"/>
            </a:pPr>
            <a:r>
              <a:rPr lang="en-US" altLang="en-US" sz="2000" dirty="0" err="1"/>
              <a:t>Bilangan</a:t>
            </a:r>
            <a:r>
              <a:rPr lang="en-US" altLang="en-US" sz="2000" dirty="0"/>
              <a:t> Prima</a:t>
            </a:r>
          </a:p>
          <a:p>
            <a:pPr marL="860425" indent="-90488"/>
            <a:r>
              <a:rPr lang="en-US" altLang="en-US" dirty="0"/>
              <a:t>1, 2, 3, 5, 7, 11, 13, 17, 19, 23, ….</a:t>
            </a:r>
          </a:p>
        </p:txBody>
      </p:sp>
    </p:spTree>
    <p:extLst>
      <p:ext uri="{BB962C8B-B14F-4D97-AF65-F5344CB8AC3E}">
        <p14:creationId xmlns:p14="http://schemas.microsoft.com/office/powerpoint/2010/main" val="1092025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4400" dirty="0" err="1"/>
              <a:t>Rekursi</a:t>
            </a:r>
            <a:r>
              <a:rPr lang="en-US" altLang="en-US" sz="4400" dirty="0"/>
              <a:t> : </a:t>
            </a:r>
            <a:r>
              <a:rPr lang="en-US" altLang="en-US" sz="4400" dirty="0" err="1"/>
              <a:t>Menentukan</a:t>
            </a:r>
            <a:r>
              <a:rPr lang="en-US" altLang="en-US" sz="4400" dirty="0"/>
              <a:t> </a:t>
            </a:r>
            <a:r>
              <a:rPr lang="en-US" altLang="en-US" sz="4400" dirty="0" err="1"/>
              <a:t>Bilangan</a:t>
            </a:r>
            <a:r>
              <a:rPr lang="en-US" altLang="en-US" sz="4400" dirty="0"/>
              <a:t> Prima </a:t>
            </a:r>
            <a:r>
              <a:rPr lang="en-US" altLang="en-US" sz="4400" dirty="0" err="1"/>
              <a:t>atau</a:t>
            </a:r>
            <a:r>
              <a:rPr lang="en-US" altLang="en-US" sz="4400" dirty="0"/>
              <a:t> </a:t>
            </a:r>
            <a:r>
              <a:rPr lang="en-US" altLang="en-US" sz="4400" dirty="0" err="1"/>
              <a:t>Bukan</a:t>
            </a:r>
            <a:r>
              <a:rPr lang="en-US" altLang="en-US" sz="4400" dirty="0"/>
              <a:t> </a:t>
            </a:r>
            <a:r>
              <a:rPr lang="en-US" altLang="en-US" sz="4400" dirty="0" smtClean="0"/>
              <a:t>Prima</a:t>
            </a:r>
            <a:endParaRPr lang="en-US" sz="4400" dirty="0"/>
          </a:p>
        </p:txBody>
      </p:sp>
      <p:sp>
        <p:nvSpPr>
          <p:cNvPr id="5" name="Rectangle 4"/>
          <p:cNvSpPr/>
          <p:nvPr/>
        </p:nvSpPr>
        <p:spPr>
          <a:xfrm>
            <a:off x="1337734" y="1974000"/>
            <a:ext cx="6096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//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rekursif</a:t>
            </a:r>
            <a:r>
              <a:rPr lang="en-US" dirty="0"/>
              <a:t> non-tail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cek</a:t>
            </a:r>
            <a:r>
              <a:rPr lang="en-US" dirty="0"/>
              <a:t> </a:t>
            </a:r>
            <a:r>
              <a:rPr lang="en-US" dirty="0" err="1"/>
              <a:t>bilangan</a:t>
            </a:r>
            <a:r>
              <a:rPr lang="en-US" dirty="0"/>
              <a:t> prima</a:t>
            </a:r>
          </a:p>
          <a:p>
            <a:r>
              <a:rPr lang="en-US" dirty="0" err="1"/>
              <a:t>int</a:t>
            </a:r>
            <a:r>
              <a:rPr lang="en-US" dirty="0"/>
              <a:t> </a:t>
            </a:r>
            <a:r>
              <a:rPr lang="en-US" dirty="0" err="1"/>
              <a:t>cekPrima</a:t>
            </a:r>
            <a:r>
              <a:rPr lang="en-US" dirty="0"/>
              <a:t>(</a:t>
            </a:r>
            <a:r>
              <a:rPr lang="en-US" dirty="0" err="1"/>
              <a:t>int</a:t>
            </a:r>
            <a:r>
              <a:rPr lang="en-US" dirty="0"/>
              <a:t> </a:t>
            </a:r>
            <a:r>
              <a:rPr lang="en-US" dirty="0" err="1"/>
              <a:t>num</a:t>
            </a:r>
            <a:r>
              <a:rPr lang="en-US" dirty="0"/>
              <a:t>, </a:t>
            </a:r>
            <a:r>
              <a:rPr lang="en-US" dirty="0" err="1"/>
              <a:t>int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) {</a:t>
            </a:r>
          </a:p>
          <a:p>
            <a:r>
              <a:rPr lang="en-US" dirty="0"/>
              <a:t>    // Basis (</a:t>
            </a:r>
            <a:r>
              <a:rPr lang="en-US" dirty="0" err="1"/>
              <a:t>kondisi</a:t>
            </a:r>
            <a:r>
              <a:rPr lang="en-US" dirty="0"/>
              <a:t> </a:t>
            </a:r>
            <a:r>
              <a:rPr lang="en-US" dirty="0" err="1"/>
              <a:t>berhenti</a:t>
            </a:r>
            <a:r>
              <a:rPr lang="en-US" dirty="0"/>
              <a:t>)</a:t>
            </a:r>
          </a:p>
          <a:p>
            <a:r>
              <a:rPr lang="en-US" dirty="0"/>
              <a:t>    if (</a:t>
            </a:r>
            <a:r>
              <a:rPr lang="en-US" dirty="0" err="1"/>
              <a:t>num</a:t>
            </a:r>
            <a:r>
              <a:rPr lang="en-US" dirty="0"/>
              <a:t> &lt;= 1) {</a:t>
            </a:r>
          </a:p>
          <a:p>
            <a:r>
              <a:rPr lang="en-US" dirty="0"/>
              <a:t>        return 0; // </a:t>
            </a:r>
            <a:r>
              <a:rPr lang="en-US" dirty="0" err="1"/>
              <a:t>Bukan</a:t>
            </a:r>
            <a:r>
              <a:rPr lang="en-US" dirty="0"/>
              <a:t> prima</a:t>
            </a:r>
          </a:p>
          <a:p>
            <a:r>
              <a:rPr lang="en-US" dirty="0"/>
              <a:t>    }</a:t>
            </a:r>
          </a:p>
          <a:p>
            <a:r>
              <a:rPr lang="en-US" dirty="0"/>
              <a:t>    </a:t>
            </a:r>
            <a:r>
              <a:rPr lang="en-US" b="1" dirty="0">
                <a:solidFill>
                  <a:srgbClr val="FF0000"/>
                </a:solidFill>
              </a:rPr>
              <a:t>if (</a:t>
            </a:r>
            <a:r>
              <a:rPr lang="en-US" b="1" dirty="0" err="1">
                <a:solidFill>
                  <a:srgbClr val="FF0000"/>
                </a:solidFill>
              </a:rPr>
              <a:t>i</a:t>
            </a:r>
            <a:r>
              <a:rPr lang="en-US" b="1" dirty="0">
                <a:solidFill>
                  <a:srgbClr val="FF0000"/>
                </a:solidFill>
              </a:rPr>
              <a:t> == 1) {</a:t>
            </a:r>
          </a:p>
          <a:p>
            <a:r>
              <a:rPr lang="en-US" b="1" dirty="0">
                <a:solidFill>
                  <a:srgbClr val="FF0000"/>
                </a:solidFill>
              </a:rPr>
              <a:t>        return 1; // </a:t>
            </a:r>
            <a:r>
              <a:rPr lang="en-US" b="1" dirty="0" err="1">
                <a:solidFill>
                  <a:srgbClr val="FF0000"/>
                </a:solidFill>
              </a:rPr>
              <a:t>Ya</a:t>
            </a:r>
            <a:r>
              <a:rPr lang="en-US" b="1" dirty="0">
                <a:solidFill>
                  <a:srgbClr val="FF0000"/>
                </a:solidFill>
              </a:rPr>
              <a:t>, prima</a:t>
            </a:r>
          </a:p>
          <a:p>
            <a:r>
              <a:rPr lang="en-US" b="1" dirty="0">
                <a:solidFill>
                  <a:srgbClr val="FF0000"/>
                </a:solidFill>
              </a:rPr>
              <a:t>    </a:t>
            </a:r>
            <a:r>
              <a:rPr lang="en-US" b="1" dirty="0" smtClean="0">
                <a:solidFill>
                  <a:srgbClr val="FF0000"/>
                </a:solidFill>
              </a:rPr>
              <a:t>}    </a:t>
            </a:r>
            <a:endParaRPr lang="en-US" b="1" dirty="0">
              <a:solidFill>
                <a:srgbClr val="FF0000"/>
              </a:solidFill>
            </a:endParaRPr>
          </a:p>
          <a:p>
            <a:r>
              <a:rPr lang="en-US" dirty="0"/>
              <a:t>    // Proses </a:t>
            </a:r>
            <a:r>
              <a:rPr lang="en-US" dirty="0" err="1"/>
              <a:t>pengecekan</a:t>
            </a:r>
            <a:r>
              <a:rPr lang="en-US" dirty="0"/>
              <a:t> </a:t>
            </a:r>
            <a:r>
              <a:rPr lang="en-US" dirty="0" err="1"/>
              <a:t>pembagian</a:t>
            </a:r>
            <a:endParaRPr lang="en-US" dirty="0"/>
          </a:p>
          <a:p>
            <a:r>
              <a:rPr lang="en-US" b="1" dirty="0">
                <a:solidFill>
                  <a:srgbClr val="FF0000"/>
                </a:solidFill>
              </a:rPr>
              <a:t>    if (</a:t>
            </a:r>
            <a:r>
              <a:rPr lang="en-US" b="1" dirty="0" err="1">
                <a:solidFill>
                  <a:srgbClr val="FF0000"/>
                </a:solidFill>
              </a:rPr>
              <a:t>num</a:t>
            </a:r>
            <a:r>
              <a:rPr lang="en-US" b="1" dirty="0">
                <a:solidFill>
                  <a:srgbClr val="FF0000"/>
                </a:solidFill>
              </a:rPr>
              <a:t> % </a:t>
            </a:r>
            <a:r>
              <a:rPr lang="en-US" b="1" dirty="0" err="1">
                <a:solidFill>
                  <a:srgbClr val="FF0000"/>
                </a:solidFill>
              </a:rPr>
              <a:t>i</a:t>
            </a:r>
            <a:r>
              <a:rPr lang="en-US" b="1" dirty="0">
                <a:solidFill>
                  <a:srgbClr val="FF0000"/>
                </a:solidFill>
              </a:rPr>
              <a:t> == 0) {</a:t>
            </a:r>
          </a:p>
          <a:p>
            <a:r>
              <a:rPr lang="en-US" b="1" dirty="0">
                <a:solidFill>
                  <a:srgbClr val="FF0000"/>
                </a:solidFill>
              </a:rPr>
              <a:t>        return 0; // </a:t>
            </a:r>
            <a:r>
              <a:rPr lang="en-US" b="1" dirty="0" err="1">
                <a:solidFill>
                  <a:srgbClr val="FF0000"/>
                </a:solidFill>
              </a:rPr>
              <a:t>Bukan</a:t>
            </a:r>
            <a:r>
              <a:rPr lang="en-US" b="1" dirty="0">
                <a:solidFill>
                  <a:srgbClr val="FF0000"/>
                </a:solidFill>
              </a:rPr>
              <a:t> prima</a:t>
            </a:r>
          </a:p>
          <a:p>
            <a:r>
              <a:rPr lang="en-US" b="1" dirty="0">
                <a:solidFill>
                  <a:srgbClr val="FF0000"/>
                </a:solidFill>
              </a:rPr>
              <a:t>    </a:t>
            </a:r>
            <a:r>
              <a:rPr lang="en-US" b="1" dirty="0" smtClean="0">
                <a:solidFill>
                  <a:srgbClr val="FF0000"/>
                </a:solidFill>
              </a:rPr>
              <a:t>}    </a:t>
            </a:r>
            <a:endParaRPr lang="en-US" b="1" dirty="0">
              <a:solidFill>
                <a:srgbClr val="FF0000"/>
              </a:solidFill>
            </a:endParaRPr>
          </a:p>
          <a:p>
            <a:r>
              <a:rPr lang="en-US" dirty="0" smtClean="0"/>
              <a:t>    </a:t>
            </a:r>
            <a:r>
              <a:rPr lang="en-US" b="1" dirty="0" smtClean="0">
                <a:solidFill>
                  <a:srgbClr val="FF0000"/>
                </a:solidFill>
              </a:rPr>
              <a:t>return </a:t>
            </a:r>
            <a:r>
              <a:rPr lang="en-US" b="1" dirty="0" err="1">
                <a:solidFill>
                  <a:srgbClr val="FF0000"/>
                </a:solidFill>
              </a:rPr>
              <a:t>cekPrima</a:t>
            </a:r>
            <a:r>
              <a:rPr lang="en-US" b="1" dirty="0">
                <a:solidFill>
                  <a:srgbClr val="FF0000"/>
                </a:solidFill>
              </a:rPr>
              <a:t>(</a:t>
            </a:r>
            <a:r>
              <a:rPr lang="en-US" b="1" dirty="0" err="1">
                <a:solidFill>
                  <a:srgbClr val="FF0000"/>
                </a:solidFill>
              </a:rPr>
              <a:t>num</a:t>
            </a:r>
            <a:r>
              <a:rPr lang="en-US" b="1" dirty="0">
                <a:solidFill>
                  <a:srgbClr val="FF0000"/>
                </a:solidFill>
              </a:rPr>
              <a:t>, </a:t>
            </a:r>
            <a:r>
              <a:rPr lang="en-US" b="1" dirty="0" err="1">
                <a:solidFill>
                  <a:srgbClr val="FF0000"/>
                </a:solidFill>
              </a:rPr>
              <a:t>i</a:t>
            </a:r>
            <a:r>
              <a:rPr lang="en-US" b="1" dirty="0">
                <a:solidFill>
                  <a:srgbClr val="FF0000"/>
                </a:solidFill>
              </a:rPr>
              <a:t> - 1);</a:t>
            </a:r>
          </a:p>
          <a:p>
            <a:r>
              <a:rPr lang="en-US" dirty="0"/>
              <a:t>}</a:t>
            </a:r>
          </a:p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417733" y="1865626"/>
            <a:ext cx="6096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/>
              <a:t>int</a:t>
            </a:r>
            <a:r>
              <a:rPr lang="en-US" dirty="0"/>
              <a:t> main() {</a:t>
            </a:r>
          </a:p>
          <a:p>
            <a:r>
              <a:rPr lang="en-US" dirty="0"/>
              <a:t>    </a:t>
            </a:r>
            <a:r>
              <a:rPr lang="en-US" dirty="0" err="1"/>
              <a:t>int</a:t>
            </a:r>
            <a:r>
              <a:rPr lang="en-US" dirty="0"/>
              <a:t> </a:t>
            </a:r>
            <a:r>
              <a:rPr lang="en-US" dirty="0" err="1"/>
              <a:t>angka</a:t>
            </a:r>
            <a:r>
              <a:rPr lang="en-US" dirty="0"/>
              <a:t> = 13; // </a:t>
            </a:r>
            <a:r>
              <a:rPr lang="en-US" dirty="0" err="1"/>
              <a:t>Ubah</a:t>
            </a:r>
            <a:r>
              <a:rPr lang="en-US" dirty="0"/>
              <a:t> </a:t>
            </a:r>
            <a:r>
              <a:rPr lang="en-US" dirty="0" err="1"/>
              <a:t>angka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kebutuhan</a:t>
            </a:r>
            <a:endParaRPr lang="en-US" dirty="0"/>
          </a:p>
          <a:p>
            <a:r>
              <a:rPr lang="en-US" dirty="0"/>
              <a:t>    </a:t>
            </a:r>
          </a:p>
          <a:p>
            <a:r>
              <a:rPr lang="en-US" dirty="0"/>
              <a:t>    // </a:t>
            </a:r>
            <a:r>
              <a:rPr lang="en-US" dirty="0" err="1"/>
              <a:t>Memulai</a:t>
            </a:r>
            <a:r>
              <a:rPr lang="en-US" dirty="0"/>
              <a:t> </a:t>
            </a:r>
            <a:r>
              <a:rPr lang="en-US" dirty="0" err="1"/>
              <a:t>pengecekan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pembagi</a:t>
            </a:r>
            <a:r>
              <a:rPr lang="en-US" dirty="0"/>
              <a:t> </a:t>
            </a:r>
            <a:r>
              <a:rPr lang="en-US" dirty="0" err="1"/>
              <a:t>awal</a:t>
            </a:r>
            <a:r>
              <a:rPr lang="en-US" dirty="0"/>
              <a:t> </a:t>
            </a:r>
            <a:r>
              <a:rPr lang="en-US" dirty="0" err="1"/>
              <a:t>sebesar</a:t>
            </a:r>
            <a:r>
              <a:rPr lang="en-US" dirty="0"/>
              <a:t> (</a:t>
            </a:r>
            <a:r>
              <a:rPr lang="en-US" dirty="0" err="1"/>
              <a:t>angka</a:t>
            </a:r>
            <a:r>
              <a:rPr lang="en-US" dirty="0"/>
              <a:t> / 2)</a:t>
            </a:r>
          </a:p>
          <a:p>
            <a:r>
              <a:rPr lang="en-US" dirty="0"/>
              <a:t>    </a:t>
            </a:r>
            <a:r>
              <a:rPr lang="en-US" sz="2000" b="1" dirty="0"/>
              <a:t>if (</a:t>
            </a:r>
            <a:r>
              <a:rPr lang="en-US" sz="2000" b="1" dirty="0" err="1"/>
              <a:t>cekPrima</a:t>
            </a:r>
            <a:r>
              <a:rPr lang="en-US" sz="2000" b="1" dirty="0"/>
              <a:t>(</a:t>
            </a:r>
            <a:r>
              <a:rPr lang="en-US" sz="2000" b="1" dirty="0" err="1"/>
              <a:t>angka</a:t>
            </a:r>
            <a:r>
              <a:rPr lang="en-US" sz="2000" b="1" dirty="0"/>
              <a:t>, </a:t>
            </a:r>
            <a:r>
              <a:rPr lang="en-US" sz="2000" b="1" dirty="0" err="1" smtClean="0"/>
              <a:t>sqrt</a:t>
            </a:r>
            <a:r>
              <a:rPr lang="en-US" sz="2000" b="1" dirty="0" smtClean="0"/>
              <a:t>(</a:t>
            </a:r>
            <a:r>
              <a:rPr lang="en-US" sz="2000" b="1" dirty="0" err="1" smtClean="0"/>
              <a:t>angka</a:t>
            </a:r>
            <a:r>
              <a:rPr lang="en-US" sz="2000" b="1" dirty="0" smtClean="0"/>
              <a:t>)) </a:t>
            </a:r>
            <a:r>
              <a:rPr lang="en-US" sz="2000" b="1" dirty="0"/>
              <a:t>== 1) {</a:t>
            </a:r>
          </a:p>
          <a:p>
            <a:r>
              <a:rPr lang="en-US" dirty="0"/>
              <a:t>        </a:t>
            </a:r>
            <a:r>
              <a:rPr lang="en-US" dirty="0" err="1"/>
              <a:t>printf</a:t>
            </a:r>
            <a:r>
              <a:rPr lang="en-US" dirty="0"/>
              <a:t>("%d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bilangan</a:t>
            </a:r>
            <a:r>
              <a:rPr lang="en-US" dirty="0"/>
              <a:t> prima.\n", </a:t>
            </a:r>
            <a:r>
              <a:rPr lang="en-US" dirty="0" err="1"/>
              <a:t>angka</a:t>
            </a:r>
            <a:r>
              <a:rPr lang="en-US" dirty="0"/>
              <a:t>);</a:t>
            </a:r>
          </a:p>
          <a:p>
            <a:r>
              <a:rPr lang="en-US" dirty="0"/>
              <a:t>    } else {</a:t>
            </a:r>
          </a:p>
          <a:p>
            <a:r>
              <a:rPr lang="en-US" dirty="0"/>
              <a:t>        </a:t>
            </a:r>
            <a:r>
              <a:rPr lang="en-US" dirty="0" err="1"/>
              <a:t>printf</a:t>
            </a:r>
            <a:r>
              <a:rPr lang="en-US" dirty="0"/>
              <a:t>("%d </a:t>
            </a:r>
            <a:r>
              <a:rPr lang="en-US" dirty="0" err="1"/>
              <a:t>bukan</a:t>
            </a:r>
            <a:r>
              <a:rPr lang="en-US" dirty="0"/>
              <a:t> </a:t>
            </a:r>
            <a:r>
              <a:rPr lang="en-US" dirty="0" err="1"/>
              <a:t>bilangan</a:t>
            </a:r>
            <a:r>
              <a:rPr lang="en-US" dirty="0"/>
              <a:t> prima.\n", </a:t>
            </a:r>
            <a:r>
              <a:rPr lang="en-US" dirty="0" err="1"/>
              <a:t>angka</a:t>
            </a:r>
            <a:r>
              <a:rPr lang="en-US" dirty="0"/>
              <a:t>);</a:t>
            </a:r>
          </a:p>
          <a:p>
            <a:r>
              <a:rPr lang="en-US" dirty="0"/>
              <a:t>    }</a:t>
            </a:r>
          </a:p>
          <a:p>
            <a:r>
              <a:rPr lang="en-US" dirty="0"/>
              <a:t>    </a:t>
            </a:r>
          </a:p>
          <a:p>
            <a:r>
              <a:rPr lang="en-US" dirty="0"/>
              <a:t>    return 0;</a:t>
            </a:r>
          </a:p>
          <a:p>
            <a:r>
              <a:rPr lang="en-US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789905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/>
              <a:t>Rekursi</a:t>
            </a:r>
            <a:r>
              <a:rPr lang="en-US" altLang="en-US" dirty="0"/>
              <a:t> : </a:t>
            </a:r>
            <a:r>
              <a:rPr lang="en-US" altLang="en-US" dirty="0" err="1"/>
              <a:t>Menentukan</a:t>
            </a:r>
            <a:r>
              <a:rPr lang="en-US" altLang="en-US" dirty="0"/>
              <a:t> </a:t>
            </a:r>
            <a:r>
              <a:rPr lang="en-US" altLang="en-US" dirty="0" err="1"/>
              <a:t>Bilangan</a:t>
            </a:r>
            <a:r>
              <a:rPr lang="en-US" altLang="en-US" dirty="0"/>
              <a:t> Prima </a:t>
            </a:r>
            <a:r>
              <a:rPr lang="en-US" altLang="en-US" dirty="0" err="1"/>
              <a:t>atau</a:t>
            </a:r>
            <a:r>
              <a:rPr lang="en-US" altLang="en-US" dirty="0"/>
              <a:t> </a:t>
            </a:r>
            <a:r>
              <a:rPr lang="en-US" altLang="en-US" dirty="0" err="1"/>
              <a:t>Bukan</a:t>
            </a:r>
            <a:r>
              <a:rPr lang="en-US" altLang="en-US" dirty="0"/>
              <a:t> </a:t>
            </a:r>
            <a:r>
              <a:rPr lang="en-US" altLang="en-US" dirty="0" smtClean="0"/>
              <a:t>Prima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" y="1849968"/>
            <a:ext cx="3675051" cy="4023360"/>
          </a:xfrm>
        </p:spPr>
        <p:txBody>
          <a:bodyPr>
            <a:normAutofit/>
          </a:bodyPr>
          <a:lstStyle/>
          <a:p>
            <a:r>
              <a:rPr lang="en-US" b="1" dirty="0" err="1" smtClean="0"/>
              <a:t>Apakah</a:t>
            </a:r>
            <a:r>
              <a:rPr lang="en-US" b="1" dirty="0" smtClean="0"/>
              <a:t> 7 </a:t>
            </a:r>
            <a:r>
              <a:rPr lang="en-US" b="1" dirty="0" err="1" smtClean="0"/>
              <a:t>adalah</a:t>
            </a:r>
            <a:r>
              <a:rPr lang="en-US" b="1" dirty="0" smtClean="0"/>
              <a:t> </a:t>
            </a:r>
            <a:r>
              <a:rPr lang="en-US" b="1" dirty="0" err="1" smtClean="0"/>
              <a:t>bil</a:t>
            </a:r>
            <a:r>
              <a:rPr lang="en-US" b="1" dirty="0" smtClean="0"/>
              <a:t> prima ?</a:t>
            </a:r>
          </a:p>
          <a:p>
            <a:r>
              <a:rPr lang="en-US" dirty="0" err="1" smtClean="0"/>
              <a:t>cekPrima</a:t>
            </a:r>
            <a:r>
              <a:rPr lang="en-US" dirty="0" smtClean="0"/>
              <a:t>(7,sqrt(7))</a:t>
            </a:r>
          </a:p>
          <a:p>
            <a:r>
              <a:rPr lang="en-US" dirty="0" err="1" smtClean="0"/>
              <a:t>cekPrima</a:t>
            </a:r>
            <a:r>
              <a:rPr lang="en-US" dirty="0" smtClean="0"/>
              <a:t>(7,2)</a:t>
            </a:r>
            <a:endParaRPr lang="en-US" dirty="0"/>
          </a:p>
          <a:p>
            <a:pPr>
              <a:buFont typeface="Wingdings" panose="05000000000000000000" pitchFamily="2" charset="2"/>
              <a:buChar char="à"/>
            </a:pPr>
            <a:r>
              <a:rPr lang="en-US" dirty="0" smtClean="0">
                <a:sym typeface="Wingdings" panose="05000000000000000000" pitchFamily="2" charset="2"/>
              </a:rPr>
              <a:t>If (7&lt;=1) </a:t>
            </a:r>
            <a:r>
              <a:rPr lang="en-US" dirty="0">
                <a:sym typeface="Wingdings" panose="05000000000000000000" pitchFamily="2" charset="2"/>
              </a:rPr>
              <a:t>FALSE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en-US" dirty="0" smtClean="0">
                <a:sym typeface="Wingdings" panose="05000000000000000000" pitchFamily="2" charset="2"/>
              </a:rPr>
              <a:t>If (2==1) FALSE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en-US" dirty="0" smtClean="0">
                <a:sym typeface="Wingdings" panose="05000000000000000000" pitchFamily="2" charset="2"/>
              </a:rPr>
              <a:t>If (7%2 == 0) FALSE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en-US" dirty="0" smtClean="0">
                <a:sym typeface="Wingdings" panose="05000000000000000000" pitchFamily="2" charset="2"/>
              </a:rPr>
              <a:t>Return </a:t>
            </a:r>
            <a:r>
              <a:rPr lang="en-US" dirty="0" err="1" smtClean="0"/>
              <a:t>cekPrima</a:t>
            </a:r>
            <a:r>
              <a:rPr lang="en-US" dirty="0" smtClean="0"/>
              <a:t>(6,1)</a:t>
            </a:r>
          </a:p>
          <a:p>
            <a:pPr>
              <a:buFont typeface="Wingdings" panose="05000000000000000000" pitchFamily="2" charset="2"/>
              <a:buChar char="à"/>
            </a:pPr>
            <a:endParaRPr lang="en-US" dirty="0"/>
          </a:p>
          <a:p>
            <a:pPr>
              <a:buFont typeface="Wingdings" panose="05000000000000000000" pitchFamily="2" charset="2"/>
              <a:buChar char="à"/>
            </a:pPr>
            <a:endParaRPr lang="en-US" dirty="0"/>
          </a:p>
          <a:p>
            <a:pPr marL="0" indent="0">
              <a:buNone/>
            </a:pPr>
            <a:endParaRPr lang="en-US" dirty="0"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à"/>
            </a:pPr>
            <a:endParaRPr lang="en-US" dirty="0" smtClean="0"/>
          </a:p>
          <a:p>
            <a:pPr>
              <a:buFont typeface="Wingdings" panose="05000000000000000000" pitchFamily="2" charset="2"/>
              <a:buChar char="à"/>
            </a:pPr>
            <a:endParaRPr lang="en-US" dirty="0"/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895850" y="1849968"/>
            <a:ext cx="516255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/>
              <a:t>cekPrima</a:t>
            </a:r>
            <a:r>
              <a:rPr lang="en-US" sz="2000" dirty="0"/>
              <a:t>(6,1)</a:t>
            </a:r>
          </a:p>
          <a:p>
            <a:r>
              <a:rPr lang="en-US" sz="2000" dirty="0" smtClean="0">
                <a:sym typeface="Wingdings" panose="05000000000000000000" pitchFamily="2" charset="2"/>
              </a:rPr>
              <a:t> If </a:t>
            </a:r>
            <a:r>
              <a:rPr lang="en-US" sz="2000" dirty="0">
                <a:sym typeface="Wingdings" panose="05000000000000000000" pitchFamily="2" charset="2"/>
              </a:rPr>
              <a:t>(7&lt;=1) FALSE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en-US" sz="2000" dirty="0">
                <a:sym typeface="Wingdings" panose="05000000000000000000" pitchFamily="2" charset="2"/>
              </a:rPr>
              <a:t>If (1==1) TRUE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en-US" sz="2000" dirty="0">
                <a:sym typeface="Wingdings" panose="05000000000000000000" pitchFamily="2" charset="2"/>
              </a:rPr>
              <a:t>Return 1 </a:t>
            </a:r>
          </a:p>
          <a:p>
            <a:pPr>
              <a:buFont typeface="Wingdings" panose="05000000000000000000" pitchFamily="2" charset="2"/>
              <a:buChar char="à"/>
            </a:pPr>
            <a:endParaRPr lang="en-US" sz="2000" dirty="0" smtClean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à"/>
            </a:pPr>
            <a:r>
              <a:rPr lang="en-US" sz="2000" dirty="0" err="1" smtClean="0">
                <a:solidFill>
                  <a:srgbClr val="FF0000"/>
                </a:solidFill>
                <a:sym typeface="Wingdings" panose="05000000000000000000" pitchFamily="2" charset="2"/>
              </a:rPr>
              <a:t>Karena</a:t>
            </a:r>
            <a:r>
              <a:rPr lang="en-US" sz="2000" dirty="0" smtClean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rgbClr val="FF0000"/>
                </a:solidFill>
                <a:sym typeface="Wingdings" panose="05000000000000000000" pitchFamily="2" charset="2"/>
              </a:rPr>
              <a:t>mengembalikan</a:t>
            </a:r>
            <a:r>
              <a:rPr lang="en-US" sz="20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rgbClr val="FF0000"/>
                </a:solidFill>
                <a:sym typeface="Wingdings" panose="05000000000000000000" pitchFamily="2" charset="2"/>
              </a:rPr>
              <a:t>nilai</a:t>
            </a:r>
            <a:r>
              <a:rPr lang="en-US" sz="2000" dirty="0">
                <a:solidFill>
                  <a:srgbClr val="FF0000"/>
                </a:solidFill>
                <a:sym typeface="Wingdings" panose="05000000000000000000" pitchFamily="2" charset="2"/>
              </a:rPr>
              <a:t> 1, </a:t>
            </a:r>
            <a:r>
              <a:rPr lang="en-US" sz="2000" dirty="0" err="1">
                <a:solidFill>
                  <a:srgbClr val="FF0000"/>
                </a:solidFill>
                <a:sym typeface="Wingdings" panose="05000000000000000000" pitchFamily="2" charset="2"/>
              </a:rPr>
              <a:t>maka</a:t>
            </a:r>
            <a:r>
              <a:rPr lang="en-US" sz="2000" dirty="0">
                <a:solidFill>
                  <a:srgbClr val="FF0000"/>
                </a:solidFill>
                <a:sym typeface="Wingdings" panose="05000000000000000000" pitchFamily="2" charset="2"/>
              </a:rPr>
              <a:t> 7 </a:t>
            </a:r>
            <a:r>
              <a:rPr lang="en-US" sz="2000" dirty="0" err="1">
                <a:solidFill>
                  <a:srgbClr val="FF0000"/>
                </a:solidFill>
                <a:sym typeface="Wingdings" panose="05000000000000000000" pitchFamily="2" charset="2"/>
              </a:rPr>
              <a:t>adalah</a:t>
            </a:r>
            <a:r>
              <a:rPr lang="en-US" sz="20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rgbClr val="FF0000"/>
                </a:solidFill>
                <a:sym typeface="Wingdings" panose="05000000000000000000" pitchFamily="2" charset="2"/>
              </a:rPr>
              <a:t>bilangan</a:t>
            </a:r>
            <a:r>
              <a:rPr lang="en-US" sz="2000" dirty="0">
                <a:solidFill>
                  <a:srgbClr val="FF0000"/>
                </a:solidFill>
                <a:sym typeface="Wingdings" panose="05000000000000000000" pitchFamily="2" charset="2"/>
              </a:rPr>
              <a:t> prima</a:t>
            </a:r>
          </a:p>
        </p:txBody>
      </p:sp>
    </p:spTree>
    <p:extLst>
      <p:ext uri="{BB962C8B-B14F-4D97-AF65-F5344CB8AC3E}">
        <p14:creationId xmlns:p14="http://schemas.microsoft.com/office/powerpoint/2010/main" val="1879974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6454" y="285135"/>
            <a:ext cx="10058400" cy="452284"/>
          </a:xfrm>
        </p:spPr>
        <p:txBody>
          <a:bodyPr>
            <a:normAutofit fontScale="90000"/>
          </a:bodyPr>
          <a:lstStyle/>
          <a:p>
            <a:r>
              <a:rPr lang="en-US" altLang="en-US" sz="3600" dirty="0" err="1"/>
              <a:t>Rekursi</a:t>
            </a:r>
            <a:r>
              <a:rPr lang="en-US" altLang="en-US" sz="3600" dirty="0"/>
              <a:t> : </a:t>
            </a:r>
            <a:r>
              <a:rPr lang="en-US" altLang="en-US" sz="3600" dirty="0" err="1"/>
              <a:t>Menentukan</a:t>
            </a:r>
            <a:r>
              <a:rPr lang="en-US" altLang="en-US" sz="3600" dirty="0"/>
              <a:t> </a:t>
            </a:r>
            <a:r>
              <a:rPr lang="en-US" altLang="en-US" sz="3600" dirty="0" err="1"/>
              <a:t>Bilangan</a:t>
            </a:r>
            <a:r>
              <a:rPr lang="en-US" altLang="en-US" sz="3600" dirty="0"/>
              <a:t> Prima </a:t>
            </a:r>
            <a:r>
              <a:rPr lang="en-US" altLang="en-US" sz="3600" dirty="0" err="1"/>
              <a:t>atau</a:t>
            </a:r>
            <a:r>
              <a:rPr lang="en-US" altLang="en-US" sz="3600" dirty="0"/>
              <a:t> </a:t>
            </a:r>
            <a:r>
              <a:rPr lang="en-US" altLang="en-US" sz="3600" dirty="0" err="1"/>
              <a:t>Bukan</a:t>
            </a:r>
            <a:r>
              <a:rPr lang="en-US" altLang="en-US" sz="3600" dirty="0"/>
              <a:t> </a:t>
            </a:r>
            <a:r>
              <a:rPr lang="en-US" altLang="en-US" sz="3600" dirty="0" smtClean="0"/>
              <a:t>Prima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9976" y="836406"/>
            <a:ext cx="4849046" cy="389855"/>
          </a:xfrm>
        </p:spPr>
        <p:txBody>
          <a:bodyPr>
            <a:normAutofit/>
          </a:bodyPr>
          <a:lstStyle/>
          <a:p>
            <a:r>
              <a:rPr lang="en-US" b="1" dirty="0" err="1"/>
              <a:t>Apakah</a:t>
            </a:r>
            <a:r>
              <a:rPr lang="en-US" b="1" dirty="0"/>
              <a:t> </a:t>
            </a:r>
            <a:r>
              <a:rPr lang="en-US" b="1" dirty="0" smtClean="0"/>
              <a:t>19 </a:t>
            </a:r>
            <a:r>
              <a:rPr lang="en-US" b="1" dirty="0" err="1"/>
              <a:t>adalah</a:t>
            </a:r>
            <a:r>
              <a:rPr lang="en-US" b="1" dirty="0"/>
              <a:t> </a:t>
            </a:r>
            <a:r>
              <a:rPr lang="en-US" b="1" dirty="0" err="1"/>
              <a:t>bil</a:t>
            </a:r>
            <a:r>
              <a:rPr lang="en-US" b="1" dirty="0"/>
              <a:t> prima </a:t>
            </a:r>
            <a:r>
              <a:rPr lang="en-US" b="1" dirty="0" smtClean="0"/>
              <a:t>?</a:t>
            </a:r>
            <a:endParaRPr lang="en-US" b="1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0430337"/>
              </p:ext>
            </p:extLst>
          </p:nvPr>
        </p:nvGraphicFramePr>
        <p:xfrm>
          <a:off x="379975" y="1217084"/>
          <a:ext cx="11900515" cy="54660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91116">
                  <a:extLst>
                    <a:ext uri="{9D8B030D-6E8A-4147-A177-3AD203B41FA5}">
                      <a16:colId xmlns:a16="http://schemas.microsoft.com/office/drawing/2014/main" val="2294117351"/>
                    </a:ext>
                  </a:extLst>
                </a:gridCol>
                <a:gridCol w="2637662">
                  <a:extLst>
                    <a:ext uri="{9D8B030D-6E8A-4147-A177-3AD203B41FA5}">
                      <a16:colId xmlns:a16="http://schemas.microsoft.com/office/drawing/2014/main" val="3897163379"/>
                    </a:ext>
                  </a:extLst>
                </a:gridCol>
                <a:gridCol w="2420444">
                  <a:extLst>
                    <a:ext uri="{9D8B030D-6E8A-4147-A177-3AD203B41FA5}">
                      <a16:colId xmlns:a16="http://schemas.microsoft.com/office/drawing/2014/main" val="3866816810"/>
                    </a:ext>
                  </a:extLst>
                </a:gridCol>
                <a:gridCol w="2203224">
                  <a:extLst>
                    <a:ext uri="{9D8B030D-6E8A-4147-A177-3AD203B41FA5}">
                      <a16:colId xmlns:a16="http://schemas.microsoft.com/office/drawing/2014/main" val="3964632406"/>
                    </a:ext>
                  </a:extLst>
                </a:gridCol>
                <a:gridCol w="2048069">
                  <a:extLst>
                    <a:ext uri="{9D8B030D-6E8A-4147-A177-3AD203B41FA5}">
                      <a16:colId xmlns:a16="http://schemas.microsoft.com/office/drawing/2014/main" val="4181901653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algn="l" rtl="0" fontAlgn="ctr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+mn-lt"/>
                        </a:rPr>
                        <a:t>2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+mn-lt"/>
                        </a:rPr>
                        <a:t>3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+mn-lt"/>
                        </a:rPr>
                        <a:t>4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152245356"/>
                  </a:ext>
                </a:extLst>
              </a:tr>
              <a:tr h="513418">
                <a:tc>
                  <a:txBody>
                    <a:bodyPr/>
                    <a:lstStyle/>
                    <a:p>
                      <a:pPr algn="l" rtl="0" fontAlgn="ctr"/>
                      <a:r>
                        <a:rPr lang="sv-SE" sz="1600" u="none" strike="noStrike" dirty="0">
                          <a:effectLst/>
                          <a:latin typeface="+mn-lt"/>
                        </a:rPr>
                        <a:t>int cekPrima(int num, int i) {</a:t>
                      </a:r>
                      <a:endParaRPr lang="sv-SE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u="none" strike="noStrike" dirty="0" err="1">
                          <a:effectLst/>
                          <a:latin typeface="+mn-lt"/>
                        </a:rPr>
                        <a:t>cekPrima</a:t>
                      </a:r>
                      <a:r>
                        <a:rPr lang="en-US" sz="1600" b="1" u="none" strike="noStrike" dirty="0">
                          <a:effectLst/>
                          <a:latin typeface="+mn-lt"/>
                        </a:rPr>
                        <a:t>(19, </a:t>
                      </a:r>
                      <a:r>
                        <a:rPr lang="en-US" sz="1600" b="1" u="none" strike="noStrike" dirty="0" err="1">
                          <a:effectLst/>
                          <a:latin typeface="+mn-lt"/>
                        </a:rPr>
                        <a:t>sqrt</a:t>
                      </a:r>
                      <a:r>
                        <a:rPr lang="en-US" sz="1600" b="1" u="none" strike="noStrike" dirty="0">
                          <a:effectLst/>
                          <a:latin typeface="+mn-lt"/>
                        </a:rPr>
                        <a:t>(19))</a:t>
                      </a:r>
                      <a:br>
                        <a:rPr lang="en-US" sz="1600" b="1" u="none" strike="noStrike" dirty="0">
                          <a:effectLst/>
                          <a:latin typeface="+mn-lt"/>
                        </a:rPr>
                      </a:br>
                      <a:r>
                        <a:rPr lang="en-US" sz="1600" b="1" u="none" strike="noStrike" dirty="0" err="1">
                          <a:effectLst/>
                          <a:latin typeface="+mn-lt"/>
                        </a:rPr>
                        <a:t>cekPrima</a:t>
                      </a:r>
                      <a:r>
                        <a:rPr lang="en-US" sz="1600" b="1" u="none" strike="noStrike" dirty="0">
                          <a:effectLst/>
                          <a:latin typeface="+mn-lt"/>
                        </a:rPr>
                        <a:t>(19, 4</a:t>
                      </a:r>
                      <a:r>
                        <a:rPr lang="en-US" sz="1600" b="1" u="none" strike="noStrike" dirty="0" smtClean="0">
                          <a:effectLst/>
                          <a:latin typeface="+mn-lt"/>
                        </a:rPr>
                        <a:t>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u="none" strike="noStrike" dirty="0">
                          <a:effectLst/>
                          <a:latin typeface="+mn-lt"/>
                        </a:rPr>
                        <a:t/>
                      </a:r>
                      <a:br>
                        <a:rPr lang="en-US" sz="1600" b="1" u="none" strike="noStrike" dirty="0">
                          <a:effectLst/>
                          <a:latin typeface="+mn-lt"/>
                        </a:rPr>
                      </a:br>
                      <a:r>
                        <a:rPr lang="en-US" sz="1600" b="1" u="none" strike="noStrike" dirty="0" err="1">
                          <a:effectLst/>
                          <a:latin typeface="+mn-lt"/>
                        </a:rPr>
                        <a:t>cekPrima</a:t>
                      </a:r>
                      <a:r>
                        <a:rPr lang="en-US" sz="1600" b="1" u="none" strike="noStrike" dirty="0">
                          <a:effectLst/>
                          <a:latin typeface="+mn-lt"/>
                        </a:rPr>
                        <a:t>(19, 3)</a:t>
                      </a:r>
                      <a:br>
                        <a:rPr lang="en-US" sz="1600" b="1" u="none" strike="noStrike" dirty="0">
                          <a:effectLst/>
                          <a:latin typeface="+mn-lt"/>
                        </a:rPr>
                      </a:b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u="none" strike="noStrike" dirty="0">
                          <a:effectLst/>
                          <a:latin typeface="+mn-lt"/>
                        </a:rPr>
                        <a:t/>
                      </a:r>
                      <a:br>
                        <a:rPr lang="en-US" sz="1600" b="1" u="none" strike="noStrike" dirty="0">
                          <a:effectLst/>
                          <a:latin typeface="+mn-lt"/>
                        </a:rPr>
                      </a:br>
                      <a:r>
                        <a:rPr lang="en-US" sz="1600" b="1" u="none" strike="noStrike" dirty="0" err="1">
                          <a:effectLst/>
                          <a:latin typeface="+mn-lt"/>
                        </a:rPr>
                        <a:t>cekPrima</a:t>
                      </a:r>
                      <a:r>
                        <a:rPr lang="en-US" sz="1600" b="1" u="none" strike="noStrike" dirty="0">
                          <a:effectLst/>
                          <a:latin typeface="+mn-lt"/>
                        </a:rPr>
                        <a:t>(19, 2)</a:t>
                      </a:r>
                      <a:br>
                        <a:rPr lang="en-US" sz="1600" b="1" u="none" strike="noStrike" dirty="0">
                          <a:effectLst/>
                          <a:latin typeface="+mn-lt"/>
                        </a:rPr>
                      </a:b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 err="1">
                          <a:effectLst/>
                          <a:latin typeface="+mn-lt"/>
                        </a:rPr>
                        <a:t>cekPrima</a:t>
                      </a:r>
                      <a:r>
                        <a:rPr lang="en-US" sz="1600" b="1" u="none" strike="noStrike" dirty="0">
                          <a:effectLst/>
                          <a:latin typeface="+mn-lt"/>
                        </a:rPr>
                        <a:t>(19, 1);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070109443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>
                          <a:effectLst/>
                          <a:latin typeface="+mn-lt"/>
                        </a:rPr>
                        <a:t>    if (num &lt;= 1) {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>
                          <a:effectLst/>
                          <a:latin typeface="+mn-lt"/>
                        </a:rPr>
                        <a:t>    if (19 &lt;= 1) { --&gt; FALSE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>
                          <a:effectLst/>
                          <a:latin typeface="+mn-lt"/>
                        </a:rPr>
                        <a:t>    if (19 &lt;= 1) { --&gt; FALSE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>
                          <a:effectLst/>
                          <a:latin typeface="+mn-lt"/>
                        </a:rPr>
                        <a:t>    if (19 &lt;= 1) { --&gt; FALSE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>
                          <a:effectLst/>
                          <a:latin typeface="+mn-lt"/>
                        </a:rPr>
                        <a:t>    if (19 &lt;= 1) { --&gt; FALSE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534790256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>
                          <a:effectLst/>
                          <a:latin typeface="+mn-lt"/>
                        </a:rPr>
                        <a:t>        return 0; // Bukan prima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842837859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>
                          <a:effectLst/>
                          <a:latin typeface="+mn-lt"/>
                        </a:rPr>
                        <a:t>    }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>
                          <a:effectLst/>
                          <a:latin typeface="+mn-lt"/>
                        </a:rPr>
                        <a:t>    }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>
                          <a:effectLst/>
                          <a:latin typeface="+mn-lt"/>
                        </a:rPr>
                        <a:t>    }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>
                          <a:effectLst/>
                          <a:latin typeface="+mn-lt"/>
                        </a:rPr>
                        <a:t>    }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>
                          <a:effectLst/>
                          <a:latin typeface="+mn-lt"/>
                        </a:rPr>
                        <a:t>    }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871500977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>
                          <a:effectLst/>
                          <a:latin typeface="+mn-lt"/>
                        </a:rPr>
                        <a:t>    if (i == 1) {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>
                          <a:effectLst/>
                          <a:latin typeface="+mn-lt"/>
                        </a:rPr>
                        <a:t>    if (4 == 1) { --&gt; FALSE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>
                          <a:effectLst/>
                          <a:latin typeface="+mn-lt"/>
                        </a:rPr>
                        <a:t>    if (3 == 1) { --&gt; FALSE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>
                          <a:effectLst/>
                          <a:latin typeface="+mn-lt"/>
                        </a:rPr>
                        <a:t>    if (2 == 1) { --&gt; FALSE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>
                          <a:effectLst/>
                          <a:latin typeface="+mn-lt"/>
                        </a:rPr>
                        <a:t>    if (1 == 1) { --&gt; TRUE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717921980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>
                          <a:effectLst/>
                          <a:latin typeface="+mn-lt"/>
                        </a:rPr>
                        <a:t>        return 1; // Ya, prima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         </a:t>
                      </a:r>
                      <a:r>
                        <a:rPr lang="en-US" sz="1600" b="1" u="none" strike="noStrike" dirty="0">
                          <a:effectLst/>
                          <a:latin typeface="+mn-lt"/>
                        </a:rPr>
                        <a:t>return 1 --&gt; PRIMA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7101290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>
                          <a:effectLst/>
                          <a:latin typeface="+mn-lt"/>
                        </a:rPr>
                        <a:t>    }   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>
                          <a:effectLst/>
                          <a:latin typeface="+mn-lt"/>
                        </a:rPr>
                        <a:t>    }   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>
                          <a:effectLst/>
                          <a:latin typeface="+mn-lt"/>
                        </a:rPr>
                        <a:t>    }   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>
                          <a:effectLst/>
                          <a:latin typeface="+mn-lt"/>
                        </a:rPr>
                        <a:t>    }   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>
                          <a:effectLst/>
                          <a:latin typeface="+mn-lt"/>
                        </a:rPr>
                        <a:t>    }   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841417093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>
                          <a:effectLst/>
                          <a:latin typeface="+mn-lt"/>
                        </a:rPr>
                        <a:t>    // Proses pengecekan pembagian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>
                          <a:effectLst/>
                          <a:latin typeface="+mn-lt"/>
                        </a:rPr>
                        <a:t>    // Proses pengecekan pembagian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>
                          <a:effectLst/>
                          <a:latin typeface="+mn-lt"/>
                        </a:rPr>
                        <a:t>    // Proses pengecekan pembagian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>
                          <a:effectLst/>
                          <a:latin typeface="+mn-lt"/>
                        </a:rPr>
                        <a:t>    // Proses pengecekan pembagian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1936370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>
                          <a:effectLst/>
                          <a:latin typeface="+mn-lt"/>
                        </a:rPr>
                        <a:t>    if (num % i == 0) {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>
                          <a:effectLst/>
                          <a:latin typeface="+mn-lt"/>
                        </a:rPr>
                        <a:t>    if (19%4 == 0) { --&gt; FALSE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>
                          <a:effectLst/>
                          <a:latin typeface="+mn-lt"/>
                        </a:rPr>
                        <a:t>    if (19%3 == 0) { --&gt; FALSE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>
                          <a:effectLst/>
                          <a:latin typeface="+mn-lt"/>
                        </a:rPr>
                        <a:t>    if (19%2 == 0) { --&gt; FALSE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871625682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>
                          <a:effectLst/>
                          <a:latin typeface="+mn-lt"/>
                        </a:rPr>
                        <a:t>        return 0; // Bukan prima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250526547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>
                          <a:effectLst/>
                          <a:latin typeface="+mn-lt"/>
                        </a:rPr>
                        <a:t>    }   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>
                          <a:effectLst/>
                          <a:latin typeface="+mn-lt"/>
                        </a:rPr>
                        <a:t>    }   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>
                          <a:effectLst/>
                          <a:latin typeface="+mn-lt"/>
                        </a:rPr>
                        <a:t>    }   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>
                          <a:effectLst/>
                          <a:latin typeface="+mn-lt"/>
                        </a:rPr>
                        <a:t>    }   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280890538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>
                          <a:effectLst/>
                          <a:latin typeface="+mn-lt"/>
                        </a:rPr>
                        <a:t>    return cekPrima(num, i - 1);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    return </a:t>
                      </a:r>
                      <a:r>
                        <a:rPr lang="en-US" sz="1600" u="none" strike="noStrike" dirty="0" err="1">
                          <a:effectLst/>
                          <a:latin typeface="+mn-lt"/>
                        </a:rPr>
                        <a:t>cekPrima</a:t>
                      </a:r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(19, 3);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>
                          <a:effectLst/>
                          <a:latin typeface="+mn-lt"/>
                        </a:rPr>
                        <a:t>    return cekPrima(19, 2);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    return </a:t>
                      </a:r>
                      <a:r>
                        <a:rPr lang="en-US" sz="1600" u="none" strike="noStrike" dirty="0" err="1">
                          <a:effectLst/>
                          <a:latin typeface="+mn-lt"/>
                        </a:rPr>
                        <a:t>cekPrima</a:t>
                      </a:r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(19, 1);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88834717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>
                          <a:effectLst/>
                          <a:latin typeface="+mn-lt"/>
                        </a:rPr>
                        <a:t>}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560486606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1" u="none" strike="noStrike" dirty="0">
                          <a:effectLst/>
                          <a:latin typeface="+mn-lt"/>
                        </a:rPr>
                        <a:t>stack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1" u="none" strike="noStrike">
                          <a:effectLst/>
                          <a:latin typeface="+mn-lt"/>
                        </a:rPr>
                        <a:t>stack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1" u="none" strike="noStrike" dirty="0">
                          <a:effectLst/>
                          <a:latin typeface="+mn-lt"/>
                        </a:rPr>
                        <a:t>stack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04082829"/>
                  </a:ext>
                </a:extLst>
              </a:tr>
              <a:tr h="530528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 err="1">
                          <a:effectLst/>
                          <a:latin typeface="+mn-lt"/>
                        </a:rPr>
                        <a:t>cekPrima</a:t>
                      </a:r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(19, 3);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  <a:latin typeface="+mn-lt"/>
                        </a:rPr>
                        <a:t/>
                      </a:r>
                      <a:br>
                        <a:rPr lang="en-US" sz="1600" u="none" strike="noStrike" dirty="0">
                          <a:effectLst/>
                          <a:latin typeface="+mn-lt"/>
                        </a:rPr>
                      </a:br>
                      <a:r>
                        <a:rPr lang="en-US" sz="1600" u="none" strike="noStrike" dirty="0" err="1">
                          <a:effectLst/>
                          <a:latin typeface="+mn-lt"/>
                        </a:rPr>
                        <a:t>cekPrima</a:t>
                      </a:r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(19, 2)</a:t>
                      </a:r>
                      <a:br>
                        <a:rPr lang="en-US" sz="1600" u="none" strike="noStrike" dirty="0">
                          <a:effectLst/>
                          <a:latin typeface="+mn-lt"/>
                        </a:rPr>
                      </a:b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 err="1">
                          <a:effectLst/>
                          <a:latin typeface="+mn-lt"/>
                        </a:rPr>
                        <a:t>cekPrima</a:t>
                      </a:r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(19, 1);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8205641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9555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/>
              <a:t>Rekursi</a:t>
            </a:r>
            <a:r>
              <a:rPr lang="en-US" altLang="en-US" dirty="0"/>
              <a:t> : </a:t>
            </a:r>
            <a:r>
              <a:rPr lang="en-US" altLang="en-US" dirty="0" err="1"/>
              <a:t>Menentukan</a:t>
            </a:r>
            <a:r>
              <a:rPr lang="en-US" altLang="en-US" dirty="0"/>
              <a:t> </a:t>
            </a:r>
            <a:r>
              <a:rPr lang="en-US" altLang="en-US" dirty="0" err="1"/>
              <a:t>Bilangan</a:t>
            </a:r>
            <a:r>
              <a:rPr lang="en-US" altLang="en-US" dirty="0"/>
              <a:t> Prima </a:t>
            </a:r>
            <a:r>
              <a:rPr lang="en-US" altLang="en-US" dirty="0" err="1"/>
              <a:t>atau</a:t>
            </a:r>
            <a:r>
              <a:rPr lang="en-US" altLang="en-US" dirty="0"/>
              <a:t> </a:t>
            </a:r>
            <a:r>
              <a:rPr lang="en-US" altLang="en-US" dirty="0" err="1"/>
              <a:t>Bukan</a:t>
            </a:r>
            <a:r>
              <a:rPr lang="en-US" altLang="en-US" dirty="0"/>
              <a:t> Prima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7686674"/>
              </p:ext>
            </p:extLst>
          </p:nvPr>
        </p:nvGraphicFramePr>
        <p:xfrm>
          <a:off x="2249728" y="2125734"/>
          <a:ext cx="8146794" cy="434481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85601">
                  <a:extLst>
                    <a:ext uri="{9D8B030D-6E8A-4147-A177-3AD203B41FA5}">
                      <a16:colId xmlns:a16="http://schemas.microsoft.com/office/drawing/2014/main" val="3772143879"/>
                    </a:ext>
                  </a:extLst>
                </a:gridCol>
                <a:gridCol w="4261193">
                  <a:extLst>
                    <a:ext uri="{9D8B030D-6E8A-4147-A177-3AD203B41FA5}">
                      <a16:colId xmlns:a16="http://schemas.microsoft.com/office/drawing/2014/main" val="2568438731"/>
                    </a:ext>
                  </a:extLst>
                </a:gridCol>
              </a:tblGrid>
              <a:tr h="235077">
                <a:tc>
                  <a:txBody>
                    <a:bodyPr/>
                    <a:lstStyle/>
                    <a:p>
                      <a:pPr algn="l" rtl="0" fontAlgn="ctr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411415404"/>
                  </a:ext>
                </a:extLst>
              </a:tr>
              <a:tr h="779215">
                <a:tc>
                  <a:txBody>
                    <a:bodyPr/>
                    <a:lstStyle/>
                    <a:p>
                      <a:pPr algn="l" rtl="0" fontAlgn="ctr"/>
                      <a:r>
                        <a:rPr lang="sv-SE" sz="1800" u="none" strike="noStrike" dirty="0">
                          <a:effectLst/>
                          <a:latin typeface="+mn-lt"/>
                        </a:rPr>
                        <a:t>int cekPrima(int num, int i) {</a:t>
                      </a:r>
                      <a:endParaRPr lang="sv-SE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1" u="none" strike="noStrike" dirty="0" err="1">
                          <a:effectLst/>
                          <a:latin typeface="+mn-lt"/>
                        </a:rPr>
                        <a:t>cekPrima</a:t>
                      </a:r>
                      <a:r>
                        <a:rPr lang="en-US" sz="2000" b="1" u="none" strike="noStrike" dirty="0">
                          <a:effectLst/>
                          <a:latin typeface="+mn-lt"/>
                        </a:rPr>
                        <a:t>(25, </a:t>
                      </a:r>
                      <a:r>
                        <a:rPr lang="en-US" sz="2000" b="1" u="none" strike="noStrike" dirty="0" err="1">
                          <a:effectLst/>
                          <a:latin typeface="+mn-lt"/>
                        </a:rPr>
                        <a:t>sqrt</a:t>
                      </a:r>
                      <a:r>
                        <a:rPr lang="en-US" sz="2000" b="1" u="none" strike="noStrike" dirty="0">
                          <a:effectLst/>
                          <a:latin typeface="+mn-lt"/>
                        </a:rPr>
                        <a:t>(25))</a:t>
                      </a:r>
                      <a:br>
                        <a:rPr lang="en-US" sz="2000" b="1" u="none" strike="noStrike" dirty="0">
                          <a:effectLst/>
                          <a:latin typeface="+mn-lt"/>
                        </a:rPr>
                      </a:br>
                      <a:r>
                        <a:rPr lang="en-US" sz="2000" b="1" u="none" strike="noStrike" dirty="0" err="1">
                          <a:effectLst/>
                          <a:latin typeface="+mn-lt"/>
                        </a:rPr>
                        <a:t>cekPrima</a:t>
                      </a:r>
                      <a:r>
                        <a:rPr lang="en-US" sz="2000" b="1" u="none" strike="noStrike" dirty="0">
                          <a:effectLst/>
                          <a:latin typeface="+mn-lt"/>
                        </a:rPr>
                        <a:t>(25, 5 )</a:t>
                      </a:r>
                      <a:br>
                        <a:rPr lang="en-US" sz="2000" b="1" u="none" strike="noStrike" dirty="0">
                          <a:effectLst/>
                          <a:latin typeface="+mn-lt"/>
                        </a:rPr>
                      </a:b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1717520091"/>
                  </a:ext>
                </a:extLst>
              </a:tr>
              <a:tr h="23507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>
                          <a:effectLst/>
                          <a:latin typeface="+mn-lt"/>
                        </a:rPr>
                        <a:t>    if (num &lt;= 1) {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 dirty="0">
                          <a:effectLst/>
                          <a:latin typeface="+mn-lt"/>
                        </a:rPr>
                        <a:t>    if (25 &lt;= 1) { --&gt; FALSE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294088077"/>
                  </a:ext>
                </a:extLst>
              </a:tr>
              <a:tr h="23507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>
                          <a:effectLst/>
                          <a:latin typeface="+mn-lt"/>
                        </a:rPr>
                        <a:t>        return 0; // Bukan prima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70555581"/>
                  </a:ext>
                </a:extLst>
              </a:tr>
              <a:tr h="23507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>
                          <a:effectLst/>
                          <a:latin typeface="+mn-lt"/>
                        </a:rPr>
                        <a:t>    }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>
                          <a:effectLst/>
                          <a:latin typeface="+mn-lt"/>
                        </a:rPr>
                        <a:t>    }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539434683"/>
                  </a:ext>
                </a:extLst>
              </a:tr>
              <a:tr h="23507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>
                          <a:effectLst/>
                          <a:latin typeface="+mn-lt"/>
                        </a:rPr>
                        <a:t>    if (i == 1) {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 dirty="0">
                          <a:effectLst/>
                          <a:latin typeface="+mn-lt"/>
                        </a:rPr>
                        <a:t>    if (5 == 1) { --&gt; FALSE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660043100"/>
                  </a:ext>
                </a:extLst>
              </a:tr>
              <a:tr h="23507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>
                          <a:effectLst/>
                          <a:latin typeface="+mn-lt"/>
                        </a:rPr>
                        <a:t>        return 1; // Ya, prima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706378606"/>
                  </a:ext>
                </a:extLst>
              </a:tr>
              <a:tr h="23507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>
                          <a:effectLst/>
                          <a:latin typeface="+mn-lt"/>
                        </a:rPr>
                        <a:t>    }   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>
                          <a:effectLst/>
                          <a:latin typeface="+mn-lt"/>
                        </a:rPr>
                        <a:t>    }   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222980539"/>
                  </a:ext>
                </a:extLst>
              </a:tr>
              <a:tr h="23507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>
                          <a:effectLst/>
                          <a:latin typeface="+mn-lt"/>
                        </a:rPr>
                        <a:t>    // Proses pengecekan pembagian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>
                          <a:effectLst/>
                          <a:latin typeface="+mn-lt"/>
                        </a:rPr>
                        <a:t>    // Proses pengecekan pembagian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085106423"/>
                  </a:ext>
                </a:extLst>
              </a:tr>
              <a:tr h="336693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>
                          <a:effectLst/>
                          <a:latin typeface="+mn-lt"/>
                        </a:rPr>
                        <a:t>    if (num % i == 0) {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>
                          <a:effectLst/>
                          <a:latin typeface="+mn-lt"/>
                        </a:rPr>
                        <a:t>    if (25%5 == 0) { --&gt; TRUE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249838902"/>
                  </a:ext>
                </a:extLst>
              </a:tr>
              <a:tr h="23507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>
                          <a:effectLst/>
                          <a:latin typeface="+mn-lt"/>
                        </a:rPr>
                        <a:t>        return 0; // Bukan prima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 dirty="0">
                          <a:effectLst/>
                          <a:latin typeface="+mn-lt"/>
                        </a:rPr>
                        <a:t>        return 0; // </a:t>
                      </a:r>
                      <a:r>
                        <a:rPr lang="en-US" sz="1800" u="none" strike="noStrike" dirty="0" err="1">
                          <a:effectLst/>
                          <a:latin typeface="+mn-lt"/>
                        </a:rPr>
                        <a:t>Bukan</a:t>
                      </a:r>
                      <a:r>
                        <a:rPr lang="en-US" sz="1800" u="none" strike="noStrike" dirty="0">
                          <a:effectLst/>
                          <a:latin typeface="+mn-lt"/>
                        </a:rPr>
                        <a:t> prima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3271008"/>
                  </a:ext>
                </a:extLst>
              </a:tr>
              <a:tr h="23507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>
                          <a:effectLst/>
                          <a:latin typeface="+mn-lt"/>
                        </a:rPr>
                        <a:t>    }   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>
                          <a:effectLst/>
                          <a:latin typeface="+mn-lt"/>
                        </a:rPr>
                        <a:t>    }   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26895751"/>
                  </a:ext>
                </a:extLst>
              </a:tr>
              <a:tr h="23507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u="none" strike="noStrike" dirty="0">
                          <a:effectLst/>
                          <a:latin typeface="+mn-lt"/>
                        </a:rPr>
                        <a:t>    return </a:t>
                      </a:r>
                      <a:r>
                        <a:rPr lang="en-US" sz="1800" u="none" strike="noStrike" dirty="0" err="1">
                          <a:effectLst/>
                          <a:latin typeface="+mn-lt"/>
                        </a:rPr>
                        <a:t>cekPrima</a:t>
                      </a:r>
                      <a:r>
                        <a:rPr lang="en-US" sz="1800" u="none" strike="noStrike" dirty="0">
                          <a:effectLst/>
                          <a:latin typeface="+mn-lt"/>
                        </a:rPr>
                        <a:t>(</a:t>
                      </a:r>
                      <a:r>
                        <a:rPr lang="en-US" sz="1800" u="none" strike="noStrike" dirty="0" err="1">
                          <a:effectLst/>
                          <a:latin typeface="+mn-lt"/>
                        </a:rPr>
                        <a:t>num</a:t>
                      </a:r>
                      <a:r>
                        <a:rPr lang="en-US" sz="1800" u="none" strike="noStrike" dirty="0">
                          <a:effectLst/>
                          <a:latin typeface="+mn-lt"/>
                        </a:rPr>
                        <a:t>, </a:t>
                      </a:r>
                      <a:r>
                        <a:rPr lang="en-US" sz="1800" u="none" strike="noStrike" dirty="0" err="1">
                          <a:effectLst/>
                          <a:latin typeface="+mn-lt"/>
                        </a:rPr>
                        <a:t>i</a:t>
                      </a:r>
                      <a:r>
                        <a:rPr lang="en-US" sz="1800" u="none" strike="noStrike" dirty="0">
                          <a:effectLst/>
                          <a:latin typeface="+mn-lt"/>
                        </a:rPr>
                        <a:t> - 1);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207645598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1010041" y="1746881"/>
            <a:ext cx="326409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/>
              <a:t>Apakah</a:t>
            </a:r>
            <a:r>
              <a:rPr lang="en-US" sz="2000" b="1" dirty="0"/>
              <a:t> </a:t>
            </a:r>
            <a:r>
              <a:rPr lang="en-US" sz="2000" b="1" dirty="0" smtClean="0"/>
              <a:t>25 </a:t>
            </a:r>
            <a:r>
              <a:rPr lang="en-US" sz="2000" b="1" dirty="0" err="1"/>
              <a:t>adalah</a:t>
            </a:r>
            <a:r>
              <a:rPr lang="en-US" sz="2000" b="1" dirty="0"/>
              <a:t> </a:t>
            </a:r>
            <a:r>
              <a:rPr lang="en-US" sz="2000" b="1" dirty="0" err="1"/>
              <a:t>bil</a:t>
            </a:r>
            <a:r>
              <a:rPr lang="en-US" sz="2000" b="1" dirty="0"/>
              <a:t> prima ?</a:t>
            </a:r>
          </a:p>
        </p:txBody>
      </p:sp>
    </p:spTree>
    <p:extLst>
      <p:ext uri="{BB962C8B-B14F-4D97-AF65-F5344CB8AC3E}">
        <p14:creationId xmlns:p14="http://schemas.microsoft.com/office/powerpoint/2010/main" val="236510222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Rekursi</a:t>
            </a:r>
            <a:r>
              <a:rPr lang="en-US" dirty="0"/>
              <a:t> </a:t>
            </a:r>
            <a:r>
              <a:rPr lang="en-US" dirty="0" smtClean="0"/>
              <a:t>: </a:t>
            </a:r>
            <a:r>
              <a:rPr lang="en-US" dirty="0" err="1" smtClean="0"/>
              <a:t>Menghitung</a:t>
            </a:r>
            <a:r>
              <a:rPr lang="en-US" dirty="0" smtClean="0"/>
              <a:t> FPB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Google Shape;287;p2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704975" y="1944688"/>
            <a:ext cx="9064355" cy="36401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42592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Rekursi</a:t>
            </a:r>
            <a:r>
              <a:rPr lang="en-US" dirty="0"/>
              <a:t> : </a:t>
            </a:r>
            <a:r>
              <a:rPr lang="en-US" dirty="0" err="1"/>
              <a:t>Menghitung</a:t>
            </a:r>
            <a:r>
              <a:rPr lang="en-US" dirty="0"/>
              <a:t> FPB</a:t>
            </a:r>
          </a:p>
        </p:txBody>
      </p:sp>
      <p:sp>
        <p:nvSpPr>
          <p:cNvPr id="5" name="Rectangle 4"/>
          <p:cNvSpPr/>
          <p:nvPr/>
        </p:nvSpPr>
        <p:spPr>
          <a:xfrm>
            <a:off x="1097280" y="1988110"/>
            <a:ext cx="6096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 err="1"/>
              <a:t>fpb</a:t>
            </a:r>
            <a:r>
              <a:rPr lang="en-US" dirty="0"/>
              <a:t>(</a:t>
            </a:r>
            <a:r>
              <a:rPr lang="en-US" dirty="0" err="1"/>
              <a:t>int</a:t>
            </a:r>
            <a:r>
              <a:rPr lang="en-US" dirty="0"/>
              <a:t> a, </a:t>
            </a:r>
            <a:r>
              <a:rPr lang="en-US" dirty="0" err="1"/>
              <a:t>int</a:t>
            </a:r>
            <a:r>
              <a:rPr lang="en-US" dirty="0"/>
              <a:t> b) {</a:t>
            </a:r>
          </a:p>
          <a:p>
            <a:r>
              <a:rPr lang="en-US" dirty="0"/>
              <a:t>    if (b == 0) {</a:t>
            </a:r>
          </a:p>
          <a:p>
            <a:r>
              <a:rPr lang="en-US" dirty="0"/>
              <a:t>        return a;</a:t>
            </a:r>
          </a:p>
          <a:p>
            <a:r>
              <a:rPr lang="en-US" dirty="0"/>
              <a:t>    } else {</a:t>
            </a:r>
          </a:p>
          <a:p>
            <a:r>
              <a:rPr lang="en-US" dirty="0"/>
              <a:t>        return </a:t>
            </a:r>
            <a:r>
              <a:rPr lang="en-US" dirty="0" err="1"/>
              <a:t>fpb</a:t>
            </a:r>
            <a:r>
              <a:rPr lang="en-US" dirty="0"/>
              <a:t>(b, a % b);</a:t>
            </a:r>
          </a:p>
          <a:p>
            <a:r>
              <a:rPr lang="en-US" dirty="0"/>
              <a:t>    }</a:t>
            </a:r>
          </a:p>
          <a:p>
            <a:r>
              <a:rPr lang="en-US" dirty="0"/>
              <a:t>}</a:t>
            </a:r>
          </a:p>
          <a:p>
            <a:endParaRPr lang="en-US" dirty="0"/>
          </a:p>
          <a:p>
            <a:r>
              <a:rPr lang="en-US" dirty="0" err="1"/>
              <a:t>int</a:t>
            </a:r>
            <a:r>
              <a:rPr lang="en-US" dirty="0"/>
              <a:t> main() {</a:t>
            </a:r>
          </a:p>
          <a:p>
            <a:r>
              <a:rPr lang="en-US" dirty="0"/>
              <a:t>    </a:t>
            </a:r>
            <a:r>
              <a:rPr lang="en-US" dirty="0" err="1"/>
              <a:t>int</a:t>
            </a:r>
            <a:r>
              <a:rPr lang="en-US" dirty="0"/>
              <a:t> angka1 = 48, angka2 = 18;</a:t>
            </a:r>
          </a:p>
          <a:p>
            <a:r>
              <a:rPr lang="en-US" dirty="0"/>
              <a:t>    </a:t>
            </a:r>
            <a:r>
              <a:rPr lang="en-US" dirty="0" err="1"/>
              <a:t>printf</a:t>
            </a:r>
            <a:r>
              <a:rPr lang="en-US" dirty="0"/>
              <a:t>("FPB </a:t>
            </a:r>
            <a:r>
              <a:rPr lang="en-US" dirty="0" err="1"/>
              <a:t>dari</a:t>
            </a:r>
            <a:r>
              <a:rPr lang="en-US" dirty="0"/>
              <a:t> %d </a:t>
            </a:r>
            <a:r>
              <a:rPr lang="en-US" dirty="0" err="1"/>
              <a:t>dan</a:t>
            </a:r>
            <a:r>
              <a:rPr lang="en-US" dirty="0"/>
              <a:t> %d </a:t>
            </a:r>
            <a:r>
              <a:rPr lang="en-US" dirty="0" err="1"/>
              <a:t>adalah</a:t>
            </a:r>
            <a:r>
              <a:rPr lang="en-US" dirty="0"/>
              <a:t> %d\n", angka1, angka2, </a:t>
            </a:r>
            <a:r>
              <a:rPr lang="en-US" dirty="0" err="1"/>
              <a:t>fpb</a:t>
            </a:r>
            <a:r>
              <a:rPr lang="en-US" dirty="0"/>
              <a:t>(angka1, angka2));</a:t>
            </a:r>
          </a:p>
          <a:p>
            <a:r>
              <a:rPr lang="en-US" dirty="0"/>
              <a:t>    return 0;</a:t>
            </a:r>
          </a:p>
          <a:p>
            <a:r>
              <a:rPr lang="en-US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108277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Rekursi</a:t>
            </a:r>
            <a:r>
              <a:rPr lang="en-US" dirty="0" smtClean="0"/>
              <a:t> Non Tail </a:t>
            </a:r>
            <a:br>
              <a:rPr lang="en-US" dirty="0" smtClean="0"/>
            </a:br>
            <a:r>
              <a:rPr lang="en-US" dirty="0" smtClean="0"/>
              <a:t>- </a:t>
            </a:r>
            <a:r>
              <a:rPr lang="en-US" sz="4800" b="1" dirty="0" err="1"/>
              <a:t>Menara</a:t>
            </a:r>
            <a:r>
              <a:rPr lang="en-US" sz="4800" b="1" dirty="0"/>
              <a:t> Hanoi (Tower of Hanoi)</a:t>
            </a:r>
            <a:r>
              <a:rPr lang="en-US" sz="4800" dirty="0"/>
              <a:t> 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485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Menara</a:t>
            </a:r>
            <a:r>
              <a:rPr lang="en-US" b="1" dirty="0"/>
              <a:t> Hanoi (Tower of Hanoi)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err="1"/>
              <a:t>Menara</a:t>
            </a:r>
            <a:r>
              <a:rPr lang="en-US" sz="2800" b="1" dirty="0"/>
              <a:t> Hanoi (Tower of Hanoi)</a:t>
            </a:r>
            <a:r>
              <a:rPr lang="en-US" sz="2800" dirty="0"/>
              <a:t> </a:t>
            </a:r>
            <a:r>
              <a:rPr lang="en-US" sz="2800" dirty="0" err="1"/>
              <a:t>adalah</a:t>
            </a:r>
            <a:r>
              <a:rPr lang="en-US" sz="2800" dirty="0"/>
              <a:t> </a:t>
            </a:r>
            <a:r>
              <a:rPr lang="en-US" sz="2800" dirty="0" err="1"/>
              <a:t>sebuah</a:t>
            </a:r>
            <a:r>
              <a:rPr lang="en-US" sz="2800" dirty="0"/>
              <a:t> </a:t>
            </a:r>
            <a:r>
              <a:rPr lang="en-US" sz="2800" dirty="0" err="1"/>
              <a:t>permainan</a:t>
            </a:r>
            <a:r>
              <a:rPr lang="en-US" sz="2800" dirty="0"/>
              <a:t> </a:t>
            </a:r>
            <a:r>
              <a:rPr lang="en-US" sz="2800" dirty="0" err="1"/>
              <a:t>atau</a:t>
            </a:r>
            <a:r>
              <a:rPr lang="en-US" sz="2800" dirty="0"/>
              <a:t> </a:t>
            </a:r>
            <a:r>
              <a:rPr lang="en-US" sz="2800" dirty="0" err="1"/>
              <a:t>teka-teki</a:t>
            </a:r>
            <a:r>
              <a:rPr lang="en-US" sz="2800" dirty="0"/>
              <a:t> </a:t>
            </a:r>
            <a:r>
              <a:rPr lang="en-US" sz="2800" dirty="0" err="1"/>
              <a:t>matematika</a:t>
            </a:r>
            <a:r>
              <a:rPr lang="en-US" sz="2800" dirty="0"/>
              <a:t> yang </a:t>
            </a:r>
            <a:r>
              <a:rPr lang="en-US" sz="2800" dirty="0" err="1"/>
              <a:t>diperkenalkan</a:t>
            </a:r>
            <a:r>
              <a:rPr lang="en-US" sz="2800" dirty="0"/>
              <a:t> </a:t>
            </a:r>
            <a:r>
              <a:rPr lang="en-US" sz="2800" dirty="0" err="1"/>
              <a:t>oleh</a:t>
            </a:r>
            <a:r>
              <a:rPr lang="en-US" sz="2800" dirty="0"/>
              <a:t> </a:t>
            </a:r>
            <a:r>
              <a:rPr lang="en-US" sz="2800" dirty="0" err="1"/>
              <a:t>matematikawan</a:t>
            </a:r>
            <a:r>
              <a:rPr lang="en-US" sz="2800" dirty="0"/>
              <a:t> </a:t>
            </a:r>
            <a:r>
              <a:rPr lang="en-US" sz="2800" dirty="0" err="1"/>
              <a:t>Prancis</a:t>
            </a:r>
            <a:r>
              <a:rPr lang="en-US" sz="2800" dirty="0"/>
              <a:t> </a:t>
            </a:r>
            <a:r>
              <a:rPr lang="en-US" sz="2800" b="1" dirty="0" err="1"/>
              <a:t>Édouard</a:t>
            </a:r>
            <a:r>
              <a:rPr lang="en-US" sz="2800" b="1" dirty="0"/>
              <a:t> Lucas</a:t>
            </a:r>
            <a:r>
              <a:rPr lang="en-US" sz="2800" dirty="0"/>
              <a:t> </a:t>
            </a:r>
            <a:r>
              <a:rPr lang="en-US" sz="2800" dirty="0" err="1"/>
              <a:t>pada</a:t>
            </a:r>
            <a:r>
              <a:rPr lang="en-US" sz="2800" dirty="0"/>
              <a:t> </a:t>
            </a:r>
            <a:r>
              <a:rPr lang="en-US" sz="2800" dirty="0" err="1"/>
              <a:t>tahun</a:t>
            </a:r>
            <a:r>
              <a:rPr lang="en-US" sz="2800" dirty="0"/>
              <a:t> 1883. </a:t>
            </a:r>
            <a:r>
              <a:rPr lang="en-US" sz="2800" dirty="0" err="1"/>
              <a:t>Permainan</a:t>
            </a:r>
            <a:r>
              <a:rPr lang="en-US" sz="2800" dirty="0"/>
              <a:t> </a:t>
            </a:r>
            <a:r>
              <a:rPr lang="en-US" sz="2800" dirty="0" err="1"/>
              <a:t>ini</a:t>
            </a:r>
            <a:r>
              <a:rPr lang="en-US" sz="2800" dirty="0"/>
              <a:t> </a:t>
            </a:r>
            <a:r>
              <a:rPr lang="en-US" sz="2800" dirty="0" err="1"/>
              <a:t>sering</a:t>
            </a:r>
            <a:r>
              <a:rPr lang="en-US" sz="2800" dirty="0"/>
              <a:t> </a:t>
            </a:r>
            <a:r>
              <a:rPr lang="en-US" sz="2800" dirty="0" err="1"/>
              <a:t>digunakan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mempelajari</a:t>
            </a:r>
            <a:r>
              <a:rPr lang="en-US" sz="2800" dirty="0"/>
              <a:t> </a:t>
            </a:r>
            <a:r>
              <a:rPr lang="en-US" sz="2800" dirty="0" err="1"/>
              <a:t>konsep</a:t>
            </a:r>
            <a:r>
              <a:rPr lang="en-US" sz="2800" dirty="0"/>
              <a:t> </a:t>
            </a:r>
            <a:r>
              <a:rPr lang="en-US" sz="2800" b="1" dirty="0" err="1"/>
              <a:t>rekursi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ilmu</a:t>
            </a:r>
            <a:r>
              <a:rPr lang="en-US" sz="2800" dirty="0"/>
              <a:t> </a:t>
            </a:r>
            <a:r>
              <a:rPr lang="en-US" sz="2800" dirty="0" err="1"/>
              <a:t>komputer</a:t>
            </a:r>
            <a:r>
              <a:rPr lang="en-US" sz="2800" dirty="0"/>
              <a:t> </a:t>
            </a:r>
            <a:r>
              <a:rPr lang="en-US" sz="2800" dirty="0" err="1"/>
              <a:t>karena</a:t>
            </a:r>
            <a:r>
              <a:rPr lang="en-US" sz="2800" dirty="0"/>
              <a:t> </a:t>
            </a:r>
            <a:r>
              <a:rPr lang="en-US" sz="2800" dirty="0" err="1"/>
              <a:t>solusi</a:t>
            </a:r>
            <a:r>
              <a:rPr lang="en-US" sz="2800" dirty="0"/>
              <a:t> yang paling </a:t>
            </a:r>
            <a:r>
              <a:rPr lang="en-US" sz="2800" dirty="0" err="1"/>
              <a:t>sederhana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elegan</a:t>
            </a:r>
            <a:r>
              <a:rPr lang="en-US" sz="2800" dirty="0"/>
              <a:t> </a:t>
            </a:r>
            <a:r>
              <a:rPr lang="en-US" sz="2800" dirty="0" err="1"/>
              <a:t>menggunakan</a:t>
            </a:r>
            <a:r>
              <a:rPr lang="en-US" sz="2800" dirty="0"/>
              <a:t> </a:t>
            </a:r>
            <a:r>
              <a:rPr lang="en-US" sz="2800" dirty="0" err="1"/>
              <a:t>teknik</a:t>
            </a:r>
            <a:r>
              <a:rPr lang="en-US" sz="2800" dirty="0"/>
              <a:t> </a:t>
            </a:r>
            <a:r>
              <a:rPr lang="en-US" sz="2800" dirty="0" err="1"/>
              <a:t>rekursif</a:t>
            </a:r>
            <a:r>
              <a:rPr lang="en-US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92778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A939BCD9-CB9A-4C90-BCDE-190B2E70A948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/>
              <a:t>Konsep</a:t>
            </a:r>
            <a:r>
              <a:rPr lang="en-US" altLang="en-US" dirty="0"/>
              <a:t> </a:t>
            </a:r>
            <a:r>
              <a:rPr lang="en-US" altLang="en-US" dirty="0" err="1" smtClean="0"/>
              <a:t>Dasar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Rekursi</a:t>
            </a:r>
            <a:endParaRPr lang="en-US" altLang="en-US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398463" indent="-398463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GB" altLang="en-US" sz="2800" dirty="0" err="1"/>
              <a:t>Rekursi</a:t>
            </a:r>
            <a:r>
              <a:rPr lang="en-GB" altLang="en-US" sz="2800" dirty="0"/>
              <a:t> </a:t>
            </a:r>
            <a:r>
              <a:rPr lang="en-GB" altLang="en-US" sz="2800" dirty="0" err="1"/>
              <a:t>mempunyai</a:t>
            </a:r>
            <a:r>
              <a:rPr lang="en-GB" altLang="en-US" sz="2800" dirty="0"/>
              <a:t> </a:t>
            </a:r>
            <a:r>
              <a:rPr lang="en-GB" altLang="en-US" sz="2800" dirty="0" err="1"/>
              <a:t>arti</a:t>
            </a:r>
            <a:r>
              <a:rPr lang="en-GB" altLang="en-US" sz="2800" dirty="0"/>
              <a:t> </a:t>
            </a:r>
            <a:r>
              <a:rPr lang="en-GB" altLang="en-US" sz="2800" dirty="0" err="1"/>
              <a:t>suatu</a:t>
            </a:r>
            <a:r>
              <a:rPr lang="en-GB" altLang="en-US" sz="2800" dirty="0"/>
              <a:t> proses yang </a:t>
            </a:r>
            <a:r>
              <a:rPr lang="en-GB" altLang="en-US" sz="2800" dirty="0" err="1"/>
              <a:t>bisa</a:t>
            </a:r>
            <a:r>
              <a:rPr lang="en-GB" altLang="en-US" sz="2800" dirty="0"/>
              <a:t> </a:t>
            </a:r>
            <a:r>
              <a:rPr lang="en-GB" altLang="en-US" sz="2800" dirty="0" err="1"/>
              <a:t>memanggil</a:t>
            </a:r>
            <a:r>
              <a:rPr lang="en-GB" altLang="en-US" sz="2800" dirty="0"/>
              <a:t> </a:t>
            </a:r>
            <a:r>
              <a:rPr lang="en-GB" altLang="en-US" sz="2800" dirty="0" err="1"/>
              <a:t>dirinya</a:t>
            </a:r>
            <a:r>
              <a:rPr lang="en-GB" altLang="en-US" sz="2800" dirty="0"/>
              <a:t> </a:t>
            </a:r>
            <a:r>
              <a:rPr lang="en-GB" altLang="en-US" sz="2800" dirty="0" err="1"/>
              <a:t>sendiri</a:t>
            </a:r>
            <a:r>
              <a:rPr lang="en-GB" altLang="en-US" sz="2800" dirty="0"/>
              <a:t>. </a:t>
            </a:r>
          </a:p>
          <a:p>
            <a:pPr marL="398463" indent="-398463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GB" altLang="en-US" sz="2800" dirty="0" err="1"/>
              <a:t>Dalam</a:t>
            </a:r>
            <a:r>
              <a:rPr lang="en-GB" altLang="en-US" sz="2800" dirty="0"/>
              <a:t> </a:t>
            </a:r>
            <a:r>
              <a:rPr lang="en-GB" altLang="en-US" sz="2800" dirty="0" err="1"/>
              <a:t>sebuah</a:t>
            </a:r>
            <a:r>
              <a:rPr lang="en-GB" altLang="en-US" sz="2800" dirty="0"/>
              <a:t> </a:t>
            </a:r>
            <a:r>
              <a:rPr lang="en-GB" altLang="en-US" sz="2800" dirty="0" err="1"/>
              <a:t>rekursi</a:t>
            </a:r>
            <a:r>
              <a:rPr lang="en-GB" altLang="en-US" sz="2800" dirty="0"/>
              <a:t> </a:t>
            </a:r>
            <a:r>
              <a:rPr lang="en-GB" altLang="en-US" sz="2800" dirty="0" err="1"/>
              <a:t>sebenarnya</a:t>
            </a:r>
            <a:r>
              <a:rPr lang="en-GB" altLang="en-US" sz="2800" dirty="0"/>
              <a:t> </a:t>
            </a:r>
            <a:r>
              <a:rPr lang="en-GB" altLang="en-US" sz="2800" dirty="0" err="1"/>
              <a:t>tekandung</a:t>
            </a:r>
            <a:r>
              <a:rPr lang="en-GB" altLang="en-US" sz="2800" dirty="0"/>
              <a:t> </a:t>
            </a:r>
            <a:r>
              <a:rPr lang="en-GB" altLang="en-US" sz="2800" dirty="0" err="1"/>
              <a:t>pengertian</a:t>
            </a:r>
            <a:r>
              <a:rPr lang="en-GB" altLang="en-US" sz="2800" dirty="0"/>
              <a:t> </a:t>
            </a:r>
            <a:r>
              <a:rPr lang="en-GB" altLang="en-US" sz="2800" dirty="0" err="1"/>
              <a:t>sebuah</a:t>
            </a:r>
            <a:r>
              <a:rPr lang="en-GB" altLang="en-US" sz="2800" dirty="0"/>
              <a:t> </a:t>
            </a:r>
            <a:r>
              <a:rPr lang="en-GB" altLang="en-US" sz="2800" dirty="0" err="1"/>
              <a:t>prosedur</a:t>
            </a:r>
            <a:r>
              <a:rPr lang="en-GB" altLang="en-US" sz="2800" dirty="0"/>
              <a:t> </a:t>
            </a:r>
            <a:r>
              <a:rPr lang="en-GB" altLang="en-US" sz="2800" dirty="0" err="1"/>
              <a:t>atau</a:t>
            </a:r>
            <a:r>
              <a:rPr lang="en-GB" altLang="en-US" sz="2800" dirty="0"/>
              <a:t> </a:t>
            </a:r>
            <a:r>
              <a:rPr lang="en-GB" altLang="en-US" sz="2800" dirty="0" err="1"/>
              <a:t>fungsi</a:t>
            </a:r>
            <a:r>
              <a:rPr lang="en-GB" altLang="en-US" sz="2800" dirty="0"/>
              <a:t>. </a:t>
            </a:r>
          </a:p>
          <a:p>
            <a:pPr marL="398463" indent="-398463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GB" altLang="en-US" sz="2800" dirty="0" err="1"/>
              <a:t>Perbedaannya</a:t>
            </a:r>
            <a:r>
              <a:rPr lang="en-GB" altLang="en-US" sz="2800" dirty="0"/>
              <a:t> </a:t>
            </a:r>
            <a:r>
              <a:rPr lang="en-GB" altLang="en-US" sz="2800" dirty="0" err="1"/>
              <a:t>adalah</a:t>
            </a:r>
            <a:r>
              <a:rPr lang="en-GB" altLang="en-US" sz="2800" dirty="0"/>
              <a:t> </a:t>
            </a:r>
            <a:r>
              <a:rPr lang="en-GB" altLang="en-US" sz="2800" dirty="0" err="1"/>
              <a:t>bahwa</a:t>
            </a:r>
            <a:r>
              <a:rPr lang="en-GB" altLang="en-US" sz="2800" dirty="0"/>
              <a:t> </a:t>
            </a:r>
            <a:r>
              <a:rPr lang="en-GB" altLang="en-US" sz="2800" dirty="0" err="1"/>
              <a:t>rekursi</a:t>
            </a:r>
            <a:r>
              <a:rPr lang="en-GB" altLang="en-US" sz="2800" dirty="0"/>
              <a:t> </a:t>
            </a:r>
            <a:r>
              <a:rPr lang="en-GB" altLang="en-US" sz="2800" dirty="0" err="1"/>
              <a:t>bisa</a:t>
            </a:r>
            <a:r>
              <a:rPr lang="en-GB" altLang="en-US" sz="2800" dirty="0"/>
              <a:t> </a:t>
            </a:r>
            <a:r>
              <a:rPr lang="en-GB" altLang="en-US" sz="2800" dirty="0" err="1"/>
              <a:t>memanggil</a:t>
            </a:r>
            <a:r>
              <a:rPr lang="en-GB" altLang="en-US" sz="2800" dirty="0"/>
              <a:t> </a:t>
            </a:r>
            <a:r>
              <a:rPr lang="en-GB" altLang="en-US" sz="2800" dirty="0" err="1"/>
              <a:t>dirinya</a:t>
            </a:r>
            <a:r>
              <a:rPr lang="en-GB" altLang="en-US" sz="2800" dirty="0"/>
              <a:t> </a:t>
            </a:r>
            <a:r>
              <a:rPr lang="en-GB" altLang="en-US" sz="2800" dirty="0" err="1"/>
              <a:t>sendiri</a:t>
            </a:r>
            <a:r>
              <a:rPr lang="en-GB" altLang="en-US" sz="2800" dirty="0"/>
              <a:t>, </a:t>
            </a:r>
            <a:r>
              <a:rPr lang="en-GB" altLang="en-US" sz="2800" dirty="0" err="1"/>
              <a:t>kalau</a:t>
            </a:r>
            <a:r>
              <a:rPr lang="en-GB" altLang="en-US" sz="2800" dirty="0"/>
              <a:t> </a:t>
            </a:r>
            <a:r>
              <a:rPr lang="en-GB" altLang="en-US" sz="2800" dirty="0" err="1"/>
              <a:t>prosedur</a:t>
            </a:r>
            <a:r>
              <a:rPr lang="en-GB" altLang="en-US" sz="2800" dirty="0"/>
              <a:t> </a:t>
            </a:r>
            <a:r>
              <a:rPr lang="en-GB" altLang="en-US" sz="2800" dirty="0" err="1"/>
              <a:t>atau</a:t>
            </a:r>
            <a:r>
              <a:rPr lang="en-GB" altLang="en-US" sz="2800" dirty="0"/>
              <a:t> </a:t>
            </a:r>
            <a:r>
              <a:rPr lang="en-GB" altLang="en-US" sz="2800" dirty="0" err="1"/>
              <a:t>fungsi</a:t>
            </a:r>
            <a:r>
              <a:rPr lang="en-GB" altLang="en-US" sz="2800" dirty="0"/>
              <a:t> </a:t>
            </a:r>
            <a:r>
              <a:rPr lang="en-GB" altLang="en-US" sz="2800" dirty="0" err="1"/>
              <a:t>harus</a:t>
            </a:r>
            <a:r>
              <a:rPr lang="en-GB" altLang="en-US" sz="2800" dirty="0"/>
              <a:t> </a:t>
            </a:r>
            <a:r>
              <a:rPr lang="en-GB" altLang="en-US" sz="2800" dirty="0" err="1"/>
              <a:t>dipanggil</a:t>
            </a:r>
            <a:r>
              <a:rPr lang="en-GB" altLang="en-US" sz="2800" dirty="0"/>
              <a:t> </a:t>
            </a:r>
            <a:r>
              <a:rPr lang="en-GB" altLang="en-US" sz="2800" dirty="0" err="1"/>
              <a:t>melalui</a:t>
            </a:r>
            <a:r>
              <a:rPr lang="en-GB" altLang="en-US" sz="2800" dirty="0"/>
              <a:t> </a:t>
            </a:r>
            <a:r>
              <a:rPr lang="en-GB" altLang="en-US" sz="2800" dirty="0" err="1"/>
              <a:t>pemanggil</a:t>
            </a:r>
            <a:r>
              <a:rPr lang="en-GB" altLang="en-US" sz="2800" dirty="0"/>
              <a:t> </a:t>
            </a:r>
            <a:r>
              <a:rPr lang="en-GB" altLang="en-US" sz="2800" dirty="0" err="1"/>
              <a:t>prosedur</a:t>
            </a:r>
            <a:r>
              <a:rPr lang="en-GB" altLang="en-US" sz="2800" dirty="0"/>
              <a:t> </a:t>
            </a:r>
            <a:r>
              <a:rPr lang="en-GB" altLang="en-US" sz="2800" dirty="0" err="1"/>
              <a:t>atau</a:t>
            </a:r>
            <a:r>
              <a:rPr lang="en-GB" altLang="en-US" sz="2800" dirty="0"/>
              <a:t> </a:t>
            </a:r>
            <a:r>
              <a:rPr lang="en-GB" altLang="en-US" sz="2800" dirty="0" err="1"/>
              <a:t>fungsi</a:t>
            </a:r>
            <a:r>
              <a:rPr lang="en-GB" altLang="en-US" sz="2800" dirty="0"/>
              <a:t>.</a:t>
            </a:r>
            <a:r>
              <a:rPr lang="en-US" altLang="en-US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53206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Menara</a:t>
            </a:r>
            <a:r>
              <a:rPr lang="en-US" dirty="0" smtClean="0"/>
              <a:t> Hanoi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2842" y="1913111"/>
            <a:ext cx="10087276" cy="4023360"/>
          </a:xfrm>
        </p:spPr>
        <p:txBody>
          <a:bodyPr>
            <a:normAutofit/>
          </a:bodyPr>
          <a:lstStyle/>
          <a:p>
            <a:r>
              <a:rPr lang="en-US" sz="1800" dirty="0" err="1" smtClean="0"/>
              <a:t>Permainan</a:t>
            </a:r>
            <a:r>
              <a:rPr lang="en-US" sz="1800" dirty="0" smtClean="0"/>
              <a:t> </a:t>
            </a:r>
            <a:r>
              <a:rPr lang="en-US" sz="1800" dirty="0" err="1"/>
              <a:t>terdiri</a:t>
            </a:r>
            <a:r>
              <a:rPr lang="en-US" sz="1800" dirty="0"/>
              <a:t> </a:t>
            </a:r>
            <a:r>
              <a:rPr lang="en-US" sz="1800" dirty="0" err="1"/>
              <a:t>dari</a:t>
            </a:r>
            <a:r>
              <a:rPr lang="en-US" sz="1800" dirty="0"/>
              <a:t>:</a:t>
            </a:r>
          </a:p>
          <a:p>
            <a:r>
              <a:rPr lang="en-US" sz="1800" b="1" dirty="0"/>
              <a:t>3 </a:t>
            </a:r>
            <a:r>
              <a:rPr lang="en-US" sz="1800" b="1" dirty="0" err="1"/>
              <a:t>buah</a:t>
            </a:r>
            <a:r>
              <a:rPr lang="en-US" sz="1800" b="1" dirty="0"/>
              <a:t> </a:t>
            </a:r>
            <a:r>
              <a:rPr lang="en-US" sz="1800" b="1" dirty="0" err="1"/>
              <a:t>tiang</a:t>
            </a:r>
            <a:r>
              <a:rPr lang="en-US" sz="1800" dirty="0"/>
              <a:t> (</a:t>
            </a:r>
            <a:r>
              <a:rPr lang="en-US" sz="1800" dirty="0" err="1"/>
              <a:t>misalnya</a:t>
            </a:r>
            <a:r>
              <a:rPr lang="en-US" sz="1800" dirty="0"/>
              <a:t> A, B, </a:t>
            </a:r>
            <a:r>
              <a:rPr lang="en-US" sz="1800" dirty="0" err="1"/>
              <a:t>dan</a:t>
            </a:r>
            <a:r>
              <a:rPr lang="en-US" sz="1800" dirty="0"/>
              <a:t> C). </a:t>
            </a:r>
          </a:p>
          <a:p>
            <a:r>
              <a:rPr lang="en-US" sz="1800" b="1" dirty="0"/>
              <a:t>n </a:t>
            </a:r>
            <a:r>
              <a:rPr lang="en-US" sz="1800" b="1" dirty="0" err="1"/>
              <a:t>buah</a:t>
            </a:r>
            <a:r>
              <a:rPr lang="en-US" sz="1800" b="1" dirty="0"/>
              <a:t> </a:t>
            </a:r>
            <a:r>
              <a:rPr lang="en-US" sz="1800" b="1" dirty="0" err="1"/>
              <a:t>cakram</a:t>
            </a:r>
            <a:r>
              <a:rPr lang="en-US" sz="1800" dirty="0"/>
              <a:t> </a:t>
            </a:r>
            <a:r>
              <a:rPr lang="en-US" sz="1800" dirty="0" err="1"/>
              <a:t>dengan</a:t>
            </a:r>
            <a:r>
              <a:rPr lang="en-US" sz="1800" dirty="0"/>
              <a:t> </a:t>
            </a:r>
            <a:r>
              <a:rPr lang="en-US" sz="1800" dirty="0" err="1"/>
              <a:t>ukuran</a:t>
            </a:r>
            <a:r>
              <a:rPr lang="en-US" sz="1800" dirty="0"/>
              <a:t> </a:t>
            </a:r>
            <a:r>
              <a:rPr lang="en-US" sz="1800" dirty="0" err="1"/>
              <a:t>berbeda</a:t>
            </a:r>
            <a:r>
              <a:rPr lang="en-US" sz="1800" dirty="0"/>
              <a:t>. </a:t>
            </a:r>
          </a:p>
          <a:p>
            <a:r>
              <a:rPr lang="en-US" sz="1800" dirty="0" err="1"/>
              <a:t>Semua</a:t>
            </a:r>
            <a:r>
              <a:rPr lang="en-US" sz="1800" dirty="0"/>
              <a:t> </a:t>
            </a:r>
            <a:r>
              <a:rPr lang="en-US" sz="1800" dirty="0" err="1"/>
              <a:t>cakram</a:t>
            </a:r>
            <a:r>
              <a:rPr lang="en-US" sz="1800" dirty="0"/>
              <a:t> </a:t>
            </a:r>
            <a:r>
              <a:rPr lang="en-US" sz="1800" dirty="0" err="1"/>
              <a:t>awalnya</a:t>
            </a:r>
            <a:r>
              <a:rPr lang="en-US" sz="1800" dirty="0"/>
              <a:t> </a:t>
            </a:r>
            <a:r>
              <a:rPr lang="en-US" sz="1800" dirty="0" err="1"/>
              <a:t>berada</a:t>
            </a:r>
            <a:r>
              <a:rPr lang="en-US" sz="1800" dirty="0"/>
              <a:t> di </a:t>
            </a:r>
            <a:r>
              <a:rPr lang="en-US" sz="1800" dirty="0" err="1"/>
              <a:t>tiang</a:t>
            </a:r>
            <a:r>
              <a:rPr lang="en-US" sz="1800" dirty="0"/>
              <a:t> A, </a:t>
            </a:r>
            <a:r>
              <a:rPr lang="en-US" sz="1800" dirty="0" err="1"/>
              <a:t>disusun</a:t>
            </a:r>
            <a:r>
              <a:rPr lang="en-US" sz="1800" dirty="0"/>
              <a:t> </a:t>
            </a:r>
            <a:r>
              <a:rPr lang="en-US" sz="1800" dirty="0" err="1"/>
              <a:t>dari</a:t>
            </a:r>
            <a:r>
              <a:rPr lang="en-US" sz="1800" dirty="0"/>
              <a:t> yang </a:t>
            </a:r>
            <a:r>
              <a:rPr lang="en-US" sz="1800" dirty="0" err="1"/>
              <a:t>terbesar</a:t>
            </a:r>
            <a:r>
              <a:rPr lang="en-US" sz="1800" dirty="0"/>
              <a:t> di </a:t>
            </a:r>
            <a:r>
              <a:rPr lang="en-US" sz="1800" dirty="0" err="1"/>
              <a:t>bawah</a:t>
            </a:r>
            <a:r>
              <a:rPr lang="en-US" sz="1800" dirty="0"/>
              <a:t> </a:t>
            </a:r>
            <a:r>
              <a:rPr lang="en-US" sz="1800" dirty="0" err="1"/>
              <a:t>hingga</a:t>
            </a:r>
            <a:r>
              <a:rPr lang="en-US" sz="1800" dirty="0"/>
              <a:t> yang </a:t>
            </a:r>
            <a:r>
              <a:rPr lang="en-US" sz="1800" dirty="0" err="1"/>
              <a:t>terkecil</a:t>
            </a:r>
            <a:r>
              <a:rPr lang="en-US" sz="1800" dirty="0"/>
              <a:t> di </a:t>
            </a:r>
            <a:r>
              <a:rPr lang="en-US" sz="1800" dirty="0" err="1"/>
              <a:t>atas</a:t>
            </a:r>
            <a:r>
              <a:rPr lang="en-US" sz="1800" dirty="0"/>
              <a:t>. </a:t>
            </a:r>
          </a:p>
          <a:p>
            <a:r>
              <a:rPr lang="en-US" sz="1800" b="1" dirty="0" err="1"/>
              <a:t>Tujuan</a:t>
            </a:r>
            <a:endParaRPr lang="en-US" sz="1800" b="1" dirty="0"/>
          </a:p>
          <a:p>
            <a:r>
              <a:rPr lang="en-US" sz="1800" dirty="0" err="1"/>
              <a:t>Memindahkan</a:t>
            </a:r>
            <a:r>
              <a:rPr lang="en-US" sz="1800" dirty="0"/>
              <a:t> </a:t>
            </a:r>
            <a:r>
              <a:rPr lang="en-US" sz="1800" dirty="0" err="1"/>
              <a:t>seluruh</a:t>
            </a:r>
            <a:r>
              <a:rPr lang="en-US" sz="1800" dirty="0"/>
              <a:t> </a:t>
            </a:r>
            <a:r>
              <a:rPr lang="en-US" sz="1800" dirty="0" err="1"/>
              <a:t>cakram</a:t>
            </a:r>
            <a:r>
              <a:rPr lang="en-US" sz="1800" dirty="0"/>
              <a:t> </a:t>
            </a:r>
            <a:r>
              <a:rPr lang="en-US" sz="1800" dirty="0" err="1"/>
              <a:t>dari</a:t>
            </a:r>
            <a:r>
              <a:rPr lang="en-US" sz="1800" dirty="0"/>
              <a:t> </a:t>
            </a:r>
            <a:r>
              <a:rPr lang="en-US" sz="1800" b="1" dirty="0" err="1"/>
              <a:t>tiang</a:t>
            </a:r>
            <a:r>
              <a:rPr lang="en-US" sz="1800" b="1" dirty="0"/>
              <a:t> </a:t>
            </a:r>
            <a:r>
              <a:rPr lang="en-US" sz="1800" b="1" dirty="0" err="1"/>
              <a:t>asal</a:t>
            </a:r>
            <a:r>
              <a:rPr lang="en-US" sz="1800" b="1" dirty="0"/>
              <a:t> (A)</a:t>
            </a:r>
            <a:r>
              <a:rPr lang="en-US" sz="1800" dirty="0"/>
              <a:t> </a:t>
            </a:r>
            <a:r>
              <a:rPr lang="en-US" sz="1800" dirty="0" err="1"/>
              <a:t>ke</a:t>
            </a:r>
            <a:r>
              <a:rPr lang="en-US" sz="1800" dirty="0"/>
              <a:t> </a:t>
            </a:r>
            <a:r>
              <a:rPr lang="en-US" sz="1800" b="1" dirty="0" err="1"/>
              <a:t>tiang</a:t>
            </a:r>
            <a:r>
              <a:rPr lang="en-US" sz="1800" b="1" dirty="0"/>
              <a:t> </a:t>
            </a:r>
            <a:r>
              <a:rPr lang="en-US" sz="1800" b="1" dirty="0" err="1"/>
              <a:t>tujuan</a:t>
            </a:r>
            <a:r>
              <a:rPr lang="en-US" sz="1800" b="1" dirty="0"/>
              <a:t> (C)</a:t>
            </a:r>
            <a:r>
              <a:rPr lang="en-US" sz="1800" dirty="0"/>
              <a:t> </a:t>
            </a:r>
            <a:r>
              <a:rPr lang="en-US" sz="1800" dirty="0" err="1"/>
              <a:t>dengan</a:t>
            </a:r>
            <a:r>
              <a:rPr lang="en-US" sz="1800" dirty="0"/>
              <a:t> </a:t>
            </a:r>
            <a:r>
              <a:rPr lang="en-US" sz="1800" dirty="0" err="1"/>
              <a:t>bantuan</a:t>
            </a:r>
            <a:r>
              <a:rPr lang="en-US" sz="1800" dirty="0"/>
              <a:t> </a:t>
            </a:r>
            <a:r>
              <a:rPr lang="en-US" sz="1800" b="1" dirty="0" err="1"/>
              <a:t>tiang</a:t>
            </a:r>
            <a:r>
              <a:rPr lang="en-US" sz="1800" b="1" dirty="0"/>
              <a:t> B</a:t>
            </a:r>
            <a:r>
              <a:rPr lang="en-US" sz="1800" dirty="0"/>
              <a:t>, </a:t>
            </a:r>
            <a:r>
              <a:rPr lang="en-US" sz="1800" dirty="0" err="1"/>
              <a:t>mengikuti</a:t>
            </a:r>
            <a:r>
              <a:rPr lang="en-US" sz="1800" dirty="0"/>
              <a:t> </a:t>
            </a:r>
            <a:r>
              <a:rPr lang="en-US" sz="1800" dirty="0" err="1"/>
              <a:t>aturan</a:t>
            </a:r>
            <a:r>
              <a:rPr lang="en-US" sz="1800" dirty="0"/>
              <a:t> </a:t>
            </a:r>
            <a:r>
              <a:rPr lang="en-US" sz="1800" dirty="0" err="1"/>
              <a:t>tertentu</a:t>
            </a:r>
            <a:r>
              <a:rPr lang="en-US" sz="1800" dirty="0"/>
              <a:t>.</a:t>
            </a:r>
          </a:p>
          <a:p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8170" y="4598533"/>
            <a:ext cx="7961948" cy="1832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120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Aturan</a:t>
            </a:r>
            <a:r>
              <a:rPr lang="en-US" b="1" dirty="0"/>
              <a:t> </a:t>
            </a:r>
            <a:r>
              <a:rPr lang="en-US" b="1" dirty="0" err="1"/>
              <a:t>Menara</a:t>
            </a:r>
            <a:r>
              <a:rPr lang="en-US" b="1" dirty="0"/>
              <a:t> </a:t>
            </a:r>
            <a:r>
              <a:rPr lang="en-US" b="1" dirty="0" smtClean="0"/>
              <a:t>Hanoi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/>
              <a:t>tiga</a:t>
            </a:r>
            <a:r>
              <a:rPr lang="en-US" dirty="0"/>
              <a:t> </a:t>
            </a:r>
            <a:r>
              <a:rPr lang="en-US" dirty="0" err="1"/>
              <a:t>aturan</a:t>
            </a:r>
            <a:r>
              <a:rPr lang="en-US" dirty="0"/>
              <a:t> </a:t>
            </a:r>
            <a:r>
              <a:rPr lang="en-US" dirty="0" err="1"/>
              <a:t>utama</a:t>
            </a:r>
            <a:r>
              <a:rPr lang="en-US" dirty="0"/>
              <a:t>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b="1" dirty="0" err="1"/>
              <a:t>satu</a:t>
            </a:r>
            <a:r>
              <a:rPr lang="en-US" b="1" dirty="0"/>
              <a:t> </a:t>
            </a:r>
            <a:r>
              <a:rPr lang="en-US" b="1" dirty="0" err="1"/>
              <a:t>cakram</a:t>
            </a:r>
            <a:r>
              <a:rPr lang="en-US" dirty="0"/>
              <a:t> yang </a:t>
            </a:r>
            <a:r>
              <a:rPr lang="en-US" dirty="0" err="1"/>
              <a:t>boleh</a:t>
            </a:r>
            <a:r>
              <a:rPr lang="en-US" dirty="0"/>
              <a:t> </a:t>
            </a:r>
            <a:r>
              <a:rPr lang="en-US" dirty="0" err="1"/>
              <a:t>dipindahkan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kali.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b="1" dirty="0" err="1"/>
              <a:t>cakram</a:t>
            </a:r>
            <a:r>
              <a:rPr lang="en-US" b="1" dirty="0"/>
              <a:t> paling </a:t>
            </a:r>
            <a:r>
              <a:rPr lang="en-US" b="1" dirty="0" err="1"/>
              <a:t>atas</a:t>
            </a:r>
            <a:r>
              <a:rPr lang="en-US" dirty="0"/>
              <a:t> yang </a:t>
            </a:r>
            <a:r>
              <a:rPr lang="en-US" dirty="0" err="1"/>
              <a:t>boleh</a:t>
            </a:r>
            <a:r>
              <a:rPr lang="en-US" dirty="0"/>
              <a:t> </a:t>
            </a:r>
            <a:r>
              <a:rPr lang="en-US" dirty="0" err="1"/>
              <a:t>dipindahkan</a:t>
            </a:r>
            <a:r>
              <a:rPr lang="en-US" dirty="0"/>
              <a:t>.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/>
              <a:t>Cakram</a:t>
            </a:r>
            <a:r>
              <a:rPr lang="en-US" dirty="0"/>
              <a:t> yang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b="1" dirty="0" err="1"/>
              <a:t>tidak</a:t>
            </a:r>
            <a:r>
              <a:rPr lang="en-US" b="1" dirty="0"/>
              <a:t> </a:t>
            </a:r>
            <a:r>
              <a:rPr lang="en-US" b="1" dirty="0" err="1"/>
              <a:t>boleh</a:t>
            </a:r>
            <a:r>
              <a:rPr lang="en-US" b="1" dirty="0"/>
              <a:t> </a:t>
            </a:r>
            <a:r>
              <a:rPr lang="en-US" b="1" dirty="0" err="1"/>
              <a:t>diletakkan</a:t>
            </a:r>
            <a:r>
              <a:rPr lang="en-US" b="1" dirty="0"/>
              <a:t> di </a:t>
            </a:r>
            <a:r>
              <a:rPr lang="en-US" b="1" dirty="0" err="1"/>
              <a:t>atas</a:t>
            </a:r>
            <a:r>
              <a:rPr lang="en-US" dirty="0"/>
              <a:t> </a:t>
            </a:r>
            <a:r>
              <a:rPr lang="en-US" dirty="0" err="1"/>
              <a:t>cakram</a:t>
            </a:r>
            <a:r>
              <a:rPr lang="en-US" dirty="0"/>
              <a:t> yang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kecil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2114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Menara</a:t>
            </a:r>
            <a:r>
              <a:rPr lang="en-US" b="1" dirty="0"/>
              <a:t> </a:t>
            </a:r>
            <a:r>
              <a:rPr lang="en-US" b="1" dirty="0" smtClean="0"/>
              <a:t>Hanoi </a:t>
            </a:r>
            <a:br>
              <a:rPr lang="en-US" b="1" dirty="0" smtClean="0"/>
            </a:br>
            <a:r>
              <a:rPr lang="en-US" b="1" dirty="0" smtClean="0"/>
              <a:t>3 disk </a:t>
            </a:r>
            <a:r>
              <a:rPr lang="en-US" b="1" dirty="0" smtClean="0">
                <a:sym typeface="Wingdings" panose="05000000000000000000" pitchFamily="2" charset="2"/>
              </a:rPr>
              <a:t> 7 </a:t>
            </a:r>
            <a:r>
              <a:rPr lang="en-US" b="1" dirty="0" err="1" smtClean="0">
                <a:sym typeface="Wingdings" panose="05000000000000000000" pitchFamily="2" charset="2"/>
              </a:rPr>
              <a:t>langkah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C Program For Tower Of Hanoi Using Recursion - Code With 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856" y="1894204"/>
            <a:ext cx="7713344" cy="3974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8547946" y="1845734"/>
            <a:ext cx="3318934" cy="230832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 smtClean="0"/>
              <a:t>Output :</a:t>
            </a:r>
          </a:p>
          <a:p>
            <a:r>
              <a:rPr lang="en-US" dirty="0" err="1" smtClean="0"/>
              <a:t>Pindahkan</a:t>
            </a:r>
            <a:r>
              <a:rPr lang="en-US" dirty="0" smtClean="0"/>
              <a:t> </a:t>
            </a:r>
            <a:r>
              <a:rPr lang="en-US" dirty="0" err="1"/>
              <a:t>cakram</a:t>
            </a:r>
            <a:r>
              <a:rPr lang="en-US" dirty="0"/>
              <a:t> 1 </a:t>
            </a:r>
            <a:r>
              <a:rPr lang="en-US" dirty="0" err="1"/>
              <a:t>dari</a:t>
            </a:r>
            <a:r>
              <a:rPr lang="en-US" dirty="0"/>
              <a:t> A </a:t>
            </a:r>
            <a:r>
              <a:rPr lang="en-US" dirty="0" err="1"/>
              <a:t>ke</a:t>
            </a:r>
            <a:r>
              <a:rPr lang="en-US" dirty="0"/>
              <a:t> C </a:t>
            </a:r>
            <a:r>
              <a:rPr lang="en-US" dirty="0" err="1"/>
              <a:t>Pindahkan</a:t>
            </a:r>
            <a:r>
              <a:rPr lang="en-US" dirty="0"/>
              <a:t> </a:t>
            </a:r>
            <a:r>
              <a:rPr lang="en-US" dirty="0" err="1"/>
              <a:t>cakram</a:t>
            </a:r>
            <a:r>
              <a:rPr lang="en-US" dirty="0"/>
              <a:t> 2 </a:t>
            </a:r>
            <a:r>
              <a:rPr lang="en-US" dirty="0" err="1"/>
              <a:t>dari</a:t>
            </a:r>
            <a:r>
              <a:rPr lang="en-US" dirty="0"/>
              <a:t> A </a:t>
            </a:r>
            <a:r>
              <a:rPr lang="en-US" dirty="0" err="1"/>
              <a:t>ke</a:t>
            </a:r>
            <a:r>
              <a:rPr lang="en-US" dirty="0"/>
              <a:t> B </a:t>
            </a:r>
            <a:r>
              <a:rPr lang="en-US" dirty="0" err="1"/>
              <a:t>Pindahkan</a:t>
            </a:r>
            <a:r>
              <a:rPr lang="en-US" dirty="0"/>
              <a:t> </a:t>
            </a:r>
            <a:r>
              <a:rPr lang="en-US" dirty="0" err="1"/>
              <a:t>cakram</a:t>
            </a:r>
            <a:r>
              <a:rPr lang="en-US" dirty="0"/>
              <a:t> 1 </a:t>
            </a:r>
            <a:r>
              <a:rPr lang="en-US" dirty="0" err="1"/>
              <a:t>dari</a:t>
            </a:r>
            <a:r>
              <a:rPr lang="en-US" dirty="0"/>
              <a:t> C </a:t>
            </a:r>
            <a:r>
              <a:rPr lang="en-US" dirty="0" err="1"/>
              <a:t>ke</a:t>
            </a:r>
            <a:r>
              <a:rPr lang="en-US" dirty="0"/>
              <a:t> B </a:t>
            </a:r>
            <a:r>
              <a:rPr lang="en-US" dirty="0" err="1"/>
              <a:t>Pindahkan</a:t>
            </a:r>
            <a:r>
              <a:rPr lang="en-US" dirty="0"/>
              <a:t> </a:t>
            </a:r>
            <a:r>
              <a:rPr lang="en-US" dirty="0" err="1"/>
              <a:t>cakram</a:t>
            </a:r>
            <a:r>
              <a:rPr lang="en-US" dirty="0"/>
              <a:t> 3 </a:t>
            </a:r>
            <a:r>
              <a:rPr lang="en-US" dirty="0" err="1"/>
              <a:t>dari</a:t>
            </a:r>
            <a:r>
              <a:rPr lang="en-US" dirty="0"/>
              <a:t> A </a:t>
            </a:r>
            <a:r>
              <a:rPr lang="en-US" dirty="0" err="1"/>
              <a:t>ke</a:t>
            </a:r>
            <a:r>
              <a:rPr lang="en-US" dirty="0"/>
              <a:t> C </a:t>
            </a:r>
            <a:r>
              <a:rPr lang="en-US" dirty="0" err="1"/>
              <a:t>Pindahkan</a:t>
            </a:r>
            <a:r>
              <a:rPr lang="en-US" dirty="0"/>
              <a:t> </a:t>
            </a:r>
            <a:r>
              <a:rPr lang="en-US" dirty="0" err="1"/>
              <a:t>cakram</a:t>
            </a:r>
            <a:r>
              <a:rPr lang="en-US" dirty="0"/>
              <a:t> 1 </a:t>
            </a:r>
            <a:r>
              <a:rPr lang="en-US" dirty="0" err="1"/>
              <a:t>dari</a:t>
            </a:r>
            <a:r>
              <a:rPr lang="en-US" dirty="0"/>
              <a:t> B </a:t>
            </a:r>
            <a:r>
              <a:rPr lang="en-US" dirty="0" err="1"/>
              <a:t>ke</a:t>
            </a:r>
            <a:r>
              <a:rPr lang="en-US" dirty="0"/>
              <a:t> A </a:t>
            </a:r>
            <a:r>
              <a:rPr lang="en-US" dirty="0" err="1"/>
              <a:t>Pindahkan</a:t>
            </a:r>
            <a:r>
              <a:rPr lang="en-US" dirty="0"/>
              <a:t> </a:t>
            </a:r>
            <a:r>
              <a:rPr lang="en-US" dirty="0" err="1"/>
              <a:t>cakram</a:t>
            </a:r>
            <a:r>
              <a:rPr lang="en-US" dirty="0"/>
              <a:t> 2 </a:t>
            </a:r>
            <a:r>
              <a:rPr lang="en-US" dirty="0" err="1"/>
              <a:t>dari</a:t>
            </a:r>
            <a:r>
              <a:rPr lang="en-US" dirty="0"/>
              <a:t> B </a:t>
            </a:r>
            <a:r>
              <a:rPr lang="en-US" dirty="0" err="1"/>
              <a:t>ke</a:t>
            </a:r>
            <a:r>
              <a:rPr lang="en-US" dirty="0"/>
              <a:t> C </a:t>
            </a:r>
            <a:r>
              <a:rPr lang="en-US" dirty="0" err="1"/>
              <a:t>Pindahkan</a:t>
            </a:r>
            <a:r>
              <a:rPr lang="en-US" dirty="0"/>
              <a:t> </a:t>
            </a:r>
            <a:r>
              <a:rPr lang="en-US" dirty="0" err="1"/>
              <a:t>cakram</a:t>
            </a:r>
            <a:r>
              <a:rPr lang="en-US" dirty="0"/>
              <a:t> 1 </a:t>
            </a:r>
            <a:r>
              <a:rPr lang="en-US" dirty="0" err="1"/>
              <a:t>dari</a:t>
            </a:r>
            <a:r>
              <a:rPr lang="en-US" dirty="0"/>
              <a:t> A </a:t>
            </a:r>
            <a:r>
              <a:rPr lang="en-US" dirty="0" err="1"/>
              <a:t>ke</a:t>
            </a:r>
            <a:r>
              <a:rPr lang="en-US" dirty="0"/>
              <a:t> C</a:t>
            </a:r>
          </a:p>
        </p:txBody>
      </p:sp>
    </p:spTree>
    <p:extLst>
      <p:ext uri="{BB962C8B-B14F-4D97-AF65-F5344CB8AC3E}">
        <p14:creationId xmlns:p14="http://schemas.microsoft.com/office/powerpoint/2010/main" val="3717332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4761653" cy="1220464"/>
          </a:xfrm>
        </p:spPr>
        <p:txBody>
          <a:bodyPr>
            <a:normAutofit/>
          </a:bodyPr>
          <a:lstStyle/>
          <a:p>
            <a:r>
              <a:rPr lang="en-US" sz="3600" b="1" dirty="0" err="1"/>
              <a:t>Menara</a:t>
            </a:r>
            <a:r>
              <a:rPr lang="en-US" sz="3600" b="1" dirty="0"/>
              <a:t> Hanoi </a:t>
            </a:r>
            <a:br>
              <a:rPr lang="en-US" sz="3600" b="1" dirty="0"/>
            </a:br>
            <a:r>
              <a:rPr lang="en-US" sz="3600" b="1" dirty="0" smtClean="0"/>
              <a:t>4 disk </a:t>
            </a:r>
            <a:r>
              <a:rPr lang="en-US" sz="3600" b="1" dirty="0" smtClean="0">
                <a:sym typeface="Wingdings" panose="05000000000000000000" pitchFamily="2" charset="2"/>
              </a:rPr>
              <a:t> 15 </a:t>
            </a:r>
            <a:r>
              <a:rPr lang="en-US" sz="3600" b="1" dirty="0" err="1" smtClean="0">
                <a:sym typeface="Wingdings" panose="05000000000000000000" pitchFamily="2" charset="2"/>
              </a:rPr>
              <a:t>langkah</a:t>
            </a:r>
            <a:endParaRPr lang="en-US" sz="36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8814" y="0"/>
            <a:ext cx="5533230" cy="7101746"/>
          </a:xfrm>
        </p:spPr>
      </p:pic>
      <p:sp>
        <p:nvSpPr>
          <p:cNvPr id="4" name="Rectangle 3"/>
          <p:cNvSpPr/>
          <p:nvPr/>
        </p:nvSpPr>
        <p:spPr>
          <a:xfrm>
            <a:off x="931334" y="1937310"/>
            <a:ext cx="6096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/>
              <a:t>Pindahkan</a:t>
            </a:r>
            <a:r>
              <a:rPr lang="en-US" dirty="0"/>
              <a:t> </a:t>
            </a:r>
            <a:r>
              <a:rPr lang="en-US" dirty="0" err="1"/>
              <a:t>cakram</a:t>
            </a:r>
            <a:r>
              <a:rPr lang="en-US" dirty="0"/>
              <a:t> 1 </a:t>
            </a:r>
            <a:r>
              <a:rPr lang="en-US" dirty="0" err="1"/>
              <a:t>dari</a:t>
            </a:r>
            <a:r>
              <a:rPr lang="en-US" dirty="0"/>
              <a:t> A </a:t>
            </a:r>
            <a:r>
              <a:rPr lang="en-US" dirty="0" err="1"/>
              <a:t>ke</a:t>
            </a:r>
            <a:r>
              <a:rPr lang="en-US" dirty="0"/>
              <a:t> B</a:t>
            </a:r>
          </a:p>
          <a:p>
            <a:r>
              <a:rPr lang="en-US" dirty="0" err="1"/>
              <a:t>Pindahkan</a:t>
            </a:r>
            <a:r>
              <a:rPr lang="en-US" dirty="0"/>
              <a:t> </a:t>
            </a:r>
            <a:r>
              <a:rPr lang="en-US" dirty="0" err="1"/>
              <a:t>cakram</a:t>
            </a:r>
            <a:r>
              <a:rPr lang="en-US" dirty="0"/>
              <a:t> 2 </a:t>
            </a:r>
            <a:r>
              <a:rPr lang="en-US" dirty="0" err="1"/>
              <a:t>dari</a:t>
            </a:r>
            <a:r>
              <a:rPr lang="en-US" dirty="0"/>
              <a:t> A </a:t>
            </a:r>
            <a:r>
              <a:rPr lang="en-US" dirty="0" err="1"/>
              <a:t>ke</a:t>
            </a:r>
            <a:r>
              <a:rPr lang="en-US" dirty="0"/>
              <a:t> C</a:t>
            </a:r>
          </a:p>
          <a:p>
            <a:r>
              <a:rPr lang="en-US" dirty="0" err="1"/>
              <a:t>Pindahkan</a:t>
            </a:r>
            <a:r>
              <a:rPr lang="en-US" dirty="0"/>
              <a:t> </a:t>
            </a:r>
            <a:r>
              <a:rPr lang="en-US" dirty="0" err="1"/>
              <a:t>cakram</a:t>
            </a:r>
            <a:r>
              <a:rPr lang="en-US" dirty="0"/>
              <a:t> 1 </a:t>
            </a:r>
            <a:r>
              <a:rPr lang="en-US" dirty="0" err="1"/>
              <a:t>dari</a:t>
            </a:r>
            <a:r>
              <a:rPr lang="en-US" dirty="0"/>
              <a:t> B </a:t>
            </a:r>
            <a:r>
              <a:rPr lang="en-US" dirty="0" err="1"/>
              <a:t>ke</a:t>
            </a:r>
            <a:r>
              <a:rPr lang="en-US" dirty="0"/>
              <a:t> C</a:t>
            </a:r>
          </a:p>
          <a:p>
            <a:r>
              <a:rPr lang="en-US" dirty="0" err="1"/>
              <a:t>Pindahkan</a:t>
            </a:r>
            <a:r>
              <a:rPr lang="en-US" dirty="0"/>
              <a:t> </a:t>
            </a:r>
            <a:r>
              <a:rPr lang="en-US" dirty="0" err="1"/>
              <a:t>cakram</a:t>
            </a:r>
            <a:r>
              <a:rPr lang="en-US" dirty="0"/>
              <a:t> 3 </a:t>
            </a:r>
            <a:r>
              <a:rPr lang="en-US" dirty="0" err="1"/>
              <a:t>dari</a:t>
            </a:r>
            <a:r>
              <a:rPr lang="en-US" dirty="0"/>
              <a:t> A </a:t>
            </a:r>
            <a:r>
              <a:rPr lang="en-US" dirty="0" err="1"/>
              <a:t>ke</a:t>
            </a:r>
            <a:r>
              <a:rPr lang="en-US" dirty="0"/>
              <a:t> B</a:t>
            </a:r>
          </a:p>
          <a:p>
            <a:r>
              <a:rPr lang="en-US" dirty="0" err="1"/>
              <a:t>Pindahkan</a:t>
            </a:r>
            <a:r>
              <a:rPr lang="en-US" dirty="0"/>
              <a:t> </a:t>
            </a:r>
            <a:r>
              <a:rPr lang="en-US" dirty="0" err="1"/>
              <a:t>cakram</a:t>
            </a:r>
            <a:r>
              <a:rPr lang="en-US" dirty="0"/>
              <a:t> 1 </a:t>
            </a:r>
            <a:r>
              <a:rPr lang="en-US" dirty="0" err="1"/>
              <a:t>dari</a:t>
            </a:r>
            <a:r>
              <a:rPr lang="en-US" dirty="0"/>
              <a:t> C </a:t>
            </a:r>
            <a:r>
              <a:rPr lang="en-US" dirty="0" err="1"/>
              <a:t>ke</a:t>
            </a:r>
            <a:r>
              <a:rPr lang="en-US" dirty="0"/>
              <a:t> A</a:t>
            </a:r>
          </a:p>
          <a:p>
            <a:r>
              <a:rPr lang="en-US" dirty="0" err="1"/>
              <a:t>Pindahkan</a:t>
            </a:r>
            <a:r>
              <a:rPr lang="en-US" dirty="0"/>
              <a:t> </a:t>
            </a:r>
            <a:r>
              <a:rPr lang="en-US" dirty="0" err="1"/>
              <a:t>cakram</a:t>
            </a:r>
            <a:r>
              <a:rPr lang="en-US" dirty="0"/>
              <a:t> 2 </a:t>
            </a:r>
            <a:r>
              <a:rPr lang="en-US" dirty="0" err="1"/>
              <a:t>dari</a:t>
            </a:r>
            <a:r>
              <a:rPr lang="en-US" dirty="0"/>
              <a:t> C </a:t>
            </a:r>
            <a:r>
              <a:rPr lang="en-US" dirty="0" err="1"/>
              <a:t>ke</a:t>
            </a:r>
            <a:r>
              <a:rPr lang="en-US" dirty="0"/>
              <a:t> B</a:t>
            </a:r>
          </a:p>
          <a:p>
            <a:r>
              <a:rPr lang="en-US" dirty="0" err="1"/>
              <a:t>Pindahkan</a:t>
            </a:r>
            <a:r>
              <a:rPr lang="en-US" dirty="0"/>
              <a:t> </a:t>
            </a:r>
            <a:r>
              <a:rPr lang="en-US" dirty="0" err="1"/>
              <a:t>cakram</a:t>
            </a:r>
            <a:r>
              <a:rPr lang="en-US" dirty="0"/>
              <a:t> 1 </a:t>
            </a:r>
            <a:r>
              <a:rPr lang="en-US" dirty="0" err="1"/>
              <a:t>dari</a:t>
            </a:r>
            <a:r>
              <a:rPr lang="en-US" dirty="0"/>
              <a:t> A </a:t>
            </a:r>
            <a:r>
              <a:rPr lang="en-US" dirty="0" err="1"/>
              <a:t>ke</a:t>
            </a:r>
            <a:r>
              <a:rPr lang="en-US" dirty="0"/>
              <a:t> B</a:t>
            </a:r>
          </a:p>
          <a:p>
            <a:r>
              <a:rPr lang="en-US" dirty="0" err="1"/>
              <a:t>Pindahkan</a:t>
            </a:r>
            <a:r>
              <a:rPr lang="en-US" dirty="0"/>
              <a:t> </a:t>
            </a:r>
            <a:r>
              <a:rPr lang="en-US" dirty="0" err="1"/>
              <a:t>cakram</a:t>
            </a:r>
            <a:r>
              <a:rPr lang="en-US" dirty="0"/>
              <a:t> 4 </a:t>
            </a:r>
            <a:r>
              <a:rPr lang="en-US" dirty="0" err="1"/>
              <a:t>dari</a:t>
            </a:r>
            <a:r>
              <a:rPr lang="en-US" dirty="0"/>
              <a:t> A </a:t>
            </a:r>
            <a:r>
              <a:rPr lang="en-US" dirty="0" err="1"/>
              <a:t>ke</a:t>
            </a:r>
            <a:r>
              <a:rPr lang="en-US" dirty="0"/>
              <a:t> C</a:t>
            </a:r>
          </a:p>
          <a:p>
            <a:r>
              <a:rPr lang="en-US" dirty="0" err="1"/>
              <a:t>Pindahkan</a:t>
            </a:r>
            <a:r>
              <a:rPr lang="en-US" dirty="0"/>
              <a:t> </a:t>
            </a:r>
            <a:r>
              <a:rPr lang="en-US" dirty="0" err="1"/>
              <a:t>cakram</a:t>
            </a:r>
            <a:r>
              <a:rPr lang="en-US" dirty="0"/>
              <a:t> 1 </a:t>
            </a:r>
            <a:r>
              <a:rPr lang="en-US" dirty="0" err="1"/>
              <a:t>dari</a:t>
            </a:r>
            <a:r>
              <a:rPr lang="en-US" dirty="0"/>
              <a:t> B </a:t>
            </a:r>
            <a:r>
              <a:rPr lang="en-US" dirty="0" err="1"/>
              <a:t>ke</a:t>
            </a:r>
            <a:r>
              <a:rPr lang="en-US" dirty="0"/>
              <a:t> C</a:t>
            </a:r>
          </a:p>
          <a:p>
            <a:r>
              <a:rPr lang="en-US" dirty="0" err="1"/>
              <a:t>Pindahkan</a:t>
            </a:r>
            <a:r>
              <a:rPr lang="en-US" dirty="0"/>
              <a:t> </a:t>
            </a:r>
            <a:r>
              <a:rPr lang="en-US" dirty="0" err="1"/>
              <a:t>cakram</a:t>
            </a:r>
            <a:r>
              <a:rPr lang="en-US" dirty="0"/>
              <a:t> 2 </a:t>
            </a:r>
            <a:r>
              <a:rPr lang="en-US" dirty="0" err="1"/>
              <a:t>dari</a:t>
            </a:r>
            <a:r>
              <a:rPr lang="en-US" dirty="0"/>
              <a:t> B </a:t>
            </a:r>
            <a:r>
              <a:rPr lang="en-US" dirty="0" err="1"/>
              <a:t>ke</a:t>
            </a:r>
            <a:r>
              <a:rPr lang="en-US" dirty="0"/>
              <a:t> A</a:t>
            </a:r>
          </a:p>
          <a:p>
            <a:r>
              <a:rPr lang="en-US" dirty="0" err="1"/>
              <a:t>Pindahkan</a:t>
            </a:r>
            <a:r>
              <a:rPr lang="en-US" dirty="0"/>
              <a:t> </a:t>
            </a:r>
            <a:r>
              <a:rPr lang="en-US" dirty="0" err="1"/>
              <a:t>cakram</a:t>
            </a:r>
            <a:r>
              <a:rPr lang="en-US" dirty="0"/>
              <a:t> 1 </a:t>
            </a:r>
            <a:r>
              <a:rPr lang="en-US" dirty="0" err="1"/>
              <a:t>dari</a:t>
            </a:r>
            <a:r>
              <a:rPr lang="en-US" dirty="0"/>
              <a:t> C </a:t>
            </a:r>
            <a:r>
              <a:rPr lang="en-US" dirty="0" err="1"/>
              <a:t>ke</a:t>
            </a:r>
            <a:r>
              <a:rPr lang="en-US" dirty="0"/>
              <a:t> A</a:t>
            </a:r>
          </a:p>
          <a:p>
            <a:r>
              <a:rPr lang="en-US" dirty="0" err="1"/>
              <a:t>Pindahkan</a:t>
            </a:r>
            <a:r>
              <a:rPr lang="en-US" dirty="0"/>
              <a:t> </a:t>
            </a:r>
            <a:r>
              <a:rPr lang="en-US" dirty="0" err="1"/>
              <a:t>cakram</a:t>
            </a:r>
            <a:r>
              <a:rPr lang="en-US" dirty="0"/>
              <a:t> 3 </a:t>
            </a:r>
            <a:r>
              <a:rPr lang="en-US" dirty="0" err="1"/>
              <a:t>dari</a:t>
            </a:r>
            <a:r>
              <a:rPr lang="en-US" dirty="0"/>
              <a:t> B </a:t>
            </a:r>
            <a:r>
              <a:rPr lang="en-US" dirty="0" err="1"/>
              <a:t>ke</a:t>
            </a:r>
            <a:r>
              <a:rPr lang="en-US" dirty="0"/>
              <a:t> C</a:t>
            </a:r>
          </a:p>
          <a:p>
            <a:r>
              <a:rPr lang="en-US" dirty="0" err="1"/>
              <a:t>Pindahkan</a:t>
            </a:r>
            <a:r>
              <a:rPr lang="en-US" dirty="0"/>
              <a:t> </a:t>
            </a:r>
            <a:r>
              <a:rPr lang="en-US" dirty="0" err="1"/>
              <a:t>cakram</a:t>
            </a:r>
            <a:r>
              <a:rPr lang="en-US" dirty="0"/>
              <a:t> 1 </a:t>
            </a:r>
            <a:r>
              <a:rPr lang="en-US" dirty="0" err="1"/>
              <a:t>dari</a:t>
            </a:r>
            <a:r>
              <a:rPr lang="en-US" dirty="0"/>
              <a:t> A </a:t>
            </a:r>
            <a:r>
              <a:rPr lang="en-US" dirty="0" err="1"/>
              <a:t>ke</a:t>
            </a:r>
            <a:r>
              <a:rPr lang="en-US" dirty="0"/>
              <a:t> B</a:t>
            </a:r>
          </a:p>
          <a:p>
            <a:r>
              <a:rPr lang="en-US" dirty="0" err="1"/>
              <a:t>Pindahkan</a:t>
            </a:r>
            <a:r>
              <a:rPr lang="en-US" dirty="0"/>
              <a:t> </a:t>
            </a:r>
            <a:r>
              <a:rPr lang="en-US" dirty="0" err="1"/>
              <a:t>cakram</a:t>
            </a:r>
            <a:r>
              <a:rPr lang="en-US" dirty="0"/>
              <a:t> 2 </a:t>
            </a:r>
            <a:r>
              <a:rPr lang="en-US" dirty="0" err="1"/>
              <a:t>dari</a:t>
            </a:r>
            <a:r>
              <a:rPr lang="en-US" dirty="0"/>
              <a:t> A </a:t>
            </a:r>
            <a:r>
              <a:rPr lang="en-US" dirty="0" err="1"/>
              <a:t>ke</a:t>
            </a:r>
            <a:r>
              <a:rPr lang="en-US" dirty="0"/>
              <a:t> C</a:t>
            </a:r>
          </a:p>
          <a:p>
            <a:r>
              <a:rPr lang="en-US" dirty="0" err="1"/>
              <a:t>Pindahkan</a:t>
            </a:r>
            <a:r>
              <a:rPr lang="en-US" dirty="0"/>
              <a:t> </a:t>
            </a:r>
            <a:r>
              <a:rPr lang="en-US" dirty="0" err="1"/>
              <a:t>cakram</a:t>
            </a:r>
            <a:r>
              <a:rPr lang="en-US" dirty="0"/>
              <a:t> 1 </a:t>
            </a:r>
            <a:r>
              <a:rPr lang="en-US" dirty="0" err="1"/>
              <a:t>dari</a:t>
            </a:r>
            <a:r>
              <a:rPr lang="en-US" dirty="0"/>
              <a:t> B </a:t>
            </a:r>
            <a:r>
              <a:rPr lang="en-US" dirty="0" err="1"/>
              <a:t>ke</a:t>
            </a:r>
            <a:r>
              <a:rPr lang="en-US" dirty="0"/>
              <a:t> C</a:t>
            </a:r>
          </a:p>
        </p:txBody>
      </p:sp>
    </p:spTree>
    <p:extLst>
      <p:ext uri="{BB962C8B-B14F-4D97-AF65-F5344CB8AC3E}">
        <p14:creationId xmlns:p14="http://schemas.microsoft.com/office/powerpoint/2010/main" val="3370705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Konsep Rekursif pada Menara Hanoi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spcBef>
                <a:spcPts val="200"/>
              </a:spcBef>
            </a:pP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Menara</a:t>
            </a:r>
            <a:r>
              <a:rPr lang="en-US" dirty="0"/>
              <a:t> Hanoi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dipecah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yang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kecil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pola</a:t>
            </a:r>
            <a:r>
              <a:rPr lang="en-US" dirty="0"/>
              <a:t> yang </a:t>
            </a:r>
            <a:r>
              <a:rPr lang="en-US" dirty="0" err="1"/>
              <a:t>sama</a:t>
            </a:r>
            <a:r>
              <a:rPr lang="en-US" dirty="0"/>
              <a:t>.</a:t>
            </a:r>
          </a:p>
          <a:p>
            <a:pPr>
              <a:lnSpc>
                <a:spcPct val="120000"/>
              </a:lnSpc>
              <a:spcBef>
                <a:spcPts val="200"/>
              </a:spcBef>
            </a:pPr>
            <a:r>
              <a:rPr lang="en-US" dirty="0" err="1"/>
              <a:t>Misalkan</a:t>
            </a:r>
            <a:r>
              <a:rPr lang="en-US" dirty="0"/>
              <a:t>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b="1" dirty="0"/>
              <a:t>n </a:t>
            </a:r>
            <a:r>
              <a:rPr lang="en-US" b="1" dirty="0" err="1"/>
              <a:t>cakram</a:t>
            </a:r>
            <a:r>
              <a:rPr lang="en-US" dirty="0"/>
              <a:t>.</a:t>
            </a:r>
          </a:p>
          <a:p>
            <a:pPr>
              <a:lnSpc>
                <a:spcPct val="120000"/>
              </a:lnSpc>
              <a:spcBef>
                <a:spcPts val="200"/>
              </a:spcBef>
            </a:pP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memindahkan</a:t>
            </a:r>
            <a:r>
              <a:rPr lang="en-US" dirty="0"/>
              <a:t> n </a:t>
            </a:r>
            <a:r>
              <a:rPr lang="en-US" dirty="0" err="1"/>
              <a:t>cakram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A </a:t>
            </a:r>
            <a:r>
              <a:rPr lang="en-US" dirty="0" err="1"/>
              <a:t>ke</a:t>
            </a:r>
            <a:r>
              <a:rPr lang="en-US" dirty="0"/>
              <a:t> C:</a:t>
            </a:r>
          </a:p>
          <a:p>
            <a:pPr>
              <a:lnSpc>
                <a:spcPct val="120000"/>
              </a:lnSpc>
              <a:spcBef>
                <a:spcPts val="200"/>
              </a:spcBef>
            </a:pPr>
            <a:r>
              <a:rPr lang="en-US" b="1" dirty="0" err="1"/>
              <a:t>Langkah</a:t>
            </a:r>
            <a:r>
              <a:rPr lang="en-US" b="1" dirty="0"/>
              <a:t> 1</a:t>
            </a:r>
          </a:p>
          <a:p>
            <a:pPr>
              <a:lnSpc>
                <a:spcPct val="120000"/>
              </a:lnSpc>
              <a:spcBef>
                <a:spcPts val="200"/>
              </a:spcBef>
            </a:pPr>
            <a:r>
              <a:rPr lang="en-US" dirty="0" err="1"/>
              <a:t>Pindahkan</a:t>
            </a:r>
            <a:r>
              <a:rPr lang="en-US" dirty="0"/>
              <a:t> </a:t>
            </a:r>
            <a:r>
              <a:rPr lang="en-US" b="1" dirty="0"/>
              <a:t>n−1 </a:t>
            </a:r>
            <a:r>
              <a:rPr lang="en-US" b="1" dirty="0" err="1"/>
              <a:t>cakram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A </a:t>
            </a:r>
            <a:r>
              <a:rPr lang="en-US" dirty="0" err="1"/>
              <a:t>ke</a:t>
            </a:r>
            <a:r>
              <a:rPr lang="en-US" dirty="0"/>
              <a:t> B </a:t>
            </a:r>
            <a:r>
              <a:rPr lang="en-US" dirty="0" err="1"/>
              <a:t>menggunakan</a:t>
            </a:r>
            <a:r>
              <a:rPr lang="en-US" dirty="0"/>
              <a:t> C.</a:t>
            </a:r>
          </a:p>
          <a:p>
            <a:pPr>
              <a:lnSpc>
                <a:spcPct val="120000"/>
              </a:lnSpc>
              <a:spcBef>
                <a:spcPts val="200"/>
              </a:spcBef>
            </a:pPr>
            <a:r>
              <a:rPr lang="en-US" b="1" dirty="0" err="1"/>
              <a:t>Langkah</a:t>
            </a:r>
            <a:r>
              <a:rPr lang="en-US" b="1" dirty="0"/>
              <a:t> 2</a:t>
            </a:r>
          </a:p>
          <a:p>
            <a:pPr>
              <a:lnSpc>
                <a:spcPct val="120000"/>
              </a:lnSpc>
              <a:spcBef>
                <a:spcPts val="200"/>
              </a:spcBef>
            </a:pPr>
            <a:r>
              <a:rPr lang="en-US" dirty="0" err="1"/>
              <a:t>Pindahkan</a:t>
            </a:r>
            <a:r>
              <a:rPr lang="en-US" dirty="0"/>
              <a:t> </a:t>
            </a:r>
            <a:r>
              <a:rPr lang="en-US" dirty="0" err="1"/>
              <a:t>cakram</a:t>
            </a:r>
            <a:r>
              <a:rPr lang="en-US" dirty="0"/>
              <a:t> </a:t>
            </a:r>
            <a:r>
              <a:rPr lang="en-US" dirty="0" err="1"/>
              <a:t>terbesar</a:t>
            </a:r>
            <a:r>
              <a:rPr lang="en-US" dirty="0"/>
              <a:t> (</a:t>
            </a:r>
            <a:r>
              <a:rPr lang="en-US" dirty="0" err="1"/>
              <a:t>cakram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-n) </a:t>
            </a:r>
            <a:r>
              <a:rPr lang="en-US" dirty="0" err="1"/>
              <a:t>dari</a:t>
            </a:r>
            <a:r>
              <a:rPr lang="en-US" dirty="0"/>
              <a:t> A </a:t>
            </a:r>
            <a:r>
              <a:rPr lang="en-US" dirty="0" err="1"/>
              <a:t>ke</a:t>
            </a:r>
            <a:r>
              <a:rPr lang="en-US" dirty="0"/>
              <a:t> C.</a:t>
            </a:r>
          </a:p>
          <a:p>
            <a:pPr>
              <a:lnSpc>
                <a:spcPct val="120000"/>
              </a:lnSpc>
              <a:spcBef>
                <a:spcPts val="200"/>
              </a:spcBef>
            </a:pPr>
            <a:r>
              <a:rPr lang="en-US" b="1" dirty="0" err="1"/>
              <a:t>Langkah</a:t>
            </a:r>
            <a:r>
              <a:rPr lang="en-US" b="1" dirty="0"/>
              <a:t> 3</a:t>
            </a:r>
          </a:p>
          <a:p>
            <a:pPr>
              <a:lnSpc>
                <a:spcPct val="120000"/>
              </a:lnSpc>
              <a:spcBef>
                <a:spcPts val="200"/>
              </a:spcBef>
            </a:pPr>
            <a:r>
              <a:rPr lang="en-US" dirty="0" err="1"/>
              <a:t>Pindahkan</a:t>
            </a:r>
            <a:r>
              <a:rPr lang="en-US" dirty="0"/>
              <a:t> </a:t>
            </a:r>
            <a:r>
              <a:rPr lang="en-US" dirty="0" err="1"/>
              <a:t>kembali</a:t>
            </a:r>
            <a:r>
              <a:rPr lang="en-US" dirty="0"/>
              <a:t> </a:t>
            </a:r>
            <a:r>
              <a:rPr lang="en-US" b="1" dirty="0"/>
              <a:t>n−1 </a:t>
            </a:r>
            <a:r>
              <a:rPr lang="en-US" b="1" dirty="0" err="1"/>
              <a:t>cakram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B </a:t>
            </a:r>
            <a:r>
              <a:rPr lang="en-US" dirty="0" err="1"/>
              <a:t>ke</a:t>
            </a:r>
            <a:r>
              <a:rPr lang="en-US" dirty="0"/>
              <a:t> C </a:t>
            </a:r>
            <a:r>
              <a:rPr lang="en-US" dirty="0" err="1" smtClean="0"/>
              <a:t>mengguna</a:t>
            </a:r>
            <a:endParaRPr lang="en-US" dirty="0" smtClean="0"/>
          </a:p>
          <a:p>
            <a:pPr>
              <a:lnSpc>
                <a:spcPct val="120000"/>
              </a:lnSpc>
              <a:spcBef>
                <a:spcPts val="200"/>
              </a:spcBef>
            </a:pPr>
            <a:r>
              <a:rPr lang="en-US" dirty="0" err="1" smtClean="0"/>
              <a:t>kan</a:t>
            </a:r>
            <a:r>
              <a:rPr lang="en-US" dirty="0" smtClean="0"/>
              <a:t> </a:t>
            </a:r>
            <a:r>
              <a:rPr lang="en-US" dirty="0"/>
              <a:t>A.</a:t>
            </a:r>
          </a:p>
          <a:p>
            <a:pPr>
              <a:lnSpc>
                <a:spcPct val="120000"/>
              </a:lnSpc>
              <a:spcBef>
                <a:spcPts val="200"/>
              </a:spcBef>
            </a:pPr>
            <a:r>
              <a:rPr lang="en-US" dirty="0" err="1"/>
              <a:t>Terlihat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sz="2100" b="1" dirty="0" err="1"/>
              <a:t>langkah</a:t>
            </a:r>
            <a:r>
              <a:rPr lang="en-US" sz="2100" b="1" dirty="0"/>
              <a:t> 1 </a:t>
            </a:r>
            <a:r>
              <a:rPr lang="en-US" sz="2100" b="1" dirty="0" err="1"/>
              <a:t>dan</a:t>
            </a:r>
            <a:r>
              <a:rPr lang="en-US" sz="2100" b="1" dirty="0"/>
              <a:t> </a:t>
            </a:r>
            <a:r>
              <a:rPr lang="en-US" sz="2100" b="1" dirty="0" err="1"/>
              <a:t>langkah</a:t>
            </a:r>
            <a:r>
              <a:rPr lang="en-US" sz="2100" b="1" dirty="0"/>
              <a:t> 3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b="1" dirty="0" err="1"/>
              <a:t>masalah</a:t>
            </a:r>
            <a:r>
              <a:rPr lang="en-US" b="1" dirty="0"/>
              <a:t> yang </a:t>
            </a:r>
            <a:r>
              <a:rPr lang="en-US" b="1" dirty="0" err="1"/>
              <a:t>sama</a:t>
            </a:r>
            <a:r>
              <a:rPr lang="en-US" dirty="0"/>
              <a:t>,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berbeda</a:t>
            </a:r>
            <a:r>
              <a:rPr lang="en-US" dirty="0"/>
              <a:t> </a:t>
            </a:r>
            <a:r>
              <a:rPr lang="en-US" dirty="0" err="1"/>
              <a:t>posisi</a:t>
            </a:r>
            <a:r>
              <a:rPr lang="en-US" dirty="0"/>
              <a:t> </a:t>
            </a:r>
            <a:r>
              <a:rPr lang="en-US" dirty="0" err="1"/>
              <a:t>tiangnya</a:t>
            </a:r>
            <a:r>
              <a:rPr lang="en-US" dirty="0"/>
              <a:t>.</a:t>
            </a:r>
          </a:p>
          <a:p>
            <a:pPr>
              <a:lnSpc>
                <a:spcPct val="120000"/>
              </a:lnSpc>
              <a:spcBef>
                <a:spcPts val="200"/>
              </a:spcBef>
            </a:pPr>
            <a:r>
              <a:rPr lang="en-US" dirty="0" err="1"/>
              <a:t>Inilah</a:t>
            </a:r>
            <a:r>
              <a:rPr lang="en-US" dirty="0"/>
              <a:t> yang </a:t>
            </a:r>
            <a:r>
              <a:rPr lang="en-US" dirty="0" err="1"/>
              <a:t>disebut</a:t>
            </a:r>
            <a:r>
              <a:rPr lang="en-US" dirty="0"/>
              <a:t> </a:t>
            </a:r>
            <a:r>
              <a:rPr lang="en-US" b="1" dirty="0" err="1"/>
              <a:t>rekursi</a:t>
            </a:r>
            <a:r>
              <a:rPr lang="en-US" dirty="0"/>
              <a:t>.</a:t>
            </a:r>
          </a:p>
          <a:p>
            <a:pPr>
              <a:lnSpc>
                <a:spcPct val="120000"/>
              </a:lnSpc>
              <a:spcBef>
                <a:spcPts val="20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97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Konsep </a:t>
            </a:r>
            <a:r>
              <a:rPr lang="sv-SE" dirty="0" smtClean="0"/>
              <a:t>Rekursif</a:t>
            </a:r>
            <a:br>
              <a:rPr lang="sv-SE" dirty="0" smtClean="0"/>
            </a:br>
            <a:r>
              <a:rPr lang="sv-SE" dirty="0" smtClean="0"/>
              <a:t>3 disk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5328920" cy="4023360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200"/>
              </a:spcBef>
            </a:pPr>
            <a:r>
              <a:rPr lang="en-US" sz="1800" b="1" dirty="0" err="1"/>
              <a:t>Langkah</a:t>
            </a:r>
            <a:r>
              <a:rPr lang="en-US" sz="1800" b="1" dirty="0"/>
              <a:t> 1</a:t>
            </a:r>
          </a:p>
          <a:p>
            <a:pPr>
              <a:lnSpc>
                <a:spcPct val="120000"/>
              </a:lnSpc>
              <a:spcBef>
                <a:spcPts val="200"/>
              </a:spcBef>
            </a:pPr>
            <a:r>
              <a:rPr lang="en-US" sz="1800" dirty="0" err="1" smtClean="0"/>
              <a:t>Pindahkan</a:t>
            </a:r>
            <a:r>
              <a:rPr lang="en-US" sz="1800" dirty="0" smtClean="0"/>
              <a:t> </a:t>
            </a:r>
            <a:r>
              <a:rPr lang="en-US" sz="1800" b="1" dirty="0" smtClean="0"/>
              <a:t>2 </a:t>
            </a:r>
            <a:r>
              <a:rPr lang="en-US" sz="1800" b="1" dirty="0" err="1"/>
              <a:t>cakram</a:t>
            </a:r>
            <a:r>
              <a:rPr lang="en-US" sz="1800" dirty="0"/>
              <a:t> </a:t>
            </a:r>
            <a:r>
              <a:rPr lang="en-US" sz="1800" dirty="0" err="1"/>
              <a:t>dari</a:t>
            </a:r>
            <a:r>
              <a:rPr lang="en-US" sz="1800" dirty="0"/>
              <a:t> A </a:t>
            </a:r>
            <a:r>
              <a:rPr lang="en-US" sz="1800" dirty="0" err="1"/>
              <a:t>ke</a:t>
            </a:r>
            <a:r>
              <a:rPr lang="en-US" sz="1800" dirty="0"/>
              <a:t> B </a:t>
            </a:r>
            <a:r>
              <a:rPr lang="en-US" sz="1800" dirty="0" err="1"/>
              <a:t>menggunakan</a:t>
            </a:r>
            <a:r>
              <a:rPr lang="en-US" sz="1800" dirty="0"/>
              <a:t> C.</a:t>
            </a:r>
          </a:p>
          <a:p>
            <a:pPr>
              <a:lnSpc>
                <a:spcPct val="120000"/>
              </a:lnSpc>
              <a:spcBef>
                <a:spcPts val="200"/>
              </a:spcBef>
            </a:pPr>
            <a:endParaRPr lang="en-US" sz="1800" dirty="0"/>
          </a:p>
          <a:p>
            <a:pPr>
              <a:lnSpc>
                <a:spcPct val="120000"/>
              </a:lnSpc>
              <a:spcBef>
                <a:spcPts val="200"/>
              </a:spcBef>
            </a:pPr>
            <a:r>
              <a:rPr lang="en-US" sz="1800" b="1" dirty="0" err="1"/>
              <a:t>Langkah</a:t>
            </a:r>
            <a:r>
              <a:rPr lang="en-US" sz="1800" b="1" dirty="0"/>
              <a:t> 2</a:t>
            </a:r>
          </a:p>
          <a:p>
            <a:pPr>
              <a:lnSpc>
                <a:spcPct val="120000"/>
              </a:lnSpc>
              <a:spcBef>
                <a:spcPts val="200"/>
              </a:spcBef>
            </a:pPr>
            <a:r>
              <a:rPr lang="en-US" sz="1800" dirty="0" err="1"/>
              <a:t>Pindahkan</a:t>
            </a:r>
            <a:r>
              <a:rPr lang="en-US" sz="1800" dirty="0"/>
              <a:t> </a:t>
            </a:r>
            <a:r>
              <a:rPr lang="en-US" sz="1800" dirty="0" err="1"/>
              <a:t>cakram</a:t>
            </a:r>
            <a:r>
              <a:rPr lang="en-US" sz="1800" dirty="0"/>
              <a:t> </a:t>
            </a:r>
            <a:r>
              <a:rPr lang="en-US" sz="1800" dirty="0" err="1"/>
              <a:t>terbesar</a:t>
            </a:r>
            <a:r>
              <a:rPr lang="en-US" sz="1800" dirty="0"/>
              <a:t> (</a:t>
            </a:r>
            <a:r>
              <a:rPr lang="en-US" sz="1800" dirty="0" err="1"/>
              <a:t>cakram</a:t>
            </a:r>
            <a:r>
              <a:rPr lang="en-US" sz="1800" dirty="0"/>
              <a:t> </a:t>
            </a:r>
            <a:r>
              <a:rPr lang="en-US" sz="1800" dirty="0" err="1"/>
              <a:t>ke</a:t>
            </a:r>
            <a:r>
              <a:rPr lang="en-US" sz="1800" dirty="0"/>
              <a:t>-n) </a:t>
            </a:r>
            <a:r>
              <a:rPr lang="en-US" sz="1800" dirty="0" err="1"/>
              <a:t>dari</a:t>
            </a:r>
            <a:r>
              <a:rPr lang="en-US" sz="1800" dirty="0"/>
              <a:t> A </a:t>
            </a:r>
            <a:r>
              <a:rPr lang="en-US" sz="1800" dirty="0" err="1"/>
              <a:t>ke</a:t>
            </a:r>
            <a:r>
              <a:rPr lang="en-US" sz="1800" dirty="0"/>
              <a:t> C.</a:t>
            </a:r>
          </a:p>
          <a:p>
            <a:pPr>
              <a:lnSpc>
                <a:spcPct val="120000"/>
              </a:lnSpc>
              <a:spcBef>
                <a:spcPts val="200"/>
              </a:spcBef>
            </a:pPr>
            <a:r>
              <a:rPr lang="en-US" sz="1800" b="1" dirty="0" err="1"/>
              <a:t>Langkah</a:t>
            </a:r>
            <a:r>
              <a:rPr lang="en-US" sz="1800" b="1" dirty="0"/>
              <a:t> 3</a:t>
            </a:r>
          </a:p>
          <a:p>
            <a:pPr>
              <a:lnSpc>
                <a:spcPct val="120000"/>
              </a:lnSpc>
              <a:spcBef>
                <a:spcPts val="200"/>
              </a:spcBef>
            </a:pPr>
            <a:r>
              <a:rPr lang="en-US" sz="1800" dirty="0" err="1"/>
              <a:t>Pindahkan</a:t>
            </a:r>
            <a:r>
              <a:rPr lang="en-US" sz="1800" dirty="0"/>
              <a:t> </a:t>
            </a:r>
            <a:r>
              <a:rPr lang="en-US" sz="1800" dirty="0" err="1"/>
              <a:t>kembali</a:t>
            </a:r>
            <a:r>
              <a:rPr lang="en-US" sz="1800" dirty="0"/>
              <a:t> </a:t>
            </a:r>
            <a:r>
              <a:rPr lang="en-US" sz="1800" b="1" dirty="0" smtClean="0"/>
              <a:t>2 </a:t>
            </a:r>
            <a:r>
              <a:rPr lang="en-US" sz="1800" b="1" dirty="0" err="1"/>
              <a:t>cakram</a:t>
            </a:r>
            <a:r>
              <a:rPr lang="en-US" sz="1800" dirty="0"/>
              <a:t> </a:t>
            </a:r>
            <a:r>
              <a:rPr lang="en-US" sz="1800" dirty="0" err="1"/>
              <a:t>dari</a:t>
            </a:r>
            <a:r>
              <a:rPr lang="en-US" sz="1800" dirty="0"/>
              <a:t> B </a:t>
            </a:r>
            <a:r>
              <a:rPr lang="en-US" sz="1800" dirty="0" err="1"/>
              <a:t>ke</a:t>
            </a:r>
            <a:r>
              <a:rPr lang="en-US" sz="1800" dirty="0"/>
              <a:t> C </a:t>
            </a:r>
            <a:r>
              <a:rPr lang="en-US" sz="1800" dirty="0" err="1"/>
              <a:t>mengguna</a:t>
            </a:r>
            <a:endParaRPr lang="en-US" sz="1800" dirty="0"/>
          </a:p>
          <a:p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2743" y="4823946"/>
            <a:ext cx="5833755" cy="137691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2743" y="3005667"/>
            <a:ext cx="5848372" cy="135466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2743" y="828234"/>
            <a:ext cx="5833755" cy="152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362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4400" dirty="0"/>
              <a:t>Konsep </a:t>
            </a:r>
            <a:r>
              <a:rPr lang="sv-SE" sz="4400" dirty="0" smtClean="0"/>
              <a:t>Rekursif</a:t>
            </a:r>
            <a:br>
              <a:rPr lang="sv-SE" sz="4400" dirty="0" smtClean="0"/>
            </a:br>
            <a:r>
              <a:rPr lang="sv-SE" sz="4400" dirty="0" smtClean="0"/>
              <a:t>4 disk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4152053" cy="4023360"/>
          </a:xfrm>
        </p:spPr>
        <p:txBody>
          <a:bodyPr>
            <a:normAutofit lnSpcReduction="10000"/>
          </a:bodyPr>
          <a:lstStyle/>
          <a:p>
            <a:pPr>
              <a:lnSpc>
                <a:spcPct val="120000"/>
              </a:lnSpc>
              <a:spcBef>
                <a:spcPts val="200"/>
              </a:spcBef>
            </a:pPr>
            <a:r>
              <a:rPr lang="en-US" sz="1800" b="1" dirty="0" err="1"/>
              <a:t>Langkah</a:t>
            </a:r>
            <a:r>
              <a:rPr lang="en-US" sz="1800" b="1" dirty="0"/>
              <a:t> 1</a:t>
            </a:r>
          </a:p>
          <a:p>
            <a:pPr>
              <a:lnSpc>
                <a:spcPct val="120000"/>
              </a:lnSpc>
              <a:spcBef>
                <a:spcPts val="200"/>
              </a:spcBef>
            </a:pPr>
            <a:r>
              <a:rPr lang="en-US" sz="1800" dirty="0" err="1" smtClean="0"/>
              <a:t>Pindahkan</a:t>
            </a:r>
            <a:r>
              <a:rPr lang="en-US" sz="1800" dirty="0" smtClean="0"/>
              <a:t> </a:t>
            </a:r>
            <a:r>
              <a:rPr lang="en-US" sz="1800" b="1" dirty="0" smtClean="0"/>
              <a:t>3 </a:t>
            </a:r>
            <a:r>
              <a:rPr lang="en-US" sz="1800" b="1" dirty="0" err="1"/>
              <a:t>cakram</a:t>
            </a:r>
            <a:r>
              <a:rPr lang="en-US" sz="1800" dirty="0"/>
              <a:t> </a:t>
            </a:r>
            <a:r>
              <a:rPr lang="en-US" sz="1800" dirty="0" err="1"/>
              <a:t>dari</a:t>
            </a:r>
            <a:r>
              <a:rPr lang="en-US" sz="1800" dirty="0"/>
              <a:t> A </a:t>
            </a:r>
            <a:r>
              <a:rPr lang="en-US" sz="1800" dirty="0" err="1"/>
              <a:t>ke</a:t>
            </a:r>
            <a:r>
              <a:rPr lang="en-US" sz="1800" dirty="0"/>
              <a:t> B </a:t>
            </a:r>
            <a:r>
              <a:rPr lang="en-US" sz="1800" dirty="0" err="1"/>
              <a:t>menggunakan</a:t>
            </a:r>
            <a:r>
              <a:rPr lang="en-US" sz="1800" dirty="0"/>
              <a:t> C.</a:t>
            </a:r>
          </a:p>
          <a:p>
            <a:pPr>
              <a:lnSpc>
                <a:spcPct val="120000"/>
              </a:lnSpc>
              <a:spcBef>
                <a:spcPts val="200"/>
              </a:spcBef>
            </a:pPr>
            <a:endParaRPr lang="en-US" sz="1800" dirty="0"/>
          </a:p>
          <a:p>
            <a:pPr>
              <a:lnSpc>
                <a:spcPct val="120000"/>
              </a:lnSpc>
              <a:spcBef>
                <a:spcPts val="200"/>
              </a:spcBef>
            </a:pPr>
            <a:r>
              <a:rPr lang="en-US" sz="1800" b="1" dirty="0" err="1"/>
              <a:t>Langkah</a:t>
            </a:r>
            <a:r>
              <a:rPr lang="en-US" sz="1800" b="1" dirty="0"/>
              <a:t> 2</a:t>
            </a:r>
          </a:p>
          <a:p>
            <a:pPr>
              <a:lnSpc>
                <a:spcPct val="120000"/>
              </a:lnSpc>
              <a:spcBef>
                <a:spcPts val="200"/>
              </a:spcBef>
            </a:pPr>
            <a:r>
              <a:rPr lang="en-US" sz="1800" dirty="0" err="1"/>
              <a:t>Pindahkan</a:t>
            </a:r>
            <a:r>
              <a:rPr lang="en-US" sz="1800" dirty="0"/>
              <a:t> </a:t>
            </a:r>
            <a:r>
              <a:rPr lang="en-US" sz="1800" dirty="0" err="1"/>
              <a:t>cakram</a:t>
            </a:r>
            <a:r>
              <a:rPr lang="en-US" sz="1800" dirty="0"/>
              <a:t> </a:t>
            </a:r>
            <a:r>
              <a:rPr lang="en-US" sz="1800" dirty="0" err="1"/>
              <a:t>terbesar</a:t>
            </a:r>
            <a:r>
              <a:rPr lang="en-US" sz="1800" dirty="0"/>
              <a:t> (</a:t>
            </a:r>
            <a:r>
              <a:rPr lang="en-US" sz="1800" dirty="0" err="1"/>
              <a:t>cakram</a:t>
            </a:r>
            <a:r>
              <a:rPr lang="en-US" sz="1800" dirty="0"/>
              <a:t> </a:t>
            </a:r>
            <a:r>
              <a:rPr lang="en-US" sz="1800" dirty="0" err="1"/>
              <a:t>ke</a:t>
            </a:r>
            <a:r>
              <a:rPr lang="en-US" sz="1800" dirty="0"/>
              <a:t>-n) </a:t>
            </a:r>
            <a:r>
              <a:rPr lang="en-US" sz="1800" dirty="0" err="1"/>
              <a:t>dari</a:t>
            </a:r>
            <a:r>
              <a:rPr lang="en-US" sz="1800" dirty="0"/>
              <a:t> A </a:t>
            </a:r>
            <a:r>
              <a:rPr lang="en-US" sz="1800" dirty="0" err="1"/>
              <a:t>ke</a:t>
            </a:r>
            <a:r>
              <a:rPr lang="en-US" sz="1800" dirty="0"/>
              <a:t> C</a:t>
            </a:r>
            <a:r>
              <a:rPr lang="en-US" sz="1800" dirty="0" smtClean="0"/>
              <a:t>.</a:t>
            </a:r>
          </a:p>
          <a:p>
            <a:pPr>
              <a:lnSpc>
                <a:spcPct val="120000"/>
              </a:lnSpc>
              <a:spcBef>
                <a:spcPts val="200"/>
              </a:spcBef>
            </a:pPr>
            <a:endParaRPr lang="en-US" sz="1800" dirty="0"/>
          </a:p>
          <a:p>
            <a:pPr>
              <a:lnSpc>
                <a:spcPct val="120000"/>
              </a:lnSpc>
              <a:spcBef>
                <a:spcPts val="200"/>
              </a:spcBef>
            </a:pPr>
            <a:r>
              <a:rPr lang="en-US" sz="1800" b="1" dirty="0" err="1"/>
              <a:t>Langkah</a:t>
            </a:r>
            <a:r>
              <a:rPr lang="en-US" sz="1800" b="1" dirty="0"/>
              <a:t> 3</a:t>
            </a:r>
          </a:p>
          <a:p>
            <a:pPr>
              <a:lnSpc>
                <a:spcPct val="120000"/>
              </a:lnSpc>
              <a:spcBef>
                <a:spcPts val="200"/>
              </a:spcBef>
            </a:pPr>
            <a:r>
              <a:rPr lang="en-US" sz="1800" dirty="0" err="1"/>
              <a:t>Pindahkan</a:t>
            </a:r>
            <a:r>
              <a:rPr lang="en-US" sz="1800" dirty="0"/>
              <a:t> </a:t>
            </a:r>
            <a:r>
              <a:rPr lang="en-US" sz="1800" dirty="0" err="1"/>
              <a:t>kembali</a:t>
            </a:r>
            <a:r>
              <a:rPr lang="en-US" sz="1800" dirty="0"/>
              <a:t> </a:t>
            </a:r>
            <a:r>
              <a:rPr lang="en-US" sz="1800" b="1" dirty="0" smtClean="0"/>
              <a:t>3 </a:t>
            </a:r>
            <a:r>
              <a:rPr lang="en-US" sz="1800" b="1" dirty="0" err="1"/>
              <a:t>cakram</a:t>
            </a:r>
            <a:r>
              <a:rPr lang="en-US" sz="1800" dirty="0"/>
              <a:t> </a:t>
            </a:r>
            <a:r>
              <a:rPr lang="en-US" sz="1800" dirty="0" err="1"/>
              <a:t>dari</a:t>
            </a:r>
            <a:r>
              <a:rPr lang="en-US" sz="1800" dirty="0"/>
              <a:t> B </a:t>
            </a:r>
            <a:r>
              <a:rPr lang="en-US" sz="1800" dirty="0" err="1"/>
              <a:t>ke</a:t>
            </a:r>
            <a:r>
              <a:rPr lang="en-US" sz="1800" dirty="0"/>
              <a:t> C </a:t>
            </a:r>
            <a:r>
              <a:rPr lang="en-US" sz="1800" dirty="0" err="1"/>
              <a:t>mengguna</a:t>
            </a:r>
            <a:endParaRPr lang="en-US" sz="1800" dirty="0"/>
          </a:p>
          <a:p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9054" y="4719138"/>
            <a:ext cx="7134225" cy="13430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9067" y="3163177"/>
            <a:ext cx="6934200" cy="13239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7667" y="1550883"/>
            <a:ext cx="6705600" cy="141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552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Base Case (</a:t>
            </a:r>
            <a:r>
              <a:rPr lang="en-US" dirty="0" err="1"/>
              <a:t>Kondisi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rekursi</a:t>
            </a:r>
            <a:r>
              <a:rPr lang="en-US" dirty="0"/>
              <a:t> </a:t>
            </a:r>
            <a:r>
              <a:rPr lang="en-US" dirty="0" smtClean="0">
                <a:sym typeface="Wingdings" panose="05000000000000000000" pitchFamily="2" charset="2"/>
              </a:rPr>
              <a:t>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kondisi</a:t>
            </a:r>
            <a:r>
              <a:rPr lang="en-US" dirty="0"/>
              <a:t> </a:t>
            </a:r>
            <a:r>
              <a:rPr lang="en-US" dirty="0" err="1"/>
              <a:t>berhenti</a:t>
            </a:r>
            <a:r>
              <a:rPr lang="en-US" dirty="0"/>
              <a:t>.</a:t>
            </a:r>
          </a:p>
          <a:p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/>
              <a:t>Menara</a:t>
            </a:r>
            <a:r>
              <a:rPr lang="en-US" dirty="0"/>
              <a:t> Hanoi:</a:t>
            </a:r>
          </a:p>
          <a:p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/>
              <a:t>n = </a:t>
            </a:r>
            <a:r>
              <a:rPr lang="en-US" dirty="0" smtClean="0"/>
              <a:t>1 </a:t>
            </a:r>
            <a:r>
              <a:rPr lang="en-US" dirty="0" smtClean="0">
                <a:sym typeface="Wingdings" panose="05000000000000000000" pitchFamily="2" charset="2"/>
              </a:rPr>
              <a:t> </a:t>
            </a:r>
            <a:r>
              <a:rPr lang="en-US" dirty="0" err="1" smtClean="0"/>
              <a:t>langsung</a:t>
            </a:r>
            <a:r>
              <a:rPr lang="en-US" dirty="0" smtClean="0"/>
              <a:t> </a:t>
            </a:r>
            <a:r>
              <a:rPr lang="en-US" dirty="0" err="1"/>
              <a:t>pindahkan</a:t>
            </a:r>
            <a:r>
              <a:rPr lang="en-US" dirty="0"/>
              <a:t> </a:t>
            </a:r>
            <a:r>
              <a:rPr lang="en-US" dirty="0" err="1"/>
              <a:t>cakram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asal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tujuan</a:t>
            </a:r>
            <a:endParaRPr lang="en-US" dirty="0"/>
          </a:p>
          <a:p>
            <a:r>
              <a:rPr lang="en-US" dirty="0" err="1" smtClean="0"/>
              <a:t>Artinya</a:t>
            </a:r>
            <a:r>
              <a:rPr lang="en-US" dirty="0" smtClean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lagi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rekursi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61591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Algoritma</a:t>
            </a:r>
            <a:r>
              <a:rPr lang="en-US" dirty="0"/>
              <a:t> </a:t>
            </a:r>
            <a:r>
              <a:rPr lang="en-US" dirty="0" err="1" smtClean="0"/>
              <a:t>Rekursif</a:t>
            </a:r>
            <a:r>
              <a:rPr lang="en-US" dirty="0" smtClean="0"/>
              <a:t> </a:t>
            </a:r>
            <a:r>
              <a:rPr lang="en-US" dirty="0" err="1" smtClean="0"/>
              <a:t>Menara</a:t>
            </a:r>
            <a:r>
              <a:rPr lang="en-US" dirty="0" smtClean="0"/>
              <a:t> Hanoi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Hanoi(n, </a:t>
            </a:r>
            <a:r>
              <a:rPr lang="en-US" dirty="0" err="1" smtClean="0"/>
              <a:t>asal</a:t>
            </a:r>
            <a:r>
              <a:rPr lang="en-US" dirty="0" smtClean="0"/>
              <a:t>, </a:t>
            </a:r>
            <a:r>
              <a:rPr lang="en-US" dirty="0" err="1" smtClean="0"/>
              <a:t>tujuan</a:t>
            </a:r>
            <a:r>
              <a:rPr lang="en-US" dirty="0"/>
              <a:t>, bantu)</a:t>
            </a:r>
          </a:p>
          <a:p>
            <a:endParaRPr lang="en-US" dirty="0"/>
          </a:p>
          <a:p>
            <a:r>
              <a:rPr lang="en-US" dirty="0" err="1"/>
              <a:t>Jika</a:t>
            </a:r>
            <a:r>
              <a:rPr lang="en-US" dirty="0"/>
              <a:t> n == 1</a:t>
            </a:r>
          </a:p>
          <a:p>
            <a:r>
              <a:rPr lang="en-US" dirty="0"/>
              <a:t>    </a:t>
            </a:r>
            <a:r>
              <a:rPr lang="en-US" dirty="0" err="1"/>
              <a:t>pindahkan</a:t>
            </a:r>
            <a:r>
              <a:rPr lang="en-US" dirty="0"/>
              <a:t> </a:t>
            </a:r>
            <a:r>
              <a:rPr lang="en-US" dirty="0" err="1"/>
              <a:t>cakram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asal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tujuan</a:t>
            </a:r>
            <a:endParaRPr lang="en-US" dirty="0"/>
          </a:p>
          <a:p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tidak</a:t>
            </a:r>
            <a:endParaRPr lang="en-US" dirty="0"/>
          </a:p>
          <a:p>
            <a:r>
              <a:rPr lang="en-US" dirty="0"/>
              <a:t>    Hanoi(n-1, </a:t>
            </a:r>
            <a:r>
              <a:rPr lang="en-US" dirty="0" err="1"/>
              <a:t>asal</a:t>
            </a:r>
            <a:r>
              <a:rPr lang="en-US" dirty="0"/>
              <a:t>, bantu, </a:t>
            </a:r>
            <a:r>
              <a:rPr lang="en-US" dirty="0" err="1"/>
              <a:t>tujuan</a:t>
            </a:r>
            <a:r>
              <a:rPr lang="en-US" dirty="0"/>
              <a:t>)</a:t>
            </a:r>
          </a:p>
          <a:p>
            <a:r>
              <a:rPr lang="en-US" dirty="0"/>
              <a:t>    </a:t>
            </a:r>
            <a:r>
              <a:rPr lang="en-US" dirty="0" err="1"/>
              <a:t>pindahkan</a:t>
            </a:r>
            <a:r>
              <a:rPr lang="en-US" dirty="0"/>
              <a:t> </a:t>
            </a:r>
            <a:r>
              <a:rPr lang="en-US" dirty="0" err="1"/>
              <a:t>cakram</a:t>
            </a:r>
            <a:r>
              <a:rPr lang="en-US" dirty="0"/>
              <a:t> </a:t>
            </a:r>
            <a:r>
              <a:rPr lang="en-US" dirty="0" smtClean="0"/>
              <a:t>n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asal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endParaRPr lang="en-US" dirty="0"/>
          </a:p>
          <a:p>
            <a:r>
              <a:rPr lang="en-US" dirty="0"/>
              <a:t>    Hanoi(n-1, bantu, </a:t>
            </a:r>
            <a:r>
              <a:rPr lang="en-US" dirty="0" err="1"/>
              <a:t>tujuan</a:t>
            </a:r>
            <a:r>
              <a:rPr lang="en-US" dirty="0"/>
              <a:t>, </a:t>
            </a:r>
            <a:r>
              <a:rPr lang="en-US" dirty="0" err="1"/>
              <a:t>asal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055790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00667" y="1899146"/>
            <a:ext cx="6096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void </a:t>
            </a:r>
            <a:r>
              <a:rPr lang="en-US" dirty="0" err="1"/>
              <a:t>hanoi</a:t>
            </a:r>
            <a:r>
              <a:rPr lang="en-US" dirty="0"/>
              <a:t>(</a:t>
            </a:r>
            <a:r>
              <a:rPr lang="en-US" dirty="0" err="1"/>
              <a:t>int</a:t>
            </a:r>
            <a:r>
              <a:rPr lang="en-US" dirty="0"/>
              <a:t> n, char </a:t>
            </a:r>
            <a:r>
              <a:rPr lang="en-US" dirty="0" err="1"/>
              <a:t>asal</a:t>
            </a:r>
            <a:r>
              <a:rPr lang="en-US" dirty="0"/>
              <a:t>, </a:t>
            </a:r>
            <a:r>
              <a:rPr lang="en-US" dirty="0" smtClean="0"/>
              <a:t>char </a:t>
            </a:r>
            <a:r>
              <a:rPr lang="en-US" dirty="0" err="1" smtClean="0"/>
              <a:t>tujuan</a:t>
            </a:r>
            <a:r>
              <a:rPr lang="en-US" dirty="0"/>
              <a:t>, char </a:t>
            </a:r>
            <a:r>
              <a:rPr lang="en-US" dirty="0" smtClean="0"/>
              <a:t>bantu)</a:t>
            </a:r>
            <a:endParaRPr lang="en-US" dirty="0"/>
          </a:p>
          <a:p>
            <a:r>
              <a:rPr lang="en-US" dirty="0"/>
              <a:t>{</a:t>
            </a:r>
          </a:p>
          <a:p>
            <a:r>
              <a:rPr lang="en-US" dirty="0"/>
              <a:t>    if (n == 1)</a:t>
            </a:r>
          </a:p>
          <a:p>
            <a:r>
              <a:rPr lang="en-US" dirty="0"/>
              <a:t>    </a:t>
            </a:r>
            <a:r>
              <a:rPr lang="en-US" dirty="0" smtClean="0"/>
              <a:t>{  </a:t>
            </a:r>
            <a:r>
              <a:rPr lang="en-US" dirty="0" err="1"/>
              <a:t>printf</a:t>
            </a:r>
            <a:r>
              <a:rPr lang="en-US" dirty="0"/>
              <a:t>("</a:t>
            </a:r>
            <a:r>
              <a:rPr lang="en-US" dirty="0" err="1"/>
              <a:t>Pindahkan</a:t>
            </a:r>
            <a:r>
              <a:rPr lang="en-US" dirty="0"/>
              <a:t> </a:t>
            </a:r>
            <a:r>
              <a:rPr lang="en-US" dirty="0" err="1"/>
              <a:t>cakram</a:t>
            </a:r>
            <a:r>
              <a:rPr lang="en-US" dirty="0"/>
              <a:t> 1 </a:t>
            </a:r>
            <a:r>
              <a:rPr lang="en-US" dirty="0" err="1"/>
              <a:t>dari</a:t>
            </a:r>
            <a:r>
              <a:rPr lang="en-US" dirty="0"/>
              <a:t> %c </a:t>
            </a:r>
            <a:r>
              <a:rPr lang="en-US" dirty="0" err="1"/>
              <a:t>ke</a:t>
            </a:r>
            <a:r>
              <a:rPr lang="en-US" dirty="0"/>
              <a:t> %c\n", </a:t>
            </a:r>
            <a:r>
              <a:rPr lang="en-US" dirty="0" err="1"/>
              <a:t>asal</a:t>
            </a:r>
            <a:r>
              <a:rPr lang="en-US" dirty="0"/>
              <a:t>, </a:t>
            </a:r>
            <a:r>
              <a:rPr lang="en-US" dirty="0" err="1"/>
              <a:t>tujuan</a:t>
            </a:r>
            <a:r>
              <a:rPr lang="en-US" dirty="0"/>
              <a:t>);</a:t>
            </a:r>
          </a:p>
          <a:p>
            <a:r>
              <a:rPr lang="en-US" dirty="0"/>
              <a:t>        return;</a:t>
            </a:r>
          </a:p>
          <a:p>
            <a:r>
              <a:rPr lang="en-US" dirty="0"/>
              <a:t>    </a:t>
            </a:r>
            <a:r>
              <a:rPr lang="en-US" dirty="0" smtClean="0"/>
              <a:t>}</a:t>
            </a:r>
          </a:p>
          <a:p>
            <a:endParaRPr lang="en-US" dirty="0"/>
          </a:p>
          <a:p>
            <a:r>
              <a:rPr lang="en-US" dirty="0"/>
              <a:t>    </a:t>
            </a:r>
            <a:r>
              <a:rPr lang="en-US" dirty="0" err="1"/>
              <a:t>hanoi</a:t>
            </a:r>
            <a:r>
              <a:rPr lang="en-US" dirty="0"/>
              <a:t>(n - 1, </a:t>
            </a:r>
            <a:r>
              <a:rPr lang="en-US" dirty="0" err="1"/>
              <a:t>asal</a:t>
            </a:r>
            <a:r>
              <a:rPr lang="en-US" dirty="0"/>
              <a:t>, bantu, </a:t>
            </a:r>
            <a:r>
              <a:rPr lang="en-US" dirty="0" err="1" smtClean="0"/>
              <a:t>tujuan</a:t>
            </a:r>
            <a:r>
              <a:rPr lang="en-US" dirty="0" smtClean="0"/>
              <a:t>);</a:t>
            </a:r>
            <a:endParaRPr lang="en-US" dirty="0"/>
          </a:p>
          <a:p>
            <a:endParaRPr lang="en-US" dirty="0"/>
          </a:p>
          <a:p>
            <a:r>
              <a:rPr lang="en-US" dirty="0"/>
              <a:t>    </a:t>
            </a:r>
            <a:r>
              <a:rPr lang="en-US" dirty="0" err="1"/>
              <a:t>printf</a:t>
            </a:r>
            <a:r>
              <a:rPr lang="en-US" dirty="0"/>
              <a:t>("</a:t>
            </a:r>
            <a:r>
              <a:rPr lang="en-US" dirty="0" err="1"/>
              <a:t>Pindahkan</a:t>
            </a:r>
            <a:r>
              <a:rPr lang="en-US" dirty="0"/>
              <a:t> </a:t>
            </a:r>
            <a:r>
              <a:rPr lang="en-US" dirty="0" err="1"/>
              <a:t>cakram</a:t>
            </a:r>
            <a:r>
              <a:rPr lang="en-US" dirty="0"/>
              <a:t> %d </a:t>
            </a:r>
            <a:r>
              <a:rPr lang="en-US" dirty="0" err="1"/>
              <a:t>dari</a:t>
            </a:r>
            <a:r>
              <a:rPr lang="en-US" dirty="0"/>
              <a:t> %c </a:t>
            </a:r>
            <a:r>
              <a:rPr lang="en-US" dirty="0" err="1"/>
              <a:t>ke</a:t>
            </a:r>
            <a:r>
              <a:rPr lang="en-US" dirty="0"/>
              <a:t> %c\n", n, </a:t>
            </a:r>
            <a:r>
              <a:rPr lang="en-US" dirty="0" err="1"/>
              <a:t>asal</a:t>
            </a:r>
            <a:r>
              <a:rPr lang="en-US" dirty="0"/>
              <a:t>, </a:t>
            </a:r>
            <a:r>
              <a:rPr lang="en-US" dirty="0" err="1"/>
              <a:t>tujuan</a:t>
            </a:r>
            <a:r>
              <a:rPr lang="en-US" dirty="0"/>
              <a:t>);</a:t>
            </a:r>
          </a:p>
          <a:p>
            <a:endParaRPr lang="en-US" dirty="0"/>
          </a:p>
          <a:p>
            <a:r>
              <a:rPr lang="en-US" dirty="0"/>
              <a:t>    </a:t>
            </a:r>
            <a:r>
              <a:rPr lang="en-US" dirty="0" err="1"/>
              <a:t>hanoi</a:t>
            </a:r>
            <a:r>
              <a:rPr lang="en-US" dirty="0"/>
              <a:t>(n - 1, bantu, </a:t>
            </a:r>
            <a:r>
              <a:rPr lang="en-US" dirty="0" err="1"/>
              <a:t>tujuan</a:t>
            </a:r>
            <a:r>
              <a:rPr lang="en-US" dirty="0"/>
              <a:t>, </a:t>
            </a:r>
            <a:r>
              <a:rPr lang="en-US" dirty="0" err="1"/>
              <a:t>asal</a:t>
            </a:r>
            <a:r>
              <a:rPr lang="en-US" dirty="0"/>
              <a:t>);</a:t>
            </a:r>
          </a:p>
          <a:p>
            <a:r>
              <a:rPr lang="en-US" dirty="0"/>
              <a:t>}</a:t>
            </a:r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7836746" y="985317"/>
            <a:ext cx="3285066" cy="14773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 err="1"/>
              <a:t>int</a:t>
            </a:r>
            <a:r>
              <a:rPr lang="en-US" dirty="0"/>
              <a:t> main()</a:t>
            </a:r>
          </a:p>
          <a:p>
            <a:r>
              <a:rPr lang="en-US" dirty="0"/>
              <a:t>{</a:t>
            </a:r>
          </a:p>
          <a:p>
            <a:r>
              <a:rPr lang="en-US" dirty="0"/>
              <a:t>    </a:t>
            </a:r>
            <a:r>
              <a:rPr lang="en-US" dirty="0" err="1"/>
              <a:t>hanoi</a:t>
            </a:r>
            <a:r>
              <a:rPr lang="en-US" dirty="0"/>
              <a:t>(3, 'A', </a:t>
            </a:r>
            <a:r>
              <a:rPr lang="en-US" dirty="0" smtClean="0"/>
              <a:t>‘C', ‘B');</a:t>
            </a:r>
            <a:endParaRPr lang="en-US" dirty="0"/>
          </a:p>
          <a:p>
            <a:r>
              <a:rPr lang="en-US" dirty="0"/>
              <a:t>    return 0;</a:t>
            </a:r>
          </a:p>
          <a:p>
            <a:r>
              <a:rPr lang="en-US" dirty="0"/>
              <a:t>}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836746" y="2727236"/>
            <a:ext cx="3318934" cy="230832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 smtClean="0"/>
              <a:t>Output :</a:t>
            </a:r>
          </a:p>
          <a:p>
            <a:r>
              <a:rPr lang="en-US" dirty="0" err="1" smtClean="0"/>
              <a:t>Pindahkan</a:t>
            </a:r>
            <a:r>
              <a:rPr lang="en-US" dirty="0" smtClean="0"/>
              <a:t> </a:t>
            </a:r>
            <a:r>
              <a:rPr lang="en-US" dirty="0" err="1"/>
              <a:t>cakram</a:t>
            </a:r>
            <a:r>
              <a:rPr lang="en-US" dirty="0"/>
              <a:t> 1 </a:t>
            </a:r>
            <a:r>
              <a:rPr lang="en-US" dirty="0" err="1"/>
              <a:t>dari</a:t>
            </a:r>
            <a:r>
              <a:rPr lang="en-US" dirty="0"/>
              <a:t> A </a:t>
            </a:r>
            <a:r>
              <a:rPr lang="en-US" dirty="0" err="1"/>
              <a:t>ke</a:t>
            </a:r>
            <a:r>
              <a:rPr lang="en-US" dirty="0"/>
              <a:t> C </a:t>
            </a:r>
            <a:r>
              <a:rPr lang="en-US" dirty="0" err="1"/>
              <a:t>Pindahkan</a:t>
            </a:r>
            <a:r>
              <a:rPr lang="en-US" dirty="0"/>
              <a:t> </a:t>
            </a:r>
            <a:r>
              <a:rPr lang="en-US" dirty="0" err="1"/>
              <a:t>cakram</a:t>
            </a:r>
            <a:r>
              <a:rPr lang="en-US" dirty="0"/>
              <a:t> 2 </a:t>
            </a:r>
            <a:r>
              <a:rPr lang="en-US" dirty="0" err="1"/>
              <a:t>dari</a:t>
            </a:r>
            <a:r>
              <a:rPr lang="en-US" dirty="0"/>
              <a:t> A </a:t>
            </a:r>
            <a:r>
              <a:rPr lang="en-US" dirty="0" err="1"/>
              <a:t>ke</a:t>
            </a:r>
            <a:r>
              <a:rPr lang="en-US" dirty="0"/>
              <a:t> B </a:t>
            </a:r>
            <a:r>
              <a:rPr lang="en-US" dirty="0" err="1"/>
              <a:t>Pindahkan</a:t>
            </a:r>
            <a:r>
              <a:rPr lang="en-US" dirty="0"/>
              <a:t> </a:t>
            </a:r>
            <a:r>
              <a:rPr lang="en-US" dirty="0" err="1"/>
              <a:t>cakram</a:t>
            </a:r>
            <a:r>
              <a:rPr lang="en-US" dirty="0"/>
              <a:t> 1 </a:t>
            </a:r>
            <a:r>
              <a:rPr lang="en-US" dirty="0" err="1"/>
              <a:t>dari</a:t>
            </a:r>
            <a:r>
              <a:rPr lang="en-US" dirty="0"/>
              <a:t> C </a:t>
            </a:r>
            <a:r>
              <a:rPr lang="en-US" dirty="0" err="1"/>
              <a:t>ke</a:t>
            </a:r>
            <a:r>
              <a:rPr lang="en-US" dirty="0"/>
              <a:t> B </a:t>
            </a:r>
            <a:r>
              <a:rPr lang="en-US" dirty="0" err="1"/>
              <a:t>Pindahkan</a:t>
            </a:r>
            <a:r>
              <a:rPr lang="en-US" dirty="0"/>
              <a:t> </a:t>
            </a:r>
            <a:r>
              <a:rPr lang="en-US" dirty="0" err="1"/>
              <a:t>cakram</a:t>
            </a:r>
            <a:r>
              <a:rPr lang="en-US" dirty="0"/>
              <a:t> 3 </a:t>
            </a:r>
            <a:r>
              <a:rPr lang="en-US" dirty="0" err="1"/>
              <a:t>dari</a:t>
            </a:r>
            <a:r>
              <a:rPr lang="en-US" dirty="0"/>
              <a:t> A </a:t>
            </a:r>
            <a:r>
              <a:rPr lang="en-US" dirty="0" err="1"/>
              <a:t>ke</a:t>
            </a:r>
            <a:r>
              <a:rPr lang="en-US" dirty="0"/>
              <a:t> C </a:t>
            </a:r>
            <a:r>
              <a:rPr lang="en-US" dirty="0" err="1"/>
              <a:t>Pindahkan</a:t>
            </a:r>
            <a:r>
              <a:rPr lang="en-US" dirty="0"/>
              <a:t> </a:t>
            </a:r>
            <a:r>
              <a:rPr lang="en-US" dirty="0" err="1"/>
              <a:t>cakram</a:t>
            </a:r>
            <a:r>
              <a:rPr lang="en-US" dirty="0"/>
              <a:t> 1 </a:t>
            </a:r>
            <a:r>
              <a:rPr lang="en-US" dirty="0" err="1"/>
              <a:t>dari</a:t>
            </a:r>
            <a:r>
              <a:rPr lang="en-US" dirty="0"/>
              <a:t> B </a:t>
            </a:r>
            <a:r>
              <a:rPr lang="en-US" dirty="0" err="1"/>
              <a:t>ke</a:t>
            </a:r>
            <a:r>
              <a:rPr lang="en-US" dirty="0"/>
              <a:t> A </a:t>
            </a:r>
            <a:r>
              <a:rPr lang="en-US" dirty="0" err="1"/>
              <a:t>Pindahkan</a:t>
            </a:r>
            <a:r>
              <a:rPr lang="en-US" dirty="0"/>
              <a:t> </a:t>
            </a:r>
            <a:r>
              <a:rPr lang="en-US" dirty="0" err="1"/>
              <a:t>cakram</a:t>
            </a:r>
            <a:r>
              <a:rPr lang="en-US" dirty="0"/>
              <a:t> 2 </a:t>
            </a:r>
            <a:r>
              <a:rPr lang="en-US" dirty="0" err="1"/>
              <a:t>dari</a:t>
            </a:r>
            <a:r>
              <a:rPr lang="en-US" dirty="0"/>
              <a:t> B </a:t>
            </a:r>
            <a:r>
              <a:rPr lang="en-US" dirty="0" err="1"/>
              <a:t>ke</a:t>
            </a:r>
            <a:r>
              <a:rPr lang="en-US" dirty="0"/>
              <a:t> C </a:t>
            </a:r>
            <a:r>
              <a:rPr lang="en-US" dirty="0" err="1"/>
              <a:t>Pindahkan</a:t>
            </a:r>
            <a:r>
              <a:rPr lang="en-US" dirty="0"/>
              <a:t> </a:t>
            </a:r>
            <a:r>
              <a:rPr lang="en-US" dirty="0" err="1"/>
              <a:t>cakram</a:t>
            </a:r>
            <a:r>
              <a:rPr lang="en-US" dirty="0"/>
              <a:t> 1 </a:t>
            </a:r>
            <a:r>
              <a:rPr lang="en-US" dirty="0" err="1"/>
              <a:t>dari</a:t>
            </a:r>
            <a:r>
              <a:rPr lang="en-US" dirty="0"/>
              <a:t> A </a:t>
            </a:r>
            <a:r>
              <a:rPr lang="en-US" dirty="0" err="1"/>
              <a:t>ke</a:t>
            </a:r>
            <a:r>
              <a:rPr lang="en-US" dirty="0"/>
              <a:t> C</a:t>
            </a:r>
          </a:p>
        </p:txBody>
      </p:sp>
    </p:spTree>
    <p:extLst>
      <p:ext uri="{BB962C8B-B14F-4D97-AF65-F5344CB8AC3E}">
        <p14:creationId xmlns:p14="http://schemas.microsoft.com/office/powerpoint/2010/main" val="2175423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Google Shape;195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210458" y="-429647"/>
            <a:ext cx="12612914" cy="251970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6" name="Google Shape;196;p14"/>
          <p:cNvGrpSpPr/>
          <p:nvPr/>
        </p:nvGrpSpPr>
        <p:grpSpPr>
          <a:xfrm>
            <a:off x="2387599" y="2366102"/>
            <a:ext cx="7998251" cy="3533679"/>
            <a:chOff x="0" y="274"/>
            <a:chExt cx="7998251" cy="3533679"/>
          </a:xfrm>
        </p:grpSpPr>
        <p:sp>
          <p:nvSpPr>
            <p:cNvPr id="197" name="Google Shape;197;p14"/>
            <p:cNvSpPr/>
            <p:nvPr/>
          </p:nvSpPr>
          <p:spPr>
            <a:xfrm>
              <a:off x="0" y="274"/>
              <a:ext cx="7888516" cy="87399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5E697B"/>
                </a:gs>
                <a:gs pos="50000">
                  <a:srgbClr val="42536A"/>
                </a:gs>
                <a:gs pos="100000">
                  <a:srgbClr val="38495F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14"/>
            <p:cNvSpPr txBox="1"/>
            <p:nvPr/>
          </p:nvSpPr>
          <p:spPr>
            <a:xfrm>
              <a:off x="42665" y="42939"/>
              <a:ext cx="7803186" cy="7886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rPr lang="en-US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Permasalahan yang dihadapi dapat dipecah menjadi lebih  sederhana</a:t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" name="Google Shape;199;p14"/>
            <p:cNvSpPr/>
            <p:nvPr/>
          </p:nvSpPr>
          <p:spPr>
            <a:xfrm>
              <a:off x="0" y="886837"/>
              <a:ext cx="7888516" cy="87399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5E697B"/>
                </a:gs>
                <a:gs pos="50000">
                  <a:srgbClr val="42536A"/>
                </a:gs>
                <a:gs pos="100000">
                  <a:srgbClr val="38495F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14"/>
            <p:cNvSpPr txBox="1"/>
            <p:nvPr/>
          </p:nvSpPr>
          <p:spPr>
            <a:xfrm>
              <a:off x="42665" y="929502"/>
              <a:ext cx="7803186" cy="7886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rPr lang="en-US" sz="180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Ada </a:t>
              </a:r>
              <a:r>
                <a:rPr lang="en-US" sz="1800" dirty="0" err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fungsi</a:t>
              </a:r>
              <a:r>
                <a:rPr lang="en-US" sz="180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yang </a:t>
              </a:r>
              <a:r>
                <a:rPr lang="en-US" sz="1800" dirty="0" err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memanggil</a:t>
              </a:r>
              <a:r>
                <a:rPr lang="en-US" sz="180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800" dirty="0" err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dirinya</a:t>
              </a:r>
              <a:r>
                <a:rPr lang="en-US" sz="180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800" dirty="0" err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sendiri</a:t>
              </a:r>
              <a:endParaRPr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" name="Google Shape;201;p14"/>
            <p:cNvSpPr/>
            <p:nvPr/>
          </p:nvSpPr>
          <p:spPr>
            <a:xfrm>
              <a:off x="0" y="1773400"/>
              <a:ext cx="7888516" cy="87399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5E697B"/>
                </a:gs>
                <a:gs pos="50000">
                  <a:srgbClr val="42536A"/>
                </a:gs>
                <a:gs pos="100000">
                  <a:srgbClr val="38495F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14"/>
            <p:cNvSpPr txBox="1"/>
            <p:nvPr/>
          </p:nvSpPr>
          <p:spPr>
            <a:xfrm>
              <a:off x="42665" y="1816065"/>
              <a:ext cx="7803186" cy="7886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rPr lang="en-US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Karena fungsi rekursi memanggil dirinya sendiri secara terus menerus, maka dari itu diperlukan suatu kondisi untuk menghentikan pemanggilan ini, kondisi ini disebut dengan </a:t>
              </a:r>
              <a:r>
                <a:rPr lang="en-US" sz="18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kondisi  terminal</a:t>
              </a:r>
              <a:endParaRPr/>
            </a:p>
          </p:txBody>
        </p:sp>
        <p:sp>
          <p:nvSpPr>
            <p:cNvPr id="203" name="Google Shape;203;p14"/>
            <p:cNvSpPr/>
            <p:nvPr/>
          </p:nvSpPr>
          <p:spPr>
            <a:xfrm>
              <a:off x="0" y="2659963"/>
              <a:ext cx="7888516" cy="87399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5E697B"/>
                </a:gs>
                <a:gs pos="50000">
                  <a:srgbClr val="42536A"/>
                </a:gs>
                <a:gs pos="100000">
                  <a:srgbClr val="38495F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14"/>
            <p:cNvSpPr txBox="1"/>
            <p:nvPr/>
          </p:nvSpPr>
          <p:spPr>
            <a:xfrm>
              <a:off x="195065" y="2659963"/>
              <a:ext cx="7803186" cy="7886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rPr lang="en-US" sz="1800" dirty="0" err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Fungsi</a:t>
              </a:r>
              <a:r>
                <a:rPr lang="en-US" sz="180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800" dirty="0" err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rekursi</a:t>
              </a:r>
              <a:r>
                <a:rPr lang="en-US" sz="180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minimal </a:t>
              </a:r>
              <a:r>
                <a:rPr lang="en-US" sz="1800" dirty="0" err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memiliki</a:t>
              </a:r>
              <a:r>
                <a:rPr lang="en-US" sz="180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800" dirty="0" err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satu</a:t>
              </a:r>
              <a:r>
                <a:rPr lang="en-US" sz="180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n-US" sz="1800" dirty="0" err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kondisi</a:t>
              </a:r>
              <a:r>
                <a:rPr lang="en-US" sz="180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terminal</a:t>
              </a:r>
              <a:endParaRPr dirty="0"/>
            </a:p>
          </p:txBody>
        </p:sp>
      </p:grpSp>
      <p:pic>
        <p:nvPicPr>
          <p:cNvPr id="205" name="Google Shape;205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13056" y="2262292"/>
            <a:ext cx="881106" cy="858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98427" y="3231362"/>
            <a:ext cx="895735" cy="87252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1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02327" y="4171140"/>
            <a:ext cx="901469" cy="8781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1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10641" y="5081890"/>
            <a:ext cx="907669" cy="8887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62305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5014" y="151663"/>
            <a:ext cx="10058400" cy="772176"/>
          </a:xfrm>
        </p:spPr>
        <p:txBody>
          <a:bodyPr>
            <a:normAutofit/>
          </a:bodyPr>
          <a:lstStyle/>
          <a:p>
            <a:r>
              <a:rPr lang="en-US" sz="4000" dirty="0" smtClean="0"/>
              <a:t>Proses </a:t>
            </a:r>
            <a:r>
              <a:rPr lang="en-US" sz="4000" dirty="0" err="1" smtClean="0"/>
              <a:t>Rekursi</a:t>
            </a:r>
            <a:r>
              <a:rPr lang="en-US" sz="4000" dirty="0" smtClean="0"/>
              <a:t> </a:t>
            </a:r>
            <a:r>
              <a:rPr lang="en-US" sz="4000" dirty="0" err="1" smtClean="0"/>
              <a:t>Menara</a:t>
            </a:r>
            <a:r>
              <a:rPr lang="en-US" sz="4000" dirty="0" smtClean="0"/>
              <a:t> Hanoi</a:t>
            </a:r>
            <a:endParaRPr lang="en-US" sz="40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9762230"/>
              </p:ext>
            </p:extLst>
          </p:nvPr>
        </p:nvGraphicFramePr>
        <p:xfrm>
          <a:off x="155639" y="899412"/>
          <a:ext cx="12036361" cy="548936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34584">
                  <a:extLst>
                    <a:ext uri="{9D8B030D-6E8A-4147-A177-3AD203B41FA5}">
                      <a16:colId xmlns:a16="http://schemas.microsoft.com/office/drawing/2014/main" val="955001234"/>
                    </a:ext>
                  </a:extLst>
                </a:gridCol>
                <a:gridCol w="3085537">
                  <a:extLst>
                    <a:ext uri="{9D8B030D-6E8A-4147-A177-3AD203B41FA5}">
                      <a16:colId xmlns:a16="http://schemas.microsoft.com/office/drawing/2014/main" val="701039133"/>
                    </a:ext>
                  </a:extLst>
                </a:gridCol>
                <a:gridCol w="2553420">
                  <a:extLst>
                    <a:ext uri="{9D8B030D-6E8A-4147-A177-3AD203B41FA5}">
                      <a16:colId xmlns:a16="http://schemas.microsoft.com/office/drawing/2014/main" val="3053692098"/>
                    </a:ext>
                  </a:extLst>
                </a:gridCol>
                <a:gridCol w="2962820">
                  <a:extLst>
                    <a:ext uri="{9D8B030D-6E8A-4147-A177-3AD203B41FA5}">
                      <a16:colId xmlns:a16="http://schemas.microsoft.com/office/drawing/2014/main" val="3837555752"/>
                    </a:ext>
                  </a:extLst>
                </a:gridCol>
              </a:tblGrid>
              <a:tr h="211344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73" marR="3973" marT="397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73" marR="3973" marT="397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73" marR="3973" marT="397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73" marR="3973" marT="3973" marB="0" anchor="b"/>
                </a:tc>
                <a:extLst>
                  <a:ext uri="{0D108BD9-81ED-4DB2-BD59-A6C34878D82A}">
                    <a16:rowId xmlns:a16="http://schemas.microsoft.com/office/drawing/2014/main" val="1651381542"/>
                  </a:ext>
                </a:extLst>
              </a:tr>
              <a:tr h="42113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void </a:t>
                      </a:r>
                      <a:r>
                        <a:rPr 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hanoi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n, char </a:t>
                      </a:r>
                      <a:r>
                        <a:rPr 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asal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char </a:t>
                      </a:r>
                      <a:r>
                        <a:rPr 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tujuan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char bantu) {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void </a:t>
                      </a:r>
                      <a:r>
                        <a:rPr 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hanoi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(3, A, C, B)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void </a:t>
                      </a:r>
                      <a:r>
                        <a:rPr 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hanoi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(2, A, B, C)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void </a:t>
                      </a:r>
                      <a:r>
                        <a:rPr 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hanoi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(1, A, C, B){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250092653"/>
                  </a:ext>
                </a:extLst>
              </a:tr>
              <a:tr h="2136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   if (n == 1) {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{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{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if (1==1){ -&gt;True</a:t>
                      </a:r>
                    </a:p>
                  </a:txBody>
                  <a:tcPr marL="6350" marR="6350" marT="635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9740500"/>
                  </a:ext>
                </a:extLst>
              </a:tr>
              <a:tr h="42113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      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printf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("\n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Pindahkan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cakram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dari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%c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%c",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asal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tujuan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);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if (3 == 1)-&gt;False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if (2==1)-&gt;False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printf("\n Pindahkan cakram 1 dari A ke C");</a:t>
                      </a:r>
                    </a:p>
                  </a:txBody>
                  <a:tcPr marL="6350" marR="6350" marT="635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1754643"/>
                  </a:ext>
                </a:extLst>
              </a:tr>
              <a:tr h="2136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       return;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return;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649553586"/>
                  </a:ext>
                </a:extLst>
              </a:tr>
              <a:tr h="2136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   }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}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495304884"/>
                  </a:ext>
                </a:extLst>
              </a:tr>
              <a:tr h="2136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  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hanoi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(n - 1,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asal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bantu,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tujuan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);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hanoi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(2, A, B, C);</a:t>
                      </a: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hanoi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(1, A, C, B);</a:t>
                      </a: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348978715"/>
                  </a:ext>
                </a:extLst>
              </a:tr>
              <a:tr h="35128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589648644"/>
                  </a:ext>
                </a:extLst>
              </a:tr>
              <a:tr h="42113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  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printf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("\n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Pindahkan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cakram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%d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dari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%c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%c", n,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asal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tujuan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);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printf("\n Pindahkan cakram 3 dari A ke C");</a:t>
                      </a: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printf("\n Pindahkan cakram 2 dari A ke B");</a:t>
                      </a: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116692681"/>
                  </a:ext>
                </a:extLst>
              </a:tr>
              <a:tr h="213656">
                <a:tc>
                  <a:txBody>
                    <a:bodyPr/>
                    <a:lstStyle/>
                    <a:p>
                      <a:pPr algn="l" fontAlgn="ctr"/>
                      <a:r>
                        <a:rPr lang="fi-F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   hanoi(n - 1, bantu, tujuan, asal);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hanoi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(2, B, C, A);</a:t>
                      </a: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hanoi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(1, C, B, A);</a:t>
                      </a: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861371190"/>
                  </a:ext>
                </a:extLst>
              </a:tr>
              <a:tr h="2136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}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}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}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13675371"/>
                  </a:ext>
                </a:extLst>
              </a:tr>
              <a:tr h="2136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Stack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stack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stack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583474882"/>
                  </a:ext>
                </a:extLst>
              </a:tr>
              <a:tr h="421136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hanoi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(2, A, B, C);</a:t>
                      </a: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hanoi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(1, A, C, B);</a:t>
                      </a: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printf("\n Pindahkan cakram 2 dari A ke B");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066163324"/>
                  </a:ext>
                </a:extLst>
              </a:tr>
              <a:tr h="42113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printf("\n Pindahkan cakram 3 dari A ke C");</a:t>
                      </a: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printf("\n Pindahkan cakram 2 dari A ke B");</a:t>
                      </a: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hanoi(1, C, B, A);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679310138"/>
                  </a:ext>
                </a:extLst>
              </a:tr>
              <a:tr h="42113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hanoi(2, B, C, A);</a:t>
                      </a: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hanoi(1, C, B, A);</a:t>
                      </a: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printf("\n Pindahkan cakram 3 dari A ke C");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181599130"/>
                  </a:ext>
                </a:extLst>
              </a:tr>
              <a:tr h="421136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printf("\n Pindahkan cakram 3 dari A ke C");</a:t>
                      </a: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hanoi(2, B, C, A);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266800170"/>
                  </a:ext>
                </a:extLst>
              </a:tr>
              <a:tr h="351284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hanoi(2, B, C, A);</a:t>
                      </a:r>
                    </a:p>
                  </a:txBody>
                  <a:tcPr marL="6350" marR="6350" marT="635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8383978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0666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9698217"/>
              </p:ext>
            </p:extLst>
          </p:nvPr>
        </p:nvGraphicFramePr>
        <p:xfrm>
          <a:off x="420211" y="286603"/>
          <a:ext cx="11412537" cy="515622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78021">
                  <a:extLst>
                    <a:ext uri="{9D8B030D-6E8A-4147-A177-3AD203B41FA5}">
                      <a16:colId xmlns:a16="http://schemas.microsoft.com/office/drawing/2014/main" val="4079637101"/>
                    </a:ext>
                  </a:extLst>
                </a:gridCol>
                <a:gridCol w="1900840">
                  <a:extLst>
                    <a:ext uri="{9D8B030D-6E8A-4147-A177-3AD203B41FA5}">
                      <a16:colId xmlns:a16="http://schemas.microsoft.com/office/drawing/2014/main" val="1778869188"/>
                    </a:ext>
                  </a:extLst>
                </a:gridCol>
                <a:gridCol w="3016838">
                  <a:extLst>
                    <a:ext uri="{9D8B030D-6E8A-4147-A177-3AD203B41FA5}">
                      <a16:colId xmlns:a16="http://schemas.microsoft.com/office/drawing/2014/main" val="3133888505"/>
                    </a:ext>
                  </a:extLst>
                </a:gridCol>
                <a:gridCol w="3016838">
                  <a:extLst>
                    <a:ext uri="{9D8B030D-6E8A-4147-A177-3AD203B41FA5}">
                      <a16:colId xmlns:a16="http://schemas.microsoft.com/office/drawing/2014/main" val="2145412690"/>
                    </a:ext>
                  </a:extLst>
                </a:gridCol>
              </a:tblGrid>
              <a:tr h="174114"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75825075"/>
                  </a:ext>
                </a:extLst>
              </a:tr>
              <a:tr h="51039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void </a:t>
                      </a:r>
                      <a:r>
                        <a:rPr 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hanoi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n, char </a:t>
                      </a:r>
                      <a:r>
                        <a:rPr 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asal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char </a:t>
                      </a:r>
                      <a:r>
                        <a:rPr 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tujuan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char bantu) {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void hanoi(1, C, B, A){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148438616"/>
                  </a:ext>
                </a:extLst>
              </a:tr>
              <a:tr h="51039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   if (n == 1) {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if (1==1){ -&gt;True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976020693"/>
                  </a:ext>
                </a:extLst>
              </a:tr>
              <a:tr h="17411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      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printf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("\n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Pindahkan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cakram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dari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%c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%c",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asal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tujuan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);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printf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("\n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Pindahkan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cakram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dari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B");</a:t>
                      </a: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7422395"/>
                  </a:ext>
                </a:extLst>
              </a:tr>
              <a:tr h="34131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       return;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return;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783646892"/>
                  </a:ext>
                </a:extLst>
              </a:tr>
              <a:tr h="17411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   }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}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441261382"/>
                  </a:ext>
                </a:extLst>
              </a:tr>
              <a:tr h="17411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  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hanoi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(n - 1,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asal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bantu,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tujuan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);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1563262"/>
                  </a:ext>
                </a:extLst>
              </a:tr>
              <a:tr h="34131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935213446"/>
                  </a:ext>
                </a:extLst>
              </a:tr>
              <a:tr h="34319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  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printf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("\n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Pindahkan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cakram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%d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dari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%c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%c", n,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asal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tujuan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);</a:t>
                      </a:r>
                    </a:p>
                  </a:txBody>
                  <a:tcPr marL="6350" marR="6350" marT="6350" marB="0" anchor="ctr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printf("\n Pindahkan cakram 2 dari A ke B");</a:t>
                      </a:r>
                    </a:p>
                  </a:txBody>
                  <a:tcPr marL="6350" marR="6350" marT="635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printf("\n Pindahkan cakram 3 dari A ke C");</a:t>
                      </a:r>
                    </a:p>
                  </a:txBody>
                  <a:tcPr marL="6350" marR="6350" marT="6350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5531399"/>
                  </a:ext>
                </a:extLst>
              </a:tr>
              <a:tr h="341313">
                <a:tc>
                  <a:txBody>
                    <a:bodyPr/>
                    <a:lstStyle/>
                    <a:p>
                      <a:pPr algn="l" fontAlgn="ctr"/>
                      <a:r>
                        <a:rPr lang="fi-F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   hanoi(n - 1, bantu, tujuan, asal);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79758413"/>
                  </a:ext>
                </a:extLst>
              </a:tr>
              <a:tr h="17411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}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101548644"/>
                  </a:ext>
                </a:extLst>
              </a:tr>
              <a:tr h="17411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stack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stack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stack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979861348"/>
                  </a:ext>
                </a:extLst>
              </a:tr>
              <a:tr h="343197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hanoi(1, C, B, A);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printf("\n Pindahkan cakram 3 dari A ke C");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hanoi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(2, B, C, A);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591372989"/>
                  </a:ext>
                </a:extLst>
              </a:tr>
              <a:tr h="343197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printf("\n Pindahkan cakram 3 dari A ke C");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hanoi(2, B, C, A);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17762311"/>
                  </a:ext>
                </a:extLst>
              </a:tr>
              <a:tr h="174114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hanoi(2, B, C, A);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8111749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3903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1957678"/>
              </p:ext>
            </p:extLst>
          </p:nvPr>
        </p:nvGraphicFramePr>
        <p:xfrm>
          <a:off x="207814" y="533402"/>
          <a:ext cx="11837332" cy="560631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05668">
                  <a:extLst>
                    <a:ext uri="{9D8B030D-6E8A-4147-A177-3AD203B41FA5}">
                      <a16:colId xmlns:a16="http://schemas.microsoft.com/office/drawing/2014/main" val="3444865255"/>
                    </a:ext>
                  </a:extLst>
                </a:gridCol>
                <a:gridCol w="2480733">
                  <a:extLst>
                    <a:ext uri="{9D8B030D-6E8A-4147-A177-3AD203B41FA5}">
                      <a16:colId xmlns:a16="http://schemas.microsoft.com/office/drawing/2014/main" val="2751547358"/>
                    </a:ext>
                  </a:extLst>
                </a:gridCol>
                <a:gridCol w="2429934">
                  <a:extLst>
                    <a:ext uri="{9D8B030D-6E8A-4147-A177-3AD203B41FA5}">
                      <a16:colId xmlns:a16="http://schemas.microsoft.com/office/drawing/2014/main" val="3209653689"/>
                    </a:ext>
                  </a:extLst>
                </a:gridCol>
                <a:gridCol w="1900384">
                  <a:extLst>
                    <a:ext uri="{9D8B030D-6E8A-4147-A177-3AD203B41FA5}">
                      <a16:colId xmlns:a16="http://schemas.microsoft.com/office/drawing/2014/main" val="1965898156"/>
                    </a:ext>
                  </a:extLst>
                </a:gridCol>
                <a:gridCol w="2020613">
                  <a:extLst>
                    <a:ext uri="{9D8B030D-6E8A-4147-A177-3AD203B41FA5}">
                      <a16:colId xmlns:a16="http://schemas.microsoft.com/office/drawing/2014/main" val="3426577344"/>
                    </a:ext>
                  </a:extLst>
                </a:gridCol>
              </a:tblGrid>
              <a:tr h="195132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07" marR="4907" marT="49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07" marR="4907" marT="49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07" marR="4907" marT="49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07" marR="4907" marT="49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07" marR="4907" marT="4907" marB="0" anchor="b"/>
                </a:tc>
                <a:extLst>
                  <a:ext uri="{0D108BD9-81ED-4DB2-BD59-A6C34878D82A}">
                    <a16:rowId xmlns:a16="http://schemas.microsoft.com/office/drawing/2014/main" val="3399259899"/>
                  </a:ext>
                </a:extLst>
              </a:tr>
              <a:tr h="19513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void </a:t>
                      </a:r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hanoi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n, char </a:t>
                      </a:r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asal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char </a:t>
                      </a:r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tujuan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char bantu) {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void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hanoi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(2, B, C, A)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void hanoi(1, B, A, C){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void hanoi(1, A, C, B){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970966624"/>
                  </a:ext>
                </a:extLst>
              </a:tr>
              <a:tr h="19513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   if (n == 1) {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{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if (1==1){ -&gt;True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if (1==1){-&gt;True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64334251"/>
                  </a:ext>
                </a:extLst>
              </a:tr>
              <a:tr h="38516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      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printf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("\n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Pindahkan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cakram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dari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%c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%c",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asal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tujuan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);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if (2==1)-&gt;False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printf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("\n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Pindahkan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cakram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 </a:t>
                      </a:r>
                      <a:r>
                        <a:rPr lang="en-US" sz="16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dari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 </a:t>
                      </a:r>
                      <a:r>
                        <a:rPr lang="en-US" sz="16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A");</a:t>
                      </a: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printf("\n Pindahkan cakram 1 dari A ke C");</a:t>
                      </a: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874181"/>
                  </a:ext>
                </a:extLst>
              </a:tr>
              <a:tr h="19513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       return;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return;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return;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92174481"/>
                  </a:ext>
                </a:extLst>
              </a:tr>
              <a:tr h="19513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   }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}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}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385256494"/>
                  </a:ext>
                </a:extLst>
              </a:tr>
              <a:tr h="19513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  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hanoi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(n - 1,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asal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bantu,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tujuan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);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hanoi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(1, B, A, C);</a:t>
                      </a: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345653566"/>
                  </a:ext>
                </a:extLst>
              </a:tr>
              <a:tr h="38516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286524119"/>
                  </a:ext>
                </a:extLst>
              </a:tr>
              <a:tr h="19513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  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printf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("\n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Pindahkan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cakram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%d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dari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%c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%c", n,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asal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tujuan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);</a:t>
                      </a:r>
                    </a:p>
                  </a:txBody>
                  <a:tcPr marL="6350" marR="6350" marT="6350" marB="0" anchor="ctr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printf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("\n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Pindahkan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cakram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dari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C");</a:t>
                      </a: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printf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("\n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Pindahkan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cakram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dari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C");</a:t>
                      </a: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5114852"/>
                  </a:ext>
                </a:extLst>
              </a:tr>
              <a:tr h="195132">
                <a:tc>
                  <a:txBody>
                    <a:bodyPr/>
                    <a:lstStyle/>
                    <a:p>
                      <a:pPr algn="l" fontAlgn="ctr"/>
                      <a:r>
                        <a:rPr lang="fi-FI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   hanoi(n - 1, bantu, tujuan, asal);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hanoi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(1, A, C, B);</a:t>
                      </a: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087213801"/>
                  </a:ext>
                </a:extLst>
              </a:tr>
              <a:tr h="195132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07" marR="4907" marT="4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}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79011091"/>
                  </a:ext>
                </a:extLst>
              </a:tr>
              <a:tr h="385166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07" marR="4907" marT="4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stack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stack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stack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stack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642444624"/>
                  </a:ext>
                </a:extLst>
              </a:tr>
              <a:tr h="385166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07" marR="4907" marT="4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hanoi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(1, B, A, C);</a:t>
                      </a: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printf("\n Pindahkan cakram 2 dari B ke C");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hanoi(1, A, C, B);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246305163"/>
                  </a:ext>
                </a:extLst>
              </a:tr>
              <a:tr h="195132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07" marR="4907" marT="4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printf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("\n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Pindahkan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cakram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dari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C");</a:t>
                      </a: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hanoi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(1, A, C, B);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47514654"/>
                  </a:ext>
                </a:extLst>
              </a:tr>
              <a:tr h="195132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07" marR="4907" marT="4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hanoi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(1, A, C, B);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1178797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4295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Pohon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Rekursi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956733" y="3234267"/>
            <a:ext cx="2175933" cy="72813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"/>
            <a:r>
              <a:rPr lang="en-US" sz="1600" b="1" dirty="0" smtClean="0">
                <a:solidFill>
                  <a:schemeClr val="tx1"/>
                </a:solidFill>
              </a:rPr>
              <a:t>1</a:t>
            </a:r>
            <a:r>
              <a:rPr lang="en-US" sz="1600" b="1" dirty="0">
                <a:solidFill>
                  <a:schemeClr val="tx1"/>
                </a:solidFill>
              </a:rPr>
              <a:t>.</a:t>
            </a:r>
            <a:endParaRPr lang="en-US" sz="1600" dirty="0">
              <a:solidFill>
                <a:schemeClr val="tx1"/>
              </a:solidFill>
            </a:endParaRPr>
          </a:p>
          <a:p>
            <a:pPr fontAlgn="b"/>
            <a:r>
              <a:rPr lang="en-US" sz="1600" b="1" dirty="0">
                <a:solidFill>
                  <a:schemeClr val="tx1"/>
                </a:solidFill>
              </a:rPr>
              <a:t>void </a:t>
            </a:r>
            <a:r>
              <a:rPr lang="en-US" sz="1600" b="1" dirty="0" err="1">
                <a:solidFill>
                  <a:schemeClr val="tx1"/>
                </a:solidFill>
              </a:rPr>
              <a:t>hanoi</a:t>
            </a:r>
            <a:r>
              <a:rPr lang="en-US" sz="1600" b="1" dirty="0">
                <a:solidFill>
                  <a:schemeClr val="tx1"/>
                </a:solidFill>
              </a:rPr>
              <a:t>(3, A, C, B)</a:t>
            </a:r>
            <a:endParaRPr lang="en-US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062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Pohon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Rekursi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956733" y="3234267"/>
            <a:ext cx="2175933" cy="72813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"/>
            <a:r>
              <a:rPr lang="en-US" sz="1600" b="1" dirty="0" smtClean="0">
                <a:solidFill>
                  <a:schemeClr val="tx1"/>
                </a:solidFill>
              </a:rPr>
              <a:t>1</a:t>
            </a:r>
            <a:r>
              <a:rPr lang="en-US" sz="1600" b="1" dirty="0">
                <a:solidFill>
                  <a:schemeClr val="tx1"/>
                </a:solidFill>
              </a:rPr>
              <a:t>.</a:t>
            </a:r>
            <a:endParaRPr lang="en-US" sz="1600" dirty="0">
              <a:solidFill>
                <a:schemeClr val="tx1"/>
              </a:solidFill>
            </a:endParaRPr>
          </a:p>
          <a:p>
            <a:pPr fontAlgn="b"/>
            <a:r>
              <a:rPr lang="en-US" sz="1600" b="1" dirty="0">
                <a:solidFill>
                  <a:schemeClr val="tx1"/>
                </a:solidFill>
              </a:rPr>
              <a:t>void </a:t>
            </a:r>
            <a:r>
              <a:rPr lang="en-US" sz="1600" b="1" dirty="0" err="1">
                <a:solidFill>
                  <a:schemeClr val="tx1"/>
                </a:solidFill>
              </a:rPr>
              <a:t>hanoi</a:t>
            </a:r>
            <a:r>
              <a:rPr lang="en-US" sz="1600" b="1" dirty="0">
                <a:solidFill>
                  <a:schemeClr val="tx1"/>
                </a:solidFill>
              </a:rPr>
              <a:t>(3, A, C, B)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950549" y="1754293"/>
            <a:ext cx="1688251" cy="70068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"/>
            <a:r>
              <a:rPr lang="it-IT" sz="1600" b="1" dirty="0">
                <a:solidFill>
                  <a:schemeClr val="tx1"/>
                </a:solidFill>
              </a:rPr>
              <a:t>2. </a:t>
            </a:r>
            <a:endParaRPr lang="it-IT" sz="1600" dirty="0">
              <a:solidFill>
                <a:schemeClr val="tx1"/>
              </a:solidFill>
            </a:endParaRPr>
          </a:p>
          <a:p>
            <a:pPr fontAlgn="b"/>
            <a:r>
              <a:rPr lang="it-IT" sz="1600" b="1" dirty="0">
                <a:solidFill>
                  <a:schemeClr val="tx1"/>
                </a:solidFill>
              </a:rPr>
              <a:t>hanoi(2, A, B, C);</a:t>
            </a:r>
            <a:endParaRPr lang="it-IT" sz="16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950547" y="3213098"/>
            <a:ext cx="2678854" cy="7493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600" b="1" dirty="0">
                <a:solidFill>
                  <a:schemeClr val="tx1"/>
                </a:solidFill>
              </a:rPr>
              <a:t>printf("\n Pindahkan cakram 3 </a:t>
            </a:r>
            <a:r>
              <a:rPr lang="pt-BR" sz="1600" b="1" dirty="0" smtClean="0">
                <a:solidFill>
                  <a:schemeClr val="tx1"/>
                </a:solidFill>
              </a:rPr>
              <a:t>dari </a:t>
            </a:r>
            <a:r>
              <a:rPr lang="pt-BR" sz="1600" b="1" dirty="0">
                <a:solidFill>
                  <a:schemeClr val="tx1"/>
                </a:solidFill>
              </a:rPr>
              <a:t>A ke C");</a:t>
            </a:r>
            <a:endParaRPr lang="pt-BR" sz="16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950547" y="4607560"/>
            <a:ext cx="1688253" cy="70273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"/>
            <a:r>
              <a:rPr lang="en-US" sz="1600" b="1" dirty="0" err="1">
                <a:solidFill>
                  <a:schemeClr val="tx1"/>
                </a:solidFill>
              </a:rPr>
              <a:t>hanoi</a:t>
            </a:r>
            <a:r>
              <a:rPr lang="en-US" sz="1600" b="1" dirty="0">
                <a:solidFill>
                  <a:schemeClr val="tx1"/>
                </a:solidFill>
              </a:rPr>
              <a:t>(2, B, C, A);</a:t>
            </a:r>
            <a:endParaRPr lang="en-US" sz="1600" dirty="0">
              <a:solidFill>
                <a:schemeClr val="tx1"/>
              </a:solidFill>
            </a:endParaRPr>
          </a:p>
        </p:txBody>
      </p:sp>
      <p:cxnSp>
        <p:nvCxnSpPr>
          <p:cNvPr id="11" name="Elbow Connector 10"/>
          <p:cNvCxnSpPr>
            <a:stCxn id="5" idx="0"/>
            <a:endCxn id="6" idx="1"/>
          </p:cNvCxnSpPr>
          <p:nvPr/>
        </p:nvCxnSpPr>
        <p:spPr>
          <a:xfrm rot="5400000" flipH="1" flipV="1">
            <a:off x="2432808" y="1716527"/>
            <a:ext cx="1129632" cy="1905849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6"/>
          <p:cNvCxnSpPr>
            <a:stCxn id="5" idx="2"/>
          </p:cNvCxnSpPr>
          <p:nvPr/>
        </p:nvCxnSpPr>
        <p:spPr>
          <a:xfrm rot="16200000" flipH="1">
            <a:off x="2499360" y="3507739"/>
            <a:ext cx="996526" cy="1905847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19"/>
          <p:cNvCxnSpPr>
            <a:stCxn id="5" idx="3"/>
            <a:endCxn id="7" idx="1"/>
          </p:cNvCxnSpPr>
          <p:nvPr/>
        </p:nvCxnSpPr>
        <p:spPr>
          <a:xfrm flipV="1">
            <a:off x="3132666" y="3587748"/>
            <a:ext cx="817881" cy="10586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3020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8013" y="292924"/>
            <a:ext cx="10058400" cy="1450757"/>
          </a:xfrm>
        </p:spPr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Pohon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Rekursi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956733" y="3234267"/>
            <a:ext cx="2175933" cy="72813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"/>
            <a:r>
              <a:rPr lang="en-US" sz="1600" b="1" dirty="0" smtClean="0">
                <a:solidFill>
                  <a:schemeClr val="tx1"/>
                </a:solidFill>
              </a:rPr>
              <a:t>1</a:t>
            </a:r>
            <a:r>
              <a:rPr lang="en-US" sz="1600" b="1" dirty="0">
                <a:solidFill>
                  <a:schemeClr val="tx1"/>
                </a:solidFill>
              </a:rPr>
              <a:t>.</a:t>
            </a:r>
            <a:endParaRPr lang="en-US" sz="1600" dirty="0">
              <a:solidFill>
                <a:schemeClr val="tx1"/>
              </a:solidFill>
            </a:endParaRPr>
          </a:p>
          <a:p>
            <a:pPr fontAlgn="b"/>
            <a:r>
              <a:rPr lang="en-US" sz="1600" b="1" dirty="0">
                <a:solidFill>
                  <a:schemeClr val="tx1"/>
                </a:solidFill>
              </a:rPr>
              <a:t>void </a:t>
            </a:r>
            <a:r>
              <a:rPr lang="en-US" sz="1600" b="1" dirty="0" err="1">
                <a:solidFill>
                  <a:schemeClr val="tx1"/>
                </a:solidFill>
              </a:rPr>
              <a:t>hanoi</a:t>
            </a:r>
            <a:r>
              <a:rPr lang="en-US" sz="1600" b="1" dirty="0">
                <a:solidFill>
                  <a:schemeClr val="tx1"/>
                </a:solidFill>
              </a:rPr>
              <a:t>(3, A, C, B)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950549" y="1754293"/>
            <a:ext cx="1688251" cy="70068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"/>
            <a:r>
              <a:rPr lang="it-IT" sz="1600" b="1" dirty="0">
                <a:solidFill>
                  <a:schemeClr val="tx1"/>
                </a:solidFill>
              </a:rPr>
              <a:t>2. </a:t>
            </a:r>
            <a:endParaRPr lang="it-IT" sz="1600" dirty="0">
              <a:solidFill>
                <a:schemeClr val="tx1"/>
              </a:solidFill>
            </a:endParaRPr>
          </a:p>
          <a:p>
            <a:pPr fontAlgn="b"/>
            <a:r>
              <a:rPr lang="it-IT" sz="1600" b="1" dirty="0">
                <a:solidFill>
                  <a:schemeClr val="tx1"/>
                </a:solidFill>
              </a:rPr>
              <a:t>hanoi(2, A, B, C);</a:t>
            </a:r>
            <a:endParaRPr lang="it-IT" sz="16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950547" y="3213098"/>
            <a:ext cx="2678854" cy="7493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600" b="1" dirty="0">
                <a:solidFill>
                  <a:schemeClr val="tx1"/>
                </a:solidFill>
              </a:rPr>
              <a:t>printf("\n Pindahkan cakram 3 </a:t>
            </a:r>
            <a:r>
              <a:rPr lang="pt-BR" sz="1600" b="1" dirty="0" smtClean="0">
                <a:solidFill>
                  <a:schemeClr val="tx1"/>
                </a:solidFill>
              </a:rPr>
              <a:t>dari </a:t>
            </a:r>
            <a:r>
              <a:rPr lang="pt-BR" sz="1600" b="1" dirty="0">
                <a:solidFill>
                  <a:schemeClr val="tx1"/>
                </a:solidFill>
              </a:rPr>
              <a:t>A ke C");</a:t>
            </a:r>
            <a:endParaRPr lang="pt-BR" sz="16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950547" y="4607560"/>
            <a:ext cx="1688253" cy="70273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"/>
            <a:r>
              <a:rPr lang="en-US" sz="1600" b="1" dirty="0" err="1">
                <a:solidFill>
                  <a:schemeClr val="tx1"/>
                </a:solidFill>
              </a:rPr>
              <a:t>hanoi</a:t>
            </a:r>
            <a:r>
              <a:rPr lang="en-US" sz="1600" b="1" dirty="0">
                <a:solidFill>
                  <a:schemeClr val="tx1"/>
                </a:solidFill>
              </a:rPr>
              <a:t>(2, B, C, A);</a:t>
            </a:r>
            <a:endParaRPr lang="en-US" sz="1600" dirty="0">
              <a:solidFill>
                <a:schemeClr val="tx1"/>
              </a:solidFill>
            </a:endParaRPr>
          </a:p>
        </p:txBody>
      </p:sp>
      <p:cxnSp>
        <p:nvCxnSpPr>
          <p:cNvPr id="11" name="Elbow Connector 10"/>
          <p:cNvCxnSpPr>
            <a:stCxn id="5" idx="0"/>
            <a:endCxn id="6" idx="1"/>
          </p:cNvCxnSpPr>
          <p:nvPr/>
        </p:nvCxnSpPr>
        <p:spPr>
          <a:xfrm rot="5400000" flipH="1" flipV="1">
            <a:off x="2432808" y="1716527"/>
            <a:ext cx="1129632" cy="1905849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6"/>
          <p:cNvCxnSpPr>
            <a:stCxn id="5" idx="2"/>
          </p:cNvCxnSpPr>
          <p:nvPr/>
        </p:nvCxnSpPr>
        <p:spPr>
          <a:xfrm rot="16200000" flipH="1">
            <a:off x="2499360" y="3507739"/>
            <a:ext cx="996526" cy="1905847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19"/>
          <p:cNvCxnSpPr>
            <a:stCxn id="5" idx="3"/>
            <a:endCxn id="7" idx="1"/>
          </p:cNvCxnSpPr>
          <p:nvPr/>
        </p:nvCxnSpPr>
        <p:spPr>
          <a:xfrm flipV="1">
            <a:off x="3132666" y="3587748"/>
            <a:ext cx="817881" cy="10586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7167875" y="524934"/>
            <a:ext cx="3593258" cy="91564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"/>
            <a:r>
              <a:rPr lang="en-US" sz="1400" b="1" dirty="0">
                <a:solidFill>
                  <a:schemeClr val="tx1"/>
                </a:solidFill>
              </a:rPr>
              <a:t>3.</a:t>
            </a:r>
            <a:endParaRPr lang="en-US" sz="1400" dirty="0">
              <a:solidFill>
                <a:schemeClr val="tx1"/>
              </a:solidFill>
            </a:endParaRPr>
          </a:p>
          <a:p>
            <a:pPr fontAlgn="b"/>
            <a:r>
              <a:rPr lang="en-US" sz="1400" b="1" dirty="0" err="1">
                <a:solidFill>
                  <a:schemeClr val="tx1"/>
                </a:solidFill>
              </a:rPr>
              <a:t>hanoi</a:t>
            </a:r>
            <a:r>
              <a:rPr lang="en-US" sz="1400" b="1" dirty="0">
                <a:solidFill>
                  <a:schemeClr val="tx1"/>
                </a:solidFill>
              </a:rPr>
              <a:t>(1, A, C, B);</a:t>
            </a:r>
            <a:r>
              <a:rPr lang="en-US" sz="1400" dirty="0">
                <a:solidFill>
                  <a:schemeClr val="tx1"/>
                </a:solidFill>
              </a:rPr>
              <a:t/>
            </a:r>
            <a:br>
              <a:rPr lang="en-US" sz="1400" dirty="0">
                <a:solidFill>
                  <a:schemeClr val="tx1"/>
                </a:solidFill>
              </a:rPr>
            </a:br>
            <a:r>
              <a:rPr lang="en-US" sz="1400" dirty="0" err="1" smtClean="0">
                <a:solidFill>
                  <a:schemeClr val="tx1"/>
                </a:solidFill>
              </a:rPr>
              <a:t>printf</a:t>
            </a:r>
            <a:r>
              <a:rPr lang="en-US" sz="1400" dirty="0">
                <a:solidFill>
                  <a:schemeClr val="tx1"/>
                </a:solidFill>
              </a:rPr>
              <a:t>("\n </a:t>
            </a:r>
            <a:r>
              <a:rPr lang="en-US" sz="1400" dirty="0" err="1">
                <a:solidFill>
                  <a:schemeClr val="tx1"/>
                </a:solidFill>
              </a:rPr>
              <a:t>Pindahkan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cakram</a:t>
            </a:r>
            <a:r>
              <a:rPr lang="en-US" sz="1400" dirty="0">
                <a:solidFill>
                  <a:schemeClr val="tx1"/>
                </a:solidFill>
              </a:rPr>
              <a:t> 1 </a:t>
            </a:r>
            <a:r>
              <a:rPr lang="en-US" sz="1400" dirty="0" err="1">
                <a:solidFill>
                  <a:schemeClr val="tx1"/>
                </a:solidFill>
              </a:rPr>
              <a:t>dari</a:t>
            </a:r>
            <a:r>
              <a:rPr lang="en-US" sz="1400" dirty="0">
                <a:solidFill>
                  <a:schemeClr val="tx1"/>
                </a:solidFill>
              </a:rPr>
              <a:t> A </a:t>
            </a:r>
            <a:r>
              <a:rPr lang="en-US" sz="1400" dirty="0" err="1">
                <a:solidFill>
                  <a:schemeClr val="tx1"/>
                </a:solidFill>
              </a:rPr>
              <a:t>ke</a:t>
            </a:r>
            <a:r>
              <a:rPr lang="en-US" sz="1400" dirty="0">
                <a:solidFill>
                  <a:schemeClr val="tx1"/>
                </a:solidFill>
              </a:rPr>
              <a:t> C");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167877" y="1542627"/>
            <a:ext cx="2678854" cy="8890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600" dirty="0">
                <a:solidFill>
                  <a:schemeClr val="tx1"/>
                </a:solidFill>
              </a:rPr>
              <a:t>4</a:t>
            </a:r>
          </a:p>
          <a:p>
            <a:r>
              <a:rPr lang="pt-BR" sz="1600" dirty="0">
                <a:solidFill>
                  <a:schemeClr val="tx1"/>
                </a:solidFill>
              </a:rPr>
              <a:t>printf("\n Pindahkan cakram 2 dari </a:t>
            </a:r>
            <a:r>
              <a:rPr lang="pt-BR" sz="1600" dirty="0" smtClean="0">
                <a:solidFill>
                  <a:schemeClr val="tx1"/>
                </a:solidFill>
              </a:rPr>
              <a:t>A ke </a:t>
            </a:r>
            <a:r>
              <a:rPr lang="pt-BR" sz="1600" dirty="0">
                <a:solidFill>
                  <a:schemeClr val="tx1"/>
                </a:solidFill>
              </a:rPr>
              <a:t>B");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167877" y="2635983"/>
            <a:ext cx="3339256" cy="74221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"/>
            <a:r>
              <a:rPr lang="en-US" sz="1400" b="1" dirty="0">
                <a:solidFill>
                  <a:schemeClr val="tx1"/>
                </a:solidFill>
              </a:rPr>
              <a:t>5.</a:t>
            </a:r>
            <a:endParaRPr lang="en-US" sz="1400" dirty="0">
              <a:solidFill>
                <a:schemeClr val="tx1"/>
              </a:solidFill>
            </a:endParaRPr>
          </a:p>
          <a:p>
            <a:pPr fontAlgn="b"/>
            <a:r>
              <a:rPr lang="en-US" sz="1400" b="1" dirty="0" err="1">
                <a:solidFill>
                  <a:schemeClr val="tx1"/>
                </a:solidFill>
              </a:rPr>
              <a:t>hanoi</a:t>
            </a:r>
            <a:r>
              <a:rPr lang="en-US" sz="1400" b="1" dirty="0">
                <a:solidFill>
                  <a:schemeClr val="tx1"/>
                </a:solidFill>
              </a:rPr>
              <a:t>(1, C, B, A);</a:t>
            </a:r>
            <a:endParaRPr lang="en-US" sz="1400" dirty="0">
              <a:solidFill>
                <a:schemeClr val="tx1"/>
              </a:solidFill>
            </a:endParaRPr>
          </a:p>
          <a:p>
            <a:r>
              <a:rPr lang="en-US" sz="1400" dirty="0" err="1">
                <a:solidFill>
                  <a:schemeClr val="tx1"/>
                </a:solidFill>
              </a:rPr>
              <a:t>printf</a:t>
            </a:r>
            <a:r>
              <a:rPr lang="en-US" sz="1400" dirty="0">
                <a:solidFill>
                  <a:schemeClr val="tx1"/>
                </a:solidFill>
              </a:rPr>
              <a:t>("\n </a:t>
            </a:r>
            <a:r>
              <a:rPr lang="en-US" sz="1400" dirty="0" err="1">
                <a:solidFill>
                  <a:schemeClr val="tx1"/>
                </a:solidFill>
              </a:rPr>
              <a:t>Pindahkan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cakram</a:t>
            </a:r>
            <a:r>
              <a:rPr lang="en-US" sz="1400" dirty="0">
                <a:solidFill>
                  <a:schemeClr val="tx1"/>
                </a:solidFill>
              </a:rPr>
              <a:t> 1 </a:t>
            </a:r>
            <a:r>
              <a:rPr lang="en-US" sz="1400" dirty="0" err="1">
                <a:solidFill>
                  <a:schemeClr val="tx1"/>
                </a:solidFill>
              </a:rPr>
              <a:t>dari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smtClean="0">
                <a:solidFill>
                  <a:schemeClr val="tx1"/>
                </a:solidFill>
              </a:rPr>
              <a:t>C </a:t>
            </a:r>
            <a:r>
              <a:rPr lang="en-US" sz="1400" dirty="0" err="1" smtClean="0">
                <a:solidFill>
                  <a:schemeClr val="tx1"/>
                </a:solidFill>
              </a:rPr>
              <a:t>ke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>
                <a:solidFill>
                  <a:schemeClr val="tx1"/>
                </a:solidFill>
              </a:rPr>
              <a:t>B");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7609946" y="2157524"/>
            <a:ext cx="18473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smtClean="0">
                <a:ln>
                  <a:noFill/>
                </a:ln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600" b="0" i="0" u="none" strike="noStrike" cap="none" normalizeH="0" baseline="0" smtClean="0">
                <a:ln>
                  <a:noFill/>
                </a:ln>
                <a:effectLst/>
                <a:latin typeface="Arial" panose="020B0604020202020204" pitchFamily="34" charset="0"/>
              </a:rPr>
            </a:br>
            <a:endParaRPr kumimoji="0" lang="en-US" altLang="en-US" sz="1600" b="0" i="0" u="none" strike="noStrike" cap="none" normalizeH="0" baseline="0" smtClean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cxnSp>
        <p:nvCxnSpPr>
          <p:cNvPr id="28" name="Elbow Connector 27"/>
          <p:cNvCxnSpPr>
            <a:stCxn id="6" idx="3"/>
          </p:cNvCxnSpPr>
          <p:nvPr/>
        </p:nvCxnSpPr>
        <p:spPr>
          <a:xfrm flipV="1">
            <a:off x="5638800" y="1117600"/>
            <a:ext cx="1529075" cy="987035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Elbow Connector 28"/>
          <p:cNvCxnSpPr>
            <a:stCxn id="6" idx="3"/>
          </p:cNvCxnSpPr>
          <p:nvPr/>
        </p:nvCxnSpPr>
        <p:spPr>
          <a:xfrm flipV="1">
            <a:off x="5638800" y="1845734"/>
            <a:ext cx="1529075" cy="258901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Elbow Connector 31"/>
          <p:cNvCxnSpPr>
            <a:stCxn id="6" idx="3"/>
            <a:endCxn id="14" idx="1"/>
          </p:cNvCxnSpPr>
          <p:nvPr/>
        </p:nvCxnSpPr>
        <p:spPr>
          <a:xfrm>
            <a:off x="5638800" y="2104635"/>
            <a:ext cx="1529077" cy="902457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227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8013" y="292924"/>
            <a:ext cx="10058400" cy="1450757"/>
          </a:xfrm>
        </p:spPr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Pohon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Rekursi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956733" y="3234267"/>
            <a:ext cx="2175933" cy="72813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"/>
            <a:r>
              <a:rPr lang="en-US" sz="1600" b="1" dirty="0" smtClean="0">
                <a:solidFill>
                  <a:schemeClr val="tx1"/>
                </a:solidFill>
              </a:rPr>
              <a:t>1</a:t>
            </a:r>
            <a:r>
              <a:rPr lang="en-US" sz="1600" b="1" dirty="0">
                <a:solidFill>
                  <a:schemeClr val="tx1"/>
                </a:solidFill>
              </a:rPr>
              <a:t>.</a:t>
            </a:r>
            <a:endParaRPr lang="en-US" sz="1600" dirty="0">
              <a:solidFill>
                <a:schemeClr val="tx1"/>
              </a:solidFill>
            </a:endParaRPr>
          </a:p>
          <a:p>
            <a:pPr fontAlgn="b"/>
            <a:r>
              <a:rPr lang="en-US" sz="1600" b="1" dirty="0">
                <a:solidFill>
                  <a:schemeClr val="tx1"/>
                </a:solidFill>
              </a:rPr>
              <a:t>void </a:t>
            </a:r>
            <a:r>
              <a:rPr lang="en-US" sz="1600" b="1" dirty="0" err="1">
                <a:solidFill>
                  <a:schemeClr val="tx1"/>
                </a:solidFill>
              </a:rPr>
              <a:t>hanoi</a:t>
            </a:r>
            <a:r>
              <a:rPr lang="en-US" sz="1600" b="1" dirty="0">
                <a:solidFill>
                  <a:schemeClr val="tx1"/>
                </a:solidFill>
              </a:rPr>
              <a:t>(3, A, C, B)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950549" y="1754293"/>
            <a:ext cx="1688251" cy="70068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"/>
            <a:r>
              <a:rPr lang="it-IT" sz="1600" b="1" dirty="0">
                <a:solidFill>
                  <a:schemeClr val="tx1"/>
                </a:solidFill>
              </a:rPr>
              <a:t>2. </a:t>
            </a:r>
            <a:endParaRPr lang="it-IT" sz="1600" dirty="0">
              <a:solidFill>
                <a:schemeClr val="tx1"/>
              </a:solidFill>
            </a:endParaRPr>
          </a:p>
          <a:p>
            <a:pPr fontAlgn="b"/>
            <a:r>
              <a:rPr lang="it-IT" sz="1600" b="1" dirty="0">
                <a:solidFill>
                  <a:schemeClr val="tx1"/>
                </a:solidFill>
              </a:rPr>
              <a:t>hanoi(2, A, B, C);</a:t>
            </a:r>
            <a:endParaRPr lang="it-IT" sz="16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950547" y="3213098"/>
            <a:ext cx="2678854" cy="7493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600" b="1" dirty="0" smtClean="0">
                <a:solidFill>
                  <a:schemeClr val="tx1"/>
                </a:solidFill>
              </a:rPr>
              <a:t>6.</a:t>
            </a:r>
          </a:p>
          <a:p>
            <a:r>
              <a:rPr lang="pt-BR" sz="1600" b="1" dirty="0" smtClean="0">
                <a:solidFill>
                  <a:schemeClr val="tx1"/>
                </a:solidFill>
              </a:rPr>
              <a:t>printf</a:t>
            </a:r>
            <a:r>
              <a:rPr lang="pt-BR" sz="1600" b="1" dirty="0">
                <a:solidFill>
                  <a:schemeClr val="tx1"/>
                </a:solidFill>
              </a:rPr>
              <a:t>("\n Pindahkan cakram 3 </a:t>
            </a:r>
            <a:r>
              <a:rPr lang="pt-BR" sz="1600" b="1" dirty="0" smtClean="0">
                <a:solidFill>
                  <a:schemeClr val="tx1"/>
                </a:solidFill>
              </a:rPr>
              <a:t>dari </a:t>
            </a:r>
            <a:r>
              <a:rPr lang="pt-BR" sz="1600" b="1" dirty="0">
                <a:solidFill>
                  <a:schemeClr val="tx1"/>
                </a:solidFill>
              </a:rPr>
              <a:t>A ke C");</a:t>
            </a:r>
            <a:endParaRPr lang="pt-BR" sz="16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950547" y="4607560"/>
            <a:ext cx="1688253" cy="70273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"/>
            <a:r>
              <a:rPr lang="en-US" sz="1600" b="1" dirty="0" err="1" smtClean="0">
                <a:solidFill>
                  <a:schemeClr val="tx1"/>
                </a:solidFill>
              </a:rPr>
              <a:t>hanoi</a:t>
            </a:r>
            <a:r>
              <a:rPr lang="en-US" sz="1600" b="1" dirty="0" smtClean="0">
                <a:solidFill>
                  <a:schemeClr val="tx1"/>
                </a:solidFill>
              </a:rPr>
              <a:t>(2</a:t>
            </a:r>
            <a:r>
              <a:rPr lang="en-US" sz="1600" b="1" dirty="0">
                <a:solidFill>
                  <a:schemeClr val="tx1"/>
                </a:solidFill>
              </a:rPr>
              <a:t>, B, C, A);</a:t>
            </a:r>
            <a:endParaRPr lang="en-US" sz="1600" dirty="0">
              <a:solidFill>
                <a:schemeClr val="tx1"/>
              </a:solidFill>
            </a:endParaRPr>
          </a:p>
        </p:txBody>
      </p:sp>
      <p:cxnSp>
        <p:nvCxnSpPr>
          <p:cNvPr id="11" name="Elbow Connector 10"/>
          <p:cNvCxnSpPr>
            <a:stCxn id="5" idx="0"/>
            <a:endCxn id="6" idx="1"/>
          </p:cNvCxnSpPr>
          <p:nvPr/>
        </p:nvCxnSpPr>
        <p:spPr>
          <a:xfrm rot="5400000" flipH="1" flipV="1">
            <a:off x="2432808" y="1716527"/>
            <a:ext cx="1129632" cy="1905849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6"/>
          <p:cNvCxnSpPr>
            <a:stCxn id="5" idx="2"/>
          </p:cNvCxnSpPr>
          <p:nvPr/>
        </p:nvCxnSpPr>
        <p:spPr>
          <a:xfrm rot="16200000" flipH="1">
            <a:off x="2499360" y="3507739"/>
            <a:ext cx="996526" cy="1905847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19"/>
          <p:cNvCxnSpPr>
            <a:stCxn id="5" idx="3"/>
            <a:endCxn id="7" idx="1"/>
          </p:cNvCxnSpPr>
          <p:nvPr/>
        </p:nvCxnSpPr>
        <p:spPr>
          <a:xfrm flipV="1">
            <a:off x="3132666" y="3587748"/>
            <a:ext cx="817881" cy="10586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7167875" y="524934"/>
            <a:ext cx="3593258" cy="91564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"/>
            <a:r>
              <a:rPr lang="en-US" sz="1400" b="1" dirty="0">
                <a:solidFill>
                  <a:schemeClr val="tx1"/>
                </a:solidFill>
              </a:rPr>
              <a:t>3.</a:t>
            </a:r>
            <a:endParaRPr lang="en-US" sz="1400" dirty="0">
              <a:solidFill>
                <a:schemeClr val="tx1"/>
              </a:solidFill>
            </a:endParaRPr>
          </a:p>
          <a:p>
            <a:pPr fontAlgn="b"/>
            <a:r>
              <a:rPr lang="en-US" sz="1400" b="1" dirty="0" err="1">
                <a:solidFill>
                  <a:schemeClr val="tx1"/>
                </a:solidFill>
              </a:rPr>
              <a:t>hanoi</a:t>
            </a:r>
            <a:r>
              <a:rPr lang="en-US" sz="1400" b="1" dirty="0">
                <a:solidFill>
                  <a:schemeClr val="tx1"/>
                </a:solidFill>
              </a:rPr>
              <a:t>(1, A, C, B);</a:t>
            </a:r>
            <a:r>
              <a:rPr lang="en-US" sz="1400" dirty="0">
                <a:solidFill>
                  <a:schemeClr val="tx1"/>
                </a:solidFill>
              </a:rPr>
              <a:t/>
            </a:r>
            <a:br>
              <a:rPr lang="en-US" sz="1400" dirty="0">
                <a:solidFill>
                  <a:schemeClr val="tx1"/>
                </a:solidFill>
              </a:rPr>
            </a:br>
            <a:r>
              <a:rPr lang="en-US" sz="1400" dirty="0" err="1" smtClean="0">
                <a:solidFill>
                  <a:schemeClr val="tx1"/>
                </a:solidFill>
              </a:rPr>
              <a:t>printf</a:t>
            </a:r>
            <a:r>
              <a:rPr lang="en-US" sz="1400" dirty="0">
                <a:solidFill>
                  <a:schemeClr val="tx1"/>
                </a:solidFill>
              </a:rPr>
              <a:t>("\n </a:t>
            </a:r>
            <a:r>
              <a:rPr lang="en-US" sz="1400" dirty="0" err="1">
                <a:solidFill>
                  <a:schemeClr val="tx1"/>
                </a:solidFill>
              </a:rPr>
              <a:t>Pindahkan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cakram</a:t>
            </a:r>
            <a:r>
              <a:rPr lang="en-US" sz="1400" dirty="0">
                <a:solidFill>
                  <a:schemeClr val="tx1"/>
                </a:solidFill>
              </a:rPr>
              <a:t> 1 </a:t>
            </a:r>
            <a:r>
              <a:rPr lang="en-US" sz="1400" dirty="0" err="1">
                <a:solidFill>
                  <a:schemeClr val="tx1"/>
                </a:solidFill>
              </a:rPr>
              <a:t>dari</a:t>
            </a:r>
            <a:r>
              <a:rPr lang="en-US" sz="1400" dirty="0">
                <a:solidFill>
                  <a:schemeClr val="tx1"/>
                </a:solidFill>
              </a:rPr>
              <a:t> A </a:t>
            </a:r>
            <a:r>
              <a:rPr lang="en-US" sz="1400" dirty="0" err="1">
                <a:solidFill>
                  <a:schemeClr val="tx1"/>
                </a:solidFill>
              </a:rPr>
              <a:t>ke</a:t>
            </a:r>
            <a:r>
              <a:rPr lang="en-US" sz="1400" dirty="0">
                <a:solidFill>
                  <a:schemeClr val="tx1"/>
                </a:solidFill>
              </a:rPr>
              <a:t> C");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167877" y="1542627"/>
            <a:ext cx="2678854" cy="8890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600" dirty="0">
                <a:solidFill>
                  <a:schemeClr val="tx1"/>
                </a:solidFill>
              </a:rPr>
              <a:t>4</a:t>
            </a:r>
          </a:p>
          <a:p>
            <a:r>
              <a:rPr lang="pt-BR" sz="1600" dirty="0">
                <a:solidFill>
                  <a:schemeClr val="tx1"/>
                </a:solidFill>
              </a:rPr>
              <a:t>printf("\n Pindahkan cakram 2 dari </a:t>
            </a:r>
            <a:r>
              <a:rPr lang="pt-BR" sz="1600" dirty="0" smtClean="0">
                <a:solidFill>
                  <a:schemeClr val="tx1"/>
                </a:solidFill>
              </a:rPr>
              <a:t>A ke </a:t>
            </a:r>
            <a:r>
              <a:rPr lang="pt-BR" sz="1600" dirty="0">
                <a:solidFill>
                  <a:schemeClr val="tx1"/>
                </a:solidFill>
              </a:rPr>
              <a:t>B");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167877" y="2635983"/>
            <a:ext cx="3339256" cy="74221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"/>
            <a:r>
              <a:rPr lang="en-US" sz="1400" b="1" dirty="0">
                <a:solidFill>
                  <a:schemeClr val="tx1"/>
                </a:solidFill>
              </a:rPr>
              <a:t>5.</a:t>
            </a:r>
            <a:endParaRPr lang="en-US" sz="1400" dirty="0">
              <a:solidFill>
                <a:schemeClr val="tx1"/>
              </a:solidFill>
            </a:endParaRPr>
          </a:p>
          <a:p>
            <a:pPr fontAlgn="b"/>
            <a:r>
              <a:rPr lang="en-US" sz="1400" b="1" dirty="0" err="1">
                <a:solidFill>
                  <a:schemeClr val="tx1"/>
                </a:solidFill>
              </a:rPr>
              <a:t>hanoi</a:t>
            </a:r>
            <a:r>
              <a:rPr lang="en-US" sz="1400" b="1" dirty="0">
                <a:solidFill>
                  <a:schemeClr val="tx1"/>
                </a:solidFill>
              </a:rPr>
              <a:t>(1, C, B, A);</a:t>
            </a:r>
            <a:endParaRPr lang="en-US" sz="1400" dirty="0">
              <a:solidFill>
                <a:schemeClr val="tx1"/>
              </a:solidFill>
            </a:endParaRPr>
          </a:p>
          <a:p>
            <a:r>
              <a:rPr lang="en-US" sz="1400" dirty="0" err="1">
                <a:solidFill>
                  <a:schemeClr val="tx1"/>
                </a:solidFill>
              </a:rPr>
              <a:t>printf</a:t>
            </a:r>
            <a:r>
              <a:rPr lang="en-US" sz="1400" dirty="0">
                <a:solidFill>
                  <a:schemeClr val="tx1"/>
                </a:solidFill>
              </a:rPr>
              <a:t>("\n </a:t>
            </a:r>
            <a:r>
              <a:rPr lang="en-US" sz="1400" dirty="0" err="1">
                <a:solidFill>
                  <a:schemeClr val="tx1"/>
                </a:solidFill>
              </a:rPr>
              <a:t>Pindahkan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cakram</a:t>
            </a:r>
            <a:r>
              <a:rPr lang="en-US" sz="1400" dirty="0">
                <a:solidFill>
                  <a:schemeClr val="tx1"/>
                </a:solidFill>
              </a:rPr>
              <a:t> 1 </a:t>
            </a:r>
            <a:r>
              <a:rPr lang="en-US" sz="1400" dirty="0" err="1">
                <a:solidFill>
                  <a:schemeClr val="tx1"/>
                </a:solidFill>
              </a:rPr>
              <a:t>dari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smtClean="0">
                <a:solidFill>
                  <a:schemeClr val="tx1"/>
                </a:solidFill>
              </a:rPr>
              <a:t>C </a:t>
            </a:r>
            <a:r>
              <a:rPr lang="en-US" sz="1400" dirty="0" err="1" smtClean="0">
                <a:solidFill>
                  <a:schemeClr val="tx1"/>
                </a:solidFill>
              </a:rPr>
              <a:t>ke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>
                <a:solidFill>
                  <a:schemeClr val="tx1"/>
                </a:solidFill>
              </a:rPr>
              <a:t>B");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7609946" y="2157524"/>
            <a:ext cx="18473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smtClean="0">
                <a:ln>
                  <a:noFill/>
                </a:ln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600" b="0" i="0" u="none" strike="noStrike" cap="none" normalizeH="0" baseline="0" smtClean="0">
                <a:ln>
                  <a:noFill/>
                </a:ln>
                <a:effectLst/>
                <a:latin typeface="Arial" panose="020B0604020202020204" pitchFamily="34" charset="0"/>
              </a:rPr>
            </a:br>
            <a:endParaRPr kumimoji="0" lang="en-US" altLang="en-US" sz="1600" b="0" i="0" u="none" strike="noStrike" cap="none" normalizeH="0" baseline="0" smtClean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cxnSp>
        <p:nvCxnSpPr>
          <p:cNvPr id="28" name="Elbow Connector 27"/>
          <p:cNvCxnSpPr>
            <a:stCxn id="6" idx="3"/>
          </p:cNvCxnSpPr>
          <p:nvPr/>
        </p:nvCxnSpPr>
        <p:spPr>
          <a:xfrm flipV="1">
            <a:off x="5638800" y="1117600"/>
            <a:ext cx="1529075" cy="987035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Elbow Connector 28"/>
          <p:cNvCxnSpPr>
            <a:stCxn id="6" idx="3"/>
          </p:cNvCxnSpPr>
          <p:nvPr/>
        </p:nvCxnSpPr>
        <p:spPr>
          <a:xfrm flipV="1">
            <a:off x="5638800" y="1845734"/>
            <a:ext cx="1529075" cy="258901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Elbow Connector 31"/>
          <p:cNvCxnSpPr>
            <a:stCxn id="6" idx="3"/>
            <a:endCxn id="14" idx="1"/>
          </p:cNvCxnSpPr>
          <p:nvPr/>
        </p:nvCxnSpPr>
        <p:spPr>
          <a:xfrm>
            <a:off x="5638800" y="2104635"/>
            <a:ext cx="1529077" cy="902457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4254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8013" y="292924"/>
            <a:ext cx="10058400" cy="1450757"/>
          </a:xfrm>
        </p:spPr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Pohon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Rekursi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956733" y="3234267"/>
            <a:ext cx="2175933" cy="72813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"/>
            <a:r>
              <a:rPr lang="en-US" sz="1600" b="1" dirty="0" smtClean="0">
                <a:solidFill>
                  <a:schemeClr val="tx1"/>
                </a:solidFill>
              </a:rPr>
              <a:t>1</a:t>
            </a:r>
            <a:r>
              <a:rPr lang="en-US" sz="1600" b="1" dirty="0">
                <a:solidFill>
                  <a:schemeClr val="tx1"/>
                </a:solidFill>
              </a:rPr>
              <a:t>.</a:t>
            </a:r>
            <a:endParaRPr lang="en-US" sz="1600" dirty="0">
              <a:solidFill>
                <a:schemeClr val="tx1"/>
              </a:solidFill>
            </a:endParaRPr>
          </a:p>
          <a:p>
            <a:pPr fontAlgn="b"/>
            <a:r>
              <a:rPr lang="en-US" sz="1600" b="1" dirty="0">
                <a:solidFill>
                  <a:schemeClr val="tx1"/>
                </a:solidFill>
              </a:rPr>
              <a:t>void </a:t>
            </a:r>
            <a:r>
              <a:rPr lang="en-US" sz="1600" b="1" dirty="0" err="1">
                <a:solidFill>
                  <a:schemeClr val="tx1"/>
                </a:solidFill>
              </a:rPr>
              <a:t>hanoi</a:t>
            </a:r>
            <a:r>
              <a:rPr lang="en-US" sz="1600" b="1" dirty="0">
                <a:solidFill>
                  <a:schemeClr val="tx1"/>
                </a:solidFill>
              </a:rPr>
              <a:t>(3, A, C, B)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950549" y="1754293"/>
            <a:ext cx="1688251" cy="70068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"/>
            <a:r>
              <a:rPr lang="it-IT" sz="1600" b="1" dirty="0">
                <a:solidFill>
                  <a:schemeClr val="tx1"/>
                </a:solidFill>
              </a:rPr>
              <a:t>2. </a:t>
            </a:r>
            <a:endParaRPr lang="it-IT" sz="1600" dirty="0">
              <a:solidFill>
                <a:schemeClr val="tx1"/>
              </a:solidFill>
            </a:endParaRPr>
          </a:p>
          <a:p>
            <a:pPr fontAlgn="b"/>
            <a:r>
              <a:rPr lang="it-IT" sz="1600" b="1" dirty="0">
                <a:solidFill>
                  <a:schemeClr val="tx1"/>
                </a:solidFill>
              </a:rPr>
              <a:t>hanoi(2, A, B, C);</a:t>
            </a:r>
            <a:endParaRPr lang="it-IT" sz="16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950547" y="3213098"/>
            <a:ext cx="2678854" cy="7493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600" b="1" dirty="0" smtClean="0">
                <a:solidFill>
                  <a:schemeClr val="tx1"/>
                </a:solidFill>
              </a:rPr>
              <a:t>6.</a:t>
            </a:r>
          </a:p>
          <a:p>
            <a:r>
              <a:rPr lang="pt-BR" sz="1600" b="1" dirty="0" smtClean="0">
                <a:solidFill>
                  <a:schemeClr val="tx1"/>
                </a:solidFill>
              </a:rPr>
              <a:t>printf</a:t>
            </a:r>
            <a:r>
              <a:rPr lang="pt-BR" sz="1600" b="1" dirty="0">
                <a:solidFill>
                  <a:schemeClr val="tx1"/>
                </a:solidFill>
              </a:rPr>
              <a:t>("\n Pindahkan cakram 3 </a:t>
            </a:r>
            <a:r>
              <a:rPr lang="pt-BR" sz="1600" b="1" dirty="0" smtClean="0">
                <a:solidFill>
                  <a:schemeClr val="tx1"/>
                </a:solidFill>
              </a:rPr>
              <a:t>dari </a:t>
            </a:r>
            <a:r>
              <a:rPr lang="pt-BR" sz="1600" b="1" dirty="0">
                <a:solidFill>
                  <a:schemeClr val="tx1"/>
                </a:solidFill>
              </a:rPr>
              <a:t>A ke C");</a:t>
            </a:r>
            <a:endParaRPr lang="pt-BR" sz="16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950547" y="4607560"/>
            <a:ext cx="1688253" cy="70273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"/>
            <a:r>
              <a:rPr lang="en-US" sz="1600" b="1" dirty="0" smtClean="0">
                <a:solidFill>
                  <a:schemeClr val="tx1"/>
                </a:solidFill>
              </a:rPr>
              <a:t>7. </a:t>
            </a:r>
          </a:p>
          <a:p>
            <a:pPr algn="ctr" fontAlgn="b"/>
            <a:r>
              <a:rPr lang="en-US" sz="1600" b="1" dirty="0" err="1" smtClean="0">
                <a:solidFill>
                  <a:schemeClr val="tx1"/>
                </a:solidFill>
              </a:rPr>
              <a:t>hanoi</a:t>
            </a:r>
            <a:r>
              <a:rPr lang="en-US" sz="1600" b="1" dirty="0" smtClean="0">
                <a:solidFill>
                  <a:schemeClr val="tx1"/>
                </a:solidFill>
              </a:rPr>
              <a:t>(2</a:t>
            </a:r>
            <a:r>
              <a:rPr lang="en-US" sz="1600" b="1" dirty="0">
                <a:solidFill>
                  <a:schemeClr val="tx1"/>
                </a:solidFill>
              </a:rPr>
              <a:t>, B, C, A);</a:t>
            </a:r>
            <a:endParaRPr lang="en-US" sz="1600" dirty="0">
              <a:solidFill>
                <a:schemeClr val="tx1"/>
              </a:solidFill>
            </a:endParaRPr>
          </a:p>
        </p:txBody>
      </p:sp>
      <p:cxnSp>
        <p:nvCxnSpPr>
          <p:cNvPr id="11" name="Elbow Connector 10"/>
          <p:cNvCxnSpPr>
            <a:stCxn id="5" idx="0"/>
            <a:endCxn id="6" idx="1"/>
          </p:cNvCxnSpPr>
          <p:nvPr/>
        </p:nvCxnSpPr>
        <p:spPr>
          <a:xfrm rot="5400000" flipH="1" flipV="1">
            <a:off x="2432808" y="1716527"/>
            <a:ext cx="1129632" cy="1905849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6"/>
          <p:cNvCxnSpPr>
            <a:stCxn id="5" idx="2"/>
          </p:cNvCxnSpPr>
          <p:nvPr/>
        </p:nvCxnSpPr>
        <p:spPr>
          <a:xfrm rot="16200000" flipH="1">
            <a:off x="2499360" y="3507739"/>
            <a:ext cx="996526" cy="1905847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19"/>
          <p:cNvCxnSpPr>
            <a:stCxn id="5" idx="3"/>
            <a:endCxn id="7" idx="1"/>
          </p:cNvCxnSpPr>
          <p:nvPr/>
        </p:nvCxnSpPr>
        <p:spPr>
          <a:xfrm flipV="1">
            <a:off x="3132666" y="3587748"/>
            <a:ext cx="817881" cy="10586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7167875" y="524934"/>
            <a:ext cx="3593258" cy="91564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"/>
            <a:r>
              <a:rPr lang="en-US" sz="1400" b="1" dirty="0">
                <a:solidFill>
                  <a:schemeClr val="tx1"/>
                </a:solidFill>
              </a:rPr>
              <a:t>3.</a:t>
            </a:r>
            <a:endParaRPr lang="en-US" sz="1400" dirty="0">
              <a:solidFill>
                <a:schemeClr val="tx1"/>
              </a:solidFill>
            </a:endParaRPr>
          </a:p>
          <a:p>
            <a:pPr fontAlgn="b"/>
            <a:r>
              <a:rPr lang="en-US" sz="1400" b="1" dirty="0" err="1">
                <a:solidFill>
                  <a:schemeClr val="tx1"/>
                </a:solidFill>
              </a:rPr>
              <a:t>hanoi</a:t>
            </a:r>
            <a:r>
              <a:rPr lang="en-US" sz="1400" b="1" dirty="0">
                <a:solidFill>
                  <a:schemeClr val="tx1"/>
                </a:solidFill>
              </a:rPr>
              <a:t>(1, A, C, B);</a:t>
            </a:r>
            <a:r>
              <a:rPr lang="en-US" sz="1400" dirty="0">
                <a:solidFill>
                  <a:schemeClr val="tx1"/>
                </a:solidFill>
              </a:rPr>
              <a:t/>
            </a:r>
            <a:br>
              <a:rPr lang="en-US" sz="1400" dirty="0">
                <a:solidFill>
                  <a:schemeClr val="tx1"/>
                </a:solidFill>
              </a:rPr>
            </a:br>
            <a:r>
              <a:rPr lang="en-US" sz="1400" dirty="0" err="1" smtClean="0">
                <a:solidFill>
                  <a:schemeClr val="tx1"/>
                </a:solidFill>
              </a:rPr>
              <a:t>printf</a:t>
            </a:r>
            <a:r>
              <a:rPr lang="en-US" sz="1400" dirty="0">
                <a:solidFill>
                  <a:schemeClr val="tx1"/>
                </a:solidFill>
              </a:rPr>
              <a:t>("\n </a:t>
            </a:r>
            <a:r>
              <a:rPr lang="en-US" sz="1400" dirty="0" err="1">
                <a:solidFill>
                  <a:schemeClr val="tx1"/>
                </a:solidFill>
              </a:rPr>
              <a:t>Pindahkan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cakram</a:t>
            </a:r>
            <a:r>
              <a:rPr lang="en-US" sz="1400" dirty="0">
                <a:solidFill>
                  <a:schemeClr val="tx1"/>
                </a:solidFill>
              </a:rPr>
              <a:t> 1 </a:t>
            </a:r>
            <a:r>
              <a:rPr lang="en-US" sz="1400" dirty="0" err="1">
                <a:solidFill>
                  <a:schemeClr val="tx1"/>
                </a:solidFill>
              </a:rPr>
              <a:t>dari</a:t>
            </a:r>
            <a:r>
              <a:rPr lang="en-US" sz="1400" dirty="0">
                <a:solidFill>
                  <a:schemeClr val="tx1"/>
                </a:solidFill>
              </a:rPr>
              <a:t> A </a:t>
            </a:r>
            <a:r>
              <a:rPr lang="en-US" sz="1400" dirty="0" err="1">
                <a:solidFill>
                  <a:schemeClr val="tx1"/>
                </a:solidFill>
              </a:rPr>
              <a:t>ke</a:t>
            </a:r>
            <a:r>
              <a:rPr lang="en-US" sz="1400" dirty="0">
                <a:solidFill>
                  <a:schemeClr val="tx1"/>
                </a:solidFill>
              </a:rPr>
              <a:t> C");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167877" y="1542627"/>
            <a:ext cx="2678854" cy="8890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600" dirty="0">
                <a:solidFill>
                  <a:schemeClr val="tx1"/>
                </a:solidFill>
              </a:rPr>
              <a:t>4</a:t>
            </a:r>
          </a:p>
          <a:p>
            <a:r>
              <a:rPr lang="pt-BR" sz="1600" dirty="0">
                <a:solidFill>
                  <a:schemeClr val="tx1"/>
                </a:solidFill>
              </a:rPr>
              <a:t>printf("\n Pindahkan cakram 2 dari </a:t>
            </a:r>
            <a:r>
              <a:rPr lang="pt-BR" sz="1600" dirty="0" smtClean="0">
                <a:solidFill>
                  <a:schemeClr val="tx1"/>
                </a:solidFill>
              </a:rPr>
              <a:t>A ke </a:t>
            </a:r>
            <a:r>
              <a:rPr lang="pt-BR" sz="1600" dirty="0">
                <a:solidFill>
                  <a:schemeClr val="tx1"/>
                </a:solidFill>
              </a:rPr>
              <a:t>B");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167877" y="2635983"/>
            <a:ext cx="3339256" cy="74221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"/>
            <a:r>
              <a:rPr lang="en-US" sz="1400" b="1" dirty="0">
                <a:solidFill>
                  <a:schemeClr val="tx1"/>
                </a:solidFill>
              </a:rPr>
              <a:t>5.</a:t>
            </a:r>
            <a:endParaRPr lang="en-US" sz="1400" dirty="0">
              <a:solidFill>
                <a:schemeClr val="tx1"/>
              </a:solidFill>
            </a:endParaRPr>
          </a:p>
          <a:p>
            <a:pPr fontAlgn="b"/>
            <a:r>
              <a:rPr lang="en-US" sz="1400" b="1" dirty="0" err="1">
                <a:solidFill>
                  <a:schemeClr val="tx1"/>
                </a:solidFill>
              </a:rPr>
              <a:t>hanoi</a:t>
            </a:r>
            <a:r>
              <a:rPr lang="en-US" sz="1400" b="1" dirty="0">
                <a:solidFill>
                  <a:schemeClr val="tx1"/>
                </a:solidFill>
              </a:rPr>
              <a:t>(1, C, B, A);</a:t>
            </a:r>
            <a:endParaRPr lang="en-US" sz="1400" dirty="0">
              <a:solidFill>
                <a:schemeClr val="tx1"/>
              </a:solidFill>
            </a:endParaRPr>
          </a:p>
          <a:p>
            <a:r>
              <a:rPr lang="en-US" sz="1400" dirty="0" err="1">
                <a:solidFill>
                  <a:schemeClr val="tx1"/>
                </a:solidFill>
              </a:rPr>
              <a:t>printf</a:t>
            </a:r>
            <a:r>
              <a:rPr lang="en-US" sz="1400" dirty="0">
                <a:solidFill>
                  <a:schemeClr val="tx1"/>
                </a:solidFill>
              </a:rPr>
              <a:t>("\n </a:t>
            </a:r>
            <a:r>
              <a:rPr lang="en-US" sz="1400" dirty="0" err="1">
                <a:solidFill>
                  <a:schemeClr val="tx1"/>
                </a:solidFill>
              </a:rPr>
              <a:t>Pindahkan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cakram</a:t>
            </a:r>
            <a:r>
              <a:rPr lang="en-US" sz="1400" dirty="0">
                <a:solidFill>
                  <a:schemeClr val="tx1"/>
                </a:solidFill>
              </a:rPr>
              <a:t> 1 </a:t>
            </a:r>
            <a:r>
              <a:rPr lang="en-US" sz="1400" dirty="0" err="1">
                <a:solidFill>
                  <a:schemeClr val="tx1"/>
                </a:solidFill>
              </a:rPr>
              <a:t>dari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smtClean="0">
                <a:solidFill>
                  <a:schemeClr val="tx1"/>
                </a:solidFill>
              </a:rPr>
              <a:t>C </a:t>
            </a:r>
            <a:r>
              <a:rPr lang="en-US" sz="1400" dirty="0" err="1" smtClean="0">
                <a:solidFill>
                  <a:schemeClr val="tx1"/>
                </a:solidFill>
              </a:rPr>
              <a:t>ke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>
                <a:solidFill>
                  <a:schemeClr val="tx1"/>
                </a:solidFill>
              </a:rPr>
              <a:t>B");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7609946" y="2157524"/>
            <a:ext cx="18473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smtClean="0">
                <a:ln>
                  <a:noFill/>
                </a:ln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600" b="0" i="0" u="none" strike="noStrike" cap="none" normalizeH="0" baseline="0" smtClean="0">
                <a:ln>
                  <a:noFill/>
                </a:ln>
                <a:effectLst/>
                <a:latin typeface="Arial" panose="020B0604020202020204" pitchFamily="34" charset="0"/>
              </a:rPr>
            </a:br>
            <a:endParaRPr kumimoji="0" lang="en-US" altLang="en-US" sz="1600" b="0" i="0" u="none" strike="noStrike" cap="none" normalizeH="0" baseline="0" smtClean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cxnSp>
        <p:nvCxnSpPr>
          <p:cNvPr id="28" name="Elbow Connector 27"/>
          <p:cNvCxnSpPr>
            <a:stCxn id="6" idx="3"/>
          </p:cNvCxnSpPr>
          <p:nvPr/>
        </p:nvCxnSpPr>
        <p:spPr>
          <a:xfrm flipV="1">
            <a:off x="5638800" y="1117600"/>
            <a:ext cx="1529075" cy="987035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Elbow Connector 28"/>
          <p:cNvCxnSpPr>
            <a:stCxn id="6" idx="3"/>
          </p:cNvCxnSpPr>
          <p:nvPr/>
        </p:nvCxnSpPr>
        <p:spPr>
          <a:xfrm flipV="1">
            <a:off x="5638800" y="1845734"/>
            <a:ext cx="1529075" cy="258901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Elbow Connector 31"/>
          <p:cNvCxnSpPr>
            <a:stCxn id="6" idx="3"/>
            <a:endCxn id="14" idx="1"/>
          </p:cNvCxnSpPr>
          <p:nvPr/>
        </p:nvCxnSpPr>
        <p:spPr>
          <a:xfrm>
            <a:off x="5638800" y="2104635"/>
            <a:ext cx="1529077" cy="902457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2605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891" y="121074"/>
            <a:ext cx="10058400" cy="1450757"/>
          </a:xfrm>
        </p:spPr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Pohon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Rekursi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956733" y="3234267"/>
            <a:ext cx="2175933" cy="72813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"/>
            <a:r>
              <a:rPr lang="en-US" sz="1600" b="1" dirty="0" smtClean="0">
                <a:solidFill>
                  <a:schemeClr val="tx1"/>
                </a:solidFill>
              </a:rPr>
              <a:t>1</a:t>
            </a:r>
            <a:r>
              <a:rPr lang="en-US" sz="1600" b="1" dirty="0">
                <a:solidFill>
                  <a:schemeClr val="tx1"/>
                </a:solidFill>
              </a:rPr>
              <a:t>.</a:t>
            </a:r>
            <a:endParaRPr lang="en-US" sz="1600" dirty="0">
              <a:solidFill>
                <a:schemeClr val="tx1"/>
              </a:solidFill>
            </a:endParaRPr>
          </a:p>
          <a:p>
            <a:pPr fontAlgn="b"/>
            <a:r>
              <a:rPr lang="en-US" sz="1600" b="1" dirty="0">
                <a:solidFill>
                  <a:schemeClr val="tx1"/>
                </a:solidFill>
              </a:rPr>
              <a:t>void </a:t>
            </a:r>
            <a:r>
              <a:rPr lang="en-US" sz="1600" b="1" dirty="0" err="1">
                <a:solidFill>
                  <a:schemeClr val="tx1"/>
                </a:solidFill>
              </a:rPr>
              <a:t>hanoi</a:t>
            </a:r>
            <a:r>
              <a:rPr lang="en-US" sz="1600" b="1" dirty="0">
                <a:solidFill>
                  <a:schemeClr val="tx1"/>
                </a:solidFill>
              </a:rPr>
              <a:t>(3, A, C, B)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950549" y="1754293"/>
            <a:ext cx="1688251" cy="70068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"/>
            <a:r>
              <a:rPr lang="it-IT" sz="1600" b="1" dirty="0">
                <a:solidFill>
                  <a:schemeClr val="tx1"/>
                </a:solidFill>
              </a:rPr>
              <a:t>2. </a:t>
            </a:r>
            <a:endParaRPr lang="it-IT" sz="1600" dirty="0">
              <a:solidFill>
                <a:schemeClr val="tx1"/>
              </a:solidFill>
            </a:endParaRPr>
          </a:p>
          <a:p>
            <a:pPr fontAlgn="b"/>
            <a:r>
              <a:rPr lang="it-IT" sz="1600" b="1" dirty="0">
                <a:solidFill>
                  <a:schemeClr val="tx1"/>
                </a:solidFill>
              </a:rPr>
              <a:t>hanoi(2, A, B, C);</a:t>
            </a:r>
            <a:endParaRPr lang="it-IT" sz="16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950547" y="3213098"/>
            <a:ext cx="2678854" cy="7493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600" b="1" dirty="0" smtClean="0">
                <a:solidFill>
                  <a:schemeClr val="tx1"/>
                </a:solidFill>
              </a:rPr>
              <a:t>6.</a:t>
            </a:r>
          </a:p>
          <a:p>
            <a:r>
              <a:rPr lang="pt-BR" sz="1600" b="1" dirty="0" smtClean="0">
                <a:solidFill>
                  <a:schemeClr val="tx1"/>
                </a:solidFill>
              </a:rPr>
              <a:t>printf</a:t>
            </a:r>
            <a:r>
              <a:rPr lang="pt-BR" sz="1600" b="1" dirty="0">
                <a:solidFill>
                  <a:schemeClr val="tx1"/>
                </a:solidFill>
              </a:rPr>
              <a:t>("\n Pindahkan cakram 3 </a:t>
            </a:r>
            <a:r>
              <a:rPr lang="pt-BR" sz="1600" b="1" dirty="0" smtClean="0">
                <a:solidFill>
                  <a:schemeClr val="tx1"/>
                </a:solidFill>
              </a:rPr>
              <a:t>dari </a:t>
            </a:r>
            <a:r>
              <a:rPr lang="pt-BR" sz="1600" b="1" dirty="0">
                <a:solidFill>
                  <a:schemeClr val="tx1"/>
                </a:solidFill>
              </a:rPr>
              <a:t>A ke C");</a:t>
            </a:r>
            <a:endParaRPr lang="pt-BR" sz="16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950547" y="4607560"/>
            <a:ext cx="1688253" cy="70273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"/>
            <a:r>
              <a:rPr lang="en-US" sz="1600" b="1" dirty="0" smtClean="0">
                <a:solidFill>
                  <a:schemeClr val="tx1"/>
                </a:solidFill>
              </a:rPr>
              <a:t>7. </a:t>
            </a:r>
          </a:p>
          <a:p>
            <a:pPr algn="ctr" fontAlgn="b"/>
            <a:r>
              <a:rPr lang="en-US" sz="1600" b="1" dirty="0" err="1" smtClean="0">
                <a:solidFill>
                  <a:schemeClr val="tx1"/>
                </a:solidFill>
              </a:rPr>
              <a:t>hanoi</a:t>
            </a:r>
            <a:r>
              <a:rPr lang="en-US" sz="1600" b="1" dirty="0" smtClean="0">
                <a:solidFill>
                  <a:schemeClr val="tx1"/>
                </a:solidFill>
              </a:rPr>
              <a:t>(2</a:t>
            </a:r>
            <a:r>
              <a:rPr lang="en-US" sz="1600" b="1" dirty="0">
                <a:solidFill>
                  <a:schemeClr val="tx1"/>
                </a:solidFill>
              </a:rPr>
              <a:t>, B, C, A);</a:t>
            </a:r>
            <a:endParaRPr lang="en-US" sz="1600" dirty="0">
              <a:solidFill>
                <a:schemeClr val="tx1"/>
              </a:solidFill>
            </a:endParaRPr>
          </a:p>
        </p:txBody>
      </p:sp>
      <p:cxnSp>
        <p:nvCxnSpPr>
          <p:cNvPr id="11" name="Elbow Connector 10"/>
          <p:cNvCxnSpPr>
            <a:stCxn id="5" idx="0"/>
            <a:endCxn id="6" idx="1"/>
          </p:cNvCxnSpPr>
          <p:nvPr/>
        </p:nvCxnSpPr>
        <p:spPr>
          <a:xfrm rot="5400000" flipH="1" flipV="1">
            <a:off x="2432808" y="1716527"/>
            <a:ext cx="1129632" cy="1905849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6"/>
          <p:cNvCxnSpPr>
            <a:stCxn id="5" idx="2"/>
          </p:cNvCxnSpPr>
          <p:nvPr/>
        </p:nvCxnSpPr>
        <p:spPr>
          <a:xfrm rot="16200000" flipH="1">
            <a:off x="2499360" y="3507739"/>
            <a:ext cx="996526" cy="1905847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19"/>
          <p:cNvCxnSpPr>
            <a:stCxn id="5" idx="3"/>
            <a:endCxn id="7" idx="1"/>
          </p:cNvCxnSpPr>
          <p:nvPr/>
        </p:nvCxnSpPr>
        <p:spPr>
          <a:xfrm flipV="1">
            <a:off x="3132666" y="3587748"/>
            <a:ext cx="817881" cy="10586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7167875" y="524934"/>
            <a:ext cx="3593258" cy="91564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"/>
            <a:r>
              <a:rPr lang="en-US" sz="1400" b="1" dirty="0">
                <a:solidFill>
                  <a:schemeClr val="tx1"/>
                </a:solidFill>
              </a:rPr>
              <a:t>3.</a:t>
            </a:r>
            <a:endParaRPr lang="en-US" sz="1400" dirty="0">
              <a:solidFill>
                <a:schemeClr val="tx1"/>
              </a:solidFill>
            </a:endParaRPr>
          </a:p>
          <a:p>
            <a:pPr fontAlgn="b"/>
            <a:r>
              <a:rPr lang="en-US" sz="1400" b="1" dirty="0" err="1">
                <a:solidFill>
                  <a:schemeClr val="tx1"/>
                </a:solidFill>
              </a:rPr>
              <a:t>hanoi</a:t>
            </a:r>
            <a:r>
              <a:rPr lang="en-US" sz="1400" b="1" dirty="0">
                <a:solidFill>
                  <a:schemeClr val="tx1"/>
                </a:solidFill>
              </a:rPr>
              <a:t>(1, A, C, B);</a:t>
            </a:r>
            <a:r>
              <a:rPr lang="en-US" sz="1400" dirty="0">
                <a:solidFill>
                  <a:schemeClr val="tx1"/>
                </a:solidFill>
              </a:rPr>
              <a:t/>
            </a:r>
            <a:br>
              <a:rPr lang="en-US" sz="1400" dirty="0">
                <a:solidFill>
                  <a:schemeClr val="tx1"/>
                </a:solidFill>
              </a:rPr>
            </a:br>
            <a:r>
              <a:rPr lang="en-US" sz="1400" dirty="0" err="1" smtClean="0">
                <a:solidFill>
                  <a:schemeClr val="tx1"/>
                </a:solidFill>
              </a:rPr>
              <a:t>printf</a:t>
            </a:r>
            <a:r>
              <a:rPr lang="en-US" sz="1400" dirty="0">
                <a:solidFill>
                  <a:schemeClr val="tx1"/>
                </a:solidFill>
              </a:rPr>
              <a:t>("\n </a:t>
            </a:r>
            <a:r>
              <a:rPr lang="en-US" sz="1400" dirty="0" err="1">
                <a:solidFill>
                  <a:schemeClr val="tx1"/>
                </a:solidFill>
              </a:rPr>
              <a:t>Pindahkan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cakram</a:t>
            </a:r>
            <a:r>
              <a:rPr lang="en-US" sz="1400" dirty="0">
                <a:solidFill>
                  <a:schemeClr val="tx1"/>
                </a:solidFill>
              </a:rPr>
              <a:t> 1 </a:t>
            </a:r>
            <a:r>
              <a:rPr lang="en-US" sz="1400" dirty="0" err="1">
                <a:solidFill>
                  <a:schemeClr val="tx1"/>
                </a:solidFill>
              </a:rPr>
              <a:t>dari</a:t>
            </a:r>
            <a:r>
              <a:rPr lang="en-US" sz="1400" dirty="0">
                <a:solidFill>
                  <a:schemeClr val="tx1"/>
                </a:solidFill>
              </a:rPr>
              <a:t> A </a:t>
            </a:r>
            <a:r>
              <a:rPr lang="en-US" sz="1400" dirty="0" err="1">
                <a:solidFill>
                  <a:schemeClr val="tx1"/>
                </a:solidFill>
              </a:rPr>
              <a:t>ke</a:t>
            </a:r>
            <a:r>
              <a:rPr lang="en-US" sz="1400" dirty="0">
                <a:solidFill>
                  <a:schemeClr val="tx1"/>
                </a:solidFill>
              </a:rPr>
              <a:t> C");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167877" y="1542627"/>
            <a:ext cx="2678854" cy="8890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600" dirty="0">
                <a:solidFill>
                  <a:schemeClr val="tx1"/>
                </a:solidFill>
              </a:rPr>
              <a:t>4</a:t>
            </a:r>
          </a:p>
          <a:p>
            <a:r>
              <a:rPr lang="pt-BR" sz="1600" dirty="0">
                <a:solidFill>
                  <a:schemeClr val="tx1"/>
                </a:solidFill>
              </a:rPr>
              <a:t>printf("\n Pindahkan cakram 2 dari </a:t>
            </a:r>
            <a:r>
              <a:rPr lang="pt-BR" sz="1600" dirty="0" smtClean="0">
                <a:solidFill>
                  <a:schemeClr val="tx1"/>
                </a:solidFill>
              </a:rPr>
              <a:t>A ke </a:t>
            </a:r>
            <a:r>
              <a:rPr lang="pt-BR" sz="1600" dirty="0">
                <a:solidFill>
                  <a:schemeClr val="tx1"/>
                </a:solidFill>
              </a:rPr>
              <a:t>B");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167877" y="2635983"/>
            <a:ext cx="3339256" cy="74221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"/>
            <a:r>
              <a:rPr lang="en-US" sz="1400" b="1" dirty="0">
                <a:solidFill>
                  <a:schemeClr val="tx1"/>
                </a:solidFill>
              </a:rPr>
              <a:t>5.</a:t>
            </a:r>
            <a:endParaRPr lang="en-US" sz="1400" dirty="0">
              <a:solidFill>
                <a:schemeClr val="tx1"/>
              </a:solidFill>
            </a:endParaRPr>
          </a:p>
          <a:p>
            <a:pPr fontAlgn="b"/>
            <a:r>
              <a:rPr lang="en-US" sz="1400" b="1" dirty="0" err="1">
                <a:solidFill>
                  <a:schemeClr val="tx1"/>
                </a:solidFill>
              </a:rPr>
              <a:t>hanoi</a:t>
            </a:r>
            <a:r>
              <a:rPr lang="en-US" sz="1400" b="1" dirty="0">
                <a:solidFill>
                  <a:schemeClr val="tx1"/>
                </a:solidFill>
              </a:rPr>
              <a:t>(1, C, B, A);</a:t>
            </a:r>
            <a:endParaRPr lang="en-US" sz="1400" dirty="0">
              <a:solidFill>
                <a:schemeClr val="tx1"/>
              </a:solidFill>
            </a:endParaRPr>
          </a:p>
          <a:p>
            <a:r>
              <a:rPr lang="en-US" sz="1400" dirty="0" err="1">
                <a:solidFill>
                  <a:schemeClr val="tx1"/>
                </a:solidFill>
              </a:rPr>
              <a:t>printf</a:t>
            </a:r>
            <a:r>
              <a:rPr lang="en-US" sz="1400" dirty="0">
                <a:solidFill>
                  <a:schemeClr val="tx1"/>
                </a:solidFill>
              </a:rPr>
              <a:t>("\n </a:t>
            </a:r>
            <a:r>
              <a:rPr lang="en-US" sz="1400" dirty="0" err="1">
                <a:solidFill>
                  <a:schemeClr val="tx1"/>
                </a:solidFill>
              </a:rPr>
              <a:t>Pindahkan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cakram</a:t>
            </a:r>
            <a:r>
              <a:rPr lang="en-US" sz="1400" dirty="0">
                <a:solidFill>
                  <a:schemeClr val="tx1"/>
                </a:solidFill>
              </a:rPr>
              <a:t> 1 </a:t>
            </a:r>
            <a:r>
              <a:rPr lang="en-US" sz="1400" dirty="0" err="1">
                <a:solidFill>
                  <a:schemeClr val="tx1"/>
                </a:solidFill>
              </a:rPr>
              <a:t>dari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smtClean="0">
                <a:solidFill>
                  <a:schemeClr val="tx1"/>
                </a:solidFill>
              </a:rPr>
              <a:t>C </a:t>
            </a:r>
            <a:r>
              <a:rPr lang="en-US" sz="1400" dirty="0" err="1" smtClean="0">
                <a:solidFill>
                  <a:schemeClr val="tx1"/>
                </a:solidFill>
              </a:rPr>
              <a:t>ke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>
                <a:solidFill>
                  <a:schemeClr val="tx1"/>
                </a:solidFill>
              </a:rPr>
              <a:t>B");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7609946" y="2157524"/>
            <a:ext cx="18473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smtClean="0">
                <a:ln>
                  <a:noFill/>
                </a:ln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600" b="0" i="0" u="none" strike="noStrike" cap="none" normalizeH="0" baseline="0" smtClean="0">
                <a:ln>
                  <a:noFill/>
                </a:ln>
                <a:effectLst/>
                <a:latin typeface="Arial" panose="020B0604020202020204" pitchFamily="34" charset="0"/>
              </a:rPr>
            </a:br>
            <a:endParaRPr kumimoji="0" lang="en-US" altLang="en-US" sz="1600" b="0" i="0" u="none" strike="noStrike" cap="none" normalizeH="0" baseline="0" smtClean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cxnSp>
        <p:nvCxnSpPr>
          <p:cNvPr id="28" name="Elbow Connector 27"/>
          <p:cNvCxnSpPr>
            <a:stCxn id="6" idx="3"/>
          </p:cNvCxnSpPr>
          <p:nvPr/>
        </p:nvCxnSpPr>
        <p:spPr>
          <a:xfrm flipV="1">
            <a:off x="5638800" y="1117600"/>
            <a:ext cx="1529075" cy="987035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Elbow Connector 28"/>
          <p:cNvCxnSpPr>
            <a:stCxn id="6" idx="3"/>
          </p:cNvCxnSpPr>
          <p:nvPr/>
        </p:nvCxnSpPr>
        <p:spPr>
          <a:xfrm flipV="1">
            <a:off x="5638800" y="1845734"/>
            <a:ext cx="1529075" cy="258901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Elbow Connector 31"/>
          <p:cNvCxnSpPr>
            <a:stCxn id="6" idx="3"/>
            <a:endCxn id="14" idx="1"/>
          </p:cNvCxnSpPr>
          <p:nvPr/>
        </p:nvCxnSpPr>
        <p:spPr>
          <a:xfrm>
            <a:off x="5638800" y="2104635"/>
            <a:ext cx="1529077" cy="902457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7166359" y="3582556"/>
            <a:ext cx="3593258" cy="91564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"/>
            <a:r>
              <a:rPr lang="en-US" sz="1400" b="1" dirty="0">
                <a:solidFill>
                  <a:schemeClr val="tx1"/>
                </a:solidFill>
              </a:rPr>
              <a:t>8.</a:t>
            </a:r>
          </a:p>
          <a:p>
            <a:pPr fontAlgn="b"/>
            <a:r>
              <a:rPr lang="en-US" sz="1400" b="1" dirty="0" smtClean="0">
                <a:solidFill>
                  <a:schemeClr val="tx1"/>
                </a:solidFill>
              </a:rPr>
              <a:t>void </a:t>
            </a:r>
            <a:r>
              <a:rPr lang="en-US" sz="1400" b="1" dirty="0" err="1">
                <a:solidFill>
                  <a:schemeClr val="tx1"/>
                </a:solidFill>
              </a:rPr>
              <a:t>hanoi</a:t>
            </a:r>
            <a:r>
              <a:rPr lang="en-US" sz="1400" b="1" dirty="0">
                <a:solidFill>
                  <a:schemeClr val="tx1"/>
                </a:solidFill>
              </a:rPr>
              <a:t>(1, B, A, C);</a:t>
            </a:r>
          </a:p>
          <a:p>
            <a:pPr fontAlgn="b"/>
            <a:r>
              <a:rPr lang="en-US" sz="1400" dirty="0" err="1" smtClean="0">
                <a:solidFill>
                  <a:schemeClr val="tx1"/>
                </a:solidFill>
              </a:rPr>
              <a:t>printf</a:t>
            </a:r>
            <a:r>
              <a:rPr lang="en-US" sz="1400" dirty="0">
                <a:solidFill>
                  <a:schemeClr val="tx1"/>
                </a:solidFill>
              </a:rPr>
              <a:t>("\n </a:t>
            </a:r>
            <a:r>
              <a:rPr lang="en-US" sz="1400" dirty="0" err="1">
                <a:solidFill>
                  <a:schemeClr val="tx1"/>
                </a:solidFill>
              </a:rPr>
              <a:t>Pindahkan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cakram</a:t>
            </a:r>
            <a:r>
              <a:rPr lang="en-US" sz="1400" dirty="0">
                <a:solidFill>
                  <a:schemeClr val="tx1"/>
                </a:solidFill>
              </a:rPr>
              <a:t> 1</a:t>
            </a:r>
          </a:p>
          <a:p>
            <a:pPr fontAlgn="b"/>
            <a:r>
              <a:rPr lang="en-US" sz="1400" dirty="0" err="1">
                <a:solidFill>
                  <a:schemeClr val="tx1"/>
                </a:solidFill>
              </a:rPr>
              <a:t>dari</a:t>
            </a:r>
            <a:r>
              <a:rPr lang="en-US" sz="1400" dirty="0">
                <a:solidFill>
                  <a:schemeClr val="tx1"/>
                </a:solidFill>
              </a:rPr>
              <a:t> B </a:t>
            </a:r>
            <a:r>
              <a:rPr lang="en-US" sz="1400" dirty="0" err="1">
                <a:solidFill>
                  <a:schemeClr val="tx1"/>
                </a:solidFill>
              </a:rPr>
              <a:t>ke</a:t>
            </a:r>
            <a:r>
              <a:rPr lang="en-US" sz="1400" dirty="0">
                <a:solidFill>
                  <a:schemeClr val="tx1"/>
                </a:solidFill>
              </a:rPr>
              <a:t> A");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166361" y="4600249"/>
            <a:ext cx="2678854" cy="8890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600" dirty="0">
                <a:solidFill>
                  <a:schemeClr val="tx1"/>
                </a:solidFill>
              </a:rPr>
              <a:t> 9.</a:t>
            </a:r>
          </a:p>
          <a:p>
            <a:r>
              <a:rPr lang="pt-BR" sz="1600" dirty="0">
                <a:solidFill>
                  <a:schemeClr val="tx1"/>
                </a:solidFill>
              </a:rPr>
              <a:t>printf("\n Pindahkan cakram 2 dari </a:t>
            </a:r>
            <a:r>
              <a:rPr lang="pt-BR" sz="1600" dirty="0" smtClean="0">
                <a:solidFill>
                  <a:schemeClr val="tx1"/>
                </a:solidFill>
              </a:rPr>
              <a:t>B ke </a:t>
            </a:r>
            <a:r>
              <a:rPr lang="pt-BR" sz="1600" dirty="0">
                <a:solidFill>
                  <a:schemeClr val="tx1"/>
                </a:solidFill>
              </a:rPr>
              <a:t>C");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166361" y="5693605"/>
            <a:ext cx="3593256" cy="74221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"/>
            <a:r>
              <a:rPr lang="en-US" sz="1400" b="1" dirty="0">
                <a:solidFill>
                  <a:schemeClr val="tx1"/>
                </a:solidFill>
              </a:rPr>
              <a:t>10.</a:t>
            </a:r>
          </a:p>
          <a:p>
            <a:pPr fontAlgn="b"/>
            <a:r>
              <a:rPr lang="en-US" sz="1400" b="1" dirty="0" err="1" smtClean="0">
                <a:solidFill>
                  <a:schemeClr val="tx1"/>
                </a:solidFill>
              </a:rPr>
              <a:t>hanoi</a:t>
            </a:r>
            <a:r>
              <a:rPr lang="en-US" sz="1400" b="1" dirty="0" smtClean="0">
                <a:solidFill>
                  <a:schemeClr val="tx1"/>
                </a:solidFill>
              </a:rPr>
              <a:t>(1</a:t>
            </a:r>
            <a:r>
              <a:rPr lang="en-US" sz="1400" b="1" dirty="0">
                <a:solidFill>
                  <a:schemeClr val="tx1"/>
                </a:solidFill>
              </a:rPr>
              <a:t>, A, C, B</a:t>
            </a:r>
            <a:r>
              <a:rPr lang="en-US" sz="1400" b="1" dirty="0" smtClean="0">
                <a:solidFill>
                  <a:schemeClr val="tx1"/>
                </a:solidFill>
              </a:rPr>
              <a:t>);</a:t>
            </a:r>
            <a:endParaRPr lang="en-US" sz="1400" b="1" dirty="0">
              <a:solidFill>
                <a:schemeClr val="tx1"/>
              </a:solidFill>
            </a:endParaRPr>
          </a:p>
          <a:p>
            <a:pPr fontAlgn="b"/>
            <a:r>
              <a:rPr lang="en-US" sz="1400" dirty="0" err="1">
                <a:solidFill>
                  <a:schemeClr val="tx1"/>
                </a:solidFill>
              </a:rPr>
              <a:t>printf</a:t>
            </a:r>
            <a:r>
              <a:rPr lang="en-US" sz="1400" dirty="0">
                <a:solidFill>
                  <a:schemeClr val="tx1"/>
                </a:solidFill>
              </a:rPr>
              <a:t>("\</a:t>
            </a:r>
            <a:r>
              <a:rPr lang="en-US" sz="1400" dirty="0" err="1">
                <a:solidFill>
                  <a:schemeClr val="tx1"/>
                </a:solidFill>
              </a:rPr>
              <a:t>nPindahkan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cakram</a:t>
            </a:r>
            <a:r>
              <a:rPr lang="en-US" sz="1400" dirty="0">
                <a:solidFill>
                  <a:schemeClr val="tx1"/>
                </a:solidFill>
              </a:rPr>
              <a:t> 1 </a:t>
            </a:r>
            <a:r>
              <a:rPr lang="en-US" sz="1400" dirty="0" err="1">
                <a:solidFill>
                  <a:schemeClr val="tx1"/>
                </a:solidFill>
              </a:rPr>
              <a:t>dari</a:t>
            </a:r>
            <a:r>
              <a:rPr lang="en-US" sz="1400" dirty="0">
                <a:solidFill>
                  <a:schemeClr val="tx1"/>
                </a:solidFill>
              </a:rPr>
              <a:t> A </a:t>
            </a:r>
            <a:r>
              <a:rPr lang="en-US" sz="1400" dirty="0" err="1">
                <a:solidFill>
                  <a:schemeClr val="tx1"/>
                </a:solidFill>
              </a:rPr>
              <a:t>ke</a:t>
            </a:r>
            <a:r>
              <a:rPr lang="en-US" sz="1400" dirty="0">
                <a:solidFill>
                  <a:schemeClr val="tx1"/>
                </a:solidFill>
              </a:rPr>
              <a:t> C");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2" name="Rectangle 1"/>
          <p:cNvSpPr>
            <a:spLocks noChangeArrowheads="1"/>
          </p:cNvSpPr>
          <p:nvPr/>
        </p:nvSpPr>
        <p:spPr bwMode="auto">
          <a:xfrm>
            <a:off x="7608430" y="5215146"/>
            <a:ext cx="18473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smtClean="0">
                <a:ln>
                  <a:noFill/>
                </a:ln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600" b="0" i="0" u="none" strike="noStrike" cap="none" normalizeH="0" baseline="0" smtClean="0">
                <a:ln>
                  <a:noFill/>
                </a:ln>
                <a:effectLst/>
                <a:latin typeface="Arial" panose="020B0604020202020204" pitchFamily="34" charset="0"/>
              </a:rPr>
            </a:br>
            <a:endParaRPr kumimoji="0" lang="en-US" altLang="en-US" sz="1600" b="0" i="0" u="none" strike="noStrike" cap="none" normalizeH="0" baseline="0" smtClean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cxnSp>
        <p:nvCxnSpPr>
          <p:cNvPr id="23" name="Elbow Connector 22"/>
          <p:cNvCxnSpPr>
            <a:endCxn id="18" idx="1"/>
          </p:cNvCxnSpPr>
          <p:nvPr/>
        </p:nvCxnSpPr>
        <p:spPr>
          <a:xfrm flipV="1">
            <a:off x="5637282" y="4040376"/>
            <a:ext cx="1529077" cy="834676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Elbow Connector 23"/>
          <p:cNvCxnSpPr>
            <a:endCxn id="18" idx="1"/>
          </p:cNvCxnSpPr>
          <p:nvPr/>
        </p:nvCxnSpPr>
        <p:spPr>
          <a:xfrm flipV="1">
            <a:off x="5637282" y="4040376"/>
            <a:ext cx="1529077" cy="834676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Elbow Connector 24"/>
          <p:cNvCxnSpPr>
            <a:endCxn id="18" idx="1"/>
          </p:cNvCxnSpPr>
          <p:nvPr/>
        </p:nvCxnSpPr>
        <p:spPr>
          <a:xfrm flipV="1">
            <a:off x="5637282" y="4040376"/>
            <a:ext cx="1529077" cy="834675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Elbow Connector 26"/>
          <p:cNvCxnSpPr/>
          <p:nvPr/>
        </p:nvCxnSpPr>
        <p:spPr>
          <a:xfrm flipV="1">
            <a:off x="5638800" y="4040376"/>
            <a:ext cx="1529077" cy="834675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Elbow Connector 29"/>
          <p:cNvCxnSpPr>
            <a:endCxn id="21" idx="1"/>
          </p:cNvCxnSpPr>
          <p:nvPr/>
        </p:nvCxnSpPr>
        <p:spPr>
          <a:xfrm>
            <a:off x="5635764" y="4859064"/>
            <a:ext cx="1530597" cy="120565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Elbow Connector 30"/>
          <p:cNvCxnSpPr>
            <a:endCxn id="19" idx="1"/>
          </p:cNvCxnSpPr>
          <p:nvPr/>
        </p:nvCxnSpPr>
        <p:spPr>
          <a:xfrm>
            <a:off x="5638800" y="4884174"/>
            <a:ext cx="1527561" cy="160575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7619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Rangkuman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344488" indent="-344488">
              <a:buFont typeface="Wingdings" panose="05000000000000000000" pitchFamily="2" charset="2"/>
              <a:buChar char="Ø"/>
            </a:pPr>
            <a:r>
              <a:rPr lang="en-US" altLang="en-US" sz="2800" dirty="0" err="1" smtClean="0"/>
              <a:t>Rekursi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adalah</a:t>
            </a:r>
            <a:r>
              <a:rPr lang="en-US" altLang="en-US" sz="2800" dirty="0" smtClean="0"/>
              <a:t> proses yang </a:t>
            </a:r>
            <a:r>
              <a:rPr lang="en-US" altLang="en-US" sz="2800" dirty="0" err="1" smtClean="0"/>
              <a:t>memanggil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dirinya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sendiri</a:t>
            </a:r>
            <a:endParaRPr lang="en-US" altLang="en-US" sz="2800" dirty="0" smtClean="0"/>
          </a:p>
          <a:p>
            <a:pPr marL="344488" indent="-344488">
              <a:buFont typeface="Wingdings" panose="05000000000000000000" pitchFamily="2" charset="2"/>
              <a:buChar char="Ø"/>
            </a:pPr>
            <a:r>
              <a:rPr lang="en-US" altLang="en-US" sz="2800" dirty="0" err="1" smtClean="0"/>
              <a:t>Fungsi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rekursi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menggantikan</a:t>
            </a:r>
            <a:r>
              <a:rPr lang="en-US" altLang="en-US" sz="2800" dirty="0" smtClean="0"/>
              <a:t> proses </a:t>
            </a:r>
            <a:r>
              <a:rPr lang="en-US" altLang="en-US" sz="2800" dirty="0" err="1" smtClean="0"/>
              <a:t>iteratif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sehingga</a:t>
            </a:r>
            <a:r>
              <a:rPr lang="en-US" altLang="en-US" sz="2800" dirty="0" smtClean="0"/>
              <a:t> program </a:t>
            </a:r>
            <a:r>
              <a:rPr lang="en-US" altLang="en-US" sz="2800" dirty="0" err="1" smtClean="0"/>
              <a:t>menjadi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lebih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sederhana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dan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mudah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dianalisa</a:t>
            </a:r>
            <a:endParaRPr lang="en-US" altLang="en-US" sz="2800" dirty="0" smtClean="0"/>
          </a:p>
          <a:p>
            <a:pPr marL="344488" indent="-344488">
              <a:buFont typeface="Wingdings" panose="05000000000000000000" pitchFamily="2" charset="2"/>
              <a:buChar char="Ø"/>
            </a:pPr>
            <a:r>
              <a:rPr lang="it-IT" altLang="en-US" sz="2800" dirty="0" smtClean="0"/>
              <a:t>Fase </a:t>
            </a:r>
            <a:r>
              <a:rPr lang="it-IT" altLang="en-US" sz="2800" dirty="0"/>
              <a:t>pada Rekursi </a:t>
            </a:r>
            <a:r>
              <a:rPr lang="it-IT" altLang="en-US" sz="2800" dirty="0" smtClean="0"/>
              <a:t>adalah fase </a:t>
            </a:r>
            <a:r>
              <a:rPr lang="it-IT" altLang="en-US" sz="2800" dirty="0"/>
              <a:t>awal, fase berhenti dan fase </a:t>
            </a:r>
            <a:r>
              <a:rPr lang="it-IT" altLang="en-US" sz="2800" dirty="0" smtClean="0"/>
              <a:t>balik</a:t>
            </a:r>
          </a:p>
          <a:p>
            <a:pPr marL="344488" indent="-344488">
              <a:buFont typeface="Wingdings" panose="05000000000000000000" pitchFamily="2" charset="2"/>
              <a:buChar char="Ø"/>
            </a:pPr>
            <a:r>
              <a:rPr lang="it-IT" altLang="en-US" sz="2800" dirty="0" smtClean="0"/>
              <a:t>Terdapat dua macam rekursif yaitu rekursi tail dan non-tail.</a:t>
            </a:r>
          </a:p>
          <a:p>
            <a:pPr marL="344488" indent="-344488">
              <a:buFont typeface="Wingdings" panose="05000000000000000000" pitchFamily="2" charset="2"/>
              <a:buChar char="Ø"/>
            </a:pPr>
            <a:r>
              <a:rPr lang="it-IT" altLang="en-US" sz="2800" dirty="0" smtClean="0"/>
              <a:t>Fase pada Rekursi tail adalah fase awal dan fase berhenti, tidak ada fase balik</a:t>
            </a:r>
          </a:p>
          <a:p>
            <a:pPr marL="344488" indent="-344488">
              <a:buFont typeface="Wingdings" panose="05000000000000000000" pitchFamily="2" charset="2"/>
              <a:buChar char="Ø"/>
            </a:pPr>
            <a:r>
              <a:rPr lang="it-IT" altLang="en-US" sz="2800" dirty="0"/>
              <a:t>Fase pada Rekursi </a:t>
            </a:r>
            <a:r>
              <a:rPr lang="it-IT" altLang="en-US" sz="2800" dirty="0" smtClean="0"/>
              <a:t>non-tail </a:t>
            </a:r>
            <a:r>
              <a:rPr lang="it-IT" altLang="en-US" sz="2800" dirty="0"/>
              <a:t>adalah fase </a:t>
            </a:r>
            <a:r>
              <a:rPr lang="it-IT" altLang="en-US" sz="2800" dirty="0" smtClean="0"/>
              <a:t>awal, fase berhenti dan </a:t>
            </a:r>
            <a:r>
              <a:rPr lang="it-IT" altLang="en-US" sz="2800" dirty="0"/>
              <a:t>fase balik</a:t>
            </a:r>
          </a:p>
          <a:p>
            <a:pPr marL="344488" indent="-344488">
              <a:buFont typeface="Wingdings" panose="05000000000000000000" pitchFamily="2" charset="2"/>
              <a:buChar char="Ø"/>
            </a:pPr>
            <a:endParaRPr lang="en-US" altLang="en-US" sz="2800" dirty="0" smtClean="0"/>
          </a:p>
          <a:p>
            <a:pPr marL="344488" indent="-344488">
              <a:buFont typeface="Wingdings" panose="05000000000000000000" pitchFamily="2" charset="2"/>
              <a:buChar char="Ø"/>
            </a:pPr>
            <a:endParaRPr lang="en-US" alt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1930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7"/>
          <p:cNvSpPr txBox="1">
            <a:spLocks noGrp="1"/>
          </p:cNvSpPr>
          <p:nvPr>
            <p:ph type="body" idx="1"/>
          </p:nvPr>
        </p:nvSpPr>
        <p:spPr>
          <a:xfrm>
            <a:off x="3973548" y="2020583"/>
            <a:ext cx="4038337" cy="7898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63964"/>
              </a:buClr>
              <a:buSzPts val="4000"/>
              <a:buNone/>
            </a:pPr>
            <a:r>
              <a:rPr lang="en-US" sz="4000" b="1"/>
              <a:t>Iterasi</a:t>
            </a:r>
            <a:endParaRPr sz="4000" b="1"/>
          </a:p>
        </p:txBody>
      </p:sp>
      <p:sp>
        <p:nvSpPr>
          <p:cNvPr id="122" name="Google Shape;122;p7"/>
          <p:cNvSpPr txBox="1">
            <a:spLocks noGrp="1"/>
          </p:cNvSpPr>
          <p:nvPr>
            <p:ph type="body" idx="2"/>
          </p:nvPr>
        </p:nvSpPr>
        <p:spPr>
          <a:xfrm>
            <a:off x="1889760" y="2810426"/>
            <a:ext cx="9335587" cy="3109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63964"/>
              </a:buClr>
              <a:buSzPts val="2400"/>
              <a:buChar char="•"/>
            </a:pPr>
            <a:r>
              <a:rPr lang="en-US" sz="2400"/>
              <a:t> Kode program lebih panjang</a:t>
            </a:r>
            <a:endParaRPr sz="2400"/>
          </a:p>
          <a:p>
            <a:pPr marL="171450" lvl="0" indent="-1714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163964"/>
              </a:buClr>
              <a:buSzPts val="2400"/>
              <a:buChar char="•"/>
            </a:pPr>
            <a:r>
              <a:rPr lang="en-US" sz="2400"/>
              <a:t> Membutuhkan alokasi memori yang  relatif kecil</a:t>
            </a:r>
            <a:endParaRPr sz="2400"/>
          </a:p>
          <a:p>
            <a:pPr marL="171450" lvl="0" indent="-1714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163964"/>
              </a:buClr>
              <a:buSzPts val="2400"/>
              <a:buChar char="•"/>
            </a:pPr>
            <a:r>
              <a:rPr lang="en-US" sz="2400"/>
              <a:t> Hanya membutuhkan satu kali  pemanggilan fungsi</a:t>
            </a:r>
            <a:endParaRPr sz="2400"/>
          </a:p>
          <a:p>
            <a:pPr marL="171450" lvl="0" indent="-1714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163964"/>
              </a:buClr>
              <a:buSzPts val="2400"/>
              <a:buChar char="•"/>
            </a:pPr>
            <a:r>
              <a:rPr lang="en-US" sz="2400"/>
              <a:t> Mudah untuk di trace</a:t>
            </a:r>
            <a:endParaRPr/>
          </a:p>
          <a:p>
            <a:pPr marL="171450" lvl="0" indent="-1714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163964"/>
              </a:buClr>
              <a:buSzPts val="2400"/>
              <a:buChar char="•"/>
            </a:pPr>
            <a:r>
              <a:rPr lang="en-US" sz="2400"/>
              <a:t> Membutuhkan algoritma yang panjang</a:t>
            </a:r>
            <a:endParaRPr sz="2400"/>
          </a:p>
        </p:txBody>
      </p:sp>
      <p:pic>
        <p:nvPicPr>
          <p:cNvPr id="123" name="Google Shape;123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203201" y="-415132"/>
            <a:ext cx="12627429" cy="2280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43668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Latihan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Kerjakan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rekursi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www.w3resource.com/c-programming-exercises/recursion/index.php</a:t>
            </a:r>
            <a:endParaRPr lang="en-US" dirty="0" smtClean="0"/>
          </a:p>
          <a:p>
            <a:r>
              <a:rPr lang="en-US" dirty="0" smtClean="0"/>
              <a:t>1. </a:t>
            </a:r>
            <a:r>
              <a:rPr lang="en-US" dirty="0" err="1" smtClean="0"/>
              <a:t>Menjumlahkan</a:t>
            </a:r>
            <a:r>
              <a:rPr lang="en-US" dirty="0" smtClean="0"/>
              <a:t> digit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bilangan</a:t>
            </a:r>
            <a:r>
              <a:rPr lang="en-US" dirty="0" smtClean="0"/>
              <a:t>.</a:t>
            </a:r>
          </a:p>
          <a:p>
            <a:r>
              <a:rPr lang="en-US" dirty="0"/>
              <a:t> </a:t>
            </a:r>
            <a:r>
              <a:rPr lang="en-US" dirty="0" smtClean="0"/>
              <a:t>    input : 124</a:t>
            </a:r>
          </a:p>
          <a:p>
            <a:r>
              <a:rPr lang="en-US" dirty="0"/>
              <a:t> </a:t>
            </a:r>
            <a:r>
              <a:rPr lang="en-US" dirty="0" smtClean="0"/>
              <a:t>    </a:t>
            </a:r>
            <a:r>
              <a:rPr lang="en-US" dirty="0" err="1" smtClean="0"/>
              <a:t>bilangan</a:t>
            </a:r>
            <a:r>
              <a:rPr lang="en-US" dirty="0" smtClean="0"/>
              <a:t> 124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angka</a:t>
            </a:r>
            <a:r>
              <a:rPr lang="en-US" dirty="0" smtClean="0"/>
              <a:t> digit 1, 2 </a:t>
            </a:r>
            <a:r>
              <a:rPr lang="en-US" dirty="0" err="1" smtClean="0"/>
              <a:t>dan</a:t>
            </a:r>
            <a:r>
              <a:rPr lang="en-US" dirty="0" smtClean="0"/>
              <a:t> 4</a:t>
            </a:r>
          </a:p>
          <a:p>
            <a:r>
              <a:rPr lang="en-US" dirty="0"/>
              <a:t> </a:t>
            </a:r>
            <a:r>
              <a:rPr lang="en-US" dirty="0" smtClean="0"/>
              <a:t>    output 1+2+4 = 7</a:t>
            </a:r>
          </a:p>
          <a:p>
            <a:r>
              <a:rPr lang="en-US" dirty="0" smtClean="0"/>
              <a:t>2. </a:t>
            </a:r>
            <a:r>
              <a:rPr lang="en-US" dirty="0" err="1" smtClean="0"/>
              <a:t>Deret</a:t>
            </a:r>
            <a:r>
              <a:rPr lang="en-US" dirty="0" smtClean="0"/>
              <a:t> Hailstone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input </a:t>
            </a:r>
            <a:r>
              <a:rPr lang="en-US" dirty="0" err="1" smtClean="0"/>
              <a:t>bilangan</a:t>
            </a:r>
            <a:r>
              <a:rPr lang="en-US" dirty="0" smtClean="0"/>
              <a:t> </a:t>
            </a:r>
            <a:r>
              <a:rPr lang="en-US" dirty="0" err="1" smtClean="0"/>
              <a:t>awal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deret</a:t>
            </a:r>
            <a:r>
              <a:rPr lang="en-US" dirty="0" smtClean="0"/>
              <a:t> hailstone : 13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output </a:t>
            </a:r>
            <a:r>
              <a:rPr lang="en-US" dirty="0"/>
              <a:t>: 13  40  20  10  5  16  8  4  2 1                                                                            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</a:t>
            </a:r>
            <a:r>
              <a:rPr lang="en-US" dirty="0" err="1" smtClean="0"/>
              <a:t>panjang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deret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10</a:t>
            </a:r>
            <a:r>
              <a:rPr lang="en-US" dirty="0"/>
              <a:t>.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7897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Latihan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Kerjakan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rekursi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https://www.w3resource.com/c-programming-exercises/recursion/index.php</a:t>
            </a:r>
            <a:endParaRPr lang="en-US" dirty="0"/>
          </a:p>
          <a:p>
            <a:r>
              <a:rPr lang="en-US" dirty="0" smtClean="0"/>
              <a:t>3. </a:t>
            </a:r>
            <a:r>
              <a:rPr lang="en-US" dirty="0" err="1" smtClean="0"/>
              <a:t>Cek</a:t>
            </a:r>
            <a:r>
              <a:rPr lang="en-US" dirty="0" smtClean="0"/>
              <a:t> palindrome</a:t>
            </a:r>
          </a:p>
          <a:p>
            <a:r>
              <a:rPr lang="en-US" dirty="0"/>
              <a:t> </a:t>
            </a:r>
            <a:r>
              <a:rPr lang="en-US" dirty="0" smtClean="0"/>
              <a:t>   input : Kasur </a:t>
            </a:r>
            <a:r>
              <a:rPr lang="en-US" dirty="0" err="1" smtClean="0"/>
              <a:t>rusak</a:t>
            </a:r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   output : palindrome</a:t>
            </a:r>
          </a:p>
          <a:p>
            <a:r>
              <a:rPr lang="en-US" dirty="0" smtClean="0"/>
              <a:t>4. Binary search</a:t>
            </a:r>
          </a:p>
          <a:p>
            <a:r>
              <a:rPr lang="en-US" dirty="0"/>
              <a:t> </a:t>
            </a:r>
            <a:r>
              <a:rPr lang="en-US" dirty="0" smtClean="0"/>
              <a:t>   </a:t>
            </a:r>
            <a:r>
              <a:rPr lang="en-US" dirty="0" err="1" smtClean="0"/>
              <a:t>terdapat</a:t>
            </a:r>
            <a:r>
              <a:rPr lang="en-US" dirty="0" smtClean="0"/>
              <a:t> array : 10 14 16 18 19 20 24 25 26 30</a:t>
            </a:r>
          </a:p>
          <a:p>
            <a:r>
              <a:rPr lang="en-US" dirty="0"/>
              <a:t> </a:t>
            </a:r>
            <a:r>
              <a:rPr lang="en-US" dirty="0" smtClean="0"/>
              <a:t>   input : </a:t>
            </a:r>
            <a:r>
              <a:rPr lang="en-US" dirty="0" err="1" smtClean="0"/>
              <a:t>angka</a:t>
            </a:r>
            <a:r>
              <a:rPr lang="en-US" dirty="0" smtClean="0"/>
              <a:t> yang </a:t>
            </a:r>
            <a:r>
              <a:rPr lang="en-US" dirty="0" err="1" smtClean="0"/>
              <a:t>dicari</a:t>
            </a:r>
            <a:r>
              <a:rPr lang="en-US" dirty="0" smtClean="0"/>
              <a:t> : 20</a:t>
            </a:r>
          </a:p>
          <a:p>
            <a:r>
              <a:rPr lang="en-US" dirty="0"/>
              <a:t> </a:t>
            </a:r>
            <a:r>
              <a:rPr lang="en-US" dirty="0" smtClean="0"/>
              <a:t>   output : </a:t>
            </a:r>
            <a:r>
              <a:rPr lang="en-US" dirty="0" err="1" smtClean="0"/>
              <a:t>angka</a:t>
            </a:r>
            <a:r>
              <a:rPr lang="en-US" dirty="0" smtClean="0"/>
              <a:t> 20 </a:t>
            </a:r>
            <a:r>
              <a:rPr lang="en-US" dirty="0" err="1" smtClean="0"/>
              <a:t>berada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index 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034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8"/>
          <p:cNvSpPr txBox="1">
            <a:spLocks noGrp="1"/>
          </p:cNvSpPr>
          <p:nvPr>
            <p:ph type="body" idx="3"/>
          </p:nvPr>
        </p:nvSpPr>
        <p:spPr>
          <a:xfrm>
            <a:off x="3513221" y="2163813"/>
            <a:ext cx="5194583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63964"/>
              </a:buClr>
              <a:buSzPct val="100000"/>
              <a:buNone/>
            </a:pPr>
            <a:r>
              <a:rPr lang="en-US" sz="4000" b="1"/>
              <a:t>Rekursi</a:t>
            </a:r>
            <a:endParaRPr sz="4000" b="1"/>
          </a:p>
        </p:txBody>
      </p:sp>
      <p:sp>
        <p:nvSpPr>
          <p:cNvPr id="129" name="Google Shape;129;p8"/>
          <p:cNvSpPr txBox="1">
            <a:spLocks noGrp="1"/>
          </p:cNvSpPr>
          <p:nvPr>
            <p:ph type="body" idx="4"/>
          </p:nvPr>
        </p:nvSpPr>
        <p:spPr>
          <a:xfrm>
            <a:off x="1584960" y="2951435"/>
            <a:ext cx="9187542" cy="2572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63964"/>
              </a:buClr>
              <a:buSzPts val="2200"/>
              <a:buChar char="•"/>
            </a:pPr>
            <a:r>
              <a:rPr lang="en-US" sz="2200"/>
              <a:t> Kode program lebih ringkas dan mudah dipahami</a:t>
            </a:r>
            <a:endParaRPr sz="2200"/>
          </a:p>
          <a:p>
            <a:pPr marL="171450" lvl="0" indent="-1714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163964"/>
              </a:buClr>
              <a:buSzPts val="2200"/>
              <a:buChar char="•"/>
            </a:pPr>
            <a:r>
              <a:rPr lang="en-US" sz="2200"/>
              <a:t> Membutuhkan alokasi memori yang lebih besar</a:t>
            </a:r>
            <a:endParaRPr sz="2200"/>
          </a:p>
          <a:p>
            <a:pPr marL="171450" lvl="0" indent="-1714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163964"/>
              </a:buClr>
              <a:buSzPts val="2200"/>
              <a:buChar char="•"/>
            </a:pPr>
            <a:r>
              <a:rPr lang="en-US" sz="2200"/>
              <a:t> Membutuhkan pemanggilan fungsi yang berulang kali, dan terkadang  menyebabkan overhead</a:t>
            </a:r>
            <a:endParaRPr/>
          </a:p>
          <a:p>
            <a:pPr marL="171450" lvl="0" indent="-1714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163964"/>
              </a:buClr>
              <a:buSzPts val="2200"/>
              <a:buChar char="•"/>
            </a:pPr>
            <a:r>
              <a:rPr lang="en-US" sz="2200"/>
              <a:t> Susah untuk di trace</a:t>
            </a:r>
            <a:endParaRPr/>
          </a:p>
          <a:p>
            <a:pPr marL="171450" lvl="0" indent="-1714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163964"/>
              </a:buClr>
              <a:buSzPts val="2200"/>
              <a:buChar char="•"/>
            </a:pPr>
            <a:r>
              <a:rPr lang="en-US" sz="2200"/>
              <a:t> Membutuhkan algoritma yang lebih sederhana</a:t>
            </a:r>
            <a:endParaRPr sz="2200"/>
          </a:p>
        </p:txBody>
      </p:sp>
      <p:pic>
        <p:nvPicPr>
          <p:cNvPr id="130" name="Google Shape;130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203201" y="-415132"/>
            <a:ext cx="12627429" cy="2280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98807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9"/>
          <p:cNvSpPr txBox="1">
            <a:spLocks noGrp="1"/>
          </p:cNvSpPr>
          <p:nvPr>
            <p:ph type="title"/>
          </p:nvPr>
        </p:nvSpPr>
        <p:spPr>
          <a:xfrm>
            <a:off x="838200" y="508000"/>
            <a:ext cx="10515600" cy="1182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63964"/>
              </a:buClr>
              <a:buSzPts val="3300"/>
              <a:buFont typeface="Calibri"/>
              <a:buNone/>
            </a:pPr>
            <a:endParaRPr/>
          </a:p>
        </p:txBody>
      </p:sp>
      <p:sp>
        <p:nvSpPr>
          <p:cNvPr id="136" name="Google Shape;136;p9"/>
          <p:cNvSpPr txBox="1">
            <a:spLocks noGrp="1"/>
          </p:cNvSpPr>
          <p:nvPr>
            <p:ph type="body" idx="1"/>
          </p:nvPr>
        </p:nvSpPr>
        <p:spPr>
          <a:xfrm>
            <a:off x="1236133" y="1966859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71450" lvl="0" indent="-177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dirty="0" err="1">
                <a:solidFill>
                  <a:schemeClr val="dk1"/>
                </a:solidFill>
                <a:ea typeface="Calibri"/>
                <a:cs typeface="Calibri"/>
                <a:sym typeface="Calibri"/>
              </a:rPr>
              <a:t>Dalam</a:t>
            </a:r>
            <a:r>
              <a:rPr lang="en-US" sz="28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</a:t>
            </a:r>
            <a:r>
              <a:rPr lang="en-US" sz="2800" dirty="0" err="1">
                <a:solidFill>
                  <a:schemeClr val="dk1"/>
                </a:solidFill>
                <a:ea typeface="Calibri"/>
                <a:cs typeface="Calibri"/>
                <a:sym typeface="Calibri"/>
              </a:rPr>
              <a:t>permasalahan</a:t>
            </a:r>
            <a:r>
              <a:rPr lang="en-US" sz="28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</a:t>
            </a:r>
            <a:r>
              <a:rPr lang="en-US" sz="2800" dirty="0" err="1">
                <a:solidFill>
                  <a:schemeClr val="dk1"/>
                </a:solidFill>
                <a:ea typeface="Calibri"/>
                <a:cs typeface="Calibri"/>
                <a:sym typeface="Calibri"/>
              </a:rPr>
              <a:t>faktorial</a:t>
            </a:r>
            <a:r>
              <a:rPr lang="en-US" sz="28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</a:t>
            </a:r>
            <a:r>
              <a:rPr lang="en-US" sz="2800" dirty="0" err="1">
                <a:solidFill>
                  <a:schemeClr val="dk1"/>
                </a:solidFill>
                <a:ea typeface="Calibri"/>
                <a:cs typeface="Calibri"/>
                <a:sym typeface="Calibri"/>
              </a:rPr>
              <a:t>sebuah</a:t>
            </a:r>
            <a:r>
              <a:rPr lang="en-US" sz="28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</a:t>
            </a:r>
            <a:r>
              <a:rPr lang="en-US" sz="2800" dirty="0" err="1">
                <a:solidFill>
                  <a:schemeClr val="dk1"/>
                </a:solidFill>
                <a:ea typeface="Calibri"/>
                <a:cs typeface="Calibri"/>
                <a:sym typeface="Calibri"/>
              </a:rPr>
              <a:t>bilangan</a:t>
            </a:r>
            <a:r>
              <a:rPr lang="en-US" sz="28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n (</a:t>
            </a:r>
            <a:r>
              <a:rPr lang="en-US" sz="2800" dirty="0" err="1">
                <a:solidFill>
                  <a:schemeClr val="dk1"/>
                </a:solidFill>
                <a:ea typeface="Calibri"/>
                <a:cs typeface="Calibri"/>
                <a:sym typeface="Calibri"/>
              </a:rPr>
              <a:t>ditulis</a:t>
            </a:r>
            <a:r>
              <a:rPr lang="en-US" sz="28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n!), </a:t>
            </a:r>
            <a:r>
              <a:rPr lang="en-US" sz="2800" dirty="0" err="1">
                <a:solidFill>
                  <a:schemeClr val="dk1"/>
                </a:solidFill>
                <a:ea typeface="Calibri"/>
                <a:cs typeface="Calibri"/>
                <a:sym typeface="Calibri"/>
              </a:rPr>
              <a:t>adalah</a:t>
            </a:r>
            <a:r>
              <a:rPr lang="en-US" sz="28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</a:t>
            </a:r>
            <a:r>
              <a:rPr lang="en-US" sz="2800" dirty="0" err="1">
                <a:solidFill>
                  <a:schemeClr val="dk1"/>
                </a:solidFill>
                <a:ea typeface="Calibri"/>
                <a:cs typeface="Calibri"/>
                <a:sym typeface="Calibri"/>
              </a:rPr>
              <a:t>hasil</a:t>
            </a:r>
            <a:r>
              <a:rPr lang="en-US" sz="28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kali </a:t>
            </a:r>
            <a:r>
              <a:rPr lang="en-US" sz="2800" dirty="0" err="1">
                <a:solidFill>
                  <a:schemeClr val="dk1"/>
                </a:solidFill>
                <a:ea typeface="Calibri"/>
                <a:cs typeface="Calibri"/>
                <a:sym typeface="Calibri"/>
              </a:rPr>
              <a:t>bilangan</a:t>
            </a:r>
            <a:r>
              <a:rPr lang="en-US" sz="28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</a:t>
            </a:r>
            <a:r>
              <a:rPr lang="en-US" sz="2800" dirty="0" err="1">
                <a:solidFill>
                  <a:schemeClr val="dk1"/>
                </a:solidFill>
                <a:ea typeface="Calibri"/>
                <a:cs typeface="Calibri"/>
                <a:sym typeface="Calibri"/>
              </a:rPr>
              <a:t>tsb</a:t>
            </a:r>
            <a:r>
              <a:rPr lang="en-US" sz="28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</a:t>
            </a:r>
            <a:r>
              <a:rPr lang="en-US" sz="2800" dirty="0" err="1">
                <a:solidFill>
                  <a:schemeClr val="dk1"/>
                </a:solidFill>
                <a:ea typeface="Calibri"/>
                <a:cs typeface="Calibri"/>
                <a:sym typeface="Calibri"/>
              </a:rPr>
              <a:t>dengan</a:t>
            </a:r>
            <a:r>
              <a:rPr lang="en-US" sz="28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</a:t>
            </a:r>
            <a:r>
              <a:rPr lang="en-US" sz="2800" dirty="0" err="1">
                <a:solidFill>
                  <a:schemeClr val="dk1"/>
                </a:solidFill>
                <a:ea typeface="Calibri"/>
                <a:cs typeface="Calibri"/>
                <a:sym typeface="Calibri"/>
              </a:rPr>
              <a:t>bilangan-bilangan</a:t>
            </a:r>
            <a:r>
              <a:rPr lang="en-US" sz="28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di </a:t>
            </a:r>
            <a:r>
              <a:rPr lang="en-US" sz="2800" dirty="0" err="1">
                <a:solidFill>
                  <a:schemeClr val="dk1"/>
                </a:solidFill>
                <a:ea typeface="Calibri"/>
                <a:cs typeface="Calibri"/>
                <a:sym typeface="Calibri"/>
              </a:rPr>
              <a:t>bawahnya</a:t>
            </a:r>
            <a:r>
              <a:rPr lang="en-US" sz="28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</a:t>
            </a:r>
            <a:r>
              <a:rPr lang="en-US" sz="2800" dirty="0" err="1">
                <a:solidFill>
                  <a:schemeClr val="dk1"/>
                </a:solidFill>
                <a:ea typeface="Calibri"/>
                <a:cs typeface="Calibri"/>
                <a:sym typeface="Calibri"/>
              </a:rPr>
              <a:t>hingga</a:t>
            </a:r>
            <a:r>
              <a:rPr lang="en-US" sz="28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</a:t>
            </a:r>
            <a:r>
              <a:rPr lang="en-US" sz="2800" dirty="0" err="1">
                <a:solidFill>
                  <a:schemeClr val="dk1"/>
                </a:solidFill>
                <a:ea typeface="Calibri"/>
                <a:cs typeface="Calibri"/>
                <a:sym typeface="Calibri"/>
              </a:rPr>
              <a:t>bilangan</a:t>
            </a:r>
            <a:r>
              <a:rPr lang="en-US" sz="28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1.</a:t>
            </a:r>
            <a:endParaRPr lang="en-US" dirty="0"/>
          </a:p>
          <a:p>
            <a:pPr marL="171450" lvl="0" indent="-17780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dirty="0" err="1">
                <a:solidFill>
                  <a:schemeClr val="dk1"/>
                </a:solidFill>
                <a:ea typeface="Calibri"/>
                <a:cs typeface="Calibri"/>
                <a:sym typeface="Calibri"/>
              </a:rPr>
              <a:t>Misal</a:t>
            </a:r>
            <a:r>
              <a:rPr lang="en-US" sz="28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: 4! = (4)*(3)*(2)*(1)</a:t>
            </a:r>
            <a:endParaRPr lang="en-US" dirty="0"/>
          </a:p>
          <a:p>
            <a:pPr marL="171450" lvl="0" indent="-17780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dirty="0" err="1">
                <a:solidFill>
                  <a:schemeClr val="dk1"/>
                </a:solidFill>
                <a:ea typeface="Calibri"/>
                <a:cs typeface="Calibri"/>
                <a:sym typeface="Calibri"/>
              </a:rPr>
              <a:t>Dengan</a:t>
            </a:r>
            <a:r>
              <a:rPr lang="en-US" sz="28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</a:t>
            </a:r>
            <a:r>
              <a:rPr lang="en-US" sz="2800" dirty="0" err="1">
                <a:solidFill>
                  <a:schemeClr val="dk1"/>
                </a:solidFill>
                <a:ea typeface="Calibri"/>
                <a:cs typeface="Calibri"/>
                <a:sym typeface="Calibri"/>
              </a:rPr>
              <a:t>cara</a:t>
            </a:r>
            <a:r>
              <a:rPr lang="en-US" sz="28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</a:t>
            </a:r>
            <a:r>
              <a:rPr lang="en-US" sz="2800" dirty="0" err="1">
                <a:solidFill>
                  <a:schemeClr val="dk1"/>
                </a:solidFill>
                <a:ea typeface="Calibri"/>
                <a:cs typeface="Calibri"/>
                <a:sym typeface="Calibri"/>
              </a:rPr>
              <a:t>iteratif</a:t>
            </a:r>
            <a:r>
              <a:rPr lang="en-US" sz="28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, </a:t>
            </a:r>
            <a:r>
              <a:rPr lang="en-US" sz="2800" dirty="0" err="1">
                <a:solidFill>
                  <a:schemeClr val="dk1"/>
                </a:solidFill>
                <a:ea typeface="Calibri"/>
                <a:cs typeface="Calibri"/>
                <a:sym typeface="Calibri"/>
              </a:rPr>
              <a:t>secara</a:t>
            </a:r>
            <a:r>
              <a:rPr lang="en-US" sz="28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</a:t>
            </a:r>
            <a:r>
              <a:rPr lang="en-US" sz="2800" dirty="0" err="1">
                <a:solidFill>
                  <a:schemeClr val="dk1"/>
                </a:solidFill>
                <a:ea typeface="Calibri"/>
                <a:cs typeface="Calibri"/>
                <a:sym typeface="Calibri"/>
              </a:rPr>
              <a:t>umum</a:t>
            </a:r>
            <a:r>
              <a:rPr lang="en-US" sz="28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</a:t>
            </a:r>
            <a:r>
              <a:rPr lang="en-US" sz="2800" dirty="0" err="1">
                <a:solidFill>
                  <a:schemeClr val="dk1"/>
                </a:solidFill>
                <a:ea typeface="Calibri"/>
                <a:cs typeface="Calibri"/>
                <a:sym typeface="Calibri"/>
              </a:rPr>
              <a:t>dapat</a:t>
            </a:r>
            <a:r>
              <a:rPr lang="en-US" sz="28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</a:t>
            </a:r>
            <a:r>
              <a:rPr lang="en-US" sz="2800" dirty="0" err="1">
                <a:solidFill>
                  <a:schemeClr val="dk1"/>
                </a:solidFill>
                <a:ea typeface="Calibri"/>
                <a:cs typeface="Calibri"/>
                <a:sym typeface="Calibri"/>
              </a:rPr>
              <a:t>didefinisikan</a:t>
            </a:r>
            <a:r>
              <a:rPr lang="en-US" sz="28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</a:t>
            </a:r>
            <a:r>
              <a:rPr lang="en-US" sz="2800" dirty="0" err="1">
                <a:solidFill>
                  <a:schemeClr val="dk1"/>
                </a:solidFill>
                <a:ea typeface="Calibri"/>
                <a:cs typeface="Calibri"/>
                <a:sym typeface="Calibri"/>
              </a:rPr>
              <a:t>sbb</a:t>
            </a:r>
            <a:r>
              <a:rPr lang="en-US" sz="28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:</a:t>
            </a:r>
            <a:endParaRPr lang="en-US" dirty="0"/>
          </a:p>
          <a:p>
            <a:pPr marL="171450" lvl="0" indent="-17145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28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		n! = (n)*(n-1)*(n-2)* . . . * (1)</a:t>
            </a:r>
          </a:p>
          <a:p>
            <a:pPr marL="201168" lvl="1" indent="0">
              <a:buNone/>
            </a:pPr>
            <a:r>
              <a:rPr lang="en-US" altLang="en-US" sz="2400" dirty="0"/>
              <a:t>   </a:t>
            </a:r>
            <a:r>
              <a:rPr lang="en-US" altLang="en-US" sz="2400" dirty="0" smtClean="0"/>
              <a:t>        1</a:t>
            </a:r>
            <a:r>
              <a:rPr lang="en-US" altLang="en-US" sz="2400" dirty="0"/>
              <a:t>! = 1</a:t>
            </a:r>
          </a:p>
          <a:p>
            <a:pPr marL="201168" lvl="1" indent="0">
              <a:buNone/>
            </a:pPr>
            <a:r>
              <a:rPr lang="en-US" altLang="en-US" sz="2400" dirty="0"/>
              <a:t>	0! = 1</a:t>
            </a:r>
          </a:p>
          <a:p>
            <a:pPr marL="171450" lvl="0" indent="-381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B4679"/>
              </a:buClr>
              <a:buSzPts val="2100"/>
              <a:buNone/>
            </a:pPr>
            <a:endParaRPr dirty="0"/>
          </a:p>
        </p:txBody>
      </p:sp>
      <p:sp>
        <p:nvSpPr>
          <p:cNvPr id="137" name="Google Shape;137;p9"/>
          <p:cNvSpPr txBox="1">
            <a:spLocks noGrp="1"/>
          </p:cNvSpPr>
          <p:nvPr>
            <p:ph type="sldNum" idx="12"/>
          </p:nvPr>
        </p:nvSpPr>
        <p:spPr>
          <a:xfrm>
            <a:off x="0" y="649287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  <p:pic>
        <p:nvPicPr>
          <p:cNvPr id="138" name="Google Shape;138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203201" y="-415132"/>
            <a:ext cx="12627429" cy="2280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61071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812</TotalTime>
  <Words>5185</Words>
  <Application>Microsoft Office PowerPoint</Application>
  <PresentationFormat>Widescreen</PresentationFormat>
  <Paragraphs>1067</Paragraphs>
  <Slides>71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71</vt:i4>
      </vt:variant>
    </vt:vector>
  </HeadingPairs>
  <TitlesOfParts>
    <vt:vector size="80" baseType="lpstr">
      <vt:lpstr>Aharoni</vt:lpstr>
      <vt:lpstr>Arial</vt:lpstr>
      <vt:lpstr>Calibri</vt:lpstr>
      <vt:lpstr>Calibri Light</vt:lpstr>
      <vt:lpstr>Courier New</vt:lpstr>
      <vt:lpstr>MS Mincho</vt:lpstr>
      <vt:lpstr>Times New Roman</vt:lpstr>
      <vt:lpstr>Wingdings</vt:lpstr>
      <vt:lpstr>Retrospect</vt:lpstr>
      <vt:lpstr>06. Rekursi</vt:lpstr>
      <vt:lpstr>Capaian Pembelajaran</vt:lpstr>
      <vt:lpstr>Materi</vt:lpstr>
      <vt:lpstr>Mengapa Menggunakan Rekursi</vt:lpstr>
      <vt:lpstr>Konsep Dasar Rekursi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Fase pada Rekursi</vt:lpstr>
      <vt:lpstr>Fase pada Rekursi 1. Fase Awal (Recursive Call Phase)</vt:lpstr>
      <vt:lpstr>Fase pada Rekursi 2. Fase Berhenti (Base Case)</vt:lpstr>
      <vt:lpstr>Fase pada Rekursi 3. Fase Balik (Backtracking / Returning Phase)</vt:lpstr>
      <vt:lpstr>Fase pada Rekursi</vt:lpstr>
      <vt:lpstr>Rekursif Tail  dan Rekursif Non-Tail</vt:lpstr>
      <vt:lpstr>PowerPoint Presentation</vt:lpstr>
      <vt:lpstr>Rekursi Tail</vt:lpstr>
      <vt:lpstr>Karakteristik Rekursi Tail</vt:lpstr>
      <vt:lpstr>PowerPoint Presentation</vt:lpstr>
      <vt:lpstr>Faktorial : Rekursi Tail</vt:lpstr>
      <vt:lpstr>Proses Faktorial : Rekursi Tail</vt:lpstr>
      <vt:lpstr>PowerPoint Presentation</vt:lpstr>
      <vt:lpstr>Rekursi Non-Tail</vt:lpstr>
      <vt:lpstr>Rekursi Non-Tail</vt:lpstr>
      <vt:lpstr>Fase pada fungsi rekursi Non-Tail - Faktorial</vt:lpstr>
      <vt:lpstr>Fungsi Rekursi : Faktorial (Non-Tail)</vt:lpstr>
      <vt:lpstr>Faktorial tanpa Rekursi</vt:lpstr>
      <vt:lpstr>Faktorial : Fase awal  Fase berhenti</vt:lpstr>
      <vt:lpstr>Faktorial : Fase Balik</vt:lpstr>
      <vt:lpstr>Perbedaan Rekursi Tail  dan Rekursi Non-Tail</vt:lpstr>
      <vt:lpstr>Rekursi Tail</vt:lpstr>
      <vt:lpstr>Rekursi Non-Tail</vt:lpstr>
      <vt:lpstr>Rekursi Tail atau Rekursi Non-Tail ?</vt:lpstr>
      <vt:lpstr>Rekursi : Menghitung Mundur</vt:lpstr>
      <vt:lpstr>Rekursi : Menjumlahkan Bilangan dengan Accumulator</vt:lpstr>
      <vt:lpstr>Rekursi : Menghitung Pangkat </vt:lpstr>
      <vt:lpstr>Rekursi : Deret Fibonanci</vt:lpstr>
      <vt:lpstr>Rekursi : Deret Fibonacci</vt:lpstr>
      <vt:lpstr>Rekursi : Menjumlahkan Bilangan</vt:lpstr>
      <vt:lpstr>Rekursi : Menentukan Bilangan Prima atau Bukan Prima</vt:lpstr>
      <vt:lpstr>Rekursi : Menentukan Bilangan Prima atau Bukan Prima</vt:lpstr>
      <vt:lpstr>Rekursi : Menentukan Bilangan Prima atau Bukan Prima</vt:lpstr>
      <vt:lpstr>Rekursi : Menentukan Bilangan Prima atau Bukan Prima</vt:lpstr>
      <vt:lpstr>Rekursi : Menentukan Bilangan Prima atau Bukan Prima</vt:lpstr>
      <vt:lpstr>Rekursi : Menghitung FPB</vt:lpstr>
      <vt:lpstr>Rekursi : Menghitung FPB</vt:lpstr>
      <vt:lpstr>Rekursi Non Tail  - Menara Hanoi (Tower of Hanoi) </vt:lpstr>
      <vt:lpstr>Menara Hanoi (Tower of Hanoi)</vt:lpstr>
      <vt:lpstr>Menara Hanoi</vt:lpstr>
      <vt:lpstr>Aturan Menara Hanoi</vt:lpstr>
      <vt:lpstr>Menara Hanoi  3 disk  7 langkah</vt:lpstr>
      <vt:lpstr>Menara Hanoi  4 disk  15 langkah</vt:lpstr>
      <vt:lpstr>Konsep Rekursif pada Menara Hanoi</vt:lpstr>
      <vt:lpstr>Konsep Rekursif 3 disk</vt:lpstr>
      <vt:lpstr>Konsep Rekursif 4 disk</vt:lpstr>
      <vt:lpstr>Base Case (Kondisi Dasar)</vt:lpstr>
      <vt:lpstr>Algoritma Rekursif Menara Hanoi</vt:lpstr>
      <vt:lpstr>Kode </vt:lpstr>
      <vt:lpstr>Proses Rekursi Menara Hanoi</vt:lpstr>
      <vt:lpstr>PowerPoint Presentation</vt:lpstr>
      <vt:lpstr>PowerPoint Presentation</vt:lpstr>
      <vt:lpstr>Pohon Rekursi</vt:lpstr>
      <vt:lpstr>Pohon Rekursi</vt:lpstr>
      <vt:lpstr>Pohon Rekursi</vt:lpstr>
      <vt:lpstr>Pohon Rekursi</vt:lpstr>
      <vt:lpstr>Pohon Rekursi</vt:lpstr>
      <vt:lpstr>Pohon Rekursi</vt:lpstr>
      <vt:lpstr>Rangkuman</vt:lpstr>
      <vt:lpstr>Latihan Kerjakan dengan cara rekursi</vt:lpstr>
      <vt:lpstr>Latihan Kerjakan dengan cara rekursi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Desain Riset  Sistem Estimasi Usia Berdasarkan Citra Radiograf Gigi Sebagai Alat Bantu Proses Identifikasi</dc:title>
  <dc:creator>Microsoft Office User</dc:creator>
  <cp:lastModifiedBy>Yuliana</cp:lastModifiedBy>
  <cp:revision>329</cp:revision>
  <dcterms:created xsi:type="dcterms:W3CDTF">2016-11-07T15:49:39Z</dcterms:created>
  <dcterms:modified xsi:type="dcterms:W3CDTF">2026-08-07T08:23:46Z</dcterms:modified>
</cp:coreProperties>
</file>