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21" r:id="rId17"/>
    <p:sldId id="322" r:id="rId18"/>
    <p:sldId id="323" r:id="rId19"/>
    <p:sldId id="324" r:id="rId20"/>
    <p:sldId id="325" r:id="rId21"/>
    <p:sldId id="326" r:id="rId22"/>
    <p:sldId id="327" r:id="rId23"/>
    <p:sldId id="328" r:id="rId24"/>
    <p:sldId id="341" r:id="rId25"/>
    <p:sldId id="342" r:id="rId26"/>
    <p:sldId id="343" r:id="rId27"/>
    <p:sldId id="344" r:id="rId28"/>
    <p:sldId id="330" r:id="rId29"/>
    <p:sldId id="345" r:id="rId30"/>
    <p:sldId id="346" r:id="rId31"/>
    <p:sldId id="356" r:id="rId32"/>
    <p:sldId id="331" r:id="rId33"/>
    <p:sldId id="348" r:id="rId34"/>
    <p:sldId id="349" r:id="rId35"/>
    <p:sldId id="350" r:id="rId36"/>
    <p:sldId id="357" r:id="rId37"/>
    <p:sldId id="332" r:id="rId38"/>
    <p:sldId id="352" r:id="rId39"/>
    <p:sldId id="354" r:id="rId40"/>
    <p:sldId id="353" r:id="rId41"/>
    <p:sldId id="358" r:id="rId42"/>
    <p:sldId id="359" r:id="rId43"/>
    <p:sldId id="333" r:id="rId44"/>
    <p:sldId id="360" r:id="rId45"/>
    <p:sldId id="361" r:id="rId46"/>
    <p:sldId id="334" r:id="rId47"/>
    <p:sldId id="362" r:id="rId48"/>
    <p:sldId id="363" r:id="rId49"/>
    <p:sldId id="364" r:id="rId50"/>
    <p:sldId id="365" r:id="rId51"/>
    <p:sldId id="337" r:id="rId52"/>
    <p:sldId id="366" r:id="rId53"/>
    <p:sldId id="367" r:id="rId54"/>
    <p:sldId id="368" r:id="rId55"/>
    <p:sldId id="338" r:id="rId56"/>
    <p:sldId id="370" r:id="rId57"/>
    <p:sldId id="372" r:id="rId58"/>
    <p:sldId id="373" r:id="rId59"/>
    <p:sldId id="374" r:id="rId60"/>
    <p:sldId id="339" r:id="rId61"/>
    <p:sldId id="376" r:id="rId62"/>
    <p:sldId id="377" r:id="rId63"/>
    <p:sldId id="378" r:id="rId64"/>
    <p:sldId id="379" r:id="rId65"/>
    <p:sldId id="380" r:id="rId66"/>
    <p:sldId id="381" r:id="rId67"/>
    <p:sldId id="382" r:id="rId68"/>
    <p:sldId id="383" r:id="rId69"/>
    <p:sldId id="384" r:id="rId70"/>
    <p:sldId id="385" r:id="rId71"/>
    <p:sldId id="386" r:id="rId72"/>
    <p:sldId id="390" r:id="rId73"/>
    <p:sldId id="387" r:id="rId74"/>
    <p:sldId id="388" r:id="rId75"/>
    <p:sldId id="389" r:id="rId7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737"/>
  </p:normalViewPr>
  <p:slideViewPr>
    <p:cSldViewPr snapToGrid="0" snapToObjects="1">
      <p:cViewPr varScale="1">
        <p:scale>
          <a:sx n="65" d="100"/>
          <a:sy n="65" d="100"/>
        </p:scale>
        <p:origin x="700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21569"/>
            <a:ext cx="1204483" cy="1146877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164357" y="6451685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Hal </a:t>
            </a:r>
            <a:fld id="{6113E31D-E2AB-40D1-8B51-AFA5AFEF393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6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784" y="6080010"/>
            <a:ext cx="817067" cy="777990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4931851" y="6461105"/>
            <a:ext cx="4871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862374" y="6446837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600" kern="1200" cap="all" baseline="0">
                <a:solidFill>
                  <a:schemeClr val="tx1"/>
                </a:solidFill>
                <a:latin typeface="Aharoni" panose="02010803020104030203" pitchFamily="2" charset="-79"/>
                <a:ea typeface="+mn-ea"/>
                <a:cs typeface="Aharoni" panose="02010803020104030203" pitchFamily="2" charset="-79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39" y="6112388"/>
            <a:ext cx="817067" cy="77799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314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7066" y="6459785"/>
            <a:ext cx="76919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all" baseline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pPr algn="l"/>
            <a:r>
              <a:rPr lang="en-US" dirty="0" err="1" smtClean="0"/>
              <a:t>Politeknik</a:t>
            </a:r>
            <a:r>
              <a:rPr lang="en-US" dirty="0" smtClean="0"/>
              <a:t> </a:t>
            </a:r>
            <a:r>
              <a:rPr lang="en-US" dirty="0" err="1" smtClean="0"/>
              <a:t>elektronika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surabaya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Hal </a:t>
            </a:r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079524"/>
            <a:ext cx="817067" cy="77799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04. Single Linked List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ARNA FARIZA</a:t>
            </a:r>
          </a:p>
          <a:p>
            <a:pPr algn="ctr"/>
            <a:r>
              <a:rPr lang="en-US" dirty="0" smtClean="0"/>
              <a:t>YULIANA SETIOWATI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164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i="1" dirty="0" err="1" smtClean="0"/>
              <a:t>malloc</a:t>
            </a:r>
            <a:r>
              <a:rPr lang="en-US" altLang="en-US" i="1" dirty="0" smtClean="0"/>
              <a:t>()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7576" y="1990241"/>
            <a:ext cx="9948104" cy="1905000"/>
          </a:xfrm>
        </p:spPr>
        <p:txBody>
          <a:bodyPr>
            <a:normAutofit/>
          </a:bodyPr>
          <a:lstStyle/>
          <a:p>
            <a:pPr marL="447675" indent="-447675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en-US" altLang="en-US" sz="2400" dirty="0" err="1"/>
              <a:t>Jika</a:t>
            </a:r>
            <a:r>
              <a:rPr lang="en-US" altLang="en-US" sz="2400" dirty="0"/>
              <a:t> proses </a:t>
            </a:r>
            <a:r>
              <a:rPr lang="en-US" altLang="en-US" sz="2400" dirty="0" err="1"/>
              <a:t>alokasi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gagal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fungsi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akan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memberikan</a:t>
            </a:r>
            <a:r>
              <a:rPr lang="en-US" altLang="en-US" sz="2400" dirty="0"/>
              <a:t> return value </a:t>
            </a:r>
            <a:r>
              <a:rPr lang="en-US" altLang="en-US" sz="2400" dirty="0" err="1"/>
              <a:t>berupa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sebuah</a:t>
            </a:r>
            <a:r>
              <a:rPr lang="en-US" altLang="en-US" sz="2400" dirty="0"/>
              <a:t> pointer NULL.</a:t>
            </a:r>
          </a:p>
          <a:p>
            <a:pPr marL="447675" indent="-447675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en-US" altLang="en-US" sz="2400" dirty="0" err="1"/>
              <a:t>Sebelum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proses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lanjut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perlu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dahulu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dipastikan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keberhasilan</a:t>
            </a:r>
            <a:r>
              <a:rPr lang="en-US" altLang="en-US" sz="2400" dirty="0"/>
              <a:t> proses </a:t>
            </a:r>
            <a:r>
              <a:rPr lang="en-US" altLang="en-US" sz="2400" dirty="0" err="1"/>
              <a:t>pemesanan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memori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sebagaimana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contoh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454285" y="3565901"/>
            <a:ext cx="7454685" cy="28623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*x;</a:t>
            </a:r>
          </a:p>
          <a:p>
            <a:pPr eaLnBrk="1" hangingPunct="1"/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x = (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*)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malloc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(3 *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));</a:t>
            </a:r>
          </a:p>
          <a:p>
            <a:pPr eaLnBrk="1" hangingPunct="1"/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if (x== NULL) {</a:t>
            </a:r>
          </a:p>
          <a:p>
            <a:pPr eaLnBrk="1" hangingPunct="1"/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("Error on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malloc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\n");</a:t>
            </a:r>
          </a:p>
          <a:p>
            <a:pPr eaLnBrk="1" hangingPunct="1"/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exit(0);</a:t>
            </a:r>
          </a:p>
          <a:p>
            <a:pPr eaLnBrk="1" hangingPunct="1"/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  <a:p>
            <a:pPr eaLnBrk="1" hangingPunct="1"/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else {</a:t>
            </a:r>
          </a:p>
          <a:p>
            <a:pPr eaLnBrk="1" hangingPunct="1"/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altLang="en-US" sz="2000" i="1" dirty="0" err="1">
                <a:latin typeface="Courier New" charset="0"/>
                <a:ea typeface="Courier New" charset="0"/>
                <a:cs typeface="Courier New" charset="0"/>
              </a:rPr>
              <a:t>lakukan</a:t>
            </a:r>
            <a:r>
              <a:rPr lang="en-US" altLang="en-US" sz="2000" i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000" i="1" dirty="0" err="1">
                <a:latin typeface="Courier New" charset="0"/>
                <a:ea typeface="Courier New" charset="0"/>
                <a:cs typeface="Courier New" charset="0"/>
              </a:rPr>
              <a:t>operasi</a:t>
            </a:r>
            <a:r>
              <a:rPr lang="en-US" altLang="en-US" sz="2000" i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000" i="1" dirty="0" err="1">
                <a:latin typeface="Courier New" charset="0"/>
                <a:ea typeface="Courier New" charset="0"/>
                <a:cs typeface="Courier New" charset="0"/>
              </a:rPr>
              <a:t>memori</a:t>
            </a:r>
            <a:r>
              <a:rPr lang="en-US" altLang="en-US" sz="2000" i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000" i="1" dirty="0" err="1">
                <a:latin typeface="Courier New" charset="0"/>
                <a:ea typeface="Courier New" charset="0"/>
                <a:cs typeface="Courier New" charset="0"/>
              </a:rPr>
              <a:t>dinamis</a:t>
            </a:r>
            <a:r>
              <a:rPr lang="en-US" altLang="en-US" sz="2000" i="1" dirty="0">
                <a:latin typeface="Courier New" charset="0"/>
                <a:ea typeface="Courier New" charset="0"/>
                <a:cs typeface="Courier New" charset="0"/>
              </a:rPr>
              <a:t>…</a:t>
            </a:r>
          </a:p>
          <a:p>
            <a:pPr eaLnBrk="1" hangingPunct="1"/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3814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6400800" y="228601"/>
            <a:ext cx="2286000" cy="6386513"/>
            <a:chOff x="3072" y="144"/>
            <a:chExt cx="1440" cy="4023"/>
          </a:xfrm>
        </p:grpSpPr>
        <p:grpSp>
          <p:nvGrpSpPr>
            <p:cNvPr id="12300" name="Group 3"/>
            <p:cNvGrpSpPr>
              <a:grpSpLocks/>
            </p:cNvGrpSpPr>
            <p:nvPr/>
          </p:nvGrpSpPr>
          <p:grpSpPr bwMode="auto">
            <a:xfrm>
              <a:off x="3072" y="471"/>
              <a:ext cx="1440" cy="3456"/>
              <a:chOff x="3072" y="624"/>
              <a:chExt cx="1440" cy="3456"/>
            </a:xfrm>
          </p:grpSpPr>
          <p:grpSp>
            <p:nvGrpSpPr>
              <p:cNvPr id="12309" name="Group 4"/>
              <p:cNvGrpSpPr>
                <a:grpSpLocks/>
              </p:cNvGrpSpPr>
              <p:nvPr/>
            </p:nvGrpSpPr>
            <p:grpSpPr bwMode="auto">
              <a:xfrm>
                <a:off x="3072" y="624"/>
                <a:ext cx="1440" cy="1152"/>
                <a:chOff x="2928" y="912"/>
                <a:chExt cx="1440" cy="1152"/>
              </a:xfrm>
            </p:grpSpPr>
            <p:grpSp>
              <p:nvGrpSpPr>
                <p:cNvPr id="12336" name="Group 5"/>
                <p:cNvGrpSpPr>
                  <a:grpSpLocks/>
                </p:cNvGrpSpPr>
                <p:nvPr/>
              </p:nvGrpSpPr>
              <p:grpSpPr bwMode="auto">
                <a:xfrm>
                  <a:off x="2928" y="912"/>
                  <a:ext cx="1440" cy="288"/>
                  <a:chOff x="2928" y="912"/>
                  <a:chExt cx="1440" cy="288"/>
                </a:xfrm>
              </p:grpSpPr>
              <p:sp>
                <p:nvSpPr>
                  <p:cNvPr id="12346" name="Rectangle 6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912"/>
                    <a:ext cx="720" cy="288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 eaLnBrk="1" hangingPunct="1"/>
                    <a:r>
                      <a:rPr lang="en-US" altLang="en-US"/>
                      <a:t>1000</a:t>
                    </a:r>
                  </a:p>
                </p:txBody>
              </p:sp>
              <p:sp>
                <p:nvSpPr>
                  <p:cNvPr id="123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912"/>
                    <a:ext cx="720" cy="288"/>
                  </a:xfrm>
                  <a:prstGeom prst="rect">
                    <a:avLst/>
                  </a:prstGeom>
                  <a:solidFill>
                    <a:srgbClr val="99FF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grpSp>
              <p:nvGrpSpPr>
                <p:cNvPr id="12337" name="Group 8"/>
                <p:cNvGrpSpPr>
                  <a:grpSpLocks/>
                </p:cNvGrpSpPr>
                <p:nvPr/>
              </p:nvGrpSpPr>
              <p:grpSpPr bwMode="auto">
                <a:xfrm>
                  <a:off x="2928" y="1200"/>
                  <a:ext cx="1440" cy="288"/>
                  <a:chOff x="2928" y="912"/>
                  <a:chExt cx="1440" cy="288"/>
                </a:xfrm>
              </p:grpSpPr>
              <p:sp>
                <p:nvSpPr>
                  <p:cNvPr id="12344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912"/>
                    <a:ext cx="720" cy="288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 eaLnBrk="1" hangingPunct="1"/>
                    <a:r>
                      <a:rPr lang="en-US" altLang="en-US"/>
                      <a:t>1001</a:t>
                    </a:r>
                  </a:p>
                </p:txBody>
              </p:sp>
              <p:sp>
                <p:nvSpPr>
                  <p:cNvPr id="12345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912"/>
                    <a:ext cx="720" cy="288"/>
                  </a:xfrm>
                  <a:prstGeom prst="rect">
                    <a:avLst/>
                  </a:prstGeom>
                  <a:solidFill>
                    <a:srgbClr val="99FF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grpSp>
              <p:nvGrpSpPr>
                <p:cNvPr id="12338" name="Group 11"/>
                <p:cNvGrpSpPr>
                  <a:grpSpLocks/>
                </p:cNvGrpSpPr>
                <p:nvPr/>
              </p:nvGrpSpPr>
              <p:grpSpPr bwMode="auto">
                <a:xfrm>
                  <a:off x="2928" y="1488"/>
                  <a:ext cx="1440" cy="288"/>
                  <a:chOff x="2928" y="912"/>
                  <a:chExt cx="1440" cy="288"/>
                </a:xfrm>
              </p:grpSpPr>
              <p:sp>
                <p:nvSpPr>
                  <p:cNvPr id="12342" name="Rectangle 12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912"/>
                    <a:ext cx="720" cy="288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algn="ctr" eaLnBrk="1" hangingPunct="1"/>
                    <a:r>
                      <a:rPr lang="en-US" altLang="en-US"/>
                      <a:t>1002</a:t>
                    </a:r>
                  </a:p>
                </p:txBody>
              </p:sp>
              <p:sp>
                <p:nvSpPr>
                  <p:cNvPr id="12343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912"/>
                    <a:ext cx="720" cy="288"/>
                  </a:xfrm>
                  <a:prstGeom prst="rect">
                    <a:avLst/>
                  </a:prstGeom>
                  <a:solidFill>
                    <a:srgbClr val="99FF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grpSp>
              <p:nvGrpSpPr>
                <p:cNvPr id="12339" name="Group 14"/>
                <p:cNvGrpSpPr>
                  <a:grpSpLocks/>
                </p:cNvGrpSpPr>
                <p:nvPr/>
              </p:nvGrpSpPr>
              <p:grpSpPr bwMode="auto">
                <a:xfrm>
                  <a:off x="2928" y="1776"/>
                  <a:ext cx="1440" cy="288"/>
                  <a:chOff x="2928" y="912"/>
                  <a:chExt cx="1440" cy="288"/>
                </a:xfrm>
              </p:grpSpPr>
              <p:sp>
                <p:nvSpPr>
                  <p:cNvPr id="12340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912"/>
                    <a:ext cx="720" cy="288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12341" name="Rectangle 16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912"/>
                    <a:ext cx="720" cy="288"/>
                  </a:xfrm>
                  <a:prstGeom prst="rect">
                    <a:avLst/>
                  </a:prstGeom>
                  <a:solidFill>
                    <a:srgbClr val="99FF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</p:grpSp>
          <p:grpSp>
            <p:nvGrpSpPr>
              <p:cNvPr id="12310" name="Group 17"/>
              <p:cNvGrpSpPr>
                <a:grpSpLocks/>
              </p:cNvGrpSpPr>
              <p:nvPr/>
            </p:nvGrpSpPr>
            <p:grpSpPr bwMode="auto">
              <a:xfrm>
                <a:off x="3072" y="1776"/>
                <a:ext cx="1440" cy="1152"/>
                <a:chOff x="2928" y="912"/>
                <a:chExt cx="1440" cy="1152"/>
              </a:xfrm>
            </p:grpSpPr>
            <p:grpSp>
              <p:nvGrpSpPr>
                <p:cNvPr id="12324" name="Group 18"/>
                <p:cNvGrpSpPr>
                  <a:grpSpLocks/>
                </p:cNvGrpSpPr>
                <p:nvPr/>
              </p:nvGrpSpPr>
              <p:grpSpPr bwMode="auto">
                <a:xfrm>
                  <a:off x="2928" y="912"/>
                  <a:ext cx="1440" cy="288"/>
                  <a:chOff x="2928" y="912"/>
                  <a:chExt cx="1440" cy="288"/>
                </a:xfrm>
              </p:grpSpPr>
              <p:sp>
                <p:nvSpPr>
                  <p:cNvPr id="12334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912"/>
                    <a:ext cx="720" cy="288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12335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912"/>
                    <a:ext cx="720" cy="288"/>
                  </a:xfrm>
                  <a:prstGeom prst="rect">
                    <a:avLst/>
                  </a:prstGeom>
                  <a:solidFill>
                    <a:srgbClr val="99FF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grpSp>
              <p:nvGrpSpPr>
                <p:cNvPr id="12325" name="Group 21"/>
                <p:cNvGrpSpPr>
                  <a:grpSpLocks/>
                </p:cNvGrpSpPr>
                <p:nvPr/>
              </p:nvGrpSpPr>
              <p:grpSpPr bwMode="auto">
                <a:xfrm>
                  <a:off x="2928" y="1200"/>
                  <a:ext cx="1440" cy="288"/>
                  <a:chOff x="2928" y="912"/>
                  <a:chExt cx="1440" cy="288"/>
                </a:xfrm>
              </p:grpSpPr>
              <p:sp>
                <p:nvSpPr>
                  <p:cNvPr id="12332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912"/>
                    <a:ext cx="720" cy="288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12333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912"/>
                    <a:ext cx="720" cy="288"/>
                  </a:xfrm>
                  <a:prstGeom prst="rect">
                    <a:avLst/>
                  </a:prstGeom>
                  <a:solidFill>
                    <a:srgbClr val="99FF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grpSp>
              <p:nvGrpSpPr>
                <p:cNvPr id="12326" name="Group 24"/>
                <p:cNvGrpSpPr>
                  <a:grpSpLocks/>
                </p:cNvGrpSpPr>
                <p:nvPr/>
              </p:nvGrpSpPr>
              <p:grpSpPr bwMode="auto">
                <a:xfrm>
                  <a:off x="2928" y="1488"/>
                  <a:ext cx="1440" cy="288"/>
                  <a:chOff x="2928" y="912"/>
                  <a:chExt cx="1440" cy="288"/>
                </a:xfrm>
              </p:grpSpPr>
              <p:sp>
                <p:nvSpPr>
                  <p:cNvPr id="12330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912"/>
                    <a:ext cx="720" cy="288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12331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912"/>
                    <a:ext cx="720" cy="288"/>
                  </a:xfrm>
                  <a:prstGeom prst="rect">
                    <a:avLst/>
                  </a:prstGeom>
                  <a:solidFill>
                    <a:srgbClr val="99FF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grpSp>
              <p:nvGrpSpPr>
                <p:cNvPr id="12327" name="Group 27"/>
                <p:cNvGrpSpPr>
                  <a:grpSpLocks/>
                </p:cNvGrpSpPr>
                <p:nvPr/>
              </p:nvGrpSpPr>
              <p:grpSpPr bwMode="auto">
                <a:xfrm>
                  <a:off x="2928" y="1776"/>
                  <a:ext cx="1440" cy="288"/>
                  <a:chOff x="2928" y="912"/>
                  <a:chExt cx="1440" cy="288"/>
                </a:xfrm>
              </p:grpSpPr>
              <p:sp>
                <p:nvSpPr>
                  <p:cNvPr id="12328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912"/>
                    <a:ext cx="720" cy="288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12329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912"/>
                    <a:ext cx="720" cy="288"/>
                  </a:xfrm>
                  <a:prstGeom prst="rect">
                    <a:avLst/>
                  </a:prstGeom>
                  <a:solidFill>
                    <a:srgbClr val="99FF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</p:grpSp>
          <p:grpSp>
            <p:nvGrpSpPr>
              <p:cNvPr id="12311" name="Group 30"/>
              <p:cNvGrpSpPr>
                <a:grpSpLocks/>
              </p:cNvGrpSpPr>
              <p:nvPr/>
            </p:nvGrpSpPr>
            <p:grpSpPr bwMode="auto">
              <a:xfrm>
                <a:off x="3072" y="2928"/>
                <a:ext cx="1440" cy="1152"/>
                <a:chOff x="2928" y="912"/>
                <a:chExt cx="1440" cy="1152"/>
              </a:xfrm>
            </p:grpSpPr>
            <p:grpSp>
              <p:nvGrpSpPr>
                <p:cNvPr id="12312" name="Group 31"/>
                <p:cNvGrpSpPr>
                  <a:grpSpLocks/>
                </p:cNvGrpSpPr>
                <p:nvPr/>
              </p:nvGrpSpPr>
              <p:grpSpPr bwMode="auto">
                <a:xfrm>
                  <a:off x="2928" y="912"/>
                  <a:ext cx="1440" cy="288"/>
                  <a:chOff x="2928" y="912"/>
                  <a:chExt cx="1440" cy="288"/>
                </a:xfrm>
              </p:grpSpPr>
              <p:sp>
                <p:nvSpPr>
                  <p:cNvPr id="12322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912"/>
                    <a:ext cx="720" cy="288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12323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912"/>
                    <a:ext cx="720" cy="288"/>
                  </a:xfrm>
                  <a:prstGeom prst="rect">
                    <a:avLst/>
                  </a:prstGeom>
                  <a:solidFill>
                    <a:srgbClr val="99FF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grpSp>
              <p:nvGrpSpPr>
                <p:cNvPr id="12313" name="Group 34"/>
                <p:cNvGrpSpPr>
                  <a:grpSpLocks/>
                </p:cNvGrpSpPr>
                <p:nvPr/>
              </p:nvGrpSpPr>
              <p:grpSpPr bwMode="auto">
                <a:xfrm>
                  <a:off x="2928" y="1200"/>
                  <a:ext cx="1440" cy="288"/>
                  <a:chOff x="2928" y="912"/>
                  <a:chExt cx="1440" cy="288"/>
                </a:xfrm>
              </p:grpSpPr>
              <p:sp>
                <p:nvSpPr>
                  <p:cNvPr id="12320" name="Rectangle 35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912"/>
                    <a:ext cx="720" cy="288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12321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912"/>
                    <a:ext cx="720" cy="288"/>
                  </a:xfrm>
                  <a:prstGeom prst="rect">
                    <a:avLst/>
                  </a:prstGeom>
                  <a:solidFill>
                    <a:srgbClr val="99FF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grpSp>
              <p:nvGrpSpPr>
                <p:cNvPr id="12314" name="Group 37"/>
                <p:cNvGrpSpPr>
                  <a:grpSpLocks/>
                </p:cNvGrpSpPr>
                <p:nvPr/>
              </p:nvGrpSpPr>
              <p:grpSpPr bwMode="auto">
                <a:xfrm>
                  <a:off x="2928" y="1488"/>
                  <a:ext cx="1440" cy="288"/>
                  <a:chOff x="2928" y="912"/>
                  <a:chExt cx="1440" cy="288"/>
                </a:xfrm>
              </p:grpSpPr>
              <p:sp>
                <p:nvSpPr>
                  <p:cNvPr id="12318" name="Rectangle 38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912"/>
                    <a:ext cx="720" cy="288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12319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912"/>
                    <a:ext cx="720" cy="288"/>
                  </a:xfrm>
                  <a:prstGeom prst="rect">
                    <a:avLst/>
                  </a:prstGeom>
                  <a:solidFill>
                    <a:srgbClr val="99FF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  <p:grpSp>
              <p:nvGrpSpPr>
                <p:cNvPr id="12315" name="Group 40"/>
                <p:cNvGrpSpPr>
                  <a:grpSpLocks/>
                </p:cNvGrpSpPr>
                <p:nvPr/>
              </p:nvGrpSpPr>
              <p:grpSpPr bwMode="auto">
                <a:xfrm>
                  <a:off x="2928" y="1776"/>
                  <a:ext cx="1440" cy="288"/>
                  <a:chOff x="2928" y="912"/>
                  <a:chExt cx="1440" cy="288"/>
                </a:xfrm>
              </p:grpSpPr>
              <p:sp>
                <p:nvSpPr>
                  <p:cNvPr id="12316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912"/>
                    <a:ext cx="720" cy="288"/>
                  </a:xfrm>
                  <a:prstGeom prst="rect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  <p:sp>
                <p:nvSpPr>
                  <p:cNvPr id="12317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912"/>
                    <a:ext cx="720" cy="288"/>
                  </a:xfrm>
                  <a:prstGeom prst="rect">
                    <a:avLst/>
                  </a:prstGeom>
                  <a:solidFill>
                    <a:srgbClr val="99FF66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en-US" altLang="en-US"/>
                  </a:p>
                </p:txBody>
              </p:sp>
            </p:grpSp>
          </p:grpSp>
        </p:grpSp>
        <p:sp>
          <p:nvSpPr>
            <p:cNvPr id="12301" name="Text Box 43"/>
            <p:cNvSpPr txBox="1">
              <a:spLocks noChangeArrowheads="1"/>
            </p:cNvSpPr>
            <p:nvPr/>
          </p:nvSpPr>
          <p:spPr bwMode="auto">
            <a:xfrm>
              <a:off x="3110" y="158"/>
              <a:ext cx="5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alamat</a:t>
              </a:r>
            </a:p>
          </p:txBody>
        </p:sp>
        <p:sp>
          <p:nvSpPr>
            <p:cNvPr id="12302" name="Text Box 44"/>
            <p:cNvSpPr txBox="1">
              <a:spLocks noChangeArrowheads="1"/>
            </p:cNvSpPr>
            <p:nvPr/>
          </p:nvSpPr>
          <p:spPr bwMode="auto">
            <a:xfrm>
              <a:off x="3972" y="144"/>
              <a:ext cx="4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data</a:t>
              </a:r>
            </a:p>
          </p:txBody>
        </p:sp>
        <p:sp>
          <p:nvSpPr>
            <p:cNvPr id="12303" name="Line 45"/>
            <p:cNvSpPr>
              <a:spLocks noChangeShapeType="1"/>
            </p:cNvSpPr>
            <p:nvPr/>
          </p:nvSpPr>
          <p:spPr bwMode="auto">
            <a:xfrm>
              <a:off x="3072" y="231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Line 46"/>
            <p:cNvSpPr>
              <a:spLocks noChangeShapeType="1"/>
            </p:cNvSpPr>
            <p:nvPr/>
          </p:nvSpPr>
          <p:spPr bwMode="auto">
            <a:xfrm>
              <a:off x="3792" y="231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Line 47"/>
            <p:cNvSpPr>
              <a:spLocks noChangeShapeType="1"/>
            </p:cNvSpPr>
            <p:nvPr/>
          </p:nvSpPr>
          <p:spPr bwMode="auto">
            <a:xfrm>
              <a:off x="4512" y="231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6" name="Line 48"/>
            <p:cNvSpPr>
              <a:spLocks noChangeShapeType="1"/>
            </p:cNvSpPr>
            <p:nvPr/>
          </p:nvSpPr>
          <p:spPr bwMode="auto">
            <a:xfrm>
              <a:off x="3072" y="3879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7" name="Line 49"/>
            <p:cNvSpPr>
              <a:spLocks noChangeShapeType="1"/>
            </p:cNvSpPr>
            <p:nvPr/>
          </p:nvSpPr>
          <p:spPr bwMode="auto">
            <a:xfrm>
              <a:off x="3792" y="3879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Line 50"/>
            <p:cNvSpPr>
              <a:spLocks noChangeShapeType="1"/>
            </p:cNvSpPr>
            <p:nvPr/>
          </p:nvSpPr>
          <p:spPr bwMode="auto">
            <a:xfrm>
              <a:off x="4512" y="3879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59" name="Text Box 51"/>
          <p:cNvSpPr txBox="1">
            <a:spLocks noChangeArrowheads="1"/>
          </p:cNvSpPr>
          <p:nvPr/>
        </p:nvSpPr>
        <p:spPr bwMode="auto">
          <a:xfrm>
            <a:off x="1051303" y="1162995"/>
            <a:ext cx="12618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*p;</a:t>
            </a:r>
          </a:p>
        </p:txBody>
      </p:sp>
      <p:sp>
        <p:nvSpPr>
          <p:cNvPr id="17460" name="Text Box 52"/>
          <p:cNvSpPr txBox="1">
            <a:spLocks noChangeArrowheads="1"/>
          </p:cNvSpPr>
          <p:nvPr/>
        </p:nvSpPr>
        <p:spPr bwMode="auto">
          <a:xfrm>
            <a:off x="6046788" y="5257800"/>
            <a:ext cx="3690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p</a:t>
            </a:r>
          </a:p>
        </p:txBody>
      </p:sp>
      <p:sp>
        <p:nvSpPr>
          <p:cNvPr id="17461" name="Text Box 53"/>
          <p:cNvSpPr txBox="1">
            <a:spLocks noChangeArrowheads="1"/>
          </p:cNvSpPr>
          <p:nvPr/>
        </p:nvSpPr>
        <p:spPr bwMode="auto">
          <a:xfrm>
            <a:off x="7537450" y="52720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/>
              <a:t>#</a:t>
            </a:r>
          </a:p>
        </p:txBody>
      </p:sp>
      <p:sp>
        <p:nvSpPr>
          <p:cNvPr id="17462" name="Text Box 54"/>
          <p:cNvSpPr txBox="1">
            <a:spLocks noChangeArrowheads="1"/>
          </p:cNvSpPr>
          <p:nvPr/>
        </p:nvSpPr>
        <p:spPr bwMode="auto">
          <a:xfrm>
            <a:off x="2522814" y="1766830"/>
            <a:ext cx="387798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malloc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(3 * 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));</a:t>
            </a:r>
          </a:p>
        </p:txBody>
      </p:sp>
      <p:sp>
        <p:nvSpPr>
          <p:cNvPr id="12295" name="AutoShape 55"/>
          <p:cNvSpPr>
            <a:spLocks/>
          </p:cNvSpPr>
          <p:nvPr/>
        </p:nvSpPr>
        <p:spPr bwMode="auto">
          <a:xfrm>
            <a:off x="8839200" y="762000"/>
            <a:ext cx="457200" cy="1371600"/>
          </a:xfrm>
          <a:prstGeom prst="righ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296" name="Text Box 56"/>
          <p:cNvSpPr txBox="1">
            <a:spLocks noChangeArrowheads="1"/>
          </p:cNvSpPr>
          <p:nvPr/>
        </p:nvSpPr>
        <p:spPr bwMode="auto">
          <a:xfrm>
            <a:off x="9296401" y="1219200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/>
              <a:t>3</a:t>
            </a:r>
          </a:p>
        </p:txBody>
      </p:sp>
      <p:sp>
        <p:nvSpPr>
          <p:cNvPr id="17465" name="Rectangle 57"/>
          <p:cNvSpPr>
            <a:spLocks noChangeArrowheads="1"/>
          </p:cNvSpPr>
          <p:nvPr/>
        </p:nvSpPr>
        <p:spPr bwMode="auto">
          <a:xfrm>
            <a:off x="6248400" y="685800"/>
            <a:ext cx="2590800" cy="15240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66" name="Text Box 58"/>
          <p:cNvSpPr txBox="1">
            <a:spLocks noChangeArrowheads="1"/>
          </p:cNvSpPr>
          <p:nvPr/>
        </p:nvSpPr>
        <p:spPr bwMode="auto">
          <a:xfrm>
            <a:off x="1051303" y="1748135"/>
            <a:ext cx="156966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p=(</a:t>
            </a:r>
            <a:r>
              <a:rPr lang="en-US" altLang="en-US" sz="20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000" dirty="0">
                <a:latin typeface="Courier New" charset="0"/>
                <a:ea typeface="Courier New" charset="0"/>
                <a:cs typeface="Courier New" charset="0"/>
              </a:rPr>
              <a:t> *)</a:t>
            </a:r>
          </a:p>
        </p:txBody>
      </p:sp>
      <p:sp>
        <p:nvSpPr>
          <p:cNvPr id="17467" name="Text Box 59"/>
          <p:cNvSpPr txBox="1">
            <a:spLocks noChangeArrowheads="1"/>
          </p:cNvSpPr>
          <p:nvPr/>
        </p:nvSpPr>
        <p:spPr bwMode="auto">
          <a:xfrm>
            <a:off x="7848600" y="5334001"/>
            <a:ext cx="692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1000</a:t>
            </a:r>
          </a:p>
        </p:txBody>
      </p:sp>
    </p:spTree>
    <p:extLst>
      <p:ext uri="{BB962C8B-B14F-4D97-AF65-F5344CB8AC3E}">
        <p14:creationId xmlns:p14="http://schemas.microsoft.com/office/powerpoint/2010/main" val="134833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9" grpId="0"/>
      <p:bldP spid="17460" grpId="0"/>
      <p:bldP spid="17461" grpId="0"/>
      <p:bldP spid="17462" grpId="0"/>
      <p:bldP spid="17465" grpId="0" animBg="1"/>
      <p:bldP spid="17466" grpId="0"/>
      <p:bldP spid="1746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Beberapa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variasi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malloc</a:t>
            </a:r>
            <a:endParaRPr lang="en-US" altLang="en-U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	char *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nama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 eaLnBrk="1" hangingPunct="1">
              <a:buFontTx/>
              <a:buNone/>
            </a:pP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nama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=(char *) 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malloc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(char));</a:t>
            </a:r>
          </a:p>
          <a:p>
            <a:pPr eaLnBrk="1" hangingPunct="1">
              <a:buFontTx/>
              <a:buNone/>
            </a:pP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nama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=(char *) 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malloc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 (20*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(char));</a:t>
            </a:r>
          </a:p>
          <a:p>
            <a:pPr eaLnBrk="1" hangingPunct="1">
              <a:buFontTx/>
              <a:buNone/>
            </a:pP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	char *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nama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[10];</a:t>
            </a:r>
          </a:p>
          <a:p>
            <a:pPr eaLnBrk="1" hangingPunct="1">
              <a:buFontTx/>
              <a:buNone/>
            </a:pP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nama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[0]=(char *) 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malloc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 (20*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(char));</a:t>
            </a:r>
          </a:p>
          <a:p>
            <a:pPr eaLnBrk="1" hangingPunct="1">
              <a:buFontTx/>
              <a:buNone/>
            </a:pP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	…</a:t>
            </a:r>
          </a:p>
          <a:p>
            <a:pPr eaLnBrk="1" hangingPunct="1">
              <a:buFontTx/>
              <a:buNone/>
            </a:pP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nama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[9]=(char *) 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malloc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 (20*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(char));</a:t>
            </a:r>
          </a:p>
        </p:txBody>
      </p:sp>
    </p:spTree>
    <p:extLst>
      <p:ext uri="{BB962C8B-B14F-4D97-AF65-F5344CB8AC3E}">
        <p14:creationId xmlns:p14="http://schemas.microsoft.com/office/powerpoint/2010/main" val="121347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16624" y="2625671"/>
            <a:ext cx="8229600" cy="25146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latin typeface="Courier New" charset="0"/>
                <a:ea typeface="Courier New" charset="0"/>
                <a:cs typeface="Courier New" charset="0"/>
              </a:rPr>
              <a:t>TGL *</a:t>
            </a:r>
            <a:r>
              <a:rPr lang="en-US" altLang="en-US" sz="1800" b="1" dirty="0" err="1">
                <a:latin typeface="Courier New" charset="0"/>
                <a:ea typeface="Courier New" charset="0"/>
                <a:cs typeface="Courier New" charset="0"/>
              </a:rPr>
              <a:t>tgl_lahir</a:t>
            </a:r>
            <a:r>
              <a:rPr lang="en-US" alt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 dirty="0" err="1">
                <a:latin typeface="Courier New" charset="0"/>
                <a:ea typeface="Courier New" charset="0"/>
                <a:cs typeface="Courier New" charset="0"/>
              </a:rPr>
              <a:t>tgl_lahir</a:t>
            </a:r>
            <a:r>
              <a:rPr lang="en-US" altLang="en-US" sz="1800" b="1" dirty="0">
                <a:latin typeface="Courier New" charset="0"/>
                <a:ea typeface="Courier New" charset="0"/>
                <a:cs typeface="Courier New" charset="0"/>
              </a:rPr>
              <a:t>=(TGL *) </a:t>
            </a:r>
            <a:r>
              <a:rPr lang="en-US" altLang="en-US" sz="1800" b="1" dirty="0" err="1">
                <a:latin typeface="Courier New" charset="0"/>
                <a:ea typeface="Courier New" charset="0"/>
                <a:cs typeface="Courier New" charset="0"/>
              </a:rPr>
              <a:t>malloc</a:t>
            </a:r>
            <a:r>
              <a:rPr lang="en-US" altLang="en-US" sz="18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en-US" altLang="en-US" sz="1800" b="1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sz="1800" b="1" dirty="0">
                <a:latin typeface="Courier New" charset="0"/>
                <a:ea typeface="Courier New" charset="0"/>
                <a:cs typeface="Courier New" charset="0"/>
              </a:rPr>
              <a:t>(TGL));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 dirty="0" err="1">
                <a:latin typeface="Courier New" charset="0"/>
                <a:ea typeface="Courier New" charset="0"/>
                <a:cs typeface="Courier New" charset="0"/>
              </a:rPr>
              <a:t>tgl_lahir</a:t>
            </a:r>
            <a:r>
              <a:rPr lang="en-US" altLang="en-US" sz="1800" b="1" dirty="0">
                <a:latin typeface="Courier New" charset="0"/>
                <a:ea typeface="Courier New" charset="0"/>
                <a:cs typeface="Courier New" charset="0"/>
              </a:rPr>
              <a:t>=(TGL *) </a:t>
            </a:r>
            <a:r>
              <a:rPr lang="en-US" altLang="en-US" sz="1800" b="1" dirty="0" err="1">
                <a:latin typeface="Courier New" charset="0"/>
                <a:ea typeface="Courier New" charset="0"/>
                <a:cs typeface="Courier New" charset="0"/>
              </a:rPr>
              <a:t>malloc</a:t>
            </a:r>
            <a:r>
              <a:rPr lang="en-US" altLang="en-US" sz="1800" b="1" dirty="0">
                <a:latin typeface="Courier New" charset="0"/>
                <a:ea typeface="Courier New" charset="0"/>
                <a:cs typeface="Courier New" charset="0"/>
              </a:rPr>
              <a:t> (20*</a:t>
            </a:r>
            <a:r>
              <a:rPr lang="en-US" altLang="en-US" sz="1800" b="1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sz="1800" b="1" dirty="0">
                <a:latin typeface="Courier New" charset="0"/>
                <a:ea typeface="Courier New" charset="0"/>
                <a:cs typeface="Courier New" charset="0"/>
              </a:rPr>
              <a:t>(TGL);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 dirty="0">
                <a:latin typeface="Courier New" charset="0"/>
                <a:ea typeface="Courier New" charset="0"/>
                <a:cs typeface="Courier New" charset="0"/>
              </a:rPr>
              <a:t>TGL *</a:t>
            </a:r>
            <a:r>
              <a:rPr lang="en-US" altLang="en-US" sz="1800" b="1" dirty="0" err="1">
                <a:latin typeface="Courier New" charset="0"/>
                <a:ea typeface="Courier New" charset="0"/>
                <a:cs typeface="Courier New" charset="0"/>
              </a:rPr>
              <a:t>tgl_lahirA</a:t>
            </a:r>
            <a:r>
              <a:rPr lang="en-US" altLang="en-US" sz="1800" b="1" dirty="0">
                <a:latin typeface="Courier New" charset="0"/>
                <a:ea typeface="Courier New" charset="0"/>
                <a:cs typeface="Courier New" charset="0"/>
              </a:rPr>
              <a:t>[10];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 dirty="0" err="1">
                <a:latin typeface="Courier New" charset="0"/>
                <a:ea typeface="Courier New" charset="0"/>
                <a:cs typeface="Courier New" charset="0"/>
              </a:rPr>
              <a:t>tgl_lahirA</a:t>
            </a:r>
            <a:r>
              <a:rPr lang="en-US" altLang="en-US" sz="1800" b="1" dirty="0">
                <a:latin typeface="Courier New" charset="0"/>
                <a:ea typeface="Courier New" charset="0"/>
                <a:cs typeface="Courier New" charset="0"/>
              </a:rPr>
              <a:t>[0]=(TGL *) </a:t>
            </a:r>
            <a:r>
              <a:rPr lang="en-US" altLang="en-US" sz="1800" b="1" dirty="0" err="1">
                <a:latin typeface="Courier New" charset="0"/>
                <a:ea typeface="Courier New" charset="0"/>
                <a:cs typeface="Courier New" charset="0"/>
              </a:rPr>
              <a:t>malloc</a:t>
            </a:r>
            <a:r>
              <a:rPr lang="en-US" altLang="en-US" sz="1800" b="1" dirty="0">
                <a:latin typeface="Courier New" charset="0"/>
                <a:ea typeface="Courier New" charset="0"/>
                <a:cs typeface="Courier New" charset="0"/>
              </a:rPr>
              <a:t> (2*</a:t>
            </a:r>
            <a:r>
              <a:rPr lang="en-US" altLang="en-US" sz="1800" b="1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sz="1800" b="1" dirty="0">
                <a:latin typeface="Courier New" charset="0"/>
                <a:ea typeface="Courier New" charset="0"/>
                <a:cs typeface="Courier New" charset="0"/>
              </a:rPr>
              <a:t>(TGL));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 dirty="0">
                <a:latin typeface="Courier New" charset="0"/>
                <a:ea typeface="Courier New" charset="0"/>
                <a:cs typeface="Courier New" charset="0"/>
              </a:rPr>
              <a:t>…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 dirty="0" err="1">
                <a:latin typeface="Courier New" charset="0"/>
                <a:ea typeface="Courier New" charset="0"/>
                <a:cs typeface="Courier New" charset="0"/>
              </a:rPr>
              <a:t>tgl_lahirA</a:t>
            </a:r>
            <a:r>
              <a:rPr lang="en-US" altLang="en-US" sz="1800" b="1" dirty="0">
                <a:latin typeface="Courier New" charset="0"/>
                <a:ea typeface="Courier New" charset="0"/>
                <a:cs typeface="Courier New" charset="0"/>
              </a:rPr>
              <a:t>[9]=(TGL *) </a:t>
            </a:r>
            <a:r>
              <a:rPr lang="en-US" altLang="en-US" sz="1800" b="1" dirty="0" err="1">
                <a:latin typeface="Courier New" charset="0"/>
                <a:ea typeface="Courier New" charset="0"/>
                <a:cs typeface="Courier New" charset="0"/>
              </a:rPr>
              <a:t>malloc</a:t>
            </a:r>
            <a:r>
              <a:rPr lang="en-US" altLang="en-US" sz="1800" b="1" dirty="0">
                <a:latin typeface="Courier New" charset="0"/>
                <a:ea typeface="Courier New" charset="0"/>
                <a:cs typeface="Courier New" charset="0"/>
              </a:rPr>
              <a:t> (2*</a:t>
            </a:r>
            <a:r>
              <a:rPr lang="en-US" altLang="en-US" sz="1800" b="1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sz="1800" b="1" dirty="0">
                <a:latin typeface="Courier New" charset="0"/>
                <a:ea typeface="Courier New" charset="0"/>
                <a:cs typeface="Courier New" charset="0"/>
              </a:rPr>
              <a:t>(TGL));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916624" y="404247"/>
            <a:ext cx="4038600" cy="202723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Courier New" charset="0"/>
                <a:ea typeface="Courier New" charset="0"/>
                <a:cs typeface="Courier New" charset="0"/>
              </a:rPr>
              <a:t>typedef struct {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Courier New" charset="0"/>
                <a:ea typeface="Courier New" charset="0"/>
                <a:cs typeface="Courier New" charset="0"/>
              </a:rPr>
              <a:t>    int tanggal;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Courier New" charset="0"/>
                <a:ea typeface="Courier New" charset="0"/>
                <a:cs typeface="Courier New" charset="0"/>
              </a:rPr>
              <a:t>    int bulan;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Courier New" charset="0"/>
                <a:ea typeface="Courier New" charset="0"/>
                <a:cs typeface="Courier New" charset="0"/>
              </a:rPr>
              <a:t>    int tahun;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>
                <a:latin typeface="Courier New" charset="0"/>
                <a:ea typeface="Courier New" charset="0"/>
                <a:cs typeface="Courier New" charset="0"/>
              </a:rPr>
              <a:t>} TGL;</a:t>
            </a:r>
            <a:endParaRPr lang="en-US" altLang="en-US" sz="3200" b="1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26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i="1" dirty="0" smtClean="0"/>
              <a:t>free() 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447675" indent="-447675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en-US" altLang="en-US" sz="2800" dirty="0" err="1" smtClean="0"/>
              <a:t>Jika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menggunakan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memori</a:t>
            </a:r>
            <a:r>
              <a:rPr lang="en-US" altLang="en-US" sz="2800" dirty="0" smtClean="0"/>
              <a:t> yang </a:t>
            </a:r>
            <a:r>
              <a:rPr lang="en-US" altLang="en-US" sz="2800" dirty="0" err="1" smtClean="0"/>
              <a:t>dialokasikan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secara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dinamis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maka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memori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harus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dibebaskan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kembali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untuk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dikembalikan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kepada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sistem</a:t>
            </a:r>
            <a:r>
              <a:rPr lang="en-US" altLang="en-US" sz="2800" dirty="0" smtClean="0"/>
              <a:t>.  </a:t>
            </a:r>
          </a:p>
          <a:p>
            <a:pPr marL="447675" indent="-447675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en-US" altLang="en-US" sz="2800" dirty="0" err="1" smtClean="0"/>
              <a:t>Sehingga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ruang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tersebut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bisa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dipakai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lagi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untuk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alokasi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variabel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dinamis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lainnya</a:t>
            </a:r>
            <a:r>
              <a:rPr lang="en-US" altLang="en-US" sz="2800" dirty="0" smtClean="0"/>
              <a:t>. </a:t>
            </a:r>
          </a:p>
          <a:p>
            <a:pPr marL="447675" indent="-447675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en-US" altLang="en-US" sz="2800" dirty="0" smtClean="0"/>
              <a:t>Format :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i="1" dirty="0" smtClean="0"/>
              <a:t>		void free(void *</a:t>
            </a:r>
            <a:r>
              <a:rPr lang="en-US" altLang="en-US" sz="2800" i="1" dirty="0" err="1" smtClean="0"/>
              <a:t>pblok</a:t>
            </a:r>
            <a:r>
              <a:rPr lang="en-US" altLang="en-US" sz="2800" i="1" dirty="0" smtClean="0"/>
              <a:t>);</a:t>
            </a:r>
          </a:p>
          <a:p>
            <a:pPr marL="447675" indent="-447675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en-US" altLang="en-US" sz="2800" dirty="0" err="1" smtClean="0"/>
              <a:t>dimana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pblok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adalah</a:t>
            </a:r>
            <a:r>
              <a:rPr lang="en-US" altLang="en-US" sz="2800" dirty="0" smtClean="0"/>
              <a:t> pointer yang </a:t>
            </a:r>
            <a:r>
              <a:rPr lang="en-US" altLang="en-US" sz="2800" dirty="0" err="1" smtClean="0"/>
              <a:t>menunjuk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ke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memori</a:t>
            </a:r>
            <a:r>
              <a:rPr lang="en-US" altLang="en-US" sz="2800" dirty="0" smtClean="0"/>
              <a:t> yang </a:t>
            </a:r>
            <a:r>
              <a:rPr lang="en-US" altLang="en-US" sz="2800" dirty="0" err="1" smtClean="0"/>
              <a:t>akan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dibebaskan</a:t>
            </a:r>
            <a:r>
              <a:rPr lang="en-US" altLang="en-US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1140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i="1" dirty="0" smtClean="0"/>
              <a:t>free() 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980841" y="1737360"/>
            <a:ext cx="7345363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7188" indent="-3571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stdio.h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pPr eaLnBrk="1" hangingPunct="1"/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stdlib.h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pPr eaLnBrk="1" hangingPunct="1"/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main()</a:t>
            </a:r>
          </a:p>
          <a:p>
            <a:pPr eaLnBrk="1" hangingPunct="1"/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 eaLnBrk="1" hangingPunct="1"/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	char *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pblok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 eaLnBrk="1" hangingPunct="1"/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  	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pblok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= (char *)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malloc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(500 *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(char));</a:t>
            </a:r>
          </a:p>
          <a:p>
            <a:pPr eaLnBrk="1" hangingPunct="1"/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  		</a:t>
            </a:r>
          </a:p>
          <a:p>
            <a:pPr eaLnBrk="1" hangingPunct="1"/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  	if (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pblok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== NULL)</a:t>
            </a:r>
          </a:p>
          <a:p>
            <a:pPr eaLnBrk="1" hangingPunct="1"/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		puts("Error on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malloc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");</a:t>
            </a:r>
          </a:p>
          <a:p>
            <a:pPr eaLnBrk="1" hangingPunct="1"/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	else {</a:t>
            </a:r>
          </a:p>
          <a:p>
            <a:pPr eaLnBrk="1" hangingPunct="1"/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  		puts("OK,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alokasi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memori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sudah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dilakukan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");</a:t>
            </a:r>
          </a:p>
          <a:p>
            <a:pPr eaLnBrk="1" hangingPunct="1"/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		puts("------");</a:t>
            </a:r>
          </a:p>
          <a:p>
            <a:pPr eaLnBrk="1" hangingPunct="1"/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		free(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pblok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pPr eaLnBrk="1" hangingPunct="1"/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		puts("Blok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memori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telah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dibebaskan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dirty="0" err="1">
                <a:latin typeface="Courier New" charset="0"/>
                <a:ea typeface="Courier New" charset="0"/>
                <a:cs typeface="Courier New" charset="0"/>
              </a:rPr>
              <a:t>kembali</a:t>
            </a: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");</a:t>
            </a:r>
          </a:p>
          <a:p>
            <a:pPr eaLnBrk="1" hangingPunct="1"/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	}</a:t>
            </a:r>
          </a:p>
          <a:p>
            <a:pPr eaLnBrk="1" hangingPunct="1"/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 }</a:t>
            </a:r>
          </a:p>
        </p:txBody>
      </p:sp>
    </p:spTree>
    <p:extLst>
      <p:ext uri="{BB962C8B-B14F-4D97-AF65-F5344CB8AC3E}">
        <p14:creationId xmlns:p14="http://schemas.microsoft.com/office/powerpoint/2010/main" val="156337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636E84B-2ED4-4AF1-A6A4-03D1C5FE8554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Linked List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47675" indent="-447675" eaLnBrk="1" hangingPunct="1">
              <a:buFont typeface="Wingdings" charset="2"/>
              <a:buChar char="Ø"/>
            </a:pPr>
            <a:r>
              <a:rPr lang="en-US" altLang="en-US" sz="3200" dirty="0" err="1" smtClean="0"/>
              <a:t>Senarai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berantai</a:t>
            </a:r>
            <a:r>
              <a:rPr lang="en-US" altLang="en-US" sz="3200" dirty="0" smtClean="0"/>
              <a:t> (linked list) : </a:t>
            </a:r>
            <a:r>
              <a:rPr lang="en-US" altLang="en-US" sz="3200" dirty="0" err="1" smtClean="0"/>
              <a:t>penyimpanan</a:t>
            </a:r>
            <a:r>
              <a:rPr lang="en-US" altLang="en-US" sz="3200" dirty="0" smtClean="0"/>
              <a:t> data </a:t>
            </a:r>
            <a:r>
              <a:rPr lang="en-US" altLang="en-US" sz="3200" dirty="0" err="1" smtClean="0"/>
              <a:t>dari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sekelompok</a:t>
            </a:r>
            <a:r>
              <a:rPr lang="en-US" altLang="en-US" sz="3200" dirty="0" smtClean="0"/>
              <a:t> data yang </a:t>
            </a:r>
            <a:r>
              <a:rPr lang="en-US" altLang="en-US" sz="3200" dirty="0" err="1" smtClean="0"/>
              <a:t>diorganisasi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secara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dinamis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dengan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urutan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tertentu</a:t>
            </a:r>
            <a:endParaRPr lang="en-US" altLang="en-US" sz="3200" dirty="0" smtClean="0"/>
          </a:p>
        </p:txBody>
      </p:sp>
      <p:grpSp>
        <p:nvGrpSpPr>
          <p:cNvPr id="5125" name="Group 35"/>
          <p:cNvGrpSpPr>
            <a:grpSpLocks/>
          </p:cNvGrpSpPr>
          <p:nvPr/>
        </p:nvGrpSpPr>
        <p:grpSpPr bwMode="auto">
          <a:xfrm>
            <a:off x="2544305" y="3462868"/>
            <a:ext cx="6858000" cy="2514600"/>
            <a:chOff x="672" y="2064"/>
            <a:chExt cx="4320" cy="1584"/>
          </a:xfrm>
        </p:grpSpPr>
        <p:sp>
          <p:nvSpPr>
            <p:cNvPr id="5126" name="Rectangle 4"/>
            <p:cNvSpPr>
              <a:spLocks noChangeArrowheads="1"/>
            </p:cNvSpPr>
            <p:nvPr/>
          </p:nvSpPr>
          <p:spPr bwMode="auto">
            <a:xfrm>
              <a:off x="1536" y="2544"/>
              <a:ext cx="528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127" name="Rectangle 5"/>
            <p:cNvSpPr>
              <a:spLocks noChangeArrowheads="1"/>
            </p:cNvSpPr>
            <p:nvPr/>
          </p:nvSpPr>
          <p:spPr bwMode="auto">
            <a:xfrm>
              <a:off x="2064" y="2544"/>
              <a:ext cx="192" cy="384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128" name="Text Box 6"/>
            <p:cNvSpPr txBox="1">
              <a:spLocks noChangeArrowheads="1"/>
            </p:cNvSpPr>
            <p:nvPr/>
          </p:nvSpPr>
          <p:spPr bwMode="auto">
            <a:xfrm>
              <a:off x="1650" y="2613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  <p:sp>
          <p:nvSpPr>
            <p:cNvPr id="5129" name="Line 7"/>
            <p:cNvSpPr>
              <a:spLocks noChangeShapeType="1"/>
            </p:cNvSpPr>
            <p:nvPr/>
          </p:nvSpPr>
          <p:spPr bwMode="auto">
            <a:xfrm>
              <a:off x="2160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Rectangle 12"/>
            <p:cNvSpPr>
              <a:spLocks noChangeArrowheads="1"/>
            </p:cNvSpPr>
            <p:nvPr/>
          </p:nvSpPr>
          <p:spPr bwMode="auto">
            <a:xfrm>
              <a:off x="2640" y="2544"/>
              <a:ext cx="528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131" name="Rectangle 13"/>
            <p:cNvSpPr>
              <a:spLocks noChangeArrowheads="1"/>
            </p:cNvSpPr>
            <p:nvPr/>
          </p:nvSpPr>
          <p:spPr bwMode="auto">
            <a:xfrm>
              <a:off x="3168" y="2544"/>
              <a:ext cx="192" cy="384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132" name="Text Box 14"/>
            <p:cNvSpPr txBox="1">
              <a:spLocks noChangeArrowheads="1"/>
            </p:cNvSpPr>
            <p:nvPr/>
          </p:nvSpPr>
          <p:spPr bwMode="auto">
            <a:xfrm>
              <a:off x="2754" y="2613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  <p:sp>
          <p:nvSpPr>
            <p:cNvPr id="5133" name="Line 15"/>
            <p:cNvSpPr>
              <a:spLocks noChangeShapeType="1"/>
            </p:cNvSpPr>
            <p:nvPr/>
          </p:nvSpPr>
          <p:spPr bwMode="auto">
            <a:xfrm>
              <a:off x="3264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Rectangle 16"/>
            <p:cNvSpPr>
              <a:spLocks noChangeArrowheads="1"/>
            </p:cNvSpPr>
            <p:nvPr/>
          </p:nvSpPr>
          <p:spPr bwMode="auto">
            <a:xfrm>
              <a:off x="3744" y="2544"/>
              <a:ext cx="528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135" name="Rectangle 17"/>
            <p:cNvSpPr>
              <a:spLocks noChangeArrowheads="1"/>
            </p:cNvSpPr>
            <p:nvPr/>
          </p:nvSpPr>
          <p:spPr bwMode="auto">
            <a:xfrm>
              <a:off x="4272" y="2544"/>
              <a:ext cx="192" cy="384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136" name="Text Box 18"/>
            <p:cNvSpPr txBox="1">
              <a:spLocks noChangeArrowheads="1"/>
            </p:cNvSpPr>
            <p:nvPr/>
          </p:nvSpPr>
          <p:spPr bwMode="auto">
            <a:xfrm>
              <a:off x="3858" y="2613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  <p:sp>
          <p:nvSpPr>
            <p:cNvPr id="5137" name="Line 19"/>
            <p:cNvSpPr>
              <a:spLocks noChangeShapeType="1"/>
            </p:cNvSpPr>
            <p:nvPr/>
          </p:nvSpPr>
          <p:spPr bwMode="auto">
            <a:xfrm>
              <a:off x="4368" y="273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Line 21"/>
            <p:cNvSpPr>
              <a:spLocks noChangeShapeType="1"/>
            </p:cNvSpPr>
            <p:nvPr/>
          </p:nvSpPr>
          <p:spPr bwMode="auto">
            <a:xfrm>
              <a:off x="1056" y="2736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Text Box 22"/>
            <p:cNvSpPr txBox="1">
              <a:spLocks noChangeArrowheads="1"/>
            </p:cNvSpPr>
            <p:nvPr/>
          </p:nvSpPr>
          <p:spPr bwMode="auto">
            <a:xfrm>
              <a:off x="672" y="2832"/>
              <a:ext cx="6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5140" name="Line 23"/>
            <p:cNvSpPr>
              <a:spLocks noChangeShapeType="1"/>
            </p:cNvSpPr>
            <p:nvPr/>
          </p:nvSpPr>
          <p:spPr bwMode="auto">
            <a:xfrm>
              <a:off x="4704" y="273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Line 24"/>
            <p:cNvSpPr>
              <a:spLocks noChangeShapeType="1"/>
            </p:cNvSpPr>
            <p:nvPr/>
          </p:nvSpPr>
          <p:spPr bwMode="auto">
            <a:xfrm>
              <a:off x="4656" y="288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Line 25"/>
            <p:cNvSpPr>
              <a:spLocks noChangeShapeType="1"/>
            </p:cNvSpPr>
            <p:nvPr/>
          </p:nvSpPr>
          <p:spPr bwMode="auto">
            <a:xfrm>
              <a:off x="4656" y="292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AutoShape 27"/>
            <p:cNvSpPr>
              <a:spLocks/>
            </p:cNvSpPr>
            <p:nvPr/>
          </p:nvSpPr>
          <p:spPr bwMode="auto">
            <a:xfrm rot="5400000">
              <a:off x="2928" y="2064"/>
              <a:ext cx="144" cy="720"/>
            </a:xfrm>
            <a:prstGeom prst="leftBrace">
              <a:avLst>
                <a:gd name="adj1" fmla="val 2291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144" name="Text Box 28"/>
            <p:cNvSpPr txBox="1">
              <a:spLocks noChangeArrowheads="1"/>
            </p:cNvSpPr>
            <p:nvPr/>
          </p:nvSpPr>
          <p:spPr bwMode="auto">
            <a:xfrm>
              <a:off x="2400" y="2064"/>
              <a:ext cx="13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err="1"/>
                <a:t>Simpul</a:t>
              </a:r>
              <a:r>
                <a:rPr lang="en-US" altLang="en-US" dirty="0"/>
                <a:t> (node)</a:t>
              </a:r>
            </a:p>
          </p:txBody>
        </p:sp>
        <p:sp>
          <p:nvSpPr>
            <p:cNvPr id="5145" name="Line 29"/>
            <p:cNvSpPr>
              <a:spLocks noChangeShapeType="1"/>
            </p:cNvSpPr>
            <p:nvPr/>
          </p:nvSpPr>
          <p:spPr bwMode="auto">
            <a:xfrm flipV="1">
              <a:off x="2880" y="2928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Line 30"/>
            <p:cNvSpPr>
              <a:spLocks noChangeShapeType="1"/>
            </p:cNvSpPr>
            <p:nvPr/>
          </p:nvSpPr>
          <p:spPr bwMode="auto">
            <a:xfrm flipV="1">
              <a:off x="3264" y="292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Line 31"/>
            <p:cNvSpPr>
              <a:spLocks noChangeShapeType="1"/>
            </p:cNvSpPr>
            <p:nvPr/>
          </p:nvSpPr>
          <p:spPr bwMode="auto">
            <a:xfrm>
              <a:off x="3264" y="3216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Line 32"/>
            <p:cNvSpPr>
              <a:spLocks noChangeShapeType="1"/>
            </p:cNvSpPr>
            <p:nvPr/>
          </p:nvSpPr>
          <p:spPr bwMode="auto">
            <a:xfrm>
              <a:off x="2880" y="3552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Text Box 33"/>
            <p:cNvSpPr txBox="1">
              <a:spLocks noChangeArrowheads="1"/>
            </p:cNvSpPr>
            <p:nvPr/>
          </p:nvSpPr>
          <p:spPr bwMode="auto">
            <a:xfrm>
              <a:off x="3552" y="3120"/>
              <a:ext cx="7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pointer</a:t>
              </a:r>
            </a:p>
          </p:txBody>
        </p:sp>
        <p:sp>
          <p:nvSpPr>
            <p:cNvPr id="5150" name="Text Box 34"/>
            <p:cNvSpPr txBox="1">
              <a:spLocks noChangeArrowheads="1"/>
            </p:cNvSpPr>
            <p:nvPr/>
          </p:nvSpPr>
          <p:spPr bwMode="auto">
            <a:xfrm>
              <a:off x="3552" y="3417"/>
              <a:ext cx="14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data/informasi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6122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C116ECE-5F2D-4BB2-8372-EC62BE8BB1D5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Single Linked List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47675" indent="-447675" eaLnBrk="1" hangingPunct="1">
              <a:buFont typeface="Wingdings" charset="2"/>
              <a:buChar char="Ø"/>
            </a:pPr>
            <a:r>
              <a:rPr lang="en-GB" altLang="en-US" sz="2800" dirty="0" err="1" smtClean="0"/>
              <a:t>Terdiri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dari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elemen-elemen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individu</a:t>
            </a:r>
            <a:r>
              <a:rPr lang="en-GB" altLang="en-US" sz="2800" dirty="0" smtClean="0"/>
              <a:t> yang </a:t>
            </a:r>
            <a:r>
              <a:rPr lang="en-GB" altLang="en-US" sz="2800" dirty="0" err="1" smtClean="0"/>
              <a:t>dihubungkan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dengan</a:t>
            </a:r>
            <a:r>
              <a:rPr lang="en-GB" altLang="en-US" sz="2800" dirty="0" smtClean="0"/>
              <a:t> pointer </a:t>
            </a:r>
            <a:r>
              <a:rPr lang="en-GB" altLang="en-US" sz="2800" dirty="0" err="1" smtClean="0"/>
              <a:t>tunggal</a:t>
            </a:r>
            <a:r>
              <a:rPr lang="en-US" altLang="en-US" sz="2800" dirty="0" smtClean="0"/>
              <a:t> </a:t>
            </a:r>
          </a:p>
          <a:p>
            <a:pPr marL="447675" indent="-447675" eaLnBrk="1" hangingPunct="1">
              <a:buFont typeface="Wingdings" charset="2"/>
              <a:buChar char="Ø"/>
            </a:pPr>
            <a:r>
              <a:rPr lang="en-GB" altLang="en-US" sz="2800" dirty="0" err="1" smtClean="0"/>
              <a:t>Masing-masing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elemen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terdiri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dari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dua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bagian</a:t>
            </a:r>
            <a:r>
              <a:rPr lang="en-GB" altLang="en-US" sz="2800" dirty="0" smtClean="0"/>
              <a:t>, </a:t>
            </a:r>
            <a:r>
              <a:rPr lang="en-GB" altLang="en-US" sz="2800" dirty="0" err="1" smtClean="0"/>
              <a:t>yaitu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bagian</a:t>
            </a:r>
            <a:r>
              <a:rPr lang="en-GB" altLang="en-US" sz="2800" dirty="0" smtClean="0"/>
              <a:t> data/</a:t>
            </a:r>
            <a:r>
              <a:rPr lang="en-GB" altLang="en-US" sz="2800" dirty="0" err="1" smtClean="0"/>
              <a:t>informasi</a:t>
            </a:r>
            <a:r>
              <a:rPr lang="en-GB" altLang="en-US" sz="2800" dirty="0" smtClean="0"/>
              <a:t> yang </a:t>
            </a:r>
            <a:r>
              <a:rPr lang="en-GB" altLang="en-US" sz="2800" dirty="0" err="1" smtClean="0"/>
              <a:t>disimpan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dan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bagian</a:t>
            </a:r>
            <a:r>
              <a:rPr lang="en-GB" altLang="en-US" sz="2800" dirty="0" smtClean="0"/>
              <a:t> pointer yang </a:t>
            </a:r>
            <a:r>
              <a:rPr lang="en-GB" altLang="en-US" sz="2800" dirty="0" err="1" smtClean="0"/>
              <a:t>disebut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dengan</a:t>
            </a:r>
            <a:r>
              <a:rPr lang="en-GB" altLang="en-US" sz="2800" dirty="0" smtClean="0"/>
              <a:t> pointer </a:t>
            </a:r>
            <a:r>
              <a:rPr lang="en-GB" altLang="en-US" sz="2800" i="1" dirty="0" smtClean="0"/>
              <a:t>next</a:t>
            </a:r>
            <a:r>
              <a:rPr lang="en-US" altLang="en-US" sz="2800" dirty="0" smtClean="0"/>
              <a:t> </a:t>
            </a:r>
          </a:p>
          <a:p>
            <a:pPr marL="447675" indent="-447675" eaLnBrk="1" hangingPunct="1">
              <a:buFont typeface="Wingdings" charset="2"/>
              <a:buChar char="Ø"/>
            </a:pPr>
            <a:r>
              <a:rPr lang="en-GB" altLang="en-US" sz="2800" dirty="0" smtClean="0"/>
              <a:t>Pointer </a:t>
            </a:r>
            <a:r>
              <a:rPr lang="en-GB" altLang="en-US" sz="2800" i="1" dirty="0" smtClean="0"/>
              <a:t>next </a:t>
            </a:r>
            <a:r>
              <a:rPr lang="en-GB" altLang="en-US" sz="2800" dirty="0" err="1" smtClean="0"/>
              <a:t>pada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elemen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terakhir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merupakan</a:t>
            </a:r>
            <a:r>
              <a:rPr lang="en-GB" altLang="en-US" sz="2800" dirty="0" smtClean="0"/>
              <a:t> NULL, yang </a:t>
            </a:r>
            <a:r>
              <a:rPr lang="en-GB" altLang="en-US" sz="2800" dirty="0" err="1" smtClean="0"/>
              <a:t>menunjukkan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akhir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dari</a:t>
            </a:r>
            <a:r>
              <a:rPr lang="en-GB" altLang="en-US" sz="2800" dirty="0" smtClean="0"/>
              <a:t> </a:t>
            </a:r>
            <a:r>
              <a:rPr lang="en-GB" altLang="en-US" sz="2800" dirty="0" err="1" smtClean="0"/>
              <a:t>suatu</a:t>
            </a:r>
            <a:r>
              <a:rPr lang="en-GB" altLang="en-US" sz="2800" dirty="0" smtClean="0"/>
              <a:t> list</a:t>
            </a:r>
            <a:r>
              <a:rPr lang="en-US" altLang="en-US" sz="2800" dirty="0" smtClean="0"/>
              <a:t> </a:t>
            </a:r>
          </a:p>
          <a:p>
            <a:pPr marL="447675" indent="-447675" eaLnBrk="1" hangingPunct="1">
              <a:buFont typeface="Wingdings" charset="2"/>
              <a:buChar char="Ø"/>
            </a:pPr>
            <a:r>
              <a:rPr lang="en-US" altLang="en-US" sz="2800" dirty="0" err="1" smtClean="0"/>
              <a:t>Elemen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awal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diakses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oleh</a:t>
            </a:r>
            <a:r>
              <a:rPr lang="en-US" altLang="en-US" sz="2800" dirty="0" smtClean="0"/>
              <a:t> pointer head</a:t>
            </a:r>
          </a:p>
        </p:txBody>
      </p:sp>
    </p:spTree>
    <p:extLst>
      <p:ext uri="{BB962C8B-B14F-4D97-AF65-F5344CB8AC3E}">
        <p14:creationId xmlns:p14="http://schemas.microsoft.com/office/powerpoint/2010/main" val="2164514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7AA39D3-A0E8-4892-A47E-AE90BA1CDDB9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Contoh Single Linked List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495227" y="3077705"/>
            <a:ext cx="6934200" cy="1662114"/>
            <a:chOff x="2743200" y="3124200"/>
            <a:chExt cx="6934200" cy="1662114"/>
          </a:xfrm>
        </p:grpSpPr>
        <p:sp>
          <p:nvSpPr>
            <p:cNvPr id="7172" name="Rectangle 5"/>
            <p:cNvSpPr>
              <a:spLocks noChangeArrowheads="1"/>
            </p:cNvSpPr>
            <p:nvPr/>
          </p:nvSpPr>
          <p:spPr bwMode="auto">
            <a:xfrm>
              <a:off x="4086225" y="31242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7173" name="Rectangle 6"/>
            <p:cNvSpPr>
              <a:spLocks noChangeArrowheads="1"/>
            </p:cNvSpPr>
            <p:nvPr/>
          </p:nvSpPr>
          <p:spPr bwMode="auto">
            <a:xfrm>
              <a:off x="4924425" y="31242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7174" name="Text Box 7"/>
            <p:cNvSpPr txBox="1">
              <a:spLocks noChangeArrowheads="1"/>
            </p:cNvSpPr>
            <p:nvPr/>
          </p:nvSpPr>
          <p:spPr bwMode="auto">
            <a:xfrm>
              <a:off x="4267200" y="32337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a</a:t>
              </a:r>
            </a:p>
          </p:txBody>
        </p:sp>
        <p:sp>
          <p:nvSpPr>
            <p:cNvPr id="7175" name="Line 8"/>
            <p:cNvSpPr>
              <a:spLocks noChangeShapeType="1"/>
            </p:cNvSpPr>
            <p:nvPr/>
          </p:nvSpPr>
          <p:spPr bwMode="auto">
            <a:xfrm>
              <a:off x="5076825" y="34290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6" name="Rectangle 9"/>
            <p:cNvSpPr>
              <a:spLocks noChangeArrowheads="1"/>
            </p:cNvSpPr>
            <p:nvPr/>
          </p:nvSpPr>
          <p:spPr bwMode="auto">
            <a:xfrm>
              <a:off x="5838825" y="31242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7177" name="Rectangle 10"/>
            <p:cNvSpPr>
              <a:spLocks noChangeArrowheads="1"/>
            </p:cNvSpPr>
            <p:nvPr/>
          </p:nvSpPr>
          <p:spPr bwMode="auto">
            <a:xfrm>
              <a:off x="6677025" y="31242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7178" name="Text Box 11"/>
            <p:cNvSpPr txBox="1">
              <a:spLocks noChangeArrowheads="1"/>
            </p:cNvSpPr>
            <p:nvPr/>
          </p:nvSpPr>
          <p:spPr bwMode="auto">
            <a:xfrm>
              <a:off x="6019800" y="32337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</a:t>
              </a:r>
            </a:p>
          </p:txBody>
        </p:sp>
        <p:sp>
          <p:nvSpPr>
            <p:cNvPr id="7179" name="Line 12"/>
            <p:cNvSpPr>
              <a:spLocks noChangeShapeType="1"/>
            </p:cNvSpPr>
            <p:nvPr/>
          </p:nvSpPr>
          <p:spPr bwMode="auto">
            <a:xfrm>
              <a:off x="6829425" y="34290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Rectangle 13"/>
            <p:cNvSpPr>
              <a:spLocks noChangeArrowheads="1"/>
            </p:cNvSpPr>
            <p:nvPr/>
          </p:nvSpPr>
          <p:spPr bwMode="auto">
            <a:xfrm>
              <a:off x="7591425" y="31242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7181" name="Rectangle 14"/>
            <p:cNvSpPr>
              <a:spLocks noChangeArrowheads="1"/>
            </p:cNvSpPr>
            <p:nvPr/>
          </p:nvSpPr>
          <p:spPr bwMode="auto">
            <a:xfrm>
              <a:off x="8429625" y="31242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7182" name="Text Box 15"/>
            <p:cNvSpPr txBox="1">
              <a:spLocks noChangeArrowheads="1"/>
            </p:cNvSpPr>
            <p:nvPr/>
          </p:nvSpPr>
          <p:spPr bwMode="auto">
            <a:xfrm>
              <a:off x="7772400" y="32337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c</a:t>
              </a:r>
            </a:p>
          </p:txBody>
        </p:sp>
        <p:sp>
          <p:nvSpPr>
            <p:cNvPr id="7183" name="Line 16"/>
            <p:cNvSpPr>
              <a:spLocks noChangeShapeType="1"/>
            </p:cNvSpPr>
            <p:nvPr/>
          </p:nvSpPr>
          <p:spPr bwMode="auto">
            <a:xfrm>
              <a:off x="8582025" y="34290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7"/>
            <p:cNvSpPr>
              <a:spLocks noChangeShapeType="1"/>
            </p:cNvSpPr>
            <p:nvPr/>
          </p:nvSpPr>
          <p:spPr bwMode="auto">
            <a:xfrm>
              <a:off x="3324225" y="34290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Text Box 18"/>
            <p:cNvSpPr txBox="1">
              <a:spLocks noChangeArrowheads="1"/>
            </p:cNvSpPr>
            <p:nvPr/>
          </p:nvSpPr>
          <p:spPr bwMode="auto">
            <a:xfrm>
              <a:off x="2743200" y="3505201"/>
              <a:ext cx="1066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7186" name="Line 19"/>
            <p:cNvSpPr>
              <a:spLocks noChangeShapeType="1"/>
            </p:cNvSpPr>
            <p:nvPr/>
          </p:nvSpPr>
          <p:spPr bwMode="auto">
            <a:xfrm>
              <a:off x="9115425" y="34290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20"/>
            <p:cNvSpPr>
              <a:spLocks noChangeShapeType="1"/>
            </p:cNvSpPr>
            <p:nvPr/>
          </p:nvSpPr>
          <p:spPr bwMode="auto">
            <a:xfrm>
              <a:off x="9039225" y="36576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21"/>
            <p:cNvSpPr>
              <a:spLocks noChangeShapeType="1"/>
            </p:cNvSpPr>
            <p:nvPr/>
          </p:nvSpPr>
          <p:spPr bwMode="auto">
            <a:xfrm>
              <a:off x="9039225" y="37338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Text Box 30"/>
            <p:cNvSpPr txBox="1">
              <a:spLocks noChangeArrowheads="1"/>
            </p:cNvSpPr>
            <p:nvPr/>
          </p:nvSpPr>
          <p:spPr bwMode="auto">
            <a:xfrm>
              <a:off x="8610600" y="3733801"/>
              <a:ext cx="1066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null</a:t>
              </a:r>
            </a:p>
          </p:txBody>
        </p:sp>
        <p:sp>
          <p:nvSpPr>
            <p:cNvPr id="7190" name="Line 31"/>
            <p:cNvSpPr>
              <a:spLocks noChangeShapeType="1"/>
            </p:cNvSpPr>
            <p:nvPr/>
          </p:nvSpPr>
          <p:spPr bwMode="auto">
            <a:xfrm flipV="1">
              <a:off x="6248400" y="3733800"/>
              <a:ext cx="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32"/>
            <p:cNvSpPr>
              <a:spLocks noChangeShapeType="1"/>
            </p:cNvSpPr>
            <p:nvPr/>
          </p:nvSpPr>
          <p:spPr bwMode="auto">
            <a:xfrm flipV="1">
              <a:off x="6858000" y="3733800"/>
              <a:ext cx="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Text Box 33"/>
            <p:cNvSpPr txBox="1">
              <a:spLocks noChangeArrowheads="1"/>
            </p:cNvSpPr>
            <p:nvPr/>
          </p:nvSpPr>
          <p:spPr bwMode="auto">
            <a:xfrm>
              <a:off x="6477000" y="4419601"/>
              <a:ext cx="838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next</a:t>
              </a:r>
            </a:p>
          </p:txBody>
        </p:sp>
        <p:sp>
          <p:nvSpPr>
            <p:cNvPr id="7193" name="Text Box 34"/>
            <p:cNvSpPr txBox="1">
              <a:spLocks noChangeArrowheads="1"/>
            </p:cNvSpPr>
            <p:nvPr/>
          </p:nvSpPr>
          <p:spPr bwMode="auto">
            <a:xfrm>
              <a:off x="5791200" y="4419601"/>
              <a:ext cx="838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data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833594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Alokasi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Memori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pada</a:t>
            </a:r>
            <a:r>
              <a:rPr lang="en-US" altLang="en-US" dirty="0" smtClean="0"/>
              <a:t> Single Linked List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7675" indent="-447675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en-GB" altLang="en-US" sz="2800" dirty="0" err="1"/>
              <a:t>Elemen-elemen</a:t>
            </a:r>
            <a:r>
              <a:rPr lang="en-GB" altLang="en-US" sz="2800" dirty="0"/>
              <a:t> linked list </a:t>
            </a:r>
            <a:r>
              <a:rPr lang="en-GB" altLang="en-US" sz="2800" dirty="0" err="1"/>
              <a:t>dialokasikan</a:t>
            </a:r>
            <a:r>
              <a:rPr lang="en-GB" altLang="en-US" sz="2800" dirty="0"/>
              <a:t> </a:t>
            </a:r>
            <a:r>
              <a:rPr lang="en-GB" altLang="en-US" sz="2800" dirty="0" err="1"/>
              <a:t>secara</a:t>
            </a:r>
            <a:r>
              <a:rPr lang="en-GB" altLang="en-US" sz="2800" dirty="0"/>
              <a:t> </a:t>
            </a:r>
            <a:r>
              <a:rPr lang="en-GB" altLang="en-US" sz="2800" dirty="0" err="1"/>
              <a:t>dinamis</a:t>
            </a:r>
            <a:r>
              <a:rPr lang="en-GB" altLang="en-US" sz="2800" dirty="0"/>
              <a:t> (</a:t>
            </a:r>
            <a:r>
              <a:rPr lang="en-GB" altLang="en-US" sz="2800" dirty="0" err="1"/>
              <a:t>menggunakan</a:t>
            </a:r>
            <a:r>
              <a:rPr lang="en-GB" altLang="en-US" sz="2800" dirty="0"/>
              <a:t> </a:t>
            </a:r>
            <a:r>
              <a:rPr lang="en-GB" altLang="en-US" sz="2800" i="1" dirty="0" err="1"/>
              <a:t>malloc</a:t>
            </a:r>
            <a:r>
              <a:rPr lang="en-GB" altLang="en-US" sz="2800" dirty="0"/>
              <a:t>)</a:t>
            </a:r>
          </a:p>
          <a:p>
            <a:pPr marL="447675" indent="-447675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en-GB" altLang="en-US" sz="2800" dirty="0" err="1"/>
              <a:t>Lokasinya</a:t>
            </a:r>
            <a:r>
              <a:rPr lang="en-GB" altLang="en-US" sz="2800" dirty="0"/>
              <a:t> </a:t>
            </a:r>
            <a:r>
              <a:rPr lang="en-GB" altLang="en-US" sz="2800" dirty="0" err="1"/>
              <a:t>terpencar-pencar</a:t>
            </a:r>
            <a:r>
              <a:rPr lang="en-GB" altLang="en-US" sz="2800" dirty="0"/>
              <a:t> di </a:t>
            </a:r>
            <a:r>
              <a:rPr lang="en-GB" altLang="en-US" sz="2800" dirty="0" err="1"/>
              <a:t>memori</a:t>
            </a:r>
            <a:r>
              <a:rPr lang="en-GB" altLang="en-US" sz="2800" dirty="0"/>
              <a:t> </a:t>
            </a:r>
          </a:p>
          <a:p>
            <a:pPr marL="447675" indent="-447675" eaLnBrk="1" hangingPunct="1">
              <a:lnSpc>
                <a:spcPct val="90000"/>
              </a:lnSpc>
              <a:buFont typeface="Wingdings" charset="2"/>
              <a:buChar char="Ø"/>
            </a:pPr>
            <a:r>
              <a:rPr lang="en-GB" altLang="en-US" sz="2800" dirty="0"/>
              <a:t>Pointer </a:t>
            </a:r>
            <a:r>
              <a:rPr lang="en-GB" altLang="en-US" sz="2800" dirty="0" err="1"/>
              <a:t>menjamin</a:t>
            </a:r>
            <a:r>
              <a:rPr lang="en-GB" altLang="en-US" sz="2800" dirty="0"/>
              <a:t> </a:t>
            </a:r>
            <a:r>
              <a:rPr lang="en-GB" altLang="en-US" sz="2800" dirty="0" err="1"/>
              <a:t>semua</a:t>
            </a:r>
            <a:r>
              <a:rPr lang="en-GB" altLang="en-US" sz="2800" dirty="0"/>
              <a:t> </a:t>
            </a:r>
            <a:r>
              <a:rPr lang="en-GB" altLang="en-US" sz="2800" dirty="0" err="1"/>
              <a:t>elemen</a:t>
            </a:r>
            <a:r>
              <a:rPr lang="en-GB" altLang="en-US" sz="2800" dirty="0"/>
              <a:t> </a:t>
            </a:r>
            <a:r>
              <a:rPr lang="en-GB" altLang="en-US" sz="2800" dirty="0" err="1"/>
              <a:t>dapat</a:t>
            </a:r>
            <a:r>
              <a:rPr lang="en-GB" altLang="en-US" sz="2800" dirty="0"/>
              <a:t> </a:t>
            </a:r>
            <a:r>
              <a:rPr lang="en-GB" altLang="en-US" sz="2800" dirty="0" err="1"/>
              <a:t>diakses</a:t>
            </a:r>
            <a:endParaRPr lang="en-US" altLang="en-US" sz="2800" dirty="0"/>
          </a:p>
        </p:txBody>
      </p:sp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2DB143B-DB3E-4680-AAA4-D4EFEE382E19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grpSp>
        <p:nvGrpSpPr>
          <p:cNvPr id="8197" name="Group 58"/>
          <p:cNvGrpSpPr>
            <a:grpSpLocks/>
          </p:cNvGrpSpPr>
          <p:nvPr/>
        </p:nvGrpSpPr>
        <p:grpSpPr bwMode="auto">
          <a:xfrm>
            <a:off x="3253353" y="4258159"/>
            <a:ext cx="6324600" cy="1447800"/>
            <a:chOff x="1320" y="2797"/>
            <a:chExt cx="2729" cy="456"/>
          </a:xfrm>
        </p:grpSpPr>
        <p:sp>
          <p:nvSpPr>
            <p:cNvPr id="8198" name="Text Box 32"/>
            <p:cNvSpPr txBox="1">
              <a:spLocks noChangeArrowheads="1"/>
            </p:cNvSpPr>
            <p:nvPr/>
          </p:nvSpPr>
          <p:spPr bwMode="auto">
            <a:xfrm>
              <a:off x="1506" y="2922"/>
              <a:ext cx="216" cy="1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199" name="Text Box 33"/>
            <p:cNvSpPr txBox="1">
              <a:spLocks noChangeArrowheads="1"/>
            </p:cNvSpPr>
            <p:nvPr/>
          </p:nvSpPr>
          <p:spPr bwMode="auto">
            <a:xfrm>
              <a:off x="1722" y="2922"/>
              <a:ext cx="78" cy="15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00" name="Text Box 34"/>
            <p:cNvSpPr txBox="1">
              <a:spLocks noChangeArrowheads="1"/>
            </p:cNvSpPr>
            <p:nvPr/>
          </p:nvSpPr>
          <p:spPr bwMode="auto">
            <a:xfrm>
              <a:off x="1800" y="2922"/>
              <a:ext cx="216" cy="1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01" name="Text Box 35"/>
            <p:cNvSpPr txBox="1">
              <a:spLocks noChangeArrowheads="1"/>
            </p:cNvSpPr>
            <p:nvPr/>
          </p:nvSpPr>
          <p:spPr bwMode="auto">
            <a:xfrm>
              <a:off x="2016" y="2922"/>
              <a:ext cx="78" cy="15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02" name="Text Box 36"/>
            <p:cNvSpPr txBox="1">
              <a:spLocks noChangeArrowheads="1"/>
            </p:cNvSpPr>
            <p:nvPr/>
          </p:nvSpPr>
          <p:spPr bwMode="auto">
            <a:xfrm>
              <a:off x="2250" y="2922"/>
              <a:ext cx="216" cy="1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03" name="Text Box 37"/>
            <p:cNvSpPr txBox="1">
              <a:spLocks noChangeArrowheads="1"/>
            </p:cNvSpPr>
            <p:nvPr/>
          </p:nvSpPr>
          <p:spPr bwMode="auto">
            <a:xfrm>
              <a:off x="2466" y="2922"/>
              <a:ext cx="78" cy="15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04" name="Text Box 38"/>
            <p:cNvSpPr txBox="1">
              <a:spLocks noChangeArrowheads="1"/>
            </p:cNvSpPr>
            <p:nvPr/>
          </p:nvSpPr>
          <p:spPr bwMode="auto">
            <a:xfrm>
              <a:off x="2544" y="2922"/>
              <a:ext cx="216" cy="1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05" name="Text Box 39"/>
            <p:cNvSpPr txBox="1">
              <a:spLocks noChangeArrowheads="1"/>
            </p:cNvSpPr>
            <p:nvPr/>
          </p:nvSpPr>
          <p:spPr bwMode="auto">
            <a:xfrm>
              <a:off x="2760" y="2922"/>
              <a:ext cx="78" cy="15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06" name="Line 40"/>
            <p:cNvSpPr>
              <a:spLocks noChangeShapeType="1"/>
            </p:cNvSpPr>
            <p:nvPr/>
          </p:nvSpPr>
          <p:spPr bwMode="auto">
            <a:xfrm>
              <a:off x="1320" y="2964"/>
              <a:ext cx="18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72000" rIns="72000"/>
            <a:lstStyle/>
            <a:p>
              <a:endParaRPr lang="en-US"/>
            </a:p>
          </p:txBody>
        </p:sp>
        <p:sp>
          <p:nvSpPr>
            <p:cNvPr id="8207" name="Line 41"/>
            <p:cNvSpPr>
              <a:spLocks noChangeShapeType="1"/>
            </p:cNvSpPr>
            <p:nvPr/>
          </p:nvSpPr>
          <p:spPr bwMode="auto">
            <a:xfrm>
              <a:off x="4049" y="2928"/>
              <a:ext cx="0" cy="54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72000" rIns="72000"/>
            <a:lstStyle/>
            <a:p>
              <a:endParaRPr lang="en-US"/>
            </a:p>
          </p:txBody>
        </p:sp>
        <p:sp>
          <p:nvSpPr>
            <p:cNvPr id="8208" name="Text Box 45"/>
            <p:cNvSpPr txBox="1">
              <a:spLocks noChangeArrowheads="1"/>
            </p:cNvSpPr>
            <p:nvPr/>
          </p:nvSpPr>
          <p:spPr bwMode="auto">
            <a:xfrm>
              <a:off x="2838" y="2922"/>
              <a:ext cx="216" cy="1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09" name="Text Box 46"/>
            <p:cNvSpPr txBox="1">
              <a:spLocks noChangeArrowheads="1"/>
            </p:cNvSpPr>
            <p:nvPr/>
          </p:nvSpPr>
          <p:spPr bwMode="auto">
            <a:xfrm>
              <a:off x="3054" y="2922"/>
              <a:ext cx="78" cy="15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10" name="Text Box 47"/>
            <p:cNvSpPr txBox="1">
              <a:spLocks noChangeArrowheads="1"/>
            </p:cNvSpPr>
            <p:nvPr/>
          </p:nvSpPr>
          <p:spPr bwMode="auto">
            <a:xfrm>
              <a:off x="3300" y="2922"/>
              <a:ext cx="216" cy="1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11" name="Text Box 48"/>
            <p:cNvSpPr txBox="1">
              <a:spLocks noChangeArrowheads="1"/>
            </p:cNvSpPr>
            <p:nvPr/>
          </p:nvSpPr>
          <p:spPr bwMode="auto">
            <a:xfrm>
              <a:off x="3516" y="2922"/>
              <a:ext cx="78" cy="15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12" name="Text Box 49"/>
            <p:cNvSpPr txBox="1">
              <a:spLocks noChangeArrowheads="1"/>
            </p:cNvSpPr>
            <p:nvPr/>
          </p:nvSpPr>
          <p:spPr bwMode="auto">
            <a:xfrm>
              <a:off x="3594" y="2922"/>
              <a:ext cx="216" cy="1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13" name="Text Box 50"/>
            <p:cNvSpPr txBox="1">
              <a:spLocks noChangeArrowheads="1"/>
            </p:cNvSpPr>
            <p:nvPr/>
          </p:nvSpPr>
          <p:spPr bwMode="auto">
            <a:xfrm>
              <a:off x="3810" y="2922"/>
              <a:ext cx="78" cy="15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14" name="Freeform 51"/>
            <p:cNvSpPr>
              <a:spLocks/>
            </p:cNvSpPr>
            <p:nvPr/>
          </p:nvSpPr>
          <p:spPr bwMode="auto">
            <a:xfrm>
              <a:off x="2052" y="2797"/>
              <a:ext cx="618" cy="203"/>
            </a:xfrm>
            <a:custGeom>
              <a:avLst/>
              <a:gdLst>
                <a:gd name="T0" fmla="*/ 0 w 1515"/>
                <a:gd name="T1" fmla="*/ 792 h 792"/>
                <a:gd name="T2" fmla="*/ 285 w 1515"/>
                <a:gd name="T3" fmla="*/ 132 h 792"/>
                <a:gd name="T4" fmla="*/ 1155 w 1515"/>
                <a:gd name="T5" fmla="*/ 72 h 792"/>
                <a:gd name="T6" fmla="*/ 1515 w 1515"/>
                <a:gd name="T7" fmla="*/ 567 h 7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15"/>
                <a:gd name="T13" fmla="*/ 0 h 792"/>
                <a:gd name="T14" fmla="*/ 1515 w 1515"/>
                <a:gd name="T15" fmla="*/ 792 h 7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15" h="792">
                  <a:moveTo>
                    <a:pt x="0" y="792"/>
                  </a:moveTo>
                  <a:cubicBezTo>
                    <a:pt x="46" y="522"/>
                    <a:pt x="93" y="252"/>
                    <a:pt x="285" y="132"/>
                  </a:cubicBezTo>
                  <a:cubicBezTo>
                    <a:pt x="477" y="12"/>
                    <a:pt x="950" y="0"/>
                    <a:pt x="1155" y="72"/>
                  </a:cubicBezTo>
                  <a:cubicBezTo>
                    <a:pt x="1360" y="144"/>
                    <a:pt x="1455" y="485"/>
                    <a:pt x="1515" y="567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oval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15" name="Freeform 52"/>
            <p:cNvSpPr>
              <a:spLocks/>
            </p:cNvSpPr>
            <p:nvPr/>
          </p:nvSpPr>
          <p:spPr bwMode="auto">
            <a:xfrm>
              <a:off x="2802" y="2797"/>
              <a:ext cx="894" cy="197"/>
            </a:xfrm>
            <a:custGeom>
              <a:avLst/>
              <a:gdLst>
                <a:gd name="T0" fmla="*/ 0 w 1515"/>
                <a:gd name="T1" fmla="*/ 792 h 792"/>
                <a:gd name="T2" fmla="*/ 285 w 1515"/>
                <a:gd name="T3" fmla="*/ 132 h 792"/>
                <a:gd name="T4" fmla="*/ 1155 w 1515"/>
                <a:gd name="T5" fmla="*/ 72 h 792"/>
                <a:gd name="T6" fmla="*/ 1515 w 1515"/>
                <a:gd name="T7" fmla="*/ 567 h 7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15"/>
                <a:gd name="T13" fmla="*/ 0 h 792"/>
                <a:gd name="T14" fmla="*/ 1515 w 1515"/>
                <a:gd name="T15" fmla="*/ 792 h 7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15" h="792">
                  <a:moveTo>
                    <a:pt x="0" y="792"/>
                  </a:moveTo>
                  <a:cubicBezTo>
                    <a:pt x="46" y="522"/>
                    <a:pt x="93" y="252"/>
                    <a:pt x="285" y="132"/>
                  </a:cubicBezTo>
                  <a:cubicBezTo>
                    <a:pt x="477" y="12"/>
                    <a:pt x="950" y="0"/>
                    <a:pt x="1155" y="72"/>
                  </a:cubicBezTo>
                  <a:cubicBezTo>
                    <a:pt x="1360" y="144"/>
                    <a:pt x="1455" y="485"/>
                    <a:pt x="1515" y="567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oval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16" name="Freeform 53"/>
            <p:cNvSpPr>
              <a:spLocks/>
            </p:cNvSpPr>
            <p:nvPr/>
          </p:nvSpPr>
          <p:spPr bwMode="auto">
            <a:xfrm>
              <a:off x="3847" y="2952"/>
              <a:ext cx="192" cy="54"/>
            </a:xfrm>
            <a:custGeom>
              <a:avLst/>
              <a:gdLst>
                <a:gd name="T0" fmla="*/ 0 w 480"/>
                <a:gd name="T1" fmla="*/ 135 h 135"/>
                <a:gd name="T2" fmla="*/ 105 w 480"/>
                <a:gd name="T3" fmla="*/ 45 h 135"/>
                <a:gd name="T4" fmla="*/ 480 w 480"/>
                <a:gd name="T5" fmla="*/ 0 h 135"/>
                <a:gd name="T6" fmla="*/ 0 60000 65536"/>
                <a:gd name="T7" fmla="*/ 0 60000 65536"/>
                <a:gd name="T8" fmla="*/ 0 60000 65536"/>
                <a:gd name="T9" fmla="*/ 0 w 480"/>
                <a:gd name="T10" fmla="*/ 0 h 135"/>
                <a:gd name="T11" fmla="*/ 480 w 480"/>
                <a:gd name="T12" fmla="*/ 135 h 1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0" h="135">
                  <a:moveTo>
                    <a:pt x="0" y="135"/>
                  </a:moveTo>
                  <a:cubicBezTo>
                    <a:pt x="12" y="101"/>
                    <a:pt x="25" y="68"/>
                    <a:pt x="105" y="45"/>
                  </a:cubicBezTo>
                  <a:cubicBezTo>
                    <a:pt x="185" y="22"/>
                    <a:pt x="418" y="7"/>
                    <a:pt x="480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oval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17" name="Freeform 54"/>
            <p:cNvSpPr>
              <a:spLocks/>
            </p:cNvSpPr>
            <p:nvPr/>
          </p:nvSpPr>
          <p:spPr bwMode="auto">
            <a:xfrm>
              <a:off x="1758" y="3000"/>
              <a:ext cx="624" cy="178"/>
            </a:xfrm>
            <a:custGeom>
              <a:avLst/>
              <a:gdLst>
                <a:gd name="T0" fmla="*/ 0 w 1560"/>
                <a:gd name="T1" fmla="*/ 0 h 565"/>
                <a:gd name="T2" fmla="*/ 420 w 1560"/>
                <a:gd name="T3" fmla="*/ 480 h 565"/>
                <a:gd name="T4" fmla="*/ 1245 w 1560"/>
                <a:gd name="T5" fmla="*/ 510 h 565"/>
                <a:gd name="T6" fmla="*/ 1560 w 1560"/>
                <a:gd name="T7" fmla="*/ 180 h 56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60"/>
                <a:gd name="T13" fmla="*/ 0 h 565"/>
                <a:gd name="T14" fmla="*/ 1560 w 1560"/>
                <a:gd name="T15" fmla="*/ 565 h 56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60" h="565">
                  <a:moveTo>
                    <a:pt x="0" y="0"/>
                  </a:moveTo>
                  <a:cubicBezTo>
                    <a:pt x="106" y="197"/>
                    <a:pt x="212" y="395"/>
                    <a:pt x="420" y="480"/>
                  </a:cubicBezTo>
                  <a:cubicBezTo>
                    <a:pt x="628" y="565"/>
                    <a:pt x="1055" y="560"/>
                    <a:pt x="1245" y="510"/>
                  </a:cubicBezTo>
                  <a:cubicBezTo>
                    <a:pt x="1435" y="460"/>
                    <a:pt x="1497" y="320"/>
                    <a:pt x="1560" y="18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oval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18" name="Freeform 55"/>
            <p:cNvSpPr>
              <a:spLocks/>
            </p:cNvSpPr>
            <p:nvPr/>
          </p:nvSpPr>
          <p:spPr bwMode="auto">
            <a:xfrm>
              <a:off x="2502" y="3012"/>
              <a:ext cx="924" cy="178"/>
            </a:xfrm>
            <a:custGeom>
              <a:avLst/>
              <a:gdLst>
                <a:gd name="T0" fmla="*/ 0 w 1560"/>
                <a:gd name="T1" fmla="*/ 0 h 565"/>
                <a:gd name="T2" fmla="*/ 420 w 1560"/>
                <a:gd name="T3" fmla="*/ 480 h 565"/>
                <a:gd name="T4" fmla="*/ 1245 w 1560"/>
                <a:gd name="T5" fmla="*/ 510 h 565"/>
                <a:gd name="T6" fmla="*/ 1560 w 1560"/>
                <a:gd name="T7" fmla="*/ 180 h 56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60"/>
                <a:gd name="T13" fmla="*/ 0 h 565"/>
                <a:gd name="T14" fmla="*/ 1560 w 1560"/>
                <a:gd name="T15" fmla="*/ 565 h 56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60" h="565">
                  <a:moveTo>
                    <a:pt x="0" y="0"/>
                  </a:moveTo>
                  <a:cubicBezTo>
                    <a:pt x="106" y="197"/>
                    <a:pt x="212" y="395"/>
                    <a:pt x="420" y="480"/>
                  </a:cubicBezTo>
                  <a:cubicBezTo>
                    <a:pt x="628" y="565"/>
                    <a:pt x="1055" y="560"/>
                    <a:pt x="1245" y="510"/>
                  </a:cubicBezTo>
                  <a:cubicBezTo>
                    <a:pt x="1435" y="460"/>
                    <a:pt x="1497" y="320"/>
                    <a:pt x="1560" y="18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oval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19" name="Freeform 56"/>
            <p:cNvSpPr>
              <a:spLocks/>
            </p:cNvSpPr>
            <p:nvPr/>
          </p:nvSpPr>
          <p:spPr bwMode="auto">
            <a:xfrm>
              <a:off x="1914" y="3006"/>
              <a:ext cx="1176" cy="247"/>
            </a:xfrm>
            <a:custGeom>
              <a:avLst/>
              <a:gdLst>
                <a:gd name="T0" fmla="*/ 2940 w 2940"/>
                <a:gd name="T1" fmla="*/ 0 h 738"/>
                <a:gd name="T2" fmla="*/ 2535 w 2940"/>
                <a:gd name="T3" fmla="*/ 630 h 738"/>
                <a:gd name="T4" fmla="*/ 690 w 2940"/>
                <a:gd name="T5" fmla="*/ 645 h 738"/>
                <a:gd name="T6" fmla="*/ 0 w 2940"/>
                <a:gd name="T7" fmla="*/ 150 h 7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40"/>
                <a:gd name="T13" fmla="*/ 0 h 738"/>
                <a:gd name="T14" fmla="*/ 2940 w 2940"/>
                <a:gd name="T15" fmla="*/ 738 h 7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40" h="738">
                  <a:moveTo>
                    <a:pt x="2940" y="0"/>
                  </a:moveTo>
                  <a:cubicBezTo>
                    <a:pt x="2925" y="261"/>
                    <a:pt x="2910" y="522"/>
                    <a:pt x="2535" y="630"/>
                  </a:cubicBezTo>
                  <a:cubicBezTo>
                    <a:pt x="2160" y="738"/>
                    <a:pt x="1112" y="725"/>
                    <a:pt x="690" y="645"/>
                  </a:cubicBezTo>
                  <a:cubicBezTo>
                    <a:pt x="268" y="565"/>
                    <a:pt x="134" y="357"/>
                    <a:pt x="0" y="15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oval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8220" name="Freeform 57"/>
            <p:cNvSpPr>
              <a:spLocks/>
            </p:cNvSpPr>
            <p:nvPr/>
          </p:nvSpPr>
          <p:spPr bwMode="auto">
            <a:xfrm>
              <a:off x="2907" y="2833"/>
              <a:ext cx="651" cy="173"/>
            </a:xfrm>
            <a:custGeom>
              <a:avLst/>
              <a:gdLst>
                <a:gd name="T0" fmla="*/ 1627 w 1627"/>
                <a:gd name="T1" fmla="*/ 432 h 432"/>
                <a:gd name="T2" fmla="*/ 1282 w 1627"/>
                <a:gd name="T3" fmla="*/ 57 h 432"/>
                <a:gd name="T4" fmla="*/ 202 w 1627"/>
                <a:gd name="T5" fmla="*/ 87 h 432"/>
                <a:gd name="T6" fmla="*/ 67 w 1627"/>
                <a:gd name="T7" fmla="*/ 207 h 43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27"/>
                <a:gd name="T13" fmla="*/ 0 h 432"/>
                <a:gd name="T14" fmla="*/ 1627 w 1627"/>
                <a:gd name="T15" fmla="*/ 432 h 43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27" h="432">
                  <a:moveTo>
                    <a:pt x="1627" y="432"/>
                  </a:moveTo>
                  <a:cubicBezTo>
                    <a:pt x="1573" y="273"/>
                    <a:pt x="1519" y="114"/>
                    <a:pt x="1282" y="57"/>
                  </a:cubicBezTo>
                  <a:cubicBezTo>
                    <a:pt x="1045" y="0"/>
                    <a:pt x="404" y="62"/>
                    <a:pt x="202" y="87"/>
                  </a:cubicBezTo>
                  <a:cubicBezTo>
                    <a:pt x="0" y="112"/>
                    <a:pt x="33" y="159"/>
                    <a:pt x="67" y="207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oval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72000" rIns="7200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189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69913" indent="-569913">
              <a:buFont typeface="+mj-lt"/>
              <a:buAutoNum type="arabicPeriod"/>
            </a:pPr>
            <a:r>
              <a:rPr lang="en-US" sz="2800" dirty="0" err="1" smtClean="0"/>
              <a:t>Mahasiswa</a:t>
            </a:r>
            <a:r>
              <a:rPr lang="en-US" sz="2800" dirty="0" smtClean="0"/>
              <a:t> </a:t>
            </a:r>
            <a:r>
              <a:rPr lang="en-US" sz="2800" dirty="0" err="1"/>
              <a:t>mengerti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 </a:t>
            </a:r>
            <a:r>
              <a:rPr lang="en-US" sz="2800" dirty="0" err="1"/>
              <a:t>alokasi</a:t>
            </a:r>
            <a:r>
              <a:rPr lang="en-US" sz="2800" dirty="0"/>
              <a:t> </a:t>
            </a:r>
            <a:r>
              <a:rPr lang="en-US" sz="2800" dirty="0" err="1"/>
              <a:t>memori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dinamis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pointer.</a:t>
            </a:r>
          </a:p>
          <a:p>
            <a:pPr marL="569913" indent="-569913">
              <a:buFont typeface="+mj-lt"/>
              <a:buAutoNum type="arabicPeriod"/>
            </a:pPr>
            <a:r>
              <a:rPr lang="en-US" sz="2800" dirty="0" err="1" smtClean="0"/>
              <a:t>Mahasiswa</a:t>
            </a:r>
            <a:r>
              <a:rPr lang="en-US" sz="2800" dirty="0" smtClean="0"/>
              <a:t> </a:t>
            </a:r>
            <a:r>
              <a:rPr lang="en-US" sz="2800" dirty="0" err="1"/>
              <a:t>mengerti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 single linked list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operasi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single linked list.</a:t>
            </a:r>
          </a:p>
          <a:p>
            <a:pPr marL="569913" indent="-569913">
              <a:buFont typeface="+mj-lt"/>
              <a:buAutoNum type="arabicPeriod"/>
            </a:pPr>
            <a:r>
              <a:rPr lang="en-US" sz="2800" dirty="0" err="1" smtClean="0"/>
              <a:t>Mahasiswa</a:t>
            </a:r>
            <a:r>
              <a:rPr lang="en-US" sz="2800" dirty="0" smtClean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mengimplementasikan</a:t>
            </a:r>
            <a:r>
              <a:rPr lang="en-US" sz="2800" dirty="0"/>
              <a:t> single linked list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bahasa</a:t>
            </a:r>
            <a:r>
              <a:rPr lang="en-US" sz="2800" dirty="0"/>
              <a:t> </a:t>
            </a:r>
            <a:r>
              <a:rPr lang="en-US" sz="2800" dirty="0" err="1"/>
              <a:t>pemrograman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461514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B580BE7-12AE-4175-BC00-43C0BD6BF958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Deklarasi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Simpul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pada</a:t>
            </a:r>
            <a:r>
              <a:rPr lang="en-US" altLang="en-US" dirty="0" smtClean="0"/>
              <a:t> Single Linked List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88217" y="2420424"/>
            <a:ext cx="7312241" cy="224676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simpul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Node;</a:t>
            </a:r>
          </a:p>
          <a:p>
            <a:pPr>
              <a:buFontTx/>
              <a:buNone/>
            </a:pP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simpul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{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 data;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	Node *next;</a:t>
            </a:r>
          </a:p>
          <a:p>
            <a:pPr>
              <a:buFontTx/>
              <a:buNone/>
            </a:pPr>
            <a:r>
              <a:rPr lang="en-US" altLang="en-US" sz="2800" dirty="0" smtClean="0">
                <a:latin typeface="Courier New" charset="0"/>
                <a:ea typeface="Courier New" charset="0"/>
                <a:cs typeface="Courier New" charset="0"/>
              </a:rPr>
              <a:t>};</a:t>
            </a:r>
            <a:endParaRPr lang="en-US" altLang="en-US" sz="2800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5307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C417CCF-E142-4D47-AB5C-6EC02C2241E9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Variabel</a:t>
            </a:r>
            <a:r>
              <a:rPr lang="en-US" altLang="en-US" dirty="0" smtClean="0"/>
              <a:t> </a:t>
            </a:r>
            <a:r>
              <a:rPr lang="en-US" altLang="en-US" i="1" dirty="0" smtClean="0"/>
              <a:t>head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dan</a:t>
            </a:r>
            <a:r>
              <a:rPr lang="en-US" altLang="en-US" dirty="0" smtClean="0"/>
              <a:t> </a:t>
            </a:r>
            <a:r>
              <a:rPr lang="en-US" altLang="en-US" i="1" dirty="0" err="1" smtClean="0"/>
              <a:t>baru</a:t>
            </a:r>
            <a:endParaRPr lang="en-US" altLang="en-US" i="1" dirty="0" smtClean="0"/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7675" indent="-447675">
              <a:buFont typeface="Wingdings" charset="2"/>
              <a:buChar char="Ø"/>
            </a:pPr>
            <a:r>
              <a:rPr lang="en-US" sz="2800" i="1" dirty="0" smtClean="0"/>
              <a:t>head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pointer yang </a:t>
            </a:r>
            <a:r>
              <a:rPr lang="en-US" sz="2800" dirty="0" err="1" smtClean="0"/>
              <a:t>menunjuk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awal</a:t>
            </a:r>
            <a:r>
              <a:rPr lang="en-US" sz="2800" dirty="0" smtClean="0"/>
              <a:t> list</a:t>
            </a:r>
          </a:p>
          <a:p>
            <a:pPr marL="447675" indent="-447675">
              <a:buFont typeface="Wingdings" charset="2"/>
              <a:buChar char="Ø"/>
            </a:pPr>
            <a:r>
              <a:rPr lang="en-US" sz="2800" i="1" dirty="0" err="1" smtClean="0"/>
              <a:t>baru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pointer yang </a:t>
            </a:r>
            <a:r>
              <a:rPr lang="en-US" sz="2800" dirty="0" err="1" smtClean="0"/>
              <a:t>menunjuk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simpul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731992" y="3380360"/>
            <a:ext cx="4389120" cy="95410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Node *head = NULL;</a:t>
            </a:r>
          </a:p>
          <a:p>
            <a:pPr>
              <a:buFontTx/>
              <a:buNone/>
            </a:pPr>
            <a:r>
              <a:rPr lang="en-US" altLang="en-US" sz="2800" dirty="0">
                <a:latin typeface="Courier New" charset="0"/>
                <a:ea typeface="Courier New" charset="0"/>
                <a:cs typeface="Courier New" charset="0"/>
              </a:rPr>
              <a:t>Node *</a:t>
            </a:r>
            <a:r>
              <a:rPr lang="en-US" altLang="en-US" sz="2800" dirty="0" err="1">
                <a:latin typeface="Courier New" charset="0"/>
                <a:ea typeface="Courier New" charset="0"/>
                <a:cs typeface="Courier New" charset="0"/>
              </a:rPr>
              <a:t>baru</a:t>
            </a:r>
            <a:r>
              <a:rPr lang="en-US" altLang="en-US" sz="2800" dirty="0" smtClean="0">
                <a:latin typeface="Courier New" charset="0"/>
                <a:ea typeface="Courier New" charset="0"/>
                <a:cs typeface="Courier New" charset="0"/>
              </a:rPr>
              <a:t>;</a:t>
            </a:r>
            <a:endParaRPr lang="en-US" altLang="en-US" sz="2800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0136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AC4CCBC-3A6D-401B-8774-6630407DCA06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Alokasi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Simpul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Baru</a:t>
            </a:r>
            <a:endParaRPr lang="en-US" altLang="en-US" dirty="0" smtClean="0"/>
          </a:p>
        </p:txBody>
      </p:sp>
      <p:grpSp>
        <p:nvGrpSpPr>
          <p:cNvPr id="2" name="Group 1"/>
          <p:cNvGrpSpPr/>
          <p:nvPr/>
        </p:nvGrpSpPr>
        <p:grpSpPr>
          <a:xfrm>
            <a:off x="5476231" y="3960867"/>
            <a:ext cx="1590998" cy="1695450"/>
            <a:chOff x="5057775" y="3886200"/>
            <a:chExt cx="1647825" cy="1695450"/>
          </a:xfrm>
        </p:grpSpPr>
        <p:sp>
          <p:nvSpPr>
            <p:cNvPr id="11269" name="Line 4"/>
            <p:cNvSpPr>
              <a:spLocks noChangeShapeType="1"/>
            </p:cNvSpPr>
            <p:nvPr/>
          </p:nvSpPr>
          <p:spPr bwMode="auto">
            <a:xfrm flipV="1">
              <a:off x="5591175" y="4529138"/>
              <a:ext cx="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0" name="Rectangle 5"/>
            <p:cNvSpPr>
              <a:spLocks noChangeArrowheads="1"/>
            </p:cNvSpPr>
            <p:nvPr/>
          </p:nvSpPr>
          <p:spPr bwMode="auto">
            <a:xfrm>
              <a:off x="5105400" y="38862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1271" name="Rectangle 6"/>
            <p:cNvSpPr>
              <a:spLocks noChangeArrowheads="1"/>
            </p:cNvSpPr>
            <p:nvPr/>
          </p:nvSpPr>
          <p:spPr bwMode="auto">
            <a:xfrm>
              <a:off x="5943600" y="38862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1272" name="Text Box 7"/>
            <p:cNvSpPr txBox="1">
              <a:spLocks noChangeArrowheads="1"/>
            </p:cNvSpPr>
            <p:nvPr/>
          </p:nvSpPr>
          <p:spPr bwMode="auto">
            <a:xfrm>
              <a:off x="5286375" y="39957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smtClean="0"/>
                <a:t>10</a:t>
              </a:r>
              <a:endParaRPr lang="en-US" altLang="en-US" dirty="0"/>
            </a:p>
          </p:txBody>
        </p:sp>
        <p:sp>
          <p:nvSpPr>
            <p:cNvPr id="11273" name="Line 8"/>
            <p:cNvSpPr>
              <a:spLocks noChangeShapeType="1"/>
            </p:cNvSpPr>
            <p:nvPr/>
          </p:nvSpPr>
          <p:spPr bwMode="auto">
            <a:xfrm>
              <a:off x="6096000" y="41910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Line 9"/>
            <p:cNvSpPr>
              <a:spLocks noChangeShapeType="1"/>
            </p:cNvSpPr>
            <p:nvPr/>
          </p:nvSpPr>
          <p:spPr bwMode="auto">
            <a:xfrm>
              <a:off x="6629400" y="41910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5" name="Line 10"/>
            <p:cNvSpPr>
              <a:spLocks noChangeShapeType="1"/>
            </p:cNvSpPr>
            <p:nvPr/>
          </p:nvSpPr>
          <p:spPr bwMode="auto">
            <a:xfrm>
              <a:off x="6553200" y="44196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Line 11"/>
            <p:cNvSpPr>
              <a:spLocks noChangeShapeType="1"/>
            </p:cNvSpPr>
            <p:nvPr/>
          </p:nvSpPr>
          <p:spPr bwMode="auto">
            <a:xfrm>
              <a:off x="6553200" y="44958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Text Box 13"/>
            <p:cNvSpPr txBox="1">
              <a:spLocks noChangeArrowheads="1"/>
            </p:cNvSpPr>
            <p:nvPr/>
          </p:nvSpPr>
          <p:spPr bwMode="auto">
            <a:xfrm>
              <a:off x="5057775" y="521493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baru</a:t>
              </a:r>
            </a:p>
          </p:txBody>
        </p:sp>
      </p:grp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2390774" y="3960867"/>
            <a:ext cx="2333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>
                <a:latin typeface="+mn-lt"/>
              </a:rPr>
              <a:t>Jika</a:t>
            </a:r>
            <a:r>
              <a:rPr lang="en-US" altLang="en-US" sz="2400" dirty="0">
                <a:latin typeface="+mn-lt"/>
              </a:rPr>
              <a:t> x=10, </a:t>
            </a:r>
            <a:r>
              <a:rPr lang="en-US" altLang="en-US" sz="2400" dirty="0" err="1">
                <a:latin typeface="+mn-lt"/>
              </a:rPr>
              <a:t>maka</a:t>
            </a:r>
            <a:endParaRPr lang="en-US" altLang="en-US" sz="2400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56769" y="2158124"/>
            <a:ext cx="8372184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baru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=(Node *) </a:t>
            </a: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malloc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(Node));</a:t>
            </a:r>
          </a:p>
          <a:p>
            <a:pPr>
              <a:buFontTx/>
              <a:buNone/>
            </a:pP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baru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-&gt;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data = x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>
              <a:buFontTx/>
              <a:buNone/>
            </a:pP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baru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-&gt;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next = NULL;</a:t>
            </a:r>
            <a:endParaRPr lang="en-US" altLang="en-US" sz="2400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2742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E333963-1D0C-47AE-A901-2A9697340D26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Membentuk Simpul Awal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335780" y="3857414"/>
            <a:ext cx="2943225" cy="1695450"/>
            <a:chOff x="3914775" y="3562350"/>
            <a:chExt cx="2943225" cy="1695450"/>
          </a:xfrm>
        </p:grpSpPr>
        <p:sp>
          <p:nvSpPr>
            <p:cNvPr id="12293" name="Line 4"/>
            <p:cNvSpPr>
              <a:spLocks noChangeShapeType="1"/>
            </p:cNvSpPr>
            <p:nvPr/>
          </p:nvSpPr>
          <p:spPr bwMode="auto">
            <a:xfrm flipV="1">
              <a:off x="5743575" y="4205288"/>
              <a:ext cx="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4" name="Rectangle 5"/>
            <p:cNvSpPr>
              <a:spLocks noChangeArrowheads="1"/>
            </p:cNvSpPr>
            <p:nvPr/>
          </p:nvSpPr>
          <p:spPr bwMode="auto">
            <a:xfrm>
              <a:off x="5257800" y="356235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2295" name="Rectangle 6"/>
            <p:cNvSpPr>
              <a:spLocks noChangeArrowheads="1"/>
            </p:cNvSpPr>
            <p:nvPr/>
          </p:nvSpPr>
          <p:spPr bwMode="auto">
            <a:xfrm>
              <a:off x="6096000" y="356235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2296" name="Text Box 7"/>
            <p:cNvSpPr txBox="1">
              <a:spLocks noChangeArrowheads="1"/>
            </p:cNvSpPr>
            <p:nvPr/>
          </p:nvSpPr>
          <p:spPr bwMode="auto">
            <a:xfrm>
              <a:off x="5438775" y="367188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/>
                <a:t>10</a:t>
              </a:r>
            </a:p>
          </p:txBody>
        </p:sp>
        <p:sp>
          <p:nvSpPr>
            <p:cNvPr id="12297" name="Line 8"/>
            <p:cNvSpPr>
              <a:spLocks noChangeShapeType="1"/>
            </p:cNvSpPr>
            <p:nvPr/>
          </p:nvSpPr>
          <p:spPr bwMode="auto">
            <a:xfrm>
              <a:off x="6248400" y="386715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8" name="Line 9"/>
            <p:cNvSpPr>
              <a:spLocks noChangeShapeType="1"/>
            </p:cNvSpPr>
            <p:nvPr/>
          </p:nvSpPr>
          <p:spPr bwMode="auto">
            <a:xfrm>
              <a:off x="6781800" y="386715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9" name="Line 10"/>
            <p:cNvSpPr>
              <a:spLocks noChangeShapeType="1"/>
            </p:cNvSpPr>
            <p:nvPr/>
          </p:nvSpPr>
          <p:spPr bwMode="auto">
            <a:xfrm>
              <a:off x="6705600" y="409575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0" name="Line 11"/>
            <p:cNvSpPr>
              <a:spLocks noChangeShapeType="1"/>
            </p:cNvSpPr>
            <p:nvPr/>
          </p:nvSpPr>
          <p:spPr bwMode="auto">
            <a:xfrm>
              <a:off x="6705600" y="417195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1" name="Text Box 12"/>
            <p:cNvSpPr txBox="1">
              <a:spLocks noChangeArrowheads="1"/>
            </p:cNvSpPr>
            <p:nvPr/>
          </p:nvSpPr>
          <p:spPr bwMode="auto">
            <a:xfrm>
              <a:off x="5210175" y="48910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baru</a:t>
              </a:r>
            </a:p>
          </p:txBody>
        </p:sp>
        <p:sp>
          <p:nvSpPr>
            <p:cNvPr id="12302" name="Line 13"/>
            <p:cNvSpPr>
              <a:spLocks noChangeShapeType="1"/>
            </p:cNvSpPr>
            <p:nvPr/>
          </p:nvSpPr>
          <p:spPr bwMode="auto">
            <a:xfrm flipV="1">
              <a:off x="4600575" y="3824288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3" name="Text Box 14"/>
            <p:cNvSpPr txBox="1">
              <a:spLocks noChangeArrowheads="1"/>
            </p:cNvSpPr>
            <p:nvPr/>
          </p:nvSpPr>
          <p:spPr bwMode="auto">
            <a:xfrm>
              <a:off x="3914775" y="39004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</p:grp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7675" indent="-447675">
              <a:buFont typeface="Wingdings" charset="2"/>
              <a:buChar char="Ø"/>
            </a:pPr>
            <a:r>
              <a:rPr lang="en-US" altLang="en-US" sz="2800" i="1" dirty="0" smtClean="0"/>
              <a:t>head </a:t>
            </a:r>
            <a:r>
              <a:rPr lang="en-US" altLang="en-US" sz="2800" dirty="0" err="1" smtClean="0"/>
              <a:t>menunjuk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awal</a:t>
            </a:r>
            <a:r>
              <a:rPr lang="en-US" altLang="en-US" sz="2800" dirty="0" smtClean="0"/>
              <a:t> list, </a:t>
            </a:r>
            <a:r>
              <a:rPr lang="en-US" altLang="en-US" sz="2800" dirty="0" err="1" smtClean="0"/>
              <a:t>karena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hanya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ada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satu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simpul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maka</a:t>
            </a:r>
            <a:r>
              <a:rPr lang="en-US" altLang="en-US" sz="2800" dirty="0" smtClean="0"/>
              <a:t> head </a:t>
            </a:r>
            <a:r>
              <a:rPr lang="en-US" altLang="en-US" sz="2800" dirty="0" err="1" smtClean="0"/>
              <a:t>menunjuk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baru</a:t>
            </a:r>
            <a:r>
              <a:rPr lang="en-US" altLang="en-US" sz="2800" dirty="0" smtClean="0"/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35780" y="2937058"/>
            <a:ext cx="3352800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head 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= </a:t>
            </a: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baru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;</a:t>
            </a:r>
            <a:endParaRPr lang="en-US" altLang="en-US" sz="2400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3070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Single Linked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 err="1"/>
              <a:t>Mencetak</a:t>
            </a:r>
            <a:r>
              <a:rPr lang="en-US" sz="3200" dirty="0"/>
              <a:t> </a:t>
            </a:r>
            <a:r>
              <a:rPr lang="en-US" sz="3200" dirty="0" err="1" smtClean="0"/>
              <a:t>Simpul</a:t>
            </a:r>
            <a:endParaRPr lang="en-US" sz="3200" dirty="0"/>
          </a:p>
          <a:p>
            <a:pPr marL="457200" indent="-457200">
              <a:buFont typeface="+mj-lt"/>
              <a:buAutoNum type="arabicPeriod"/>
            </a:pPr>
            <a:r>
              <a:rPr lang="en-US" sz="3200" dirty="0" err="1" smtClean="0"/>
              <a:t>Menyisipkan</a:t>
            </a:r>
            <a:r>
              <a:rPr lang="en-US" sz="3200" dirty="0" smtClean="0"/>
              <a:t> </a:t>
            </a:r>
            <a:r>
              <a:rPr lang="en-US" sz="3200" dirty="0" err="1" smtClean="0"/>
              <a:t>Simpul</a:t>
            </a:r>
            <a:endParaRPr lang="en-US" sz="32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3200" dirty="0" err="1" smtClean="0"/>
              <a:t>Menghapus</a:t>
            </a:r>
            <a:r>
              <a:rPr lang="en-US" sz="3200" dirty="0" smtClean="0"/>
              <a:t> </a:t>
            </a:r>
            <a:r>
              <a:rPr lang="en-US" sz="3200" dirty="0" err="1" smtClean="0"/>
              <a:t>Simpul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2451534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Mencetak</a:t>
            </a:r>
            <a:r>
              <a:rPr lang="en-US" dirty="0" smtClean="0"/>
              <a:t> </a:t>
            </a:r>
            <a:r>
              <a:rPr lang="en-US" dirty="0" err="1" smtClean="0"/>
              <a:t>Simpul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95300" indent="-495300">
              <a:buFont typeface="Wingdings" charset="2"/>
              <a:buChar char="Ø"/>
            </a:pPr>
            <a:r>
              <a:rPr lang="en-US" sz="3200" dirty="0" err="1" smtClean="0"/>
              <a:t>Operasi</a:t>
            </a:r>
            <a:r>
              <a:rPr lang="en-US" sz="3200" dirty="0" smtClean="0"/>
              <a:t> </a:t>
            </a:r>
            <a:r>
              <a:rPr lang="en-US" sz="3200" dirty="0" err="1" smtClean="0"/>
              <a:t>mencetak</a:t>
            </a:r>
            <a:r>
              <a:rPr lang="en-US" sz="3200" dirty="0" smtClean="0"/>
              <a:t> </a:t>
            </a:r>
            <a:r>
              <a:rPr lang="en-US" sz="3200" dirty="0" err="1" smtClean="0"/>
              <a:t>simpul</a:t>
            </a:r>
            <a:r>
              <a:rPr lang="en-US" sz="3200" dirty="0" smtClean="0"/>
              <a:t> </a:t>
            </a:r>
            <a:r>
              <a:rPr lang="en-US" sz="3200" dirty="0" err="1" smtClean="0"/>
              <a:t>dimulai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posisi</a:t>
            </a:r>
            <a:r>
              <a:rPr lang="en-US" sz="3200" dirty="0" smtClean="0"/>
              <a:t> head,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mencetak</a:t>
            </a:r>
            <a:r>
              <a:rPr lang="en-US" sz="3200" dirty="0" smtClean="0"/>
              <a:t> data </a:t>
            </a:r>
            <a:r>
              <a:rPr lang="en-US" sz="3200" dirty="0" err="1" smtClean="0"/>
              <a:t>setiap</a:t>
            </a:r>
            <a:r>
              <a:rPr lang="en-US" sz="3200" dirty="0" smtClean="0"/>
              <a:t> </a:t>
            </a:r>
            <a:r>
              <a:rPr lang="en-US" sz="3200" dirty="0" err="1" smtClean="0"/>
              <a:t>simpul</a:t>
            </a:r>
            <a:r>
              <a:rPr lang="en-US" sz="3200" dirty="0" smtClean="0"/>
              <a:t> </a:t>
            </a:r>
            <a:endParaRPr lang="en-US" sz="3000" dirty="0"/>
          </a:p>
        </p:txBody>
      </p:sp>
      <p:grpSp>
        <p:nvGrpSpPr>
          <p:cNvPr id="50" name="Group 49"/>
          <p:cNvGrpSpPr/>
          <p:nvPr/>
        </p:nvGrpSpPr>
        <p:grpSpPr>
          <a:xfrm>
            <a:off x="2526224" y="3857414"/>
            <a:ext cx="6934200" cy="976314"/>
            <a:chOff x="2743200" y="3124200"/>
            <a:chExt cx="6934200" cy="976314"/>
          </a:xfrm>
        </p:grpSpPr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4086225" y="31242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4924425" y="31242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3" name="Text Box 7"/>
            <p:cNvSpPr txBox="1">
              <a:spLocks noChangeArrowheads="1"/>
            </p:cNvSpPr>
            <p:nvPr/>
          </p:nvSpPr>
          <p:spPr bwMode="auto">
            <a:xfrm>
              <a:off x="4267200" y="32337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smtClean="0"/>
                <a:t>10</a:t>
              </a:r>
              <a:endParaRPr lang="en-US" altLang="en-US" dirty="0"/>
            </a:p>
          </p:txBody>
        </p:sp>
        <p:sp>
          <p:nvSpPr>
            <p:cNvPr id="54" name="Line 8"/>
            <p:cNvSpPr>
              <a:spLocks noChangeShapeType="1"/>
            </p:cNvSpPr>
            <p:nvPr/>
          </p:nvSpPr>
          <p:spPr bwMode="auto">
            <a:xfrm>
              <a:off x="5076825" y="34290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5838825" y="31242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6677025" y="31242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7" name="Text Box 11"/>
            <p:cNvSpPr txBox="1">
              <a:spLocks noChangeArrowheads="1"/>
            </p:cNvSpPr>
            <p:nvPr/>
          </p:nvSpPr>
          <p:spPr bwMode="auto">
            <a:xfrm>
              <a:off x="6019800" y="32337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smtClean="0"/>
                <a:t>6</a:t>
              </a:r>
              <a:endParaRPr lang="en-US" altLang="en-US" dirty="0"/>
            </a:p>
          </p:txBody>
        </p:sp>
        <p:sp>
          <p:nvSpPr>
            <p:cNvPr id="58" name="Line 12"/>
            <p:cNvSpPr>
              <a:spLocks noChangeShapeType="1"/>
            </p:cNvSpPr>
            <p:nvPr/>
          </p:nvSpPr>
          <p:spPr bwMode="auto">
            <a:xfrm>
              <a:off x="6829425" y="34290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7591425" y="31242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8429625" y="31242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61" name="Text Box 15"/>
            <p:cNvSpPr txBox="1">
              <a:spLocks noChangeArrowheads="1"/>
            </p:cNvSpPr>
            <p:nvPr/>
          </p:nvSpPr>
          <p:spPr bwMode="auto">
            <a:xfrm>
              <a:off x="7772400" y="32337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smtClean="0"/>
                <a:t>15</a:t>
              </a:r>
              <a:endParaRPr lang="en-US" altLang="en-US" dirty="0"/>
            </a:p>
          </p:txBody>
        </p:sp>
        <p:sp>
          <p:nvSpPr>
            <p:cNvPr id="62" name="Line 16"/>
            <p:cNvSpPr>
              <a:spLocks noChangeShapeType="1"/>
            </p:cNvSpPr>
            <p:nvPr/>
          </p:nvSpPr>
          <p:spPr bwMode="auto">
            <a:xfrm>
              <a:off x="8582025" y="34290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Line 17"/>
            <p:cNvSpPr>
              <a:spLocks noChangeShapeType="1"/>
            </p:cNvSpPr>
            <p:nvPr/>
          </p:nvSpPr>
          <p:spPr bwMode="auto">
            <a:xfrm>
              <a:off x="3324225" y="34290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Text Box 18"/>
            <p:cNvSpPr txBox="1">
              <a:spLocks noChangeArrowheads="1"/>
            </p:cNvSpPr>
            <p:nvPr/>
          </p:nvSpPr>
          <p:spPr bwMode="auto">
            <a:xfrm>
              <a:off x="2743200" y="3505201"/>
              <a:ext cx="1066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65" name="Line 19"/>
            <p:cNvSpPr>
              <a:spLocks noChangeShapeType="1"/>
            </p:cNvSpPr>
            <p:nvPr/>
          </p:nvSpPr>
          <p:spPr bwMode="auto">
            <a:xfrm>
              <a:off x="9115425" y="34290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Line 20"/>
            <p:cNvSpPr>
              <a:spLocks noChangeShapeType="1"/>
            </p:cNvSpPr>
            <p:nvPr/>
          </p:nvSpPr>
          <p:spPr bwMode="auto">
            <a:xfrm>
              <a:off x="9039225" y="36576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Line 21"/>
            <p:cNvSpPr>
              <a:spLocks noChangeShapeType="1"/>
            </p:cNvSpPr>
            <p:nvPr/>
          </p:nvSpPr>
          <p:spPr bwMode="auto">
            <a:xfrm>
              <a:off x="9039225" y="37338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Text Box 30"/>
            <p:cNvSpPr txBox="1">
              <a:spLocks noChangeArrowheads="1"/>
            </p:cNvSpPr>
            <p:nvPr/>
          </p:nvSpPr>
          <p:spPr bwMode="auto">
            <a:xfrm>
              <a:off x="8610600" y="3733801"/>
              <a:ext cx="1066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null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656222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Mencetak</a:t>
            </a:r>
            <a:r>
              <a:rPr lang="en-US" dirty="0" smtClean="0"/>
              <a:t> Single Linked List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11752" y="2716063"/>
            <a:ext cx="8372184" cy="23083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Node *p = head;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while (p!= NULL){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(“%d “, p-&gt;data);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	p = p-&gt;next;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pPr>
              <a:buFontTx/>
              <a:buNone/>
            </a:pPr>
            <a:r>
              <a:rPr lang="en-US" altLang="en-US" sz="2400" dirty="0" err="1">
                <a:latin typeface="Courier New" charset="0"/>
                <a:ea typeface="Courier New" charset="0"/>
                <a:cs typeface="Courier New" charset="0"/>
              </a:rPr>
              <a:t>p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rintf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(“\n”);</a:t>
            </a:r>
          </a:p>
        </p:txBody>
      </p:sp>
    </p:spTree>
    <p:extLst>
      <p:ext uri="{BB962C8B-B14F-4D97-AF65-F5344CB8AC3E}">
        <p14:creationId xmlns:p14="http://schemas.microsoft.com/office/powerpoint/2010/main" val="9817893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Operasi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Menyisipkan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Simpul</a:t>
            </a:r>
            <a:endParaRPr lang="en-US" altLang="en-US" dirty="0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47675" indent="-447675" eaLnBrk="1" hangingPunct="1">
              <a:buFont typeface="Wingdings" charset="2"/>
              <a:buChar char="Ø"/>
            </a:pPr>
            <a:r>
              <a:rPr lang="en-US" altLang="en-US" sz="3200" dirty="0" err="1" smtClean="0"/>
              <a:t>Operasi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menyisipkan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simpul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terdiri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dari</a:t>
            </a:r>
            <a:r>
              <a:rPr lang="en-US" altLang="en-US" sz="3200" dirty="0" smtClean="0"/>
              <a:t>:</a:t>
            </a:r>
          </a:p>
          <a:p>
            <a:pPr marL="990600" lvl="1" indent="-449263">
              <a:buFont typeface="Courier New" charset="0"/>
              <a:buChar char="o"/>
            </a:pPr>
            <a:r>
              <a:rPr lang="en-US" altLang="en-US" sz="2400" dirty="0" err="1" smtClean="0"/>
              <a:t>Sisip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awal</a:t>
            </a:r>
            <a:r>
              <a:rPr lang="en-US" altLang="en-US" sz="2400" dirty="0" smtClean="0"/>
              <a:t> list</a:t>
            </a:r>
          </a:p>
          <a:p>
            <a:pPr marL="990600" lvl="1" indent="-449263">
              <a:buFont typeface="Courier New" charset="0"/>
              <a:buChar char="o"/>
            </a:pPr>
            <a:r>
              <a:rPr lang="en-US" altLang="en-US" sz="2400" dirty="0" err="1" smtClean="0"/>
              <a:t>Sisip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akhir</a:t>
            </a:r>
            <a:r>
              <a:rPr lang="en-US" altLang="en-US" sz="2400" dirty="0" smtClean="0"/>
              <a:t> list</a:t>
            </a:r>
          </a:p>
          <a:p>
            <a:pPr marL="990600" lvl="1" indent="-449263">
              <a:buFont typeface="Courier New" charset="0"/>
              <a:buChar char="o"/>
            </a:pPr>
            <a:r>
              <a:rPr lang="en-US" altLang="en-US" sz="2400" dirty="0" err="1" smtClean="0"/>
              <a:t>Sisip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sebelum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simpul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tertentu</a:t>
            </a:r>
            <a:endParaRPr lang="en-US" altLang="en-US" sz="2400" dirty="0" smtClean="0"/>
          </a:p>
          <a:p>
            <a:pPr marL="990600" lvl="1" indent="-449263">
              <a:buFont typeface="Courier New" charset="0"/>
              <a:buChar char="o"/>
            </a:pPr>
            <a:r>
              <a:rPr lang="en-US" altLang="en-US" sz="2400" dirty="0" err="1" smtClean="0"/>
              <a:t>Sisip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setelah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simpul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tertentu</a:t>
            </a:r>
            <a:endParaRPr lang="en-US" altLang="en-US" sz="2400" dirty="0" smtClean="0"/>
          </a:p>
        </p:txBody>
      </p:sp>
      <p:sp>
        <p:nvSpPr>
          <p:cNvPr id="112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43404B2-8D80-49BB-A4D7-3A5B5F3611A9}" type="slidenum">
              <a:rPr lang="en-US" altLang="en-US"/>
              <a:pPr eaLnBrk="1" hangingPunct="1"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7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6448804-D378-4EFB-B001-4A5E648D0384}" type="slidenum">
              <a:rPr lang="en-US" altLang="en-US"/>
              <a:pPr eaLnBrk="1" hangingPunct="1"/>
              <a:t>28</a:t>
            </a:fld>
            <a:endParaRPr lang="en-US" alt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Sisip Awal List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126480" y="2817310"/>
            <a:ext cx="2867025" cy="704850"/>
            <a:chOff x="1857375" y="4038600"/>
            <a:chExt cx="2867025" cy="704850"/>
          </a:xfrm>
        </p:grpSpPr>
        <p:sp>
          <p:nvSpPr>
            <p:cNvPr id="14340" name="Rectangle 5"/>
            <p:cNvSpPr>
              <a:spLocks noChangeArrowheads="1"/>
            </p:cNvSpPr>
            <p:nvPr/>
          </p:nvSpPr>
          <p:spPr bwMode="auto">
            <a:xfrm>
              <a:off x="3124200" y="40386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4341" name="Rectangle 6"/>
            <p:cNvSpPr>
              <a:spLocks noChangeArrowheads="1"/>
            </p:cNvSpPr>
            <p:nvPr/>
          </p:nvSpPr>
          <p:spPr bwMode="auto">
            <a:xfrm>
              <a:off x="3962400" y="40386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4342" name="Text Box 7"/>
            <p:cNvSpPr txBox="1">
              <a:spLocks noChangeArrowheads="1"/>
            </p:cNvSpPr>
            <p:nvPr/>
          </p:nvSpPr>
          <p:spPr bwMode="auto">
            <a:xfrm>
              <a:off x="3305175" y="41481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14343" name="Line 8"/>
            <p:cNvSpPr>
              <a:spLocks noChangeShapeType="1"/>
            </p:cNvSpPr>
            <p:nvPr/>
          </p:nvSpPr>
          <p:spPr bwMode="auto">
            <a:xfrm>
              <a:off x="4114800" y="43434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Line 9"/>
            <p:cNvSpPr>
              <a:spLocks noChangeShapeType="1"/>
            </p:cNvSpPr>
            <p:nvPr/>
          </p:nvSpPr>
          <p:spPr bwMode="auto">
            <a:xfrm>
              <a:off x="4648200" y="43434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Line 10"/>
            <p:cNvSpPr>
              <a:spLocks noChangeShapeType="1"/>
            </p:cNvSpPr>
            <p:nvPr/>
          </p:nvSpPr>
          <p:spPr bwMode="auto">
            <a:xfrm>
              <a:off x="4572000" y="45720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6" name="Line 11"/>
            <p:cNvSpPr>
              <a:spLocks noChangeShapeType="1"/>
            </p:cNvSpPr>
            <p:nvPr/>
          </p:nvSpPr>
          <p:spPr bwMode="auto">
            <a:xfrm>
              <a:off x="4572000" y="46482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7" name="Text Box 12"/>
            <p:cNvSpPr txBox="1">
              <a:spLocks noChangeArrowheads="1"/>
            </p:cNvSpPr>
            <p:nvPr/>
          </p:nvSpPr>
          <p:spPr bwMode="auto">
            <a:xfrm>
              <a:off x="1857375" y="437673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14348" name="Line 13"/>
            <p:cNvSpPr>
              <a:spLocks noChangeShapeType="1"/>
            </p:cNvSpPr>
            <p:nvPr/>
          </p:nvSpPr>
          <p:spPr bwMode="auto">
            <a:xfrm flipV="1">
              <a:off x="2466975" y="4300538"/>
              <a:ext cx="609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681163" y="2864935"/>
            <a:ext cx="1647825" cy="1466850"/>
            <a:chOff x="3076575" y="1905000"/>
            <a:chExt cx="1647825" cy="1466850"/>
          </a:xfrm>
        </p:grpSpPr>
        <p:sp>
          <p:nvSpPr>
            <p:cNvPr id="14349" name="Line 14"/>
            <p:cNvSpPr>
              <a:spLocks noChangeShapeType="1"/>
            </p:cNvSpPr>
            <p:nvPr/>
          </p:nvSpPr>
          <p:spPr bwMode="auto">
            <a:xfrm flipV="1">
              <a:off x="3609975" y="2547938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0" name="Rectangle 15"/>
            <p:cNvSpPr>
              <a:spLocks noChangeArrowheads="1"/>
            </p:cNvSpPr>
            <p:nvPr/>
          </p:nvSpPr>
          <p:spPr bwMode="auto">
            <a:xfrm>
              <a:off x="3124200" y="19050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4351" name="Rectangle 16"/>
            <p:cNvSpPr>
              <a:spLocks noChangeArrowheads="1"/>
            </p:cNvSpPr>
            <p:nvPr/>
          </p:nvSpPr>
          <p:spPr bwMode="auto">
            <a:xfrm>
              <a:off x="3962400" y="19050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4352" name="Text Box 17"/>
            <p:cNvSpPr txBox="1">
              <a:spLocks noChangeArrowheads="1"/>
            </p:cNvSpPr>
            <p:nvPr/>
          </p:nvSpPr>
          <p:spPr bwMode="auto">
            <a:xfrm>
              <a:off x="3305175" y="20145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8</a:t>
              </a:r>
            </a:p>
          </p:txBody>
        </p:sp>
        <p:sp>
          <p:nvSpPr>
            <p:cNvPr id="14353" name="Line 18"/>
            <p:cNvSpPr>
              <a:spLocks noChangeShapeType="1"/>
            </p:cNvSpPr>
            <p:nvPr/>
          </p:nvSpPr>
          <p:spPr bwMode="auto">
            <a:xfrm>
              <a:off x="4114800" y="22098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4" name="Line 19"/>
            <p:cNvSpPr>
              <a:spLocks noChangeShapeType="1"/>
            </p:cNvSpPr>
            <p:nvPr/>
          </p:nvSpPr>
          <p:spPr bwMode="auto">
            <a:xfrm>
              <a:off x="4648200" y="22098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5" name="Line 20"/>
            <p:cNvSpPr>
              <a:spLocks noChangeShapeType="1"/>
            </p:cNvSpPr>
            <p:nvPr/>
          </p:nvSpPr>
          <p:spPr bwMode="auto">
            <a:xfrm>
              <a:off x="4572000" y="24384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6" name="Line 21"/>
            <p:cNvSpPr>
              <a:spLocks noChangeShapeType="1"/>
            </p:cNvSpPr>
            <p:nvPr/>
          </p:nvSpPr>
          <p:spPr bwMode="auto">
            <a:xfrm>
              <a:off x="4572000" y="25146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7" name="Text Box 22"/>
            <p:cNvSpPr txBox="1">
              <a:spLocks noChangeArrowheads="1"/>
            </p:cNvSpPr>
            <p:nvPr/>
          </p:nvSpPr>
          <p:spPr bwMode="auto">
            <a:xfrm>
              <a:off x="3076575" y="300513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baru</a:t>
              </a:r>
            </a:p>
          </p:txBody>
        </p:sp>
      </p:grpSp>
      <p:sp>
        <p:nvSpPr>
          <p:cNvPr id="14391" name="Text Box 59"/>
          <p:cNvSpPr txBox="1">
            <a:spLocks noChangeArrowheads="1"/>
          </p:cNvSpPr>
          <p:nvPr/>
        </p:nvSpPr>
        <p:spPr bwMode="auto">
          <a:xfrm>
            <a:off x="1209675" y="1988403"/>
            <a:ext cx="25527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 err="1">
                <a:latin typeface="+mn-lt"/>
              </a:rPr>
              <a:t>Buat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dirty="0" err="1">
                <a:latin typeface="+mn-lt"/>
              </a:rPr>
              <a:t>simpul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dirty="0" err="1">
                <a:latin typeface="+mn-lt"/>
              </a:rPr>
              <a:t>baru</a:t>
            </a:r>
            <a:r>
              <a:rPr lang="en-GB" altLang="en-US" sz="2400" dirty="0">
                <a:latin typeface="+mn-lt"/>
              </a:rPr>
              <a:t>:</a:t>
            </a:r>
            <a:endParaRPr lang="en-US" altLang="en-US" sz="2400" dirty="0">
              <a:latin typeface="+mn-lt"/>
            </a:endParaRPr>
          </a:p>
        </p:txBody>
      </p:sp>
      <p:sp>
        <p:nvSpPr>
          <p:cNvPr id="14392" name="Text Box 60"/>
          <p:cNvSpPr txBox="1">
            <a:spLocks noChangeArrowheads="1"/>
          </p:cNvSpPr>
          <p:nvPr/>
        </p:nvSpPr>
        <p:spPr bwMode="auto">
          <a:xfrm>
            <a:off x="5682066" y="1969294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>
                <a:latin typeface="+mn-lt"/>
              </a:rPr>
              <a:t>Linked list:</a:t>
            </a:r>
            <a:endParaRPr lang="en-US" alt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375455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6448804-D378-4EFB-B001-4A5E648D0384}" type="slidenum">
              <a:rPr lang="en-US" altLang="en-US"/>
              <a:pPr eaLnBrk="1" hangingPunct="1"/>
              <a:t>29</a:t>
            </a:fld>
            <a:endParaRPr lang="en-US" alt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Sisip Awal List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002280" y="2819482"/>
            <a:ext cx="3124200" cy="1433512"/>
            <a:chOff x="6858000" y="1995488"/>
            <a:chExt cx="3124200" cy="1433512"/>
          </a:xfrm>
        </p:grpSpPr>
        <p:sp>
          <p:nvSpPr>
            <p:cNvPr id="14359" name="Line 24"/>
            <p:cNvSpPr>
              <a:spLocks noChangeShapeType="1"/>
            </p:cNvSpPr>
            <p:nvPr/>
          </p:nvSpPr>
          <p:spPr bwMode="auto">
            <a:xfrm flipV="1">
              <a:off x="7391400" y="2605088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0" name="Rectangle 25"/>
            <p:cNvSpPr>
              <a:spLocks noChangeArrowheads="1"/>
            </p:cNvSpPr>
            <p:nvPr/>
          </p:nvSpPr>
          <p:spPr bwMode="auto">
            <a:xfrm>
              <a:off x="6858000" y="19954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4361" name="Rectangle 26"/>
            <p:cNvSpPr>
              <a:spLocks noChangeArrowheads="1"/>
            </p:cNvSpPr>
            <p:nvPr/>
          </p:nvSpPr>
          <p:spPr bwMode="auto">
            <a:xfrm>
              <a:off x="7696200" y="19954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4362" name="Text Box 27"/>
            <p:cNvSpPr txBox="1">
              <a:spLocks noChangeArrowheads="1"/>
            </p:cNvSpPr>
            <p:nvPr/>
          </p:nvSpPr>
          <p:spPr bwMode="auto">
            <a:xfrm>
              <a:off x="7038975" y="21050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8</a:t>
              </a:r>
            </a:p>
          </p:txBody>
        </p:sp>
        <p:sp>
          <p:nvSpPr>
            <p:cNvPr id="14363" name="Line 28"/>
            <p:cNvSpPr>
              <a:spLocks noChangeShapeType="1"/>
            </p:cNvSpPr>
            <p:nvPr/>
          </p:nvSpPr>
          <p:spPr bwMode="auto">
            <a:xfrm>
              <a:off x="7848600" y="2300288"/>
              <a:ext cx="533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4" name="Text Box 32"/>
            <p:cNvSpPr txBox="1">
              <a:spLocks noChangeArrowheads="1"/>
            </p:cNvSpPr>
            <p:nvPr/>
          </p:nvSpPr>
          <p:spPr bwMode="auto">
            <a:xfrm>
              <a:off x="6934200" y="30622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baru</a:t>
              </a:r>
            </a:p>
          </p:txBody>
        </p:sp>
        <p:sp>
          <p:nvSpPr>
            <p:cNvPr id="14365" name="Rectangle 33"/>
            <p:cNvSpPr>
              <a:spLocks noChangeArrowheads="1"/>
            </p:cNvSpPr>
            <p:nvPr/>
          </p:nvSpPr>
          <p:spPr bwMode="auto">
            <a:xfrm>
              <a:off x="8382000" y="19954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4366" name="Rectangle 34"/>
            <p:cNvSpPr>
              <a:spLocks noChangeArrowheads="1"/>
            </p:cNvSpPr>
            <p:nvPr/>
          </p:nvSpPr>
          <p:spPr bwMode="auto">
            <a:xfrm>
              <a:off x="9220200" y="19954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4367" name="Text Box 35"/>
            <p:cNvSpPr txBox="1">
              <a:spLocks noChangeArrowheads="1"/>
            </p:cNvSpPr>
            <p:nvPr/>
          </p:nvSpPr>
          <p:spPr bwMode="auto">
            <a:xfrm>
              <a:off x="8562975" y="21050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/>
                <a:t>10</a:t>
              </a:r>
            </a:p>
          </p:txBody>
        </p:sp>
        <p:sp>
          <p:nvSpPr>
            <p:cNvPr id="14368" name="Line 36"/>
            <p:cNvSpPr>
              <a:spLocks noChangeShapeType="1"/>
            </p:cNvSpPr>
            <p:nvPr/>
          </p:nvSpPr>
          <p:spPr bwMode="auto">
            <a:xfrm>
              <a:off x="9372600" y="23002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9" name="Line 37"/>
            <p:cNvSpPr>
              <a:spLocks noChangeShapeType="1"/>
            </p:cNvSpPr>
            <p:nvPr/>
          </p:nvSpPr>
          <p:spPr bwMode="auto">
            <a:xfrm>
              <a:off x="9906000" y="2300288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0" name="Line 38"/>
            <p:cNvSpPr>
              <a:spLocks noChangeShapeType="1"/>
            </p:cNvSpPr>
            <p:nvPr/>
          </p:nvSpPr>
          <p:spPr bwMode="auto">
            <a:xfrm>
              <a:off x="9829800" y="25288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1" name="Line 39"/>
            <p:cNvSpPr>
              <a:spLocks noChangeShapeType="1"/>
            </p:cNvSpPr>
            <p:nvPr/>
          </p:nvSpPr>
          <p:spPr bwMode="auto">
            <a:xfrm>
              <a:off x="9829800" y="26050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2" name="Line 40"/>
            <p:cNvSpPr>
              <a:spLocks noChangeShapeType="1"/>
            </p:cNvSpPr>
            <p:nvPr/>
          </p:nvSpPr>
          <p:spPr bwMode="auto">
            <a:xfrm flipV="1">
              <a:off x="8915400" y="2605088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3" name="Text Box 41"/>
            <p:cNvSpPr txBox="1">
              <a:spLocks noChangeArrowheads="1"/>
            </p:cNvSpPr>
            <p:nvPr/>
          </p:nvSpPr>
          <p:spPr bwMode="auto">
            <a:xfrm>
              <a:off x="8458200" y="30622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</p:grpSp>
      <p:sp>
        <p:nvSpPr>
          <p:cNvPr id="14393" name="Text Box 61"/>
          <p:cNvSpPr txBox="1">
            <a:spLocks noChangeArrowheads="1"/>
          </p:cNvSpPr>
          <p:nvPr/>
        </p:nvSpPr>
        <p:spPr bwMode="auto">
          <a:xfrm>
            <a:off x="1133475" y="1884789"/>
            <a:ext cx="67151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>
                <a:latin typeface="+mn-lt"/>
              </a:rPr>
              <a:t>1.  </a:t>
            </a:r>
            <a:r>
              <a:rPr lang="en-GB" altLang="en-US" sz="2400" i="1" dirty="0" err="1">
                <a:latin typeface="+mn-lt"/>
              </a:rPr>
              <a:t>baru</a:t>
            </a:r>
            <a:r>
              <a:rPr lang="en-GB" altLang="en-US" sz="2400" i="1" dirty="0">
                <a:latin typeface="+mn-lt"/>
              </a:rPr>
              <a:t>-&gt;next </a:t>
            </a:r>
            <a:r>
              <a:rPr lang="en-GB" altLang="en-US" sz="2400" dirty="0" err="1">
                <a:latin typeface="+mn-lt"/>
              </a:rPr>
              <a:t>menunjuk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dirty="0" err="1">
                <a:latin typeface="+mn-lt"/>
              </a:rPr>
              <a:t>simpul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i="1" dirty="0">
                <a:latin typeface="+mn-lt"/>
              </a:rPr>
              <a:t>head</a:t>
            </a:r>
            <a:endParaRPr lang="en-US" altLang="en-US" sz="24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24256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Materi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495300" indent="-495300" eaLnBrk="1" hangingPunct="1">
              <a:buFont typeface="Wingdings" charset="2"/>
              <a:buChar char="v"/>
            </a:pPr>
            <a:r>
              <a:rPr lang="en-US" altLang="en-US" sz="3200" dirty="0" err="1" smtClean="0"/>
              <a:t>Alokasi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Memori</a:t>
            </a:r>
            <a:endParaRPr lang="en-US" altLang="en-US" sz="3200" dirty="0" smtClean="0"/>
          </a:p>
          <a:p>
            <a:pPr marL="990600" lvl="1" indent="-495300">
              <a:buFont typeface="Wingdings" charset="2"/>
              <a:buChar char="q"/>
            </a:pPr>
            <a:r>
              <a:rPr lang="en-US" altLang="en-US" sz="3000" dirty="0" err="1" smtClean="0"/>
              <a:t>Fungsi</a:t>
            </a:r>
            <a:r>
              <a:rPr lang="en-US" altLang="en-US" sz="3000" dirty="0" smtClean="0"/>
              <a:t> </a:t>
            </a:r>
            <a:r>
              <a:rPr lang="en-US" altLang="en-US" sz="3000" dirty="0" err="1" smtClean="0"/>
              <a:t>malloc</a:t>
            </a:r>
            <a:endParaRPr lang="en-US" altLang="en-US" sz="3000" dirty="0" smtClean="0"/>
          </a:p>
          <a:p>
            <a:pPr marL="990600" lvl="1" indent="-495300">
              <a:buFont typeface="Wingdings" charset="2"/>
              <a:buChar char="q"/>
            </a:pPr>
            <a:r>
              <a:rPr lang="en-US" altLang="en-US" sz="3000" dirty="0" err="1" smtClean="0"/>
              <a:t>Fungsi</a:t>
            </a:r>
            <a:r>
              <a:rPr lang="en-US" altLang="en-US" sz="3000" dirty="0" smtClean="0"/>
              <a:t> free</a:t>
            </a:r>
          </a:p>
          <a:p>
            <a:pPr marL="495300" indent="-495300" eaLnBrk="1" hangingPunct="1">
              <a:buFont typeface="Wingdings" charset="2"/>
              <a:buChar char="v"/>
            </a:pPr>
            <a:r>
              <a:rPr lang="en-US" altLang="en-US" sz="3200" dirty="0" err="1" smtClean="0"/>
              <a:t>Konsep</a:t>
            </a:r>
            <a:r>
              <a:rPr lang="en-US" altLang="en-US" sz="3200" dirty="0" smtClean="0"/>
              <a:t> Single Linked List</a:t>
            </a:r>
          </a:p>
          <a:p>
            <a:pPr marL="495300" indent="-495300" eaLnBrk="1" hangingPunct="1">
              <a:buFont typeface="Wingdings" charset="2"/>
              <a:buChar char="v"/>
            </a:pPr>
            <a:r>
              <a:rPr lang="en-US" altLang="en-US" sz="3200" dirty="0" err="1" smtClean="0"/>
              <a:t>Operasi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pada</a:t>
            </a:r>
            <a:r>
              <a:rPr lang="en-US" altLang="en-US" sz="3200" dirty="0" smtClean="0"/>
              <a:t> Single Linked List</a:t>
            </a:r>
          </a:p>
          <a:p>
            <a:pPr marL="944563" lvl="1" indent="-496888">
              <a:buFont typeface="Wingdings" charset="2"/>
              <a:buChar char="q"/>
            </a:pPr>
            <a:r>
              <a:rPr lang="en-US" altLang="en-US" sz="2800" dirty="0" err="1" smtClean="0"/>
              <a:t>Operasi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Menyisipkan</a:t>
            </a:r>
            <a:r>
              <a:rPr lang="en-US" altLang="en-US" sz="2800" dirty="0" smtClean="0"/>
              <a:t> data</a:t>
            </a:r>
          </a:p>
          <a:p>
            <a:pPr marL="944563" lvl="1" indent="-496888">
              <a:buFont typeface="Wingdings" charset="2"/>
              <a:buChar char="q"/>
            </a:pPr>
            <a:r>
              <a:rPr lang="en-US" altLang="en-US" sz="2800" dirty="0" err="1" smtClean="0"/>
              <a:t>Operasi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Menghapus</a:t>
            </a:r>
            <a:r>
              <a:rPr lang="en-US" altLang="en-US" sz="2800" dirty="0" smtClean="0"/>
              <a:t> data</a:t>
            </a:r>
          </a:p>
          <a:p>
            <a:pPr marL="495300" indent="-495300" eaLnBrk="1" hangingPunct="1">
              <a:buFont typeface="Wingdings" charset="2"/>
              <a:buChar char="v"/>
            </a:pPr>
            <a:r>
              <a:rPr lang="en-US" altLang="en-US" sz="3200" dirty="0" err="1" smtClean="0"/>
              <a:t>Implementasi</a:t>
            </a:r>
            <a:r>
              <a:rPr lang="en-US" altLang="en-US" sz="3200" dirty="0" smtClean="0"/>
              <a:t> Stack </a:t>
            </a:r>
            <a:r>
              <a:rPr lang="en-US" altLang="en-US" sz="3200" dirty="0" err="1" smtClean="0"/>
              <a:t>dengan</a:t>
            </a:r>
            <a:r>
              <a:rPr lang="en-US" altLang="en-US" sz="3200" dirty="0" smtClean="0"/>
              <a:t> Single Linked List</a:t>
            </a:r>
          </a:p>
        </p:txBody>
      </p:sp>
    </p:spTree>
    <p:extLst>
      <p:ext uri="{BB962C8B-B14F-4D97-AF65-F5344CB8AC3E}">
        <p14:creationId xmlns:p14="http://schemas.microsoft.com/office/powerpoint/2010/main" val="231187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6448804-D378-4EFB-B001-4A5E648D0384}" type="slidenum">
              <a:rPr lang="en-US" altLang="en-US"/>
              <a:pPr eaLnBrk="1" hangingPunct="1"/>
              <a:t>30</a:t>
            </a:fld>
            <a:endParaRPr lang="en-US" alt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Sisip Awal List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430938" y="2960258"/>
            <a:ext cx="4191000" cy="1662112"/>
            <a:chOff x="6096000" y="4510088"/>
            <a:chExt cx="4191000" cy="1662112"/>
          </a:xfrm>
        </p:grpSpPr>
        <p:sp>
          <p:nvSpPr>
            <p:cNvPr id="14374" name="Line 42"/>
            <p:cNvSpPr>
              <a:spLocks noChangeShapeType="1"/>
            </p:cNvSpPr>
            <p:nvPr/>
          </p:nvSpPr>
          <p:spPr bwMode="auto">
            <a:xfrm flipV="1">
              <a:off x="7696200" y="5119688"/>
              <a:ext cx="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5" name="Rectangle 43"/>
            <p:cNvSpPr>
              <a:spLocks noChangeArrowheads="1"/>
            </p:cNvSpPr>
            <p:nvPr/>
          </p:nvSpPr>
          <p:spPr bwMode="auto">
            <a:xfrm>
              <a:off x="7162800" y="45100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4376" name="Rectangle 44"/>
            <p:cNvSpPr>
              <a:spLocks noChangeArrowheads="1"/>
            </p:cNvSpPr>
            <p:nvPr/>
          </p:nvSpPr>
          <p:spPr bwMode="auto">
            <a:xfrm>
              <a:off x="8001000" y="45100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4377" name="Text Box 45"/>
            <p:cNvSpPr txBox="1">
              <a:spLocks noChangeArrowheads="1"/>
            </p:cNvSpPr>
            <p:nvPr/>
          </p:nvSpPr>
          <p:spPr bwMode="auto">
            <a:xfrm>
              <a:off x="7343775" y="46196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8</a:t>
              </a:r>
            </a:p>
          </p:txBody>
        </p:sp>
        <p:sp>
          <p:nvSpPr>
            <p:cNvPr id="14378" name="Line 46"/>
            <p:cNvSpPr>
              <a:spLocks noChangeShapeType="1"/>
            </p:cNvSpPr>
            <p:nvPr/>
          </p:nvSpPr>
          <p:spPr bwMode="auto">
            <a:xfrm>
              <a:off x="8153400" y="48148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9" name="Text Box 47"/>
            <p:cNvSpPr txBox="1">
              <a:spLocks noChangeArrowheads="1"/>
            </p:cNvSpPr>
            <p:nvPr/>
          </p:nvSpPr>
          <p:spPr bwMode="auto">
            <a:xfrm>
              <a:off x="7239000" y="58054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baru</a:t>
              </a:r>
            </a:p>
          </p:txBody>
        </p:sp>
        <p:sp>
          <p:nvSpPr>
            <p:cNvPr id="14380" name="Rectangle 48"/>
            <p:cNvSpPr>
              <a:spLocks noChangeArrowheads="1"/>
            </p:cNvSpPr>
            <p:nvPr/>
          </p:nvSpPr>
          <p:spPr bwMode="auto">
            <a:xfrm>
              <a:off x="8686800" y="45100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4381" name="Rectangle 49"/>
            <p:cNvSpPr>
              <a:spLocks noChangeArrowheads="1"/>
            </p:cNvSpPr>
            <p:nvPr/>
          </p:nvSpPr>
          <p:spPr bwMode="auto">
            <a:xfrm>
              <a:off x="9525000" y="45100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4382" name="Text Box 50"/>
            <p:cNvSpPr txBox="1">
              <a:spLocks noChangeArrowheads="1"/>
            </p:cNvSpPr>
            <p:nvPr/>
          </p:nvSpPr>
          <p:spPr bwMode="auto">
            <a:xfrm>
              <a:off x="8867775" y="46196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/>
                <a:t>10</a:t>
              </a:r>
            </a:p>
          </p:txBody>
        </p:sp>
        <p:sp>
          <p:nvSpPr>
            <p:cNvPr id="14383" name="Line 51"/>
            <p:cNvSpPr>
              <a:spLocks noChangeShapeType="1"/>
            </p:cNvSpPr>
            <p:nvPr/>
          </p:nvSpPr>
          <p:spPr bwMode="auto">
            <a:xfrm>
              <a:off x="9677400" y="48148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4" name="Line 52"/>
            <p:cNvSpPr>
              <a:spLocks noChangeShapeType="1"/>
            </p:cNvSpPr>
            <p:nvPr/>
          </p:nvSpPr>
          <p:spPr bwMode="auto">
            <a:xfrm>
              <a:off x="10210800" y="4814888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5" name="Line 53"/>
            <p:cNvSpPr>
              <a:spLocks noChangeShapeType="1"/>
            </p:cNvSpPr>
            <p:nvPr/>
          </p:nvSpPr>
          <p:spPr bwMode="auto">
            <a:xfrm>
              <a:off x="10134600" y="50434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6" name="Line 54"/>
            <p:cNvSpPr>
              <a:spLocks noChangeShapeType="1"/>
            </p:cNvSpPr>
            <p:nvPr/>
          </p:nvSpPr>
          <p:spPr bwMode="auto">
            <a:xfrm>
              <a:off x="10134600" y="51196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7" name="Line 55"/>
            <p:cNvSpPr>
              <a:spLocks noChangeShapeType="1"/>
            </p:cNvSpPr>
            <p:nvPr/>
          </p:nvSpPr>
          <p:spPr bwMode="auto">
            <a:xfrm flipV="1">
              <a:off x="6629400" y="4814888"/>
              <a:ext cx="533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88" name="Text Box 56"/>
            <p:cNvSpPr txBox="1">
              <a:spLocks noChangeArrowheads="1"/>
            </p:cNvSpPr>
            <p:nvPr/>
          </p:nvSpPr>
          <p:spPr bwMode="auto">
            <a:xfrm>
              <a:off x="6096000" y="48910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</p:grpSp>
      <p:sp>
        <p:nvSpPr>
          <p:cNvPr id="14394" name="Text Box 62"/>
          <p:cNvSpPr txBox="1">
            <a:spLocks noChangeArrowheads="1"/>
          </p:cNvSpPr>
          <p:nvPr/>
        </p:nvSpPr>
        <p:spPr bwMode="auto">
          <a:xfrm>
            <a:off x="1259238" y="1916624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>
                <a:latin typeface="+mn-lt"/>
              </a:rPr>
              <a:t>2.  </a:t>
            </a:r>
            <a:r>
              <a:rPr lang="en-GB" altLang="en-US" sz="2400" i="1" dirty="0">
                <a:latin typeface="+mn-lt"/>
              </a:rPr>
              <a:t>head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dirty="0" err="1">
                <a:latin typeface="+mn-lt"/>
              </a:rPr>
              <a:t>menunjuk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i="1" dirty="0" err="1">
                <a:latin typeface="+mn-lt"/>
              </a:rPr>
              <a:t>baru</a:t>
            </a:r>
            <a:endParaRPr lang="en-US" altLang="en-US" sz="24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54302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Sisip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List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11752" y="2716063"/>
            <a:ext cx="8372184" cy="83099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baru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-&gt;next = head;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head =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baru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6882264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Sisip Akhir List</a:t>
            </a:r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FAC4242-CF50-42DC-BEEA-7635991C8C17}" type="slidenum">
              <a:rPr lang="en-US" altLang="en-US"/>
              <a:pPr eaLnBrk="1" hangingPunct="1"/>
              <a:t>32</a:t>
            </a:fld>
            <a:endParaRPr lang="en-US" altLang="en-US"/>
          </a:p>
        </p:txBody>
      </p:sp>
      <p:grpSp>
        <p:nvGrpSpPr>
          <p:cNvPr id="3" name="Group 2"/>
          <p:cNvGrpSpPr/>
          <p:nvPr/>
        </p:nvGrpSpPr>
        <p:grpSpPr>
          <a:xfrm>
            <a:off x="2024063" y="2684866"/>
            <a:ext cx="1647825" cy="1466850"/>
            <a:chOff x="2819400" y="1600200"/>
            <a:chExt cx="1647825" cy="1466850"/>
          </a:xfrm>
        </p:grpSpPr>
        <p:sp>
          <p:nvSpPr>
            <p:cNvPr id="15365" name="Line 13"/>
            <p:cNvSpPr>
              <a:spLocks noChangeShapeType="1"/>
            </p:cNvSpPr>
            <p:nvPr/>
          </p:nvSpPr>
          <p:spPr bwMode="auto">
            <a:xfrm flipV="1">
              <a:off x="3352800" y="2243138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Rectangle 14"/>
            <p:cNvSpPr>
              <a:spLocks noChangeArrowheads="1"/>
            </p:cNvSpPr>
            <p:nvPr/>
          </p:nvSpPr>
          <p:spPr bwMode="auto">
            <a:xfrm>
              <a:off x="2867025" y="16002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367" name="Rectangle 15"/>
            <p:cNvSpPr>
              <a:spLocks noChangeArrowheads="1"/>
            </p:cNvSpPr>
            <p:nvPr/>
          </p:nvSpPr>
          <p:spPr bwMode="auto">
            <a:xfrm>
              <a:off x="3705225" y="16002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368" name="Text Box 16"/>
            <p:cNvSpPr txBox="1">
              <a:spLocks noChangeArrowheads="1"/>
            </p:cNvSpPr>
            <p:nvPr/>
          </p:nvSpPr>
          <p:spPr bwMode="auto">
            <a:xfrm>
              <a:off x="3048000" y="17097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5</a:t>
              </a:r>
            </a:p>
          </p:txBody>
        </p:sp>
        <p:sp>
          <p:nvSpPr>
            <p:cNvPr id="15369" name="Line 17"/>
            <p:cNvSpPr>
              <a:spLocks noChangeShapeType="1"/>
            </p:cNvSpPr>
            <p:nvPr/>
          </p:nvSpPr>
          <p:spPr bwMode="auto">
            <a:xfrm>
              <a:off x="3857625" y="19050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0" name="Line 18"/>
            <p:cNvSpPr>
              <a:spLocks noChangeShapeType="1"/>
            </p:cNvSpPr>
            <p:nvPr/>
          </p:nvSpPr>
          <p:spPr bwMode="auto">
            <a:xfrm>
              <a:off x="4391025" y="19050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1" name="Line 19"/>
            <p:cNvSpPr>
              <a:spLocks noChangeShapeType="1"/>
            </p:cNvSpPr>
            <p:nvPr/>
          </p:nvSpPr>
          <p:spPr bwMode="auto">
            <a:xfrm>
              <a:off x="4314825" y="21336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Line 20"/>
            <p:cNvSpPr>
              <a:spLocks noChangeShapeType="1"/>
            </p:cNvSpPr>
            <p:nvPr/>
          </p:nvSpPr>
          <p:spPr bwMode="auto">
            <a:xfrm>
              <a:off x="4314825" y="22098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3" name="Text Box 21"/>
            <p:cNvSpPr txBox="1">
              <a:spLocks noChangeArrowheads="1"/>
            </p:cNvSpPr>
            <p:nvPr/>
          </p:nvSpPr>
          <p:spPr bwMode="auto">
            <a:xfrm>
              <a:off x="2819400" y="270033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err="1"/>
                <a:t>baru</a:t>
              </a:r>
              <a:endParaRPr lang="en-US" altLang="en-US" dirty="0"/>
            </a:p>
          </p:txBody>
        </p:sp>
      </p:grpSp>
      <p:sp>
        <p:nvSpPr>
          <p:cNvPr id="15424" name="Text Box 108"/>
          <p:cNvSpPr txBox="1">
            <a:spLocks noChangeArrowheads="1"/>
          </p:cNvSpPr>
          <p:nvPr/>
        </p:nvSpPr>
        <p:spPr bwMode="auto">
          <a:xfrm>
            <a:off x="1206042" y="1946701"/>
            <a:ext cx="263253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>
                <a:latin typeface="+mn-lt"/>
              </a:rPr>
              <a:t>Buat simpul baru:</a:t>
            </a:r>
            <a:endParaRPr lang="en-US" altLang="en-US" sz="2400">
              <a:latin typeface="+mn-lt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5461216" y="2706123"/>
            <a:ext cx="4191000" cy="747712"/>
            <a:chOff x="6096000" y="4510088"/>
            <a:chExt cx="4191000" cy="747712"/>
          </a:xfrm>
        </p:grpSpPr>
        <p:sp>
          <p:nvSpPr>
            <p:cNvPr id="72" name="Rectangle 43"/>
            <p:cNvSpPr>
              <a:spLocks noChangeArrowheads="1"/>
            </p:cNvSpPr>
            <p:nvPr/>
          </p:nvSpPr>
          <p:spPr bwMode="auto">
            <a:xfrm>
              <a:off x="7162800" y="45100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73" name="Rectangle 44"/>
            <p:cNvSpPr>
              <a:spLocks noChangeArrowheads="1"/>
            </p:cNvSpPr>
            <p:nvPr/>
          </p:nvSpPr>
          <p:spPr bwMode="auto">
            <a:xfrm>
              <a:off x="8001000" y="45100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74" name="Text Box 45"/>
            <p:cNvSpPr txBox="1">
              <a:spLocks noChangeArrowheads="1"/>
            </p:cNvSpPr>
            <p:nvPr/>
          </p:nvSpPr>
          <p:spPr bwMode="auto">
            <a:xfrm>
              <a:off x="7343775" y="46196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8</a:t>
              </a:r>
            </a:p>
          </p:txBody>
        </p:sp>
        <p:sp>
          <p:nvSpPr>
            <p:cNvPr id="75" name="Line 46"/>
            <p:cNvSpPr>
              <a:spLocks noChangeShapeType="1"/>
            </p:cNvSpPr>
            <p:nvPr/>
          </p:nvSpPr>
          <p:spPr bwMode="auto">
            <a:xfrm>
              <a:off x="8153400" y="48148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Rectangle 48"/>
            <p:cNvSpPr>
              <a:spLocks noChangeArrowheads="1"/>
            </p:cNvSpPr>
            <p:nvPr/>
          </p:nvSpPr>
          <p:spPr bwMode="auto">
            <a:xfrm>
              <a:off x="8686800" y="45100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78" name="Rectangle 49"/>
            <p:cNvSpPr>
              <a:spLocks noChangeArrowheads="1"/>
            </p:cNvSpPr>
            <p:nvPr/>
          </p:nvSpPr>
          <p:spPr bwMode="auto">
            <a:xfrm>
              <a:off x="9525000" y="45100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79" name="Text Box 50"/>
            <p:cNvSpPr txBox="1">
              <a:spLocks noChangeArrowheads="1"/>
            </p:cNvSpPr>
            <p:nvPr/>
          </p:nvSpPr>
          <p:spPr bwMode="auto">
            <a:xfrm>
              <a:off x="8867775" y="46196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/>
                <a:t>10</a:t>
              </a:r>
            </a:p>
          </p:txBody>
        </p:sp>
        <p:sp>
          <p:nvSpPr>
            <p:cNvPr id="80" name="Line 51"/>
            <p:cNvSpPr>
              <a:spLocks noChangeShapeType="1"/>
            </p:cNvSpPr>
            <p:nvPr/>
          </p:nvSpPr>
          <p:spPr bwMode="auto">
            <a:xfrm>
              <a:off x="9677400" y="48148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Line 52"/>
            <p:cNvSpPr>
              <a:spLocks noChangeShapeType="1"/>
            </p:cNvSpPr>
            <p:nvPr/>
          </p:nvSpPr>
          <p:spPr bwMode="auto">
            <a:xfrm>
              <a:off x="10210800" y="4814888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Line 53"/>
            <p:cNvSpPr>
              <a:spLocks noChangeShapeType="1"/>
            </p:cNvSpPr>
            <p:nvPr/>
          </p:nvSpPr>
          <p:spPr bwMode="auto">
            <a:xfrm>
              <a:off x="10134600" y="50434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Line 54"/>
            <p:cNvSpPr>
              <a:spLocks noChangeShapeType="1"/>
            </p:cNvSpPr>
            <p:nvPr/>
          </p:nvSpPr>
          <p:spPr bwMode="auto">
            <a:xfrm>
              <a:off x="10134600" y="51196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Line 55"/>
            <p:cNvSpPr>
              <a:spLocks noChangeShapeType="1"/>
            </p:cNvSpPr>
            <p:nvPr/>
          </p:nvSpPr>
          <p:spPr bwMode="auto">
            <a:xfrm flipV="1">
              <a:off x="6629400" y="48148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Text Box 56"/>
            <p:cNvSpPr txBox="1">
              <a:spLocks noChangeArrowheads="1"/>
            </p:cNvSpPr>
            <p:nvPr/>
          </p:nvSpPr>
          <p:spPr bwMode="auto">
            <a:xfrm>
              <a:off x="6096000" y="48910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</p:grpSp>
      <p:sp>
        <p:nvSpPr>
          <p:cNvPr id="86" name="Text Box 60"/>
          <p:cNvSpPr txBox="1">
            <a:spLocks noChangeArrowheads="1"/>
          </p:cNvSpPr>
          <p:nvPr/>
        </p:nvSpPr>
        <p:spPr bwMode="auto">
          <a:xfrm>
            <a:off x="5682066" y="1969294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>
                <a:latin typeface="+mn-lt"/>
              </a:rPr>
              <a:t>Linked list:</a:t>
            </a:r>
            <a:endParaRPr lang="en-US" alt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729560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err="1"/>
              <a:t>Sisip</a:t>
            </a:r>
            <a:r>
              <a:rPr lang="en-US" altLang="en-US" sz="4000" dirty="0"/>
              <a:t> </a:t>
            </a:r>
            <a:r>
              <a:rPr lang="en-US" altLang="en-US" sz="4000" dirty="0" err="1"/>
              <a:t>Akhir</a:t>
            </a:r>
            <a:r>
              <a:rPr lang="en-US" altLang="en-US" sz="4000" dirty="0"/>
              <a:t> List</a:t>
            </a:r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FAC4242-CF50-42DC-BEEA-7635991C8C17}" type="slidenum">
              <a:rPr lang="en-US" altLang="en-US"/>
              <a:pPr eaLnBrk="1" hangingPunct="1"/>
              <a:t>33</a:t>
            </a:fld>
            <a:endParaRPr lang="en-US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2942741" y="2810439"/>
            <a:ext cx="4114800" cy="1128714"/>
            <a:chOff x="5610225" y="1524000"/>
            <a:chExt cx="4114800" cy="1128714"/>
          </a:xfrm>
        </p:grpSpPr>
        <p:sp>
          <p:nvSpPr>
            <p:cNvPr id="15364" name="Text Box 11"/>
            <p:cNvSpPr txBox="1">
              <a:spLocks noChangeArrowheads="1"/>
            </p:cNvSpPr>
            <p:nvPr/>
          </p:nvSpPr>
          <p:spPr bwMode="auto">
            <a:xfrm>
              <a:off x="5610225" y="1828801"/>
              <a:ext cx="1066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15374" name="Rectangle 55"/>
            <p:cNvSpPr>
              <a:spLocks noChangeArrowheads="1"/>
            </p:cNvSpPr>
            <p:nvPr/>
          </p:nvSpPr>
          <p:spPr bwMode="auto">
            <a:xfrm>
              <a:off x="6600825" y="15240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375" name="Rectangle 56"/>
            <p:cNvSpPr>
              <a:spLocks noChangeArrowheads="1"/>
            </p:cNvSpPr>
            <p:nvPr/>
          </p:nvSpPr>
          <p:spPr bwMode="auto">
            <a:xfrm>
              <a:off x="7439025" y="15240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376" name="Text Box 57"/>
            <p:cNvSpPr txBox="1">
              <a:spLocks noChangeArrowheads="1"/>
            </p:cNvSpPr>
            <p:nvPr/>
          </p:nvSpPr>
          <p:spPr bwMode="auto">
            <a:xfrm>
              <a:off x="6781800" y="16335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8</a:t>
              </a:r>
            </a:p>
          </p:txBody>
        </p:sp>
        <p:sp>
          <p:nvSpPr>
            <p:cNvPr id="15377" name="Line 58"/>
            <p:cNvSpPr>
              <a:spLocks noChangeShapeType="1"/>
            </p:cNvSpPr>
            <p:nvPr/>
          </p:nvSpPr>
          <p:spPr bwMode="auto">
            <a:xfrm>
              <a:off x="7591425" y="18288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8" name="Rectangle 59"/>
            <p:cNvSpPr>
              <a:spLocks noChangeArrowheads="1"/>
            </p:cNvSpPr>
            <p:nvPr/>
          </p:nvSpPr>
          <p:spPr bwMode="auto">
            <a:xfrm>
              <a:off x="8124825" y="15240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379" name="Rectangle 60"/>
            <p:cNvSpPr>
              <a:spLocks noChangeArrowheads="1"/>
            </p:cNvSpPr>
            <p:nvPr/>
          </p:nvSpPr>
          <p:spPr bwMode="auto">
            <a:xfrm>
              <a:off x="8963025" y="15240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380" name="Text Box 61"/>
            <p:cNvSpPr txBox="1">
              <a:spLocks noChangeArrowheads="1"/>
            </p:cNvSpPr>
            <p:nvPr/>
          </p:nvSpPr>
          <p:spPr bwMode="auto">
            <a:xfrm>
              <a:off x="8305800" y="16335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15381" name="Line 62"/>
            <p:cNvSpPr>
              <a:spLocks noChangeShapeType="1"/>
            </p:cNvSpPr>
            <p:nvPr/>
          </p:nvSpPr>
          <p:spPr bwMode="auto">
            <a:xfrm>
              <a:off x="9115425" y="18288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Line 63"/>
            <p:cNvSpPr>
              <a:spLocks noChangeShapeType="1"/>
            </p:cNvSpPr>
            <p:nvPr/>
          </p:nvSpPr>
          <p:spPr bwMode="auto">
            <a:xfrm>
              <a:off x="9648825" y="18288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3" name="Line 64"/>
            <p:cNvSpPr>
              <a:spLocks noChangeShapeType="1"/>
            </p:cNvSpPr>
            <p:nvPr/>
          </p:nvSpPr>
          <p:spPr bwMode="auto">
            <a:xfrm>
              <a:off x="9572625" y="20574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4" name="Line 65"/>
            <p:cNvSpPr>
              <a:spLocks noChangeShapeType="1"/>
            </p:cNvSpPr>
            <p:nvPr/>
          </p:nvSpPr>
          <p:spPr bwMode="auto">
            <a:xfrm>
              <a:off x="9572625" y="21336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5" name="Line 66"/>
            <p:cNvSpPr>
              <a:spLocks noChangeShapeType="1"/>
            </p:cNvSpPr>
            <p:nvPr/>
          </p:nvSpPr>
          <p:spPr bwMode="auto">
            <a:xfrm flipV="1">
              <a:off x="6067425" y="18288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5" name="Text Box 89"/>
            <p:cNvSpPr txBox="1">
              <a:spLocks noChangeArrowheads="1"/>
            </p:cNvSpPr>
            <p:nvPr/>
          </p:nvSpPr>
          <p:spPr bwMode="auto">
            <a:xfrm>
              <a:off x="6858000" y="2286001"/>
              <a:ext cx="1066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tail</a:t>
              </a:r>
            </a:p>
          </p:txBody>
        </p:sp>
        <p:sp>
          <p:nvSpPr>
            <p:cNvPr id="15406" name="Line 90"/>
            <p:cNvSpPr>
              <a:spLocks noChangeShapeType="1"/>
            </p:cNvSpPr>
            <p:nvPr/>
          </p:nvSpPr>
          <p:spPr bwMode="auto">
            <a:xfrm flipV="1">
              <a:off x="7086600" y="2133600"/>
              <a:ext cx="0" cy="4572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25" name="Text Box 109"/>
          <p:cNvSpPr txBox="1">
            <a:spLocks noChangeArrowheads="1"/>
          </p:cNvSpPr>
          <p:nvPr/>
        </p:nvSpPr>
        <p:spPr bwMode="auto">
          <a:xfrm>
            <a:off x="1205397" y="1918731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>
                <a:latin typeface="+mn-lt"/>
              </a:rPr>
              <a:t>1.  </a:t>
            </a:r>
            <a:r>
              <a:rPr lang="en-GB" altLang="en-US" sz="2400" i="1" dirty="0" smtClean="0">
                <a:latin typeface="+mn-lt"/>
              </a:rPr>
              <a:t>tail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menunjuk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i="1" dirty="0" smtClean="0">
                <a:latin typeface="+mn-lt"/>
              </a:rPr>
              <a:t>head</a:t>
            </a:r>
            <a:endParaRPr lang="en-US" altLang="en-US" sz="24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566306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Sisip Akhir List</a:t>
            </a:r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FAC4242-CF50-42DC-BEEA-7635991C8C17}" type="slidenum">
              <a:rPr lang="en-US" altLang="en-US"/>
              <a:pPr eaLnBrk="1" hangingPunct="1"/>
              <a:t>34</a:t>
            </a:fld>
            <a:endParaRPr lang="en-US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3448567" y="2862441"/>
            <a:ext cx="4114800" cy="1433512"/>
            <a:chOff x="5638800" y="3062288"/>
            <a:chExt cx="4114800" cy="1433512"/>
          </a:xfrm>
        </p:grpSpPr>
        <p:sp>
          <p:nvSpPr>
            <p:cNvPr id="15407" name="Text Box 91"/>
            <p:cNvSpPr txBox="1">
              <a:spLocks noChangeArrowheads="1"/>
            </p:cNvSpPr>
            <p:nvPr/>
          </p:nvSpPr>
          <p:spPr bwMode="auto">
            <a:xfrm>
              <a:off x="5638800" y="33670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15408" name="Rectangle 92"/>
            <p:cNvSpPr>
              <a:spLocks noChangeArrowheads="1"/>
            </p:cNvSpPr>
            <p:nvPr/>
          </p:nvSpPr>
          <p:spPr bwMode="auto">
            <a:xfrm>
              <a:off x="6629400" y="30622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409" name="Rectangle 93"/>
            <p:cNvSpPr>
              <a:spLocks noChangeArrowheads="1"/>
            </p:cNvSpPr>
            <p:nvPr/>
          </p:nvSpPr>
          <p:spPr bwMode="auto">
            <a:xfrm>
              <a:off x="7467600" y="30622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410" name="Text Box 94"/>
            <p:cNvSpPr txBox="1">
              <a:spLocks noChangeArrowheads="1"/>
            </p:cNvSpPr>
            <p:nvPr/>
          </p:nvSpPr>
          <p:spPr bwMode="auto">
            <a:xfrm>
              <a:off x="6810375" y="31718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8</a:t>
              </a:r>
            </a:p>
          </p:txBody>
        </p:sp>
        <p:sp>
          <p:nvSpPr>
            <p:cNvPr id="15411" name="Line 95"/>
            <p:cNvSpPr>
              <a:spLocks noChangeShapeType="1"/>
            </p:cNvSpPr>
            <p:nvPr/>
          </p:nvSpPr>
          <p:spPr bwMode="auto">
            <a:xfrm>
              <a:off x="7620000" y="33670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2" name="Rectangle 96"/>
            <p:cNvSpPr>
              <a:spLocks noChangeArrowheads="1"/>
            </p:cNvSpPr>
            <p:nvPr/>
          </p:nvSpPr>
          <p:spPr bwMode="auto">
            <a:xfrm>
              <a:off x="8153400" y="30622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413" name="Rectangle 97"/>
            <p:cNvSpPr>
              <a:spLocks noChangeArrowheads="1"/>
            </p:cNvSpPr>
            <p:nvPr/>
          </p:nvSpPr>
          <p:spPr bwMode="auto">
            <a:xfrm>
              <a:off x="8991600" y="30622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414" name="Text Box 98"/>
            <p:cNvSpPr txBox="1">
              <a:spLocks noChangeArrowheads="1"/>
            </p:cNvSpPr>
            <p:nvPr/>
          </p:nvSpPr>
          <p:spPr bwMode="auto">
            <a:xfrm>
              <a:off x="8334375" y="31718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15415" name="Line 99"/>
            <p:cNvSpPr>
              <a:spLocks noChangeShapeType="1"/>
            </p:cNvSpPr>
            <p:nvPr/>
          </p:nvSpPr>
          <p:spPr bwMode="auto">
            <a:xfrm>
              <a:off x="9144000" y="33670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6" name="Line 100"/>
            <p:cNvSpPr>
              <a:spLocks noChangeShapeType="1"/>
            </p:cNvSpPr>
            <p:nvPr/>
          </p:nvSpPr>
          <p:spPr bwMode="auto">
            <a:xfrm>
              <a:off x="9677400" y="3367088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7" name="Line 101"/>
            <p:cNvSpPr>
              <a:spLocks noChangeShapeType="1"/>
            </p:cNvSpPr>
            <p:nvPr/>
          </p:nvSpPr>
          <p:spPr bwMode="auto">
            <a:xfrm>
              <a:off x="9601200" y="35956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8" name="Line 102"/>
            <p:cNvSpPr>
              <a:spLocks noChangeShapeType="1"/>
            </p:cNvSpPr>
            <p:nvPr/>
          </p:nvSpPr>
          <p:spPr bwMode="auto">
            <a:xfrm>
              <a:off x="9601200" y="36718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9" name="Line 103"/>
            <p:cNvSpPr>
              <a:spLocks noChangeShapeType="1"/>
            </p:cNvSpPr>
            <p:nvPr/>
          </p:nvSpPr>
          <p:spPr bwMode="auto">
            <a:xfrm flipV="1">
              <a:off x="6096000" y="33670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0" name="Text Box 104"/>
            <p:cNvSpPr txBox="1">
              <a:spLocks noChangeArrowheads="1"/>
            </p:cNvSpPr>
            <p:nvPr/>
          </p:nvSpPr>
          <p:spPr bwMode="auto">
            <a:xfrm>
              <a:off x="8305800" y="41290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tail</a:t>
              </a:r>
            </a:p>
          </p:txBody>
        </p:sp>
        <p:sp>
          <p:nvSpPr>
            <p:cNvPr id="15421" name="Line 105"/>
            <p:cNvSpPr>
              <a:spLocks noChangeShapeType="1"/>
            </p:cNvSpPr>
            <p:nvPr/>
          </p:nvSpPr>
          <p:spPr bwMode="auto">
            <a:xfrm flipV="1">
              <a:off x="8763000" y="3671888"/>
              <a:ext cx="0" cy="4572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26" name="Text Box 110"/>
          <p:cNvSpPr txBox="1">
            <a:spLocks noChangeArrowheads="1"/>
          </p:cNvSpPr>
          <p:nvPr/>
        </p:nvSpPr>
        <p:spPr bwMode="auto">
          <a:xfrm>
            <a:off x="1314967" y="1905000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>
                <a:latin typeface="+mn-lt"/>
              </a:rPr>
              <a:t>2.  </a:t>
            </a:r>
            <a:r>
              <a:rPr lang="en-GB" altLang="en-US" sz="2400" dirty="0" err="1">
                <a:latin typeface="+mn-lt"/>
              </a:rPr>
              <a:t>Arahkan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i="1" dirty="0">
                <a:latin typeface="+mn-lt"/>
              </a:rPr>
              <a:t>tail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dirty="0" err="1">
                <a:latin typeface="+mn-lt"/>
              </a:rPr>
              <a:t>pada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dirty="0" err="1">
                <a:latin typeface="+mn-lt"/>
              </a:rPr>
              <a:t>akhir</a:t>
            </a:r>
            <a:r>
              <a:rPr lang="en-GB" altLang="en-US" sz="2400" dirty="0">
                <a:latin typeface="+mn-lt"/>
              </a:rPr>
              <a:t> list</a:t>
            </a:r>
            <a:endParaRPr lang="en-US" alt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063781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Sisip Akhir List</a:t>
            </a:r>
          </a:p>
        </p:txBody>
      </p:sp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FAC4242-CF50-42DC-BEEA-7635991C8C17}" type="slidenum">
              <a:rPr lang="en-US" altLang="en-US"/>
              <a:pPr eaLnBrk="1" hangingPunct="1"/>
              <a:t>35</a:t>
            </a:fld>
            <a:endParaRPr lang="en-US" altLang="en-US"/>
          </a:p>
        </p:txBody>
      </p:sp>
      <p:grpSp>
        <p:nvGrpSpPr>
          <p:cNvPr id="3" name="Group 2"/>
          <p:cNvGrpSpPr/>
          <p:nvPr/>
        </p:nvGrpSpPr>
        <p:grpSpPr>
          <a:xfrm>
            <a:off x="2601132" y="3066163"/>
            <a:ext cx="5791200" cy="1433512"/>
            <a:chOff x="4419600" y="4662488"/>
            <a:chExt cx="5791200" cy="1433512"/>
          </a:xfrm>
        </p:grpSpPr>
        <p:sp>
          <p:nvSpPr>
            <p:cNvPr id="15386" name="Rectangle 67"/>
            <p:cNvSpPr>
              <a:spLocks noChangeArrowheads="1"/>
            </p:cNvSpPr>
            <p:nvPr/>
          </p:nvSpPr>
          <p:spPr bwMode="auto">
            <a:xfrm>
              <a:off x="5562600" y="46624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387" name="Rectangle 68"/>
            <p:cNvSpPr>
              <a:spLocks noChangeArrowheads="1"/>
            </p:cNvSpPr>
            <p:nvPr/>
          </p:nvSpPr>
          <p:spPr bwMode="auto">
            <a:xfrm>
              <a:off x="6400800" y="46624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388" name="Text Box 69"/>
            <p:cNvSpPr txBox="1">
              <a:spLocks noChangeArrowheads="1"/>
            </p:cNvSpPr>
            <p:nvPr/>
          </p:nvSpPr>
          <p:spPr bwMode="auto">
            <a:xfrm>
              <a:off x="5743575" y="47720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8</a:t>
              </a:r>
            </a:p>
          </p:txBody>
        </p:sp>
        <p:sp>
          <p:nvSpPr>
            <p:cNvPr id="15389" name="Line 70"/>
            <p:cNvSpPr>
              <a:spLocks noChangeShapeType="1"/>
            </p:cNvSpPr>
            <p:nvPr/>
          </p:nvSpPr>
          <p:spPr bwMode="auto">
            <a:xfrm>
              <a:off x="6553200" y="49672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Rectangle 71"/>
            <p:cNvSpPr>
              <a:spLocks noChangeArrowheads="1"/>
            </p:cNvSpPr>
            <p:nvPr/>
          </p:nvSpPr>
          <p:spPr bwMode="auto">
            <a:xfrm>
              <a:off x="7086600" y="46624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391" name="Rectangle 72"/>
            <p:cNvSpPr>
              <a:spLocks noChangeArrowheads="1"/>
            </p:cNvSpPr>
            <p:nvPr/>
          </p:nvSpPr>
          <p:spPr bwMode="auto">
            <a:xfrm>
              <a:off x="7924800" y="46624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392" name="Text Box 73"/>
            <p:cNvSpPr txBox="1">
              <a:spLocks noChangeArrowheads="1"/>
            </p:cNvSpPr>
            <p:nvPr/>
          </p:nvSpPr>
          <p:spPr bwMode="auto">
            <a:xfrm>
              <a:off x="7267575" y="47720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15393" name="Line 74"/>
            <p:cNvSpPr>
              <a:spLocks noChangeShapeType="1"/>
            </p:cNvSpPr>
            <p:nvPr/>
          </p:nvSpPr>
          <p:spPr bwMode="auto">
            <a:xfrm>
              <a:off x="8077200" y="4967288"/>
              <a:ext cx="533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Line 78"/>
            <p:cNvSpPr>
              <a:spLocks noChangeShapeType="1"/>
            </p:cNvSpPr>
            <p:nvPr/>
          </p:nvSpPr>
          <p:spPr bwMode="auto">
            <a:xfrm flipV="1">
              <a:off x="5029200" y="49672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Text Box 79"/>
            <p:cNvSpPr txBox="1">
              <a:spLocks noChangeArrowheads="1"/>
            </p:cNvSpPr>
            <p:nvPr/>
          </p:nvSpPr>
          <p:spPr bwMode="auto">
            <a:xfrm>
              <a:off x="4419600" y="49672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15396" name="Line 80"/>
            <p:cNvSpPr>
              <a:spLocks noChangeShapeType="1"/>
            </p:cNvSpPr>
            <p:nvPr/>
          </p:nvSpPr>
          <p:spPr bwMode="auto">
            <a:xfrm flipV="1">
              <a:off x="9096375" y="5305425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7" name="Rectangle 81"/>
            <p:cNvSpPr>
              <a:spLocks noChangeArrowheads="1"/>
            </p:cNvSpPr>
            <p:nvPr/>
          </p:nvSpPr>
          <p:spPr bwMode="auto">
            <a:xfrm>
              <a:off x="8610600" y="46624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398" name="Rectangle 82"/>
            <p:cNvSpPr>
              <a:spLocks noChangeArrowheads="1"/>
            </p:cNvSpPr>
            <p:nvPr/>
          </p:nvSpPr>
          <p:spPr bwMode="auto">
            <a:xfrm>
              <a:off x="9448800" y="46624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5399" name="Text Box 83"/>
            <p:cNvSpPr txBox="1">
              <a:spLocks noChangeArrowheads="1"/>
            </p:cNvSpPr>
            <p:nvPr/>
          </p:nvSpPr>
          <p:spPr bwMode="auto">
            <a:xfrm>
              <a:off x="8791575" y="47720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5</a:t>
              </a:r>
            </a:p>
          </p:txBody>
        </p:sp>
        <p:sp>
          <p:nvSpPr>
            <p:cNvPr id="15400" name="Line 84"/>
            <p:cNvSpPr>
              <a:spLocks noChangeShapeType="1"/>
            </p:cNvSpPr>
            <p:nvPr/>
          </p:nvSpPr>
          <p:spPr bwMode="auto">
            <a:xfrm>
              <a:off x="9601200" y="49672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Line 85"/>
            <p:cNvSpPr>
              <a:spLocks noChangeShapeType="1"/>
            </p:cNvSpPr>
            <p:nvPr/>
          </p:nvSpPr>
          <p:spPr bwMode="auto">
            <a:xfrm>
              <a:off x="10134600" y="4967288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2" name="Line 86"/>
            <p:cNvSpPr>
              <a:spLocks noChangeShapeType="1"/>
            </p:cNvSpPr>
            <p:nvPr/>
          </p:nvSpPr>
          <p:spPr bwMode="auto">
            <a:xfrm>
              <a:off x="10058400" y="51958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3" name="Line 87"/>
            <p:cNvSpPr>
              <a:spLocks noChangeShapeType="1"/>
            </p:cNvSpPr>
            <p:nvPr/>
          </p:nvSpPr>
          <p:spPr bwMode="auto">
            <a:xfrm>
              <a:off x="10058400" y="52720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4" name="Text Box 88"/>
            <p:cNvSpPr txBox="1">
              <a:spLocks noChangeArrowheads="1"/>
            </p:cNvSpPr>
            <p:nvPr/>
          </p:nvSpPr>
          <p:spPr bwMode="auto">
            <a:xfrm>
              <a:off x="8610600" y="57292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baru</a:t>
              </a:r>
            </a:p>
          </p:txBody>
        </p:sp>
        <p:sp>
          <p:nvSpPr>
            <p:cNvPr id="15422" name="Text Box 106"/>
            <p:cNvSpPr txBox="1">
              <a:spLocks noChangeArrowheads="1"/>
            </p:cNvSpPr>
            <p:nvPr/>
          </p:nvSpPr>
          <p:spPr bwMode="auto">
            <a:xfrm>
              <a:off x="7162800" y="57292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tail</a:t>
              </a:r>
            </a:p>
          </p:txBody>
        </p:sp>
        <p:sp>
          <p:nvSpPr>
            <p:cNvPr id="15423" name="Line 107"/>
            <p:cNvSpPr>
              <a:spLocks noChangeShapeType="1"/>
            </p:cNvSpPr>
            <p:nvPr/>
          </p:nvSpPr>
          <p:spPr bwMode="auto">
            <a:xfrm flipV="1">
              <a:off x="7620000" y="5272088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27" name="Text Box 111"/>
          <p:cNvSpPr txBox="1">
            <a:spLocks noChangeArrowheads="1"/>
          </p:cNvSpPr>
          <p:nvPr/>
        </p:nvSpPr>
        <p:spPr bwMode="auto">
          <a:xfrm>
            <a:off x="1229532" y="1928247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>
                <a:latin typeface="+mn-lt"/>
              </a:rPr>
              <a:t>3.  </a:t>
            </a:r>
            <a:r>
              <a:rPr lang="en-GB" altLang="en-US" sz="2400" i="1" dirty="0">
                <a:latin typeface="+mn-lt"/>
              </a:rPr>
              <a:t>tail-&gt;next </a:t>
            </a:r>
            <a:r>
              <a:rPr lang="en-GB" altLang="en-US" sz="2400" dirty="0" err="1">
                <a:latin typeface="+mn-lt"/>
              </a:rPr>
              <a:t>menunjuk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i="1" dirty="0" err="1">
                <a:latin typeface="+mn-lt"/>
              </a:rPr>
              <a:t>baru</a:t>
            </a:r>
            <a:endParaRPr lang="en-US" altLang="en-US" sz="24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959168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Sisip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List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11752" y="2716063"/>
            <a:ext cx="8372184" cy="15696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Node *tail = head;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while(tail-&gt;next != NULL)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tail = tail-&gt;next;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tail-&gt;next =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baru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1267990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Sisip Sebelum Simpul x (misal: x=5)</a:t>
            </a:r>
          </a:p>
        </p:txBody>
      </p:sp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F8F0BF6-40AB-4C3D-B122-5DC9283C9532}" type="slidenum">
              <a:rPr lang="en-US" altLang="en-US"/>
              <a:pPr eaLnBrk="1" hangingPunct="1"/>
              <a:t>37</a:t>
            </a:fld>
            <a:endParaRPr lang="en-US" altLang="en-US"/>
          </a:p>
        </p:txBody>
      </p:sp>
      <p:grpSp>
        <p:nvGrpSpPr>
          <p:cNvPr id="3" name="Group 2"/>
          <p:cNvGrpSpPr/>
          <p:nvPr/>
        </p:nvGrpSpPr>
        <p:grpSpPr>
          <a:xfrm>
            <a:off x="1985963" y="2947988"/>
            <a:ext cx="1647825" cy="1466850"/>
            <a:chOff x="2466975" y="1809750"/>
            <a:chExt cx="1647825" cy="1466850"/>
          </a:xfrm>
        </p:grpSpPr>
        <p:sp>
          <p:nvSpPr>
            <p:cNvPr id="16426" name="Line 93"/>
            <p:cNvSpPr>
              <a:spLocks noChangeShapeType="1"/>
            </p:cNvSpPr>
            <p:nvPr/>
          </p:nvSpPr>
          <p:spPr bwMode="auto">
            <a:xfrm flipV="1">
              <a:off x="3000375" y="2452688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7" name="Rectangle 94"/>
            <p:cNvSpPr>
              <a:spLocks noChangeArrowheads="1"/>
            </p:cNvSpPr>
            <p:nvPr/>
          </p:nvSpPr>
          <p:spPr bwMode="auto">
            <a:xfrm>
              <a:off x="2514600" y="180975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28" name="Rectangle 95"/>
            <p:cNvSpPr>
              <a:spLocks noChangeArrowheads="1"/>
            </p:cNvSpPr>
            <p:nvPr/>
          </p:nvSpPr>
          <p:spPr bwMode="auto">
            <a:xfrm>
              <a:off x="3352800" y="180975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29" name="Text Box 96"/>
            <p:cNvSpPr txBox="1">
              <a:spLocks noChangeArrowheads="1"/>
            </p:cNvSpPr>
            <p:nvPr/>
          </p:nvSpPr>
          <p:spPr bwMode="auto">
            <a:xfrm>
              <a:off x="2695575" y="191928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6</a:t>
              </a:r>
            </a:p>
          </p:txBody>
        </p:sp>
        <p:sp>
          <p:nvSpPr>
            <p:cNvPr id="16430" name="Line 97"/>
            <p:cNvSpPr>
              <a:spLocks noChangeShapeType="1"/>
            </p:cNvSpPr>
            <p:nvPr/>
          </p:nvSpPr>
          <p:spPr bwMode="auto">
            <a:xfrm>
              <a:off x="3505200" y="211455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1" name="Line 98"/>
            <p:cNvSpPr>
              <a:spLocks noChangeShapeType="1"/>
            </p:cNvSpPr>
            <p:nvPr/>
          </p:nvSpPr>
          <p:spPr bwMode="auto">
            <a:xfrm>
              <a:off x="4038600" y="211455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2" name="Line 99"/>
            <p:cNvSpPr>
              <a:spLocks noChangeShapeType="1"/>
            </p:cNvSpPr>
            <p:nvPr/>
          </p:nvSpPr>
          <p:spPr bwMode="auto">
            <a:xfrm>
              <a:off x="3962400" y="234315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3" name="Line 100"/>
            <p:cNvSpPr>
              <a:spLocks noChangeShapeType="1"/>
            </p:cNvSpPr>
            <p:nvPr/>
          </p:nvSpPr>
          <p:spPr bwMode="auto">
            <a:xfrm>
              <a:off x="3962400" y="241935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4" name="Text Box 101"/>
            <p:cNvSpPr txBox="1">
              <a:spLocks noChangeArrowheads="1"/>
            </p:cNvSpPr>
            <p:nvPr/>
          </p:nvSpPr>
          <p:spPr bwMode="auto">
            <a:xfrm>
              <a:off x="2466975" y="29098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baru</a:t>
              </a:r>
            </a:p>
          </p:txBody>
        </p:sp>
      </p:grpSp>
      <p:sp>
        <p:nvSpPr>
          <p:cNvPr id="16436" name="Text Box 103"/>
          <p:cNvSpPr txBox="1">
            <a:spLocks noChangeArrowheads="1"/>
          </p:cNvSpPr>
          <p:nvPr/>
        </p:nvSpPr>
        <p:spPr bwMode="auto">
          <a:xfrm>
            <a:off x="1233488" y="1946931"/>
            <a:ext cx="24003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 err="1">
                <a:latin typeface="+mn-lt"/>
              </a:rPr>
              <a:t>Buat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dirty="0" err="1">
                <a:latin typeface="+mn-lt"/>
              </a:rPr>
              <a:t>simpul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dirty="0" err="1">
                <a:latin typeface="+mn-lt"/>
              </a:rPr>
              <a:t>baru</a:t>
            </a:r>
            <a:r>
              <a:rPr lang="en-GB" altLang="en-US" sz="2400" dirty="0">
                <a:latin typeface="+mn-lt"/>
              </a:rPr>
              <a:t>:</a:t>
            </a:r>
            <a:endParaRPr lang="en-US" altLang="en-US" sz="2400" dirty="0">
              <a:latin typeface="+mn-lt"/>
            </a:endParaRPr>
          </a:p>
        </p:txBody>
      </p:sp>
      <p:sp>
        <p:nvSpPr>
          <p:cNvPr id="61" name="Text Box 60"/>
          <p:cNvSpPr txBox="1">
            <a:spLocks noChangeArrowheads="1"/>
          </p:cNvSpPr>
          <p:nvPr/>
        </p:nvSpPr>
        <p:spPr bwMode="auto">
          <a:xfrm>
            <a:off x="4945380" y="1951396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>
                <a:latin typeface="+mn-lt"/>
              </a:rPr>
              <a:t>Linked list:</a:t>
            </a:r>
            <a:endParaRPr lang="en-US" altLang="en-US" sz="2400" dirty="0">
              <a:latin typeface="+mn-lt"/>
            </a:endParaRPr>
          </a:p>
        </p:txBody>
      </p:sp>
      <p:sp>
        <p:nvSpPr>
          <p:cNvPr id="63" name="Rectangle 67"/>
          <p:cNvSpPr>
            <a:spLocks noChangeArrowheads="1"/>
          </p:cNvSpPr>
          <p:nvPr/>
        </p:nvSpPr>
        <p:spPr bwMode="auto">
          <a:xfrm>
            <a:off x="6088380" y="2946132"/>
            <a:ext cx="838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64" name="Rectangle 68"/>
          <p:cNvSpPr>
            <a:spLocks noChangeArrowheads="1"/>
          </p:cNvSpPr>
          <p:nvPr/>
        </p:nvSpPr>
        <p:spPr bwMode="auto">
          <a:xfrm>
            <a:off x="6926580" y="2946132"/>
            <a:ext cx="304800" cy="6096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65" name="Text Box 69"/>
          <p:cNvSpPr txBox="1">
            <a:spLocks noChangeArrowheads="1"/>
          </p:cNvSpPr>
          <p:nvPr/>
        </p:nvSpPr>
        <p:spPr bwMode="auto">
          <a:xfrm>
            <a:off x="6269355" y="305567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/>
              <a:t>8</a:t>
            </a:r>
          </a:p>
        </p:txBody>
      </p:sp>
      <p:sp>
        <p:nvSpPr>
          <p:cNvPr id="66" name="Line 70"/>
          <p:cNvSpPr>
            <a:spLocks noChangeShapeType="1"/>
          </p:cNvSpPr>
          <p:nvPr/>
        </p:nvSpPr>
        <p:spPr bwMode="auto">
          <a:xfrm>
            <a:off x="7078980" y="3250932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" name="Rectangle 71"/>
          <p:cNvSpPr>
            <a:spLocks noChangeArrowheads="1"/>
          </p:cNvSpPr>
          <p:nvPr/>
        </p:nvSpPr>
        <p:spPr bwMode="auto">
          <a:xfrm>
            <a:off x="7612380" y="2946132"/>
            <a:ext cx="838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68" name="Rectangle 72"/>
          <p:cNvSpPr>
            <a:spLocks noChangeArrowheads="1"/>
          </p:cNvSpPr>
          <p:nvPr/>
        </p:nvSpPr>
        <p:spPr bwMode="auto">
          <a:xfrm>
            <a:off x="8450580" y="2946132"/>
            <a:ext cx="304800" cy="6096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69" name="Text Box 73"/>
          <p:cNvSpPr txBox="1">
            <a:spLocks noChangeArrowheads="1"/>
          </p:cNvSpPr>
          <p:nvPr/>
        </p:nvSpPr>
        <p:spPr bwMode="auto">
          <a:xfrm>
            <a:off x="7793355" y="305567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/>
              <a:t>10</a:t>
            </a:r>
          </a:p>
        </p:txBody>
      </p:sp>
      <p:sp>
        <p:nvSpPr>
          <p:cNvPr id="70" name="Line 74"/>
          <p:cNvSpPr>
            <a:spLocks noChangeShapeType="1"/>
          </p:cNvSpPr>
          <p:nvPr/>
        </p:nvSpPr>
        <p:spPr bwMode="auto">
          <a:xfrm>
            <a:off x="8602980" y="3250932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" name="Line 78"/>
          <p:cNvSpPr>
            <a:spLocks noChangeShapeType="1"/>
          </p:cNvSpPr>
          <p:nvPr/>
        </p:nvSpPr>
        <p:spPr bwMode="auto">
          <a:xfrm flipV="1">
            <a:off x="5554980" y="3250932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" name="Text Box 79"/>
          <p:cNvSpPr txBox="1">
            <a:spLocks noChangeArrowheads="1"/>
          </p:cNvSpPr>
          <p:nvPr/>
        </p:nvSpPr>
        <p:spPr bwMode="auto">
          <a:xfrm>
            <a:off x="4945380" y="3250932"/>
            <a:ext cx="1066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/>
              <a:t>head</a:t>
            </a:r>
          </a:p>
        </p:txBody>
      </p:sp>
      <p:sp>
        <p:nvSpPr>
          <p:cNvPr id="74" name="Rectangle 81"/>
          <p:cNvSpPr>
            <a:spLocks noChangeArrowheads="1"/>
          </p:cNvSpPr>
          <p:nvPr/>
        </p:nvSpPr>
        <p:spPr bwMode="auto">
          <a:xfrm>
            <a:off x="9136380" y="2946132"/>
            <a:ext cx="838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75" name="Rectangle 82"/>
          <p:cNvSpPr>
            <a:spLocks noChangeArrowheads="1"/>
          </p:cNvSpPr>
          <p:nvPr/>
        </p:nvSpPr>
        <p:spPr bwMode="auto">
          <a:xfrm>
            <a:off x="9974580" y="2946132"/>
            <a:ext cx="304800" cy="6096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id-ID" altLang="en-US"/>
          </a:p>
        </p:txBody>
      </p:sp>
      <p:sp>
        <p:nvSpPr>
          <p:cNvPr id="76" name="Text Box 83"/>
          <p:cNvSpPr txBox="1">
            <a:spLocks noChangeArrowheads="1"/>
          </p:cNvSpPr>
          <p:nvPr/>
        </p:nvSpPr>
        <p:spPr bwMode="auto">
          <a:xfrm>
            <a:off x="9317355" y="305567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dirty="0"/>
              <a:t>5</a:t>
            </a:r>
          </a:p>
        </p:txBody>
      </p:sp>
      <p:sp>
        <p:nvSpPr>
          <p:cNvPr id="77" name="Line 84"/>
          <p:cNvSpPr>
            <a:spLocks noChangeShapeType="1"/>
          </p:cNvSpPr>
          <p:nvPr/>
        </p:nvSpPr>
        <p:spPr bwMode="auto">
          <a:xfrm>
            <a:off x="10126980" y="3250932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" name="Line 85"/>
          <p:cNvSpPr>
            <a:spLocks noChangeShapeType="1"/>
          </p:cNvSpPr>
          <p:nvPr/>
        </p:nvSpPr>
        <p:spPr bwMode="auto">
          <a:xfrm>
            <a:off x="10660380" y="3250932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" name="Line 86"/>
          <p:cNvSpPr>
            <a:spLocks noChangeShapeType="1"/>
          </p:cNvSpPr>
          <p:nvPr/>
        </p:nvSpPr>
        <p:spPr bwMode="auto">
          <a:xfrm>
            <a:off x="10584180" y="3479532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" name="Line 87"/>
          <p:cNvSpPr>
            <a:spLocks noChangeShapeType="1"/>
          </p:cNvSpPr>
          <p:nvPr/>
        </p:nvSpPr>
        <p:spPr bwMode="auto">
          <a:xfrm>
            <a:off x="10584180" y="3555732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6566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Sisip Sebelum Simpul x (misal: x=5)</a:t>
            </a:r>
          </a:p>
        </p:txBody>
      </p:sp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F8F0BF6-40AB-4C3D-B122-5DC9283C9532}" type="slidenum">
              <a:rPr lang="en-US" altLang="en-US"/>
              <a:pPr eaLnBrk="1" hangingPunct="1"/>
              <a:t>38</a:t>
            </a:fld>
            <a:endParaRPr lang="en-US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1900238" y="2882483"/>
            <a:ext cx="5791200" cy="1439446"/>
            <a:chOff x="4572000" y="1981200"/>
            <a:chExt cx="5791200" cy="1439446"/>
          </a:xfrm>
        </p:grpSpPr>
        <p:sp>
          <p:nvSpPr>
            <p:cNvPr id="16394" name="Rectangle 56"/>
            <p:cNvSpPr>
              <a:spLocks noChangeArrowheads="1"/>
            </p:cNvSpPr>
            <p:nvPr/>
          </p:nvSpPr>
          <p:spPr bwMode="auto">
            <a:xfrm>
              <a:off x="5715000" y="19812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395" name="Rectangle 57"/>
            <p:cNvSpPr>
              <a:spLocks noChangeArrowheads="1"/>
            </p:cNvSpPr>
            <p:nvPr/>
          </p:nvSpPr>
          <p:spPr bwMode="auto">
            <a:xfrm>
              <a:off x="6553200" y="19812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396" name="Text Box 58"/>
            <p:cNvSpPr txBox="1">
              <a:spLocks noChangeArrowheads="1"/>
            </p:cNvSpPr>
            <p:nvPr/>
          </p:nvSpPr>
          <p:spPr bwMode="auto">
            <a:xfrm>
              <a:off x="5895975" y="20907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8</a:t>
              </a:r>
            </a:p>
          </p:txBody>
        </p:sp>
        <p:sp>
          <p:nvSpPr>
            <p:cNvPr id="16397" name="Line 59"/>
            <p:cNvSpPr>
              <a:spLocks noChangeShapeType="1"/>
            </p:cNvSpPr>
            <p:nvPr/>
          </p:nvSpPr>
          <p:spPr bwMode="auto">
            <a:xfrm>
              <a:off x="6705600" y="22860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Rectangle 60"/>
            <p:cNvSpPr>
              <a:spLocks noChangeArrowheads="1"/>
            </p:cNvSpPr>
            <p:nvPr/>
          </p:nvSpPr>
          <p:spPr bwMode="auto">
            <a:xfrm>
              <a:off x="7239000" y="19812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399" name="Rectangle 61"/>
            <p:cNvSpPr>
              <a:spLocks noChangeArrowheads="1"/>
            </p:cNvSpPr>
            <p:nvPr/>
          </p:nvSpPr>
          <p:spPr bwMode="auto">
            <a:xfrm>
              <a:off x="8077200" y="19812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00" name="Text Box 62"/>
            <p:cNvSpPr txBox="1">
              <a:spLocks noChangeArrowheads="1"/>
            </p:cNvSpPr>
            <p:nvPr/>
          </p:nvSpPr>
          <p:spPr bwMode="auto">
            <a:xfrm>
              <a:off x="7419975" y="20907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16401" name="Line 63"/>
            <p:cNvSpPr>
              <a:spLocks noChangeShapeType="1"/>
            </p:cNvSpPr>
            <p:nvPr/>
          </p:nvSpPr>
          <p:spPr bwMode="auto">
            <a:xfrm>
              <a:off x="8229600" y="22860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" name="Line 64"/>
            <p:cNvSpPr>
              <a:spLocks noChangeShapeType="1"/>
            </p:cNvSpPr>
            <p:nvPr/>
          </p:nvSpPr>
          <p:spPr bwMode="auto">
            <a:xfrm flipV="1">
              <a:off x="5181600" y="22860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" name="Text Box 65"/>
            <p:cNvSpPr txBox="1">
              <a:spLocks noChangeArrowheads="1"/>
            </p:cNvSpPr>
            <p:nvPr/>
          </p:nvSpPr>
          <p:spPr bwMode="auto">
            <a:xfrm>
              <a:off x="4572000" y="2286001"/>
              <a:ext cx="1066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16404" name="Rectangle 67"/>
            <p:cNvSpPr>
              <a:spLocks noChangeArrowheads="1"/>
            </p:cNvSpPr>
            <p:nvPr/>
          </p:nvSpPr>
          <p:spPr bwMode="auto">
            <a:xfrm>
              <a:off x="8763000" y="19812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05" name="Rectangle 68"/>
            <p:cNvSpPr>
              <a:spLocks noChangeArrowheads="1"/>
            </p:cNvSpPr>
            <p:nvPr/>
          </p:nvSpPr>
          <p:spPr bwMode="auto">
            <a:xfrm>
              <a:off x="9601200" y="19812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06" name="Text Box 69"/>
            <p:cNvSpPr txBox="1">
              <a:spLocks noChangeArrowheads="1"/>
            </p:cNvSpPr>
            <p:nvPr/>
          </p:nvSpPr>
          <p:spPr bwMode="auto">
            <a:xfrm>
              <a:off x="8943975" y="20907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5</a:t>
              </a:r>
            </a:p>
          </p:txBody>
        </p:sp>
        <p:sp>
          <p:nvSpPr>
            <p:cNvPr id="16407" name="Line 70"/>
            <p:cNvSpPr>
              <a:spLocks noChangeShapeType="1"/>
            </p:cNvSpPr>
            <p:nvPr/>
          </p:nvSpPr>
          <p:spPr bwMode="auto">
            <a:xfrm>
              <a:off x="9753600" y="22860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8" name="Line 71"/>
            <p:cNvSpPr>
              <a:spLocks noChangeShapeType="1"/>
            </p:cNvSpPr>
            <p:nvPr/>
          </p:nvSpPr>
          <p:spPr bwMode="auto">
            <a:xfrm>
              <a:off x="10287000" y="22860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9" name="Line 72"/>
            <p:cNvSpPr>
              <a:spLocks noChangeShapeType="1"/>
            </p:cNvSpPr>
            <p:nvPr/>
          </p:nvSpPr>
          <p:spPr bwMode="auto">
            <a:xfrm>
              <a:off x="10210800" y="25146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0" name="Line 73"/>
            <p:cNvSpPr>
              <a:spLocks noChangeShapeType="1"/>
            </p:cNvSpPr>
            <p:nvPr/>
          </p:nvSpPr>
          <p:spPr bwMode="auto">
            <a:xfrm>
              <a:off x="10210800" y="25908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1" name="Text Box 75"/>
            <p:cNvSpPr txBox="1">
              <a:spLocks noChangeArrowheads="1"/>
            </p:cNvSpPr>
            <p:nvPr/>
          </p:nvSpPr>
          <p:spPr bwMode="auto">
            <a:xfrm>
              <a:off x="5638800" y="3053933"/>
              <a:ext cx="1066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before</a:t>
              </a:r>
            </a:p>
          </p:txBody>
        </p:sp>
        <p:sp>
          <p:nvSpPr>
            <p:cNvPr id="16412" name="Line 76"/>
            <p:cNvSpPr>
              <a:spLocks noChangeShapeType="1"/>
            </p:cNvSpPr>
            <p:nvPr/>
          </p:nvSpPr>
          <p:spPr bwMode="auto">
            <a:xfrm flipV="1">
              <a:off x="6135796" y="2590800"/>
              <a:ext cx="0" cy="4572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37" name="Text Box 104"/>
          <p:cNvSpPr txBox="1">
            <a:spLocks noChangeArrowheads="1"/>
          </p:cNvSpPr>
          <p:nvPr/>
        </p:nvSpPr>
        <p:spPr bwMode="auto">
          <a:xfrm>
            <a:off x="1219200" y="1981200"/>
            <a:ext cx="5638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spcBef>
                <a:spcPct val="20000"/>
              </a:spcBef>
            </a:pPr>
            <a:r>
              <a:rPr lang="en-GB" altLang="en-US" sz="2400" dirty="0" smtClean="0">
                <a:latin typeface="+mn-lt"/>
              </a:rPr>
              <a:t>1.  </a:t>
            </a:r>
            <a:r>
              <a:rPr lang="en-GB" altLang="en-US" sz="2400" i="1" dirty="0" smtClean="0">
                <a:latin typeface="+mn-lt"/>
              </a:rPr>
              <a:t>before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menunjuk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i="1" dirty="0" smtClean="0">
                <a:latin typeface="+mn-lt"/>
              </a:rPr>
              <a:t>head</a:t>
            </a:r>
            <a:endParaRPr lang="en-GB" altLang="en-US" sz="24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64346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Sisip Sebelum Simpul x (misal: x=5)</a:t>
            </a:r>
          </a:p>
        </p:txBody>
      </p:sp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F8F0BF6-40AB-4C3D-B122-5DC9283C9532}" type="slidenum">
              <a:rPr lang="en-US" altLang="en-US"/>
              <a:pPr eaLnBrk="1" hangingPunct="1"/>
              <a:t>39</a:t>
            </a:fld>
            <a:endParaRPr lang="en-US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2551167" y="2928977"/>
            <a:ext cx="5791200" cy="1433513"/>
            <a:chOff x="4572000" y="1981200"/>
            <a:chExt cx="5791200" cy="1433513"/>
          </a:xfrm>
        </p:grpSpPr>
        <p:sp>
          <p:nvSpPr>
            <p:cNvPr id="16394" name="Rectangle 56"/>
            <p:cNvSpPr>
              <a:spLocks noChangeArrowheads="1"/>
            </p:cNvSpPr>
            <p:nvPr/>
          </p:nvSpPr>
          <p:spPr bwMode="auto">
            <a:xfrm>
              <a:off x="5715000" y="19812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395" name="Rectangle 57"/>
            <p:cNvSpPr>
              <a:spLocks noChangeArrowheads="1"/>
            </p:cNvSpPr>
            <p:nvPr/>
          </p:nvSpPr>
          <p:spPr bwMode="auto">
            <a:xfrm>
              <a:off x="6553200" y="19812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396" name="Text Box 58"/>
            <p:cNvSpPr txBox="1">
              <a:spLocks noChangeArrowheads="1"/>
            </p:cNvSpPr>
            <p:nvPr/>
          </p:nvSpPr>
          <p:spPr bwMode="auto">
            <a:xfrm>
              <a:off x="5895975" y="20907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8</a:t>
              </a:r>
            </a:p>
          </p:txBody>
        </p:sp>
        <p:sp>
          <p:nvSpPr>
            <p:cNvPr id="16397" name="Line 59"/>
            <p:cNvSpPr>
              <a:spLocks noChangeShapeType="1"/>
            </p:cNvSpPr>
            <p:nvPr/>
          </p:nvSpPr>
          <p:spPr bwMode="auto">
            <a:xfrm>
              <a:off x="6705600" y="22860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Rectangle 60"/>
            <p:cNvSpPr>
              <a:spLocks noChangeArrowheads="1"/>
            </p:cNvSpPr>
            <p:nvPr/>
          </p:nvSpPr>
          <p:spPr bwMode="auto">
            <a:xfrm>
              <a:off x="7239000" y="19812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399" name="Rectangle 61"/>
            <p:cNvSpPr>
              <a:spLocks noChangeArrowheads="1"/>
            </p:cNvSpPr>
            <p:nvPr/>
          </p:nvSpPr>
          <p:spPr bwMode="auto">
            <a:xfrm>
              <a:off x="8077200" y="19812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00" name="Text Box 62"/>
            <p:cNvSpPr txBox="1">
              <a:spLocks noChangeArrowheads="1"/>
            </p:cNvSpPr>
            <p:nvPr/>
          </p:nvSpPr>
          <p:spPr bwMode="auto">
            <a:xfrm>
              <a:off x="7419975" y="20907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16401" name="Line 63"/>
            <p:cNvSpPr>
              <a:spLocks noChangeShapeType="1"/>
            </p:cNvSpPr>
            <p:nvPr/>
          </p:nvSpPr>
          <p:spPr bwMode="auto">
            <a:xfrm>
              <a:off x="8229600" y="22860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2" name="Line 64"/>
            <p:cNvSpPr>
              <a:spLocks noChangeShapeType="1"/>
            </p:cNvSpPr>
            <p:nvPr/>
          </p:nvSpPr>
          <p:spPr bwMode="auto">
            <a:xfrm flipV="1">
              <a:off x="5181600" y="22860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3" name="Text Box 65"/>
            <p:cNvSpPr txBox="1">
              <a:spLocks noChangeArrowheads="1"/>
            </p:cNvSpPr>
            <p:nvPr/>
          </p:nvSpPr>
          <p:spPr bwMode="auto">
            <a:xfrm>
              <a:off x="4572000" y="2286001"/>
              <a:ext cx="1066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16404" name="Rectangle 67"/>
            <p:cNvSpPr>
              <a:spLocks noChangeArrowheads="1"/>
            </p:cNvSpPr>
            <p:nvPr/>
          </p:nvSpPr>
          <p:spPr bwMode="auto">
            <a:xfrm>
              <a:off x="8763000" y="198120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05" name="Rectangle 68"/>
            <p:cNvSpPr>
              <a:spLocks noChangeArrowheads="1"/>
            </p:cNvSpPr>
            <p:nvPr/>
          </p:nvSpPr>
          <p:spPr bwMode="auto">
            <a:xfrm>
              <a:off x="9601200" y="198120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06" name="Text Box 69"/>
            <p:cNvSpPr txBox="1">
              <a:spLocks noChangeArrowheads="1"/>
            </p:cNvSpPr>
            <p:nvPr/>
          </p:nvSpPr>
          <p:spPr bwMode="auto">
            <a:xfrm>
              <a:off x="8943975" y="209073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5</a:t>
              </a:r>
            </a:p>
          </p:txBody>
        </p:sp>
        <p:sp>
          <p:nvSpPr>
            <p:cNvPr id="16407" name="Line 70"/>
            <p:cNvSpPr>
              <a:spLocks noChangeShapeType="1"/>
            </p:cNvSpPr>
            <p:nvPr/>
          </p:nvSpPr>
          <p:spPr bwMode="auto">
            <a:xfrm>
              <a:off x="9753600" y="228600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8" name="Line 71"/>
            <p:cNvSpPr>
              <a:spLocks noChangeShapeType="1"/>
            </p:cNvSpPr>
            <p:nvPr/>
          </p:nvSpPr>
          <p:spPr bwMode="auto">
            <a:xfrm>
              <a:off x="10287000" y="228600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9" name="Line 72"/>
            <p:cNvSpPr>
              <a:spLocks noChangeShapeType="1"/>
            </p:cNvSpPr>
            <p:nvPr/>
          </p:nvSpPr>
          <p:spPr bwMode="auto">
            <a:xfrm>
              <a:off x="10210800" y="25146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0" name="Line 73"/>
            <p:cNvSpPr>
              <a:spLocks noChangeShapeType="1"/>
            </p:cNvSpPr>
            <p:nvPr/>
          </p:nvSpPr>
          <p:spPr bwMode="auto">
            <a:xfrm>
              <a:off x="10210800" y="259080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1" name="Text Box 75"/>
            <p:cNvSpPr txBox="1">
              <a:spLocks noChangeArrowheads="1"/>
            </p:cNvSpPr>
            <p:nvPr/>
          </p:nvSpPr>
          <p:spPr bwMode="auto">
            <a:xfrm>
              <a:off x="7149368" y="3048000"/>
              <a:ext cx="1066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before</a:t>
              </a:r>
            </a:p>
          </p:txBody>
        </p:sp>
        <p:sp>
          <p:nvSpPr>
            <p:cNvPr id="16412" name="Line 76"/>
            <p:cNvSpPr>
              <a:spLocks noChangeShapeType="1"/>
            </p:cNvSpPr>
            <p:nvPr/>
          </p:nvSpPr>
          <p:spPr bwMode="auto">
            <a:xfrm flipV="1">
              <a:off x="7666012" y="2590800"/>
              <a:ext cx="0" cy="4572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37" name="Text Box 104"/>
          <p:cNvSpPr txBox="1">
            <a:spLocks noChangeArrowheads="1"/>
          </p:cNvSpPr>
          <p:nvPr/>
        </p:nvSpPr>
        <p:spPr bwMode="auto">
          <a:xfrm>
            <a:off x="1219200" y="1981200"/>
            <a:ext cx="58626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spcBef>
                <a:spcPct val="20000"/>
              </a:spcBef>
            </a:pPr>
            <a:r>
              <a:rPr lang="en-US" altLang="en-US" sz="2400" dirty="0" smtClean="0">
                <a:latin typeface="+mn-lt"/>
              </a:rPr>
              <a:t>2. </a:t>
            </a:r>
            <a:r>
              <a:rPr lang="en-US" altLang="en-US" sz="2400" dirty="0" err="1" smtClean="0">
                <a:latin typeface="+mn-lt"/>
              </a:rPr>
              <a:t>Arahkan</a:t>
            </a:r>
            <a:r>
              <a:rPr lang="en-US" altLang="en-US" sz="2400" dirty="0" smtClean="0">
                <a:latin typeface="+mn-lt"/>
              </a:rPr>
              <a:t> </a:t>
            </a:r>
            <a:r>
              <a:rPr lang="en-US" altLang="en-US" sz="2400" i="1" dirty="0">
                <a:latin typeface="+mn-lt"/>
              </a:rPr>
              <a:t>before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pada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simpul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sebelum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smtClean="0">
                <a:latin typeface="+mn-lt"/>
              </a:rPr>
              <a:t>x = 5</a:t>
            </a:r>
            <a:endParaRPr lang="en-US" alt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733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Mengapa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perlu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Alokasi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Memori</a:t>
            </a:r>
            <a:endParaRPr lang="en-US" alt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47675" indent="-447675" eaLnBrk="1" hangingPunct="1">
              <a:buFont typeface="Wingdings" charset="2"/>
              <a:buChar char="Ø"/>
            </a:pPr>
            <a:r>
              <a:rPr lang="en-US" altLang="en-US" sz="3200" dirty="0" err="1" smtClean="0"/>
              <a:t>Tipe</a:t>
            </a:r>
            <a:r>
              <a:rPr lang="en-US" altLang="en-US" sz="3200" dirty="0" smtClean="0"/>
              <a:t> data array </a:t>
            </a:r>
            <a:r>
              <a:rPr lang="en-US" altLang="en-US" sz="3200" dirty="0" err="1" smtClean="0"/>
              <a:t>mempunyai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ukuran</a:t>
            </a:r>
            <a:r>
              <a:rPr lang="en-US" altLang="en-US" sz="3200" dirty="0" smtClean="0"/>
              <a:t> yang </a:t>
            </a:r>
            <a:r>
              <a:rPr lang="en-US" altLang="en-US" sz="3200" dirty="0" err="1" smtClean="0"/>
              <a:t>tetap</a:t>
            </a:r>
            <a:r>
              <a:rPr lang="en-US" altLang="en-US" sz="3200" dirty="0" smtClean="0"/>
              <a:t> </a:t>
            </a:r>
          </a:p>
          <a:p>
            <a:pPr marL="447675" indent="-447675" eaLnBrk="1" hangingPunct="1">
              <a:buFont typeface="Wingdings" charset="2"/>
              <a:buChar char="Ø"/>
            </a:pPr>
            <a:r>
              <a:rPr lang="en-US" altLang="en-US" sz="3200" dirty="0" err="1" smtClean="0"/>
              <a:t>Pada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beberapa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kasus</a:t>
            </a:r>
            <a:r>
              <a:rPr lang="en-US" altLang="en-US" sz="3200" dirty="0" smtClean="0"/>
              <a:t>, </a:t>
            </a:r>
            <a:r>
              <a:rPr lang="en-US" altLang="en-US" sz="3200" dirty="0" err="1" smtClean="0"/>
              <a:t>ukuran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dari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sebuah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obyek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tidak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bisa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dipastikan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sampai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dengan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waktu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dieksekusi</a:t>
            </a:r>
            <a:r>
              <a:rPr lang="en-US" altLang="en-US" sz="3200" i="1" dirty="0" smtClean="0"/>
              <a:t> (run time)</a:t>
            </a:r>
          </a:p>
          <a:p>
            <a:pPr marL="447675" indent="-447675" eaLnBrk="1" hangingPunct="1">
              <a:buFont typeface="Wingdings" charset="2"/>
              <a:buChar char="Ø"/>
            </a:pPr>
            <a:r>
              <a:rPr lang="en-US" altLang="en-US" sz="3200" dirty="0" err="1" smtClean="0"/>
              <a:t>Alokasi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memori</a:t>
            </a:r>
            <a:r>
              <a:rPr lang="en-US" altLang="en-US" sz="3200" dirty="0" smtClean="0"/>
              <a:t> (memory allocation) </a:t>
            </a:r>
            <a:r>
              <a:rPr lang="en-US" altLang="en-US" sz="3200" dirty="0" err="1" smtClean="0"/>
              <a:t>memungkinkan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untuk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membuat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ukuran</a:t>
            </a:r>
            <a:r>
              <a:rPr lang="en-US" altLang="en-US" sz="3200" dirty="0" smtClean="0"/>
              <a:t> buffer </a:t>
            </a:r>
            <a:r>
              <a:rPr lang="en-US" altLang="en-US" sz="3200" dirty="0" err="1" smtClean="0"/>
              <a:t>dan</a:t>
            </a:r>
            <a:r>
              <a:rPr lang="en-US" altLang="en-US" sz="3200" dirty="0" smtClean="0"/>
              <a:t> array </a:t>
            </a:r>
            <a:r>
              <a:rPr lang="en-US" altLang="en-US" sz="3200" dirty="0" err="1" smtClean="0"/>
              <a:t>secara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dinamik</a:t>
            </a:r>
            <a:r>
              <a:rPr lang="en-US" altLang="en-US" sz="3200" dirty="0" smtClean="0"/>
              <a:t> </a:t>
            </a:r>
            <a:r>
              <a:rPr lang="en-US" altLang="en-US" sz="3200" dirty="0" smtClean="0">
                <a:sym typeface="Wingdings" panose="05000000000000000000" pitchFamily="2" charset="2"/>
              </a:rPr>
              <a:t> </a:t>
            </a:r>
            <a:r>
              <a:rPr lang="en-US" altLang="en-US" sz="3200" dirty="0" err="1" smtClean="0">
                <a:sym typeface="Wingdings" panose="05000000000000000000" pitchFamily="2" charset="2"/>
              </a:rPr>
              <a:t>art</a:t>
            </a:r>
            <a:r>
              <a:rPr lang="en-US" altLang="en-US" sz="3200" dirty="0" err="1" smtClean="0"/>
              <a:t>inya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ruang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dalam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memori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akan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dialokasikan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ketika</a:t>
            </a:r>
            <a:r>
              <a:rPr lang="en-US" altLang="en-US" sz="3200" dirty="0" smtClean="0"/>
              <a:t> program </a:t>
            </a:r>
            <a:r>
              <a:rPr lang="en-US" altLang="en-US" sz="3200" dirty="0" err="1" smtClean="0"/>
              <a:t>dieksekusi</a:t>
            </a:r>
            <a:r>
              <a:rPr lang="en-US" altLang="en-US" sz="3200" i="1" dirty="0" smtClean="0"/>
              <a:t>.</a:t>
            </a:r>
            <a:endParaRPr lang="en-US" alt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07393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Sisip Sebelum Simpul x (misal: x=5)</a:t>
            </a:r>
          </a:p>
        </p:txBody>
      </p:sp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F8F0BF6-40AB-4C3D-B122-5DC9283C9532}" type="slidenum">
              <a:rPr lang="en-US" altLang="en-US"/>
              <a:pPr eaLnBrk="1" hangingPunct="1"/>
              <a:t>40</a:t>
            </a:fld>
            <a:endParaRPr lang="en-US" altLang="en-US"/>
          </a:p>
        </p:txBody>
      </p:sp>
      <p:sp>
        <p:nvSpPr>
          <p:cNvPr id="16438" name="Text Box 105"/>
          <p:cNvSpPr txBox="1">
            <a:spLocks noChangeArrowheads="1"/>
          </p:cNvSpPr>
          <p:nvPr/>
        </p:nvSpPr>
        <p:spPr bwMode="auto">
          <a:xfrm>
            <a:off x="1220492" y="1957406"/>
            <a:ext cx="5638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 dirty="0">
                <a:latin typeface="+mn-lt"/>
              </a:rPr>
              <a:t>3. </a:t>
            </a:r>
            <a:r>
              <a:rPr lang="en-US" altLang="en-US" sz="2400" i="1" dirty="0" err="1">
                <a:latin typeface="+mn-lt"/>
              </a:rPr>
              <a:t>baru</a:t>
            </a:r>
            <a:r>
              <a:rPr lang="en-US" altLang="en-US" sz="2400" i="1" dirty="0">
                <a:latin typeface="+mn-lt"/>
              </a:rPr>
              <a:t>-&gt;</a:t>
            </a:r>
            <a:r>
              <a:rPr lang="en-US" altLang="en-US" sz="2400" i="1" dirty="0" smtClean="0">
                <a:latin typeface="+mn-lt"/>
              </a:rPr>
              <a:t>next </a:t>
            </a:r>
            <a:r>
              <a:rPr lang="en-US" altLang="en-US" sz="2400" dirty="0" err="1" smtClean="0">
                <a:latin typeface="+mn-lt"/>
              </a:rPr>
              <a:t>menunjuk</a:t>
            </a:r>
            <a:r>
              <a:rPr lang="en-US" altLang="en-US" sz="2400" dirty="0" smtClean="0">
                <a:latin typeface="+mn-lt"/>
              </a:rPr>
              <a:t> </a:t>
            </a:r>
            <a:r>
              <a:rPr lang="en-US" altLang="en-US" sz="2400" i="1" dirty="0" smtClean="0">
                <a:latin typeface="+mn-lt"/>
              </a:rPr>
              <a:t>before-</a:t>
            </a:r>
            <a:r>
              <a:rPr lang="en-US" altLang="en-US" sz="2400" i="1" dirty="0">
                <a:latin typeface="+mn-lt"/>
              </a:rPr>
              <a:t>&gt;</a:t>
            </a:r>
            <a:r>
              <a:rPr lang="en-US" altLang="en-US" sz="2400" i="1" dirty="0" smtClean="0">
                <a:latin typeface="+mn-lt"/>
              </a:rPr>
              <a:t>next</a:t>
            </a:r>
            <a:endParaRPr lang="en-US" altLang="en-US" sz="2400" i="1" dirty="0">
              <a:latin typeface="+mn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146963" y="2800791"/>
            <a:ext cx="3124200" cy="2595562"/>
            <a:chOff x="5486400" y="3805238"/>
            <a:chExt cx="3124200" cy="2595562"/>
          </a:xfrm>
        </p:grpSpPr>
        <p:sp>
          <p:nvSpPr>
            <p:cNvPr id="16388" name="Line 4"/>
            <p:cNvSpPr>
              <a:spLocks noChangeShapeType="1"/>
            </p:cNvSpPr>
            <p:nvPr/>
          </p:nvSpPr>
          <p:spPr bwMode="auto">
            <a:xfrm flipV="1">
              <a:off x="6781800" y="5895975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89" name="Rectangle 5"/>
            <p:cNvSpPr>
              <a:spLocks noChangeArrowheads="1"/>
            </p:cNvSpPr>
            <p:nvPr/>
          </p:nvSpPr>
          <p:spPr bwMode="auto">
            <a:xfrm>
              <a:off x="6296025" y="525303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390" name="Rectangle 6"/>
            <p:cNvSpPr>
              <a:spLocks noChangeArrowheads="1"/>
            </p:cNvSpPr>
            <p:nvPr/>
          </p:nvSpPr>
          <p:spPr bwMode="auto">
            <a:xfrm>
              <a:off x="7134225" y="525303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391" name="Text Box 7"/>
            <p:cNvSpPr txBox="1">
              <a:spLocks noChangeArrowheads="1"/>
            </p:cNvSpPr>
            <p:nvPr/>
          </p:nvSpPr>
          <p:spPr bwMode="auto">
            <a:xfrm>
              <a:off x="6477000" y="536257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6</a:t>
              </a:r>
            </a:p>
          </p:txBody>
        </p:sp>
        <p:sp>
          <p:nvSpPr>
            <p:cNvPr id="16392" name="Line 8"/>
            <p:cNvSpPr>
              <a:spLocks noChangeShapeType="1"/>
            </p:cNvSpPr>
            <p:nvPr/>
          </p:nvSpPr>
          <p:spPr bwMode="auto">
            <a:xfrm>
              <a:off x="7286625" y="5557838"/>
              <a:ext cx="53340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3" name="Text Box 12"/>
            <p:cNvSpPr txBox="1">
              <a:spLocks noChangeArrowheads="1"/>
            </p:cNvSpPr>
            <p:nvPr/>
          </p:nvSpPr>
          <p:spPr bwMode="auto">
            <a:xfrm>
              <a:off x="6553200" y="60340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baru</a:t>
              </a:r>
            </a:p>
          </p:txBody>
        </p:sp>
        <p:sp>
          <p:nvSpPr>
            <p:cNvPr id="16413" name="Rectangle 77"/>
            <p:cNvSpPr>
              <a:spLocks noChangeArrowheads="1"/>
            </p:cNvSpPr>
            <p:nvPr/>
          </p:nvSpPr>
          <p:spPr bwMode="auto">
            <a:xfrm>
              <a:off x="5486400" y="380523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14" name="Rectangle 78"/>
            <p:cNvSpPr>
              <a:spLocks noChangeArrowheads="1"/>
            </p:cNvSpPr>
            <p:nvPr/>
          </p:nvSpPr>
          <p:spPr bwMode="auto">
            <a:xfrm>
              <a:off x="6324600" y="380523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15" name="Text Box 79"/>
            <p:cNvSpPr txBox="1">
              <a:spLocks noChangeArrowheads="1"/>
            </p:cNvSpPr>
            <p:nvPr/>
          </p:nvSpPr>
          <p:spPr bwMode="auto">
            <a:xfrm>
              <a:off x="5667375" y="391477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16416" name="Line 80"/>
            <p:cNvSpPr>
              <a:spLocks noChangeShapeType="1"/>
            </p:cNvSpPr>
            <p:nvPr/>
          </p:nvSpPr>
          <p:spPr bwMode="auto">
            <a:xfrm>
              <a:off x="6476999" y="4110038"/>
              <a:ext cx="5333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7" name="Rectangle 82"/>
            <p:cNvSpPr>
              <a:spLocks noChangeArrowheads="1"/>
            </p:cNvSpPr>
            <p:nvPr/>
          </p:nvSpPr>
          <p:spPr bwMode="auto">
            <a:xfrm>
              <a:off x="7010400" y="380523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18" name="Rectangle 83"/>
            <p:cNvSpPr>
              <a:spLocks noChangeArrowheads="1"/>
            </p:cNvSpPr>
            <p:nvPr/>
          </p:nvSpPr>
          <p:spPr bwMode="auto">
            <a:xfrm>
              <a:off x="7848600" y="380523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19" name="Text Box 84"/>
            <p:cNvSpPr txBox="1">
              <a:spLocks noChangeArrowheads="1"/>
            </p:cNvSpPr>
            <p:nvPr/>
          </p:nvSpPr>
          <p:spPr bwMode="auto">
            <a:xfrm>
              <a:off x="7191375" y="391477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5</a:t>
              </a:r>
            </a:p>
          </p:txBody>
        </p:sp>
        <p:sp>
          <p:nvSpPr>
            <p:cNvPr id="16420" name="Line 85"/>
            <p:cNvSpPr>
              <a:spLocks noChangeShapeType="1"/>
            </p:cNvSpPr>
            <p:nvPr/>
          </p:nvSpPr>
          <p:spPr bwMode="auto">
            <a:xfrm>
              <a:off x="8001000" y="411003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1" name="Line 86"/>
            <p:cNvSpPr>
              <a:spLocks noChangeShapeType="1"/>
            </p:cNvSpPr>
            <p:nvPr/>
          </p:nvSpPr>
          <p:spPr bwMode="auto">
            <a:xfrm>
              <a:off x="8534400" y="4110038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2" name="Line 87"/>
            <p:cNvSpPr>
              <a:spLocks noChangeShapeType="1"/>
            </p:cNvSpPr>
            <p:nvPr/>
          </p:nvSpPr>
          <p:spPr bwMode="auto">
            <a:xfrm>
              <a:off x="8458200" y="433863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3" name="Line 88"/>
            <p:cNvSpPr>
              <a:spLocks noChangeShapeType="1"/>
            </p:cNvSpPr>
            <p:nvPr/>
          </p:nvSpPr>
          <p:spPr bwMode="auto">
            <a:xfrm>
              <a:off x="8458200" y="441483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4" name="Text Box 90"/>
            <p:cNvSpPr txBox="1">
              <a:spLocks noChangeArrowheads="1"/>
            </p:cNvSpPr>
            <p:nvPr/>
          </p:nvSpPr>
          <p:spPr bwMode="auto">
            <a:xfrm>
              <a:off x="5486400" y="487203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before</a:t>
              </a:r>
            </a:p>
          </p:txBody>
        </p:sp>
        <p:sp>
          <p:nvSpPr>
            <p:cNvPr id="16425" name="Line 91"/>
            <p:cNvSpPr>
              <a:spLocks noChangeShapeType="1"/>
            </p:cNvSpPr>
            <p:nvPr/>
          </p:nvSpPr>
          <p:spPr bwMode="auto">
            <a:xfrm flipV="1">
              <a:off x="6019800" y="4414838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5" name="Line 102"/>
            <p:cNvSpPr>
              <a:spLocks noChangeShapeType="1"/>
            </p:cNvSpPr>
            <p:nvPr/>
          </p:nvSpPr>
          <p:spPr bwMode="auto">
            <a:xfrm flipV="1">
              <a:off x="7848600" y="4491038"/>
              <a:ext cx="0" cy="106680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682102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Sisip Sebelum Simpul x (misal: x=5)</a:t>
            </a:r>
          </a:p>
        </p:txBody>
      </p:sp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F8F0BF6-40AB-4C3D-B122-5DC9283C9532}" type="slidenum">
              <a:rPr lang="en-US" altLang="en-US"/>
              <a:pPr eaLnBrk="1" hangingPunct="1"/>
              <a:t>41</a:t>
            </a:fld>
            <a:endParaRPr lang="en-US" altLang="en-US"/>
          </a:p>
        </p:txBody>
      </p:sp>
      <p:sp>
        <p:nvSpPr>
          <p:cNvPr id="16438" name="Text Box 105"/>
          <p:cNvSpPr txBox="1">
            <a:spLocks noChangeArrowheads="1"/>
          </p:cNvSpPr>
          <p:nvPr/>
        </p:nvSpPr>
        <p:spPr bwMode="auto">
          <a:xfrm>
            <a:off x="1220492" y="1957406"/>
            <a:ext cx="5638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 dirty="0" smtClean="0">
                <a:latin typeface="+mn-lt"/>
              </a:rPr>
              <a:t>4. </a:t>
            </a:r>
            <a:r>
              <a:rPr lang="en-US" altLang="en-US" sz="2400" i="1" dirty="0">
                <a:latin typeface="+mn-lt"/>
              </a:rPr>
              <a:t>before-&gt;</a:t>
            </a:r>
            <a:r>
              <a:rPr lang="en-US" altLang="en-US" sz="2400" i="1" dirty="0" smtClean="0">
                <a:latin typeface="+mn-lt"/>
              </a:rPr>
              <a:t>next </a:t>
            </a:r>
            <a:r>
              <a:rPr lang="en-US" altLang="en-US" sz="2400" dirty="0" err="1" smtClean="0">
                <a:latin typeface="+mn-lt"/>
              </a:rPr>
              <a:t>menunjuk</a:t>
            </a:r>
            <a:r>
              <a:rPr lang="en-US" altLang="en-US" sz="2400" dirty="0" smtClean="0">
                <a:latin typeface="+mn-lt"/>
              </a:rPr>
              <a:t> </a:t>
            </a:r>
            <a:r>
              <a:rPr lang="en-US" altLang="en-US" sz="2400" i="1" dirty="0" err="1" smtClean="0">
                <a:latin typeface="+mn-lt"/>
              </a:rPr>
              <a:t>baru</a:t>
            </a:r>
            <a:endParaRPr lang="en-US" altLang="en-US" sz="2400" i="1" dirty="0">
              <a:latin typeface="+mn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146963" y="2800791"/>
            <a:ext cx="3124200" cy="2595562"/>
            <a:chOff x="5486400" y="3805238"/>
            <a:chExt cx="3124200" cy="2595562"/>
          </a:xfrm>
        </p:grpSpPr>
        <p:sp>
          <p:nvSpPr>
            <p:cNvPr id="16388" name="Line 4"/>
            <p:cNvSpPr>
              <a:spLocks noChangeShapeType="1"/>
            </p:cNvSpPr>
            <p:nvPr/>
          </p:nvSpPr>
          <p:spPr bwMode="auto">
            <a:xfrm flipV="1">
              <a:off x="6781800" y="5895975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89" name="Rectangle 5"/>
            <p:cNvSpPr>
              <a:spLocks noChangeArrowheads="1"/>
            </p:cNvSpPr>
            <p:nvPr/>
          </p:nvSpPr>
          <p:spPr bwMode="auto">
            <a:xfrm>
              <a:off x="6296025" y="525303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390" name="Rectangle 6"/>
            <p:cNvSpPr>
              <a:spLocks noChangeArrowheads="1"/>
            </p:cNvSpPr>
            <p:nvPr/>
          </p:nvSpPr>
          <p:spPr bwMode="auto">
            <a:xfrm>
              <a:off x="7134225" y="525303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391" name="Text Box 7"/>
            <p:cNvSpPr txBox="1">
              <a:spLocks noChangeArrowheads="1"/>
            </p:cNvSpPr>
            <p:nvPr/>
          </p:nvSpPr>
          <p:spPr bwMode="auto">
            <a:xfrm>
              <a:off x="6477000" y="536257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6</a:t>
              </a:r>
            </a:p>
          </p:txBody>
        </p:sp>
        <p:sp>
          <p:nvSpPr>
            <p:cNvPr id="16392" name="Line 8"/>
            <p:cNvSpPr>
              <a:spLocks noChangeShapeType="1"/>
            </p:cNvSpPr>
            <p:nvPr/>
          </p:nvSpPr>
          <p:spPr bwMode="auto">
            <a:xfrm>
              <a:off x="7286625" y="555783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3" name="Text Box 12"/>
            <p:cNvSpPr txBox="1">
              <a:spLocks noChangeArrowheads="1"/>
            </p:cNvSpPr>
            <p:nvPr/>
          </p:nvSpPr>
          <p:spPr bwMode="auto">
            <a:xfrm>
              <a:off x="6553200" y="60340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baru</a:t>
              </a:r>
            </a:p>
          </p:txBody>
        </p:sp>
        <p:sp>
          <p:nvSpPr>
            <p:cNvPr id="16413" name="Rectangle 77"/>
            <p:cNvSpPr>
              <a:spLocks noChangeArrowheads="1"/>
            </p:cNvSpPr>
            <p:nvPr/>
          </p:nvSpPr>
          <p:spPr bwMode="auto">
            <a:xfrm>
              <a:off x="5486400" y="380523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14" name="Rectangle 78"/>
            <p:cNvSpPr>
              <a:spLocks noChangeArrowheads="1"/>
            </p:cNvSpPr>
            <p:nvPr/>
          </p:nvSpPr>
          <p:spPr bwMode="auto">
            <a:xfrm>
              <a:off x="6324600" y="380523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15" name="Text Box 79"/>
            <p:cNvSpPr txBox="1">
              <a:spLocks noChangeArrowheads="1"/>
            </p:cNvSpPr>
            <p:nvPr/>
          </p:nvSpPr>
          <p:spPr bwMode="auto">
            <a:xfrm>
              <a:off x="5667375" y="391477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16416" name="Line 80"/>
            <p:cNvSpPr>
              <a:spLocks noChangeShapeType="1"/>
            </p:cNvSpPr>
            <p:nvPr/>
          </p:nvSpPr>
          <p:spPr bwMode="auto">
            <a:xfrm>
              <a:off x="6477000" y="4110038"/>
              <a:ext cx="0" cy="11430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7" name="Rectangle 82"/>
            <p:cNvSpPr>
              <a:spLocks noChangeArrowheads="1"/>
            </p:cNvSpPr>
            <p:nvPr/>
          </p:nvSpPr>
          <p:spPr bwMode="auto">
            <a:xfrm>
              <a:off x="7010400" y="380523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18" name="Rectangle 83"/>
            <p:cNvSpPr>
              <a:spLocks noChangeArrowheads="1"/>
            </p:cNvSpPr>
            <p:nvPr/>
          </p:nvSpPr>
          <p:spPr bwMode="auto">
            <a:xfrm>
              <a:off x="7848600" y="380523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6419" name="Text Box 84"/>
            <p:cNvSpPr txBox="1">
              <a:spLocks noChangeArrowheads="1"/>
            </p:cNvSpPr>
            <p:nvPr/>
          </p:nvSpPr>
          <p:spPr bwMode="auto">
            <a:xfrm>
              <a:off x="7191375" y="391477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5</a:t>
              </a:r>
            </a:p>
          </p:txBody>
        </p:sp>
        <p:sp>
          <p:nvSpPr>
            <p:cNvPr id="16420" name="Line 85"/>
            <p:cNvSpPr>
              <a:spLocks noChangeShapeType="1"/>
            </p:cNvSpPr>
            <p:nvPr/>
          </p:nvSpPr>
          <p:spPr bwMode="auto">
            <a:xfrm>
              <a:off x="8001000" y="411003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1" name="Line 86"/>
            <p:cNvSpPr>
              <a:spLocks noChangeShapeType="1"/>
            </p:cNvSpPr>
            <p:nvPr/>
          </p:nvSpPr>
          <p:spPr bwMode="auto">
            <a:xfrm>
              <a:off x="8534400" y="4110038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2" name="Line 87"/>
            <p:cNvSpPr>
              <a:spLocks noChangeShapeType="1"/>
            </p:cNvSpPr>
            <p:nvPr/>
          </p:nvSpPr>
          <p:spPr bwMode="auto">
            <a:xfrm>
              <a:off x="8458200" y="433863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3" name="Line 88"/>
            <p:cNvSpPr>
              <a:spLocks noChangeShapeType="1"/>
            </p:cNvSpPr>
            <p:nvPr/>
          </p:nvSpPr>
          <p:spPr bwMode="auto">
            <a:xfrm>
              <a:off x="8458200" y="441483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4" name="Text Box 90"/>
            <p:cNvSpPr txBox="1">
              <a:spLocks noChangeArrowheads="1"/>
            </p:cNvSpPr>
            <p:nvPr/>
          </p:nvSpPr>
          <p:spPr bwMode="auto">
            <a:xfrm>
              <a:off x="5486400" y="487203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before</a:t>
              </a:r>
            </a:p>
          </p:txBody>
        </p:sp>
        <p:sp>
          <p:nvSpPr>
            <p:cNvPr id="16425" name="Line 91"/>
            <p:cNvSpPr>
              <a:spLocks noChangeShapeType="1"/>
            </p:cNvSpPr>
            <p:nvPr/>
          </p:nvSpPr>
          <p:spPr bwMode="auto">
            <a:xfrm flipV="1">
              <a:off x="6019800" y="4414838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5" name="Line 102"/>
            <p:cNvSpPr>
              <a:spLocks noChangeShapeType="1"/>
            </p:cNvSpPr>
            <p:nvPr/>
          </p:nvSpPr>
          <p:spPr bwMode="auto">
            <a:xfrm flipV="1">
              <a:off x="7848600" y="4491038"/>
              <a:ext cx="0" cy="1066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213358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Sisip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Simpul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11752" y="2716063"/>
            <a:ext cx="8372184" cy="193899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Node *before = head;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while(before-&gt;next-&gt;data != x)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before = before-&gt;next;</a:t>
            </a:r>
          </a:p>
          <a:p>
            <a:pPr>
              <a:buFontTx/>
              <a:buNone/>
            </a:pP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baru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-&gt;next = before-&gt;next;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before-&gt;next =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baru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5062735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Sisip Setelah Simpul x (misal: x=10)</a:t>
            </a:r>
          </a:p>
        </p:txBody>
      </p:sp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9F611E2-BB29-4170-832C-2404F0B70D4C}" type="slidenum">
              <a:rPr lang="en-US" altLang="en-US"/>
              <a:pPr eaLnBrk="1" hangingPunct="1"/>
              <a:t>43</a:t>
            </a:fld>
            <a:endParaRPr lang="en-US" altLang="en-US"/>
          </a:p>
        </p:txBody>
      </p:sp>
      <p:grpSp>
        <p:nvGrpSpPr>
          <p:cNvPr id="3" name="Group 2"/>
          <p:cNvGrpSpPr/>
          <p:nvPr/>
        </p:nvGrpSpPr>
        <p:grpSpPr>
          <a:xfrm>
            <a:off x="2114550" y="2909889"/>
            <a:ext cx="1647825" cy="1466850"/>
            <a:chOff x="2466975" y="1809750"/>
            <a:chExt cx="1647825" cy="1466850"/>
          </a:xfrm>
        </p:grpSpPr>
        <p:sp>
          <p:nvSpPr>
            <p:cNvPr id="17435" name="Line 45"/>
            <p:cNvSpPr>
              <a:spLocks noChangeShapeType="1"/>
            </p:cNvSpPr>
            <p:nvPr/>
          </p:nvSpPr>
          <p:spPr bwMode="auto">
            <a:xfrm flipV="1">
              <a:off x="3000375" y="2452688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6" name="Rectangle 46"/>
            <p:cNvSpPr>
              <a:spLocks noChangeArrowheads="1"/>
            </p:cNvSpPr>
            <p:nvPr/>
          </p:nvSpPr>
          <p:spPr bwMode="auto">
            <a:xfrm>
              <a:off x="2514600" y="180975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37" name="Rectangle 47"/>
            <p:cNvSpPr>
              <a:spLocks noChangeArrowheads="1"/>
            </p:cNvSpPr>
            <p:nvPr/>
          </p:nvSpPr>
          <p:spPr bwMode="auto">
            <a:xfrm>
              <a:off x="3352800" y="1816654"/>
              <a:ext cx="304800" cy="602696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38" name="Text Box 48"/>
            <p:cNvSpPr txBox="1">
              <a:spLocks noChangeArrowheads="1"/>
            </p:cNvSpPr>
            <p:nvPr/>
          </p:nvSpPr>
          <p:spPr bwMode="auto">
            <a:xfrm>
              <a:off x="2695575" y="191928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12</a:t>
              </a:r>
            </a:p>
          </p:txBody>
        </p:sp>
        <p:sp>
          <p:nvSpPr>
            <p:cNvPr id="17439" name="Line 49"/>
            <p:cNvSpPr>
              <a:spLocks noChangeShapeType="1"/>
            </p:cNvSpPr>
            <p:nvPr/>
          </p:nvSpPr>
          <p:spPr bwMode="auto">
            <a:xfrm>
              <a:off x="3505200" y="2105025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0" name="Line 50"/>
            <p:cNvSpPr>
              <a:spLocks noChangeShapeType="1"/>
            </p:cNvSpPr>
            <p:nvPr/>
          </p:nvSpPr>
          <p:spPr bwMode="auto">
            <a:xfrm>
              <a:off x="4038600" y="2105025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1" name="Line 51"/>
            <p:cNvSpPr>
              <a:spLocks noChangeShapeType="1"/>
            </p:cNvSpPr>
            <p:nvPr/>
          </p:nvSpPr>
          <p:spPr bwMode="auto">
            <a:xfrm>
              <a:off x="3962400" y="2333625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2" name="Line 52"/>
            <p:cNvSpPr>
              <a:spLocks noChangeShapeType="1"/>
            </p:cNvSpPr>
            <p:nvPr/>
          </p:nvSpPr>
          <p:spPr bwMode="auto">
            <a:xfrm>
              <a:off x="3962400" y="2409825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3" name="Text Box 53"/>
            <p:cNvSpPr txBox="1">
              <a:spLocks noChangeArrowheads="1"/>
            </p:cNvSpPr>
            <p:nvPr/>
          </p:nvSpPr>
          <p:spPr bwMode="auto">
            <a:xfrm>
              <a:off x="2466975" y="29098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baru</a:t>
              </a:r>
            </a:p>
          </p:txBody>
        </p:sp>
      </p:grpSp>
      <p:sp>
        <p:nvSpPr>
          <p:cNvPr id="17444" name="Text Box 54"/>
          <p:cNvSpPr txBox="1">
            <a:spLocks noChangeArrowheads="1"/>
          </p:cNvSpPr>
          <p:nvPr/>
        </p:nvSpPr>
        <p:spPr bwMode="auto">
          <a:xfrm>
            <a:off x="1142999" y="1964590"/>
            <a:ext cx="24241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>
                <a:latin typeface="+mn-lt"/>
              </a:rPr>
              <a:t>Buat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dirty="0" err="1">
                <a:latin typeface="+mn-lt"/>
              </a:rPr>
              <a:t>simpul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dirty="0" err="1">
                <a:latin typeface="+mn-lt"/>
              </a:rPr>
              <a:t>baru</a:t>
            </a:r>
            <a:r>
              <a:rPr lang="en-GB" altLang="en-US" sz="2400" dirty="0">
                <a:latin typeface="+mn-lt"/>
              </a:rPr>
              <a:t>:</a:t>
            </a:r>
            <a:endParaRPr lang="en-US" altLang="en-US" sz="2400" dirty="0">
              <a:latin typeface="+mn-lt"/>
            </a:endParaRPr>
          </a:p>
        </p:txBody>
      </p:sp>
      <p:sp>
        <p:nvSpPr>
          <p:cNvPr id="40" name="Text Box 60"/>
          <p:cNvSpPr txBox="1">
            <a:spLocks noChangeArrowheads="1"/>
          </p:cNvSpPr>
          <p:nvPr/>
        </p:nvSpPr>
        <p:spPr bwMode="auto">
          <a:xfrm>
            <a:off x="5394960" y="1951822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>
                <a:latin typeface="+mn-lt"/>
              </a:rPr>
              <a:t>Linked list:</a:t>
            </a:r>
            <a:endParaRPr lang="en-US" altLang="en-US" sz="2400" dirty="0">
              <a:latin typeface="+mn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651558" y="2900364"/>
            <a:ext cx="7285496" cy="685637"/>
            <a:chOff x="5364480" y="2886239"/>
            <a:chExt cx="7285496" cy="685637"/>
          </a:xfrm>
        </p:grpSpPr>
        <p:sp>
          <p:nvSpPr>
            <p:cNvPr id="42" name="Rectangle 67"/>
            <p:cNvSpPr>
              <a:spLocks noChangeArrowheads="1"/>
            </p:cNvSpPr>
            <p:nvPr/>
          </p:nvSpPr>
          <p:spPr bwMode="auto">
            <a:xfrm>
              <a:off x="6507480" y="2900364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43" name="Rectangle 68"/>
            <p:cNvSpPr>
              <a:spLocks noChangeArrowheads="1"/>
            </p:cNvSpPr>
            <p:nvPr/>
          </p:nvSpPr>
          <p:spPr bwMode="auto">
            <a:xfrm>
              <a:off x="7345680" y="2900364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44" name="Text Box 69"/>
            <p:cNvSpPr txBox="1">
              <a:spLocks noChangeArrowheads="1"/>
            </p:cNvSpPr>
            <p:nvPr/>
          </p:nvSpPr>
          <p:spPr bwMode="auto">
            <a:xfrm>
              <a:off x="6688455" y="3009902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8</a:t>
              </a:r>
            </a:p>
          </p:txBody>
        </p:sp>
        <p:sp>
          <p:nvSpPr>
            <p:cNvPr id="45" name="Line 70"/>
            <p:cNvSpPr>
              <a:spLocks noChangeShapeType="1"/>
            </p:cNvSpPr>
            <p:nvPr/>
          </p:nvSpPr>
          <p:spPr bwMode="auto">
            <a:xfrm>
              <a:off x="7498080" y="3205164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Rectangle 71"/>
            <p:cNvSpPr>
              <a:spLocks noChangeArrowheads="1"/>
            </p:cNvSpPr>
            <p:nvPr/>
          </p:nvSpPr>
          <p:spPr bwMode="auto">
            <a:xfrm>
              <a:off x="8031480" y="2900364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47" name="Rectangle 72"/>
            <p:cNvSpPr>
              <a:spLocks noChangeArrowheads="1"/>
            </p:cNvSpPr>
            <p:nvPr/>
          </p:nvSpPr>
          <p:spPr bwMode="auto">
            <a:xfrm>
              <a:off x="8869680" y="2900364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48" name="Text Box 73"/>
            <p:cNvSpPr txBox="1">
              <a:spLocks noChangeArrowheads="1"/>
            </p:cNvSpPr>
            <p:nvPr/>
          </p:nvSpPr>
          <p:spPr bwMode="auto">
            <a:xfrm>
              <a:off x="8212455" y="3009902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49" name="Line 74"/>
            <p:cNvSpPr>
              <a:spLocks noChangeShapeType="1"/>
            </p:cNvSpPr>
            <p:nvPr/>
          </p:nvSpPr>
          <p:spPr bwMode="auto">
            <a:xfrm>
              <a:off x="9022080" y="3205164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78"/>
            <p:cNvSpPr>
              <a:spLocks noChangeShapeType="1"/>
            </p:cNvSpPr>
            <p:nvPr/>
          </p:nvSpPr>
          <p:spPr bwMode="auto">
            <a:xfrm flipV="1">
              <a:off x="5974080" y="3205164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Text Box 79"/>
            <p:cNvSpPr txBox="1">
              <a:spLocks noChangeArrowheads="1"/>
            </p:cNvSpPr>
            <p:nvPr/>
          </p:nvSpPr>
          <p:spPr bwMode="auto">
            <a:xfrm>
              <a:off x="5364480" y="3205164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53" name="Rectangle 81"/>
            <p:cNvSpPr>
              <a:spLocks noChangeArrowheads="1"/>
            </p:cNvSpPr>
            <p:nvPr/>
          </p:nvSpPr>
          <p:spPr bwMode="auto">
            <a:xfrm>
              <a:off x="11049776" y="2886239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4" name="Rectangle 82"/>
            <p:cNvSpPr>
              <a:spLocks noChangeArrowheads="1"/>
            </p:cNvSpPr>
            <p:nvPr/>
          </p:nvSpPr>
          <p:spPr bwMode="auto">
            <a:xfrm>
              <a:off x="11887976" y="2886239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5" name="Text Box 83"/>
            <p:cNvSpPr txBox="1">
              <a:spLocks noChangeArrowheads="1"/>
            </p:cNvSpPr>
            <p:nvPr/>
          </p:nvSpPr>
          <p:spPr bwMode="auto">
            <a:xfrm>
              <a:off x="11230751" y="2995777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/>
                <a:t>5</a:t>
              </a:r>
            </a:p>
          </p:txBody>
        </p:sp>
        <p:sp>
          <p:nvSpPr>
            <p:cNvPr id="56" name="Line 84"/>
            <p:cNvSpPr>
              <a:spLocks noChangeShapeType="1"/>
            </p:cNvSpPr>
            <p:nvPr/>
          </p:nvSpPr>
          <p:spPr bwMode="auto">
            <a:xfrm>
              <a:off x="12040376" y="3191039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85"/>
            <p:cNvSpPr>
              <a:spLocks noChangeShapeType="1"/>
            </p:cNvSpPr>
            <p:nvPr/>
          </p:nvSpPr>
          <p:spPr bwMode="auto">
            <a:xfrm>
              <a:off x="12573776" y="3191039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86"/>
            <p:cNvSpPr>
              <a:spLocks noChangeShapeType="1"/>
            </p:cNvSpPr>
            <p:nvPr/>
          </p:nvSpPr>
          <p:spPr bwMode="auto">
            <a:xfrm>
              <a:off x="12497576" y="3419639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87"/>
            <p:cNvSpPr>
              <a:spLocks noChangeShapeType="1"/>
            </p:cNvSpPr>
            <p:nvPr/>
          </p:nvSpPr>
          <p:spPr bwMode="auto">
            <a:xfrm>
              <a:off x="12497576" y="3495839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Rectangle 71"/>
            <p:cNvSpPr>
              <a:spLocks noChangeArrowheads="1"/>
            </p:cNvSpPr>
            <p:nvPr/>
          </p:nvSpPr>
          <p:spPr bwMode="auto">
            <a:xfrm>
              <a:off x="9549281" y="2900364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64" name="Rectangle 72"/>
            <p:cNvSpPr>
              <a:spLocks noChangeArrowheads="1"/>
            </p:cNvSpPr>
            <p:nvPr/>
          </p:nvSpPr>
          <p:spPr bwMode="auto">
            <a:xfrm>
              <a:off x="10387481" y="2900364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65" name="Text Box 73"/>
            <p:cNvSpPr txBox="1">
              <a:spLocks noChangeArrowheads="1"/>
            </p:cNvSpPr>
            <p:nvPr/>
          </p:nvSpPr>
          <p:spPr bwMode="auto">
            <a:xfrm>
              <a:off x="9730256" y="3009902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smtClean="0"/>
                <a:t>6</a:t>
              </a:r>
              <a:endParaRPr lang="en-US" altLang="en-US" dirty="0"/>
            </a:p>
          </p:txBody>
        </p:sp>
        <p:sp>
          <p:nvSpPr>
            <p:cNvPr id="66" name="Line 74"/>
            <p:cNvSpPr>
              <a:spLocks noChangeShapeType="1"/>
            </p:cNvSpPr>
            <p:nvPr/>
          </p:nvSpPr>
          <p:spPr bwMode="auto">
            <a:xfrm>
              <a:off x="10539881" y="3205164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8319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Sisip Setelah Simpul x (misal: x=10)</a:t>
            </a:r>
          </a:p>
        </p:txBody>
      </p:sp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9F611E2-BB29-4170-832C-2404F0B70D4C}" type="slidenum">
              <a:rPr lang="en-US" altLang="en-US"/>
              <a:pPr eaLnBrk="1" hangingPunct="1"/>
              <a:t>44</a:t>
            </a:fld>
            <a:endParaRPr lang="en-US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2120685" y="3611186"/>
            <a:ext cx="7315200" cy="1511299"/>
            <a:chOff x="1981200" y="4510088"/>
            <a:chExt cx="7315200" cy="1511299"/>
          </a:xfrm>
        </p:grpSpPr>
        <p:sp>
          <p:nvSpPr>
            <p:cNvPr id="17412" name="Rectangle 4"/>
            <p:cNvSpPr>
              <a:spLocks noChangeArrowheads="1"/>
            </p:cNvSpPr>
            <p:nvPr/>
          </p:nvSpPr>
          <p:spPr bwMode="auto">
            <a:xfrm>
              <a:off x="3124200" y="45100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13" name="Rectangle 5"/>
            <p:cNvSpPr>
              <a:spLocks noChangeArrowheads="1"/>
            </p:cNvSpPr>
            <p:nvPr/>
          </p:nvSpPr>
          <p:spPr bwMode="auto">
            <a:xfrm>
              <a:off x="3962400" y="45100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14" name="Text Box 6"/>
            <p:cNvSpPr txBox="1">
              <a:spLocks noChangeArrowheads="1"/>
            </p:cNvSpPr>
            <p:nvPr/>
          </p:nvSpPr>
          <p:spPr bwMode="auto">
            <a:xfrm>
              <a:off x="3305175" y="46196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8</a:t>
              </a:r>
            </a:p>
          </p:txBody>
        </p:sp>
        <p:sp>
          <p:nvSpPr>
            <p:cNvPr id="17415" name="Line 7"/>
            <p:cNvSpPr>
              <a:spLocks noChangeShapeType="1"/>
            </p:cNvSpPr>
            <p:nvPr/>
          </p:nvSpPr>
          <p:spPr bwMode="auto">
            <a:xfrm>
              <a:off x="4114800" y="48148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6" name="Rectangle 8"/>
            <p:cNvSpPr>
              <a:spLocks noChangeArrowheads="1"/>
            </p:cNvSpPr>
            <p:nvPr/>
          </p:nvSpPr>
          <p:spPr bwMode="auto">
            <a:xfrm>
              <a:off x="4648200" y="45100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17" name="Rectangle 9"/>
            <p:cNvSpPr>
              <a:spLocks noChangeArrowheads="1"/>
            </p:cNvSpPr>
            <p:nvPr/>
          </p:nvSpPr>
          <p:spPr bwMode="auto">
            <a:xfrm>
              <a:off x="5486400" y="45100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18" name="Text Box 10"/>
            <p:cNvSpPr txBox="1">
              <a:spLocks noChangeArrowheads="1"/>
            </p:cNvSpPr>
            <p:nvPr/>
          </p:nvSpPr>
          <p:spPr bwMode="auto">
            <a:xfrm>
              <a:off x="4829175" y="46196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17419" name="Line 11"/>
            <p:cNvSpPr>
              <a:spLocks noChangeShapeType="1"/>
            </p:cNvSpPr>
            <p:nvPr/>
          </p:nvSpPr>
          <p:spPr bwMode="auto">
            <a:xfrm>
              <a:off x="5638800" y="48148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0" name="Line 12"/>
            <p:cNvSpPr>
              <a:spLocks noChangeShapeType="1"/>
            </p:cNvSpPr>
            <p:nvPr/>
          </p:nvSpPr>
          <p:spPr bwMode="auto">
            <a:xfrm flipV="1">
              <a:off x="2590800" y="48148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1" name="Text Box 13"/>
            <p:cNvSpPr txBox="1">
              <a:spLocks noChangeArrowheads="1"/>
            </p:cNvSpPr>
            <p:nvPr/>
          </p:nvSpPr>
          <p:spPr bwMode="auto">
            <a:xfrm>
              <a:off x="1981200" y="48148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17422" name="Rectangle 14"/>
            <p:cNvSpPr>
              <a:spLocks noChangeArrowheads="1"/>
            </p:cNvSpPr>
            <p:nvPr/>
          </p:nvSpPr>
          <p:spPr bwMode="auto">
            <a:xfrm>
              <a:off x="7696200" y="45100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23" name="Rectangle 15"/>
            <p:cNvSpPr>
              <a:spLocks noChangeArrowheads="1"/>
            </p:cNvSpPr>
            <p:nvPr/>
          </p:nvSpPr>
          <p:spPr bwMode="auto">
            <a:xfrm>
              <a:off x="8534400" y="45100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24" name="Text Box 16"/>
            <p:cNvSpPr txBox="1">
              <a:spLocks noChangeArrowheads="1"/>
            </p:cNvSpPr>
            <p:nvPr/>
          </p:nvSpPr>
          <p:spPr bwMode="auto">
            <a:xfrm>
              <a:off x="7877175" y="46196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5</a:t>
              </a:r>
            </a:p>
          </p:txBody>
        </p:sp>
        <p:sp>
          <p:nvSpPr>
            <p:cNvPr id="17425" name="Line 17"/>
            <p:cNvSpPr>
              <a:spLocks noChangeShapeType="1"/>
            </p:cNvSpPr>
            <p:nvPr/>
          </p:nvSpPr>
          <p:spPr bwMode="auto">
            <a:xfrm>
              <a:off x="8686800" y="48148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6" name="Line 18"/>
            <p:cNvSpPr>
              <a:spLocks noChangeShapeType="1"/>
            </p:cNvSpPr>
            <p:nvPr/>
          </p:nvSpPr>
          <p:spPr bwMode="auto">
            <a:xfrm>
              <a:off x="9220200" y="4814888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7" name="Line 19"/>
            <p:cNvSpPr>
              <a:spLocks noChangeShapeType="1"/>
            </p:cNvSpPr>
            <p:nvPr/>
          </p:nvSpPr>
          <p:spPr bwMode="auto">
            <a:xfrm>
              <a:off x="9144000" y="50434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8" name="Line 20"/>
            <p:cNvSpPr>
              <a:spLocks noChangeShapeType="1"/>
            </p:cNvSpPr>
            <p:nvPr/>
          </p:nvSpPr>
          <p:spPr bwMode="auto">
            <a:xfrm>
              <a:off x="9144000" y="51196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9" name="Rectangle 22"/>
            <p:cNvSpPr>
              <a:spLocks noChangeArrowheads="1"/>
            </p:cNvSpPr>
            <p:nvPr/>
          </p:nvSpPr>
          <p:spPr bwMode="auto">
            <a:xfrm>
              <a:off x="6172200" y="45100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30" name="Rectangle 23"/>
            <p:cNvSpPr>
              <a:spLocks noChangeArrowheads="1"/>
            </p:cNvSpPr>
            <p:nvPr/>
          </p:nvSpPr>
          <p:spPr bwMode="auto">
            <a:xfrm>
              <a:off x="7010400" y="45100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31" name="Text Box 24"/>
            <p:cNvSpPr txBox="1">
              <a:spLocks noChangeArrowheads="1"/>
            </p:cNvSpPr>
            <p:nvPr/>
          </p:nvSpPr>
          <p:spPr bwMode="auto">
            <a:xfrm>
              <a:off x="6353175" y="46196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6</a:t>
              </a:r>
            </a:p>
          </p:txBody>
        </p:sp>
        <p:sp>
          <p:nvSpPr>
            <p:cNvPr id="17432" name="Line 25"/>
            <p:cNvSpPr>
              <a:spLocks noChangeShapeType="1"/>
            </p:cNvSpPr>
            <p:nvPr/>
          </p:nvSpPr>
          <p:spPr bwMode="auto">
            <a:xfrm>
              <a:off x="7162800" y="48148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3" name="Line 26"/>
            <p:cNvSpPr>
              <a:spLocks noChangeShapeType="1"/>
            </p:cNvSpPr>
            <p:nvPr/>
          </p:nvSpPr>
          <p:spPr bwMode="auto">
            <a:xfrm flipV="1">
              <a:off x="3543300" y="5119688"/>
              <a:ext cx="0" cy="53498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4" name="Text Box 27"/>
            <p:cNvSpPr txBox="1">
              <a:spLocks noChangeArrowheads="1"/>
            </p:cNvSpPr>
            <p:nvPr/>
          </p:nvSpPr>
          <p:spPr bwMode="auto">
            <a:xfrm>
              <a:off x="3065113" y="5654675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after</a:t>
              </a:r>
            </a:p>
          </p:txBody>
        </p:sp>
      </p:grpSp>
      <p:sp>
        <p:nvSpPr>
          <p:cNvPr id="17445" name="Text Box 55"/>
          <p:cNvSpPr txBox="1">
            <a:spLocks noChangeArrowheads="1"/>
          </p:cNvSpPr>
          <p:nvPr/>
        </p:nvSpPr>
        <p:spPr bwMode="auto">
          <a:xfrm>
            <a:off x="1371600" y="1965959"/>
            <a:ext cx="5638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AutoNum type="arabicPeriod"/>
            </a:pPr>
            <a:r>
              <a:rPr lang="en-GB" altLang="en-US" sz="2400" i="1" dirty="0" smtClean="0">
                <a:latin typeface="+mn-lt"/>
              </a:rPr>
              <a:t>after </a:t>
            </a:r>
            <a:r>
              <a:rPr lang="en-GB" altLang="en-US" sz="2400" dirty="0" err="1" smtClean="0">
                <a:latin typeface="+mn-lt"/>
              </a:rPr>
              <a:t>menunjuk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i="1" dirty="0" smtClean="0">
                <a:latin typeface="+mn-lt"/>
              </a:rPr>
              <a:t>head</a:t>
            </a:r>
            <a:endParaRPr lang="en-GB" altLang="en-US" sz="24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2676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Sisip Setelah Simpul x (misal: x=10)</a:t>
            </a:r>
          </a:p>
        </p:txBody>
      </p:sp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9F611E2-BB29-4170-832C-2404F0B70D4C}" type="slidenum">
              <a:rPr lang="en-US" altLang="en-US"/>
              <a:pPr eaLnBrk="1" hangingPunct="1"/>
              <a:t>45</a:t>
            </a:fld>
            <a:endParaRPr lang="en-US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2260169" y="3316718"/>
            <a:ext cx="7315200" cy="1517516"/>
            <a:chOff x="1981200" y="4510088"/>
            <a:chExt cx="7315200" cy="1517516"/>
          </a:xfrm>
        </p:grpSpPr>
        <p:sp>
          <p:nvSpPr>
            <p:cNvPr id="17412" name="Rectangle 4"/>
            <p:cNvSpPr>
              <a:spLocks noChangeArrowheads="1"/>
            </p:cNvSpPr>
            <p:nvPr/>
          </p:nvSpPr>
          <p:spPr bwMode="auto">
            <a:xfrm>
              <a:off x="3124200" y="45100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13" name="Rectangle 5"/>
            <p:cNvSpPr>
              <a:spLocks noChangeArrowheads="1"/>
            </p:cNvSpPr>
            <p:nvPr/>
          </p:nvSpPr>
          <p:spPr bwMode="auto">
            <a:xfrm>
              <a:off x="3962400" y="45100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14" name="Text Box 6"/>
            <p:cNvSpPr txBox="1">
              <a:spLocks noChangeArrowheads="1"/>
            </p:cNvSpPr>
            <p:nvPr/>
          </p:nvSpPr>
          <p:spPr bwMode="auto">
            <a:xfrm>
              <a:off x="3305175" y="46196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8</a:t>
              </a:r>
            </a:p>
          </p:txBody>
        </p:sp>
        <p:sp>
          <p:nvSpPr>
            <p:cNvPr id="17415" name="Line 7"/>
            <p:cNvSpPr>
              <a:spLocks noChangeShapeType="1"/>
            </p:cNvSpPr>
            <p:nvPr/>
          </p:nvSpPr>
          <p:spPr bwMode="auto">
            <a:xfrm>
              <a:off x="4114800" y="48148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6" name="Rectangle 8"/>
            <p:cNvSpPr>
              <a:spLocks noChangeArrowheads="1"/>
            </p:cNvSpPr>
            <p:nvPr/>
          </p:nvSpPr>
          <p:spPr bwMode="auto">
            <a:xfrm>
              <a:off x="4648200" y="45100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17" name="Rectangle 9"/>
            <p:cNvSpPr>
              <a:spLocks noChangeArrowheads="1"/>
            </p:cNvSpPr>
            <p:nvPr/>
          </p:nvSpPr>
          <p:spPr bwMode="auto">
            <a:xfrm>
              <a:off x="5486400" y="45100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18" name="Text Box 10"/>
            <p:cNvSpPr txBox="1">
              <a:spLocks noChangeArrowheads="1"/>
            </p:cNvSpPr>
            <p:nvPr/>
          </p:nvSpPr>
          <p:spPr bwMode="auto">
            <a:xfrm>
              <a:off x="4829175" y="46196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17419" name="Line 11"/>
            <p:cNvSpPr>
              <a:spLocks noChangeShapeType="1"/>
            </p:cNvSpPr>
            <p:nvPr/>
          </p:nvSpPr>
          <p:spPr bwMode="auto">
            <a:xfrm>
              <a:off x="5638800" y="48148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0" name="Line 12"/>
            <p:cNvSpPr>
              <a:spLocks noChangeShapeType="1"/>
            </p:cNvSpPr>
            <p:nvPr/>
          </p:nvSpPr>
          <p:spPr bwMode="auto">
            <a:xfrm flipV="1">
              <a:off x="2590800" y="48148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1" name="Text Box 13"/>
            <p:cNvSpPr txBox="1">
              <a:spLocks noChangeArrowheads="1"/>
            </p:cNvSpPr>
            <p:nvPr/>
          </p:nvSpPr>
          <p:spPr bwMode="auto">
            <a:xfrm>
              <a:off x="1981200" y="48148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17422" name="Rectangle 14"/>
            <p:cNvSpPr>
              <a:spLocks noChangeArrowheads="1"/>
            </p:cNvSpPr>
            <p:nvPr/>
          </p:nvSpPr>
          <p:spPr bwMode="auto">
            <a:xfrm>
              <a:off x="7696200" y="45100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23" name="Rectangle 15"/>
            <p:cNvSpPr>
              <a:spLocks noChangeArrowheads="1"/>
            </p:cNvSpPr>
            <p:nvPr/>
          </p:nvSpPr>
          <p:spPr bwMode="auto">
            <a:xfrm>
              <a:off x="8534400" y="45100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24" name="Text Box 16"/>
            <p:cNvSpPr txBox="1">
              <a:spLocks noChangeArrowheads="1"/>
            </p:cNvSpPr>
            <p:nvPr/>
          </p:nvSpPr>
          <p:spPr bwMode="auto">
            <a:xfrm>
              <a:off x="7877175" y="46196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5</a:t>
              </a:r>
            </a:p>
          </p:txBody>
        </p:sp>
        <p:sp>
          <p:nvSpPr>
            <p:cNvPr id="17425" name="Line 17"/>
            <p:cNvSpPr>
              <a:spLocks noChangeShapeType="1"/>
            </p:cNvSpPr>
            <p:nvPr/>
          </p:nvSpPr>
          <p:spPr bwMode="auto">
            <a:xfrm>
              <a:off x="8686800" y="48148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6" name="Line 18"/>
            <p:cNvSpPr>
              <a:spLocks noChangeShapeType="1"/>
            </p:cNvSpPr>
            <p:nvPr/>
          </p:nvSpPr>
          <p:spPr bwMode="auto">
            <a:xfrm>
              <a:off x="9220200" y="4814888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7" name="Line 19"/>
            <p:cNvSpPr>
              <a:spLocks noChangeShapeType="1"/>
            </p:cNvSpPr>
            <p:nvPr/>
          </p:nvSpPr>
          <p:spPr bwMode="auto">
            <a:xfrm>
              <a:off x="9144000" y="50434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8" name="Line 20"/>
            <p:cNvSpPr>
              <a:spLocks noChangeShapeType="1"/>
            </p:cNvSpPr>
            <p:nvPr/>
          </p:nvSpPr>
          <p:spPr bwMode="auto">
            <a:xfrm>
              <a:off x="9144000" y="51196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9" name="Rectangle 22"/>
            <p:cNvSpPr>
              <a:spLocks noChangeArrowheads="1"/>
            </p:cNvSpPr>
            <p:nvPr/>
          </p:nvSpPr>
          <p:spPr bwMode="auto">
            <a:xfrm>
              <a:off x="6172200" y="45100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30" name="Rectangle 23"/>
            <p:cNvSpPr>
              <a:spLocks noChangeArrowheads="1"/>
            </p:cNvSpPr>
            <p:nvPr/>
          </p:nvSpPr>
          <p:spPr bwMode="auto">
            <a:xfrm>
              <a:off x="7010400" y="45100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7431" name="Text Box 24"/>
            <p:cNvSpPr txBox="1">
              <a:spLocks noChangeArrowheads="1"/>
            </p:cNvSpPr>
            <p:nvPr/>
          </p:nvSpPr>
          <p:spPr bwMode="auto">
            <a:xfrm>
              <a:off x="6353175" y="46196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6</a:t>
              </a:r>
            </a:p>
          </p:txBody>
        </p:sp>
        <p:sp>
          <p:nvSpPr>
            <p:cNvPr id="17432" name="Line 25"/>
            <p:cNvSpPr>
              <a:spLocks noChangeShapeType="1"/>
            </p:cNvSpPr>
            <p:nvPr/>
          </p:nvSpPr>
          <p:spPr bwMode="auto">
            <a:xfrm>
              <a:off x="7162800" y="48148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3" name="Line 26"/>
            <p:cNvSpPr>
              <a:spLocks noChangeShapeType="1"/>
            </p:cNvSpPr>
            <p:nvPr/>
          </p:nvSpPr>
          <p:spPr bwMode="auto">
            <a:xfrm flipV="1">
              <a:off x="5181600" y="5119689"/>
              <a:ext cx="0" cy="53498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4" name="Text Box 27"/>
            <p:cNvSpPr txBox="1">
              <a:spLocks noChangeArrowheads="1"/>
            </p:cNvSpPr>
            <p:nvPr/>
          </p:nvSpPr>
          <p:spPr bwMode="auto">
            <a:xfrm>
              <a:off x="4648200" y="5660892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after</a:t>
              </a:r>
            </a:p>
          </p:txBody>
        </p:sp>
      </p:grpSp>
      <p:sp>
        <p:nvSpPr>
          <p:cNvPr id="17445" name="Text Box 55"/>
          <p:cNvSpPr txBox="1">
            <a:spLocks noChangeArrowheads="1"/>
          </p:cNvSpPr>
          <p:nvPr/>
        </p:nvSpPr>
        <p:spPr bwMode="auto">
          <a:xfrm>
            <a:off x="1371600" y="1965959"/>
            <a:ext cx="5638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spcBef>
                <a:spcPct val="20000"/>
              </a:spcBef>
              <a:buFont typeface="+mj-lt"/>
              <a:buAutoNum type="arabicPeriod" startAt="2"/>
            </a:pPr>
            <a:r>
              <a:rPr lang="en-US" altLang="en-US" sz="2400" dirty="0" err="1" smtClean="0">
                <a:latin typeface="+mn-lt"/>
              </a:rPr>
              <a:t>Arahkan</a:t>
            </a:r>
            <a:r>
              <a:rPr lang="en-US" altLang="en-US" sz="2400" dirty="0" smtClean="0">
                <a:latin typeface="+mn-lt"/>
              </a:rPr>
              <a:t> </a:t>
            </a:r>
            <a:r>
              <a:rPr lang="en-US" altLang="en-US" sz="2400" i="1" dirty="0">
                <a:latin typeface="+mn-lt"/>
              </a:rPr>
              <a:t>after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pada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simpul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smtClean="0">
                <a:latin typeface="+mn-lt"/>
              </a:rPr>
              <a:t>x = 10</a:t>
            </a:r>
            <a:endParaRPr lang="en-US" alt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1266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F0672CE-6E16-4115-8FAE-7CCAB54A5D14}" type="slidenum">
              <a:rPr lang="en-US" altLang="en-US"/>
              <a:pPr eaLnBrk="1" hangingPunct="1"/>
              <a:t>46</a:t>
            </a:fld>
            <a:endParaRPr lang="en-US" alt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Sisip Setelah Simpul x (misal: x=10)</a:t>
            </a:r>
          </a:p>
        </p:txBody>
      </p:sp>
      <p:sp>
        <p:nvSpPr>
          <p:cNvPr id="18453" name="Text Box 54"/>
          <p:cNvSpPr txBox="1">
            <a:spLocks noChangeArrowheads="1"/>
          </p:cNvSpPr>
          <p:nvPr/>
        </p:nvSpPr>
        <p:spPr bwMode="auto">
          <a:xfrm>
            <a:off x="1400175" y="1985940"/>
            <a:ext cx="5638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 dirty="0">
                <a:latin typeface="+mn-lt"/>
              </a:rPr>
              <a:t>3. </a:t>
            </a:r>
            <a:r>
              <a:rPr lang="en-US" altLang="en-US" sz="2400" i="1" dirty="0" err="1">
                <a:latin typeface="+mn-lt"/>
              </a:rPr>
              <a:t>baru</a:t>
            </a:r>
            <a:r>
              <a:rPr lang="en-US" altLang="en-US" sz="2400" i="1" dirty="0">
                <a:latin typeface="+mn-lt"/>
              </a:rPr>
              <a:t>-&gt;</a:t>
            </a:r>
            <a:r>
              <a:rPr lang="en-US" altLang="en-US" sz="2400" i="1" dirty="0" smtClean="0">
                <a:latin typeface="+mn-lt"/>
              </a:rPr>
              <a:t>next </a:t>
            </a:r>
            <a:r>
              <a:rPr lang="en-US" altLang="en-US" sz="2400" dirty="0" err="1" smtClean="0">
                <a:latin typeface="+mn-lt"/>
              </a:rPr>
              <a:t>menunjuk</a:t>
            </a:r>
            <a:r>
              <a:rPr lang="en-US" altLang="en-US" sz="2400" dirty="0" smtClean="0">
                <a:latin typeface="+mn-lt"/>
              </a:rPr>
              <a:t> </a:t>
            </a:r>
            <a:r>
              <a:rPr lang="en-US" altLang="en-US" sz="2400" i="1" dirty="0" smtClean="0">
                <a:latin typeface="+mn-lt"/>
              </a:rPr>
              <a:t>after-</a:t>
            </a:r>
            <a:r>
              <a:rPr lang="en-US" altLang="en-US" sz="2400" i="1" dirty="0">
                <a:latin typeface="+mn-lt"/>
              </a:rPr>
              <a:t>&gt;</a:t>
            </a:r>
            <a:r>
              <a:rPr lang="en-US" altLang="en-US" sz="2400" i="1" dirty="0" smtClean="0">
                <a:latin typeface="+mn-lt"/>
              </a:rPr>
              <a:t>next</a:t>
            </a:r>
            <a:endParaRPr lang="en-US" altLang="en-US" sz="2400" i="1" dirty="0">
              <a:latin typeface="+mn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762375" y="2845554"/>
            <a:ext cx="3276600" cy="2838450"/>
            <a:chOff x="3810000" y="2876550"/>
            <a:chExt cx="3276600" cy="2838450"/>
          </a:xfrm>
        </p:grpSpPr>
        <p:sp>
          <p:nvSpPr>
            <p:cNvPr id="18436" name="Rectangle 26"/>
            <p:cNvSpPr>
              <a:spLocks noChangeArrowheads="1"/>
            </p:cNvSpPr>
            <p:nvPr/>
          </p:nvSpPr>
          <p:spPr bwMode="auto">
            <a:xfrm>
              <a:off x="4038600" y="287655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8437" name="Rectangle 27"/>
            <p:cNvSpPr>
              <a:spLocks noChangeArrowheads="1"/>
            </p:cNvSpPr>
            <p:nvPr/>
          </p:nvSpPr>
          <p:spPr bwMode="auto">
            <a:xfrm>
              <a:off x="4876800" y="287655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8438" name="Text Box 28"/>
            <p:cNvSpPr txBox="1">
              <a:spLocks noChangeArrowheads="1"/>
            </p:cNvSpPr>
            <p:nvPr/>
          </p:nvSpPr>
          <p:spPr bwMode="auto">
            <a:xfrm>
              <a:off x="4219575" y="298608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18439" name="Line 29"/>
            <p:cNvSpPr>
              <a:spLocks noChangeShapeType="1"/>
            </p:cNvSpPr>
            <p:nvPr/>
          </p:nvSpPr>
          <p:spPr bwMode="auto">
            <a:xfrm>
              <a:off x="5029199" y="3181350"/>
              <a:ext cx="53339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0" name="Rectangle 30"/>
            <p:cNvSpPr>
              <a:spLocks noChangeArrowheads="1"/>
            </p:cNvSpPr>
            <p:nvPr/>
          </p:nvSpPr>
          <p:spPr bwMode="auto">
            <a:xfrm>
              <a:off x="5562600" y="287655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8441" name="Rectangle 31"/>
            <p:cNvSpPr>
              <a:spLocks noChangeArrowheads="1"/>
            </p:cNvSpPr>
            <p:nvPr/>
          </p:nvSpPr>
          <p:spPr bwMode="auto">
            <a:xfrm>
              <a:off x="6400800" y="287655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8442" name="Text Box 32"/>
            <p:cNvSpPr txBox="1">
              <a:spLocks noChangeArrowheads="1"/>
            </p:cNvSpPr>
            <p:nvPr/>
          </p:nvSpPr>
          <p:spPr bwMode="auto">
            <a:xfrm>
              <a:off x="5743575" y="298608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6</a:t>
              </a:r>
            </a:p>
          </p:txBody>
        </p:sp>
        <p:sp>
          <p:nvSpPr>
            <p:cNvPr id="18443" name="Line 33"/>
            <p:cNvSpPr>
              <a:spLocks noChangeShapeType="1"/>
            </p:cNvSpPr>
            <p:nvPr/>
          </p:nvSpPr>
          <p:spPr bwMode="auto">
            <a:xfrm>
              <a:off x="6553200" y="318135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4" name="Line 34"/>
            <p:cNvSpPr>
              <a:spLocks noChangeShapeType="1"/>
            </p:cNvSpPr>
            <p:nvPr/>
          </p:nvSpPr>
          <p:spPr bwMode="auto">
            <a:xfrm flipV="1">
              <a:off x="4495800" y="3486150"/>
              <a:ext cx="0" cy="5349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5" name="Text Box 35"/>
            <p:cNvSpPr txBox="1">
              <a:spLocks noChangeArrowheads="1"/>
            </p:cNvSpPr>
            <p:nvPr/>
          </p:nvSpPr>
          <p:spPr bwMode="auto">
            <a:xfrm>
              <a:off x="3810000" y="4114801"/>
              <a:ext cx="1066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after</a:t>
              </a:r>
            </a:p>
          </p:txBody>
        </p:sp>
        <p:sp>
          <p:nvSpPr>
            <p:cNvPr id="18446" name="Line 36"/>
            <p:cNvSpPr>
              <a:spLocks noChangeShapeType="1"/>
            </p:cNvSpPr>
            <p:nvPr/>
          </p:nvSpPr>
          <p:spPr bwMode="auto">
            <a:xfrm flipV="1">
              <a:off x="5286375" y="4891088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7" name="Rectangle 37"/>
            <p:cNvSpPr>
              <a:spLocks noChangeArrowheads="1"/>
            </p:cNvSpPr>
            <p:nvPr/>
          </p:nvSpPr>
          <p:spPr bwMode="auto">
            <a:xfrm>
              <a:off x="4800600" y="424815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8448" name="Rectangle 38"/>
            <p:cNvSpPr>
              <a:spLocks noChangeArrowheads="1"/>
            </p:cNvSpPr>
            <p:nvPr/>
          </p:nvSpPr>
          <p:spPr bwMode="auto">
            <a:xfrm>
              <a:off x="5638800" y="424815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8449" name="Text Box 39"/>
            <p:cNvSpPr txBox="1">
              <a:spLocks noChangeArrowheads="1"/>
            </p:cNvSpPr>
            <p:nvPr/>
          </p:nvSpPr>
          <p:spPr bwMode="auto">
            <a:xfrm>
              <a:off x="4981575" y="435768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12</a:t>
              </a:r>
            </a:p>
          </p:txBody>
        </p:sp>
        <p:sp>
          <p:nvSpPr>
            <p:cNvPr id="18450" name="Line 40"/>
            <p:cNvSpPr>
              <a:spLocks noChangeShapeType="1"/>
            </p:cNvSpPr>
            <p:nvPr/>
          </p:nvSpPr>
          <p:spPr bwMode="auto">
            <a:xfrm>
              <a:off x="5791200" y="4552950"/>
              <a:ext cx="533400" cy="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1" name="Text Box 41"/>
            <p:cNvSpPr txBox="1">
              <a:spLocks noChangeArrowheads="1"/>
            </p:cNvSpPr>
            <p:nvPr/>
          </p:nvSpPr>
          <p:spPr bwMode="auto">
            <a:xfrm>
              <a:off x="4752975" y="53482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baru</a:t>
              </a:r>
            </a:p>
          </p:txBody>
        </p:sp>
        <p:sp>
          <p:nvSpPr>
            <p:cNvPr id="18452" name="Line 42"/>
            <p:cNvSpPr>
              <a:spLocks noChangeShapeType="1"/>
            </p:cNvSpPr>
            <p:nvPr/>
          </p:nvSpPr>
          <p:spPr bwMode="auto">
            <a:xfrm flipV="1">
              <a:off x="6353175" y="3486150"/>
              <a:ext cx="0" cy="106680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8747300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F0672CE-6E16-4115-8FAE-7CCAB54A5D14}" type="slidenum">
              <a:rPr lang="en-US" altLang="en-US"/>
              <a:pPr eaLnBrk="1" hangingPunct="1"/>
              <a:t>47</a:t>
            </a:fld>
            <a:endParaRPr lang="en-US" alt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Sisip Setelah Simpul x (misal: x=10)</a:t>
            </a:r>
          </a:p>
        </p:txBody>
      </p:sp>
      <p:sp>
        <p:nvSpPr>
          <p:cNvPr id="18453" name="Text Box 54"/>
          <p:cNvSpPr txBox="1">
            <a:spLocks noChangeArrowheads="1"/>
          </p:cNvSpPr>
          <p:nvPr/>
        </p:nvSpPr>
        <p:spPr bwMode="auto">
          <a:xfrm>
            <a:off x="1295400" y="1907023"/>
            <a:ext cx="5638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 dirty="0" smtClean="0">
                <a:latin typeface="+mn-lt"/>
              </a:rPr>
              <a:t>4</a:t>
            </a:r>
            <a:r>
              <a:rPr lang="en-US" altLang="en-US" sz="2400" dirty="0">
                <a:latin typeface="+mn-lt"/>
              </a:rPr>
              <a:t>. </a:t>
            </a:r>
            <a:r>
              <a:rPr lang="en-US" altLang="en-US" sz="2400" i="1" dirty="0">
                <a:latin typeface="+mn-lt"/>
              </a:rPr>
              <a:t>after-&gt;</a:t>
            </a:r>
            <a:r>
              <a:rPr lang="en-US" altLang="en-US" sz="2400" i="1" dirty="0" smtClean="0">
                <a:latin typeface="+mn-lt"/>
              </a:rPr>
              <a:t>next </a:t>
            </a:r>
            <a:r>
              <a:rPr lang="en-US" altLang="en-US" sz="2400" dirty="0" err="1" smtClean="0">
                <a:latin typeface="+mn-lt"/>
              </a:rPr>
              <a:t>menunjuk</a:t>
            </a:r>
            <a:r>
              <a:rPr lang="en-US" altLang="en-US" sz="2400" dirty="0" smtClean="0">
                <a:latin typeface="+mn-lt"/>
              </a:rPr>
              <a:t> </a:t>
            </a:r>
            <a:r>
              <a:rPr lang="en-US" altLang="en-US" sz="2400" i="1" dirty="0" err="1" smtClean="0">
                <a:latin typeface="+mn-lt"/>
              </a:rPr>
              <a:t>baru</a:t>
            </a:r>
            <a:endParaRPr lang="en-US" altLang="en-US" sz="2400" i="1" dirty="0">
              <a:latin typeface="+mn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810000" y="2876550"/>
            <a:ext cx="3276600" cy="2838450"/>
            <a:chOff x="3810000" y="2876550"/>
            <a:chExt cx="3276600" cy="2838450"/>
          </a:xfrm>
        </p:grpSpPr>
        <p:sp>
          <p:nvSpPr>
            <p:cNvPr id="18436" name="Rectangle 26"/>
            <p:cNvSpPr>
              <a:spLocks noChangeArrowheads="1"/>
            </p:cNvSpPr>
            <p:nvPr/>
          </p:nvSpPr>
          <p:spPr bwMode="auto">
            <a:xfrm>
              <a:off x="4038600" y="287655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8437" name="Rectangle 27"/>
            <p:cNvSpPr>
              <a:spLocks noChangeArrowheads="1"/>
            </p:cNvSpPr>
            <p:nvPr/>
          </p:nvSpPr>
          <p:spPr bwMode="auto">
            <a:xfrm>
              <a:off x="4876800" y="287655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8438" name="Text Box 28"/>
            <p:cNvSpPr txBox="1">
              <a:spLocks noChangeArrowheads="1"/>
            </p:cNvSpPr>
            <p:nvPr/>
          </p:nvSpPr>
          <p:spPr bwMode="auto">
            <a:xfrm>
              <a:off x="4219575" y="298608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18439" name="Line 29"/>
            <p:cNvSpPr>
              <a:spLocks noChangeShapeType="1"/>
            </p:cNvSpPr>
            <p:nvPr/>
          </p:nvSpPr>
          <p:spPr bwMode="auto">
            <a:xfrm>
              <a:off x="5029200" y="3181350"/>
              <a:ext cx="0" cy="106680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0" name="Rectangle 30"/>
            <p:cNvSpPr>
              <a:spLocks noChangeArrowheads="1"/>
            </p:cNvSpPr>
            <p:nvPr/>
          </p:nvSpPr>
          <p:spPr bwMode="auto">
            <a:xfrm>
              <a:off x="5562600" y="287655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8441" name="Rectangle 31"/>
            <p:cNvSpPr>
              <a:spLocks noChangeArrowheads="1"/>
            </p:cNvSpPr>
            <p:nvPr/>
          </p:nvSpPr>
          <p:spPr bwMode="auto">
            <a:xfrm>
              <a:off x="6400800" y="287655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8442" name="Text Box 32"/>
            <p:cNvSpPr txBox="1">
              <a:spLocks noChangeArrowheads="1"/>
            </p:cNvSpPr>
            <p:nvPr/>
          </p:nvSpPr>
          <p:spPr bwMode="auto">
            <a:xfrm>
              <a:off x="5743575" y="298608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6</a:t>
              </a:r>
            </a:p>
          </p:txBody>
        </p:sp>
        <p:sp>
          <p:nvSpPr>
            <p:cNvPr id="18443" name="Line 33"/>
            <p:cNvSpPr>
              <a:spLocks noChangeShapeType="1"/>
            </p:cNvSpPr>
            <p:nvPr/>
          </p:nvSpPr>
          <p:spPr bwMode="auto">
            <a:xfrm>
              <a:off x="6553200" y="318135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4" name="Line 34"/>
            <p:cNvSpPr>
              <a:spLocks noChangeShapeType="1"/>
            </p:cNvSpPr>
            <p:nvPr/>
          </p:nvSpPr>
          <p:spPr bwMode="auto">
            <a:xfrm flipV="1">
              <a:off x="4495800" y="3486150"/>
              <a:ext cx="0" cy="5349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5" name="Text Box 35"/>
            <p:cNvSpPr txBox="1">
              <a:spLocks noChangeArrowheads="1"/>
            </p:cNvSpPr>
            <p:nvPr/>
          </p:nvSpPr>
          <p:spPr bwMode="auto">
            <a:xfrm>
              <a:off x="3810000" y="4114801"/>
              <a:ext cx="10668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after</a:t>
              </a:r>
            </a:p>
          </p:txBody>
        </p:sp>
        <p:sp>
          <p:nvSpPr>
            <p:cNvPr id="18446" name="Line 36"/>
            <p:cNvSpPr>
              <a:spLocks noChangeShapeType="1"/>
            </p:cNvSpPr>
            <p:nvPr/>
          </p:nvSpPr>
          <p:spPr bwMode="auto">
            <a:xfrm flipV="1">
              <a:off x="5286375" y="4891088"/>
              <a:ext cx="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7" name="Rectangle 37"/>
            <p:cNvSpPr>
              <a:spLocks noChangeArrowheads="1"/>
            </p:cNvSpPr>
            <p:nvPr/>
          </p:nvSpPr>
          <p:spPr bwMode="auto">
            <a:xfrm>
              <a:off x="4800600" y="424815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8448" name="Rectangle 38"/>
            <p:cNvSpPr>
              <a:spLocks noChangeArrowheads="1"/>
            </p:cNvSpPr>
            <p:nvPr/>
          </p:nvSpPr>
          <p:spPr bwMode="auto">
            <a:xfrm>
              <a:off x="5638800" y="424815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8449" name="Text Box 39"/>
            <p:cNvSpPr txBox="1">
              <a:spLocks noChangeArrowheads="1"/>
            </p:cNvSpPr>
            <p:nvPr/>
          </p:nvSpPr>
          <p:spPr bwMode="auto">
            <a:xfrm>
              <a:off x="4981575" y="4357688"/>
              <a:ext cx="4572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12</a:t>
              </a:r>
            </a:p>
          </p:txBody>
        </p:sp>
        <p:sp>
          <p:nvSpPr>
            <p:cNvPr id="18450" name="Line 40"/>
            <p:cNvSpPr>
              <a:spLocks noChangeShapeType="1"/>
            </p:cNvSpPr>
            <p:nvPr/>
          </p:nvSpPr>
          <p:spPr bwMode="auto">
            <a:xfrm>
              <a:off x="5791200" y="4552950"/>
              <a:ext cx="5619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1" name="Text Box 41"/>
            <p:cNvSpPr txBox="1">
              <a:spLocks noChangeArrowheads="1"/>
            </p:cNvSpPr>
            <p:nvPr/>
          </p:nvSpPr>
          <p:spPr bwMode="auto">
            <a:xfrm>
              <a:off x="4752975" y="53482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baru</a:t>
              </a:r>
            </a:p>
          </p:txBody>
        </p:sp>
        <p:sp>
          <p:nvSpPr>
            <p:cNvPr id="18452" name="Line 42"/>
            <p:cNvSpPr>
              <a:spLocks noChangeShapeType="1"/>
            </p:cNvSpPr>
            <p:nvPr/>
          </p:nvSpPr>
          <p:spPr bwMode="auto">
            <a:xfrm flipV="1">
              <a:off x="6353175" y="3486150"/>
              <a:ext cx="0" cy="1066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0051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Sisip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Simpul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11752" y="2716063"/>
            <a:ext cx="8372184" cy="193899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Node *after = head;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while(after-&gt;data != x)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after = after-&gt;next;</a:t>
            </a:r>
          </a:p>
          <a:p>
            <a:pPr>
              <a:buFontTx/>
              <a:buNone/>
            </a:pP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baru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-&gt;next = after-&gt;next;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after-&gt;next =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baru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4473478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04C0CE3-1B61-4F63-9EA3-5EE76625A4CE}" type="slidenum">
              <a:rPr lang="en-US" altLang="en-US"/>
              <a:pPr eaLnBrk="1" hangingPunct="1"/>
              <a:t>49</a:t>
            </a:fld>
            <a:endParaRPr lang="en-US" altLang="en-US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Operasi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Menghapus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Simpul</a:t>
            </a:r>
            <a:endParaRPr lang="en-US" altLang="en-US" dirty="0" smtClean="0"/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01638" indent="-401638" eaLnBrk="1" hangingPunct="1">
              <a:buFont typeface="Wingdings" charset="2"/>
              <a:buChar char="Ø"/>
            </a:pPr>
            <a:r>
              <a:rPr lang="en-US" altLang="en-US" sz="3200" dirty="0" err="1" smtClean="0"/>
              <a:t>Operasi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menghapus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simpul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terdiri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dari</a:t>
            </a:r>
            <a:r>
              <a:rPr lang="en-US" altLang="en-US" sz="3200" dirty="0" smtClean="0"/>
              <a:t>:</a:t>
            </a:r>
          </a:p>
          <a:p>
            <a:pPr marL="804863" indent="-357188" eaLnBrk="1" hangingPunct="1">
              <a:buFont typeface="Courier New" charset="0"/>
              <a:buChar char="o"/>
            </a:pPr>
            <a:r>
              <a:rPr lang="en-US" altLang="en-US" sz="2800" dirty="0" err="1" smtClean="0"/>
              <a:t>Hapus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simpul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awal</a:t>
            </a:r>
            <a:endParaRPr lang="en-US" altLang="en-US" sz="2800" dirty="0" smtClean="0"/>
          </a:p>
          <a:p>
            <a:pPr marL="804863" indent="-357188" eaLnBrk="1" hangingPunct="1">
              <a:buFont typeface="Courier New" charset="0"/>
              <a:buChar char="o"/>
            </a:pPr>
            <a:r>
              <a:rPr lang="en-US" altLang="en-US" sz="2800" dirty="0" err="1" smtClean="0"/>
              <a:t>Hapus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simpul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akhir</a:t>
            </a:r>
            <a:endParaRPr lang="en-US" altLang="en-US" sz="2800" dirty="0" smtClean="0"/>
          </a:p>
          <a:p>
            <a:pPr marL="804863" indent="-357188" eaLnBrk="1" hangingPunct="1">
              <a:buFont typeface="Courier New" charset="0"/>
              <a:buChar char="o"/>
            </a:pPr>
            <a:r>
              <a:rPr lang="en-US" altLang="en-US" sz="2800" dirty="0" err="1" smtClean="0"/>
              <a:t>Hapus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simpul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tertentu</a:t>
            </a: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69531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Fungsi-Fungsi Alokasi Memory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47675" indent="-447675" eaLnBrk="1" hangingPunct="1">
              <a:buFont typeface="Wingdings" charset="2"/>
              <a:buChar char="Ø"/>
            </a:pPr>
            <a:r>
              <a:rPr lang="en-US" altLang="en-US" sz="3600" i="1" dirty="0" err="1" smtClean="0"/>
              <a:t>sizeof</a:t>
            </a:r>
            <a:r>
              <a:rPr lang="en-US" altLang="en-US" sz="3600" i="1" dirty="0" smtClean="0"/>
              <a:t>() </a:t>
            </a:r>
          </a:p>
          <a:p>
            <a:pPr marL="447675" indent="-447675" eaLnBrk="1" hangingPunct="1">
              <a:buFont typeface="Wingdings" charset="2"/>
              <a:buChar char="Ø"/>
            </a:pPr>
            <a:r>
              <a:rPr lang="en-US" altLang="en-US" sz="3600" i="1" dirty="0" err="1" smtClean="0"/>
              <a:t>malloc</a:t>
            </a:r>
            <a:r>
              <a:rPr lang="en-US" altLang="en-US" sz="3600" i="1" dirty="0" smtClean="0"/>
              <a:t>()</a:t>
            </a:r>
          </a:p>
          <a:p>
            <a:pPr marL="447675" indent="-447675" eaLnBrk="1" hangingPunct="1">
              <a:buFont typeface="Wingdings" charset="2"/>
              <a:buChar char="Ø"/>
            </a:pPr>
            <a:r>
              <a:rPr lang="en-US" altLang="en-US" sz="3600" i="1" dirty="0" smtClean="0"/>
              <a:t>free()</a:t>
            </a:r>
          </a:p>
          <a:p>
            <a:pPr marL="447675" indent="-447675" eaLnBrk="1" hangingPunct="1">
              <a:buFont typeface="Wingdings" charset="2"/>
              <a:buChar char="Ø"/>
            </a:pPr>
            <a:r>
              <a:rPr lang="en-US" altLang="en-US" sz="3600" dirty="0" err="1" smtClean="0"/>
              <a:t>Berada</a:t>
            </a:r>
            <a:r>
              <a:rPr lang="en-US" altLang="en-US" sz="3600" dirty="0" smtClean="0"/>
              <a:t> </a:t>
            </a:r>
            <a:r>
              <a:rPr lang="en-US" altLang="en-US" sz="3600" dirty="0" err="1" smtClean="0"/>
              <a:t>pada</a:t>
            </a:r>
            <a:r>
              <a:rPr lang="en-US" altLang="en-US" sz="3600" dirty="0" smtClean="0"/>
              <a:t> library </a:t>
            </a:r>
            <a:r>
              <a:rPr lang="en-US" altLang="en-US" sz="3600" dirty="0" err="1" smtClean="0"/>
              <a:t>stdlib.h</a:t>
            </a:r>
            <a:endParaRPr lang="en-US" altLang="en-US" sz="3600" dirty="0" smtClean="0"/>
          </a:p>
          <a:p>
            <a:pPr eaLnBrk="1" hangingPunct="1"/>
            <a:endParaRPr lang="en-US" alt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44296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Fungsi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free_Node</a:t>
            </a:r>
            <a:endParaRPr lang="en-US" altLang="en-US" dirty="0" smtClean="0"/>
          </a:p>
        </p:txBody>
      </p:sp>
      <p:sp>
        <p:nvSpPr>
          <p:cNvPr id="3379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47675" indent="-447675" eaLnBrk="1" hangingPunct="1">
              <a:buFont typeface="Wingdings" charset="2"/>
              <a:buChar char="Ø"/>
            </a:pPr>
            <a:r>
              <a:rPr lang="en-US" altLang="en-US" sz="3200" dirty="0" err="1" smtClean="0"/>
              <a:t>Sebelum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menghapus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simpul</a:t>
            </a:r>
            <a:r>
              <a:rPr lang="en-US" altLang="en-US" sz="3200" dirty="0" smtClean="0"/>
              <a:t>, </a:t>
            </a:r>
            <a:r>
              <a:rPr lang="en-US" altLang="en-US" sz="3200" dirty="0" err="1" smtClean="0"/>
              <a:t>buat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fungsi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untuk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membebaskan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alokasi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memori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dengan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fungsi</a:t>
            </a:r>
            <a:r>
              <a:rPr lang="en-US" altLang="en-US" sz="3200" dirty="0" smtClean="0"/>
              <a:t> </a:t>
            </a:r>
            <a:r>
              <a:rPr lang="en-US" altLang="en-US" sz="3200" i="1" dirty="0" smtClean="0"/>
              <a:t>free</a:t>
            </a:r>
            <a:endParaRPr lang="en-US" altLang="en-US" sz="3200" dirty="0" smtClean="0"/>
          </a:p>
        </p:txBody>
      </p:sp>
      <p:sp>
        <p:nvSpPr>
          <p:cNvPr id="337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B82F082-F640-42D4-825E-F34541996CAE}" type="slidenum">
              <a:rPr lang="en-US" altLang="en-US"/>
              <a:pPr eaLnBrk="1" hangingPunct="1"/>
              <a:t>50</a:t>
            </a:fld>
            <a:endParaRPr lang="en-US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075798" y="3255952"/>
            <a:ext cx="8372184" cy="193899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void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free_Node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(Node 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*p)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	free(p);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	p=NULL;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altLang="en-US" sz="2400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80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Hapus Simpul Awal</a:t>
            </a:r>
          </a:p>
        </p:txBody>
      </p:sp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79C4B65-D45D-4421-9DAD-AC18D5944A3D}" type="slidenum">
              <a:rPr lang="en-US" altLang="en-US"/>
              <a:pPr eaLnBrk="1" hangingPunct="1"/>
              <a:t>51</a:t>
            </a:fld>
            <a:endParaRPr lang="en-US" altLang="en-US"/>
          </a:p>
        </p:txBody>
      </p:sp>
      <p:grpSp>
        <p:nvGrpSpPr>
          <p:cNvPr id="3" name="Group 2"/>
          <p:cNvGrpSpPr/>
          <p:nvPr/>
        </p:nvGrpSpPr>
        <p:grpSpPr>
          <a:xfrm>
            <a:off x="1706880" y="3287596"/>
            <a:ext cx="8839200" cy="1814512"/>
            <a:chOff x="1676400" y="1843088"/>
            <a:chExt cx="8839200" cy="1814512"/>
          </a:xfrm>
        </p:grpSpPr>
        <p:sp>
          <p:nvSpPr>
            <p:cNvPr id="21508" name="Rectangle 4"/>
            <p:cNvSpPr>
              <a:spLocks noChangeArrowheads="1"/>
            </p:cNvSpPr>
            <p:nvPr/>
          </p:nvSpPr>
          <p:spPr bwMode="auto">
            <a:xfrm>
              <a:off x="2819400" y="21478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1509" name="Rectangle 5"/>
            <p:cNvSpPr>
              <a:spLocks noChangeArrowheads="1"/>
            </p:cNvSpPr>
            <p:nvPr/>
          </p:nvSpPr>
          <p:spPr bwMode="auto">
            <a:xfrm>
              <a:off x="3657600" y="21478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1510" name="Text Box 6"/>
            <p:cNvSpPr txBox="1">
              <a:spLocks noChangeArrowheads="1"/>
            </p:cNvSpPr>
            <p:nvPr/>
          </p:nvSpPr>
          <p:spPr bwMode="auto">
            <a:xfrm>
              <a:off x="3000375" y="22574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8</a:t>
              </a:r>
            </a:p>
          </p:txBody>
        </p:sp>
        <p:sp>
          <p:nvSpPr>
            <p:cNvPr id="21511" name="Line 7"/>
            <p:cNvSpPr>
              <a:spLocks noChangeShapeType="1"/>
            </p:cNvSpPr>
            <p:nvPr/>
          </p:nvSpPr>
          <p:spPr bwMode="auto">
            <a:xfrm>
              <a:off x="3810000" y="24526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2" name="Rectangle 8"/>
            <p:cNvSpPr>
              <a:spLocks noChangeArrowheads="1"/>
            </p:cNvSpPr>
            <p:nvPr/>
          </p:nvSpPr>
          <p:spPr bwMode="auto">
            <a:xfrm>
              <a:off x="4343400" y="21478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1513" name="Rectangle 9"/>
            <p:cNvSpPr>
              <a:spLocks noChangeArrowheads="1"/>
            </p:cNvSpPr>
            <p:nvPr/>
          </p:nvSpPr>
          <p:spPr bwMode="auto">
            <a:xfrm>
              <a:off x="5181600" y="21478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1514" name="Text Box 10"/>
            <p:cNvSpPr txBox="1">
              <a:spLocks noChangeArrowheads="1"/>
            </p:cNvSpPr>
            <p:nvPr/>
          </p:nvSpPr>
          <p:spPr bwMode="auto">
            <a:xfrm>
              <a:off x="4524375" y="22574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21515" name="Line 11"/>
            <p:cNvSpPr>
              <a:spLocks noChangeShapeType="1"/>
            </p:cNvSpPr>
            <p:nvPr/>
          </p:nvSpPr>
          <p:spPr bwMode="auto">
            <a:xfrm>
              <a:off x="5334000" y="24526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6" name="Line 12"/>
            <p:cNvSpPr>
              <a:spLocks noChangeShapeType="1"/>
            </p:cNvSpPr>
            <p:nvPr/>
          </p:nvSpPr>
          <p:spPr bwMode="auto">
            <a:xfrm flipV="1">
              <a:off x="2286000" y="24526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7" name="Text Box 13"/>
            <p:cNvSpPr txBox="1">
              <a:spLocks noChangeArrowheads="1"/>
            </p:cNvSpPr>
            <p:nvPr/>
          </p:nvSpPr>
          <p:spPr bwMode="auto">
            <a:xfrm>
              <a:off x="1676400" y="24526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21518" name="Rectangle 14"/>
            <p:cNvSpPr>
              <a:spLocks noChangeArrowheads="1"/>
            </p:cNvSpPr>
            <p:nvPr/>
          </p:nvSpPr>
          <p:spPr bwMode="auto">
            <a:xfrm>
              <a:off x="8915400" y="21478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1519" name="Rectangle 15"/>
            <p:cNvSpPr>
              <a:spLocks noChangeArrowheads="1"/>
            </p:cNvSpPr>
            <p:nvPr/>
          </p:nvSpPr>
          <p:spPr bwMode="auto">
            <a:xfrm>
              <a:off x="9753600" y="21478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1520" name="Text Box 16"/>
            <p:cNvSpPr txBox="1">
              <a:spLocks noChangeArrowheads="1"/>
            </p:cNvSpPr>
            <p:nvPr/>
          </p:nvSpPr>
          <p:spPr bwMode="auto">
            <a:xfrm>
              <a:off x="9096375" y="22574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5</a:t>
              </a:r>
            </a:p>
          </p:txBody>
        </p:sp>
        <p:sp>
          <p:nvSpPr>
            <p:cNvPr id="21521" name="Line 17"/>
            <p:cNvSpPr>
              <a:spLocks noChangeShapeType="1"/>
            </p:cNvSpPr>
            <p:nvPr/>
          </p:nvSpPr>
          <p:spPr bwMode="auto">
            <a:xfrm>
              <a:off x="9906000" y="24526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2" name="Line 18"/>
            <p:cNvSpPr>
              <a:spLocks noChangeShapeType="1"/>
            </p:cNvSpPr>
            <p:nvPr/>
          </p:nvSpPr>
          <p:spPr bwMode="auto">
            <a:xfrm>
              <a:off x="10439400" y="2452688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Line 19"/>
            <p:cNvSpPr>
              <a:spLocks noChangeShapeType="1"/>
            </p:cNvSpPr>
            <p:nvPr/>
          </p:nvSpPr>
          <p:spPr bwMode="auto">
            <a:xfrm>
              <a:off x="10363200" y="26812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4" name="Line 20"/>
            <p:cNvSpPr>
              <a:spLocks noChangeShapeType="1"/>
            </p:cNvSpPr>
            <p:nvPr/>
          </p:nvSpPr>
          <p:spPr bwMode="auto">
            <a:xfrm>
              <a:off x="10363200" y="27574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5" name="Rectangle 21"/>
            <p:cNvSpPr>
              <a:spLocks noChangeArrowheads="1"/>
            </p:cNvSpPr>
            <p:nvPr/>
          </p:nvSpPr>
          <p:spPr bwMode="auto">
            <a:xfrm>
              <a:off x="7391400" y="21478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1526" name="Rectangle 22"/>
            <p:cNvSpPr>
              <a:spLocks noChangeArrowheads="1"/>
            </p:cNvSpPr>
            <p:nvPr/>
          </p:nvSpPr>
          <p:spPr bwMode="auto">
            <a:xfrm>
              <a:off x="8229600" y="21478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1527" name="Text Box 23"/>
            <p:cNvSpPr txBox="1">
              <a:spLocks noChangeArrowheads="1"/>
            </p:cNvSpPr>
            <p:nvPr/>
          </p:nvSpPr>
          <p:spPr bwMode="auto">
            <a:xfrm>
              <a:off x="7572375" y="22574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6</a:t>
              </a:r>
            </a:p>
          </p:txBody>
        </p:sp>
        <p:sp>
          <p:nvSpPr>
            <p:cNvPr id="21528" name="Line 24"/>
            <p:cNvSpPr>
              <a:spLocks noChangeShapeType="1"/>
            </p:cNvSpPr>
            <p:nvPr/>
          </p:nvSpPr>
          <p:spPr bwMode="auto">
            <a:xfrm>
              <a:off x="8382000" y="24526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9" name="Line 25"/>
            <p:cNvSpPr>
              <a:spLocks noChangeShapeType="1"/>
            </p:cNvSpPr>
            <p:nvPr/>
          </p:nvSpPr>
          <p:spPr bwMode="auto">
            <a:xfrm flipV="1">
              <a:off x="3276600" y="2757489"/>
              <a:ext cx="0" cy="53498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Text Box 26"/>
            <p:cNvSpPr txBox="1">
              <a:spLocks noChangeArrowheads="1"/>
            </p:cNvSpPr>
            <p:nvPr/>
          </p:nvSpPr>
          <p:spPr bwMode="auto">
            <a:xfrm>
              <a:off x="2819400" y="32908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hapus</a:t>
              </a:r>
            </a:p>
          </p:txBody>
        </p:sp>
        <p:sp>
          <p:nvSpPr>
            <p:cNvPr id="21531" name="Rectangle 27"/>
            <p:cNvSpPr>
              <a:spLocks noChangeArrowheads="1"/>
            </p:cNvSpPr>
            <p:nvPr/>
          </p:nvSpPr>
          <p:spPr bwMode="auto">
            <a:xfrm>
              <a:off x="5867400" y="21478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1532" name="Rectangle 28"/>
            <p:cNvSpPr>
              <a:spLocks noChangeArrowheads="1"/>
            </p:cNvSpPr>
            <p:nvPr/>
          </p:nvSpPr>
          <p:spPr bwMode="auto">
            <a:xfrm>
              <a:off x="6705600" y="21478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1533" name="Text Box 29"/>
            <p:cNvSpPr txBox="1">
              <a:spLocks noChangeArrowheads="1"/>
            </p:cNvSpPr>
            <p:nvPr/>
          </p:nvSpPr>
          <p:spPr bwMode="auto">
            <a:xfrm>
              <a:off x="6048375" y="22574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12</a:t>
              </a:r>
            </a:p>
          </p:txBody>
        </p:sp>
        <p:sp>
          <p:nvSpPr>
            <p:cNvPr id="21534" name="Line 30"/>
            <p:cNvSpPr>
              <a:spLocks noChangeShapeType="1"/>
            </p:cNvSpPr>
            <p:nvPr/>
          </p:nvSpPr>
          <p:spPr bwMode="auto">
            <a:xfrm>
              <a:off x="6858000" y="24526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5" name="Oval 31"/>
            <p:cNvSpPr>
              <a:spLocks noChangeArrowheads="1"/>
            </p:cNvSpPr>
            <p:nvPr/>
          </p:nvSpPr>
          <p:spPr bwMode="auto">
            <a:xfrm>
              <a:off x="2514600" y="1843088"/>
              <a:ext cx="1676400" cy="1143000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</p:grpSp>
      <p:sp>
        <p:nvSpPr>
          <p:cNvPr id="21563" name="Text Box 63"/>
          <p:cNvSpPr txBox="1">
            <a:spLocks noChangeArrowheads="1"/>
          </p:cNvSpPr>
          <p:nvPr/>
        </p:nvSpPr>
        <p:spPr bwMode="auto">
          <a:xfrm>
            <a:off x="1325880" y="1898413"/>
            <a:ext cx="7239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>
                <a:latin typeface="+mn-lt"/>
              </a:rPr>
              <a:t>1.  </a:t>
            </a:r>
            <a:r>
              <a:rPr lang="en-GB" altLang="en-US" sz="2400" i="1" dirty="0" err="1">
                <a:latin typeface="+mn-lt"/>
              </a:rPr>
              <a:t>hapus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dirty="0" err="1">
                <a:latin typeface="+mn-lt"/>
              </a:rPr>
              <a:t>menunjuk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dirty="0" err="1">
                <a:latin typeface="+mn-lt"/>
              </a:rPr>
              <a:t>simpul</a:t>
            </a:r>
            <a:r>
              <a:rPr lang="en-GB" altLang="en-US" sz="2400" dirty="0">
                <a:latin typeface="+mn-lt"/>
              </a:rPr>
              <a:t> yang </a:t>
            </a:r>
            <a:r>
              <a:rPr lang="en-GB" altLang="en-US" sz="2400" dirty="0" err="1">
                <a:latin typeface="+mn-lt"/>
              </a:rPr>
              <a:t>sama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dirty="0" err="1">
                <a:latin typeface="+mn-lt"/>
              </a:rPr>
              <a:t>dengan</a:t>
            </a:r>
            <a:r>
              <a:rPr lang="en-GB" altLang="en-US" sz="2400" dirty="0">
                <a:latin typeface="+mn-lt"/>
              </a:rPr>
              <a:t> </a:t>
            </a:r>
            <a:r>
              <a:rPr lang="en-GB" altLang="en-US" sz="2400" i="1" dirty="0">
                <a:latin typeface="+mn-lt"/>
              </a:rPr>
              <a:t>head</a:t>
            </a:r>
            <a:endParaRPr lang="en-US" altLang="en-US" sz="24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9651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Hapus Simpul Awal</a:t>
            </a:r>
          </a:p>
        </p:txBody>
      </p:sp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79C4B65-D45D-4421-9DAD-AC18D5944A3D}" type="slidenum">
              <a:rPr lang="en-US" altLang="en-US"/>
              <a:pPr eaLnBrk="1" hangingPunct="1"/>
              <a:t>52</a:t>
            </a:fld>
            <a:endParaRPr lang="en-US" altLang="en-US"/>
          </a:p>
        </p:txBody>
      </p:sp>
      <p:sp>
        <p:nvSpPr>
          <p:cNvPr id="21557" name="Text Box 57"/>
          <p:cNvSpPr txBox="1">
            <a:spLocks noChangeArrowheads="1"/>
          </p:cNvSpPr>
          <p:nvPr/>
        </p:nvSpPr>
        <p:spPr bwMode="auto">
          <a:xfrm>
            <a:off x="1285713" y="1933551"/>
            <a:ext cx="502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>
                <a:latin typeface="+mn-lt"/>
              </a:rPr>
              <a:t>2. </a:t>
            </a:r>
            <a:r>
              <a:rPr lang="en-GB" altLang="en-US" sz="2400" i="1" dirty="0" smtClean="0">
                <a:latin typeface="+mn-lt"/>
              </a:rPr>
              <a:t>head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menunjuk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i="1" dirty="0" err="1" smtClean="0">
                <a:latin typeface="+mn-lt"/>
              </a:rPr>
              <a:t>hapus</a:t>
            </a:r>
            <a:r>
              <a:rPr lang="en-GB" altLang="en-US" sz="2400" i="1" dirty="0" smtClean="0">
                <a:latin typeface="+mn-lt"/>
              </a:rPr>
              <a:t>-&gt;next</a:t>
            </a:r>
          </a:p>
        </p:txBody>
      </p:sp>
      <p:grpSp>
        <p:nvGrpSpPr>
          <p:cNvPr id="91" name="Group 90"/>
          <p:cNvGrpSpPr/>
          <p:nvPr/>
        </p:nvGrpSpPr>
        <p:grpSpPr>
          <a:xfrm>
            <a:off x="2545080" y="3287596"/>
            <a:ext cx="8001000" cy="1814512"/>
            <a:chOff x="2514600" y="1843088"/>
            <a:chExt cx="8001000" cy="1814512"/>
          </a:xfrm>
        </p:grpSpPr>
        <p:sp>
          <p:nvSpPr>
            <p:cNvPr id="92" name="Rectangle 4"/>
            <p:cNvSpPr>
              <a:spLocks noChangeArrowheads="1"/>
            </p:cNvSpPr>
            <p:nvPr/>
          </p:nvSpPr>
          <p:spPr bwMode="auto">
            <a:xfrm>
              <a:off x="2819400" y="21478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93" name="Rectangle 5"/>
            <p:cNvSpPr>
              <a:spLocks noChangeArrowheads="1"/>
            </p:cNvSpPr>
            <p:nvPr/>
          </p:nvSpPr>
          <p:spPr bwMode="auto">
            <a:xfrm>
              <a:off x="3657600" y="21478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94" name="Text Box 6"/>
            <p:cNvSpPr txBox="1">
              <a:spLocks noChangeArrowheads="1"/>
            </p:cNvSpPr>
            <p:nvPr/>
          </p:nvSpPr>
          <p:spPr bwMode="auto">
            <a:xfrm>
              <a:off x="3000375" y="22574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8</a:t>
              </a:r>
            </a:p>
          </p:txBody>
        </p:sp>
        <p:sp>
          <p:nvSpPr>
            <p:cNvPr id="95" name="Line 7"/>
            <p:cNvSpPr>
              <a:spLocks noChangeShapeType="1"/>
            </p:cNvSpPr>
            <p:nvPr/>
          </p:nvSpPr>
          <p:spPr bwMode="auto">
            <a:xfrm>
              <a:off x="3810000" y="24526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Rectangle 8"/>
            <p:cNvSpPr>
              <a:spLocks noChangeArrowheads="1"/>
            </p:cNvSpPr>
            <p:nvPr/>
          </p:nvSpPr>
          <p:spPr bwMode="auto">
            <a:xfrm>
              <a:off x="4343400" y="21478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97" name="Rectangle 9"/>
            <p:cNvSpPr>
              <a:spLocks noChangeArrowheads="1"/>
            </p:cNvSpPr>
            <p:nvPr/>
          </p:nvSpPr>
          <p:spPr bwMode="auto">
            <a:xfrm>
              <a:off x="5181600" y="21478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98" name="Text Box 10"/>
            <p:cNvSpPr txBox="1">
              <a:spLocks noChangeArrowheads="1"/>
            </p:cNvSpPr>
            <p:nvPr/>
          </p:nvSpPr>
          <p:spPr bwMode="auto">
            <a:xfrm>
              <a:off x="4524375" y="22574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99" name="Line 11"/>
            <p:cNvSpPr>
              <a:spLocks noChangeShapeType="1"/>
            </p:cNvSpPr>
            <p:nvPr/>
          </p:nvSpPr>
          <p:spPr bwMode="auto">
            <a:xfrm>
              <a:off x="5334000" y="24526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Line 12"/>
            <p:cNvSpPr>
              <a:spLocks noChangeShapeType="1"/>
            </p:cNvSpPr>
            <p:nvPr/>
          </p:nvSpPr>
          <p:spPr bwMode="auto">
            <a:xfrm flipH="1" flipV="1">
              <a:off x="4767860" y="2780108"/>
              <a:ext cx="11495" cy="51078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Text Box 13"/>
            <p:cNvSpPr txBox="1">
              <a:spLocks noChangeArrowheads="1"/>
            </p:cNvSpPr>
            <p:nvPr/>
          </p:nvSpPr>
          <p:spPr bwMode="auto">
            <a:xfrm>
              <a:off x="4240207" y="32908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102" name="Rectangle 14"/>
            <p:cNvSpPr>
              <a:spLocks noChangeArrowheads="1"/>
            </p:cNvSpPr>
            <p:nvPr/>
          </p:nvSpPr>
          <p:spPr bwMode="auto">
            <a:xfrm>
              <a:off x="8915400" y="21478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03" name="Rectangle 15"/>
            <p:cNvSpPr>
              <a:spLocks noChangeArrowheads="1"/>
            </p:cNvSpPr>
            <p:nvPr/>
          </p:nvSpPr>
          <p:spPr bwMode="auto">
            <a:xfrm>
              <a:off x="9753600" y="21478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04" name="Text Box 16"/>
            <p:cNvSpPr txBox="1">
              <a:spLocks noChangeArrowheads="1"/>
            </p:cNvSpPr>
            <p:nvPr/>
          </p:nvSpPr>
          <p:spPr bwMode="auto">
            <a:xfrm>
              <a:off x="9096375" y="22574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5</a:t>
              </a:r>
            </a:p>
          </p:txBody>
        </p:sp>
        <p:sp>
          <p:nvSpPr>
            <p:cNvPr id="105" name="Line 17"/>
            <p:cNvSpPr>
              <a:spLocks noChangeShapeType="1"/>
            </p:cNvSpPr>
            <p:nvPr/>
          </p:nvSpPr>
          <p:spPr bwMode="auto">
            <a:xfrm>
              <a:off x="9906000" y="24526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Line 18"/>
            <p:cNvSpPr>
              <a:spLocks noChangeShapeType="1"/>
            </p:cNvSpPr>
            <p:nvPr/>
          </p:nvSpPr>
          <p:spPr bwMode="auto">
            <a:xfrm>
              <a:off x="10439400" y="2452688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Line 19"/>
            <p:cNvSpPr>
              <a:spLocks noChangeShapeType="1"/>
            </p:cNvSpPr>
            <p:nvPr/>
          </p:nvSpPr>
          <p:spPr bwMode="auto">
            <a:xfrm>
              <a:off x="10363200" y="26812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Line 20"/>
            <p:cNvSpPr>
              <a:spLocks noChangeShapeType="1"/>
            </p:cNvSpPr>
            <p:nvPr/>
          </p:nvSpPr>
          <p:spPr bwMode="auto">
            <a:xfrm>
              <a:off x="10363200" y="2757488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Rectangle 21"/>
            <p:cNvSpPr>
              <a:spLocks noChangeArrowheads="1"/>
            </p:cNvSpPr>
            <p:nvPr/>
          </p:nvSpPr>
          <p:spPr bwMode="auto">
            <a:xfrm>
              <a:off x="7391400" y="21478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10" name="Rectangle 22"/>
            <p:cNvSpPr>
              <a:spLocks noChangeArrowheads="1"/>
            </p:cNvSpPr>
            <p:nvPr/>
          </p:nvSpPr>
          <p:spPr bwMode="auto">
            <a:xfrm>
              <a:off x="8229600" y="21478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11" name="Text Box 23"/>
            <p:cNvSpPr txBox="1">
              <a:spLocks noChangeArrowheads="1"/>
            </p:cNvSpPr>
            <p:nvPr/>
          </p:nvSpPr>
          <p:spPr bwMode="auto">
            <a:xfrm>
              <a:off x="7572375" y="22574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6</a:t>
              </a:r>
            </a:p>
          </p:txBody>
        </p:sp>
        <p:sp>
          <p:nvSpPr>
            <p:cNvPr id="112" name="Line 24"/>
            <p:cNvSpPr>
              <a:spLocks noChangeShapeType="1"/>
            </p:cNvSpPr>
            <p:nvPr/>
          </p:nvSpPr>
          <p:spPr bwMode="auto">
            <a:xfrm>
              <a:off x="8382000" y="24526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Line 25"/>
            <p:cNvSpPr>
              <a:spLocks noChangeShapeType="1"/>
            </p:cNvSpPr>
            <p:nvPr/>
          </p:nvSpPr>
          <p:spPr bwMode="auto">
            <a:xfrm flipV="1">
              <a:off x="3276600" y="2757489"/>
              <a:ext cx="0" cy="534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Text Box 26"/>
            <p:cNvSpPr txBox="1">
              <a:spLocks noChangeArrowheads="1"/>
            </p:cNvSpPr>
            <p:nvPr/>
          </p:nvSpPr>
          <p:spPr bwMode="auto">
            <a:xfrm>
              <a:off x="2819400" y="329088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hapus</a:t>
              </a:r>
            </a:p>
          </p:txBody>
        </p:sp>
        <p:sp>
          <p:nvSpPr>
            <p:cNvPr id="115" name="Rectangle 27"/>
            <p:cNvSpPr>
              <a:spLocks noChangeArrowheads="1"/>
            </p:cNvSpPr>
            <p:nvPr/>
          </p:nvSpPr>
          <p:spPr bwMode="auto">
            <a:xfrm>
              <a:off x="5867400" y="2147888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16" name="Rectangle 28"/>
            <p:cNvSpPr>
              <a:spLocks noChangeArrowheads="1"/>
            </p:cNvSpPr>
            <p:nvPr/>
          </p:nvSpPr>
          <p:spPr bwMode="auto">
            <a:xfrm>
              <a:off x="6705600" y="2147888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117" name="Text Box 29"/>
            <p:cNvSpPr txBox="1">
              <a:spLocks noChangeArrowheads="1"/>
            </p:cNvSpPr>
            <p:nvPr/>
          </p:nvSpPr>
          <p:spPr bwMode="auto">
            <a:xfrm>
              <a:off x="6048375" y="2257426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12</a:t>
              </a:r>
            </a:p>
          </p:txBody>
        </p:sp>
        <p:sp>
          <p:nvSpPr>
            <p:cNvPr id="118" name="Line 30"/>
            <p:cNvSpPr>
              <a:spLocks noChangeShapeType="1"/>
            </p:cNvSpPr>
            <p:nvPr/>
          </p:nvSpPr>
          <p:spPr bwMode="auto">
            <a:xfrm>
              <a:off x="6858000" y="2452688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Oval 31"/>
            <p:cNvSpPr>
              <a:spLocks noChangeArrowheads="1"/>
            </p:cNvSpPr>
            <p:nvPr/>
          </p:nvSpPr>
          <p:spPr bwMode="auto">
            <a:xfrm>
              <a:off x="2514600" y="1843088"/>
              <a:ext cx="1676400" cy="1143000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78421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Hapus Simpul Awal</a:t>
            </a:r>
          </a:p>
        </p:txBody>
      </p:sp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79C4B65-D45D-4421-9DAD-AC18D5944A3D}" type="slidenum">
              <a:rPr lang="en-US" altLang="en-US"/>
              <a:pPr eaLnBrk="1" hangingPunct="1"/>
              <a:t>53</a:t>
            </a:fld>
            <a:endParaRPr lang="en-US" altLang="en-US"/>
          </a:p>
        </p:txBody>
      </p:sp>
      <p:sp>
        <p:nvSpPr>
          <p:cNvPr id="21557" name="Text Box 57"/>
          <p:cNvSpPr txBox="1">
            <a:spLocks noChangeArrowheads="1"/>
          </p:cNvSpPr>
          <p:nvPr/>
        </p:nvSpPr>
        <p:spPr bwMode="auto">
          <a:xfrm>
            <a:off x="1348513" y="1965959"/>
            <a:ext cx="502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 smtClean="0">
                <a:latin typeface="+mn-lt"/>
              </a:rPr>
              <a:t>3. </a:t>
            </a:r>
            <a:r>
              <a:rPr lang="en-GB" altLang="en-US" sz="2400" i="1" dirty="0" err="1" smtClean="0">
                <a:latin typeface="+mn-lt"/>
              </a:rPr>
              <a:t>free_node</a:t>
            </a:r>
            <a:r>
              <a:rPr lang="en-GB" altLang="en-US" sz="2400" i="1" dirty="0" smtClean="0">
                <a:latin typeface="+mn-lt"/>
              </a:rPr>
              <a:t>(</a:t>
            </a:r>
            <a:r>
              <a:rPr lang="en-GB" altLang="en-US" sz="2400" i="1" dirty="0" err="1" smtClean="0">
                <a:latin typeface="+mn-lt"/>
              </a:rPr>
              <a:t>hapus</a:t>
            </a:r>
            <a:r>
              <a:rPr lang="en-GB" altLang="en-US" sz="2400" i="1" dirty="0">
                <a:latin typeface="+mn-lt"/>
              </a:rPr>
              <a:t>)</a:t>
            </a:r>
            <a:endParaRPr lang="en-US" altLang="en-US" sz="2400" i="1" dirty="0">
              <a:latin typeface="+mn-lt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821012" y="5318792"/>
            <a:ext cx="1104900" cy="684909"/>
            <a:chOff x="4926943" y="2956897"/>
            <a:chExt cx="1104900" cy="684909"/>
          </a:xfrm>
        </p:grpSpPr>
        <p:sp>
          <p:nvSpPr>
            <p:cNvPr id="21558" name="Line 58"/>
            <p:cNvSpPr>
              <a:spLocks noChangeShapeType="1"/>
            </p:cNvSpPr>
            <p:nvPr/>
          </p:nvSpPr>
          <p:spPr bwMode="auto">
            <a:xfrm>
              <a:off x="4926943" y="2956897"/>
              <a:ext cx="533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559" name="Line 59"/>
            <p:cNvSpPr>
              <a:spLocks noChangeShapeType="1"/>
            </p:cNvSpPr>
            <p:nvPr/>
          </p:nvSpPr>
          <p:spPr bwMode="auto">
            <a:xfrm>
              <a:off x="5460343" y="2956897"/>
              <a:ext cx="0" cy="2286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0" name="Line 60"/>
            <p:cNvSpPr>
              <a:spLocks noChangeShapeType="1"/>
            </p:cNvSpPr>
            <p:nvPr/>
          </p:nvSpPr>
          <p:spPr bwMode="auto">
            <a:xfrm>
              <a:off x="5384143" y="3185497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1" name="Line 61"/>
            <p:cNvSpPr>
              <a:spLocks noChangeShapeType="1"/>
            </p:cNvSpPr>
            <p:nvPr/>
          </p:nvSpPr>
          <p:spPr bwMode="auto">
            <a:xfrm>
              <a:off x="5384143" y="3261697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2" name="Text Box 62"/>
            <p:cNvSpPr txBox="1">
              <a:spLocks noChangeArrowheads="1"/>
            </p:cNvSpPr>
            <p:nvPr/>
          </p:nvSpPr>
          <p:spPr bwMode="auto">
            <a:xfrm>
              <a:off x="4965043" y="3275094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hapus</a:t>
              </a:r>
              <a:endParaRPr lang="en-US" altLang="en-US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377213" y="2996908"/>
            <a:ext cx="8001000" cy="1814512"/>
            <a:chOff x="2377213" y="2996908"/>
            <a:chExt cx="8001000" cy="1814512"/>
          </a:xfrm>
        </p:grpSpPr>
        <p:grpSp>
          <p:nvGrpSpPr>
            <p:cNvPr id="33" name="Group 32"/>
            <p:cNvGrpSpPr/>
            <p:nvPr/>
          </p:nvGrpSpPr>
          <p:grpSpPr>
            <a:xfrm>
              <a:off x="2377213" y="2996908"/>
              <a:ext cx="8001000" cy="1814512"/>
              <a:chOff x="2514600" y="1843088"/>
              <a:chExt cx="8001000" cy="1814512"/>
            </a:xfrm>
          </p:grpSpPr>
          <p:sp>
            <p:nvSpPr>
              <p:cNvPr id="34" name="Rectangle 4"/>
              <p:cNvSpPr>
                <a:spLocks noChangeArrowheads="1"/>
              </p:cNvSpPr>
              <p:nvPr/>
            </p:nvSpPr>
            <p:spPr bwMode="auto">
              <a:xfrm>
                <a:off x="2819400" y="2147888"/>
                <a:ext cx="838200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35" name="Rectangle 5"/>
              <p:cNvSpPr>
                <a:spLocks noChangeArrowheads="1"/>
              </p:cNvSpPr>
              <p:nvPr/>
            </p:nvSpPr>
            <p:spPr bwMode="auto">
              <a:xfrm>
                <a:off x="3657600" y="2147888"/>
                <a:ext cx="304800" cy="609600"/>
              </a:xfrm>
              <a:prstGeom prst="rect">
                <a:avLst/>
              </a:prstGeom>
              <a:solidFill>
                <a:srgbClr val="33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36" name="Text Box 6"/>
              <p:cNvSpPr txBox="1">
                <a:spLocks noChangeArrowheads="1"/>
              </p:cNvSpPr>
              <p:nvPr/>
            </p:nvSpPr>
            <p:spPr bwMode="auto">
              <a:xfrm>
                <a:off x="3000375" y="2257426"/>
                <a:ext cx="4572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/>
                  <a:t>8</a:t>
                </a:r>
              </a:p>
            </p:txBody>
          </p:sp>
          <p:sp>
            <p:nvSpPr>
              <p:cNvPr id="37" name="Line 7"/>
              <p:cNvSpPr>
                <a:spLocks noChangeShapeType="1"/>
              </p:cNvSpPr>
              <p:nvPr/>
            </p:nvSpPr>
            <p:spPr bwMode="auto">
              <a:xfrm>
                <a:off x="3810000" y="2452688"/>
                <a:ext cx="533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Rectangle 8"/>
              <p:cNvSpPr>
                <a:spLocks noChangeArrowheads="1"/>
              </p:cNvSpPr>
              <p:nvPr/>
            </p:nvSpPr>
            <p:spPr bwMode="auto">
              <a:xfrm>
                <a:off x="4343400" y="2147888"/>
                <a:ext cx="838200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39" name="Rectangle 9"/>
              <p:cNvSpPr>
                <a:spLocks noChangeArrowheads="1"/>
              </p:cNvSpPr>
              <p:nvPr/>
            </p:nvSpPr>
            <p:spPr bwMode="auto">
              <a:xfrm>
                <a:off x="5181600" y="2147888"/>
                <a:ext cx="304800" cy="609600"/>
              </a:xfrm>
              <a:prstGeom prst="rect">
                <a:avLst/>
              </a:prstGeom>
              <a:solidFill>
                <a:srgbClr val="33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40" name="Text Box 10"/>
              <p:cNvSpPr txBox="1">
                <a:spLocks noChangeArrowheads="1"/>
              </p:cNvSpPr>
              <p:nvPr/>
            </p:nvSpPr>
            <p:spPr bwMode="auto">
              <a:xfrm>
                <a:off x="4524375" y="2257426"/>
                <a:ext cx="4572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/>
                  <a:t>10</a:t>
                </a:r>
              </a:p>
            </p:txBody>
          </p:sp>
          <p:sp>
            <p:nvSpPr>
              <p:cNvPr id="41" name="Line 11"/>
              <p:cNvSpPr>
                <a:spLocks noChangeShapeType="1"/>
              </p:cNvSpPr>
              <p:nvPr/>
            </p:nvSpPr>
            <p:spPr bwMode="auto">
              <a:xfrm>
                <a:off x="5334000" y="2452688"/>
                <a:ext cx="533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Line 12"/>
              <p:cNvSpPr>
                <a:spLocks noChangeShapeType="1"/>
              </p:cNvSpPr>
              <p:nvPr/>
            </p:nvSpPr>
            <p:spPr bwMode="auto">
              <a:xfrm flipH="1" flipV="1">
                <a:off x="4767860" y="2780108"/>
                <a:ext cx="11495" cy="51078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 type="oval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Text Box 13"/>
              <p:cNvSpPr txBox="1">
                <a:spLocks noChangeArrowheads="1"/>
              </p:cNvSpPr>
              <p:nvPr/>
            </p:nvSpPr>
            <p:spPr bwMode="auto">
              <a:xfrm>
                <a:off x="4240207" y="3290888"/>
                <a:ext cx="1066800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/>
                  <a:t>head</a:t>
                </a:r>
              </a:p>
            </p:txBody>
          </p:sp>
          <p:sp>
            <p:nvSpPr>
              <p:cNvPr id="44" name="Rectangle 14"/>
              <p:cNvSpPr>
                <a:spLocks noChangeArrowheads="1"/>
              </p:cNvSpPr>
              <p:nvPr/>
            </p:nvSpPr>
            <p:spPr bwMode="auto">
              <a:xfrm>
                <a:off x="8915400" y="2147888"/>
                <a:ext cx="838200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45" name="Rectangle 15"/>
              <p:cNvSpPr>
                <a:spLocks noChangeArrowheads="1"/>
              </p:cNvSpPr>
              <p:nvPr/>
            </p:nvSpPr>
            <p:spPr bwMode="auto">
              <a:xfrm>
                <a:off x="9753600" y="2147888"/>
                <a:ext cx="304800" cy="609600"/>
              </a:xfrm>
              <a:prstGeom prst="rect">
                <a:avLst/>
              </a:prstGeom>
              <a:solidFill>
                <a:srgbClr val="33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46" name="Text Box 16"/>
              <p:cNvSpPr txBox="1">
                <a:spLocks noChangeArrowheads="1"/>
              </p:cNvSpPr>
              <p:nvPr/>
            </p:nvSpPr>
            <p:spPr bwMode="auto">
              <a:xfrm>
                <a:off x="9096375" y="2257426"/>
                <a:ext cx="4572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/>
                  <a:t>5</a:t>
                </a:r>
              </a:p>
            </p:txBody>
          </p:sp>
          <p:sp>
            <p:nvSpPr>
              <p:cNvPr id="47" name="Line 17"/>
              <p:cNvSpPr>
                <a:spLocks noChangeShapeType="1"/>
              </p:cNvSpPr>
              <p:nvPr/>
            </p:nvSpPr>
            <p:spPr bwMode="auto">
              <a:xfrm>
                <a:off x="9906000" y="2452688"/>
                <a:ext cx="533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Line 18"/>
              <p:cNvSpPr>
                <a:spLocks noChangeShapeType="1"/>
              </p:cNvSpPr>
              <p:nvPr/>
            </p:nvSpPr>
            <p:spPr bwMode="auto">
              <a:xfrm>
                <a:off x="10439400" y="2452688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" name="Line 19"/>
              <p:cNvSpPr>
                <a:spLocks noChangeShapeType="1"/>
              </p:cNvSpPr>
              <p:nvPr/>
            </p:nvSpPr>
            <p:spPr bwMode="auto">
              <a:xfrm>
                <a:off x="10363200" y="2681288"/>
                <a:ext cx="152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Line 20"/>
              <p:cNvSpPr>
                <a:spLocks noChangeShapeType="1"/>
              </p:cNvSpPr>
              <p:nvPr/>
            </p:nvSpPr>
            <p:spPr bwMode="auto">
              <a:xfrm>
                <a:off x="10363200" y="2757488"/>
                <a:ext cx="152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Rectangle 21"/>
              <p:cNvSpPr>
                <a:spLocks noChangeArrowheads="1"/>
              </p:cNvSpPr>
              <p:nvPr/>
            </p:nvSpPr>
            <p:spPr bwMode="auto">
              <a:xfrm>
                <a:off x="7391400" y="2147888"/>
                <a:ext cx="838200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52" name="Rectangle 22"/>
              <p:cNvSpPr>
                <a:spLocks noChangeArrowheads="1"/>
              </p:cNvSpPr>
              <p:nvPr/>
            </p:nvSpPr>
            <p:spPr bwMode="auto">
              <a:xfrm>
                <a:off x="8229600" y="2147888"/>
                <a:ext cx="304800" cy="609600"/>
              </a:xfrm>
              <a:prstGeom prst="rect">
                <a:avLst/>
              </a:prstGeom>
              <a:solidFill>
                <a:srgbClr val="33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53" name="Text Box 23"/>
              <p:cNvSpPr txBox="1">
                <a:spLocks noChangeArrowheads="1"/>
              </p:cNvSpPr>
              <p:nvPr/>
            </p:nvSpPr>
            <p:spPr bwMode="auto">
              <a:xfrm>
                <a:off x="7572375" y="2257426"/>
                <a:ext cx="4572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/>
                  <a:t>6</a:t>
                </a:r>
              </a:p>
            </p:txBody>
          </p:sp>
          <p:sp>
            <p:nvSpPr>
              <p:cNvPr id="54" name="Line 24"/>
              <p:cNvSpPr>
                <a:spLocks noChangeShapeType="1"/>
              </p:cNvSpPr>
              <p:nvPr/>
            </p:nvSpPr>
            <p:spPr bwMode="auto">
              <a:xfrm>
                <a:off x="8382000" y="2452688"/>
                <a:ext cx="533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25"/>
              <p:cNvSpPr>
                <a:spLocks noChangeShapeType="1"/>
              </p:cNvSpPr>
              <p:nvPr/>
            </p:nvSpPr>
            <p:spPr bwMode="auto">
              <a:xfrm flipV="1">
                <a:off x="3276600" y="2757489"/>
                <a:ext cx="0" cy="5349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" name="Text Box 26"/>
              <p:cNvSpPr txBox="1">
                <a:spLocks noChangeArrowheads="1"/>
              </p:cNvSpPr>
              <p:nvPr/>
            </p:nvSpPr>
            <p:spPr bwMode="auto">
              <a:xfrm>
                <a:off x="2819400" y="3290888"/>
                <a:ext cx="1066800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/>
                  <a:t>hapus</a:t>
                </a:r>
              </a:p>
            </p:txBody>
          </p:sp>
          <p:sp>
            <p:nvSpPr>
              <p:cNvPr id="57" name="Rectangle 27"/>
              <p:cNvSpPr>
                <a:spLocks noChangeArrowheads="1"/>
              </p:cNvSpPr>
              <p:nvPr/>
            </p:nvSpPr>
            <p:spPr bwMode="auto">
              <a:xfrm>
                <a:off x="5867400" y="2147888"/>
                <a:ext cx="838200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58" name="Rectangle 28"/>
              <p:cNvSpPr>
                <a:spLocks noChangeArrowheads="1"/>
              </p:cNvSpPr>
              <p:nvPr/>
            </p:nvSpPr>
            <p:spPr bwMode="auto">
              <a:xfrm>
                <a:off x="6705600" y="2147888"/>
                <a:ext cx="304800" cy="609600"/>
              </a:xfrm>
              <a:prstGeom prst="rect">
                <a:avLst/>
              </a:prstGeom>
              <a:solidFill>
                <a:srgbClr val="33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59" name="Text Box 29"/>
              <p:cNvSpPr txBox="1">
                <a:spLocks noChangeArrowheads="1"/>
              </p:cNvSpPr>
              <p:nvPr/>
            </p:nvSpPr>
            <p:spPr bwMode="auto">
              <a:xfrm>
                <a:off x="6048375" y="2257426"/>
                <a:ext cx="4572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/>
                  <a:t>12</a:t>
                </a:r>
              </a:p>
            </p:txBody>
          </p:sp>
          <p:sp>
            <p:nvSpPr>
              <p:cNvPr id="60" name="Line 30"/>
              <p:cNvSpPr>
                <a:spLocks noChangeShapeType="1"/>
              </p:cNvSpPr>
              <p:nvPr/>
            </p:nvSpPr>
            <p:spPr bwMode="auto">
              <a:xfrm>
                <a:off x="6858000" y="2452688"/>
                <a:ext cx="533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Oval 31"/>
              <p:cNvSpPr>
                <a:spLocks noChangeArrowheads="1"/>
              </p:cNvSpPr>
              <p:nvPr/>
            </p:nvSpPr>
            <p:spPr bwMode="auto">
              <a:xfrm>
                <a:off x="2514600" y="1843088"/>
                <a:ext cx="1676400" cy="1143000"/>
              </a:xfrm>
              <a:prstGeom prst="ellips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</p:grpSp>
        <p:cxnSp>
          <p:nvCxnSpPr>
            <p:cNvPr id="6" name="Straight Connector 5"/>
            <p:cNvCxnSpPr>
              <a:stCxn id="61" idx="1"/>
              <a:endCxn id="61" idx="5"/>
            </p:cNvCxnSpPr>
            <p:nvPr/>
          </p:nvCxnSpPr>
          <p:spPr>
            <a:xfrm>
              <a:off x="2622716" y="3164296"/>
              <a:ext cx="1185394" cy="80822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61" idx="7"/>
              <a:endCxn id="61" idx="3"/>
            </p:cNvCxnSpPr>
            <p:nvPr/>
          </p:nvCxnSpPr>
          <p:spPr>
            <a:xfrm flipH="1">
              <a:off x="2622716" y="3164296"/>
              <a:ext cx="1185394" cy="808224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2224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Hapus</a:t>
            </a:r>
            <a:r>
              <a:rPr lang="en-US" dirty="0" smtClean="0"/>
              <a:t> </a:t>
            </a:r>
            <a:r>
              <a:rPr lang="en-US" dirty="0" err="1" smtClean="0"/>
              <a:t>Simpul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40388" y="2403545"/>
            <a:ext cx="8372184" cy="12003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Node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= head; </a:t>
            </a:r>
            <a:endParaRPr lang="en-US" altLang="en-US" sz="24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head =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-&gt;next;</a:t>
            </a:r>
          </a:p>
          <a:p>
            <a:pPr>
              <a:buFontTx/>
              <a:buNone/>
            </a:pP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free_Node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);</a:t>
            </a:r>
            <a:endParaRPr lang="en-US" altLang="en-US" sz="2400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30287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Hapus Simpul Akhir</a:t>
            </a:r>
          </a:p>
        </p:txBody>
      </p:sp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C9FB7E8-9EEF-4800-8C53-1A4F9D644661}" type="slidenum">
              <a:rPr lang="en-US" altLang="en-US"/>
              <a:pPr eaLnBrk="1" hangingPunct="1"/>
              <a:t>55</a:t>
            </a:fld>
            <a:endParaRPr lang="en-US" altLang="en-US"/>
          </a:p>
        </p:txBody>
      </p:sp>
      <p:sp>
        <p:nvSpPr>
          <p:cNvPr id="22579" name="Text Box 58"/>
          <p:cNvSpPr txBox="1">
            <a:spLocks noChangeArrowheads="1"/>
          </p:cNvSpPr>
          <p:nvPr/>
        </p:nvSpPr>
        <p:spPr bwMode="auto">
          <a:xfrm>
            <a:off x="1314127" y="1934510"/>
            <a:ext cx="609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>
                <a:latin typeface="+mn-lt"/>
              </a:rPr>
              <a:t>1. </a:t>
            </a:r>
            <a:r>
              <a:rPr lang="en-GB" altLang="en-US" sz="2400" i="1" dirty="0" err="1" smtClean="0">
                <a:latin typeface="+mn-lt"/>
              </a:rPr>
              <a:t>hapus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dan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i="1" dirty="0" smtClean="0">
                <a:latin typeface="+mn-lt"/>
              </a:rPr>
              <a:t>before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menunjuk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i="1" dirty="0" smtClean="0">
                <a:latin typeface="+mn-lt"/>
              </a:rPr>
              <a:t>head</a:t>
            </a:r>
            <a:endParaRPr lang="en-US" altLang="en-US" sz="2400" i="1" dirty="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977325" y="3053809"/>
            <a:ext cx="7772400" cy="1852905"/>
            <a:chOff x="1961827" y="2588860"/>
            <a:chExt cx="7772400" cy="1852905"/>
          </a:xfrm>
        </p:grpSpPr>
        <p:sp>
          <p:nvSpPr>
            <p:cNvPr id="22537" name="Text Box 12"/>
            <p:cNvSpPr txBox="1">
              <a:spLocks noChangeArrowheads="1"/>
            </p:cNvSpPr>
            <p:nvPr/>
          </p:nvSpPr>
          <p:spPr bwMode="auto">
            <a:xfrm>
              <a:off x="1961827" y="3046060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22532" name="Rectangle 7"/>
            <p:cNvSpPr>
              <a:spLocks noChangeArrowheads="1"/>
            </p:cNvSpPr>
            <p:nvPr/>
          </p:nvSpPr>
          <p:spPr bwMode="auto">
            <a:xfrm>
              <a:off x="3562027" y="289366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2533" name="Rectangle 8"/>
            <p:cNvSpPr>
              <a:spLocks noChangeArrowheads="1"/>
            </p:cNvSpPr>
            <p:nvPr/>
          </p:nvSpPr>
          <p:spPr bwMode="auto">
            <a:xfrm>
              <a:off x="4400227" y="289366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2534" name="Text Box 9"/>
            <p:cNvSpPr txBox="1">
              <a:spLocks noChangeArrowheads="1"/>
            </p:cNvSpPr>
            <p:nvPr/>
          </p:nvSpPr>
          <p:spPr bwMode="auto">
            <a:xfrm>
              <a:off x="3743002" y="3003198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22535" name="Line 10"/>
            <p:cNvSpPr>
              <a:spLocks noChangeShapeType="1"/>
            </p:cNvSpPr>
            <p:nvPr/>
          </p:nvSpPr>
          <p:spPr bwMode="auto">
            <a:xfrm>
              <a:off x="4552627" y="319846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6" name="Line 11"/>
            <p:cNvSpPr>
              <a:spLocks noChangeShapeType="1"/>
            </p:cNvSpPr>
            <p:nvPr/>
          </p:nvSpPr>
          <p:spPr bwMode="auto">
            <a:xfrm flipV="1">
              <a:off x="3028627" y="319846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8" name="Rectangle 13"/>
            <p:cNvSpPr>
              <a:spLocks noChangeArrowheads="1"/>
            </p:cNvSpPr>
            <p:nvPr/>
          </p:nvSpPr>
          <p:spPr bwMode="auto">
            <a:xfrm>
              <a:off x="8134027" y="289366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2539" name="Rectangle 14"/>
            <p:cNvSpPr>
              <a:spLocks noChangeArrowheads="1"/>
            </p:cNvSpPr>
            <p:nvPr/>
          </p:nvSpPr>
          <p:spPr bwMode="auto">
            <a:xfrm>
              <a:off x="8972227" y="289366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2540" name="Text Box 15"/>
            <p:cNvSpPr txBox="1">
              <a:spLocks noChangeArrowheads="1"/>
            </p:cNvSpPr>
            <p:nvPr/>
          </p:nvSpPr>
          <p:spPr bwMode="auto">
            <a:xfrm>
              <a:off x="8315002" y="3003198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5</a:t>
              </a:r>
            </a:p>
          </p:txBody>
        </p:sp>
        <p:sp>
          <p:nvSpPr>
            <p:cNvPr id="22541" name="Line 16"/>
            <p:cNvSpPr>
              <a:spLocks noChangeShapeType="1"/>
            </p:cNvSpPr>
            <p:nvPr/>
          </p:nvSpPr>
          <p:spPr bwMode="auto">
            <a:xfrm>
              <a:off x="9124627" y="319846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Line 17"/>
            <p:cNvSpPr>
              <a:spLocks noChangeShapeType="1"/>
            </p:cNvSpPr>
            <p:nvPr/>
          </p:nvSpPr>
          <p:spPr bwMode="auto">
            <a:xfrm>
              <a:off x="9658027" y="319846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3" name="Line 18"/>
            <p:cNvSpPr>
              <a:spLocks noChangeShapeType="1"/>
            </p:cNvSpPr>
            <p:nvPr/>
          </p:nvSpPr>
          <p:spPr bwMode="auto">
            <a:xfrm>
              <a:off x="9581827" y="342706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4" name="Line 19"/>
            <p:cNvSpPr>
              <a:spLocks noChangeShapeType="1"/>
            </p:cNvSpPr>
            <p:nvPr/>
          </p:nvSpPr>
          <p:spPr bwMode="auto">
            <a:xfrm>
              <a:off x="9581827" y="350326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5" name="Rectangle 20"/>
            <p:cNvSpPr>
              <a:spLocks noChangeArrowheads="1"/>
            </p:cNvSpPr>
            <p:nvPr/>
          </p:nvSpPr>
          <p:spPr bwMode="auto">
            <a:xfrm>
              <a:off x="6610027" y="289366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2546" name="Rectangle 21"/>
            <p:cNvSpPr>
              <a:spLocks noChangeArrowheads="1"/>
            </p:cNvSpPr>
            <p:nvPr/>
          </p:nvSpPr>
          <p:spPr bwMode="auto">
            <a:xfrm>
              <a:off x="7448227" y="289366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2547" name="Text Box 22"/>
            <p:cNvSpPr txBox="1">
              <a:spLocks noChangeArrowheads="1"/>
            </p:cNvSpPr>
            <p:nvPr/>
          </p:nvSpPr>
          <p:spPr bwMode="auto">
            <a:xfrm>
              <a:off x="6791002" y="3003198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6</a:t>
              </a:r>
            </a:p>
          </p:txBody>
        </p:sp>
        <p:sp>
          <p:nvSpPr>
            <p:cNvPr id="22548" name="Line 23"/>
            <p:cNvSpPr>
              <a:spLocks noChangeShapeType="1"/>
            </p:cNvSpPr>
            <p:nvPr/>
          </p:nvSpPr>
          <p:spPr bwMode="auto">
            <a:xfrm>
              <a:off x="7600627" y="319846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9" name="Line 24"/>
            <p:cNvSpPr>
              <a:spLocks noChangeShapeType="1"/>
            </p:cNvSpPr>
            <p:nvPr/>
          </p:nvSpPr>
          <p:spPr bwMode="auto">
            <a:xfrm flipV="1">
              <a:off x="4552627" y="3503260"/>
              <a:ext cx="0" cy="53498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0" name="Text Box 25"/>
            <p:cNvSpPr txBox="1">
              <a:spLocks noChangeArrowheads="1"/>
            </p:cNvSpPr>
            <p:nvPr/>
          </p:nvSpPr>
          <p:spPr bwMode="auto">
            <a:xfrm>
              <a:off x="3209602" y="4075053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err="1"/>
                <a:t>hapus</a:t>
              </a:r>
              <a:endParaRPr lang="en-US" altLang="en-US" dirty="0"/>
            </a:p>
          </p:txBody>
        </p:sp>
        <p:sp>
          <p:nvSpPr>
            <p:cNvPr id="22551" name="Rectangle 26"/>
            <p:cNvSpPr>
              <a:spLocks noChangeArrowheads="1"/>
            </p:cNvSpPr>
            <p:nvPr/>
          </p:nvSpPr>
          <p:spPr bwMode="auto">
            <a:xfrm>
              <a:off x="5086027" y="289366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2552" name="Rectangle 27"/>
            <p:cNvSpPr>
              <a:spLocks noChangeArrowheads="1"/>
            </p:cNvSpPr>
            <p:nvPr/>
          </p:nvSpPr>
          <p:spPr bwMode="auto">
            <a:xfrm>
              <a:off x="5924227" y="289366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2553" name="Text Box 28"/>
            <p:cNvSpPr txBox="1">
              <a:spLocks noChangeArrowheads="1"/>
            </p:cNvSpPr>
            <p:nvPr/>
          </p:nvSpPr>
          <p:spPr bwMode="auto">
            <a:xfrm>
              <a:off x="5267002" y="3003198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12</a:t>
              </a:r>
            </a:p>
          </p:txBody>
        </p:sp>
        <p:sp>
          <p:nvSpPr>
            <p:cNvPr id="22554" name="Line 29"/>
            <p:cNvSpPr>
              <a:spLocks noChangeShapeType="1"/>
            </p:cNvSpPr>
            <p:nvPr/>
          </p:nvSpPr>
          <p:spPr bwMode="auto">
            <a:xfrm>
              <a:off x="6076627" y="319846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5" name="Oval 30"/>
            <p:cNvSpPr>
              <a:spLocks noChangeArrowheads="1"/>
            </p:cNvSpPr>
            <p:nvPr/>
          </p:nvSpPr>
          <p:spPr bwMode="auto">
            <a:xfrm>
              <a:off x="7905427" y="2588860"/>
              <a:ext cx="1676400" cy="1143000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5" name="Line 24"/>
            <p:cNvSpPr>
              <a:spLocks noChangeShapeType="1"/>
            </p:cNvSpPr>
            <p:nvPr/>
          </p:nvSpPr>
          <p:spPr bwMode="auto">
            <a:xfrm flipV="1">
              <a:off x="3743002" y="3503260"/>
              <a:ext cx="0" cy="53498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Text Box 25"/>
            <p:cNvSpPr txBox="1">
              <a:spLocks noChangeArrowheads="1"/>
            </p:cNvSpPr>
            <p:nvPr/>
          </p:nvSpPr>
          <p:spPr bwMode="auto">
            <a:xfrm>
              <a:off x="4033434" y="4075053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mtClean="0"/>
                <a:t>before</a:t>
              </a:r>
              <a:endParaRPr lang="en-US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76179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Hapus Simpul Akhir</a:t>
            </a:r>
          </a:p>
        </p:txBody>
      </p:sp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C9FB7E8-9EEF-4800-8C53-1A4F9D644661}" type="slidenum">
              <a:rPr lang="en-US" altLang="en-US"/>
              <a:pPr eaLnBrk="1" hangingPunct="1"/>
              <a:t>56</a:t>
            </a:fld>
            <a:endParaRPr lang="en-US" altLang="en-US"/>
          </a:p>
        </p:txBody>
      </p:sp>
      <p:sp>
        <p:nvSpPr>
          <p:cNvPr id="22579" name="Text Box 58"/>
          <p:cNvSpPr txBox="1">
            <a:spLocks noChangeArrowheads="1"/>
          </p:cNvSpPr>
          <p:nvPr/>
        </p:nvSpPr>
        <p:spPr bwMode="auto">
          <a:xfrm>
            <a:off x="1314126" y="1934510"/>
            <a:ext cx="87442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 smtClean="0">
                <a:latin typeface="+mn-lt"/>
              </a:rPr>
              <a:t>2. </a:t>
            </a:r>
            <a:r>
              <a:rPr lang="en-GB" altLang="en-US" sz="2400" dirty="0" err="1" smtClean="0">
                <a:latin typeface="+mn-lt"/>
              </a:rPr>
              <a:t>Arahkan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i="1" dirty="0" err="1" smtClean="0">
                <a:latin typeface="+mn-lt"/>
              </a:rPr>
              <a:t>hapus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ke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akhir</a:t>
            </a:r>
            <a:r>
              <a:rPr lang="en-GB" altLang="en-US" sz="2400" dirty="0" smtClean="0">
                <a:latin typeface="+mn-lt"/>
              </a:rPr>
              <a:t> list </a:t>
            </a:r>
            <a:r>
              <a:rPr lang="en-GB" altLang="en-US" sz="2400" dirty="0" err="1" smtClean="0">
                <a:latin typeface="+mn-lt"/>
              </a:rPr>
              <a:t>dan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i="1" dirty="0" smtClean="0">
                <a:latin typeface="+mn-lt"/>
              </a:rPr>
              <a:t>before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ke</a:t>
            </a:r>
            <a:r>
              <a:rPr lang="en-GB" altLang="en-US" sz="2400" dirty="0" smtClean="0">
                <a:latin typeface="+mn-lt"/>
              </a:rPr>
              <a:t> node </a:t>
            </a:r>
            <a:r>
              <a:rPr lang="en-GB" altLang="en-US" sz="2400" dirty="0" err="1" smtClean="0">
                <a:latin typeface="+mn-lt"/>
              </a:rPr>
              <a:t>sebelumnya</a:t>
            </a:r>
            <a:endParaRPr lang="en-US" altLang="en-US" sz="2400" dirty="0">
              <a:latin typeface="+mn-lt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2128058" y="2842712"/>
            <a:ext cx="7772400" cy="1837188"/>
            <a:chOff x="1961827" y="2588860"/>
            <a:chExt cx="7772400" cy="1837188"/>
          </a:xfrm>
        </p:grpSpPr>
        <p:sp>
          <p:nvSpPr>
            <p:cNvPr id="31" name="Text Box 12"/>
            <p:cNvSpPr txBox="1">
              <a:spLocks noChangeArrowheads="1"/>
            </p:cNvSpPr>
            <p:nvPr/>
          </p:nvSpPr>
          <p:spPr bwMode="auto">
            <a:xfrm>
              <a:off x="1961827" y="3046060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3562027" y="289366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33" name="Rectangle 8"/>
            <p:cNvSpPr>
              <a:spLocks noChangeArrowheads="1"/>
            </p:cNvSpPr>
            <p:nvPr/>
          </p:nvSpPr>
          <p:spPr bwMode="auto">
            <a:xfrm>
              <a:off x="4400227" y="289366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34" name="Text Box 9"/>
            <p:cNvSpPr txBox="1">
              <a:spLocks noChangeArrowheads="1"/>
            </p:cNvSpPr>
            <p:nvPr/>
          </p:nvSpPr>
          <p:spPr bwMode="auto">
            <a:xfrm>
              <a:off x="3743002" y="3003198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35" name="Line 10"/>
            <p:cNvSpPr>
              <a:spLocks noChangeShapeType="1"/>
            </p:cNvSpPr>
            <p:nvPr/>
          </p:nvSpPr>
          <p:spPr bwMode="auto">
            <a:xfrm>
              <a:off x="4552627" y="319846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11"/>
            <p:cNvSpPr>
              <a:spLocks noChangeShapeType="1"/>
            </p:cNvSpPr>
            <p:nvPr/>
          </p:nvSpPr>
          <p:spPr bwMode="auto">
            <a:xfrm flipV="1">
              <a:off x="3028627" y="319846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Rectangle 13"/>
            <p:cNvSpPr>
              <a:spLocks noChangeArrowheads="1"/>
            </p:cNvSpPr>
            <p:nvPr/>
          </p:nvSpPr>
          <p:spPr bwMode="auto">
            <a:xfrm>
              <a:off x="8134027" y="289366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38" name="Rectangle 14"/>
            <p:cNvSpPr>
              <a:spLocks noChangeArrowheads="1"/>
            </p:cNvSpPr>
            <p:nvPr/>
          </p:nvSpPr>
          <p:spPr bwMode="auto">
            <a:xfrm>
              <a:off x="8972227" y="289366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39" name="Text Box 15"/>
            <p:cNvSpPr txBox="1">
              <a:spLocks noChangeArrowheads="1"/>
            </p:cNvSpPr>
            <p:nvPr/>
          </p:nvSpPr>
          <p:spPr bwMode="auto">
            <a:xfrm>
              <a:off x="8315002" y="3003198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5</a:t>
              </a:r>
            </a:p>
          </p:txBody>
        </p:sp>
        <p:sp>
          <p:nvSpPr>
            <p:cNvPr id="40" name="Line 16"/>
            <p:cNvSpPr>
              <a:spLocks noChangeShapeType="1"/>
            </p:cNvSpPr>
            <p:nvPr/>
          </p:nvSpPr>
          <p:spPr bwMode="auto">
            <a:xfrm>
              <a:off x="9124627" y="319846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17"/>
            <p:cNvSpPr>
              <a:spLocks noChangeShapeType="1"/>
            </p:cNvSpPr>
            <p:nvPr/>
          </p:nvSpPr>
          <p:spPr bwMode="auto">
            <a:xfrm>
              <a:off x="9658027" y="3198460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18"/>
            <p:cNvSpPr>
              <a:spLocks noChangeShapeType="1"/>
            </p:cNvSpPr>
            <p:nvPr/>
          </p:nvSpPr>
          <p:spPr bwMode="auto">
            <a:xfrm>
              <a:off x="9581827" y="342706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19"/>
            <p:cNvSpPr>
              <a:spLocks noChangeShapeType="1"/>
            </p:cNvSpPr>
            <p:nvPr/>
          </p:nvSpPr>
          <p:spPr bwMode="auto">
            <a:xfrm>
              <a:off x="9581827" y="3503260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Rectangle 20"/>
            <p:cNvSpPr>
              <a:spLocks noChangeArrowheads="1"/>
            </p:cNvSpPr>
            <p:nvPr/>
          </p:nvSpPr>
          <p:spPr bwMode="auto">
            <a:xfrm>
              <a:off x="6610027" y="289366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45" name="Rectangle 21"/>
            <p:cNvSpPr>
              <a:spLocks noChangeArrowheads="1"/>
            </p:cNvSpPr>
            <p:nvPr/>
          </p:nvSpPr>
          <p:spPr bwMode="auto">
            <a:xfrm>
              <a:off x="7448227" y="289366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46" name="Text Box 22"/>
            <p:cNvSpPr txBox="1">
              <a:spLocks noChangeArrowheads="1"/>
            </p:cNvSpPr>
            <p:nvPr/>
          </p:nvSpPr>
          <p:spPr bwMode="auto">
            <a:xfrm>
              <a:off x="6791002" y="3003198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6</a:t>
              </a:r>
            </a:p>
          </p:txBody>
        </p:sp>
        <p:sp>
          <p:nvSpPr>
            <p:cNvPr id="47" name="Line 23"/>
            <p:cNvSpPr>
              <a:spLocks noChangeShapeType="1"/>
            </p:cNvSpPr>
            <p:nvPr/>
          </p:nvSpPr>
          <p:spPr bwMode="auto">
            <a:xfrm>
              <a:off x="7600627" y="319846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24"/>
            <p:cNvSpPr>
              <a:spLocks noChangeShapeType="1"/>
            </p:cNvSpPr>
            <p:nvPr/>
          </p:nvSpPr>
          <p:spPr bwMode="auto">
            <a:xfrm flipV="1">
              <a:off x="7053020" y="3471332"/>
              <a:ext cx="0" cy="53498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 Box 25"/>
            <p:cNvSpPr txBox="1">
              <a:spLocks noChangeArrowheads="1"/>
            </p:cNvSpPr>
            <p:nvPr/>
          </p:nvSpPr>
          <p:spPr bwMode="auto">
            <a:xfrm>
              <a:off x="8057827" y="4059336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err="1"/>
                <a:t>hapus</a:t>
              </a:r>
              <a:endParaRPr lang="en-US" altLang="en-US" dirty="0"/>
            </a:p>
          </p:txBody>
        </p:sp>
        <p:sp>
          <p:nvSpPr>
            <p:cNvPr id="50" name="Rectangle 26"/>
            <p:cNvSpPr>
              <a:spLocks noChangeArrowheads="1"/>
            </p:cNvSpPr>
            <p:nvPr/>
          </p:nvSpPr>
          <p:spPr bwMode="auto">
            <a:xfrm>
              <a:off x="5086027" y="2893660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1" name="Rectangle 27"/>
            <p:cNvSpPr>
              <a:spLocks noChangeArrowheads="1"/>
            </p:cNvSpPr>
            <p:nvPr/>
          </p:nvSpPr>
          <p:spPr bwMode="auto">
            <a:xfrm>
              <a:off x="5924227" y="2893660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2" name="Text Box 28"/>
            <p:cNvSpPr txBox="1">
              <a:spLocks noChangeArrowheads="1"/>
            </p:cNvSpPr>
            <p:nvPr/>
          </p:nvSpPr>
          <p:spPr bwMode="auto">
            <a:xfrm>
              <a:off x="5267002" y="3003198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12</a:t>
              </a:r>
            </a:p>
          </p:txBody>
        </p:sp>
        <p:sp>
          <p:nvSpPr>
            <p:cNvPr id="53" name="Line 29"/>
            <p:cNvSpPr>
              <a:spLocks noChangeShapeType="1"/>
            </p:cNvSpPr>
            <p:nvPr/>
          </p:nvSpPr>
          <p:spPr bwMode="auto">
            <a:xfrm>
              <a:off x="6076627" y="3198460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Oval 30"/>
            <p:cNvSpPr>
              <a:spLocks noChangeArrowheads="1"/>
            </p:cNvSpPr>
            <p:nvPr/>
          </p:nvSpPr>
          <p:spPr bwMode="auto">
            <a:xfrm>
              <a:off x="7905427" y="2588860"/>
              <a:ext cx="1676400" cy="1143000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5" name="Line 24"/>
            <p:cNvSpPr>
              <a:spLocks noChangeShapeType="1"/>
            </p:cNvSpPr>
            <p:nvPr/>
          </p:nvSpPr>
          <p:spPr bwMode="auto">
            <a:xfrm flipV="1">
              <a:off x="8591227" y="3487543"/>
              <a:ext cx="0" cy="53498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Text Box 25"/>
            <p:cNvSpPr txBox="1">
              <a:spLocks noChangeArrowheads="1"/>
            </p:cNvSpPr>
            <p:nvPr/>
          </p:nvSpPr>
          <p:spPr bwMode="auto">
            <a:xfrm>
              <a:off x="6533827" y="4043125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mtClean="0"/>
                <a:t>before</a:t>
              </a:r>
              <a:endParaRPr lang="en-US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718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Hapus Simpul Akhir</a:t>
            </a:r>
          </a:p>
        </p:txBody>
      </p:sp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C9FB7E8-9EEF-4800-8C53-1A4F9D644661}" type="slidenum">
              <a:rPr lang="en-US" altLang="en-US"/>
              <a:pPr eaLnBrk="1" hangingPunct="1"/>
              <a:t>57</a:t>
            </a:fld>
            <a:endParaRPr lang="en-US" altLang="en-US"/>
          </a:p>
        </p:txBody>
      </p:sp>
      <p:sp>
        <p:nvSpPr>
          <p:cNvPr id="22579" name="Text Box 58"/>
          <p:cNvSpPr txBox="1">
            <a:spLocks noChangeArrowheads="1"/>
          </p:cNvSpPr>
          <p:nvPr/>
        </p:nvSpPr>
        <p:spPr bwMode="auto">
          <a:xfrm>
            <a:off x="1314126" y="1934510"/>
            <a:ext cx="87442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 smtClean="0">
                <a:latin typeface="+mn-lt"/>
              </a:rPr>
              <a:t>3. </a:t>
            </a:r>
            <a:r>
              <a:rPr lang="en-GB" altLang="en-US" sz="2400" i="1" dirty="0" smtClean="0">
                <a:latin typeface="+mn-lt"/>
              </a:rPr>
              <a:t>before-&gt;next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menunjuk</a:t>
            </a:r>
            <a:r>
              <a:rPr lang="en-GB" altLang="en-US" sz="2400" dirty="0" smtClean="0">
                <a:latin typeface="+mn-lt"/>
              </a:rPr>
              <a:t> NULL</a:t>
            </a:r>
            <a:endParaRPr lang="en-US" altLang="en-US" sz="2400" dirty="0">
              <a:latin typeface="+mn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128058" y="2857414"/>
            <a:ext cx="8274964" cy="1837188"/>
            <a:chOff x="2128058" y="2857414"/>
            <a:chExt cx="8274964" cy="1837188"/>
          </a:xfrm>
        </p:grpSpPr>
        <p:sp>
          <p:nvSpPr>
            <p:cNvPr id="31" name="Text Box 12"/>
            <p:cNvSpPr txBox="1">
              <a:spLocks noChangeArrowheads="1"/>
            </p:cNvSpPr>
            <p:nvPr/>
          </p:nvSpPr>
          <p:spPr bwMode="auto">
            <a:xfrm>
              <a:off x="2128058" y="3299912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3728258" y="3147512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33" name="Rectangle 8"/>
            <p:cNvSpPr>
              <a:spLocks noChangeArrowheads="1"/>
            </p:cNvSpPr>
            <p:nvPr/>
          </p:nvSpPr>
          <p:spPr bwMode="auto">
            <a:xfrm>
              <a:off x="4566458" y="3147512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34" name="Text Box 9"/>
            <p:cNvSpPr txBox="1">
              <a:spLocks noChangeArrowheads="1"/>
            </p:cNvSpPr>
            <p:nvPr/>
          </p:nvSpPr>
          <p:spPr bwMode="auto">
            <a:xfrm>
              <a:off x="3909233" y="3257050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35" name="Line 10"/>
            <p:cNvSpPr>
              <a:spLocks noChangeShapeType="1"/>
            </p:cNvSpPr>
            <p:nvPr/>
          </p:nvSpPr>
          <p:spPr bwMode="auto">
            <a:xfrm>
              <a:off x="4718858" y="3452312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11"/>
            <p:cNvSpPr>
              <a:spLocks noChangeShapeType="1"/>
            </p:cNvSpPr>
            <p:nvPr/>
          </p:nvSpPr>
          <p:spPr bwMode="auto">
            <a:xfrm flipV="1">
              <a:off x="3194858" y="3452312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Rectangle 13"/>
            <p:cNvSpPr>
              <a:spLocks noChangeArrowheads="1"/>
            </p:cNvSpPr>
            <p:nvPr/>
          </p:nvSpPr>
          <p:spPr bwMode="auto">
            <a:xfrm>
              <a:off x="8802822" y="3162214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38" name="Rectangle 14"/>
            <p:cNvSpPr>
              <a:spLocks noChangeArrowheads="1"/>
            </p:cNvSpPr>
            <p:nvPr/>
          </p:nvSpPr>
          <p:spPr bwMode="auto">
            <a:xfrm>
              <a:off x="9641022" y="3162214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39" name="Text Box 15"/>
            <p:cNvSpPr txBox="1">
              <a:spLocks noChangeArrowheads="1"/>
            </p:cNvSpPr>
            <p:nvPr/>
          </p:nvSpPr>
          <p:spPr bwMode="auto">
            <a:xfrm>
              <a:off x="8983797" y="3271752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5</a:t>
              </a:r>
            </a:p>
          </p:txBody>
        </p:sp>
        <p:sp>
          <p:nvSpPr>
            <p:cNvPr id="40" name="Line 16"/>
            <p:cNvSpPr>
              <a:spLocks noChangeShapeType="1"/>
            </p:cNvSpPr>
            <p:nvPr/>
          </p:nvSpPr>
          <p:spPr bwMode="auto">
            <a:xfrm>
              <a:off x="9793422" y="3467014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17"/>
            <p:cNvSpPr>
              <a:spLocks noChangeShapeType="1"/>
            </p:cNvSpPr>
            <p:nvPr/>
          </p:nvSpPr>
          <p:spPr bwMode="auto">
            <a:xfrm>
              <a:off x="10326822" y="3467014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18"/>
            <p:cNvSpPr>
              <a:spLocks noChangeShapeType="1"/>
            </p:cNvSpPr>
            <p:nvPr/>
          </p:nvSpPr>
          <p:spPr bwMode="auto">
            <a:xfrm>
              <a:off x="10250622" y="3695614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19"/>
            <p:cNvSpPr>
              <a:spLocks noChangeShapeType="1"/>
            </p:cNvSpPr>
            <p:nvPr/>
          </p:nvSpPr>
          <p:spPr bwMode="auto">
            <a:xfrm>
              <a:off x="10250622" y="3771814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Rectangle 20"/>
            <p:cNvSpPr>
              <a:spLocks noChangeArrowheads="1"/>
            </p:cNvSpPr>
            <p:nvPr/>
          </p:nvSpPr>
          <p:spPr bwMode="auto">
            <a:xfrm>
              <a:off x="6776258" y="3147512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45" name="Rectangle 21"/>
            <p:cNvSpPr>
              <a:spLocks noChangeArrowheads="1"/>
            </p:cNvSpPr>
            <p:nvPr/>
          </p:nvSpPr>
          <p:spPr bwMode="auto">
            <a:xfrm>
              <a:off x="7614458" y="3147512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46" name="Text Box 22"/>
            <p:cNvSpPr txBox="1">
              <a:spLocks noChangeArrowheads="1"/>
            </p:cNvSpPr>
            <p:nvPr/>
          </p:nvSpPr>
          <p:spPr bwMode="auto">
            <a:xfrm>
              <a:off x="6957233" y="3257050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6</a:t>
              </a:r>
            </a:p>
          </p:txBody>
        </p:sp>
        <p:sp>
          <p:nvSpPr>
            <p:cNvPr id="48" name="Line 24"/>
            <p:cNvSpPr>
              <a:spLocks noChangeShapeType="1"/>
            </p:cNvSpPr>
            <p:nvPr/>
          </p:nvSpPr>
          <p:spPr bwMode="auto">
            <a:xfrm flipV="1">
              <a:off x="7219251" y="3725184"/>
              <a:ext cx="0" cy="534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 Box 25"/>
            <p:cNvSpPr txBox="1">
              <a:spLocks noChangeArrowheads="1"/>
            </p:cNvSpPr>
            <p:nvPr/>
          </p:nvSpPr>
          <p:spPr bwMode="auto">
            <a:xfrm>
              <a:off x="8726622" y="4327890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err="1"/>
                <a:t>hapus</a:t>
              </a:r>
              <a:endParaRPr lang="en-US" altLang="en-US" dirty="0"/>
            </a:p>
          </p:txBody>
        </p:sp>
        <p:sp>
          <p:nvSpPr>
            <p:cNvPr id="50" name="Rectangle 26"/>
            <p:cNvSpPr>
              <a:spLocks noChangeArrowheads="1"/>
            </p:cNvSpPr>
            <p:nvPr/>
          </p:nvSpPr>
          <p:spPr bwMode="auto">
            <a:xfrm>
              <a:off x="5252258" y="3147512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1" name="Rectangle 27"/>
            <p:cNvSpPr>
              <a:spLocks noChangeArrowheads="1"/>
            </p:cNvSpPr>
            <p:nvPr/>
          </p:nvSpPr>
          <p:spPr bwMode="auto">
            <a:xfrm>
              <a:off x="6090458" y="3147512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2" name="Text Box 28"/>
            <p:cNvSpPr txBox="1">
              <a:spLocks noChangeArrowheads="1"/>
            </p:cNvSpPr>
            <p:nvPr/>
          </p:nvSpPr>
          <p:spPr bwMode="auto">
            <a:xfrm>
              <a:off x="5433233" y="3257050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12</a:t>
              </a:r>
            </a:p>
          </p:txBody>
        </p:sp>
        <p:sp>
          <p:nvSpPr>
            <p:cNvPr id="53" name="Line 29"/>
            <p:cNvSpPr>
              <a:spLocks noChangeShapeType="1"/>
            </p:cNvSpPr>
            <p:nvPr/>
          </p:nvSpPr>
          <p:spPr bwMode="auto">
            <a:xfrm>
              <a:off x="6242858" y="3452312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Oval 30"/>
            <p:cNvSpPr>
              <a:spLocks noChangeArrowheads="1"/>
            </p:cNvSpPr>
            <p:nvPr/>
          </p:nvSpPr>
          <p:spPr bwMode="auto">
            <a:xfrm>
              <a:off x="8574222" y="2857414"/>
              <a:ext cx="1676400" cy="1143000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5" name="Line 24"/>
            <p:cNvSpPr>
              <a:spLocks noChangeShapeType="1"/>
            </p:cNvSpPr>
            <p:nvPr/>
          </p:nvSpPr>
          <p:spPr bwMode="auto">
            <a:xfrm flipV="1">
              <a:off x="9260022" y="3756097"/>
              <a:ext cx="0" cy="534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Text Box 25"/>
            <p:cNvSpPr txBox="1">
              <a:spLocks noChangeArrowheads="1"/>
            </p:cNvSpPr>
            <p:nvPr/>
          </p:nvSpPr>
          <p:spPr bwMode="auto">
            <a:xfrm>
              <a:off x="6700058" y="4296977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mtClean="0"/>
                <a:t>before</a:t>
              </a:r>
              <a:endParaRPr lang="en-US" altLang="en-US" dirty="0"/>
            </a:p>
          </p:txBody>
        </p:sp>
        <p:sp>
          <p:nvSpPr>
            <p:cNvPr id="57" name="Line 53"/>
            <p:cNvSpPr>
              <a:spLocks noChangeShapeType="1"/>
            </p:cNvSpPr>
            <p:nvPr/>
          </p:nvSpPr>
          <p:spPr bwMode="auto">
            <a:xfrm>
              <a:off x="7766858" y="3428914"/>
              <a:ext cx="533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54"/>
            <p:cNvSpPr>
              <a:spLocks noChangeShapeType="1"/>
            </p:cNvSpPr>
            <p:nvPr/>
          </p:nvSpPr>
          <p:spPr bwMode="auto">
            <a:xfrm>
              <a:off x="8300258" y="3428914"/>
              <a:ext cx="0" cy="2286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55"/>
            <p:cNvSpPr>
              <a:spLocks noChangeShapeType="1"/>
            </p:cNvSpPr>
            <p:nvPr/>
          </p:nvSpPr>
          <p:spPr bwMode="auto">
            <a:xfrm>
              <a:off x="8224058" y="3657514"/>
              <a:ext cx="152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56"/>
            <p:cNvSpPr>
              <a:spLocks noChangeShapeType="1"/>
            </p:cNvSpPr>
            <p:nvPr/>
          </p:nvSpPr>
          <p:spPr bwMode="auto">
            <a:xfrm>
              <a:off x="8224058" y="3733714"/>
              <a:ext cx="152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0161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Hapus Simpul Akhir</a:t>
            </a:r>
          </a:p>
        </p:txBody>
      </p:sp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C9FB7E8-9EEF-4800-8C53-1A4F9D644661}" type="slidenum">
              <a:rPr lang="en-US" altLang="en-US"/>
              <a:pPr eaLnBrk="1" hangingPunct="1"/>
              <a:t>58</a:t>
            </a:fld>
            <a:endParaRPr lang="en-US" altLang="en-US"/>
          </a:p>
        </p:txBody>
      </p:sp>
      <p:sp>
        <p:nvSpPr>
          <p:cNvPr id="22579" name="Text Box 58"/>
          <p:cNvSpPr txBox="1">
            <a:spLocks noChangeArrowheads="1"/>
          </p:cNvSpPr>
          <p:nvPr/>
        </p:nvSpPr>
        <p:spPr bwMode="auto">
          <a:xfrm>
            <a:off x="1314126" y="1934510"/>
            <a:ext cx="874427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 smtClean="0">
                <a:latin typeface="+mn-lt"/>
              </a:rPr>
              <a:t>4. </a:t>
            </a:r>
            <a:r>
              <a:rPr lang="en-GB" altLang="en-US" sz="2400" i="1" dirty="0" err="1" smtClean="0">
                <a:latin typeface="+mn-lt"/>
              </a:rPr>
              <a:t>free_Node</a:t>
            </a:r>
            <a:r>
              <a:rPr lang="en-GB" altLang="en-US" sz="2400" i="1" dirty="0" smtClean="0">
                <a:latin typeface="+mn-lt"/>
              </a:rPr>
              <a:t>(</a:t>
            </a:r>
            <a:r>
              <a:rPr lang="en-GB" altLang="en-US" sz="2400" i="1" dirty="0" err="1" smtClean="0">
                <a:latin typeface="+mn-lt"/>
              </a:rPr>
              <a:t>hapus</a:t>
            </a:r>
            <a:r>
              <a:rPr lang="en-GB" altLang="en-US" sz="2400" i="1" dirty="0" smtClean="0">
                <a:latin typeface="+mn-lt"/>
              </a:rPr>
              <a:t>)</a:t>
            </a:r>
            <a:endParaRPr lang="en-US" altLang="en-US" sz="2400" dirty="0">
              <a:latin typeface="+mn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128058" y="2857414"/>
            <a:ext cx="8274964" cy="1837188"/>
            <a:chOff x="2128058" y="2857414"/>
            <a:chExt cx="8274964" cy="1837188"/>
          </a:xfrm>
        </p:grpSpPr>
        <p:sp>
          <p:nvSpPr>
            <p:cNvPr id="31" name="Text Box 12"/>
            <p:cNvSpPr txBox="1">
              <a:spLocks noChangeArrowheads="1"/>
            </p:cNvSpPr>
            <p:nvPr/>
          </p:nvSpPr>
          <p:spPr bwMode="auto">
            <a:xfrm>
              <a:off x="2128058" y="3299912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3728258" y="3147512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33" name="Rectangle 8"/>
            <p:cNvSpPr>
              <a:spLocks noChangeArrowheads="1"/>
            </p:cNvSpPr>
            <p:nvPr/>
          </p:nvSpPr>
          <p:spPr bwMode="auto">
            <a:xfrm>
              <a:off x="4566458" y="3147512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34" name="Text Box 9"/>
            <p:cNvSpPr txBox="1">
              <a:spLocks noChangeArrowheads="1"/>
            </p:cNvSpPr>
            <p:nvPr/>
          </p:nvSpPr>
          <p:spPr bwMode="auto">
            <a:xfrm>
              <a:off x="3909233" y="3257050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35" name="Line 10"/>
            <p:cNvSpPr>
              <a:spLocks noChangeShapeType="1"/>
            </p:cNvSpPr>
            <p:nvPr/>
          </p:nvSpPr>
          <p:spPr bwMode="auto">
            <a:xfrm>
              <a:off x="4718858" y="3452312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11"/>
            <p:cNvSpPr>
              <a:spLocks noChangeShapeType="1"/>
            </p:cNvSpPr>
            <p:nvPr/>
          </p:nvSpPr>
          <p:spPr bwMode="auto">
            <a:xfrm flipV="1">
              <a:off x="3194858" y="3452312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Rectangle 13"/>
            <p:cNvSpPr>
              <a:spLocks noChangeArrowheads="1"/>
            </p:cNvSpPr>
            <p:nvPr/>
          </p:nvSpPr>
          <p:spPr bwMode="auto">
            <a:xfrm>
              <a:off x="8802822" y="3162214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38" name="Rectangle 14"/>
            <p:cNvSpPr>
              <a:spLocks noChangeArrowheads="1"/>
            </p:cNvSpPr>
            <p:nvPr/>
          </p:nvSpPr>
          <p:spPr bwMode="auto">
            <a:xfrm>
              <a:off x="9641022" y="3162214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39" name="Text Box 15"/>
            <p:cNvSpPr txBox="1">
              <a:spLocks noChangeArrowheads="1"/>
            </p:cNvSpPr>
            <p:nvPr/>
          </p:nvSpPr>
          <p:spPr bwMode="auto">
            <a:xfrm>
              <a:off x="8983797" y="3271752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5</a:t>
              </a:r>
            </a:p>
          </p:txBody>
        </p:sp>
        <p:sp>
          <p:nvSpPr>
            <p:cNvPr id="40" name="Line 16"/>
            <p:cNvSpPr>
              <a:spLocks noChangeShapeType="1"/>
            </p:cNvSpPr>
            <p:nvPr/>
          </p:nvSpPr>
          <p:spPr bwMode="auto">
            <a:xfrm>
              <a:off x="9793422" y="3467014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17"/>
            <p:cNvSpPr>
              <a:spLocks noChangeShapeType="1"/>
            </p:cNvSpPr>
            <p:nvPr/>
          </p:nvSpPr>
          <p:spPr bwMode="auto">
            <a:xfrm>
              <a:off x="10326822" y="3467014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18"/>
            <p:cNvSpPr>
              <a:spLocks noChangeShapeType="1"/>
            </p:cNvSpPr>
            <p:nvPr/>
          </p:nvSpPr>
          <p:spPr bwMode="auto">
            <a:xfrm>
              <a:off x="10250622" y="3695614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19"/>
            <p:cNvSpPr>
              <a:spLocks noChangeShapeType="1"/>
            </p:cNvSpPr>
            <p:nvPr/>
          </p:nvSpPr>
          <p:spPr bwMode="auto">
            <a:xfrm>
              <a:off x="10250622" y="3771814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Rectangle 20"/>
            <p:cNvSpPr>
              <a:spLocks noChangeArrowheads="1"/>
            </p:cNvSpPr>
            <p:nvPr/>
          </p:nvSpPr>
          <p:spPr bwMode="auto">
            <a:xfrm>
              <a:off x="6776258" y="3147512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45" name="Rectangle 21"/>
            <p:cNvSpPr>
              <a:spLocks noChangeArrowheads="1"/>
            </p:cNvSpPr>
            <p:nvPr/>
          </p:nvSpPr>
          <p:spPr bwMode="auto">
            <a:xfrm>
              <a:off x="7614458" y="3147512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46" name="Text Box 22"/>
            <p:cNvSpPr txBox="1">
              <a:spLocks noChangeArrowheads="1"/>
            </p:cNvSpPr>
            <p:nvPr/>
          </p:nvSpPr>
          <p:spPr bwMode="auto">
            <a:xfrm>
              <a:off x="6957233" y="3257050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6</a:t>
              </a:r>
            </a:p>
          </p:txBody>
        </p:sp>
        <p:sp>
          <p:nvSpPr>
            <p:cNvPr id="48" name="Line 24"/>
            <p:cNvSpPr>
              <a:spLocks noChangeShapeType="1"/>
            </p:cNvSpPr>
            <p:nvPr/>
          </p:nvSpPr>
          <p:spPr bwMode="auto">
            <a:xfrm flipV="1">
              <a:off x="7219251" y="3725184"/>
              <a:ext cx="0" cy="534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 Box 25"/>
            <p:cNvSpPr txBox="1">
              <a:spLocks noChangeArrowheads="1"/>
            </p:cNvSpPr>
            <p:nvPr/>
          </p:nvSpPr>
          <p:spPr bwMode="auto">
            <a:xfrm>
              <a:off x="8726622" y="4327890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err="1"/>
                <a:t>hapus</a:t>
              </a:r>
              <a:endParaRPr lang="en-US" altLang="en-US" dirty="0"/>
            </a:p>
          </p:txBody>
        </p:sp>
        <p:sp>
          <p:nvSpPr>
            <p:cNvPr id="50" name="Rectangle 26"/>
            <p:cNvSpPr>
              <a:spLocks noChangeArrowheads="1"/>
            </p:cNvSpPr>
            <p:nvPr/>
          </p:nvSpPr>
          <p:spPr bwMode="auto">
            <a:xfrm>
              <a:off x="5252258" y="3147512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1" name="Rectangle 27"/>
            <p:cNvSpPr>
              <a:spLocks noChangeArrowheads="1"/>
            </p:cNvSpPr>
            <p:nvPr/>
          </p:nvSpPr>
          <p:spPr bwMode="auto">
            <a:xfrm>
              <a:off x="6090458" y="3147512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2" name="Text Box 28"/>
            <p:cNvSpPr txBox="1">
              <a:spLocks noChangeArrowheads="1"/>
            </p:cNvSpPr>
            <p:nvPr/>
          </p:nvSpPr>
          <p:spPr bwMode="auto">
            <a:xfrm>
              <a:off x="5433233" y="3257050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12</a:t>
              </a:r>
            </a:p>
          </p:txBody>
        </p:sp>
        <p:sp>
          <p:nvSpPr>
            <p:cNvPr id="53" name="Line 29"/>
            <p:cNvSpPr>
              <a:spLocks noChangeShapeType="1"/>
            </p:cNvSpPr>
            <p:nvPr/>
          </p:nvSpPr>
          <p:spPr bwMode="auto">
            <a:xfrm>
              <a:off x="6242858" y="3452312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Oval 30"/>
            <p:cNvSpPr>
              <a:spLocks noChangeArrowheads="1"/>
            </p:cNvSpPr>
            <p:nvPr/>
          </p:nvSpPr>
          <p:spPr bwMode="auto">
            <a:xfrm>
              <a:off x="8574222" y="2857414"/>
              <a:ext cx="1676400" cy="1143000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55" name="Line 24"/>
            <p:cNvSpPr>
              <a:spLocks noChangeShapeType="1"/>
            </p:cNvSpPr>
            <p:nvPr/>
          </p:nvSpPr>
          <p:spPr bwMode="auto">
            <a:xfrm flipV="1">
              <a:off x="9260022" y="3756097"/>
              <a:ext cx="0" cy="534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Text Box 25"/>
            <p:cNvSpPr txBox="1">
              <a:spLocks noChangeArrowheads="1"/>
            </p:cNvSpPr>
            <p:nvPr/>
          </p:nvSpPr>
          <p:spPr bwMode="auto">
            <a:xfrm>
              <a:off x="6700058" y="4296977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mtClean="0"/>
                <a:t>before</a:t>
              </a:r>
              <a:endParaRPr lang="en-US" altLang="en-US" dirty="0"/>
            </a:p>
          </p:txBody>
        </p:sp>
        <p:sp>
          <p:nvSpPr>
            <p:cNvPr id="57" name="Line 53"/>
            <p:cNvSpPr>
              <a:spLocks noChangeShapeType="1"/>
            </p:cNvSpPr>
            <p:nvPr/>
          </p:nvSpPr>
          <p:spPr bwMode="auto">
            <a:xfrm>
              <a:off x="7766858" y="3428914"/>
              <a:ext cx="533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54"/>
            <p:cNvSpPr>
              <a:spLocks noChangeShapeType="1"/>
            </p:cNvSpPr>
            <p:nvPr/>
          </p:nvSpPr>
          <p:spPr bwMode="auto">
            <a:xfrm>
              <a:off x="8300258" y="3428914"/>
              <a:ext cx="0" cy="2286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55"/>
            <p:cNvSpPr>
              <a:spLocks noChangeShapeType="1"/>
            </p:cNvSpPr>
            <p:nvPr/>
          </p:nvSpPr>
          <p:spPr bwMode="auto">
            <a:xfrm>
              <a:off x="8224058" y="3657514"/>
              <a:ext cx="152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56"/>
            <p:cNvSpPr>
              <a:spLocks noChangeShapeType="1"/>
            </p:cNvSpPr>
            <p:nvPr/>
          </p:nvSpPr>
          <p:spPr bwMode="auto">
            <a:xfrm>
              <a:off x="8224058" y="3733714"/>
              <a:ext cx="152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7" name="Straight Connector 46"/>
          <p:cNvCxnSpPr/>
          <p:nvPr/>
        </p:nvCxnSpPr>
        <p:spPr>
          <a:xfrm>
            <a:off x="8836354" y="3024802"/>
            <a:ext cx="1185394" cy="80822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8836354" y="3024802"/>
            <a:ext cx="1185394" cy="80822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8907597" y="5106180"/>
            <a:ext cx="1219200" cy="381000"/>
            <a:chOff x="8907597" y="5106180"/>
            <a:chExt cx="1219200" cy="381000"/>
          </a:xfrm>
        </p:grpSpPr>
        <p:sp>
          <p:nvSpPr>
            <p:cNvPr id="62" name="Line 53"/>
            <p:cNvSpPr>
              <a:spLocks noChangeShapeType="1"/>
            </p:cNvSpPr>
            <p:nvPr/>
          </p:nvSpPr>
          <p:spPr bwMode="auto">
            <a:xfrm>
              <a:off x="9517197" y="5106180"/>
              <a:ext cx="533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Line 54"/>
            <p:cNvSpPr>
              <a:spLocks noChangeShapeType="1"/>
            </p:cNvSpPr>
            <p:nvPr/>
          </p:nvSpPr>
          <p:spPr bwMode="auto">
            <a:xfrm>
              <a:off x="10050597" y="5106180"/>
              <a:ext cx="0" cy="2286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Line 55"/>
            <p:cNvSpPr>
              <a:spLocks noChangeShapeType="1"/>
            </p:cNvSpPr>
            <p:nvPr/>
          </p:nvSpPr>
          <p:spPr bwMode="auto">
            <a:xfrm>
              <a:off x="9974397" y="5334780"/>
              <a:ext cx="152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Line 56"/>
            <p:cNvSpPr>
              <a:spLocks noChangeShapeType="1"/>
            </p:cNvSpPr>
            <p:nvPr/>
          </p:nvSpPr>
          <p:spPr bwMode="auto">
            <a:xfrm>
              <a:off x="9974397" y="5410980"/>
              <a:ext cx="1524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Text Box 57"/>
            <p:cNvSpPr txBox="1">
              <a:spLocks noChangeArrowheads="1"/>
            </p:cNvSpPr>
            <p:nvPr/>
          </p:nvSpPr>
          <p:spPr bwMode="auto">
            <a:xfrm>
              <a:off x="8907597" y="5120468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hapus</a:t>
              </a:r>
              <a:endParaRPr lang="en-US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8306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Hapus</a:t>
            </a:r>
            <a:r>
              <a:rPr lang="en-US" dirty="0" smtClean="0"/>
              <a:t> </a:t>
            </a:r>
            <a:r>
              <a:rPr lang="en-US" dirty="0" err="1" smtClean="0"/>
              <a:t>Simpul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40388" y="2403545"/>
            <a:ext cx="8372184" cy="267765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Node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= head, before; </a:t>
            </a:r>
            <a:endParaRPr lang="en-US" altLang="en-US" sz="24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while(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-&gt;next != NULL){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before =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-&gt;next;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altLang="en-US" sz="2400" dirty="0" smtClean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before-&gt;next = NULL;</a:t>
            </a:r>
          </a:p>
          <a:p>
            <a:pPr>
              <a:buFontTx/>
              <a:buNone/>
            </a:pP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free_Node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);</a:t>
            </a:r>
            <a:endParaRPr lang="en-US" altLang="en-US" sz="2400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242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i="1" dirty="0" err="1" smtClean="0"/>
              <a:t>sizeof</a:t>
            </a:r>
            <a:r>
              <a:rPr lang="en-US" altLang="en-US" i="1" dirty="0" smtClean="0"/>
              <a:t>()</a:t>
            </a: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01638" indent="-401638" eaLnBrk="1" hangingPunct="1">
              <a:buFont typeface="Wingdings" charset="2"/>
              <a:buChar char="Ø"/>
            </a:pPr>
            <a:r>
              <a:rPr lang="en-US" altLang="en-US" sz="3200" dirty="0" err="1" smtClean="0"/>
              <a:t>Untuk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mendapatkan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ukuran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dari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berbagai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tipe</a:t>
            </a:r>
            <a:r>
              <a:rPr lang="en-US" altLang="en-US" sz="3200" dirty="0" smtClean="0"/>
              <a:t> data, </a:t>
            </a:r>
            <a:r>
              <a:rPr lang="en-US" altLang="en-US" sz="3200" dirty="0" err="1" smtClean="0"/>
              <a:t>variabel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ataupun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struktur</a:t>
            </a:r>
            <a:r>
              <a:rPr lang="en-US" altLang="en-US" sz="3200" dirty="0" smtClean="0"/>
              <a:t>.  </a:t>
            </a:r>
          </a:p>
          <a:p>
            <a:pPr marL="401638" indent="-401638" eaLnBrk="1" hangingPunct="1">
              <a:buFont typeface="Wingdings" charset="2"/>
              <a:buChar char="Ø"/>
            </a:pPr>
            <a:r>
              <a:rPr lang="en-US" altLang="en-US" sz="3200" i="1" dirty="0" smtClean="0"/>
              <a:t>Return value</a:t>
            </a:r>
            <a:r>
              <a:rPr lang="en-US" altLang="en-US" sz="3200" dirty="0" smtClean="0"/>
              <a:t> : </a:t>
            </a:r>
            <a:r>
              <a:rPr lang="en-US" altLang="en-US" sz="3200" dirty="0" err="1" smtClean="0"/>
              <a:t>ukuran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dari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obyek</a:t>
            </a:r>
            <a:r>
              <a:rPr lang="en-US" altLang="en-US" sz="3200" dirty="0" smtClean="0"/>
              <a:t> yang </a:t>
            </a:r>
            <a:r>
              <a:rPr lang="en-US" altLang="en-US" sz="3200" dirty="0" err="1" smtClean="0"/>
              <a:t>bersangkutan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dalam</a:t>
            </a:r>
            <a:r>
              <a:rPr lang="en-US" altLang="en-US" sz="3200" dirty="0" smtClean="0"/>
              <a:t> byte.  </a:t>
            </a:r>
          </a:p>
          <a:p>
            <a:pPr marL="401638" indent="-401638" eaLnBrk="1" hangingPunct="1">
              <a:buFont typeface="Wingdings" charset="2"/>
              <a:buChar char="Ø"/>
            </a:pPr>
            <a:r>
              <a:rPr lang="en-US" altLang="en-US" sz="3200" dirty="0" smtClean="0"/>
              <a:t>Parameter </a:t>
            </a:r>
            <a:r>
              <a:rPr lang="en-US" altLang="en-US" sz="3200" dirty="0" err="1" smtClean="0"/>
              <a:t>dari</a:t>
            </a:r>
            <a:r>
              <a:rPr lang="en-US" altLang="en-US" sz="3200" dirty="0" smtClean="0"/>
              <a:t> </a:t>
            </a:r>
            <a:r>
              <a:rPr lang="en-US" altLang="en-US" sz="3200" i="1" dirty="0" err="1" smtClean="0"/>
              <a:t>sizeof</a:t>
            </a:r>
            <a:r>
              <a:rPr lang="en-US" altLang="en-US" sz="3200" i="1" dirty="0" smtClean="0"/>
              <a:t>() </a:t>
            </a:r>
            <a:r>
              <a:rPr lang="en-US" altLang="en-US" sz="3200" dirty="0" smtClean="0"/>
              <a:t>: </a:t>
            </a:r>
            <a:r>
              <a:rPr lang="en-US" altLang="en-US" sz="3200" dirty="0" err="1" smtClean="0"/>
              <a:t>sebuah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obyek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atau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sebuah</a:t>
            </a:r>
            <a:r>
              <a:rPr lang="en-US" altLang="en-US" sz="3200" dirty="0" smtClean="0"/>
              <a:t> </a:t>
            </a:r>
            <a:r>
              <a:rPr lang="en-US" altLang="en-US" sz="3200" dirty="0" err="1" smtClean="0"/>
              <a:t>tipe</a:t>
            </a:r>
            <a:r>
              <a:rPr lang="en-US" altLang="en-US" sz="3200" dirty="0" smtClean="0"/>
              <a:t> data</a:t>
            </a:r>
          </a:p>
        </p:txBody>
      </p:sp>
    </p:spTree>
    <p:extLst>
      <p:ext uri="{BB962C8B-B14F-4D97-AF65-F5344CB8AC3E}">
        <p14:creationId xmlns:p14="http://schemas.microsoft.com/office/powerpoint/2010/main" val="224794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Hapus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Simpul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Tertentu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misal</a:t>
            </a:r>
            <a:r>
              <a:rPr lang="en-US" altLang="en-US" dirty="0" smtClean="0"/>
              <a:t> x = 12)</a:t>
            </a:r>
          </a:p>
        </p:txBody>
      </p:sp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1378ECA-3340-49AD-9924-491644CB5A64}" type="slidenum">
              <a:rPr lang="en-US" altLang="en-US"/>
              <a:pPr eaLnBrk="1" hangingPunct="1"/>
              <a:t>60</a:t>
            </a:fld>
            <a:endParaRPr lang="en-US" altLang="en-US"/>
          </a:p>
        </p:txBody>
      </p:sp>
      <p:sp>
        <p:nvSpPr>
          <p:cNvPr id="23591" name="Text Box 50"/>
          <p:cNvSpPr txBox="1">
            <a:spLocks noChangeArrowheads="1"/>
          </p:cNvSpPr>
          <p:nvPr/>
        </p:nvSpPr>
        <p:spPr bwMode="auto">
          <a:xfrm>
            <a:off x="1287650" y="1961228"/>
            <a:ext cx="609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>
                <a:latin typeface="+mn-lt"/>
              </a:rPr>
              <a:t>1.  </a:t>
            </a:r>
            <a:r>
              <a:rPr lang="en-GB" altLang="en-US" sz="2400" i="1" dirty="0" err="1" smtClean="0">
                <a:latin typeface="+mn-lt"/>
              </a:rPr>
              <a:t>hapus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dan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i="1" dirty="0" smtClean="0">
                <a:latin typeface="+mn-lt"/>
              </a:rPr>
              <a:t>before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menunjuk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i="1" dirty="0" smtClean="0">
                <a:latin typeface="+mn-lt"/>
              </a:rPr>
              <a:t>head</a:t>
            </a:r>
            <a:endParaRPr lang="en-US" altLang="en-US" sz="2400" i="1" dirty="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024751" y="2646761"/>
            <a:ext cx="5791200" cy="1828650"/>
            <a:chOff x="3040250" y="2544187"/>
            <a:chExt cx="5791200" cy="1828650"/>
          </a:xfrm>
        </p:grpSpPr>
        <p:grpSp>
          <p:nvGrpSpPr>
            <p:cNvPr id="3" name="Group 2"/>
            <p:cNvGrpSpPr/>
            <p:nvPr/>
          </p:nvGrpSpPr>
          <p:grpSpPr>
            <a:xfrm>
              <a:off x="3040250" y="2544187"/>
              <a:ext cx="5791200" cy="1814511"/>
              <a:chOff x="2209800" y="1843088"/>
              <a:chExt cx="5791200" cy="1814511"/>
            </a:xfrm>
          </p:grpSpPr>
          <p:sp>
            <p:nvSpPr>
              <p:cNvPr id="23556" name="Rectangle 3"/>
              <p:cNvSpPr>
                <a:spLocks noChangeArrowheads="1"/>
              </p:cNvSpPr>
              <p:nvPr/>
            </p:nvSpPr>
            <p:spPr bwMode="auto">
              <a:xfrm>
                <a:off x="3352800" y="2147888"/>
                <a:ext cx="838200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23557" name="Rectangle 4"/>
              <p:cNvSpPr>
                <a:spLocks noChangeArrowheads="1"/>
              </p:cNvSpPr>
              <p:nvPr/>
            </p:nvSpPr>
            <p:spPr bwMode="auto">
              <a:xfrm>
                <a:off x="4191000" y="2147888"/>
                <a:ext cx="304800" cy="609600"/>
              </a:xfrm>
              <a:prstGeom prst="rect">
                <a:avLst/>
              </a:prstGeom>
              <a:solidFill>
                <a:srgbClr val="33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23558" name="Text Box 5"/>
              <p:cNvSpPr txBox="1">
                <a:spLocks noChangeArrowheads="1"/>
              </p:cNvSpPr>
              <p:nvPr/>
            </p:nvSpPr>
            <p:spPr bwMode="auto">
              <a:xfrm>
                <a:off x="3533775" y="2257426"/>
                <a:ext cx="4572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/>
                  <a:t>10</a:t>
                </a:r>
              </a:p>
            </p:txBody>
          </p:sp>
          <p:sp>
            <p:nvSpPr>
              <p:cNvPr id="23559" name="Line 6"/>
              <p:cNvSpPr>
                <a:spLocks noChangeShapeType="1"/>
              </p:cNvSpPr>
              <p:nvPr/>
            </p:nvSpPr>
            <p:spPr bwMode="auto">
              <a:xfrm>
                <a:off x="4343400" y="2452688"/>
                <a:ext cx="533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0" name="Line 7"/>
              <p:cNvSpPr>
                <a:spLocks noChangeShapeType="1"/>
              </p:cNvSpPr>
              <p:nvPr/>
            </p:nvSpPr>
            <p:spPr bwMode="auto">
              <a:xfrm flipV="1">
                <a:off x="2819400" y="2452688"/>
                <a:ext cx="533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1" name="Text Box 8"/>
              <p:cNvSpPr txBox="1">
                <a:spLocks noChangeArrowheads="1"/>
              </p:cNvSpPr>
              <p:nvPr/>
            </p:nvSpPr>
            <p:spPr bwMode="auto">
              <a:xfrm>
                <a:off x="2209800" y="2452688"/>
                <a:ext cx="1066800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/>
                  <a:t>head</a:t>
                </a:r>
              </a:p>
            </p:txBody>
          </p:sp>
          <p:sp>
            <p:nvSpPr>
              <p:cNvPr id="23562" name="Rectangle 16"/>
              <p:cNvSpPr>
                <a:spLocks noChangeArrowheads="1"/>
              </p:cNvSpPr>
              <p:nvPr/>
            </p:nvSpPr>
            <p:spPr bwMode="auto">
              <a:xfrm>
                <a:off x="6400800" y="2147888"/>
                <a:ext cx="838200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23563" name="Rectangle 17"/>
              <p:cNvSpPr>
                <a:spLocks noChangeArrowheads="1"/>
              </p:cNvSpPr>
              <p:nvPr/>
            </p:nvSpPr>
            <p:spPr bwMode="auto">
              <a:xfrm>
                <a:off x="7239000" y="2147888"/>
                <a:ext cx="304800" cy="609600"/>
              </a:xfrm>
              <a:prstGeom prst="rect">
                <a:avLst/>
              </a:prstGeom>
              <a:solidFill>
                <a:srgbClr val="33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23564" name="Text Box 18"/>
              <p:cNvSpPr txBox="1">
                <a:spLocks noChangeArrowheads="1"/>
              </p:cNvSpPr>
              <p:nvPr/>
            </p:nvSpPr>
            <p:spPr bwMode="auto">
              <a:xfrm>
                <a:off x="6581775" y="2257426"/>
                <a:ext cx="4572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/>
                  <a:t>6</a:t>
                </a:r>
              </a:p>
            </p:txBody>
          </p:sp>
          <p:sp>
            <p:nvSpPr>
              <p:cNvPr id="23565" name="Line 20"/>
              <p:cNvSpPr>
                <a:spLocks noChangeShapeType="1"/>
              </p:cNvSpPr>
              <p:nvPr/>
            </p:nvSpPr>
            <p:spPr bwMode="auto">
              <a:xfrm flipV="1">
                <a:off x="3505200" y="2757488"/>
                <a:ext cx="0" cy="534987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 type="oval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6" name="Text Box 21"/>
              <p:cNvSpPr txBox="1">
                <a:spLocks noChangeArrowheads="1"/>
              </p:cNvSpPr>
              <p:nvPr/>
            </p:nvSpPr>
            <p:spPr bwMode="auto">
              <a:xfrm>
                <a:off x="2971800" y="3290887"/>
                <a:ext cx="1066800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dirty="0" err="1"/>
                  <a:t>hapus</a:t>
                </a:r>
                <a:endParaRPr lang="en-US" altLang="en-US" dirty="0"/>
              </a:p>
            </p:txBody>
          </p:sp>
          <p:sp>
            <p:nvSpPr>
              <p:cNvPr id="23567" name="Rectangle 22"/>
              <p:cNvSpPr>
                <a:spLocks noChangeArrowheads="1"/>
              </p:cNvSpPr>
              <p:nvPr/>
            </p:nvSpPr>
            <p:spPr bwMode="auto">
              <a:xfrm>
                <a:off x="4876800" y="2147888"/>
                <a:ext cx="838200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23568" name="Rectangle 23"/>
              <p:cNvSpPr>
                <a:spLocks noChangeArrowheads="1"/>
              </p:cNvSpPr>
              <p:nvPr/>
            </p:nvSpPr>
            <p:spPr bwMode="auto">
              <a:xfrm>
                <a:off x="5715000" y="2147888"/>
                <a:ext cx="304800" cy="609600"/>
              </a:xfrm>
              <a:prstGeom prst="rect">
                <a:avLst/>
              </a:prstGeom>
              <a:solidFill>
                <a:srgbClr val="33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23569" name="Text Box 24"/>
              <p:cNvSpPr txBox="1">
                <a:spLocks noChangeArrowheads="1"/>
              </p:cNvSpPr>
              <p:nvPr/>
            </p:nvSpPr>
            <p:spPr bwMode="auto">
              <a:xfrm>
                <a:off x="5057775" y="2257426"/>
                <a:ext cx="4572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dirty="0"/>
                  <a:t>12</a:t>
                </a:r>
              </a:p>
            </p:txBody>
          </p:sp>
          <p:sp>
            <p:nvSpPr>
              <p:cNvPr id="23570" name="Line 25"/>
              <p:cNvSpPr>
                <a:spLocks noChangeShapeType="1"/>
              </p:cNvSpPr>
              <p:nvPr/>
            </p:nvSpPr>
            <p:spPr bwMode="auto">
              <a:xfrm>
                <a:off x="5867400" y="2452688"/>
                <a:ext cx="533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1" name="Oval 26"/>
              <p:cNvSpPr>
                <a:spLocks noChangeArrowheads="1"/>
              </p:cNvSpPr>
              <p:nvPr/>
            </p:nvSpPr>
            <p:spPr bwMode="auto">
              <a:xfrm>
                <a:off x="4648200" y="1843088"/>
                <a:ext cx="1676400" cy="1143000"/>
              </a:xfrm>
              <a:prstGeom prst="ellips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23592" name="Line 12"/>
              <p:cNvSpPr>
                <a:spLocks noChangeShapeType="1"/>
              </p:cNvSpPr>
              <p:nvPr/>
            </p:nvSpPr>
            <p:spPr bwMode="auto">
              <a:xfrm>
                <a:off x="7391400" y="2452688"/>
                <a:ext cx="533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3" name="Line 13"/>
              <p:cNvSpPr>
                <a:spLocks noChangeShapeType="1"/>
              </p:cNvSpPr>
              <p:nvPr/>
            </p:nvSpPr>
            <p:spPr bwMode="auto">
              <a:xfrm>
                <a:off x="7924800" y="2452688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4" name="Line 14"/>
              <p:cNvSpPr>
                <a:spLocks noChangeShapeType="1"/>
              </p:cNvSpPr>
              <p:nvPr/>
            </p:nvSpPr>
            <p:spPr bwMode="auto">
              <a:xfrm>
                <a:off x="7848600" y="2681288"/>
                <a:ext cx="152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5" name="Line 15"/>
              <p:cNvSpPr>
                <a:spLocks noChangeShapeType="1"/>
              </p:cNvSpPr>
              <p:nvPr/>
            </p:nvSpPr>
            <p:spPr bwMode="auto">
              <a:xfrm>
                <a:off x="7848600" y="2757488"/>
                <a:ext cx="152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" name="Line 20"/>
            <p:cNvSpPr>
              <a:spLocks noChangeShapeType="1"/>
            </p:cNvSpPr>
            <p:nvPr/>
          </p:nvSpPr>
          <p:spPr bwMode="auto">
            <a:xfrm flipV="1">
              <a:off x="5122188" y="3458587"/>
              <a:ext cx="0" cy="53498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 Box 21"/>
            <p:cNvSpPr txBox="1">
              <a:spLocks noChangeArrowheads="1"/>
            </p:cNvSpPr>
            <p:nvPr/>
          </p:nvSpPr>
          <p:spPr bwMode="auto">
            <a:xfrm>
              <a:off x="4602350" y="4006125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smtClean="0"/>
                <a:t>before</a:t>
              </a:r>
              <a:endParaRPr lang="en-US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8169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Hapus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Simpul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Tertentu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misal</a:t>
            </a:r>
            <a:r>
              <a:rPr lang="en-US" altLang="en-US" dirty="0" smtClean="0"/>
              <a:t> x = 12)</a:t>
            </a:r>
          </a:p>
        </p:txBody>
      </p:sp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1378ECA-3340-49AD-9924-491644CB5A64}" type="slidenum">
              <a:rPr lang="en-US" altLang="en-US"/>
              <a:pPr eaLnBrk="1" hangingPunct="1"/>
              <a:t>61</a:t>
            </a:fld>
            <a:endParaRPr lang="en-US" altLang="en-US"/>
          </a:p>
        </p:txBody>
      </p:sp>
      <p:sp>
        <p:nvSpPr>
          <p:cNvPr id="23591" name="Text Box 50"/>
          <p:cNvSpPr txBox="1">
            <a:spLocks noChangeArrowheads="1"/>
          </p:cNvSpPr>
          <p:nvPr/>
        </p:nvSpPr>
        <p:spPr bwMode="auto">
          <a:xfrm>
            <a:off x="1413761" y="1930122"/>
            <a:ext cx="9142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 smtClean="0">
                <a:latin typeface="+mn-lt"/>
              </a:rPr>
              <a:t>2.  </a:t>
            </a:r>
            <a:r>
              <a:rPr lang="en-GB" altLang="en-US" sz="2400" dirty="0" err="1" smtClean="0">
                <a:latin typeface="+mn-lt"/>
              </a:rPr>
              <a:t>Arahkan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i="1" dirty="0" err="1" smtClean="0">
                <a:latin typeface="+mn-lt"/>
              </a:rPr>
              <a:t>hapus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ke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simpul</a:t>
            </a:r>
            <a:r>
              <a:rPr lang="en-GB" altLang="en-US" sz="2400" dirty="0" smtClean="0">
                <a:latin typeface="+mn-lt"/>
              </a:rPr>
              <a:t> 12 </a:t>
            </a:r>
            <a:r>
              <a:rPr lang="en-GB" altLang="en-US" sz="2400" dirty="0" err="1" smtClean="0">
                <a:latin typeface="+mn-lt"/>
              </a:rPr>
              <a:t>dan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i="1" dirty="0" smtClean="0">
                <a:latin typeface="+mn-lt"/>
              </a:rPr>
              <a:t>before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ke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simpul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sebelumnya</a:t>
            </a:r>
            <a:endParaRPr lang="en-US" altLang="en-US" sz="2400" i="1" dirty="0">
              <a:latin typeface="+mn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089515" y="2860606"/>
            <a:ext cx="5791200" cy="1821506"/>
            <a:chOff x="3089515" y="2551331"/>
            <a:chExt cx="5791200" cy="1821506"/>
          </a:xfrm>
        </p:grpSpPr>
        <p:grpSp>
          <p:nvGrpSpPr>
            <p:cNvPr id="3" name="Group 2"/>
            <p:cNvGrpSpPr/>
            <p:nvPr/>
          </p:nvGrpSpPr>
          <p:grpSpPr>
            <a:xfrm>
              <a:off x="3089515" y="2551331"/>
              <a:ext cx="5791200" cy="1814512"/>
              <a:chOff x="2209800" y="1843088"/>
              <a:chExt cx="5791200" cy="1814512"/>
            </a:xfrm>
          </p:grpSpPr>
          <p:sp>
            <p:nvSpPr>
              <p:cNvPr id="23556" name="Rectangle 3"/>
              <p:cNvSpPr>
                <a:spLocks noChangeArrowheads="1"/>
              </p:cNvSpPr>
              <p:nvPr/>
            </p:nvSpPr>
            <p:spPr bwMode="auto">
              <a:xfrm>
                <a:off x="3352800" y="2147888"/>
                <a:ext cx="838200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23557" name="Rectangle 4"/>
              <p:cNvSpPr>
                <a:spLocks noChangeArrowheads="1"/>
              </p:cNvSpPr>
              <p:nvPr/>
            </p:nvSpPr>
            <p:spPr bwMode="auto">
              <a:xfrm>
                <a:off x="4191000" y="2147888"/>
                <a:ext cx="304800" cy="609600"/>
              </a:xfrm>
              <a:prstGeom prst="rect">
                <a:avLst/>
              </a:prstGeom>
              <a:solidFill>
                <a:srgbClr val="33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23558" name="Text Box 5"/>
              <p:cNvSpPr txBox="1">
                <a:spLocks noChangeArrowheads="1"/>
              </p:cNvSpPr>
              <p:nvPr/>
            </p:nvSpPr>
            <p:spPr bwMode="auto">
              <a:xfrm>
                <a:off x="3533775" y="2257426"/>
                <a:ext cx="4572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/>
                  <a:t>10</a:t>
                </a:r>
              </a:p>
            </p:txBody>
          </p:sp>
          <p:sp>
            <p:nvSpPr>
              <p:cNvPr id="23559" name="Line 6"/>
              <p:cNvSpPr>
                <a:spLocks noChangeShapeType="1"/>
              </p:cNvSpPr>
              <p:nvPr/>
            </p:nvSpPr>
            <p:spPr bwMode="auto">
              <a:xfrm>
                <a:off x="4343400" y="2452688"/>
                <a:ext cx="533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0" name="Line 7"/>
              <p:cNvSpPr>
                <a:spLocks noChangeShapeType="1"/>
              </p:cNvSpPr>
              <p:nvPr/>
            </p:nvSpPr>
            <p:spPr bwMode="auto">
              <a:xfrm flipV="1">
                <a:off x="2819400" y="2452688"/>
                <a:ext cx="533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1" name="Text Box 8"/>
              <p:cNvSpPr txBox="1">
                <a:spLocks noChangeArrowheads="1"/>
              </p:cNvSpPr>
              <p:nvPr/>
            </p:nvSpPr>
            <p:spPr bwMode="auto">
              <a:xfrm>
                <a:off x="2209800" y="2452688"/>
                <a:ext cx="1066800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/>
                  <a:t>head</a:t>
                </a:r>
              </a:p>
            </p:txBody>
          </p:sp>
          <p:sp>
            <p:nvSpPr>
              <p:cNvPr id="23562" name="Rectangle 16"/>
              <p:cNvSpPr>
                <a:spLocks noChangeArrowheads="1"/>
              </p:cNvSpPr>
              <p:nvPr/>
            </p:nvSpPr>
            <p:spPr bwMode="auto">
              <a:xfrm>
                <a:off x="6400800" y="2147888"/>
                <a:ext cx="838200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23563" name="Rectangle 17"/>
              <p:cNvSpPr>
                <a:spLocks noChangeArrowheads="1"/>
              </p:cNvSpPr>
              <p:nvPr/>
            </p:nvSpPr>
            <p:spPr bwMode="auto">
              <a:xfrm>
                <a:off x="7239000" y="2147888"/>
                <a:ext cx="304800" cy="609600"/>
              </a:xfrm>
              <a:prstGeom prst="rect">
                <a:avLst/>
              </a:prstGeom>
              <a:solidFill>
                <a:srgbClr val="33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23564" name="Text Box 18"/>
              <p:cNvSpPr txBox="1">
                <a:spLocks noChangeArrowheads="1"/>
              </p:cNvSpPr>
              <p:nvPr/>
            </p:nvSpPr>
            <p:spPr bwMode="auto">
              <a:xfrm>
                <a:off x="6581775" y="2257426"/>
                <a:ext cx="4572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/>
                  <a:t>6</a:t>
                </a:r>
              </a:p>
            </p:txBody>
          </p:sp>
          <p:sp>
            <p:nvSpPr>
              <p:cNvPr id="23565" name="Line 20"/>
              <p:cNvSpPr>
                <a:spLocks noChangeShapeType="1"/>
              </p:cNvSpPr>
              <p:nvPr/>
            </p:nvSpPr>
            <p:spPr bwMode="auto">
              <a:xfrm flipV="1">
                <a:off x="5320438" y="2757489"/>
                <a:ext cx="0" cy="534987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 type="oval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6" name="Text Box 21"/>
              <p:cNvSpPr txBox="1">
                <a:spLocks noChangeArrowheads="1"/>
              </p:cNvSpPr>
              <p:nvPr/>
            </p:nvSpPr>
            <p:spPr bwMode="auto">
              <a:xfrm>
                <a:off x="4787038" y="3290888"/>
                <a:ext cx="1066800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dirty="0" err="1"/>
                  <a:t>hapus</a:t>
                </a:r>
                <a:endParaRPr lang="en-US" altLang="en-US" dirty="0"/>
              </a:p>
            </p:txBody>
          </p:sp>
          <p:sp>
            <p:nvSpPr>
              <p:cNvPr id="23567" name="Rectangle 22"/>
              <p:cNvSpPr>
                <a:spLocks noChangeArrowheads="1"/>
              </p:cNvSpPr>
              <p:nvPr/>
            </p:nvSpPr>
            <p:spPr bwMode="auto">
              <a:xfrm>
                <a:off x="4876800" y="2147888"/>
                <a:ext cx="838200" cy="609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23568" name="Rectangle 23"/>
              <p:cNvSpPr>
                <a:spLocks noChangeArrowheads="1"/>
              </p:cNvSpPr>
              <p:nvPr/>
            </p:nvSpPr>
            <p:spPr bwMode="auto">
              <a:xfrm>
                <a:off x="5715000" y="2147888"/>
                <a:ext cx="304800" cy="609600"/>
              </a:xfrm>
              <a:prstGeom prst="rect">
                <a:avLst/>
              </a:prstGeom>
              <a:solidFill>
                <a:srgbClr val="33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23569" name="Text Box 24"/>
              <p:cNvSpPr txBox="1">
                <a:spLocks noChangeArrowheads="1"/>
              </p:cNvSpPr>
              <p:nvPr/>
            </p:nvSpPr>
            <p:spPr bwMode="auto">
              <a:xfrm>
                <a:off x="5057775" y="2257426"/>
                <a:ext cx="4572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altLang="en-US" dirty="0"/>
                  <a:t>12</a:t>
                </a:r>
              </a:p>
            </p:txBody>
          </p:sp>
          <p:sp>
            <p:nvSpPr>
              <p:cNvPr id="23570" name="Line 25"/>
              <p:cNvSpPr>
                <a:spLocks noChangeShapeType="1"/>
              </p:cNvSpPr>
              <p:nvPr/>
            </p:nvSpPr>
            <p:spPr bwMode="auto">
              <a:xfrm>
                <a:off x="5867400" y="2452688"/>
                <a:ext cx="533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1" name="Oval 26"/>
              <p:cNvSpPr>
                <a:spLocks noChangeArrowheads="1"/>
              </p:cNvSpPr>
              <p:nvPr/>
            </p:nvSpPr>
            <p:spPr bwMode="auto">
              <a:xfrm>
                <a:off x="4648200" y="1843088"/>
                <a:ext cx="1676400" cy="1143000"/>
              </a:xfrm>
              <a:prstGeom prst="ellipse">
                <a:avLst/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id-ID" altLang="en-US"/>
              </a:p>
            </p:txBody>
          </p:sp>
          <p:sp>
            <p:nvSpPr>
              <p:cNvPr id="23592" name="Line 12"/>
              <p:cNvSpPr>
                <a:spLocks noChangeShapeType="1"/>
              </p:cNvSpPr>
              <p:nvPr/>
            </p:nvSpPr>
            <p:spPr bwMode="auto">
              <a:xfrm>
                <a:off x="7391400" y="2452688"/>
                <a:ext cx="533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oval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3" name="Line 13"/>
              <p:cNvSpPr>
                <a:spLocks noChangeShapeType="1"/>
              </p:cNvSpPr>
              <p:nvPr/>
            </p:nvSpPr>
            <p:spPr bwMode="auto">
              <a:xfrm>
                <a:off x="7924800" y="2452688"/>
                <a:ext cx="0" cy="228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4" name="Line 14"/>
              <p:cNvSpPr>
                <a:spLocks noChangeShapeType="1"/>
              </p:cNvSpPr>
              <p:nvPr/>
            </p:nvSpPr>
            <p:spPr bwMode="auto">
              <a:xfrm>
                <a:off x="7848600" y="2681288"/>
                <a:ext cx="152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5" name="Line 15"/>
              <p:cNvSpPr>
                <a:spLocks noChangeShapeType="1"/>
              </p:cNvSpPr>
              <p:nvPr/>
            </p:nvSpPr>
            <p:spPr bwMode="auto">
              <a:xfrm>
                <a:off x="7848600" y="2757488"/>
                <a:ext cx="1524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" name="Line 20"/>
            <p:cNvSpPr>
              <a:spLocks noChangeShapeType="1"/>
            </p:cNvSpPr>
            <p:nvPr/>
          </p:nvSpPr>
          <p:spPr bwMode="auto">
            <a:xfrm flipV="1">
              <a:off x="4626888" y="3458587"/>
              <a:ext cx="0" cy="53498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 Box 21"/>
            <p:cNvSpPr txBox="1">
              <a:spLocks noChangeArrowheads="1"/>
            </p:cNvSpPr>
            <p:nvPr/>
          </p:nvSpPr>
          <p:spPr bwMode="auto">
            <a:xfrm>
              <a:off x="4107050" y="4006125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smtClean="0"/>
                <a:t>before</a:t>
              </a:r>
              <a:endParaRPr lang="en-US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4201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Hapus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Simpul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Tertentu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misal</a:t>
            </a:r>
            <a:r>
              <a:rPr lang="en-US" altLang="en-US" dirty="0" smtClean="0"/>
              <a:t> x = 12)</a:t>
            </a:r>
          </a:p>
        </p:txBody>
      </p:sp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1378ECA-3340-49AD-9924-491644CB5A64}" type="slidenum">
              <a:rPr lang="en-US" altLang="en-US"/>
              <a:pPr eaLnBrk="1" hangingPunct="1"/>
              <a:t>62</a:t>
            </a:fld>
            <a:endParaRPr lang="en-US" altLang="en-US"/>
          </a:p>
        </p:txBody>
      </p:sp>
      <p:sp>
        <p:nvSpPr>
          <p:cNvPr id="23591" name="Text Box 50"/>
          <p:cNvSpPr txBox="1">
            <a:spLocks noChangeArrowheads="1"/>
          </p:cNvSpPr>
          <p:nvPr/>
        </p:nvSpPr>
        <p:spPr bwMode="auto">
          <a:xfrm>
            <a:off x="1413761" y="1930122"/>
            <a:ext cx="9142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 smtClean="0">
                <a:latin typeface="+mn-lt"/>
              </a:rPr>
              <a:t>3. </a:t>
            </a:r>
            <a:r>
              <a:rPr lang="en-GB" altLang="en-US" sz="2400" i="1" dirty="0" smtClean="0">
                <a:latin typeface="+mn-lt"/>
              </a:rPr>
              <a:t>before-&gt;next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menunjuk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dirty="0" err="1" smtClean="0">
                <a:latin typeface="+mn-lt"/>
              </a:rPr>
              <a:t>ke</a:t>
            </a:r>
            <a:r>
              <a:rPr lang="en-GB" altLang="en-US" sz="2400" dirty="0" smtClean="0">
                <a:latin typeface="+mn-lt"/>
              </a:rPr>
              <a:t> </a:t>
            </a:r>
            <a:r>
              <a:rPr lang="en-GB" altLang="en-US" sz="2400" i="1" dirty="0" err="1" smtClean="0">
                <a:latin typeface="+mn-lt"/>
              </a:rPr>
              <a:t>hapus</a:t>
            </a:r>
            <a:r>
              <a:rPr lang="en-GB" altLang="en-US" sz="2400" i="1" dirty="0" smtClean="0">
                <a:latin typeface="+mn-lt"/>
              </a:rPr>
              <a:t>-&gt;next</a:t>
            </a:r>
            <a:endParaRPr lang="en-US" altLang="en-US" sz="2400" i="1" dirty="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531576" y="2850671"/>
            <a:ext cx="6366861" cy="1989024"/>
            <a:chOff x="3089515" y="2693088"/>
            <a:chExt cx="6366861" cy="1989024"/>
          </a:xfrm>
        </p:grpSpPr>
        <p:sp>
          <p:nvSpPr>
            <p:cNvPr id="23556" name="Rectangle 3"/>
            <p:cNvSpPr>
              <a:spLocks noChangeArrowheads="1"/>
            </p:cNvSpPr>
            <p:nvPr/>
          </p:nvSpPr>
          <p:spPr bwMode="auto">
            <a:xfrm>
              <a:off x="4232515" y="3165406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3557" name="Rectangle 4"/>
            <p:cNvSpPr>
              <a:spLocks noChangeArrowheads="1"/>
            </p:cNvSpPr>
            <p:nvPr/>
          </p:nvSpPr>
          <p:spPr bwMode="auto">
            <a:xfrm>
              <a:off x="5070715" y="3165406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3558" name="Text Box 5"/>
            <p:cNvSpPr txBox="1">
              <a:spLocks noChangeArrowheads="1"/>
            </p:cNvSpPr>
            <p:nvPr/>
          </p:nvSpPr>
          <p:spPr bwMode="auto">
            <a:xfrm>
              <a:off x="4413490" y="3274944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23559" name="Line 6"/>
            <p:cNvSpPr>
              <a:spLocks noChangeShapeType="1"/>
            </p:cNvSpPr>
            <p:nvPr/>
          </p:nvSpPr>
          <p:spPr bwMode="auto">
            <a:xfrm>
              <a:off x="5223115" y="3470206"/>
              <a:ext cx="41826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0" name="Line 7"/>
            <p:cNvSpPr>
              <a:spLocks noChangeShapeType="1"/>
            </p:cNvSpPr>
            <p:nvPr/>
          </p:nvSpPr>
          <p:spPr bwMode="auto">
            <a:xfrm flipV="1">
              <a:off x="3699115" y="3470206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1" name="Text Box 8"/>
            <p:cNvSpPr txBox="1">
              <a:spLocks noChangeArrowheads="1"/>
            </p:cNvSpPr>
            <p:nvPr/>
          </p:nvSpPr>
          <p:spPr bwMode="auto">
            <a:xfrm>
              <a:off x="3089515" y="3470206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23562" name="Rectangle 16"/>
            <p:cNvSpPr>
              <a:spLocks noChangeArrowheads="1"/>
            </p:cNvSpPr>
            <p:nvPr/>
          </p:nvSpPr>
          <p:spPr bwMode="auto">
            <a:xfrm>
              <a:off x="7856176" y="3168903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3563" name="Rectangle 17"/>
            <p:cNvSpPr>
              <a:spLocks noChangeArrowheads="1"/>
            </p:cNvSpPr>
            <p:nvPr/>
          </p:nvSpPr>
          <p:spPr bwMode="auto">
            <a:xfrm>
              <a:off x="8694376" y="3168903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3564" name="Text Box 18"/>
            <p:cNvSpPr txBox="1">
              <a:spLocks noChangeArrowheads="1"/>
            </p:cNvSpPr>
            <p:nvPr/>
          </p:nvSpPr>
          <p:spPr bwMode="auto">
            <a:xfrm>
              <a:off x="8037151" y="3278441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6</a:t>
              </a:r>
            </a:p>
          </p:txBody>
        </p:sp>
        <p:sp>
          <p:nvSpPr>
            <p:cNvPr id="23565" name="Line 20"/>
            <p:cNvSpPr>
              <a:spLocks noChangeShapeType="1"/>
            </p:cNvSpPr>
            <p:nvPr/>
          </p:nvSpPr>
          <p:spPr bwMode="auto">
            <a:xfrm flipV="1">
              <a:off x="6491579" y="3778504"/>
              <a:ext cx="0" cy="534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Text Box 21"/>
            <p:cNvSpPr txBox="1">
              <a:spLocks noChangeArrowheads="1"/>
            </p:cNvSpPr>
            <p:nvPr/>
          </p:nvSpPr>
          <p:spPr bwMode="auto">
            <a:xfrm>
              <a:off x="5958179" y="4311903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err="1"/>
                <a:t>hapus</a:t>
              </a:r>
              <a:endParaRPr lang="en-US" altLang="en-US" dirty="0"/>
            </a:p>
          </p:txBody>
        </p:sp>
        <p:sp>
          <p:nvSpPr>
            <p:cNvPr id="23567" name="Rectangle 22"/>
            <p:cNvSpPr>
              <a:spLocks noChangeArrowheads="1"/>
            </p:cNvSpPr>
            <p:nvPr/>
          </p:nvSpPr>
          <p:spPr bwMode="auto">
            <a:xfrm>
              <a:off x="6047941" y="3168903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3568" name="Rectangle 23"/>
            <p:cNvSpPr>
              <a:spLocks noChangeArrowheads="1"/>
            </p:cNvSpPr>
            <p:nvPr/>
          </p:nvSpPr>
          <p:spPr bwMode="auto">
            <a:xfrm>
              <a:off x="6886141" y="3168903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3569" name="Text Box 24"/>
            <p:cNvSpPr txBox="1">
              <a:spLocks noChangeArrowheads="1"/>
            </p:cNvSpPr>
            <p:nvPr/>
          </p:nvSpPr>
          <p:spPr bwMode="auto">
            <a:xfrm>
              <a:off x="6228916" y="3278441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/>
                <a:t>12</a:t>
              </a:r>
            </a:p>
          </p:txBody>
        </p:sp>
        <p:sp>
          <p:nvSpPr>
            <p:cNvPr id="23570" name="Line 25"/>
            <p:cNvSpPr>
              <a:spLocks noChangeShapeType="1"/>
            </p:cNvSpPr>
            <p:nvPr/>
          </p:nvSpPr>
          <p:spPr bwMode="auto">
            <a:xfrm flipV="1">
              <a:off x="7038541" y="3470206"/>
              <a:ext cx="838200" cy="34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Oval 26"/>
            <p:cNvSpPr>
              <a:spLocks noChangeArrowheads="1"/>
            </p:cNvSpPr>
            <p:nvPr/>
          </p:nvSpPr>
          <p:spPr bwMode="auto">
            <a:xfrm>
              <a:off x="5819341" y="2864103"/>
              <a:ext cx="1676400" cy="1143000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3592" name="Line 12"/>
            <p:cNvSpPr>
              <a:spLocks noChangeShapeType="1"/>
            </p:cNvSpPr>
            <p:nvPr/>
          </p:nvSpPr>
          <p:spPr bwMode="auto">
            <a:xfrm>
              <a:off x="8846776" y="3473703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3" name="Line 13"/>
            <p:cNvSpPr>
              <a:spLocks noChangeShapeType="1"/>
            </p:cNvSpPr>
            <p:nvPr/>
          </p:nvSpPr>
          <p:spPr bwMode="auto">
            <a:xfrm>
              <a:off x="9380176" y="3473703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4" name="Line 14"/>
            <p:cNvSpPr>
              <a:spLocks noChangeShapeType="1"/>
            </p:cNvSpPr>
            <p:nvPr/>
          </p:nvSpPr>
          <p:spPr bwMode="auto">
            <a:xfrm>
              <a:off x="9303976" y="3702303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5" name="Line 15"/>
            <p:cNvSpPr>
              <a:spLocks noChangeShapeType="1"/>
            </p:cNvSpPr>
            <p:nvPr/>
          </p:nvSpPr>
          <p:spPr bwMode="auto">
            <a:xfrm>
              <a:off x="9303976" y="3778503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20"/>
            <p:cNvSpPr>
              <a:spLocks noChangeShapeType="1"/>
            </p:cNvSpPr>
            <p:nvPr/>
          </p:nvSpPr>
          <p:spPr bwMode="auto">
            <a:xfrm flipV="1">
              <a:off x="4626888" y="3767862"/>
              <a:ext cx="0" cy="534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 Box 21"/>
            <p:cNvSpPr txBox="1">
              <a:spLocks noChangeArrowheads="1"/>
            </p:cNvSpPr>
            <p:nvPr/>
          </p:nvSpPr>
          <p:spPr bwMode="auto">
            <a:xfrm>
              <a:off x="4107050" y="4315400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smtClean="0"/>
                <a:t>before</a:t>
              </a:r>
              <a:endParaRPr lang="en-US" altLang="en-US" dirty="0"/>
            </a:p>
          </p:txBody>
        </p:sp>
        <p:sp>
          <p:nvSpPr>
            <p:cNvPr id="32" name="Line 6"/>
            <p:cNvSpPr>
              <a:spLocks noChangeShapeType="1"/>
            </p:cNvSpPr>
            <p:nvPr/>
          </p:nvSpPr>
          <p:spPr bwMode="auto">
            <a:xfrm flipV="1">
              <a:off x="5641383" y="2696705"/>
              <a:ext cx="17548" cy="77350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6"/>
            <p:cNvSpPr>
              <a:spLocks noChangeShapeType="1"/>
            </p:cNvSpPr>
            <p:nvPr/>
          </p:nvSpPr>
          <p:spPr bwMode="auto">
            <a:xfrm flipH="1">
              <a:off x="5658930" y="2693090"/>
              <a:ext cx="1950737" cy="361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6"/>
            <p:cNvSpPr>
              <a:spLocks noChangeShapeType="1"/>
            </p:cNvSpPr>
            <p:nvPr/>
          </p:nvSpPr>
          <p:spPr bwMode="auto">
            <a:xfrm flipV="1">
              <a:off x="7585502" y="2693088"/>
              <a:ext cx="8774" cy="58185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25"/>
            <p:cNvSpPr>
              <a:spLocks noChangeShapeType="1"/>
            </p:cNvSpPr>
            <p:nvPr/>
          </p:nvSpPr>
          <p:spPr bwMode="auto">
            <a:xfrm>
              <a:off x="7585501" y="3273194"/>
              <a:ext cx="291240" cy="174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7884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Hapus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Simpul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Tertentu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misal</a:t>
            </a:r>
            <a:r>
              <a:rPr lang="en-US" altLang="en-US" dirty="0" smtClean="0"/>
              <a:t> x = 12)</a:t>
            </a:r>
          </a:p>
        </p:txBody>
      </p:sp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1378ECA-3340-49AD-9924-491644CB5A64}" type="slidenum">
              <a:rPr lang="en-US" altLang="en-US"/>
              <a:pPr eaLnBrk="1" hangingPunct="1"/>
              <a:t>63</a:t>
            </a:fld>
            <a:endParaRPr lang="en-US" altLang="en-US"/>
          </a:p>
        </p:txBody>
      </p:sp>
      <p:sp>
        <p:nvSpPr>
          <p:cNvPr id="23591" name="Text Box 50"/>
          <p:cNvSpPr txBox="1">
            <a:spLocks noChangeArrowheads="1"/>
          </p:cNvSpPr>
          <p:nvPr/>
        </p:nvSpPr>
        <p:spPr bwMode="auto">
          <a:xfrm>
            <a:off x="1413761" y="1930122"/>
            <a:ext cx="9142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altLang="en-US" sz="2400" dirty="0" smtClean="0">
                <a:latin typeface="+mn-lt"/>
              </a:rPr>
              <a:t>4. </a:t>
            </a:r>
            <a:r>
              <a:rPr lang="en-GB" altLang="en-US" sz="2400" i="1" dirty="0" err="1" smtClean="0">
                <a:latin typeface="+mn-lt"/>
              </a:rPr>
              <a:t>free_Node</a:t>
            </a:r>
            <a:r>
              <a:rPr lang="en-GB" altLang="en-US" sz="2400" i="1" dirty="0" smtClean="0">
                <a:latin typeface="+mn-lt"/>
              </a:rPr>
              <a:t>(</a:t>
            </a:r>
            <a:r>
              <a:rPr lang="en-GB" altLang="en-US" sz="2400" i="1" dirty="0" err="1" smtClean="0">
                <a:latin typeface="+mn-lt"/>
              </a:rPr>
              <a:t>hapus</a:t>
            </a:r>
            <a:r>
              <a:rPr lang="en-GB" altLang="en-US" sz="2400" i="1" dirty="0" smtClean="0">
                <a:latin typeface="+mn-lt"/>
              </a:rPr>
              <a:t>)</a:t>
            </a:r>
            <a:endParaRPr lang="en-US" altLang="en-US" sz="2400" i="1" dirty="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531576" y="2850671"/>
            <a:ext cx="6366861" cy="1989024"/>
            <a:chOff x="3089515" y="2693088"/>
            <a:chExt cx="6366861" cy="1989024"/>
          </a:xfrm>
        </p:grpSpPr>
        <p:sp>
          <p:nvSpPr>
            <p:cNvPr id="23556" name="Rectangle 3"/>
            <p:cNvSpPr>
              <a:spLocks noChangeArrowheads="1"/>
            </p:cNvSpPr>
            <p:nvPr/>
          </p:nvSpPr>
          <p:spPr bwMode="auto">
            <a:xfrm>
              <a:off x="4232515" y="3165406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3557" name="Rectangle 4"/>
            <p:cNvSpPr>
              <a:spLocks noChangeArrowheads="1"/>
            </p:cNvSpPr>
            <p:nvPr/>
          </p:nvSpPr>
          <p:spPr bwMode="auto">
            <a:xfrm>
              <a:off x="5070715" y="3165406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3558" name="Text Box 5"/>
            <p:cNvSpPr txBox="1">
              <a:spLocks noChangeArrowheads="1"/>
            </p:cNvSpPr>
            <p:nvPr/>
          </p:nvSpPr>
          <p:spPr bwMode="auto">
            <a:xfrm>
              <a:off x="4413490" y="3274944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10</a:t>
              </a:r>
            </a:p>
          </p:txBody>
        </p:sp>
        <p:sp>
          <p:nvSpPr>
            <p:cNvPr id="23559" name="Line 6"/>
            <p:cNvSpPr>
              <a:spLocks noChangeShapeType="1"/>
            </p:cNvSpPr>
            <p:nvPr/>
          </p:nvSpPr>
          <p:spPr bwMode="auto">
            <a:xfrm>
              <a:off x="5223115" y="3470206"/>
              <a:ext cx="41826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0" name="Line 7"/>
            <p:cNvSpPr>
              <a:spLocks noChangeShapeType="1"/>
            </p:cNvSpPr>
            <p:nvPr/>
          </p:nvSpPr>
          <p:spPr bwMode="auto">
            <a:xfrm flipV="1">
              <a:off x="3699115" y="3470206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1" name="Text Box 8"/>
            <p:cNvSpPr txBox="1">
              <a:spLocks noChangeArrowheads="1"/>
            </p:cNvSpPr>
            <p:nvPr/>
          </p:nvSpPr>
          <p:spPr bwMode="auto">
            <a:xfrm>
              <a:off x="3089515" y="3470206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head</a:t>
              </a:r>
            </a:p>
          </p:txBody>
        </p:sp>
        <p:sp>
          <p:nvSpPr>
            <p:cNvPr id="23562" name="Rectangle 16"/>
            <p:cNvSpPr>
              <a:spLocks noChangeArrowheads="1"/>
            </p:cNvSpPr>
            <p:nvPr/>
          </p:nvSpPr>
          <p:spPr bwMode="auto">
            <a:xfrm>
              <a:off x="7856176" y="3168903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3563" name="Rectangle 17"/>
            <p:cNvSpPr>
              <a:spLocks noChangeArrowheads="1"/>
            </p:cNvSpPr>
            <p:nvPr/>
          </p:nvSpPr>
          <p:spPr bwMode="auto">
            <a:xfrm>
              <a:off x="8694376" y="3168903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3564" name="Text Box 18"/>
            <p:cNvSpPr txBox="1">
              <a:spLocks noChangeArrowheads="1"/>
            </p:cNvSpPr>
            <p:nvPr/>
          </p:nvSpPr>
          <p:spPr bwMode="auto">
            <a:xfrm>
              <a:off x="8037151" y="3278441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/>
                <a:t>6</a:t>
              </a:r>
            </a:p>
          </p:txBody>
        </p:sp>
        <p:sp>
          <p:nvSpPr>
            <p:cNvPr id="23565" name="Line 20"/>
            <p:cNvSpPr>
              <a:spLocks noChangeShapeType="1"/>
            </p:cNvSpPr>
            <p:nvPr/>
          </p:nvSpPr>
          <p:spPr bwMode="auto">
            <a:xfrm flipV="1">
              <a:off x="6491579" y="3778504"/>
              <a:ext cx="0" cy="534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Text Box 21"/>
            <p:cNvSpPr txBox="1">
              <a:spLocks noChangeArrowheads="1"/>
            </p:cNvSpPr>
            <p:nvPr/>
          </p:nvSpPr>
          <p:spPr bwMode="auto">
            <a:xfrm>
              <a:off x="5958179" y="4311903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err="1"/>
                <a:t>hapus</a:t>
              </a:r>
              <a:endParaRPr lang="en-US" altLang="en-US" dirty="0"/>
            </a:p>
          </p:txBody>
        </p:sp>
        <p:sp>
          <p:nvSpPr>
            <p:cNvPr id="23567" name="Rectangle 22"/>
            <p:cNvSpPr>
              <a:spLocks noChangeArrowheads="1"/>
            </p:cNvSpPr>
            <p:nvPr/>
          </p:nvSpPr>
          <p:spPr bwMode="auto">
            <a:xfrm>
              <a:off x="6047941" y="3168903"/>
              <a:ext cx="838200" cy="6096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3568" name="Rectangle 23"/>
            <p:cNvSpPr>
              <a:spLocks noChangeArrowheads="1"/>
            </p:cNvSpPr>
            <p:nvPr/>
          </p:nvSpPr>
          <p:spPr bwMode="auto">
            <a:xfrm>
              <a:off x="6886141" y="3168903"/>
              <a:ext cx="304800" cy="6096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3569" name="Text Box 24"/>
            <p:cNvSpPr txBox="1">
              <a:spLocks noChangeArrowheads="1"/>
            </p:cNvSpPr>
            <p:nvPr/>
          </p:nvSpPr>
          <p:spPr bwMode="auto">
            <a:xfrm>
              <a:off x="6228916" y="3278441"/>
              <a:ext cx="4572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/>
                <a:t>12</a:t>
              </a:r>
            </a:p>
          </p:txBody>
        </p:sp>
        <p:sp>
          <p:nvSpPr>
            <p:cNvPr id="23570" name="Line 25"/>
            <p:cNvSpPr>
              <a:spLocks noChangeShapeType="1"/>
            </p:cNvSpPr>
            <p:nvPr/>
          </p:nvSpPr>
          <p:spPr bwMode="auto">
            <a:xfrm flipV="1">
              <a:off x="7038541" y="3470206"/>
              <a:ext cx="838200" cy="34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Oval 26"/>
            <p:cNvSpPr>
              <a:spLocks noChangeArrowheads="1"/>
            </p:cNvSpPr>
            <p:nvPr/>
          </p:nvSpPr>
          <p:spPr bwMode="auto">
            <a:xfrm>
              <a:off x="5819341" y="2864103"/>
              <a:ext cx="1676400" cy="1143000"/>
            </a:xfrm>
            <a:prstGeom prst="ellips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id-ID" altLang="en-US"/>
            </a:p>
          </p:txBody>
        </p:sp>
        <p:sp>
          <p:nvSpPr>
            <p:cNvPr id="23592" name="Line 12"/>
            <p:cNvSpPr>
              <a:spLocks noChangeShapeType="1"/>
            </p:cNvSpPr>
            <p:nvPr/>
          </p:nvSpPr>
          <p:spPr bwMode="auto">
            <a:xfrm>
              <a:off x="8846776" y="3473703"/>
              <a:ext cx="533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3" name="Line 13"/>
            <p:cNvSpPr>
              <a:spLocks noChangeShapeType="1"/>
            </p:cNvSpPr>
            <p:nvPr/>
          </p:nvSpPr>
          <p:spPr bwMode="auto">
            <a:xfrm>
              <a:off x="9380176" y="3473703"/>
              <a:ext cx="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4" name="Line 14"/>
            <p:cNvSpPr>
              <a:spLocks noChangeShapeType="1"/>
            </p:cNvSpPr>
            <p:nvPr/>
          </p:nvSpPr>
          <p:spPr bwMode="auto">
            <a:xfrm>
              <a:off x="9303976" y="3702303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5" name="Line 15"/>
            <p:cNvSpPr>
              <a:spLocks noChangeShapeType="1"/>
            </p:cNvSpPr>
            <p:nvPr/>
          </p:nvSpPr>
          <p:spPr bwMode="auto">
            <a:xfrm>
              <a:off x="9303976" y="3778503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20"/>
            <p:cNvSpPr>
              <a:spLocks noChangeShapeType="1"/>
            </p:cNvSpPr>
            <p:nvPr/>
          </p:nvSpPr>
          <p:spPr bwMode="auto">
            <a:xfrm flipV="1">
              <a:off x="4626888" y="3767862"/>
              <a:ext cx="0" cy="534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oval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 Box 21"/>
            <p:cNvSpPr txBox="1">
              <a:spLocks noChangeArrowheads="1"/>
            </p:cNvSpPr>
            <p:nvPr/>
          </p:nvSpPr>
          <p:spPr bwMode="auto">
            <a:xfrm>
              <a:off x="4107050" y="4315400"/>
              <a:ext cx="10668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smtClean="0"/>
                <a:t>before</a:t>
              </a:r>
              <a:endParaRPr lang="en-US" altLang="en-US" dirty="0"/>
            </a:p>
          </p:txBody>
        </p:sp>
        <p:sp>
          <p:nvSpPr>
            <p:cNvPr id="32" name="Line 6"/>
            <p:cNvSpPr>
              <a:spLocks noChangeShapeType="1"/>
            </p:cNvSpPr>
            <p:nvPr/>
          </p:nvSpPr>
          <p:spPr bwMode="auto">
            <a:xfrm flipV="1">
              <a:off x="5641383" y="2696705"/>
              <a:ext cx="17548" cy="77350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6"/>
            <p:cNvSpPr>
              <a:spLocks noChangeShapeType="1"/>
            </p:cNvSpPr>
            <p:nvPr/>
          </p:nvSpPr>
          <p:spPr bwMode="auto">
            <a:xfrm flipH="1">
              <a:off x="5658930" y="2693090"/>
              <a:ext cx="1950737" cy="3614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6"/>
            <p:cNvSpPr>
              <a:spLocks noChangeShapeType="1"/>
            </p:cNvSpPr>
            <p:nvPr/>
          </p:nvSpPr>
          <p:spPr bwMode="auto">
            <a:xfrm flipV="1">
              <a:off x="7585502" y="2693088"/>
              <a:ext cx="8774" cy="58185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25"/>
            <p:cNvSpPr>
              <a:spLocks noChangeShapeType="1"/>
            </p:cNvSpPr>
            <p:nvPr/>
          </p:nvSpPr>
          <p:spPr bwMode="auto">
            <a:xfrm>
              <a:off x="7585501" y="3273194"/>
              <a:ext cx="291240" cy="174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36" name="Straight Connector 35"/>
          <p:cNvCxnSpPr/>
          <p:nvPr/>
        </p:nvCxnSpPr>
        <p:spPr>
          <a:xfrm>
            <a:off x="5551626" y="3213450"/>
            <a:ext cx="1185394" cy="80822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5551626" y="3213450"/>
            <a:ext cx="1185394" cy="80822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448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Hapus</a:t>
            </a:r>
            <a:r>
              <a:rPr lang="en-US" dirty="0" smtClean="0"/>
              <a:t> </a:t>
            </a:r>
            <a:r>
              <a:rPr lang="en-US" dirty="0" err="1" smtClean="0"/>
              <a:t>Simpul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40388" y="2403545"/>
            <a:ext cx="8372184" cy="267765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Node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= head, before; </a:t>
            </a:r>
            <a:endParaRPr lang="en-US" altLang="en-US" sz="24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while(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-&gt;data != x){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before =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-&gt;next;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altLang="en-US" sz="2400" dirty="0" smtClean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before-&gt;next =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-&gt;next;</a:t>
            </a:r>
          </a:p>
          <a:p>
            <a:pPr>
              <a:buFontTx/>
              <a:buNone/>
            </a:pP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free_Node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);</a:t>
            </a:r>
            <a:endParaRPr lang="en-US" altLang="en-US" sz="2400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92165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Implementasi</a:t>
            </a:r>
            <a:r>
              <a:rPr lang="en-US" dirty="0" smtClean="0"/>
              <a:t> Stack </a:t>
            </a:r>
            <a:r>
              <a:rPr lang="en-US" dirty="0" err="1" smtClean="0"/>
              <a:t>dengan</a:t>
            </a:r>
            <a:r>
              <a:rPr lang="en-US" dirty="0" smtClean="0"/>
              <a:t> Single Linked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95300" indent="-495300">
              <a:buFont typeface="Wingdings" charset="2"/>
              <a:buChar char="Ø"/>
            </a:pPr>
            <a:r>
              <a:rPr lang="en-US" sz="3200" dirty="0" smtClean="0"/>
              <a:t>Stack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penyimpanan</a:t>
            </a:r>
            <a:r>
              <a:rPr lang="en-US" sz="3200" dirty="0" smtClean="0"/>
              <a:t> data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konsep</a:t>
            </a:r>
            <a:r>
              <a:rPr lang="en-US" sz="3200" dirty="0" smtClean="0"/>
              <a:t> Last In First Out (LIFO)</a:t>
            </a:r>
          </a:p>
          <a:p>
            <a:pPr marL="495300" indent="-495300">
              <a:buFont typeface="Wingdings" charset="2"/>
              <a:buChar char="Ø"/>
            </a:pPr>
            <a:r>
              <a:rPr lang="en-US" sz="3200" dirty="0" err="1" smtClean="0"/>
              <a:t>Terdapat</a:t>
            </a:r>
            <a:r>
              <a:rPr lang="en-US" sz="3200" dirty="0" smtClean="0"/>
              <a:t> </a:t>
            </a:r>
            <a:r>
              <a:rPr lang="en-US" sz="3200" dirty="0" err="1" smtClean="0"/>
              <a:t>satu</a:t>
            </a:r>
            <a:r>
              <a:rPr lang="en-US" sz="3200" dirty="0" smtClean="0"/>
              <a:t> </a:t>
            </a:r>
            <a:r>
              <a:rPr lang="en-US" sz="3200" dirty="0" err="1" smtClean="0"/>
              <a:t>penunjuk</a:t>
            </a:r>
            <a:r>
              <a:rPr lang="en-US" sz="3200" dirty="0" smtClean="0"/>
              <a:t> </a:t>
            </a:r>
            <a:r>
              <a:rPr lang="en-US" sz="3200" dirty="0" err="1" smtClean="0"/>
              <a:t>yaitu</a:t>
            </a:r>
            <a:r>
              <a:rPr lang="en-US" sz="3200" dirty="0" smtClean="0"/>
              <a:t> </a:t>
            </a:r>
            <a:r>
              <a:rPr lang="en-US" sz="3200" i="1" dirty="0" smtClean="0"/>
              <a:t>front </a:t>
            </a:r>
          </a:p>
          <a:p>
            <a:pPr marL="495300" indent="-495300">
              <a:buFont typeface="Wingdings" charset="2"/>
              <a:buChar char="Ø"/>
            </a:pPr>
            <a:r>
              <a:rPr lang="en-US" sz="3200" dirty="0" err="1" smtClean="0"/>
              <a:t>Fungsi</a:t>
            </a:r>
            <a:r>
              <a:rPr lang="en-US" sz="3200" dirty="0" smtClean="0"/>
              <a:t> Push </a:t>
            </a:r>
            <a:r>
              <a:rPr lang="en-US" sz="3200" dirty="0" err="1" smtClean="0"/>
              <a:t>menambah</a:t>
            </a:r>
            <a:r>
              <a:rPr lang="en-US" sz="3200" dirty="0" smtClean="0"/>
              <a:t> </a:t>
            </a:r>
            <a:r>
              <a:rPr lang="en-US" sz="3200" dirty="0" err="1" smtClean="0"/>
              <a:t>simpul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posisi</a:t>
            </a:r>
            <a:r>
              <a:rPr lang="en-US" sz="3200" dirty="0" smtClean="0"/>
              <a:t> </a:t>
            </a:r>
            <a:r>
              <a:rPr lang="en-US" sz="3200" i="1" dirty="0" smtClean="0"/>
              <a:t>front</a:t>
            </a:r>
          </a:p>
          <a:p>
            <a:pPr marL="495300" indent="-495300">
              <a:buFont typeface="Wingdings" charset="2"/>
              <a:buChar char="Ø"/>
            </a:pPr>
            <a:r>
              <a:rPr lang="en-US" sz="3200" dirty="0" err="1" smtClean="0"/>
              <a:t>Fungsi</a:t>
            </a:r>
            <a:r>
              <a:rPr lang="en-US" sz="3200" dirty="0" smtClean="0"/>
              <a:t> Pop </a:t>
            </a:r>
            <a:r>
              <a:rPr lang="en-US" sz="3200" dirty="0" err="1" smtClean="0"/>
              <a:t>menghapus</a:t>
            </a:r>
            <a:r>
              <a:rPr lang="en-US" sz="3200" dirty="0" smtClean="0"/>
              <a:t> </a:t>
            </a:r>
            <a:r>
              <a:rPr lang="en-US" sz="3200" dirty="0" err="1" smtClean="0"/>
              <a:t>simpul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</a:t>
            </a:r>
            <a:r>
              <a:rPr lang="en-US" sz="3200" dirty="0" err="1" smtClean="0"/>
              <a:t>posisi</a:t>
            </a:r>
            <a:r>
              <a:rPr lang="en-US" sz="3200" dirty="0" smtClean="0"/>
              <a:t> </a:t>
            </a:r>
            <a:r>
              <a:rPr lang="en-US" sz="3200" i="1" dirty="0" smtClean="0"/>
              <a:t>front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61512889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Deklarasi</a:t>
            </a:r>
            <a:r>
              <a:rPr lang="en-US" dirty="0" smtClean="0"/>
              <a:t> Stack </a:t>
            </a:r>
            <a:r>
              <a:rPr lang="en-US" dirty="0" err="1" smtClean="0"/>
              <a:t>dengan</a:t>
            </a:r>
            <a:r>
              <a:rPr lang="en-US" dirty="0" smtClean="0"/>
              <a:t> Single Linked List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79872" y="1985333"/>
            <a:ext cx="8372184" cy="378565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simpul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Node;</a:t>
            </a:r>
          </a:p>
          <a:p>
            <a:pPr>
              <a:buFontTx/>
              <a:buNone/>
            </a:pP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itemtype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>
              <a:buFontTx/>
              <a:buNone/>
            </a:pP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simpul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{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itemtype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item;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	Node *next;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  <a:p>
            <a:pPr>
              <a:buFontTx/>
              <a:buNone/>
            </a:pP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{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Node *front;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count;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} Stack;</a:t>
            </a:r>
            <a:endParaRPr lang="en-US" altLang="en-US" sz="2400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02799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Stack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95300" indent="-495300">
              <a:buFont typeface="Wingdings" charset="2"/>
              <a:buChar char="Ø"/>
            </a:pPr>
            <a:r>
              <a:rPr lang="en-US" sz="2800" dirty="0" err="1"/>
              <a:t>Inisialisasi</a:t>
            </a:r>
            <a:r>
              <a:rPr lang="en-US" sz="2800" dirty="0"/>
              <a:t>  </a:t>
            </a:r>
            <a:r>
              <a:rPr lang="en-US" sz="2800" dirty="0">
                <a:sym typeface="Wingdings"/>
              </a:rPr>
              <a:t> </a:t>
            </a:r>
            <a:r>
              <a:rPr lang="en-US" sz="2800" i="1" dirty="0" smtClean="0">
                <a:sym typeface="Wingdings"/>
              </a:rPr>
              <a:t>front</a:t>
            </a:r>
            <a:r>
              <a:rPr lang="en-US" sz="2800" dirty="0" smtClean="0">
                <a:sym typeface="Wingdings"/>
              </a:rPr>
              <a:t> </a:t>
            </a:r>
            <a:r>
              <a:rPr lang="en-US" sz="2800" dirty="0" err="1" smtClean="0">
                <a:sym typeface="Wingdings"/>
              </a:rPr>
              <a:t>menunjuk</a:t>
            </a:r>
            <a:r>
              <a:rPr lang="en-US" sz="2800" dirty="0" smtClean="0">
                <a:sym typeface="Wingdings"/>
              </a:rPr>
              <a:t> NULL, </a:t>
            </a:r>
            <a:r>
              <a:rPr lang="en-US" sz="2800" i="1" dirty="0" smtClean="0">
                <a:sym typeface="Wingdings"/>
              </a:rPr>
              <a:t>count</a:t>
            </a:r>
            <a:r>
              <a:rPr lang="en-US" sz="2800" dirty="0" smtClean="0">
                <a:sym typeface="Wingdings"/>
              </a:rPr>
              <a:t>=0</a:t>
            </a:r>
            <a:endParaRPr lang="en-US" sz="2800" dirty="0"/>
          </a:p>
          <a:p>
            <a:pPr marL="495300" indent="-495300">
              <a:buFont typeface="Wingdings" charset="2"/>
              <a:buChar char="Ø"/>
            </a:pPr>
            <a:r>
              <a:rPr lang="en-US" sz="2800" dirty="0" err="1" smtClean="0"/>
              <a:t>Kosong</a:t>
            </a:r>
            <a:r>
              <a:rPr lang="en-US" sz="2800" dirty="0" smtClean="0"/>
              <a:t> </a:t>
            </a:r>
            <a:r>
              <a:rPr lang="en-US" sz="2800" dirty="0" smtClean="0">
                <a:sym typeface="Wingdings"/>
              </a:rPr>
              <a:t> </a:t>
            </a:r>
            <a:r>
              <a:rPr lang="en-US" sz="2800" dirty="0" err="1" smtClean="0">
                <a:sym typeface="Wingdings"/>
              </a:rPr>
              <a:t>jika</a:t>
            </a:r>
            <a:r>
              <a:rPr lang="en-US" sz="2800" dirty="0" smtClean="0">
                <a:sym typeface="Wingdings"/>
              </a:rPr>
              <a:t> </a:t>
            </a:r>
            <a:r>
              <a:rPr lang="en-US" sz="2800" i="1" dirty="0" smtClean="0">
                <a:sym typeface="Wingdings"/>
              </a:rPr>
              <a:t>front</a:t>
            </a:r>
            <a:r>
              <a:rPr lang="en-US" sz="2800" dirty="0" smtClean="0">
                <a:sym typeface="Wingdings"/>
              </a:rPr>
              <a:t> = NULL</a:t>
            </a:r>
            <a:endParaRPr lang="en-US" sz="2800" dirty="0"/>
          </a:p>
          <a:p>
            <a:pPr marL="495300" indent="-495300">
              <a:buFont typeface="Wingdings" charset="2"/>
              <a:buChar char="Ø"/>
            </a:pPr>
            <a:r>
              <a:rPr lang="en-US" sz="2800" dirty="0" err="1" smtClean="0"/>
              <a:t>Enqueue</a:t>
            </a:r>
            <a:r>
              <a:rPr lang="en-US" sz="2800" dirty="0" smtClean="0"/>
              <a:t>  </a:t>
            </a:r>
            <a:r>
              <a:rPr lang="en-US" sz="2800" dirty="0" smtClean="0">
                <a:sym typeface="Wingdings"/>
              </a:rPr>
              <a:t> </a:t>
            </a:r>
            <a:r>
              <a:rPr lang="en-US" sz="2800" dirty="0" err="1" smtClean="0">
                <a:sym typeface="Wingdings"/>
              </a:rPr>
              <a:t>buat</a:t>
            </a:r>
            <a:r>
              <a:rPr lang="en-US" sz="2800" dirty="0" smtClean="0">
                <a:sym typeface="Wingdings"/>
              </a:rPr>
              <a:t> </a:t>
            </a:r>
            <a:r>
              <a:rPr lang="en-US" sz="2800" dirty="0" err="1" smtClean="0">
                <a:sym typeface="Wingdings"/>
              </a:rPr>
              <a:t>simpul</a:t>
            </a:r>
            <a:r>
              <a:rPr lang="en-US" sz="2800" dirty="0" smtClean="0">
                <a:sym typeface="Wingdings"/>
              </a:rPr>
              <a:t>, </a:t>
            </a:r>
            <a:r>
              <a:rPr lang="en-US" sz="2800" dirty="0" err="1" smtClean="0">
                <a:sym typeface="Wingdings"/>
              </a:rPr>
              <a:t>sisip</a:t>
            </a:r>
            <a:r>
              <a:rPr lang="en-US" sz="2800" dirty="0">
                <a:sym typeface="Wingdings"/>
              </a:rPr>
              <a:t> </a:t>
            </a:r>
            <a:r>
              <a:rPr lang="en-US" sz="2800" dirty="0" err="1" smtClean="0">
                <a:sym typeface="Wingdings"/>
              </a:rPr>
              <a:t>awal</a:t>
            </a:r>
            <a:r>
              <a:rPr lang="en-US" sz="2800" dirty="0" smtClean="0">
                <a:sym typeface="Wingdings"/>
              </a:rPr>
              <a:t> list (</a:t>
            </a:r>
            <a:r>
              <a:rPr lang="en-US" sz="2800" dirty="0" err="1" smtClean="0">
                <a:sym typeface="Wingdings"/>
              </a:rPr>
              <a:t>posisi</a:t>
            </a:r>
            <a:r>
              <a:rPr lang="en-US" sz="2800" dirty="0" smtClean="0">
                <a:sym typeface="Wingdings"/>
              </a:rPr>
              <a:t> </a:t>
            </a:r>
            <a:r>
              <a:rPr lang="en-US" sz="2800" i="1" dirty="0" smtClean="0">
                <a:sym typeface="Wingdings"/>
              </a:rPr>
              <a:t>front</a:t>
            </a:r>
            <a:r>
              <a:rPr lang="en-US" sz="2800" dirty="0" smtClean="0">
                <a:sym typeface="Wingdings"/>
              </a:rPr>
              <a:t>)</a:t>
            </a:r>
            <a:endParaRPr lang="en-US" sz="2800" dirty="0" smtClean="0"/>
          </a:p>
          <a:p>
            <a:pPr marL="495300" indent="-495300">
              <a:buFont typeface="Wingdings" charset="2"/>
              <a:buChar char="Ø"/>
            </a:pPr>
            <a:r>
              <a:rPr lang="en-US" sz="2800" dirty="0" err="1" smtClean="0"/>
              <a:t>Dequeue</a:t>
            </a:r>
            <a:r>
              <a:rPr lang="en-US" sz="2800" dirty="0" smtClean="0"/>
              <a:t>  </a:t>
            </a:r>
            <a:r>
              <a:rPr lang="en-US" sz="2800" dirty="0" smtClean="0">
                <a:sym typeface="Wingdings"/>
              </a:rPr>
              <a:t> </a:t>
            </a:r>
            <a:r>
              <a:rPr lang="en-US" sz="2800" dirty="0" err="1" smtClean="0">
                <a:sym typeface="Wingdings"/>
              </a:rPr>
              <a:t>hapus</a:t>
            </a:r>
            <a:r>
              <a:rPr lang="en-US" sz="2800" dirty="0" smtClean="0">
                <a:sym typeface="Wingdings"/>
              </a:rPr>
              <a:t> </a:t>
            </a:r>
            <a:r>
              <a:rPr lang="en-US" sz="2800" dirty="0" err="1" smtClean="0">
                <a:sym typeface="Wingdings"/>
              </a:rPr>
              <a:t>awal</a:t>
            </a:r>
            <a:r>
              <a:rPr lang="en-US" sz="2800" dirty="0" smtClean="0">
                <a:sym typeface="Wingdings"/>
              </a:rPr>
              <a:t> list (</a:t>
            </a:r>
            <a:r>
              <a:rPr lang="en-US" sz="2800" dirty="0" err="1" smtClean="0">
                <a:sym typeface="Wingdings"/>
              </a:rPr>
              <a:t>posisi</a:t>
            </a:r>
            <a:r>
              <a:rPr lang="en-US" sz="2800" dirty="0" smtClean="0">
                <a:sym typeface="Wingdings"/>
              </a:rPr>
              <a:t> </a:t>
            </a:r>
            <a:r>
              <a:rPr lang="en-US" sz="2800" i="1" dirty="0" smtClean="0">
                <a:sym typeface="Wingdings"/>
              </a:rPr>
              <a:t>front</a:t>
            </a:r>
            <a:r>
              <a:rPr lang="en-US" sz="2800" dirty="0" smtClean="0">
                <a:sym typeface="Wingdings"/>
              </a:rPr>
              <a:t>)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755433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Inisialisasi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79872" y="2233306"/>
            <a:ext cx="8372184" cy="193899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void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inisialisasi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(Stack *s)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s-&gt;front = NULL;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s-&gt;count = 0;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3051593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Kosong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79872" y="2233306"/>
            <a:ext cx="8372184" cy="15696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sz="2400" dirty="0" err="1" smtClean="0">
                <a:latin typeface="Courier New" charset="0"/>
                <a:ea typeface="Courier New" charset="0"/>
                <a:cs typeface="Courier New" charset="0"/>
              </a:rPr>
              <a:t>Kosong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Stack *s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>
              <a:buFontTx/>
              <a:buNone/>
            </a:pPr>
            <a:r>
              <a:rPr lang="en-US" altLang="en-US" sz="24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return(s-&gt;front==NULL)</a:t>
            </a:r>
          </a:p>
          <a:p>
            <a:pPr>
              <a:buFontTx/>
              <a:buNone/>
            </a:pPr>
            <a:r>
              <a:rPr lang="en-US" altLang="en-US" sz="2400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85080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1046136" y="1766888"/>
            <a:ext cx="8562814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void main()</a:t>
            </a:r>
          </a:p>
          <a:p>
            <a:pPr eaLnBrk="1" hangingPunct="1"/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 eaLnBrk="1" hangingPunct="1"/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    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myInt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 eaLnBrk="1" hangingPunct="1"/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    Employee john;</a:t>
            </a:r>
          </a:p>
          <a:p>
            <a:pPr eaLnBrk="1" hangingPunct="1"/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    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("Size of 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 is %d\n",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myInt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));</a:t>
            </a:r>
          </a:p>
          <a:p>
            <a:pPr eaLnBrk="1" hangingPunct="1"/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    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("Size of 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 is %d\n",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));</a:t>
            </a:r>
          </a:p>
          <a:p>
            <a:pPr eaLnBrk="1" hangingPunct="1"/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    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("Size of Employee is %d\n",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(Employee));</a:t>
            </a:r>
          </a:p>
          <a:p>
            <a:pPr eaLnBrk="1" hangingPunct="1"/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    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("Size of john is %d\n",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(john));</a:t>
            </a:r>
          </a:p>
          <a:p>
            <a:pPr eaLnBrk="1" hangingPunct="1"/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    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("Size of char is %d\n",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(char));</a:t>
            </a:r>
          </a:p>
          <a:p>
            <a:pPr eaLnBrk="1" hangingPunct="1"/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    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("Size of short is %d\n",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(short));</a:t>
            </a:r>
          </a:p>
          <a:p>
            <a:pPr eaLnBrk="1" hangingPunct="1"/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    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("Size of 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 is %d\n",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));</a:t>
            </a:r>
          </a:p>
          <a:p>
            <a:pPr eaLnBrk="1" hangingPunct="1"/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    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("Size of long is %d\n",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(long));</a:t>
            </a:r>
          </a:p>
          <a:p>
            <a:pPr eaLnBrk="1" hangingPunct="1"/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    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("Size of float is %d\n",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(float));</a:t>
            </a:r>
          </a:p>
          <a:p>
            <a:pPr eaLnBrk="1" hangingPunct="1"/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    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("Size of double is %d\n",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(double));</a:t>
            </a:r>
          </a:p>
          <a:p>
            <a:pPr eaLnBrk="1" hangingPunct="1"/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    return 0;</a:t>
            </a:r>
          </a:p>
          <a:p>
            <a:pPr eaLnBrk="1" hangingPunct="1"/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1046136" y="152400"/>
            <a:ext cx="4038600" cy="161448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typedef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struct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employee_st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 {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    char name[40];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    </a:t>
            </a:r>
            <a:r>
              <a:rPr lang="en-US" alt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 id;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Courier New" charset="0"/>
                <a:ea typeface="Courier New" charset="0"/>
                <a:cs typeface="Courier New" charset="0"/>
              </a:rPr>
              <a:t>} Employee;</a:t>
            </a:r>
            <a:endParaRPr lang="en-US" altLang="en-US" sz="3200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14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Push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66662" y="2031828"/>
            <a:ext cx="7919635" cy="397031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void Push (Stack *s, 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itemtype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 x)</a:t>
            </a:r>
          </a:p>
          <a:p>
            <a:pPr>
              <a:buFontTx/>
              <a:buNone/>
            </a:pP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Node *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baru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 = (Node *) 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malloc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sizeof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(Node));</a:t>
            </a:r>
          </a:p>
          <a:p>
            <a:pPr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if(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baru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==NULL) {</a:t>
            </a:r>
          </a:p>
          <a:p>
            <a:pPr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(“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Alokasi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gagal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\n”);</a:t>
            </a:r>
          </a:p>
          <a:p>
            <a:pPr>
              <a:buFontTx/>
              <a:buNone/>
            </a:pP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		exit(1);</a:t>
            </a:r>
          </a:p>
          <a:p>
            <a:pPr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pPr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else {</a:t>
            </a:r>
          </a:p>
          <a:p>
            <a:pPr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baru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-&gt;item = x;</a:t>
            </a:r>
          </a:p>
          <a:p>
            <a:pPr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baru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-&gt;next = s-&gt;front;</a:t>
            </a:r>
          </a:p>
          <a:p>
            <a:pPr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	s-&gt;front = </a:t>
            </a:r>
            <a:r>
              <a:rPr lang="en-US" altLang="en-US" dirty="0" err="1" smtClean="0">
                <a:latin typeface="Courier New" charset="0"/>
                <a:ea typeface="Courier New" charset="0"/>
                <a:cs typeface="Courier New" charset="0"/>
              </a:rPr>
              <a:t>baru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	s-&gt;count++;</a:t>
            </a:r>
          </a:p>
          <a:p>
            <a:pPr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pPr>
              <a:buFontTx/>
              <a:buNone/>
            </a:pPr>
            <a:r>
              <a:rPr lang="en-US" altLang="en-US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altLang="en-US" dirty="0" smtClean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97805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Pop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54859" y="1923340"/>
            <a:ext cx="6943242" cy="427809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Tx/>
              <a:buNone/>
            </a:pPr>
            <a:r>
              <a:rPr lang="en-US" altLang="en-US" sz="1600" dirty="0" err="1" smtClean="0">
                <a:latin typeface="Courier New" charset="0"/>
                <a:ea typeface="Courier New" charset="0"/>
                <a:cs typeface="Courier New" charset="0"/>
              </a:rPr>
              <a:t>itemtype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 Pop (Stack *s)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pPr>
              <a:buFontTx/>
              <a:buNone/>
            </a:pPr>
            <a:r>
              <a:rPr lang="en-US" altLang="en-US" sz="16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Node *</a:t>
            </a:r>
            <a:r>
              <a:rPr lang="en-US" altLang="en-US" sz="16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pPr>
              <a:buFontTx/>
              <a:buNone/>
            </a:pPr>
            <a:r>
              <a:rPr lang="en-US" altLang="en-US" sz="16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1600" dirty="0" err="1" smtClean="0">
                <a:latin typeface="Courier New" charset="0"/>
                <a:ea typeface="Courier New" charset="0"/>
                <a:cs typeface="Courier New" charset="0"/>
              </a:rPr>
              <a:t>itemtype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 temp;</a:t>
            </a:r>
          </a:p>
          <a:p>
            <a:pPr>
              <a:buFontTx/>
              <a:buNone/>
            </a:pPr>
            <a:r>
              <a:rPr lang="en-US" altLang="en-US" sz="16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if(</a:t>
            </a:r>
            <a:r>
              <a:rPr lang="en-US" altLang="en-US" sz="1600" dirty="0" err="1" smtClean="0">
                <a:latin typeface="Courier New" charset="0"/>
                <a:ea typeface="Courier New" charset="0"/>
                <a:cs typeface="Courier New" charset="0"/>
              </a:rPr>
              <a:t>Kosong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(s)) {</a:t>
            </a:r>
          </a:p>
          <a:p>
            <a:pPr>
              <a:buFontTx/>
              <a:buNone/>
            </a:pPr>
            <a:r>
              <a:rPr lang="en-US" altLang="en-US" sz="16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1600" dirty="0" err="1" smtClean="0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(“Stack </a:t>
            </a:r>
            <a:r>
              <a:rPr lang="en-US" altLang="en-US" sz="1600" dirty="0" err="1" smtClean="0">
                <a:latin typeface="Courier New" charset="0"/>
                <a:ea typeface="Courier New" charset="0"/>
                <a:cs typeface="Courier New" charset="0"/>
              </a:rPr>
              <a:t>kosong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\n”);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		return ‘ ‘;</a:t>
            </a:r>
          </a:p>
          <a:p>
            <a:pPr>
              <a:buFontTx/>
              <a:buNone/>
            </a:pPr>
            <a:r>
              <a:rPr lang="en-US" altLang="en-US" sz="16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pPr>
              <a:buFontTx/>
              <a:buNone/>
            </a:pPr>
            <a:r>
              <a:rPr lang="en-US" altLang="en-US" sz="16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else {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		temp = s-&gt;front-&gt;item;</a:t>
            </a:r>
            <a:r>
              <a:rPr lang="en-US" altLang="en-US" sz="16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	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altLang="en-US" sz="16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 = s-&gt;front;</a:t>
            </a:r>
          </a:p>
          <a:p>
            <a:pPr>
              <a:buFontTx/>
              <a:buNone/>
            </a:pPr>
            <a:r>
              <a:rPr lang="en-US" altLang="en-US" sz="16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	s-&gt;front = </a:t>
            </a:r>
            <a:r>
              <a:rPr lang="en-US" altLang="en-US" sz="16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-&gt;next;</a:t>
            </a:r>
          </a:p>
          <a:p>
            <a:pPr>
              <a:buFontTx/>
              <a:buNone/>
            </a:pPr>
            <a:r>
              <a:rPr lang="en-US" altLang="en-US" sz="16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	free(</a:t>
            </a:r>
            <a:r>
              <a:rPr lang="en-US" altLang="en-US" sz="1600" dirty="0" err="1" smtClean="0">
                <a:latin typeface="Courier New" charset="0"/>
                <a:ea typeface="Courier New" charset="0"/>
                <a:cs typeface="Courier New" charset="0"/>
              </a:rPr>
              <a:t>hapus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pPr>
              <a:buFontTx/>
              <a:buNone/>
            </a:pPr>
            <a:r>
              <a:rPr lang="en-US" altLang="en-US" sz="16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	s-&gt;count--</a:t>
            </a:r>
          </a:p>
          <a:p>
            <a:pPr>
              <a:buFontTx/>
              <a:buNone/>
            </a:pPr>
            <a:r>
              <a:rPr lang="en-US" altLang="en-US" sz="16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	return temp;</a:t>
            </a:r>
          </a:p>
          <a:p>
            <a:pPr>
              <a:buFontTx/>
              <a:buNone/>
            </a:pPr>
            <a:r>
              <a:rPr lang="en-US" altLang="en-US" sz="1600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altLang="en-US" sz="1600" dirty="0" smtClean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pPr>
              <a:buFontTx/>
              <a:buNone/>
            </a:pPr>
            <a:r>
              <a:rPr lang="en-US" altLang="en-US" sz="1600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altLang="en-US" sz="1600" dirty="0" smtClean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82460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SLL </a:t>
            </a:r>
            <a:r>
              <a:rPr lang="en-US" dirty="0" err="1" smtClean="0"/>
              <a:t>dengan</a:t>
            </a:r>
            <a:r>
              <a:rPr lang="en-US" dirty="0" smtClean="0"/>
              <a:t> data </a:t>
            </a:r>
            <a:r>
              <a:rPr lang="en-US" dirty="0" err="1" smtClean="0"/>
              <a:t>Mahasiswa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347019" y="1837473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/>
              <a:t>struct</a:t>
            </a:r>
            <a:r>
              <a:rPr lang="en-US" sz="2400" dirty="0"/>
              <a:t> </a:t>
            </a:r>
            <a:r>
              <a:rPr lang="en-US" sz="2400" dirty="0" err="1"/>
              <a:t>Mahasiswa</a:t>
            </a:r>
            <a:r>
              <a:rPr lang="en-US" sz="2400" dirty="0"/>
              <a:t> { </a:t>
            </a:r>
            <a:endParaRPr lang="en-US" sz="2400" dirty="0" smtClean="0"/>
          </a:p>
          <a:p>
            <a:r>
              <a:rPr lang="en-US" sz="2400" dirty="0" smtClean="0"/>
              <a:t>char </a:t>
            </a:r>
            <a:r>
              <a:rPr lang="en-US" sz="2400" dirty="0" err="1"/>
              <a:t>nrp</a:t>
            </a:r>
            <a:r>
              <a:rPr lang="en-US" sz="2400" dirty="0"/>
              <a:t>[15]; </a:t>
            </a:r>
            <a:endParaRPr lang="en-US" sz="2400" dirty="0" smtClean="0"/>
          </a:p>
          <a:p>
            <a:r>
              <a:rPr lang="en-US" sz="2400" dirty="0" smtClean="0"/>
              <a:t>char </a:t>
            </a:r>
            <a:r>
              <a:rPr lang="en-US" sz="2400" dirty="0" err="1"/>
              <a:t>nama</a:t>
            </a:r>
            <a:r>
              <a:rPr lang="en-US" sz="2400" dirty="0"/>
              <a:t>[50]; </a:t>
            </a:r>
            <a:endParaRPr lang="en-US" sz="2400" dirty="0" smtClean="0"/>
          </a:p>
          <a:p>
            <a:r>
              <a:rPr lang="en-US" sz="2400" dirty="0" smtClean="0"/>
              <a:t>float </a:t>
            </a:r>
            <a:r>
              <a:rPr lang="en-US" sz="2400" dirty="0" err="1"/>
              <a:t>ipk</a:t>
            </a:r>
            <a:r>
              <a:rPr lang="en-US" sz="2400" dirty="0"/>
              <a:t>; </a:t>
            </a:r>
            <a:endParaRPr lang="en-US" sz="2400" dirty="0" smtClean="0"/>
          </a:p>
          <a:p>
            <a:r>
              <a:rPr lang="en-US" sz="2400" dirty="0" smtClean="0"/>
              <a:t>}; </a:t>
            </a:r>
          </a:p>
          <a:p>
            <a:endParaRPr lang="en-US" sz="2400" dirty="0"/>
          </a:p>
          <a:p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/>
              <a:t>Node { </a:t>
            </a:r>
            <a:endParaRPr lang="en-US" sz="2400" dirty="0" smtClean="0"/>
          </a:p>
          <a:p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 err="1"/>
              <a:t>Mahasiswa</a:t>
            </a:r>
            <a:r>
              <a:rPr lang="en-US" sz="2400" dirty="0"/>
              <a:t> data; </a:t>
            </a:r>
            <a:endParaRPr lang="en-US" sz="2400" dirty="0" smtClean="0"/>
          </a:p>
          <a:p>
            <a:r>
              <a:rPr lang="en-US" sz="2400" dirty="0" err="1" smtClean="0"/>
              <a:t>struct</a:t>
            </a:r>
            <a:r>
              <a:rPr lang="en-US" sz="2400" dirty="0" smtClean="0"/>
              <a:t> </a:t>
            </a:r>
            <a:r>
              <a:rPr lang="en-US" sz="2400" dirty="0"/>
              <a:t>Node *next; </a:t>
            </a:r>
            <a:endParaRPr lang="en-US" sz="2400" dirty="0" smtClean="0"/>
          </a:p>
          <a:p>
            <a:r>
              <a:rPr lang="en-US" sz="2400" dirty="0" smtClean="0"/>
              <a:t>};</a:t>
            </a:r>
          </a:p>
          <a:p>
            <a:endParaRPr lang="en-US" sz="2400" dirty="0"/>
          </a:p>
          <a:p>
            <a:r>
              <a:rPr lang="en-US" sz="2400" dirty="0" err="1" smtClean="0"/>
              <a:t>Struct</a:t>
            </a:r>
            <a:r>
              <a:rPr lang="en-US" sz="2400" dirty="0" smtClean="0"/>
              <a:t> Node *head 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7566388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Rangkuman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47675" indent="-447675">
              <a:buFont typeface="Wingdings" panose="05000000000000000000" pitchFamily="2" charset="2"/>
              <a:buChar char="Ø"/>
            </a:pPr>
            <a:r>
              <a:rPr lang="en-US" altLang="en-US" sz="2800" dirty="0" err="1" smtClean="0"/>
              <a:t>Simpul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pada</a:t>
            </a:r>
            <a:r>
              <a:rPr lang="en-US" altLang="en-US" sz="2800" dirty="0" smtClean="0"/>
              <a:t> single linked list </a:t>
            </a:r>
            <a:r>
              <a:rPr lang="en-US" altLang="en-US" sz="2800" dirty="0" err="1" smtClean="0"/>
              <a:t>terdiri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dari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bagian</a:t>
            </a:r>
            <a:r>
              <a:rPr lang="en-US" altLang="en-US" sz="2800" dirty="0" smtClean="0"/>
              <a:t> data </a:t>
            </a:r>
            <a:r>
              <a:rPr lang="en-US" altLang="en-US" sz="2800" dirty="0" err="1" smtClean="0"/>
              <a:t>dan</a:t>
            </a:r>
            <a:r>
              <a:rPr lang="en-US" altLang="en-US" sz="2800" dirty="0" smtClean="0"/>
              <a:t> pointer </a:t>
            </a:r>
            <a:r>
              <a:rPr lang="en-US" altLang="en-US" sz="2800" i="1" dirty="0" smtClean="0"/>
              <a:t>next</a:t>
            </a:r>
          </a:p>
          <a:p>
            <a:pPr marL="447675" indent="-447675">
              <a:buFont typeface="Wingdings" panose="05000000000000000000" pitchFamily="2" charset="2"/>
              <a:buChar char="Ø"/>
            </a:pPr>
            <a:r>
              <a:rPr lang="en-US" altLang="en-US" sz="2800" dirty="0" err="1" smtClean="0"/>
              <a:t>Operasi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pada</a:t>
            </a:r>
            <a:r>
              <a:rPr lang="en-US" altLang="en-US" sz="2800" dirty="0" smtClean="0"/>
              <a:t> single linked list </a:t>
            </a:r>
            <a:r>
              <a:rPr lang="en-US" altLang="en-US" sz="2800" dirty="0" err="1" smtClean="0"/>
              <a:t>terdiri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dari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operasi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cetak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sisip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hapus</a:t>
            </a:r>
            <a:endParaRPr lang="en-US" altLang="en-US" sz="2800" dirty="0" smtClean="0"/>
          </a:p>
          <a:p>
            <a:pPr marL="447675" indent="-447675">
              <a:buFont typeface="Wingdings" panose="05000000000000000000" pitchFamily="2" charset="2"/>
              <a:buChar char="Ø"/>
            </a:pPr>
            <a:r>
              <a:rPr lang="en-US" altLang="en-US" sz="2800" dirty="0" err="1" smtClean="0"/>
              <a:t>Operasi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cetak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dapat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dilakukan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dari</a:t>
            </a:r>
            <a:r>
              <a:rPr lang="en-US" altLang="en-US" sz="2800" dirty="0" smtClean="0"/>
              <a:t> </a:t>
            </a:r>
            <a:r>
              <a:rPr lang="en-US" altLang="en-US" sz="2800" i="1" dirty="0" smtClean="0"/>
              <a:t>head </a:t>
            </a:r>
            <a:r>
              <a:rPr lang="en-US" altLang="en-US" sz="2800" dirty="0" err="1" smtClean="0"/>
              <a:t>sampai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akhir</a:t>
            </a:r>
            <a:r>
              <a:rPr lang="en-US" altLang="en-US" sz="2800" dirty="0" smtClean="0"/>
              <a:t> list</a:t>
            </a:r>
            <a:endParaRPr lang="en-US" altLang="en-US" sz="2800" dirty="0"/>
          </a:p>
          <a:p>
            <a:pPr marL="447675" indent="-447675">
              <a:buFont typeface="Wingdings" panose="05000000000000000000" pitchFamily="2" charset="2"/>
              <a:buChar char="Ø"/>
            </a:pPr>
            <a:r>
              <a:rPr lang="en-US" altLang="en-US" sz="2800" dirty="0" err="1" smtClean="0"/>
              <a:t>Operasi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sisip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terdiri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dari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sisip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awal</a:t>
            </a:r>
            <a:r>
              <a:rPr lang="en-US" altLang="en-US" sz="2800" dirty="0" smtClean="0"/>
              <a:t> list, </a:t>
            </a:r>
            <a:r>
              <a:rPr lang="en-US" altLang="en-US" sz="2800" dirty="0" err="1" smtClean="0"/>
              <a:t>sisip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akhir</a:t>
            </a:r>
            <a:r>
              <a:rPr lang="en-US" altLang="en-US" sz="2800" dirty="0" smtClean="0"/>
              <a:t> list, </a:t>
            </a:r>
            <a:r>
              <a:rPr lang="en-US" altLang="en-US" sz="2800" dirty="0" err="1" smtClean="0"/>
              <a:t>sisip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setelah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simpul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tertentu</a:t>
            </a:r>
            <a:r>
              <a:rPr lang="en-US" altLang="en-US" sz="2800" dirty="0" smtClean="0"/>
              <a:t>, </a:t>
            </a:r>
            <a:r>
              <a:rPr lang="en-US" altLang="en-US" sz="2800" dirty="0" err="1" smtClean="0"/>
              <a:t>sisip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sebelum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simpul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tertentu</a:t>
            </a:r>
            <a:endParaRPr lang="en-US" altLang="en-US" sz="2800" dirty="0" smtClean="0"/>
          </a:p>
          <a:p>
            <a:pPr marL="447675" indent="-447675">
              <a:buFont typeface="Wingdings" panose="05000000000000000000" pitchFamily="2" charset="2"/>
              <a:buChar char="Ø"/>
            </a:pPr>
            <a:r>
              <a:rPr lang="en-US" altLang="en-US" sz="2800" dirty="0" err="1" smtClean="0"/>
              <a:t>Operasi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hapus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terdiri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dari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hapus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awal</a:t>
            </a:r>
            <a:r>
              <a:rPr lang="en-US" altLang="en-US" sz="2800" dirty="0" smtClean="0"/>
              <a:t> list, </a:t>
            </a:r>
            <a:r>
              <a:rPr lang="en-US" altLang="en-US" sz="2800" dirty="0" err="1" smtClean="0"/>
              <a:t>hapus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akhir</a:t>
            </a:r>
            <a:r>
              <a:rPr lang="en-US" altLang="en-US" sz="2800" dirty="0" smtClean="0"/>
              <a:t> list </a:t>
            </a:r>
            <a:r>
              <a:rPr lang="en-US" altLang="en-US" sz="2800" dirty="0" err="1" smtClean="0"/>
              <a:t>dan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hapus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simpul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tertentu</a:t>
            </a:r>
            <a:endParaRPr lang="en-US" altLang="en-US" sz="2800" dirty="0" smtClean="0"/>
          </a:p>
          <a:p>
            <a:pPr marL="447675" indent="-447675">
              <a:buFont typeface="Wingdings" panose="05000000000000000000" pitchFamily="2" charset="2"/>
              <a:buChar char="Ø"/>
            </a:pPr>
            <a:r>
              <a:rPr lang="en-US" altLang="en-US" sz="2800" dirty="0" err="1" smtClean="0"/>
              <a:t>Implementasi</a:t>
            </a:r>
            <a:r>
              <a:rPr lang="en-US" altLang="en-US" sz="2800" dirty="0" smtClean="0"/>
              <a:t> Stack </a:t>
            </a:r>
            <a:r>
              <a:rPr lang="en-US" altLang="en-US" sz="2800" dirty="0" err="1" smtClean="0"/>
              <a:t>dengan</a:t>
            </a:r>
            <a:r>
              <a:rPr lang="en-US" altLang="en-US" sz="2800" dirty="0" smtClean="0"/>
              <a:t> single linked list, </a:t>
            </a:r>
            <a:r>
              <a:rPr lang="en-US" altLang="en-US" sz="2800" dirty="0" err="1" smtClean="0"/>
              <a:t>pada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operasi</a:t>
            </a:r>
            <a:r>
              <a:rPr lang="en-US" altLang="en-US" sz="2800" dirty="0" smtClean="0"/>
              <a:t> Push </a:t>
            </a:r>
            <a:r>
              <a:rPr lang="en-US" altLang="en-US" sz="2800" dirty="0" err="1" smtClean="0"/>
              <a:t>dengan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sisip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awal</a:t>
            </a:r>
            <a:r>
              <a:rPr lang="en-US" altLang="en-US" sz="2800" dirty="0" smtClean="0"/>
              <a:t> list </a:t>
            </a:r>
            <a:r>
              <a:rPr lang="en-US" altLang="en-US" sz="2800" dirty="0" err="1" smtClean="0"/>
              <a:t>dan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pada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operasi</a:t>
            </a:r>
            <a:r>
              <a:rPr lang="en-US" altLang="en-US" sz="2800" dirty="0" smtClean="0"/>
              <a:t> Pop </a:t>
            </a:r>
            <a:r>
              <a:rPr lang="en-US" altLang="en-US" sz="2800" dirty="0" err="1" smtClean="0"/>
              <a:t>dengan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hapus</a:t>
            </a:r>
            <a:r>
              <a:rPr lang="en-US" altLang="en-US" sz="2800" dirty="0" smtClean="0"/>
              <a:t> </a:t>
            </a:r>
            <a:r>
              <a:rPr lang="en-US" altLang="en-US" sz="2800" dirty="0" err="1" smtClean="0"/>
              <a:t>awal</a:t>
            </a:r>
            <a:r>
              <a:rPr lang="en-US" altLang="en-US" sz="2800" dirty="0" smtClean="0"/>
              <a:t> list</a:t>
            </a:r>
            <a:endParaRPr lang="en-US" altLang="en-US" sz="2800" dirty="0"/>
          </a:p>
          <a:p>
            <a:endParaRPr lang="en-US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55199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 err="1" smtClean="0"/>
              <a:t>Buatlah</a:t>
            </a:r>
            <a:r>
              <a:rPr lang="en-US" sz="2800" dirty="0" smtClean="0"/>
              <a:t> single linked list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data </a:t>
            </a:r>
            <a:r>
              <a:rPr lang="en-US" sz="2800" dirty="0" err="1" smtClean="0"/>
              <a:t>bertipe</a:t>
            </a:r>
            <a:r>
              <a:rPr lang="en-US" sz="2800" dirty="0" smtClean="0"/>
              <a:t> integer yang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operasi</a:t>
            </a:r>
            <a:r>
              <a:rPr lang="en-US" sz="2800" dirty="0" smtClean="0"/>
              <a:t> </a:t>
            </a:r>
            <a:r>
              <a:rPr lang="en-US" sz="2800" dirty="0" err="1" smtClean="0"/>
              <a:t>sisip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terurut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hapus</a:t>
            </a:r>
            <a:r>
              <a:rPr lang="en-US" sz="2800" dirty="0" smtClean="0"/>
              <a:t> </a:t>
            </a:r>
            <a:r>
              <a:rPr lang="en-US" sz="2800" dirty="0" err="1" smtClean="0"/>
              <a:t>simpul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ketentuan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berikut</a:t>
            </a:r>
            <a:r>
              <a:rPr lang="en-US" sz="2800" dirty="0" smtClean="0"/>
              <a:t> :</a:t>
            </a:r>
          </a:p>
          <a:p>
            <a:pPr marL="990600" lvl="1" indent="-527050">
              <a:buFont typeface="+mj-lt"/>
              <a:buAutoNum type="alphaLcParenR"/>
            </a:pPr>
            <a:r>
              <a:rPr lang="en-US" sz="2600" dirty="0" err="1" smtClean="0"/>
              <a:t>Operasi</a:t>
            </a:r>
            <a:r>
              <a:rPr lang="en-US" sz="2600" dirty="0" smtClean="0"/>
              <a:t> </a:t>
            </a:r>
            <a:r>
              <a:rPr lang="en-US" sz="2600" dirty="0" err="1" smtClean="0"/>
              <a:t>sisip</a:t>
            </a:r>
            <a:r>
              <a:rPr lang="en-US" sz="2600" dirty="0" smtClean="0"/>
              <a:t>, </a:t>
            </a:r>
            <a:r>
              <a:rPr lang="en-US" sz="2600" dirty="0" err="1" smtClean="0"/>
              <a:t>buat</a:t>
            </a:r>
            <a:r>
              <a:rPr lang="en-US" sz="2600" dirty="0" smtClean="0"/>
              <a:t> </a:t>
            </a:r>
            <a:r>
              <a:rPr lang="en-US" sz="2600" dirty="0" err="1" smtClean="0"/>
              <a:t>sebuah</a:t>
            </a:r>
            <a:r>
              <a:rPr lang="en-US" sz="2600" dirty="0" smtClean="0"/>
              <a:t> </a:t>
            </a:r>
            <a:r>
              <a:rPr lang="en-US" sz="2600" dirty="0" err="1" smtClean="0"/>
              <a:t>simpul</a:t>
            </a:r>
            <a:r>
              <a:rPr lang="en-US" sz="2600" dirty="0" smtClean="0"/>
              <a:t> </a:t>
            </a:r>
            <a:r>
              <a:rPr lang="en-US" sz="2600" dirty="0" err="1" smtClean="0"/>
              <a:t>baru</a:t>
            </a:r>
            <a:r>
              <a:rPr lang="en-US" sz="2600" dirty="0" smtClean="0"/>
              <a:t>, </a:t>
            </a:r>
          </a:p>
          <a:p>
            <a:pPr marL="1346200" lvl="2" indent="-309563">
              <a:buFont typeface="Wingdings" charset="2"/>
              <a:buChar char="§"/>
            </a:pPr>
            <a:r>
              <a:rPr lang="en-US" sz="2200" dirty="0" err="1"/>
              <a:t>J</a:t>
            </a:r>
            <a:r>
              <a:rPr lang="en-US" sz="2200" dirty="0" err="1" smtClean="0"/>
              <a:t>ika</a:t>
            </a:r>
            <a:r>
              <a:rPr lang="en-US" sz="2200" dirty="0" smtClean="0"/>
              <a:t> data </a:t>
            </a:r>
            <a:r>
              <a:rPr lang="en-US" sz="2200" dirty="0" err="1" smtClean="0"/>
              <a:t>simpul</a:t>
            </a:r>
            <a:r>
              <a:rPr lang="en-US" sz="2200" dirty="0" smtClean="0"/>
              <a:t> </a:t>
            </a:r>
            <a:r>
              <a:rPr lang="en-US" sz="2200" dirty="0" err="1" smtClean="0"/>
              <a:t>baru</a:t>
            </a:r>
            <a:r>
              <a:rPr lang="en-US" sz="2200" dirty="0" smtClean="0"/>
              <a:t> &lt; data </a:t>
            </a:r>
            <a:r>
              <a:rPr lang="en-US" sz="2200" dirty="0" err="1" smtClean="0"/>
              <a:t>pada</a:t>
            </a:r>
            <a:r>
              <a:rPr lang="en-US" sz="2200" dirty="0" smtClean="0"/>
              <a:t> head, </a:t>
            </a:r>
            <a:r>
              <a:rPr lang="en-US" sz="2200" dirty="0" err="1" smtClean="0"/>
              <a:t>maka</a:t>
            </a:r>
            <a:r>
              <a:rPr lang="en-US" sz="2200" dirty="0" smtClean="0"/>
              <a:t> </a:t>
            </a:r>
            <a:r>
              <a:rPr lang="en-US" sz="2200" dirty="0" err="1" smtClean="0"/>
              <a:t>gunakan</a:t>
            </a:r>
            <a:r>
              <a:rPr lang="en-US" sz="2200" dirty="0" smtClean="0"/>
              <a:t> </a:t>
            </a:r>
            <a:r>
              <a:rPr lang="en-US" sz="2200" dirty="0" err="1" smtClean="0"/>
              <a:t>sisip</a:t>
            </a:r>
            <a:r>
              <a:rPr lang="en-US" sz="2200" dirty="0" smtClean="0"/>
              <a:t> </a:t>
            </a:r>
            <a:r>
              <a:rPr lang="en-US" sz="2200" dirty="0" err="1" smtClean="0"/>
              <a:t>awal</a:t>
            </a:r>
            <a:r>
              <a:rPr lang="en-US" sz="2200" dirty="0" smtClean="0"/>
              <a:t> list</a:t>
            </a:r>
          </a:p>
          <a:p>
            <a:pPr marL="1346200" lvl="2" indent="-309563">
              <a:buFont typeface="Wingdings" charset="2"/>
              <a:buChar char="§"/>
            </a:pPr>
            <a:r>
              <a:rPr lang="en-US" sz="2200" dirty="0" err="1" smtClean="0"/>
              <a:t>Jika</a:t>
            </a:r>
            <a:r>
              <a:rPr lang="en-US" sz="2200" dirty="0"/>
              <a:t> </a:t>
            </a:r>
            <a:r>
              <a:rPr lang="en-US" sz="2200" dirty="0" err="1" smtClean="0"/>
              <a:t>pencarian</a:t>
            </a:r>
            <a:r>
              <a:rPr lang="en-US" sz="2200" dirty="0" smtClean="0"/>
              <a:t> data </a:t>
            </a:r>
            <a:r>
              <a:rPr lang="en-US" sz="2200" dirty="0" err="1" smtClean="0"/>
              <a:t>simpul</a:t>
            </a:r>
            <a:r>
              <a:rPr lang="en-US" sz="2200" dirty="0" smtClean="0"/>
              <a:t> </a:t>
            </a:r>
            <a:r>
              <a:rPr lang="en-US" sz="2200" dirty="0" err="1" smtClean="0"/>
              <a:t>baru</a:t>
            </a:r>
            <a:r>
              <a:rPr lang="en-US" sz="2200" dirty="0" smtClean="0"/>
              <a:t> </a:t>
            </a:r>
            <a:r>
              <a:rPr lang="en-US" sz="2200" dirty="0" err="1" smtClean="0"/>
              <a:t>mencapai</a:t>
            </a:r>
            <a:r>
              <a:rPr lang="en-US" sz="2200" dirty="0" smtClean="0"/>
              <a:t> NULL (data </a:t>
            </a:r>
            <a:r>
              <a:rPr lang="en-US" sz="2200" dirty="0" err="1" smtClean="0"/>
              <a:t>belum</a:t>
            </a:r>
            <a:r>
              <a:rPr lang="en-US" sz="2200" dirty="0" smtClean="0"/>
              <a:t> </a:t>
            </a:r>
            <a:r>
              <a:rPr lang="en-US" sz="2200" dirty="0" err="1" smtClean="0"/>
              <a:t>ada</a:t>
            </a:r>
            <a:r>
              <a:rPr lang="en-US" sz="2200" dirty="0" smtClean="0"/>
              <a:t>), </a:t>
            </a:r>
            <a:r>
              <a:rPr lang="en-US" sz="2200" dirty="0" err="1" smtClean="0"/>
              <a:t>sisip</a:t>
            </a:r>
            <a:r>
              <a:rPr lang="en-US" sz="2200" dirty="0" smtClean="0"/>
              <a:t> </a:t>
            </a:r>
            <a:r>
              <a:rPr lang="en-US" sz="2200" dirty="0" err="1" smtClean="0"/>
              <a:t>akhir</a:t>
            </a:r>
            <a:r>
              <a:rPr lang="en-US" sz="2200" dirty="0" smtClean="0"/>
              <a:t> list</a:t>
            </a:r>
          </a:p>
          <a:p>
            <a:pPr marL="1346200" lvl="2" indent="-309563">
              <a:buFont typeface="Wingdings" charset="2"/>
              <a:buChar char="§"/>
            </a:pPr>
            <a:r>
              <a:rPr lang="en-US" sz="2200" dirty="0" err="1" smtClean="0"/>
              <a:t>Jika</a:t>
            </a:r>
            <a:r>
              <a:rPr lang="en-US" sz="2200" dirty="0" smtClean="0"/>
              <a:t> data </a:t>
            </a:r>
            <a:r>
              <a:rPr lang="en-US" sz="2200" dirty="0" err="1" smtClean="0"/>
              <a:t>simpul</a:t>
            </a:r>
            <a:r>
              <a:rPr lang="en-US" sz="2200" dirty="0" smtClean="0"/>
              <a:t> </a:t>
            </a:r>
            <a:r>
              <a:rPr lang="en-US" sz="2200" dirty="0" err="1" smtClean="0"/>
              <a:t>baru</a:t>
            </a:r>
            <a:r>
              <a:rPr lang="en-US" sz="2200" dirty="0" smtClean="0"/>
              <a:t> = data </a:t>
            </a:r>
            <a:r>
              <a:rPr lang="en-US" sz="2200" dirty="0" err="1" smtClean="0"/>
              <a:t>pada</a:t>
            </a:r>
            <a:r>
              <a:rPr lang="en-US" sz="2200" dirty="0" smtClean="0"/>
              <a:t> </a:t>
            </a:r>
            <a:r>
              <a:rPr lang="en-US" sz="2200" dirty="0" err="1" smtClean="0"/>
              <a:t>simpul</a:t>
            </a:r>
            <a:r>
              <a:rPr lang="en-US" sz="2200" dirty="0" smtClean="0"/>
              <a:t> </a:t>
            </a:r>
            <a:r>
              <a:rPr lang="en-US" sz="2200" dirty="0" err="1" smtClean="0"/>
              <a:t>tertentu</a:t>
            </a:r>
            <a:r>
              <a:rPr lang="en-US" sz="2200" dirty="0" smtClean="0"/>
              <a:t> </a:t>
            </a:r>
            <a:r>
              <a:rPr lang="en-US" sz="2200" dirty="0" err="1" smtClean="0"/>
              <a:t>maka</a:t>
            </a:r>
            <a:r>
              <a:rPr lang="en-US" sz="2200" dirty="0" smtClean="0"/>
              <a:t> </a:t>
            </a:r>
            <a:r>
              <a:rPr lang="en-US" sz="2200" dirty="0" err="1" smtClean="0"/>
              <a:t>berikan</a:t>
            </a:r>
            <a:r>
              <a:rPr lang="en-US" sz="2200" dirty="0" smtClean="0"/>
              <a:t> </a:t>
            </a:r>
            <a:r>
              <a:rPr lang="en-US" sz="2200" dirty="0" err="1" smtClean="0"/>
              <a:t>pesan</a:t>
            </a:r>
            <a:r>
              <a:rPr lang="en-US" sz="2200" dirty="0" smtClean="0"/>
              <a:t> </a:t>
            </a:r>
            <a:r>
              <a:rPr lang="en-US" sz="2200" dirty="0" err="1" smtClean="0"/>
              <a:t>simpul</a:t>
            </a:r>
            <a:r>
              <a:rPr lang="en-US" sz="2200" dirty="0" smtClean="0"/>
              <a:t> </a:t>
            </a:r>
            <a:r>
              <a:rPr lang="en-US" sz="2200" dirty="0" err="1" smtClean="0"/>
              <a:t>sudah</a:t>
            </a:r>
            <a:r>
              <a:rPr lang="en-US" sz="2200" dirty="0" smtClean="0"/>
              <a:t> </a:t>
            </a:r>
            <a:r>
              <a:rPr lang="en-US" sz="2200" dirty="0" err="1" smtClean="0"/>
              <a:t>ada</a:t>
            </a:r>
            <a:r>
              <a:rPr lang="en-US" sz="2200" dirty="0" smtClean="0"/>
              <a:t> (</a:t>
            </a:r>
            <a:r>
              <a:rPr lang="en-US" sz="2200" dirty="0" err="1" smtClean="0"/>
              <a:t>duplikat</a:t>
            </a:r>
            <a:r>
              <a:rPr lang="en-US" sz="2200" dirty="0" smtClean="0"/>
              <a:t>)</a:t>
            </a:r>
          </a:p>
          <a:p>
            <a:pPr marL="1346200" lvl="2" indent="-309563">
              <a:buFont typeface="Wingdings" charset="2"/>
              <a:buChar char="§"/>
            </a:pPr>
            <a:r>
              <a:rPr lang="en-US" sz="2200" dirty="0" err="1" smtClean="0"/>
              <a:t>Lainnya</a:t>
            </a:r>
            <a:r>
              <a:rPr lang="en-US" sz="2200" dirty="0" smtClean="0"/>
              <a:t> </a:t>
            </a:r>
            <a:r>
              <a:rPr lang="en-US" sz="2200" dirty="0" err="1" smtClean="0"/>
              <a:t>sisip</a:t>
            </a:r>
            <a:r>
              <a:rPr lang="en-US" sz="2200" dirty="0" smtClean="0"/>
              <a:t> </a:t>
            </a:r>
            <a:r>
              <a:rPr lang="en-US" sz="2200" dirty="0" err="1" smtClean="0"/>
              <a:t>sebelum</a:t>
            </a:r>
            <a:r>
              <a:rPr lang="en-US" sz="2200" dirty="0" smtClean="0"/>
              <a:t> </a:t>
            </a:r>
            <a:r>
              <a:rPr lang="en-US" sz="2200" dirty="0" err="1" smtClean="0"/>
              <a:t>simpul</a:t>
            </a:r>
            <a:r>
              <a:rPr lang="en-US" sz="2200" dirty="0" smtClean="0"/>
              <a:t> </a:t>
            </a:r>
            <a:r>
              <a:rPr lang="en-US" sz="2200" dirty="0" err="1" smtClean="0"/>
              <a:t>tertentu</a:t>
            </a:r>
            <a:endParaRPr lang="en-US" sz="2200" dirty="0" smtClean="0"/>
          </a:p>
          <a:p>
            <a:pPr marL="1075499" indent="-514350">
              <a:buFont typeface="+mj-lt"/>
              <a:buAutoNum type="alphaLcParenR" startAt="2"/>
            </a:pPr>
            <a:r>
              <a:rPr lang="en-US" sz="2800" dirty="0" err="1" smtClean="0"/>
              <a:t>Operasi</a:t>
            </a:r>
            <a:r>
              <a:rPr lang="en-US" sz="2800" dirty="0" smtClean="0"/>
              <a:t> </a:t>
            </a:r>
            <a:r>
              <a:rPr lang="en-US" sz="2800" dirty="0" err="1" smtClean="0"/>
              <a:t>hapus</a:t>
            </a:r>
            <a:r>
              <a:rPr lang="en-US" sz="2800" dirty="0" smtClean="0"/>
              <a:t>,</a:t>
            </a:r>
          </a:p>
          <a:p>
            <a:pPr marL="1550987" lvl="2" indent="-514350">
              <a:buFont typeface="Wingdings" charset="2"/>
              <a:buChar char="§"/>
            </a:pPr>
            <a:r>
              <a:rPr lang="en-US" sz="2200" dirty="0" err="1" smtClean="0"/>
              <a:t>Jika</a:t>
            </a:r>
            <a:r>
              <a:rPr lang="en-US" sz="2200" dirty="0" smtClean="0"/>
              <a:t> </a:t>
            </a:r>
            <a:r>
              <a:rPr lang="en-US" sz="2200" dirty="0" err="1" smtClean="0"/>
              <a:t>posisi</a:t>
            </a:r>
            <a:r>
              <a:rPr lang="en-US" sz="2200" dirty="0" smtClean="0"/>
              <a:t> </a:t>
            </a:r>
            <a:r>
              <a:rPr lang="en-US" sz="2200" dirty="0" err="1" smtClean="0"/>
              <a:t>simpul</a:t>
            </a:r>
            <a:r>
              <a:rPr lang="en-US" sz="2200" dirty="0" smtClean="0"/>
              <a:t> yang </a:t>
            </a:r>
            <a:r>
              <a:rPr lang="en-US" sz="2200" dirty="0" err="1" smtClean="0"/>
              <a:t>dihapus</a:t>
            </a:r>
            <a:r>
              <a:rPr lang="en-US" sz="2200" dirty="0" smtClean="0"/>
              <a:t> </a:t>
            </a:r>
            <a:r>
              <a:rPr lang="en-US" sz="2200" dirty="0" err="1" smtClean="0"/>
              <a:t>pada</a:t>
            </a:r>
            <a:r>
              <a:rPr lang="en-US" sz="2200" dirty="0" smtClean="0"/>
              <a:t> head, </a:t>
            </a:r>
            <a:r>
              <a:rPr lang="en-US" sz="2200" dirty="0" err="1" smtClean="0"/>
              <a:t>gunakan</a:t>
            </a:r>
            <a:r>
              <a:rPr lang="en-US" sz="2200" dirty="0" smtClean="0"/>
              <a:t> </a:t>
            </a:r>
            <a:r>
              <a:rPr lang="en-US" sz="2200" dirty="0" err="1" smtClean="0"/>
              <a:t>hapus</a:t>
            </a:r>
            <a:r>
              <a:rPr lang="en-US" sz="2200" dirty="0" smtClean="0"/>
              <a:t> </a:t>
            </a:r>
            <a:r>
              <a:rPr lang="en-US" sz="2200" dirty="0" err="1" smtClean="0"/>
              <a:t>awal</a:t>
            </a:r>
            <a:r>
              <a:rPr lang="en-US" sz="2200" dirty="0" smtClean="0"/>
              <a:t> list</a:t>
            </a:r>
          </a:p>
          <a:p>
            <a:pPr marL="1550987" lvl="2" indent="-514350">
              <a:buFont typeface="Wingdings" charset="2"/>
              <a:buChar char="§"/>
            </a:pPr>
            <a:r>
              <a:rPr lang="en-US" sz="2200" dirty="0" err="1" smtClean="0"/>
              <a:t>Jika</a:t>
            </a:r>
            <a:r>
              <a:rPr lang="en-US" sz="2200" dirty="0" smtClean="0"/>
              <a:t> </a:t>
            </a:r>
            <a:r>
              <a:rPr lang="en-US" sz="2200" dirty="0" err="1" smtClean="0"/>
              <a:t>posisi</a:t>
            </a:r>
            <a:r>
              <a:rPr lang="en-US" sz="2200" dirty="0" smtClean="0"/>
              <a:t> </a:t>
            </a:r>
            <a:r>
              <a:rPr lang="en-US" sz="2200" dirty="0" err="1" smtClean="0"/>
              <a:t>simpul</a:t>
            </a:r>
            <a:r>
              <a:rPr lang="en-US" sz="2200" dirty="0" smtClean="0"/>
              <a:t> yang </a:t>
            </a:r>
            <a:r>
              <a:rPr lang="en-US" sz="2200" dirty="0" err="1" smtClean="0"/>
              <a:t>dihapus</a:t>
            </a:r>
            <a:r>
              <a:rPr lang="en-US" sz="2200" dirty="0" smtClean="0"/>
              <a:t> </a:t>
            </a:r>
            <a:r>
              <a:rPr lang="en-US" sz="2200" dirty="0" err="1" smtClean="0"/>
              <a:t>pada</a:t>
            </a:r>
            <a:r>
              <a:rPr lang="en-US" sz="2200" dirty="0" smtClean="0"/>
              <a:t> tail, </a:t>
            </a:r>
            <a:r>
              <a:rPr lang="en-US" sz="2200" dirty="0" err="1" smtClean="0"/>
              <a:t>gunakan</a:t>
            </a:r>
            <a:r>
              <a:rPr lang="en-US" sz="2200" dirty="0" smtClean="0"/>
              <a:t> </a:t>
            </a:r>
            <a:r>
              <a:rPr lang="en-US" sz="2200" dirty="0" err="1" smtClean="0"/>
              <a:t>hapus</a:t>
            </a:r>
            <a:r>
              <a:rPr lang="en-US" sz="2200" dirty="0" smtClean="0"/>
              <a:t> </a:t>
            </a:r>
            <a:r>
              <a:rPr lang="en-US" sz="2200" dirty="0" err="1" smtClean="0"/>
              <a:t>akhir</a:t>
            </a:r>
            <a:r>
              <a:rPr lang="en-US" sz="2200" dirty="0" smtClean="0"/>
              <a:t> list</a:t>
            </a:r>
          </a:p>
          <a:p>
            <a:pPr marL="1550987" lvl="2" indent="-514350">
              <a:buFont typeface="Wingdings" charset="2"/>
              <a:buChar char="§"/>
            </a:pPr>
            <a:r>
              <a:rPr lang="en-US" sz="2200" dirty="0" err="1" smtClean="0"/>
              <a:t>Lainnya</a:t>
            </a:r>
            <a:r>
              <a:rPr lang="en-US" sz="2200" dirty="0" smtClean="0"/>
              <a:t> </a:t>
            </a:r>
            <a:r>
              <a:rPr lang="en-US" sz="2200" dirty="0" err="1" smtClean="0"/>
              <a:t>hapus</a:t>
            </a:r>
            <a:r>
              <a:rPr lang="en-US" sz="2200" dirty="0" smtClean="0"/>
              <a:t> </a:t>
            </a:r>
            <a:r>
              <a:rPr lang="en-US" sz="2200" dirty="0" err="1" smtClean="0"/>
              <a:t>simpul</a:t>
            </a:r>
            <a:r>
              <a:rPr lang="en-US" sz="2200" dirty="0" smtClean="0"/>
              <a:t> </a:t>
            </a:r>
            <a:r>
              <a:rPr lang="en-US" sz="2200" dirty="0" err="1" smtClean="0"/>
              <a:t>tengah</a:t>
            </a:r>
            <a:endParaRPr lang="en-US" sz="2200" dirty="0" smtClean="0"/>
          </a:p>
          <a:p>
            <a:pPr marL="990600" lvl="1" indent="-527050">
              <a:buFont typeface="+mj-lt"/>
              <a:buAutoNum type="alphaLcParenR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68355730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800" dirty="0" err="1" smtClean="0"/>
              <a:t>Implementasikan</a:t>
            </a:r>
            <a:r>
              <a:rPr lang="en-US" sz="2800" dirty="0" smtClean="0"/>
              <a:t> Stack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single linked list, </a:t>
            </a:r>
            <a:r>
              <a:rPr lang="en-US" sz="2800" dirty="0" err="1" smtClean="0"/>
              <a:t>buatlah</a:t>
            </a:r>
            <a:r>
              <a:rPr lang="en-US" sz="2800" dirty="0" smtClean="0"/>
              <a:t> menu Push, Pop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Tampil</a:t>
            </a:r>
            <a:endParaRPr lang="en-US" sz="2800" dirty="0"/>
          </a:p>
          <a:p>
            <a:pPr marL="457200" indent="-457200">
              <a:buFont typeface="+mj-lt"/>
              <a:buAutoNum type="arabicPeriod" startAt="2"/>
            </a:pPr>
            <a:r>
              <a:rPr lang="en-US" sz="2800" dirty="0" err="1" smtClean="0"/>
              <a:t>Buatlah</a:t>
            </a:r>
            <a:r>
              <a:rPr lang="en-US" sz="2800" dirty="0" smtClean="0"/>
              <a:t> single linked list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simpul</a:t>
            </a:r>
            <a:r>
              <a:rPr lang="en-US" sz="2800" dirty="0" smtClean="0"/>
              <a:t> </a:t>
            </a:r>
            <a:r>
              <a:rPr lang="en-US" sz="2800" dirty="0" err="1" smtClean="0"/>
              <a:t>berupa</a:t>
            </a:r>
            <a:r>
              <a:rPr lang="en-US" sz="2800" dirty="0" smtClean="0"/>
              <a:t> data </a:t>
            </a:r>
            <a:r>
              <a:rPr lang="en-US" sz="2800" dirty="0" err="1" smtClean="0"/>
              <a:t>mahasiswa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terdiri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NRP, </a:t>
            </a:r>
            <a:r>
              <a:rPr lang="en-US" sz="2800" dirty="0" err="1" smtClean="0"/>
              <a:t>Nama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.  </a:t>
            </a:r>
            <a:r>
              <a:rPr lang="en-US" sz="2800" dirty="0" err="1" smtClean="0"/>
              <a:t>Buatlah</a:t>
            </a:r>
            <a:r>
              <a:rPr lang="en-US" sz="2800" dirty="0" smtClean="0"/>
              <a:t> </a:t>
            </a:r>
            <a:r>
              <a:rPr lang="en-US" sz="2800" dirty="0" err="1" smtClean="0"/>
              <a:t>operasi</a:t>
            </a:r>
            <a:r>
              <a:rPr lang="en-US" sz="2800" dirty="0" smtClean="0"/>
              <a:t> </a:t>
            </a:r>
            <a:r>
              <a:rPr lang="en-US" sz="2800" dirty="0" err="1" smtClean="0"/>
              <a:t>Sisip</a:t>
            </a:r>
            <a:r>
              <a:rPr lang="en-US" sz="2800" dirty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terurut</a:t>
            </a:r>
            <a:r>
              <a:rPr lang="en-US" sz="2800" dirty="0" smtClean="0"/>
              <a:t>, </a:t>
            </a:r>
            <a:r>
              <a:rPr lang="en-US" sz="2800" dirty="0" err="1" smtClean="0"/>
              <a:t>Hapus</a:t>
            </a:r>
            <a:r>
              <a:rPr lang="en-US" sz="2800" dirty="0" smtClean="0"/>
              <a:t> data </a:t>
            </a:r>
            <a:r>
              <a:rPr lang="en-US" sz="2800" dirty="0" err="1" smtClean="0"/>
              <a:t>mahasiswa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Update data (</a:t>
            </a:r>
            <a:r>
              <a:rPr lang="en-US" sz="2800" dirty="0" err="1" smtClean="0"/>
              <a:t>nama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kelas</a:t>
            </a:r>
            <a:r>
              <a:rPr lang="en-US" sz="2800" dirty="0" smtClean="0"/>
              <a:t> </a:t>
            </a:r>
            <a:r>
              <a:rPr lang="en-US" sz="2800" dirty="0" err="1" smtClean="0"/>
              <a:t>saja</a:t>
            </a:r>
            <a:r>
              <a:rPr lang="en-US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3125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Output</a:t>
            </a:r>
          </a:p>
        </p:txBody>
      </p:sp>
      <p:pic>
        <p:nvPicPr>
          <p:cNvPr id="9219" name="Picture 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16580" y="1939872"/>
            <a:ext cx="6019800" cy="3813175"/>
          </a:xfrm>
        </p:spPr>
      </p:pic>
    </p:spTree>
    <p:extLst>
      <p:ext uri="{BB962C8B-B14F-4D97-AF65-F5344CB8AC3E}">
        <p14:creationId xmlns:p14="http://schemas.microsoft.com/office/powerpoint/2010/main" val="213987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i="1" dirty="0" err="1" smtClean="0"/>
              <a:t>malloc</a:t>
            </a:r>
            <a:r>
              <a:rPr lang="en-US" altLang="en-US" i="1" dirty="0" smtClean="0"/>
              <a:t>()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447675" indent="-447675" eaLnBrk="1" hangingPunct="1">
              <a:lnSpc>
                <a:spcPct val="80000"/>
              </a:lnSpc>
              <a:buFont typeface="Wingdings" charset="2"/>
              <a:buChar char="Ø"/>
            </a:pPr>
            <a:r>
              <a:rPr lang="en-US" altLang="en-US" sz="2800" dirty="0" err="1"/>
              <a:t>Fungsi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standar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digunakan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untuk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mengalokasikan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memori</a:t>
            </a:r>
            <a:endParaRPr lang="en-US" altLang="en-US" sz="2800" dirty="0"/>
          </a:p>
          <a:p>
            <a:pPr marL="447675" indent="-447675" eaLnBrk="1" hangingPunct="1">
              <a:lnSpc>
                <a:spcPct val="80000"/>
              </a:lnSpc>
              <a:buFont typeface="Wingdings" charset="2"/>
              <a:buChar char="Ø"/>
            </a:pPr>
            <a:r>
              <a:rPr lang="en-US" altLang="en-US" sz="2800" dirty="0"/>
              <a:t>Format :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altLang="en-US" sz="2800" dirty="0"/>
              <a:t>		</a:t>
            </a:r>
            <a:r>
              <a:rPr lang="en-US" altLang="en-US" sz="2800" i="1" dirty="0"/>
              <a:t>void *</a:t>
            </a:r>
            <a:r>
              <a:rPr lang="en-US" altLang="en-US" sz="2800" i="1" dirty="0" err="1"/>
              <a:t>malloc</a:t>
            </a:r>
            <a:r>
              <a:rPr lang="en-US" altLang="en-US" sz="2800" i="1" dirty="0"/>
              <a:t>(</a:t>
            </a:r>
            <a:r>
              <a:rPr lang="en-US" altLang="en-US" sz="2800" i="1" dirty="0" err="1"/>
              <a:t>int</a:t>
            </a:r>
            <a:r>
              <a:rPr lang="en-US" altLang="en-US" sz="2800" i="1" dirty="0"/>
              <a:t> </a:t>
            </a:r>
            <a:r>
              <a:rPr lang="en-US" altLang="en-US" sz="2800" i="1" dirty="0" err="1"/>
              <a:t>jml_byte</a:t>
            </a:r>
            <a:r>
              <a:rPr lang="en-US" altLang="en-US" sz="2800" i="1" dirty="0"/>
              <a:t>) </a:t>
            </a:r>
          </a:p>
          <a:p>
            <a:pPr marL="447675" indent="-447675" eaLnBrk="1" hangingPunct="1">
              <a:lnSpc>
                <a:spcPct val="80000"/>
              </a:lnSpc>
              <a:buFont typeface="Wingdings" charset="2"/>
              <a:buChar char="Ø"/>
            </a:pPr>
            <a:r>
              <a:rPr lang="en-US" altLang="en-US" sz="2800" dirty="0" err="1"/>
              <a:t>Banyaknya</a:t>
            </a:r>
            <a:r>
              <a:rPr lang="en-US" altLang="en-US" sz="2800" dirty="0"/>
              <a:t> byte yang </a:t>
            </a:r>
            <a:r>
              <a:rPr lang="en-US" altLang="en-US" sz="2800" dirty="0" err="1"/>
              <a:t>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dipesan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dinyatakan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sebagai</a:t>
            </a:r>
            <a:r>
              <a:rPr lang="en-US" altLang="en-US" sz="2800" dirty="0"/>
              <a:t> parameter </a:t>
            </a:r>
            <a:r>
              <a:rPr lang="en-US" altLang="en-US" sz="2800" dirty="0" err="1"/>
              <a:t>fungsi</a:t>
            </a:r>
            <a:r>
              <a:rPr lang="en-US" altLang="en-US" sz="2800" dirty="0"/>
              <a:t>. </a:t>
            </a:r>
          </a:p>
          <a:p>
            <a:pPr marL="447675" indent="-447675" eaLnBrk="1" hangingPunct="1">
              <a:lnSpc>
                <a:spcPct val="80000"/>
              </a:lnSpc>
              <a:buFont typeface="Wingdings" charset="2"/>
              <a:buChar char="Ø"/>
            </a:pPr>
            <a:r>
              <a:rPr lang="en-US" altLang="en-US" sz="2800" dirty="0"/>
              <a:t>Return value </a:t>
            </a:r>
            <a:r>
              <a:rPr lang="en-US" altLang="en-US" sz="2800" dirty="0" err="1"/>
              <a:t>dari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fungsi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ini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adalah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sebuah</a:t>
            </a:r>
            <a:r>
              <a:rPr lang="en-US" altLang="en-US" sz="2800" dirty="0"/>
              <a:t> pointer yang </a:t>
            </a:r>
            <a:r>
              <a:rPr lang="en-US" altLang="en-US" sz="2800" dirty="0" err="1"/>
              <a:t>tak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bertipe</a:t>
            </a:r>
            <a:r>
              <a:rPr lang="en-US" altLang="en-US" sz="2800" dirty="0"/>
              <a:t> </a:t>
            </a:r>
            <a:r>
              <a:rPr lang="en-US" altLang="en-US" sz="2800" i="1" dirty="0"/>
              <a:t>(pointer to void)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menunjuk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</a:t>
            </a:r>
            <a:r>
              <a:rPr lang="en-US" altLang="en-US" sz="2800" dirty="0"/>
              <a:t> buffer yang </a:t>
            </a:r>
            <a:r>
              <a:rPr lang="en-US" altLang="en-US" sz="2800" dirty="0" err="1"/>
              <a:t>dialokasikan</a:t>
            </a:r>
            <a:r>
              <a:rPr lang="en-US" altLang="en-US" sz="2800" i="1" dirty="0"/>
              <a:t>.</a:t>
            </a:r>
            <a:r>
              <a:rPr lang="en-US" altLang="en-US" sz="2800" dirty="0"/>
              <a:t> </a:t>
            </a:r>
          </a:p>
          <a:p>
            <a:pPr marL="447675" indent="-447675" eaLnBrk="1" hangingPunct="1">
              <a:lnSpc>
                <a:spcPct val="80000"/>
              </a:lnSpc>
              <a:buFont typeface="Wingdings" charset="2"/>
              <a:buChar char="Ø"/>
            </a:pPr>
            <a:r>
              <a:rPr lang="en-US" altLang="en-US" sz="2800" dirty="0"/>
              <a:t>Pointer </a:t>
            </a:r>
            <a:r>
              <a:rPr lang="en-US" altLang="en-US" sz="2800" dirty="0" err="1"/>
              <a:t>tersebut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haruslah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dikonversi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kepada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tipe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sesuai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dengan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menggunakan</a:t>
            </a:r>
            <a:r>
              <a:rPr lang="en-US" altLang="en-US" sz="2800" dirty="0"/>
              <a:t> </a:t>
            </a:r>
            <a:r>
              <a:rPr lang="en-US" altLang="en-US" sz="2800" i="1" dirty="0"/>
              <a:t>type cast</a:t>
            </a:r>
            <a:r>
              <a:rPr lang="en-US" altLang="en-US" sz="2800" dirty="0"/>
              <a:t>) agar </a:t>
            </a:r>
            <a:r>
              <a:rPr lang="en-US" altLang="en-US" sz="2800" dirty="0" err="1"/>
              <a:t>bisa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mengakses</a:t>
            </a:r>
            <a:r>
              <a:rPr lang="en-US" altLang="en-US" sz="2800" dirty="0"/>
              <a:t> data yang </a:t>
            </a:r>
            <a:r>
              <a:rPr lang="en-US" altLang="en-US" sz="2800" dirty="0" err="1"/>
              <a:t>disimpan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dalam</a:t>
            </a:r>
            <a:r>
              <a:rPr lang="en-US" altLang="en-US" sz="2800" dirty="0"/>
              <a:t> buffer. </a:t>
            </a:r>
          </a:p>
        </p:txBody>
      </p:sp>
    </p:spTree>
    <p:extLst>
      <p:ext uri="{BB962C8B-B14F-4D97-AF65-F5344CB8AC3E}">
        <p14:creationId xmlns:p14="http://schemas.microsoft.com/office/powerpoint/2010/main" val="413705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401</TotalTime>
  <Words>1832</Words>
  <Application>Microsoft Office PowerPoint</Application>
  <PresentationFormat>Widescreen</PresentationFormat>
  <Paragraphs>609</Paragraphs>
  <Slides>75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82" baseType="lpstr">
      <vt:lpstr>Aharoni</vt:lpstr>
      <vt:lpstr>Arial</vt:lpstr>
      <vt:lpstr>Calibri</vt:lpstr>
      <vt:lpstr>Calibri Light</vt:lpstr>
      <vt:lpstr>Courier New</vt:lpstr>
      <vt:lpstr>Wingdings</vt:lpstr>
      <vt:lpstr>Retrospect</vt:lpstr>
      <vt:lpstr>04. Single Linked List</vt:lpstr>
      <vt:lpstr>Capaian Pembelajaran</vt:lpstr>
      <vt:lpstr>Materi</vt:lpstr>
      <vt:lpstr>Mengapa perlu Alokasi Memori</vt:lpstr>
      <vt:lpstr>Fungsi-Fungsi Alokasi Memory</vt:lpstr>
      <vt:lpstr>sizeof()</vt:lpstr>
      <vt:lpstr>PowerPoint Presentation</vt:lpstr>
      <vt:lpstr>Output</vt:lpstr>
      <vt:lpstr>malloc()</vt:lpstr>
      <vt:lpstr>malloc()</vt:lpstr>
      <vt:lpstr>PowerPoint Presentation</vt:lpstr>
      <vt:lpstr>Beberapa variasi malloc</vt:lpstr>
      <vt:lpstr>PowerPoint Presentation</vt:lpstr>
      <vt:lpstr>free() </vt:lpstr>
      <vt:lpstr>free() </vt:lpstr>
      <vt:lpstr>Linked List</vt:lpstr>
      <vt:lpstr>Single Linked List</vt:lpstr>
      <vt:lpstr>Contoh Single Linked List</vt:lpstr>
      <vt:lpstr>Alokasi Memori pada Single Linked List</vt:lpstr>
      <vt:lpstr>Deklarasi Simpul pada Single Linked List</vt:lpstr>
      <vt:lpstr>Variabel head dan baru</vt:lpstr>
      <vt:lpstr>Alokasi Simpul Baru</vt:lpstr>
      <vt:lpstr>Membentuk Simpul Awal</vt:lpstr>
      <vt:lpstr>Operasi pada Single Linked List</vt:lpstr>
      <vt:lpstr>Operasi Mencetak Simpul</vt:lpstr>
      <vt:lpstr>Mencetak Single Linked List</vt:lpstr>
      <vt:lpstr>Operasi Menyisipkan Simpul</vt:lpstr>
      <vt:lpstr>Sisip Awal List</vt:lpstr>
      <vt:lpstr>Sisip Awal List</vt:lpstr>
      <vt:lpstr>Sisip Awal List</vt:lpstr>
      <vt:lpstr>Sisip Awal List</vt:lpstr>
      <vt:lpstr>Sisip Akhir List</vt:lpstr>
      <vt:lpstr>Sisip Akhir List</vt:lpstr>
      <vt:lpstr>Sisip Akhir List</vt:lpstr>
      <vt:lpstr>Sisip Akhir List</vt:lpstr>
      <vt:lpstr>Sisip Akhir List</vt:lpstr>
      <vt:lpstr>Sisip Sebelum Simpul x (misal: x=5)</vt:lpstr>
      <vt:lpstr>Sisip Sebelum Simpul x (misal: x=5)</vt:lpstr>
      <vt:lpstr>Sisip Sebelum Simpul x (misal: x=5)</vt:lpstr>
      <vt:lpstr>Sisip Sebelum Simpul x (misal: x=5)</vt:lpstr>
      <vt:lpstr>Sisip Sebelum Simpul x (misal: x=5)</vt:lpstr>
      <vt:lpstr>Sisip Sebelum Simpul Tertentu</vt:lpstr>
      <vt:lpstr>Sisip Setelah Simpul x (misal: x=10)</vt:lpstr>
      <vt:lpstr>Sisip Setelah Simpul x (misal: x=10)</vt:lpstr>
      <vt:lpstr>Sisip Setelah Simpul x (misal: x=10)</vt:lpstr>
      <vt:lpstr>Sisip Setelah Simpul x (misal: x=10)</vt:lpstr>
      <vt:lpstr>Sisip Setelah Simpul x (misal: x=10)</vt:lpstr>
      <vt:lpstr>Sisip Sebelum Simpul Tertentu</vt:lpstr>
      <vt:lpstr>Operasi Menghapus Simpul</vt:lpstr>
      <vt:lpstr>Fungsi free_Node</vt:lpstr>
      <vt:lpstr>Hapus Simpul Awal</vt:lpstr>
      <vt:lpstr>Hapus Simpul Awal</vt:lpstr>
      <vt:lpstr>Hapus Simpul Awal</vt:lpstr>
      <vt:lpstr>Hapus Simpul Awal</vt:lpstr>
      <vt:lpstr>Hapus Simpul Akhir</vt:lpstr>
      <vt:lpstr>Hapus Simpul Akhir</vt:lpstr>
      <vt:lpstr>Hapus Simpul Akhir</vt:lpstr>
      <vt:lpstr>Hapus Simpul Akhir</vt:lpstr>
      <vt:lpstr>Hapus Simpul Akhir</vt:lpstr>
      <vt:lpstr>Hapus Simpul Tertentu (misal x = 12)</vt:lpstr>
      <vt:lpstr>Hapus Simpul Tertentu (misal x = 12)</vt:lpstr>
      <vt:lpstr>Hapus Simpul Tertentu (misal x = 12)</vt:lpstr>
      <vt:lpstr>Hapus Simpul Tertentu (misal x = 12)</vt:lpstr>
      <vt:lpstr>Hapus Simpul Akhir</vt:lpstr>
      <vt:lpstr>Implementasi Stack dengan Single Linked List</vt:lpstr>
      <vt:lpstr>Deklarasi Stack dengan Single Linked List</vt:lpstr>
      <vt:lpstr>Fungsi pada Stack</vt:lpstr>
      <vt:lpstr>Fungsi Inisialisasi</vt:lpstr>
      <vt:lpstr>Fungsi Kosong</vt:lpstr>
      <vt:lpstr>Fungsi Push</vt:lpstr>
      <vt:lpstr>Fungsi Pop</vt:lpstr>
      <vt:lpstr>SLL dengan data Mahasiswa</vt:lpstr>
      <vt:lpstr>Rangkuman</vt:lpstr>
      <vt:lpstr>Latihan</vt:lpstr>
      <vt:lpstr>Latihan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Riset  Sistem Estimasi Usia Berdasarkan Citra Radiograf Gigi Sebagai Alat Bantu Proses Identifikasi</dc:title>
  <dc:creator>Microsoft Office User</dc:creator>
  <cp:lastModifiedBy>Yuliana</cp:lastModifiedBy>
  <cp:revision>48</cp:revision>
  <dcterms:created xsi:type="dcterms:W3CDTF">2016-11-07T15:49:39Z</dcterms:created>
  <dcterms:modified xsi:type="dcterms:W3CDTF">2026-07-08T08:37:00Z</dcterms:modified>
</cp:coreProperties>
</file>