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309" r:id="rId11"/>
    <p:sldId id="310" r:id="rId12"/>
    <p:sldId id="283" r:id="rId13"/>
    <p:sldId id="284" r:id="rId14"/>
    <p:sldId id="285" r:id="rId15"/>
    <p:sldId id="286" r:id="rId16"/>
    <p:sldId id="287" r:id="rId17"/>
    <p:sldId id="289" r:id="rId18"/>
    <p:sldId id="291" r:id="rId19"/>
    <p:sldId id="292" r:id="rId20"/>
    <p:sldId id="299" r:id="rId21"/>
    <p:sldId id="303" r:id="rId22"/>
    <p:sldId id="304" r:id="rId23"/>
    <p:sldId id="305" r:id="rId24"/>
    <p:sldId id="293" r:id="rId25"/>
    <p:sldId id="307" r:id="rId26"/>
    <p:sldId id="308" r:id="rId27"/>
    <p:sldId id="295" r:id="rId28"/>
    <p:sldId id="290" r:id="rId29"/>
    <p:sldId id="296" r:id="rId30"/>
    <p:sldId id="297" r:id="rId31"/>
    <p:sldId id="298" r:id="rId32"/>
    <p:sldId id="311" r:id="rId33"/>
    <p:sldId id="266" r:id="rId34"/>
    <p:sldId id="288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737"/>
  </p:normalViewPr>
  <p:slideViewPr>
    <p:cSldViewPr snapToGrid="0" snapToObjects="1">
      <p:cViewPr>
        <p:scale>
          <a:sx n="66" d="100"/>
          <a:sy n="66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1569"/>
            <a:ext cx="1204483" cy="1146877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64357" y="64516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Hal </a:t>
            </a:r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4" y="6080010"/>
            <a:ext cx="817067" cy="777990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31851" y="6461105"/>
            <a:ext cx="4871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9" y="6112388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314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066" y="64597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all" baseline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02. Stack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ARNA FARIZA</a:t>
            </a:r>
          </a:p>
          <a:p>
            <a:pPr algn="ctr"/>
            <a:r>
              <a:rPr lang="en-US" dirty="0" smtClean="0"/>
              <a:t>YULIANA SETIOWATI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6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86653"/>
          </a:xfrm>
        </p:spPr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3" y="1363663"/>
            <a:ext cx="5459512" cy="47958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525" y="1073255"/>
            <a:ext cx="5954136" cy="508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6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" y="1737360"/>
            <a:ext cx="5753100" cy="3829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2205" y="1737360"/>
            <a:ext cx="566737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5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12311E51-20AC-44F4-BD83-BEF56FA0657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Inisialisasi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280" y="1845734"/>
            <a:ext cx="10058400" cy="986366"/>
          </a:xfrm>
        </p:spPr>
        <p:txBody>
          <a:bodyPr/>
          <a:lstStyle/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/>
              <a:t>Menginisialisasi</a:t>
            </a:r>
            <a:r>
              <a:rPr lang="en-US" altLang="en-US" sz="3200" dirty="0"/>
              <a:t> agar TOS </a:t>
            </a:r>
            <a:r>
              <a:rPr lang="en-US" altLang="en-US" sz="3200" dirty="0" err="1"/>
              <a:t>menunjuk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indeks</a:t>
            </a:r>
            <a:r>
              <a:rPr lang="en-US" altLang="en-US" sz="3200" dirty="0"/>
              <a:t> array </a:t>
            </a:r>
            <a:r>
              <a:rPr lang="en-US" altLang="en-US" sz="3200" dirty="0" err="1"/>
              <a:t>awal</a:t>
            </a:r>
            <a:r>
              <a:rPr lang="en-US" altLang="en-US" sz="3200" dirty="0"/>
              <a:t> (</a:t>
            </a:r>
            <a:r>
              <a:rPr lang="en-US" altLang="en-US" sz="3200" dirty="0" err="1"/>
              <a:t>indeks</a:t>
            </a:r>
            <a:r>
              <a:rPr lang="en-US" altLang="en-US" sz="3200" dirty="0"/>
              <a:t> 0</a:t>
            </a:r>
            <a:r>
              <a:rPr lang="en-US" altLang="en-US" sz="3200" dirty="0" smtClean="0"/>
              <a:t>)</a:t>
            </a:r>
            <a:endParaRPr lang="en-US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053080" y="3299812"/>
            <a:ext cx="6421120" cy="18158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Inisialisasi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(Stack *s)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	s-&gt;count=0;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533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87F81BB0-0F9E-4D0B-82F3-70377F8CB62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Penuh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280" y="1845734"/>
            <a:ext cx="10058400" cy="1481666"/>
          </a:xfrm>
        </p:spPr>
        <p:txBody>
          <a:bodyPr>
            <a:noAutofit/>
          </a:bodyPr>
          <a:lstStyle/>
          <a:p>
            <a:pPr marL="355600" indent="-355600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pengecekan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apakah</a:t>
            </a:r>
            <a:r>
              <a:rPr lang="en-US" altLang="en-US" sz="2800" dirty="0"/>
              <a:t> stack </a:t>
            </a:r>
            <a:r>
              <a:rPr lang="en-US" altLang="en-US" sz="2800" dirty="0" err="1"/>
              <a:t>Penuh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penuh</a:t>
            </a:r>
            <a:r>
              <a:rPr lang="en-US" altLang="en-US" sz="2800" dirty="0"/>
              <a:t> return value=1, </a:t>
            </a:r>
            <a:r>
              <a:rPr lang="en-US" altLang="en-US" sz="2800" dirty="0" err="1"/>
              <a:t>sebaliknya</a:t>
            </a:r>
            <a:r>
              <a:rPr lang="en-US" altLang="en-US" sz="2800" dirty="0"/>
              <a:t> value=0)</a:t>
            </a:r>
          </a:p>
          <a:p>
            <a:pPr marL="355600" indent="-355600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PUSH</a:t>
            </a:r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027680" y="3884012"/>
            <a:ext cx="6421120" cy="16435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(Stack *s)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return (s-&gt;count==MAX);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9016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88BC9B02-149B-45F0-8929-ED9278B4B87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Kosong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280" y="1845734"/>
            <a:ext cx="10058400" cy="1519766"/>
          </a:xfrm>
        </p:spPr>
        <p:txBody>
          <a:bodyPr>
            <a:normAutofit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pengecekan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apakah</a:t>
            </a:r>
            <a:r>
              <a:rPr lang="en-US" altLang="en-US" sz="2800" dirty="0"/>
              <a:t> stack </a:t>
            </a:r>
            <a:r>
              <a:rPr lang="en-US" altLang="en-US" sz="2800" dirty="0" err="1"/>
              <a:t>Kosong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kosong</a:t>
            </a:r>
            <a:r>
              <a:rPr lang="en-US" altLang="en-US" sz="2800" dirty="0"/>
              <a:t> return value=1, </a:t>
            </a:r>
            <a:r>
              <a:rPr lang="en-US" altLang="en-US" sz="2800" dirty="0" err="1"/>
              <a:t>sebaliknya</a:t>
            </a:r>
            <a:r>
              <a:rPr lang="en-US" altLang="en-US" sz="2800" dirty="0"/>
              <a:t> value=0)</a:t>
            </a:r>
          </a:p>
          <a:p>
            <a:pPr marL="355600" indent="-355600">
              <a:buFont typeface="Wingdings" charset="2"/>
              <a:buChar char="Ø"/>
            </a:pP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POP</a:t>
            </a:r>
          </a:p>
          <a:p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027680" y="3884012"/>
            <a:ext cx="6421120" cy="18158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(Stack *s)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return (s-&gt;count==0);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5789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560685D-C0A3-47C9-9620-E89AF1E414A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PUSH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280" y="1845734"/>
            <a:ext cx="10058400" cy="1405466"/>
          </a:xfrm>
        </p:spPr>
        <p:txBody>
          <a:bodyPr>
            <a:normAutofit/>
          </a:bodyPr>
          <a:lstStyle/>
          <a:p>
            <a:pPr marL="393700" indent="-3937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menyimpan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teratas</a:t>
            </a:r>
            <a:endParaRPr lang="en-US" altLang="en-US" sz="2400" dirty="0"/>
          </a:p>
          <a:p>
            <a:pPr marL="393700" indent="-3937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Bila</a:t>
            </a:r>
            <a:r>
              <a:rPr lang="en-US" altLang="en-US" sz="2400" dirty="0"/>
              <a:t> array </a:t>
            </a:r>
            <a:r>
              <a:rPr lang="en-US" altLang="en-US" sz="2400" dirty="0" err="1"/>
              <a:t>penuh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Push</a:t>
            </a:r>
          </a:p>
          <a:p>
            <a:pPr marL="393700" indent="-3937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Setelah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penyimpanan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TOS di-increment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7280" y="3412918"/>
            <a:ext cx="10828020" cy="27515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void Push (Stack *s,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x)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if(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(s))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(“Stack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, Data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tidak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dapat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disimpan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\n”);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   s-&gt;item[s-&gt;count]=x;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   s-&gt;count++;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0159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13F75375-3C5D-4CD0-A861-1C33D4C773D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POP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280" y="1845734"/>
            <a:ext cx="10058400" cy="1189566"/>
          </a:xfrm>
        </p:spPr>
        <p:txBody>
          <a:bodyPr>
            <a:noAutofit/>
          </a:bodyPr>
          <a:lstStyle/>
          <a:p>
            <a:pPr marL="355600" indent="-3556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Mengambil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teratas</a:t>
            </a:r>
            <a:endParaRPr lang="en-US" altLang="en-US" sz="2400" dirty="0"/>
          </a:p>
          <a:p>
            <a:pPr marL="355600" indent="-3556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Bila</a:t>
            </a:r>
            <a:r>
              <a:rPr lang="en-US" altLang="en-US" sz="2400" dirty="0"/>
              <a:t> array </a:t>
            </a:r>
            <a:r>
              <a:rPr lang="en-US" altLang="en-US" sz="2400" dirty="0" err="1"/>
              <a:t>Kosong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Pop</a:t>
            </a:r>
          </a:p>
          <a:p>
            <a:pPr marL="355600" indent="-355600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Sebelum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mengambil</a:t>
            </a:r>
            <a:r>
              <a:rPr lang="en-US" altLang="en-US" sz="2400" dirty="0"/>
              <a:t> data TOS </a:t>
            </a:r>
            <a:r>
              <a:rPr lang="en-US" altLang="en-US" sz="2400" dirty="0" smtClean="0"/>
              <a:t>di-decrement</a:t>
            </a:r>
            <a:endParaRPr lang="en-US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775460" y="3115776"/>
            <a:ext cx="9380220" cy="32932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Pop (Stack *s)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temp;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if(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(s))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(“Stack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tidak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dapat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mengambil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data\n”);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return ‘ ‘;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s-&gt;count--;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temp=s-&gt;item[s-&gt;count];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return(temp);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771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42B55F2-EF5A-4415-878A-5F884738493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Konversi</a:t>
            </a:r>
            <a:r>
              <a:rPr lang="en-US" altLang="en-US" dirty="0"/>
              <a:t> </a:t>
            </a:r>
            <a:r>
              <a:rPr lang="en-US" altLang="en-US" dirty="0" err="1"/>
              <a:t>Notasi</a:t>
            </a:r>
            <a:r>
              <a:rPr lang="en-US" altLang="en-US" dirty="0"/>
              <a:t> Infix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Posfix</a:t>
            </a:r>
            <a:endParaRPr lang="en-US" alt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624885"/>
              </p:ext>
            </p:extLst>
          </p:nvPr>
        </p:nvGraphicFramePr>
        <p:xfrm>
          <a:off x="1772458" y="1984586"/>
          <a:ext cx="8128000" cy="37185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err="1" smtClean="0"/>
                        <a:t>Notasi</a:t>
                      </a:r>
                      <a:r>
                        <a:rPr lang="en-US" altLang="en-US" sz="2800" dirty="0" smtClean="0"/>
                        <a:t> Infix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err="1" smtClean="0"/>
                        <a:t>Notasi</a:t>
                      </a:r>
                      <a:r>
                        <a:rPr lang="en-US" altLang="en-US" sz="2800" dirty="0" smtClean="0"/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A*B+C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AB*C+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A*(B+C)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ABC+*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A*B+C/D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AB*CD/+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(A+B)*C-D/E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AB+C*DE/-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(A+B)*(C-D)^E/F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AB+CD-E^*F/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445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dirty="0" smtClean="0"/>
                        <a:t>A+B*C-D^E/F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dirty="0" smtClean="0"/>
                        <a:t>ABC*+DE^F/-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21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Implementasi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Konversi</a:t>
            </a:r>
            <a:r>
              <a:rPr lang="en-US" altLang="en-US" dirty="0" smtClean="0"/>
              <a:t> </a:t>
            </a:r>
            <a:r>
              <a:rPr lang="en-US" altLang="en-US" dirty="0" err="1"/>
              <a:t>Notasi</a:t>
            </a:r>
            <a:r>
              <a:rPr lang="en-US" altLang="en-US" dirty="0"/>
              <a:t> Infix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 smtClean="0"/>
              <a:t>Posfix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dengan</a:t>
            </a:r>
            <a:r>
              <a:rPr lang="en-US" altLang="en-US" dirty="0" smtClean="0"/>
              <a:t> Stack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sz="3200" dirty="0" smtClean="0"/>
              <a:t>Stack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menyimpan</a:t>
            </a:r>
            <a:r>
              <a:rPr lang="en-US" sz="3200" dirty="0" smtClean="0"/>
              <a:t> operator</a:t>
            </a:r>
          </a:p>
          <a:p>
            <a:pPr marL="355600" indent="-355600">
              <a:buFont typeface="Wingdings" charset="2"/>
              <a:buChar char="Ø"/>
            </a:pPr>
            <a:r>
              <a:rPr lang="en-US" sz="3200" dirty="0" smtClean="0"/>
              <a:t>Operator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tingkatan</a:t>
            </a:r>
            <a:r>
              <a:rPr lang="en-US" sz="3200" dirty="0"/>
              <a:t> </a:t>
            </a:r>
            <a:r>
              <a:rPr lang="en-US" sz="3200" dirty="0" smtClean="0"/>
              <a:t>level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urutan</a:t>
            </a:r>
            <a:r>
              <a:rPr lang="en-US" sz="3200" dirty="0" smtClean="0"/>
              <a:t> (</a:t>
            </a:r>
            <a:r>
              <a:rPr lang="en-US" sz="3200" dirty="0" err="1" smtClean="0"/>
              <a:t>dari</a:t>
            </a:r>
            <a:r>
              <a:rPr lang="en-US" sz="3200" dirty="0" smtClean="0"/>
              <a:t> level </a:t>
            </a:r>
            <a:r>
              <a:rPr lang="en-US" sz="3200" dirty="0" err="1" smtClean="0"/>
              <a:t>tertinggi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terendah</a:t>
            </a:r>
            <a:r>
              <a:rPr lang="en-US" sz="3200" dirty="0" smtClean="0"/>
              <a:t>) : ‘^’, ‘*’ &amp; ‘/’, ‘+’ </a:t>
            </a:r>
            <a:r>
              <a:rPr lang="en-US" sz="3200" dirty="0" err="1" smtClean="0"/>
              <a:t>dan</a:t>
            </a:r>
            <a:r>
              <a:rPr lang="en-US" sz="3200" dirty="0" smtClean="0"/>
              <a:t> ‘-’</a:t>
            </a:r>
            <a:endParaRPr lang="en-US" sz="30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3200" dirty="0" err="1" smtClean="0"/>
              <a:t>Notasi</a:t>
            </a:r>
            <a:r>
              <a:rPr lang="en-US" sz="3200" dirty="0" smtClean="0"/>
              <a:t> infix </a:t>
            </a:r>
            <a:r>
              <a:rPr lang="en-US" sz="3200" dirty="0" err="1" smtClean="0"/>
              <a:t>dibaca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per </a:t>
            </a:r>
            <a:r>
              <a:rPr lang="en-US" sz="3200" dirty="0" err="1" smtClean="0"/>
              <a:t>satu</a:t>
            </a:r>
            <a:endParaRPr lang="en-US" sz="32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</a:t>
            </a:r>
            <a:r>
              <a:rPr lang="en-US" sz="3200" dirty="0" err="1" smtClean="0"/>
              <a:t>operan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dicetak</a:t>
            </a:r>
            <a:endParaRPr lang="en-US" sz="32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3200" dirty="0" err="1" smtClean="0"/>
              <a:t>Jika</a:t>
            </a:r>
            <a:r>
              <a:rPr lang="en-US" sz="3200" dirty="0" smtClean="0"/>
              <a:t> operator </a:t>
            </a:r>
            <a:r>
              <a:rPr lang="en-US" sz="3200" dirty="0" err="1" smtClean="0"/>
              <a:t>mengikuti</a:t>
            </a:r>
            <a:r>
              <a:rPr lang="en-US" sz="3200" dirty="0" smtClean="0"/>
              <a:t> </a:t>
            </a:r>
            <a:r>
              <a:rPr lang="en-US" sz="3200" dirty="0" err="1" smtClean="0"/>
              <a:t>aturan</a:t>
            </a:r>
            <a:r>
              <a:rPr lang="en-US" sz="3200" dirty="0" smtClean="0"/>
              <a:t>: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notasi</a:t>
            </a:r>
            <a:r>
              <a:rPr lang="en-US" sz="2800" dirty="0" smtClean="0"/>
              <a:t> ‘(‘ PUSH </a:t>
            </a:r>
            <a:r>
              <a:rPr lang="en-US" sz="2800" dirty="0" err="1" smtClean="0"/>
              <a:t>ke</a:t>
            </a:r>
            <a:r>
              <a:rPr lang="en-US" sz="2800" dirty="0" smtClean="0"/>
              <a:t> stack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notasi</a:t>
            </a:r>
            <a:r>
              <a:rPr lang="en-US" sz="2800" dirty="0" smtClean="0"/>
              <a:t> ‘)’ POP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cetak</a:t>
            </a:r>
            <a:r>
              <a:rPr lang="en-US" sz="2800" dirty="0" smtClean="0"/>
              <a:t> s/d </a:t>
            </a:r>
            <a:r>
              <a:rPr lang="en-US" sz="2800" dirty="0" err="1" smtClean="0"/>
              <a:t>tanda</a:t>
            </a:r>
            <a:r>
              <a:rPr lang="en-US" sz="2800" dirty="0" smtClean="0"/>
              <a:t> ‘)’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dicetak</a:t>
            </a:r>
            <a:endParaRPr lang="en-US" sz="2800" dirty="0" smtClean="0"/>
          </a:p>
          <a:p>
            <a:pPr marL="648208" lvl="1" indent="-355600">
              <a:buFont typeface="Wingdings" charset="2"/>
              <a:buChar char="Ø"/>
            </a:pPr>
            <a:r>
              <a:rPr lang="en-US" sz="2800" dirty="0" err="1" smtClean="0"/>
              <a:t>Jika</a:t>
            </a:r>
            <a:r>
              <a:rPr lang="en-US" sz="2800" dirty="0" smtClean="0"/>
              <a:t> operator, </a:t>
            </a:r>
            <a:r>
              <a:rPr lang="en-US" sz="2800" dirty="0" err="1" smtClean="0"/>
              <a:t>cek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stack </a:t>
            </a:r>
            <a:r>
              <a:rPr lang="en-US" sz="2800" dirty="0" err="1"/>
              <a:t>K</a:t>
            </a:r>
            <a:r>
              <a:rPr lang="en-US" sz="2800" dirty="0" err="1" smtClean="0"/>
              <a:t>osong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level operator &gt; level operator TOS </a:t>
            </a:r>
            <a:r>
              <a:rPr lang="en-US" sz="2800" dirty="0" err="1" smtClean="0"/>
              <a:t>maka</a:t>
            </a:r>
            <a:r>
              <a:rPr lang="en-US" sz="2800" dirty="0" smtClean="0"/>
              <a:t> PUSH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800" dirty="0" err="1" smtClean="0"/>
              <a:t>Lainnya</a:t>
            </a:r>
            <a:r>
              <a:rPr lang="en-US" sz="2800" dirty="0" smtClean="0"/>
              <a:t> POP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cetak</a:t>
            </a:r>
            <a:r>
              <a:rPr lang="en-US" sz="2800" dirty="0" smtClean="0"/>
              <a:t> </a:t>
            </a:r>
            <a:r>
              <a:rPr lang="en-US" sz="2800" dirty="0" err="1" smtClean="0"/>
              <a:t>lalu</a:t>
            </a:r>
            <a:r>
              <a:rPr lang="en-US" sz="2800" dirty="0" smtClean="0"/>
              <a:t> PUSH, </a:t>
            </a:r>
            <a:r>
              <a:rPr lang="en-US" sz="2800" dirty="0" err="1" smtClean="0"/>
              <a:t>ulangi</a:t>
            </a:r>
            <a:r>
              <a:rPr lang="en-US" sz="2800" dirty="0" smtClean="0"/>
              <a:t> </a:t>
            </a:r>
            <a:r>
              <a:rPr lang="en-US" sz="2800" dirty="0" err="1" smtClean="0"/>
              <a:t>perbandingan</a:t>
            </a:r>
            <a:endParaRPr lang="en-US" sz="28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notasi</a:t>
            </a:r>
            <a:r>
              <a:rPr lang="en-US" sz="3000" dirty="0" smtClean="0"/>
              <a:t> infix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berakhir</a:t>
            </a:r>
            <a:r>
              <a:rPr lang="en-US" sz="3000" dirty="0" smtClean="0"/>
              <a:t>, POP stack </a:t>
            </a:r>
            <a:r>
              <a:rPr lang="en-US" sz="3000" dirty="0" err="1" smtClean="0"/>
              <a:t>sampai</a:t>
            </a:r>
            <a:r>
              <a:rPr lang="en-US" sz="3000" dirty="0" smtClean="0"/>
              <a:t> </a:t>
            </a:r>
            <a:r>
              <a:rPr lang="en-US" sz="3000" dirty="0" err="1" smtClean="0"/>
              <a:t>Kosong</a:t>
            </a:r>
            <a:endParaRPr lang="en-US" sz="3000" dirty="0" smtClean="0"/>
          </a:p>
          <a:p>
            <a:pPr marL="648208" lvl="1" indent="-355600">
              <a:buFont typeface="Wingdings" charset="2"/>
              <a:buChar char="Ø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06534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845734"/>
            <a:ext cx="927100" cy="465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 + B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810604"/>
              </p:ext>
            </p:extLst>
          </p:nvPr>
        </p:nvGraphicFramePr>
        <p:xfrm>
          <a:off x="1511300" y="2311397"/>
          <a:ext cx="9992444" cy="262312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43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30996">
                  <a:extLst>
                    <a:ext uri="{9D8B030D-6E8A-4147-A177-3AD203B41FA5}">
                      <a16:colId xmlns:a16="http://schemas.microsoft.com/office/drawing/2014/main" val="3233023825"/>
                    </a:ext>
                  </a:extLst>
                </a:gridCol>
              </a:tblGrid>
              <a:tr h="578719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err="1" smtClean="0"/>
                        <a:t>Karakter</a:t>
                      </a:r>
                      <a:endParaRPr lang="en-US" alt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800" dirty="0" err="1" smtClean="0"/>
                        <a:t>Keterangan</a:t>
                      </a:r>
                      <a:endParaRPr lang="en-US" altLang="en-US" sz="2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45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45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45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‘B’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45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400" dirty="0" smtClean="0"/>
                        <a:t>AB+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‘+’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81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mengerti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stack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stack.</a:t>
            </a:r>
          </a:p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stack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memecahkan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pemrograman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6151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845734"/>
            <a:ext cx="2997200" cy="465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 + B - C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035834"/>
              </p:ext>
            </p:extLst>
          </p:nvPr>
        </p:nvGraphicFramePr>
        <p:xfrm>
          <a:off x="1392765" y="2311400"/>
          <a:ext cx="10333568" cy="366437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1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6333">
                  <a:extLst>
                    <a:ext uri="{9D8B030D-6E8A-4147-A177-3AD203B41FA5}">
                      <a16:colId xmlns:a16="http://schemas.microsoft.com/office/drawing/2014/main" val="2864899106"/>
                    </a:ext>
                  </a:extLst>
                </a:gridCol>
              </a:tblGrid>
              <a:tr h="524934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Karakter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Keterangan</a:t>
                      </a:r>
                      <a:endParaRPr lang="en-US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‘B’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Level(-) &gt; level (+) ? False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Pop</a:t>
                      </a:r>
                      <a:r>
                        <a:rPr lang="en-US" altLang="en-US" sz="1400" baseline="0" dirty="0" smtClean="0"/>
                        <a:t> ‘+’ </a:t>
                      </a:r>
                      <a:r>
                        <a:rPr lang="en-US" altLang="en-US" sz="1400" baseline="0" dirty="0" err="1" smtClean="0"/>
                        <a:t>masukkan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‘-’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‘C’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AB+C-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‘+’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883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6915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845734"/>
            <a:ext cx="2997200" cy="465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 + B * C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02605"/>
              </p:ext>
            </p:extLst>
          </p:nvPr>
        </p:nvGraphicFramePr>
        <p:xfrm>
          <a:off x="1392765" y="2311400"/>
          <a:ext cx="10333568" cy="366437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1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6333">
                  <a:extLst>
                    <a:ext uri="{9D8B030D-6E8A-4147-A177-3AD203B41FA5}">
                      <a16:colId xmlns:a16="http://schemas.microsoft.com/office/drawing/2014/main" val="2864899106"/>
                    </a:ext>
                  </a:extLst>
                </a:gridCol>
              </a:tblGrid>
              <a:tr h="524934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Karakter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Keterangan</a:t>
                      </a:r>
                      <a:endParaRPr lang="en-US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‘B’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+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Level(*) &gt; level (+)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Push *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‘C’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‘*’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883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‘+’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13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259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845734"/>
            <a:ext cx="2997200" cy="465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 * B + C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258780"/>
              </p:ext>
            </p:extLst>
          </p:nvPr>
        </p:nvGraphicFramePr>
        <p:xfrm>
          <a:off x="1392765" y="2311400"/>
          <a:ext cx="10333568" cy="366437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1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6333">
                  <a:extLst>
                    <a:ext uri="{9D8B030D-6E8A-4147-A177-3AD203B41FA5}">
                      <a16:colId xmlns:a16="http://schemas.microsoft.com/office/drawing/2014/main" val="2864899106"/>
                    </a:ext>
                  </a:extLst>
                </a:gridCol>
              </a:tblGrid>
              <a:tr h="524934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Karakter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Keterangan</a:t>
                      </a:r>
                      <a:endParaRPr lang="en-US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</a:t>
                      </a:r>
                      <a:r>
                        <a:rPr lang="en-US" altLang="en-US" sz="1400" dirty="0" smtClean="0"/>
                        <a:t>*</a:t>
                      </a:r>
                      <a:r>
                        <a:rPr lang="en-US" altLang="en-US" sz="1400" baseline="0" dirty="0" smtClean="0"/>
                        <a:t>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‘B’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Level(+) &gt; level (*) ? FALSE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baseline="0" dirty="0" smtClean="0"/>
                        <a:t>pop ‘*’ </a:t>
                      </a:r>
                      <a:r>
                        <a:rPr lang="en-US" altLang="en-US" sz="1400" baseline="0" dirty="0" err="1" smtClean="0"/>
                        <a:t>masukkan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168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AB*C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‘C’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AB*C+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‘+’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883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8631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smtClean="0"/>
              <a:t>Postfix</a:t>
            </a:r>
            <a:br>
              <a:rPr lang="en-US" dirty="0" smtClean="0"/>
            </a:br>
            <a:r>
              <a:rPr lang="en-US" dirty="0"/>
              <a:t>A + B * C - </a:t>
            </a:r>
            <a:r>
              <a:rPr lang="en-US" dirty="0" smtClean="0"/>
              <a:t>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65074"/>
              </p:ext>
            </p:extLst>
          </p:nvPr>
        </p:nvGraphicFramePr>
        <p:xfrm>
          <a:off x="654828" y="1737360"/>
          <a:ext cx="10333568" cy="514603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81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6333">
                  <a:extLst>
                    <a:ext uri="{9D8B030D-6E8A-4147-A177-3AD203B41FA5}">
                      <a16:colId xmlns:a16="http://schemas.microsoft.com/office/drawing/2014/main" val="2864899106"/>
                    </a:ext>
                  </a:extLst>
                </a:gridCol>
              </a:tblGrid>
              <a:tr h="337246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dirty="0" err="1" smtClean="0"/>
                        <a:t>Karakter</a:t>
                      </a: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000" dirty="0" err="1" smtClean="0"/>
                        <a:t>Keterangan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‘B’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+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Level(*) &gt; level (+)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Push *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‘C’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168328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Level(-) &gt; level (*) ? FALSE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aseline="0" dirty="0" smtClean="0"/>
                        <a:t>pop ‘*’ </a:t>
                      </a:r>
                      <a:r>
                        <a:rPr lang="en-US" altLang="en-US" sz="1400" baseline="0" dirty="0" err="1" smtClean="0"/>
                        <a:t>masukkan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879935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Level(-) &gt; level (+) ? FALSE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aseline="0" dirty="0" smtClean="0"/>
                        <a:t>pop ‘+’ </a:t>
                      </a:r>
                      <a:r>
                        <a:rPr lang="en-US" altLang="en-US" sz="1400" baseline="0" dirty="0" err="1" smtClean="0"/>
                        <a:t>masukkan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00902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‘-’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54975"/>
                  </a:ext>
                </a:extLst>
              </a:tr>
              <a:tr h="49614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ABC*+D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 ‘D’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522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ABC*+D-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‘-’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388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smtClean="0"/>
              <a:t>Postfix</a:t>
            </a:r>
            <a:br>
              <a:rPr lang="en-US" dirty="0" smtClean="0"/>
            </a:br>
            <a:r>
              <a:rPr lang="en-US" dirty="0"/>
              <a:t>(A + B) * </a:t>
            </a:r>
            <a:r>
              <a:rPr lang="en-US" dirty="0" smtClean="0"/>
              <a:t>C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162399"/>
              </p:ext>
            </p:extLst>
          </p:nvPr>
        </p:nvGraphicFramePr>
        <p:xfrm>
          <a:off x="1097280" y="1737360"/>
          <a:ext cx="9944100" cy="516392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621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9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2867">
                  <a:extLst>
                    <a:ext uri="{9D8B030D-6E8A-4147-A177-3AD203B41FA5}">
                      <a16:colId xmlns:a16="http://schemas.microsoft.com/office/drawing/2014/main" val="1355967760"/>
                    </a:ext>
                  </a:extLst>
                </a:gridCol>
              </a:tblGrid>
              <a:tr h="462262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Karakter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Keterangan</a:t>
                      </a:r>
                      <a:endParaRPr lang="en-US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342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Push ( </a:t>
                      </a:r>
                      <a:r>
                        <a:rPr lang="en-US" altLang="en-US" sz="2000" dirty="0" err="1" smtClean="0"/>
                        <a:t>ke</a:t>
                      </a:r>
                      <a:r>
                        <a:rPr lang="en-US" altLang="en-US" sz="2000" dirty="0" smtClean="0"/>
                        <a:t> stack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Operand</a:t>
                      </a:r>
                      <a:r>
                        <a:rPr lang="en-US" altLang="en-US" sz="2000" baseline="0" dirty="0" smtClean="0"/>
                        <a:t> ‘A’ </a:t>
                      </a:r>
                      <a:r>
                        <a:rPr lang="en-US" altLang="en-US" sz="2000" baseline="0" dirty="0" err="1" smtClean="0"/>
                        <a:t>langsung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dicetak</a:t>
                      </a:r>
                      <a:endParaRPr lang="en-US" altLang="en-US" sz="2000" dirty="0" smtClean="0"/>
                    </a:p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Level(+) &gt; level (‘(‘)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Push +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ke</a:t>
                      </a:r>
                      <a:r>
                        <a:rPr lang="en-US" altLang="en-US" sz="2000" baseline="0" dirty="0" smtClean="0"/>
                        <a:t> stack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Operand</a:t>
                      </a:r>
                      <a:r>
                        <a:rPr lang="en-US" altLang="en-US" sz="2000" baseline="0" dirty="0" smtClean="0"/>
                        <a:t> ‘B’ </a:t>
                      </a:r>
                      <a:r>
                        <a:rPr lang="en-US" altLang="en-US" sz="2000" baseline="0" dirty="0" err="1" smtClean="0"/>
                        <a:t>langsung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dicetak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Pop + </a:t>
                      </a:r>
                      <a:r>
                        <a:rPr lang="en-US" altLang="en-US" sz="2000" dirty="0" err="1" smtClean="0"/>
                        <a:t>masukkan</a:t>
                      </a:r>
                      <a:r>
                        <a:rPr lang="en-US" altLang="en-US" sz="2000" dirty="0" smtClean="0"/>
                        <a:t> </a:t>
                      </a:r>
                      <a:r>
                        <a:rPr lang="en-US" altLang="en-US" sz="2000" dirty="0" err="1" smtClean="0"/>
                        <a:t>ke</a:t>
                      </a:r>
                      <a:r>
                        <a:rPr lang="en-US" altLang="en-US" sz="2000" dirty="0" smtClean="0"/>
                        <a:t> </a:t>
                      </a:r>
                      <a:r>
                        <a:rPr lang="en-US" altLang="en-US" sz="2000" dirty="0" err="1" smtClean="0"/>
                        <a:t>notasi</a:t>
                      </a:r>
                      <a:r>
                        <a:rPr lang="en-US" altLang="en-US" sz="2000" dirty="0" smtClean="0"/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Pop ( </a:t>
                      </a:r>
                      <a:r>
                        <a:rPr lang="en-US" altLang="en-US" sz="200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en-US" sz="2000" dirty="0" err="1" smtClean="0">
                          <a:sym typeface="Wingdings" panose="05000000000000000000" pitchFamily="2" charset="2"/>
                        </a:rPr>
                        <a:t>tidak</a:t>
                      </a:r>
                      <a:r>
                        <a:rPr lang="en-US" altLang="en-US" sz="200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2000" dirty="0" err="1" smtClean="0">
                          <a:sym typeface="Wingdings" panose="05000000000000000000" pitchFamily="2" charset="2"/>
                        </a:rPr>
                        <a:t>perlu</a:t>
                      </a:r>
                      <a:r>
                        <a:rPr lang="en-US" altLang="en-US" sz="2000" dirty="0" smtClean="0">
                          <a:sym typeface="Wingdings" panose="05000000000000000000" pitchFamily="2" charset="2"/>
                        </a:rPr>
                        <a:t> di </a:t>
                      </a:r>
                      <a:r>
                        <a:rPr lang="en-US" altLang="en-US" sz="2000" dirty="0" err="1" smtClean="0">
                          <a:sym typeface="Wingdings" panose="05000000000000000000" pitchFamily="2" charset="2"/>
                        </a:rPr>
                        <a:t>masukkan</a:t>
                      </a:r>
                      <a:r>
                        <a:rPr lang="en-US" altLang="en-US" sz="200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2000" dirty="0" err="1" smtClean="0">
                          <a:sym typeface="Wingdings" panose="05000000000000000000" pitchFamily="2" charset="2"/>
                        </a:rPr>
                        <a:t>ke</a:t>
                      </a:r>
                      <a:r>
                        <a:rPr lang="en-US" altLang="en-US" sz="200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2000" dirty="0" err="1" smtClean="0"/>
                        <a:t>notasi</a:t>
                      </a:r>
                      <a:r>
                        <a:rPr lang="en-US" altLang="en-US" sz="2000" dirty="0" smtClean="0"/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333298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aseline="0" dirty="0" smtClean="0"/>
                        <a:t>stack </a:t>
                      </a:r>
                      <a:r>
                        <a:rPr lang="en-US" altLang="en-US" sz="2000" baseline="0" dirty="0" err="1" smtClean="0"/>
                        <a:t>kosong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maka</a:t>
                      </a:r>
                      <a:r>
                        <a:rPr lang="en-US" altLang="en-US" sz="2000" baseline="0" dirty="0" smtClean="0"/>
                        <a:t> operator ‘*’ </a:t>
                      </a:r>
                      <a:r>
                        <a:rPr lang="en-US" altLang="en-US" sz="2000" baseline="0" dirty="0" err="1" smtClean="0"/>
                        <a:t>masuk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ke</a:t>
                      </a:r>
                      <a:r>
                        <a:rPr lang="en-US" altLang="en-US" sz="2000" baseline="0" dirty="0" smtClean="0"/>
                        <a:t> stack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smtClean="0"/>
                        <a:t>Operand</a:t>
                      </a:r>
                      <a:r>
                        <a:rPr lang="en-US" altLang="en-US" sz="2000" baseline="0" dirty="0" smtClean="0"/>
                        <a:t> ‘C’ </a:t>
                      </a:r>
                      <a:r>
                        <a:rPr lang="en-US" altLang="en-US" sz="2000" baseline="0" dirty="0" err="1" smtClean="0"/>
                        <a:t>langsung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dicetak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933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AB+C*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dirty="0" err="1" smtClean="0"/>
                        <a:t>Karena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karakter</a:t>
                      </a:r>
                      <a:r>
                        <a:rPr lang="en-US" altLang="en-US" sz="2000" baseline="0" dirty="0" smtClean="0"/>
                        <a:t> yang </a:t>
                      </a:r>
                      <a:r>
                        <a:rPr lang="en-US" altLang="en-US" sz="2000" baseline="0" dirty="0" err="1" smtClean="0"/>
                        <a:t>dibaca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sdh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habis</a:t>
                      </a:r>
                      <a:r>
                        <a:rPr lang="en-US" altLang="en-US" sz="2000" baseline="0" dirty="0" smtClean="0"/>
                        <a:t>, </a:t>
                      </a:r>
                      <a:r>
                        <a:rPr lang="en-US" altLang="en-US" sz="2000" baseline="0" dirty="0" err="1" smtClean="0"/>
                        <a:t>maka</a:t>
                      </a:r>
                      <a:r>
                        <a:rPr lang="en-US" altLang="en-US" sz="2000" baseline="0" dirty="0" smtClean="0"/>
                        <a:t> pop ‘*’ </a:t>
                      </a:r>
                      <a:r>
                        <a:rPr lang="en-US" altLang="en-US" sz="2000" baseline="0" dirty="0" err="1" smtClean="0"/>
                        <a:t>dan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tambahkan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ke</a:t>
                      </a:r>
                      <a:r>
                        <a:rPr lang="en-US" altLang="en-US" sz="2000" baseline="0" dirty="0" smtClean="0"/>
                        <a:t> </a:t>
                      </a:r>
                      <a:r>
                        <a:rPr lang="en-US" altLang="en-US" sz="2000" baseline="0" dirty="0" err="1" smtClean="0"/>
                        <a:t>notasi</a:t>
                      </a:r>
                      <a:r>
                        <a:rPr lang="en-US" altLang="en-US" sz="2000" baseline="0" dirty="0" smtClean="0"/>
                        <a:t> postfix</a:t>
                      </a:r>
                      <a:endParaRPr lang="en-US" alt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1869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smtClean="0"/>
              <a:t>Postfix</a:t>
            </a:r>
            <a:br>
              <a:rPr lang="en-US" dirty="0" smtClean="0"/>
            </a:br>
            <a:r>
              <a:rPr lang="en-US" sz="4000" dirty="0"/>
              <a:t>A + (B + (C – D) * E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334282"/>
              </p:ext>
            </p:extLst>
          </p:nvPr>
        </p:nvGraphicFramePr>
        <p:xfrm>
          <a:off x="1128526" y="1738878"/>
          <a:ext cx="9275232" cy="45720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12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5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0481">
                  <a:extLst>
                    <a:ext uri="{9D8B030D-6E8A-4147-A177-3AD203B41FA5}">
                      <a16:colId xmlns:a16="http://schemas.microsoft.com/office/drawing/2014/main" val="1355967760"/>
                    </a:ext>
                  </a:extLst>
                </a:gridCol>
              </a:tblGrid>
              <a:tr h="300031"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err="1" smtClean="0"/>
                        <a:t>Karakter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err="1" smtClean="0"/>
                        <a:t>Keterangan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9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Operand</a:t>
                      </a:r>
                      <a:r>
                        <a:rPr lang="en-US" altLang="en-US" sz="1800" baseline="0" dirty="0" smtClean="0"/>
                        <a:t> ‘A’ </a:t>
                      </a:r>
                      <a:r>
                        <a:rPr lang="en-US" altLang="en-US" sz="1800" baseline="0" dirty="0" err="1" smtClean="0"/>
                        <a:t>langsung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dicetak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baseline="0" dirty="0" smtClean="0"/>
                        <a:t>stack </a:t>
                      </a:r>
                      <a:r>
                        <a:rPr lang="en-US" altLang="en-US" sz="1800" baseline="0" dirty="0" err="1" smtClean="0"/>
                        <a:t>kosong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maka</a:t>
                      </a:r>
                      <a:r>
                        <a:rPr lang="en-US" altLang="en-US" sz="1800" baseline="0" dirty="0" smtClean="0"/>
                        <a:t> operator ‘+’ </a:t>
                      </a:r>
                      <a:r>
                        <a:rPr lang="en-US" altLang="en-US" sz="1800" baseline="0" dirty="0" err="1" smtClean="0"/>
                        <a:t>masuk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ke</a:t>
                      </a:r>
                      <a:r>
                        <a:rPr lang="en-US" altLang="en-US" sz="1800" baseline="0" dirty="0" smtClean="0"/>
                        <a:t> stack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         Push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smtClean="0"/>
                        <a:t>( </a:t>
                      </a:r>
                      <a:r>
                        <a:rPr lang="en-US" sz="1800" baseline="0" dirty="0" err="1" smtClean="0"/>
                        <a:t>ke</a:t>
                      </a:r>
                      <a:r>
                        <a:rPr lang="en-US" sz="1800" baseline="0" dirty="0" smtClean="0"/>
                        <a:t> stack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          Operand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smtClean="0"/>
                        <a:t>‘B’ </a:t>
                      </a:r>
                      <a:r>
                        <a:rPr lang="en-US" altLang="en-US" sz="1800" baseline="0" dirty="0" err="1" smtClean="0"/>
                        <a:t>langsung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dicetak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09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Level(+) &gt; level (‘(‘)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Push +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ke</a:t>
                      </a:r>
                      <a:r>
                        <a:rPr lang="en-US" altLang="en-US" sz="1800" baseline="0" dirty="0" smtClean="0"/>
                        <a:t> stack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333298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(+(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Push</a:t>
                      </a:r>
                      <a:r>
                        <a:rPr lang="en-US" sz="1800" baseline="0" dirty="0" smtClean="0"/>
                        <a:t> ( </a:t>
                      </a:r>
                      <a:r>
                        <a:rPr lang="en-US" sz="1800" baseline="0" dirty="0" err="1" smtClean="0"/>
                        <a:t>ke</a:t>
                      </a:r>
                      <a:r>
                        <a:rPr lang="en-US" sz="1800" baseline="0" dirty="0" smtClean="0"/>
                        <a:t> stack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Operand</a:t>
                      </a:r>
                      <a:r>
                        <a:rPr lang="en-US" altLang="en-US" sz="1800" baseline="0" dirty="0" smtClean="0"/>
                        <a:t> ‘C’ </a:t>
                      </a:r>
                      <a:r>
                        <a:rPr lang="en-US" altLang="en-US" sz="1800" baseline="0" dirty="0" err="1" smtClean="0"/>
                        <a:t>langsung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dicetak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09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(+(-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Level(-) &gt; level (‘(‘)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Push -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ke</a:t>
                      </a:r>
                      <a:r>
                        <a:rPr lang="en-US" altLang="en-US" sz="1800" baseline="0" dirty="0" smtClean="0"/>
                        <a:t> stack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Operand</a:t>
                      </a:r>
                      <a:r>
                        <a:rPr lang="en-US" altLang="en-US" sz="1800" baseline="0" dirty="0" smtClean="0"/>
                        <a:t> ‘D’ </a:t>
                      </a:r>
                      <a:r>
                        <a:rPr lang="en-US" altLang="en-US" sz="1800" baseline="0" dirty="0" err="1" smtClean="0"/>
                        <a:t>langsung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dicetak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303780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(+(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 -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masukkan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notasi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486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48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Infix </a:t>
            </a:r>
            <a:r>
              <a:rPr lang="en-US" dirty="0" err="1"/>
              <a:t>ke</a:t>
            </a:r>
            <a:r>
              <a:rPr lang="en-US" dirty="0"/>
              <a:t> Postfix</a:t>
            </a:r>
            <a:br>
              <a:rPr lang="en-US" dirty="0"/>
            </a:br>
            <a:r>
              <a:rPr lang="en-US" sz="4000" dirty="0"/>
              <a:t>A + (B + (C – D) * E)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010819"/>
              </p:ext>
            </p:extLst>
          </p:nvPr>
        </p:nvGraphicFramePr>
        <p:xfrm>
          <a:off x="1096963" y="1846263"/>
          <a:ext cx="9275232" cy="33832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93953">
                  <a:extLst>
                    <a:ext uri="{9D8B030D-6E8A-4147-A177-3AD203B41FA5}">
                      <a16:colId xmlns:a16="http://schemas.microsoft.com/office/drawing/2014/main" val="3806692790"/>
                    </a:ext>
                  </a:extLst>
                </a:gridCol>
                <a:gridCol w="1396181">
                  <a:extLst>
                    <a:ext uri="{9D8B030D-6E8A-4147-A177-3AD203B41FA5}">
                      <a16:colId xmlns:a16="http://schemas.microsoft.com/office/drawing/2014/main" val="4000796755"/>
                    </a:ext>
                  </a:extLst>
                </a:gridCol>
                <a:gridCol w="1632155">
                  <a:extLst>
                    <a:ext uri="{9D8B030D-6E8A-4147-A177-3AD203B41FA5}">
                      <a16:colId xmlns:a16="http://schemas.microsoft.com/office/drawing/2014/main" val="1701412681"/>
                    </a:ext>
                  </a:extLst>
                </a:gridCol>
                <a:gridCol w="5052943">
                  <a:extLst>
                    <a:ext uri="{9D8B030D-6E8A-4147-A177-3AD203B41FA5}">
                      <a16:colId xmlns:a16="http://schemas.microsoft.com/office/drawing/2014/main" val="4255101462"/>
                    </a:ext>
                  </a:extLst>
                </a:gridCol>
              </a:tblGrid>
              <a:tr h="273657"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err="1" smtClean="0"/>
                        <a:t>Karakter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800" dirty="0" err="1" smtClean="0"/>
                        <a:t>Keterangan</a:t>
                      </a:r>
                      <a:endParaRPr lang="en-US" alt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386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(+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</a:t>
                      </a:r>
                    </a:p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 ( 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tidak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perlu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di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masukkan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ke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notasi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285816"/>
                  </a:ext>
                </a:extLst>
              </a:tr>
              <a:tr h="456096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(+*</a:t>
                      </a:r>
                    </a:p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</a:t>
                      </a:r>
                    </a:p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Level(*) &gt; level (+)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Push *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ke</a:t>
                      </a:r>
                      <a:r>
                        <a:rPr lang="en-US" altLang="en-US" sz="1800" baseline="0" dirty="0" smtClean="0"/>
                        <a:t> stack</a:t>
                      </a:r>
                      <a:endParaRPr lang="en-US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576846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(+*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Operand</a:t>
                      </a:r>
                      <a:r>
                        <a:rPr lang="en-US" altLang="en-US" sz="1800" baseline="0" dirty="0" smtClean="0"/>
                        <a:t> ‘E’ </a:t>
                      </a:r>
                      <a:r>
                        <a:rPr lang="en-US" altLang="en-US" sz="1800" baseline="0" dirty="0" err="1" smtClean="0"/>
                        <a:t>langsung</a:t>
                      </a:r>
                      <a:r>
                        <a:rPr lang="en-US" altLang="en-US" sz="1800" baseline="0" dirty="0" smtClean="0"/>
                        <a:t> </a:t>
                      </a:r>
                      <a:r>
                        <a:rPr lang="en-US" altLang="en-US" sz="1800" baseline="0" dirty="0" err="1" smtClean="0"/>
                        <a:t>dicetak</a:t>
                      </a:r>
                      <a:endParaRPr lang="en-US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35729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8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(+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 *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masukkan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notasi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558139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(</a:t>
                      </a: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 smtClean="0"/>
                        <a:t>ABCD-E*+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 +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masukkan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notasi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09790"/>
                  </a:ext>
                </a:extLst>
              </a:tr>
              <a:tr h="273657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 ( 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tidak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perlu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di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masukkan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ke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notasi</a:t>
                      </a:r>
                      <a:r>
                        <a:rPr lang="en-US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postfix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07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244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Infix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smtClean="0"/>
              <a:t>Postfix</a:t>
            </a:r>
            <a:br>
              <a:rPr lang="en-US" dirty="0" smtClean="0"/>
            </a:br>
            <a:r>
              <a:rPr lang="en-US" sz="4000" dirty="0"/>
              <a:t>A + B ^ C * </a:t>
            </a:r>
            <a:r>
              <a:rPr lang="en-US" sz="4000" dirty="0" smtClean="0"/>
              <a:t>D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56328"/>
              </p:ext>
            </p:extLst>
          </p:nvPr>
        </p:nvGraphicFramePr>
        <p:xfrm>
          <a:off x="1097280" y="1748012"/>
          <a:ext cx="10090764" cy="499396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743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1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5393">
                  <a:extLst>
                    <a:ext uri="{9D8B030D-6E8A-4147-A177-3AD203B41FA5}">
                      <a16:colId xmlns:a16="http://schemas.microsoft.com/office/drawing/2014/main" val="4196796706"/>
                    </a:ext>
                  </a:extLst>
                </a:gridCol>
              </a:tblGrid>
              <a:tr h="524934">
                <a:tc>
                  <a:txBody>
                    <a:bodyPr/>
                    <a:lstStyle/>
                    <a:p>
                      <a:pPr algn="l"/>
                      <a:r>
                        <a:rPr lang="en-US" altLang="en-US" sz="1400" dirty="0" err="1" smtClean="0"/>
                        <a:t>Notasi</a:t>
                      </a:r>
                      <a:r>
                        <a:rPr lang="en-US" altLang="en-US" sz="1400" baseline="0" dirty="0" smtClean="0"/>
                        <a:t> infix</a:t>
                      </a: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400" dirty="0" smtClean="0"/>
                        <a:t>Postfix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400" dirty="0" err="1" smtClean="0"/>
                        <a:t>Keterangan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‘A’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aseline="0" dirty="0" smtClean="0"/>
                        <a:t>stack </a:t>
                      </a:r>
                      <a:r>
                        <a:rPr lang="en-US" altLang="en-US" sz="1400" baseline="0" dirty="0" err="1" smtClean="0"/>
                        <a:t>kosong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operator ‘+’ </a:t>
                      </a:r>
                      <a:r>
                        <a:rPr lang="en-US" altLang="en-US" sz="1400" baseline="0" dirty="0" err="1" smtClean="0"/>
                        <a:t>masuk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‘B’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Level(^) &gt; level (+)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Push ^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‘C’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ABC^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Level(^) &gt; level (*) ? FALSE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Pop ^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masukkan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+*</a:t>
                      </a:r>
                    </a:p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ABC</a:t>
                      </a:r>
                      <a:r>
                        <a:rPr lang="en-US" altLang="en-US" sz="1400" dirty="0" smtClean="0"/>
                        <a:t>^</a:t>
                      </a: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Level(*) &gt; level (+) ? TRUE</a:t>
                      </a:r>
                    </a:p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Push *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stack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405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ABC^D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Operand</a:t>
                      </a:r>
                      <a:r>
                        <a:rPr lang="en-US" altLang="en-US" sz="1400" baseline="0" dirty="0" smtClean="0"/>
                        <a:t> ‘D’ </a:t>
                      </a:r>
                      <a:r>
                        <a:rPr lang="en-US" altLang="en-US" sz="1400" baseline="0" dirty="0" err="1" smtClean="0"/>
                        <a:t>langsung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dicetak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9514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1400" dirty="0" smtClean="0"/>
                        <a:t>ABC^D*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 smtClean="0"/>
                        <a:t>Karena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karakter</a:t>
                      </a:r>
                      <a:r>
                        <a:rPr lang="en-US" altLang="en-US" sz="1400" baseline="0" dirty="0" smtClean="0"/>
                        <a:t> yang </a:t>
                      </a:r>
                      <a:r>
                        <a:rPr lang="en-US" altLang="en-US" sz="1400" baseline="0" dirty="0" err="1" smtClean="0"/>
                        <a:t>dibaca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sdh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habis</a:t>
                      </a:r>
                      <a:r>
                        <a:rPr lang="en-US" altLang="en-US" sz="1400" baseline="0" dirty="0" smtClean="0"/>
                        <a:t>, </a:t>
                      </a:r>
                      <a:r>
                        <a:rPr lang="en-US" altLang="en-US" sz="1400" baseline="0" dirty="0" err="1" smtClean="0"/>
                        <a:t>maka</a:t>
                      </a:r>
                      <a:r>
                        <a:rPr lang="en-US" altLang="en-US" sz="1400" baseline="0" dirty="0" smtClean="0"/>
                        <a:t> pop ‘*’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endParaRPr lang="en-US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smtClean="0"/>
                        <a:t>ABC^D*+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aseline="0" dirty="0" smtClean="0"/>
                        <a:t>pop ‘+’ </a:t>
                      </a:r>
                      <a:r>
                        <a:rPr lang="en-US" altLang="en-US" sz="1400" baseline="0" dirty="0" err="1" smtClean="0"/>
                        <a:t>dan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tambahkan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ke</a:t>
                      </a:r>
                      <a:r>
                        <a:rPr lang="en-US" altLang="en-US" sz="1400" baseline="0" dirty="0" smtClean="0"/>
                        <a:t> </a:t>
                      </a:r>
                      <a:r>
                        <a:rPr lang="en-US" altLang="en-US" sz="1400" baseline="0" dirty="0" err="1" smtClean="0"/>
                        <a:t>notasi</a:t>
                      </a:r>
                      <a:r>
                        <a:rPr lang="en-US" altLang="en-US" sz="1400" baseline="0" dirty="0" smtClean="0"/>
                        <a:t> postfix</a:t>
                      </a:r>
                      <a:endParaRPr lang="en-US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349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4025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EDFB75B-1298-46D6-84F0-4CC8DCA080F1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Algoritma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Konversi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Notasi</a:t>
            </a:r>
            <a:r>
              <a:rPr lang="en-US" altLang="en-US" dirty="0" smtClean="0"/>
              <a:t> Infix </a:t>
            </a:r>
            <a:r>
              <a:rPr lang="en-US" altLang="en-US" dirty="0" err="1" smtClean="0"/>
              <a:t>ke</a:t>
            </a:r>
            <a:r>
              <a:rPr lang="en-US" altLang="en-US" dirty="0" smtClean="0"/>
              <a:t> Postfix</a:t>
            </a:r>
            <a:endParaRPr lang="en-US" alt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0858" y="1933822"/>
            <a:ext cx="9484822" cy="4525963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400" dirty="0" err="1"/>
              <a:t>Sediakan</a:t>
            </a:r>
            <a:r>
              <a:rPr lang="en-US" altLang="en-US" sz="2400" dirty="0"/>
              <a:t> stack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menyimpan</a:t>
            </a:r>
            <a:r>
              <a:rPr lang="en-US" altLang="en-US" sz="2400" dirty="0"/>
              <a:t> operator (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: char)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400" dirty="0"/>
              <a:t>Baca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karakter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notasi</a:t>
            </a:r>
            <a:r>
              <a:rPr lang="en-US" altLang="en-US" sz="2400" dirty="0"/>
              <a:t> infix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awal</a:t>
            </a:r>
            <a:endParaRPr lang="en-US" altLang="en-US" sz="2400" dirty="0"/>
          </a:p>
          <a:p>
            <a:pPr marL="10668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operand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langsung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dicetak</a:t>
            </a:r>
            <a:endParaRPr lang="en-US" altLang="en-US" sz="2000" dirty="0"/>
          </a:p>
          <a:p>
            <a:pPr marL="10668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tanda</a:t>
            </a:r>
            <a:r>
              <a:rPr lang="en-US" altLang="en-US" sz="2000" dirty="0"/>
              <a:t> ‘(‘ </a:t>
            </a:r>
            <a:r>
              <a:rPr lang="en-US" altLang="en-US" sz="2000" dirty="0" smtClean="0"/>
              <a:t>PUSH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stack</a:t>
            </a:r>
          </a:p>
          <a:p>
            <a:pPr marL="10668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tanda</a:t>
            </a:r>
            <a:r>
              <a:rPr lang="en-US" altLang="en-US" sz="2000" dirty="0"/>
              <a:t> ‘)’ </a:t>
            </a:r>
            <a:r>
              <a:rPr lang="en-US" altLang="en-US" sz="2000" dirty="0" smtClean="0"/>
              <a:t>POP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cetak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semua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isi</a:t>
            </a:r>
            <a:r>
              <a:rPr lang="en-US" altLang="en-US" sz="2000" dirty="0"/>
              <a:t> stack </a:t>
            </a:r>
            <a:r>
              <a:rPr lang="en-US" altLang="en-US" sz="2000" dirty="0" err="1"/>
              <a:t>sampai</a:t>
            </a:r>
            <a:r>
              <a:rPr lang="en-US" altLang="en-US" sz="2000" dirty="0"/>
              <a:t> TOS = ‘(‘. </a:t>
            </a:r>
            <a:r>
              <a:rPr lang="en-US" altLang="en-US" sz="2000" dirty="0" smtClean="0"/>
              <a:t> POP </a:t>
            </a:r>
            <a:r>
              <a:rPr lang="en-US" altLang="en-US" sz="2000" dirty="0" err="1"/>
              <a:t>juga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tanda</a:t>
            </a:r>
            <a:r>
              <a:rPr lang="en-US" altLang="en-US" sz="2000" dirty="0"/>
              <a:t> ‘(‘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tetapi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 smtClean="0"/>
              <a:t>dicetak</a:t>
            </a:r>
            <a:endParaRPr lang="en-US" altLang="en-US" sz="2000" dirty="0"/>
          </a:p>
          <a:p>
            <a:pPr marL="10668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operator : </a:t>
            </a:r>
            <a:r>
              <a:rPr lang="en-US" altLang="en-US" sz="2000" dirty="0" err="1"/>
              <a:t>jika</a:t>
            </a:r>
            <a:r>
              <a:rPr lang="en-US" altLang="en-US" sz="2000" dirty="0"/>
              <a:t> stack </a:t>
            </a:r>
            <a:r>
              <a:rPr lang="en-US" altLang="en-US" sz="2000" dirty="0" err="1"/>
              <a:t>kosong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derajad</a:t>
            </a:r>
            <a:r>
              <a:rPr lang="en-US" altLang="en-US" sz="2000" dirty="0"/>
              <a:t> operator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tinggi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dibanding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derajad</a:t>
            </a:r>
            <a:r>
              <a:rPr lang="en-US" altLang="en-US" sz="2000" dirty="0"/>
              <a:t> TOS, </a:t>
            </a:r>
            <a:r>
              <a:rPr lang="en-US" altLang="en-US" sz="2000" dirty="0" smtClean="0"/>
              <a:t>PUSH </a:t>
            </a:r>
            <a:r>
              <a:rPr lang="en-US" altLang="en-US" sz="2000" dirty="0"/>
              <a:t>operator </a:t>
            </a:r>
            <a:r>
              <a:rPr lang="en-US" altLang="en-US" sz="2000" dirty="0" err="1"/>
              <a:t>ke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stack. </a:t>
            </a:r>
            <a:endParaRPr lang="en-US" altLang="en-US" sz="2000" dirty="0" smtClean="0"/>
          </a:p>
          <a:p>
            <a:pPr marL="10668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 err="1" smtClean="0"/>
              <a:t>Jika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, </a:t>
            </a:r>
            <a:r>
              <a:rPr lang="en-US" altLang="en-US" sz="2000" dirty="0" smtClean="0"/>
              <a:t>POP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cetak</a:t>
            </a:r>
            <a:r>
              <a:rPr lang="en-US" altLang="en-US" sz="2000" dirty="0"/>
              <a:t>; </a:t>
            </a:r>
            <a:r>
              <a:rPr lang="en-US" altLang="en-US" sz="2000" dirty="0" err="1"/>
              <a:t>kemudian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ulangi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pembandingan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TOS. </a:t>
            </a:r>
            <a:r>
              <a:rPr lang="en-US" altLang="en-US" sz="2000" dirty="0" err="1"/>
              <a:t>Kemudian</a:t>
            </a:r>
            <a:r>
              <a:rPr lang="en-US" altLang="en-US" sz="2000" dirty="0"/>
              <a:t> di-push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akhir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notasi</a:t>
            </a:r>
            <a:r>
              <a:rPr lang="en-US" altLang="en-US" sz="2400" dirty="0"/>
              <a:t> infix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tercapai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stack </a:t>
            </a:r>
            <a:r>
              <a:rPr lang="en-US" altLang="en-US" sz="2400" dirty="0" err="1"/>
              <a:t>masih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kosong</a:t>
            </a:r>
            <a:r>
              <a:rPr lang="en-US" altLang="en-US" sz="2400" dirty="0"/>
              <a:t>, pop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stack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cetak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hasilnya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079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sz="2800" dirty="0" smtClean="0"/>
              <a:t>Stack </a:t>
            </a:r>
            <a:r>
              <a:rPr lang="en-US" sz="2800" dirty="0" err="1" smtClean="0"/>
              <a:t>menyimpan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endParaRPr lang="en-US" sz="28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2800" dirty="0" err="1" smtClean="0"/>
              <a:t>Siapkan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opLeft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opRight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menyimpan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operan</a:t>
            </a:r>
            <a:r>
              <a:rPr lang="en-US" sz="2800" dirty="0" smtClean="0"/>
              <a:t> </a:t>
            </a:r>
            <a:r>
              <a:rPr lang="en-US" sz="2800" dirty="0" err="1" smtClean="0"/>
              <a:t>kiri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kanan</a:t>
            </a:r>
            <a:endParaRPr lang="en-US" sz="28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sz="2800" dirty="0" err="1" smtClean="0"/>
              <a:t>Misalnya</a:t>
            </a:r>
            <a:r>
              <a:rPr lang="en-US" sz="2800" dirty="0" smtClean="0"/>
              <a:t> : 34+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400" dirty="0" smtClean="0"/>
              <a:t>PUSH ‘3’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400" dirty="0" smtClean="0"/>
              <a:t>PUSH ‘4’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400" dirty="0" smtClean="0"/>
              <a:t>Operator ‘+’ </a:t>
            </a:r>
            <a:r>
              <a:rPr lang="en-US" sz="2400" dirty="0" smtClean="0">
                <a:sym typeface="Wingdings"/>
              </a:rPr>
              <a:t> POP ‘4’ </a:t>
            </a:r>
            <a:r>
              <a:rPr lang="en-US" sz="2400" dirty="0" err="1" smtClean="0">
                <a:sym typeface="Wingdings"/>
              </a:rPr>
              <a:t>ke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opRight</a:t>
            </a:r>
            <a:r>
              <a:rPr lang="en-US" sz="2400" dirty="0" smtClean="0">
                <a:sym typeface="Wingdings"/>
              </a:rPr>
              <a:t>, POP ‘3’ </a:t>
            </a:r>
            <a:r>
              <a:rPr lang="en-US" sz="2400" dirty="0" err="1" smtClean="0">
                <a:sym typeface="Wingdings"/>
              </a:rPr>
              <a:t>ke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opLeft</a:t>
            </a:r>
            <a:r>
              <a:rPr lang="en-US" sz="2400" dirty="0" smtClean="0">
                <a:sym typeface="Wingdings"/>
              </a:rPr>
              <a:t>, </a:t>
            </a:r>
            <a:r>
              <a:rPr lang="en-US" sz="2400" dirty="0" err="1" smtClean="0">
                <a:sym typeface="Wingdings"/>
              </a:rPr>
              <a:t>lakukan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operasi</a:t>
            </a:r>
            <a:endParaRPr lang="en-US" sz="2400" dirty="0" smtClean="0">
              <a:sym typeface="Wingdings"/>
            </a:endParaRPr>
          </a:p>
          <a:p>
            <a:pPr marL="648208" lvl="1" indent="-355600">
              <a:buFont typeface="Wingdings" charset="2"/>
              <a:buChar char="Ø"/>
            </a:pPr>
            <a:r>
              <a:rPr lang="en-US" sz="2400" dirty="0" err="1" smtClean="0">
                <a:sym typeface="Wingdings"/>
              </a:rPr>
              <a:t>Hasilnya</a:t>
            </a:r>
            <a:r>
              <a:rPr lang="en-US" sz="2400" dirty="0" smtClean="0">
                <a:sym typeface="Wingdings"/>
              </a:rPr>
              <a:t> ‘7’ PUSH </a:t>
            </a:r>
            <a:r>
              <a:rPr lang="en-US" sz="2400" dirty="0" err="1" smtClean="0">
                <a:sym typeface="Wingdings"/>
              </a:rPr>
              <a:t>ke</a:t>
            </a:r>
            <a:r>
              <a:rPr lang="en-US" sz="2400" dirty="0" smtClean="0">
                <a:sym typeface="Wingdings"/>
              </a:rPr>
              <a:t> stack</a:t>
            </a:r>
          </a:p>
          <a:p>
            <a:pPr marL="648208" lvl="1" indent="-355600">
              <a:buFont typeface="Wingdings" charset="2"/>
              <a:buChar char="Ø"/>
            </a:pPr>
            <a:r>
              <a:rPr lang="en-US" sz="2400" dirty="0" err="1" smtClean="0">
                <a:sym typeface="Wingdings"/>
              </a:rPr>
              <a:t>Bila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notasi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berakhir</a:t>
            </a:r>
            <a:r>
              <a:rPr lang="en-US" sz="2400" dirty="0" smtClean="0">
                <a:sym typeface="Wingdings"/>
              </a:rPr>
              <a:t>, POP stack </a:t>
            </a:r>
            <a:r>
              <a:rPr lang="en-US" sz="2400" dirty="0" err="1" smtClean="0">
                <a:sym typeface="Wingdings"/>
              </a:rPr>
              <a:t>sebagai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hasil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operasi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091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D65217B2-C6A3-490F-8DA4-6316EC54A72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04800" indent="-304800">
              <a:buFont typeface="Wingdings" charset="2"/>
              <a:buChar char="Ø"/>
            </a:pPr>
            <a:r>
              <a:rPr lang="en-US" altLang="en-US" sz="3200" dirty="0" err="1"/>
              <a:t>Apakah</a:t>
            </a:r>
            <a:r>
              <a:rPr lang="en-US" altLang="en-US" sz="3200" dirty="0"/>
              <a:t> Stack </a:t>
            </a:r>
            <a:r>
              <a:rPr lang="en-US" altLang="en-US" sz="3200" dirty="0" err="1"/>
              <a:t>itu</a:t>
            </a:r>
            <a:r>
              <a:rPr lang="en-US" altLang="en-US" sz="3200" dirty="0"/>
              <a:t>?</a:t>
            </a:r>
          </a:p>
          <a:p>
            <a:pPr marL="304800" indent="-304800">
              <a:buFont typeface="Wingdings" charset="2"/>
              <a:buChar char="Ø"/>
            </a:pPr>
            <a:r>
              <a:rPr lang="en-US" altLang="en-US" sz="3200" dirty="0" err="1"/>
              <a:t>Operasi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pada</a:t>
            </a:r>
            <a:r>
              <a:rPr lang="en-US" altLang="en-US" sz="3200" dirty="0"/>
              <a:t> </a:t>
            </a:r>
            <a:r>
              <a:rPr lang="en-US" altLang="en-US" sz="3200" dirty="0" smtClean="0"/>
              <a:t>Stack : Push </a:t>
            </a:r>
            <a:r>
              <a:rPr lang="en-US" altLang="en-US" sz="3200" dirty="0" err="1" smtClean="0"/>
              <a:t>dan</a:t>
            </a:r>
            <a:r>
              <a:rPr lang="en-US" altLang="en-US" sz="3200" dirty="0" smtClean="0"/>
              <a:t> Pop</a:t>
            </a:r>
            <a:endParaRPr lang="en-US" altLang="en-US" sz="3200" dirty="0"/>
          </a:p>
          <a:p>
            <a:pPr marL="304800" indent="-304800">
              <a:buFont typeface="Wingdings" charset="2"/>
              <a:buChar char="Ø"/>
            </a:pPr>
            <a:r>
              <a:rPr lang="en-US" altLang="en-US" sz="3200" dirty="0" err="1" smtClean="0"/>
              <a:t>Konversi</a:t>
            </a:r>
            <a:r>
              <a:rPr lang="en-US" altLang="en-US" sz="3200" dirty="0" smtClean="0"/>
              <a:t> </a:t>
            </a:r>
            <a:r>
              <a:rPr lang="en-US" altLang="en-US" sz="3200" dirty="0"/>
              <a:t>Infix </a:t>
            </a:r>
            <a:r>
              <a:rPr lang="en-US" altLang="en-US" sz="3200" dirty="0" err="1"/>
              <a:t>ke</a:t>
            </a:r>
            <a:r>
              <a:rPr lang="en-US" altLang="en-US" sz="3200" dirty="0"/>
              <a:t> Postfix </a:t>
            </a:r>
            <a:r>
              <a:rPr lang="en-US" altLang="en-US" sz="3200" dirty="0" err="1"/>
              <a:t>dengan</a:t>
            </a:r>
            <a:r>
              <a:rPr lang="en-US" altLang="en-US" sz="3200" dirty="0"/>
              <a:t> Stack</a:t>
            </a:r>
          </a:p>
        </p:txBody>
      </p:sp>
    </p:spTree>
    <p:extLst>
      <p:ext uri="{BB962C8B-B14F-4D97-AF65-F5344CB8AC3E}">
        <p14:creationId xmlns:p14="http://schemas.microsoft.com/office/powerpoint/2010/main" val="91283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11300" y="1845734"/>
            <a:ext cx="3848100" cy="465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23+5*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497027"/>
              </p:ext>
            </p:extLst>
          </p:nvPr>
        </p:nvGraphicFramePr>
        <p:xfrm>
          <a:off x="1511300" y="2311400"/>
          <a:ext cx="8127999" cy="287697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934"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Notasi</a:t>
                      </a:r>
                      <a:r>
                        <a:rPr lang="en-US" altLang="en-US" sz="2400" baseline="0" dirty="0" smtClean="0"/>
                        <a:t> Postfix</a:t>
                      </a:r>
                      <a:endParaRPr lang="en-US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smtClean="0"/>
                        <a:t>Stack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2400" dirty="0" err="1" smtClean="0"/>
                        <a:t>Hasil</a:t>
                      </a:r>
                      <a:r>
                        <a:rPr lang="en-US" altLang="en-US" sz="2400" dirty="0" smtClean="0"/>
                        <a:t> </a:t>
                      </a:r>
                      <a:r>
                        <a:rPr lang="en-US" altLang="en-US" sz="2400" dirty="0" err="1" smtClean="0"/>
                        <a:t>Operasi</a:t>
                      </a:r>
                      <a:endParaRPr lang="en-US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2 3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+ 3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5 5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Tx/>
                        <a:buNone/>
                      </a:pPr>
                      <a:r>
                        <a:rPr lang="en-US" altLang="en-US" sz="2000" dirty="0" smtClean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*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199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Postfix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Baca </a:t>
            </a:r>
            <a:r>
              <a:rPr lang="en-US" sz="2800" dirty="0" err="1" smtClean="0"/>
              <a:t>notasi</a:t>
            </a:r>
            <a:r>
              <a:rPr lang="en-US" sz="2800" dirty="0" smtClean="0"/>
              <a:t> postfix </a:t>
            </a:r>
            <a:r>
              <a:rPr lang="en-US" sz="2800" dirty="0" err="1" smtClean="0"/>
              <a:t>satu</a:t>
            </a:r>
            <a:r>
              <a:rPr lang="en-US" sz="2800" dirty="0" smtClean="0"/>
              <a:t> per </a:t>
            </a:r>
            <a:r>
              <a:rPr lang="en-US" sz="2800" dirty="0" err="1" smtClean="0"/>
              <a:t>satu</a:t>
            </a:r>
            <a:endParaRPr lang="en-US" sz="28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en-US" sz="2600" dirty="0" err="1" smtClean="0"/>
              <a:t>Jika</a:t>
            </a:r>
            <a:r>
              <a:rPr lang="en-US" sz="2600" dirty="0" smtClean="0"/>
              <a:t> </a:t>
            </a:r>
            <a:r>
              <a:rPr lang="en-US" sz="2600" dirty="0" err="1" smtClean="0"/>
              <a:t>notasi</a:t>
            </a:r>
            <a:r>
              <a:rPr lang="en-US" sz="2600" dirty="0"/>
              <a:t>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operan</a:t>
            </a:r>
            <a:r>
              <a:rPr lang="en-US" sz="2600" dirty="0" smtClean="0"/>
              <a:t> </a:t>
            </a:r>
            <a:r>
              <a:rPr lang="en-US" sz="2600" dirty="0" err="1" smtClean="0"/>
              <a:t>maka</a:t>
            </a:r>
            <a:r>
              <a:rPr lang="en-US" sz="2600" dirty="0" smtClean="0"/>
              <a:t> PUSH </a:t>
            </a:r>
            <a:r>
              <a:rPr lang="en-US" sz="2600" dirty="0" err="1" smtClean="0"/>
              <a:t>ke</a:t>
            </a:r>
            <a:r>
              <a:rPr lang="en-US" sz="2600" dirty="0" smtClean="0"/>
              <a:t> stack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sz="2600" dirty="0" err="1" smtClean="0"/>
              <a:t>Jika</a:t>
            </a:r>
            <a:r>
              <a:rPr lang="en-US" sz="2600" dirty="0" smtClean="0"/>
              <a:t> </a:t>
            </a:r>
            <a:r>
              <a:rPr lang="en-US" sz="2600" dirty="0" err="1" smtClean="0"/>
              <a:t>notasi</a:t>
            </a:r>
            <a:r>
              <a:rPr lang="en-US" sz="2600" dirty="0" smtClean="0"/>
              <a:t>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operator </a:t>
            </a:r>
            <a:r>
              <a:rPr lang="en-US" sz="2600" dirty="0" err="1" smtClean="0"/>
              <a:t>maka</a:t>
            </a:r>
            <a:endParaRPr lang="en-US" sz="2600" dirty="0" smtClean="0"/>
          </a:p>
          <a:p>
            <a:pPr marL="932688" lvl="2" indent="-457200">
              <a:buFont typeface="+mj-lt"/>
              <a:buAutoNum type="arabicPeriod"/>
            </a:pPr>
            <a:r>
              <a:rPr lang="en-US" sz="2200" dirty="0" smtClean="0"/>
              <a:t>POP 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OpRight</a:t>
            </a:r>
            <a:endParaRPr lang="en-US" sz="2200" dirty="0" smtClean="0"/>
          </a:p>
          <a:p>
            <a:pPr marL="932688" lvl="2" indent="-457200">
              <a:buFont typeface="+mj-lt"/>
              <a:buAutoNum type="arabicPeriod"/>
            </a:pPr>
            <a:r>
              <a:rPr lang="en-US" sz="2200" dirty="0" smtClean="0"/>
              <a:t>POP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OpLeft</a:t>
            </a:r>
            <a:endParaRPr lang="en-US" sz="2200" dirty="0" smtClean="0"/>
          </a:p>
          <a:p>
            <a:pPr marL="932688" lvl="2" indent="-457200">
              <a:buFont typeface="+mj-lt"/>
              <a:buAutoNum type="arabicPeriod"/>
            </a:pPr>
            <a:r>
              <a:rPr lang="en-US" sz="2200" dirty="0" err="1" smtClean="0"/>
              <a:t>Hasil</a:t>
            </a:r>
            <a:r>
              <a:rPr lang="en-US" sz="2200" dirty="0" smtClean="0"/>
              <a:t> = </a:t>
            </a:r>
            <a:r>
              <a:rPr lang="en-US" sz="2200" dirty="0" err="1" smtClean="0"/>
              <a:t>OpLeft</a:t>
            </a:r>
            <a:r>
              <a:rPr lang="en-US" sz="2200" dirty="0" smtClean="0"/>
              <a:t> operator </a:t>
            </a:r>
            <a:r>
              <a:rPr lang="en-US" sz="2200" dirty="0" err="1" smtClean="0"/>
              <a:t>OpRight</a:t>
            </a:r>
            <a:endParaRPr lang="en-US" sz="2200" dirty="0" smtClean="0"/>
          </a:p>
          <a:p>
            <a:pPr marL="932688" lvl="2" indent="-457200">
              <a:buFont typeface="+mj-lt"/>
              <a:buAutoNum type="arabicPeriod"/>
            </a:pPr>
            <a:r>
              <a:rPr lang="en-US" sz="2200" dirty="0" smtClean="0"/>
              <a:t>PUSH </a:t>
            </a:r>
            <a:r>
              <a:rPr lang="en-US" sz="2200" dirty="0" err="1" smtClean="0"/>
              <a:t>Hasil</a:t>
            </a: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notasi</a:t>
            </a:r>
            <a:r>
              <a:rPr lang="en-US" sz="2800" dirty="0" smtClean="0"/>
              <a:t> postfix </a:t>
            </a:r>
            <a:r>
              <a:rPr lang="en-US" sz="2800" dirty="0" err="1" smtClean="0"/>
              <a:t>berakhir</a:t>
            </a:r>
            <a:r>
              <a:rPr lang="en-US" sz="2800" dirty="0" smtClean="0"/>
              <a:t>, POP stack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860658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</a:t>
            </a:r>
            <a:r>
              <a:rPr lang="en-US" dirty="0" err="1" smtClean="0"/>
              <a:t>dengan</a:t>
            </a:r>
            <a:r>
              <a:rPr lang="en-US" dirty="0" smtClean="0"/>
              <a:t> data </a:t>
            </a:r>
            <a:r>
              <a:rPr lang="en-US" dirty="0" err="1" smtClean="0"/>
              <a:t>Mahasiswa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97280" y="2064125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#define MAX 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5</a:t>
            </a:r>
          </a:p>
          <a:p>
            <a:pPr>
              <a:buFontTx/>
              <a:buNone/>
            </a:pP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ypedef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char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nrp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[15]; 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char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[50]; 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float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ipk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; 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Mahasiswa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Mahasiswa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item[MAX];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count;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} Stack;</a:t>
            </a: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009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Rangkuman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smtClean="0"/>
              <a:t>Stack </a:t>
            </a:r>
            <a:r>
              <a:rPr lang="en-US" altLang="en-US" sz="2800" dirty="0" err="1" smtClean="0"/>
              <a:t>menyimpan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elemen</a:t>
            </a:r>
            <a:r>
              <a:rPr lang="en-US" altLang="en-US" sz="2800" dirty="0" smtClean="0"/>
              <a:t>/item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konsep</a:t>
            </a:r>
            <a:r>
              <a:rPr lang="en-US" altLang="en-US" sz="2800" dirty="0" smtClean="0"/>
              <a:t> LIFO, </a:t>
            </a:r>
            <a:r>
              <a:rPr lang="en-US" altLang="en-US" sz="2800" dirty="0" err="1" smtClean="0"/>
              <a:t>dimana</a:t>
            </a:r>
            <a:r>
              <a:rPr lang="en-US" altLang="en-US" sz="2800" dirty="0" smtClean="0"/>
              <a:t> item yang </a:t>
            </a:r>
            <a:r>
              <a:rPr lang="en-US" altLang="en-US" sz="2800" dirty="0" err="1" smtClean="0"/>
              <a:t>terakhir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masuk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keluar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terlebih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dahulu</a:t>
            </a:r>
            <a:endParaRPr lang="en-US" altLang="en-US" sz="2800" dirty="0" smtClean="0"/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Elemen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stack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: item yang </a:t>
            </a:r>
            <a:r>
              <a:rPr lang="en-US" altLang="en-US" sz="2800" dirty="0" err="1" smtClean="0"/>
              <a:t>disimpan</a:t>
            </a:r>
            <a:r>
              <a:rPr lang="en-US" altLang="en-US" sz="2800" dirty="0" smtClean="0"/>
              <a:t> di </a:t>
            </a:r>
            <a:r>
              <a:rPr lang="en-US" altLang="en-US" sz="2800" dirty="0" err="1" smtClean="0"/>
              <a:t>penyimpan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penunjuk</a:t>
            </a:r>
            <a:r>
              <a:rPr lang="en-US" altLang="en-US" sz="2800" dirty="0" smtClean="0"/>
              <a:t> top of stack </a:t>
            </a:r>
            <a:r>
              <a:rPr lang="en-US" altLang="en-US" sz="2800" dirty="0" err="1" smtClean="0"/>
              <a:t>sekaligus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menghitung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jumlah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elemen</a:t>
            </a:r>
            <a:r>
              <a:rPr lang="en-US" altLang="en-US" sz="2800" dirty="0" smtClean="0"/>
              <a:t> (count)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Terdapat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dua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stack </a:t>
            </a:r>
            <a:r>
              <a:rPr lang="en-US" altLang="en-US" sz="2800" dirty="0" err="1" smtClean="0"/>
              <a:t>yaitu</a:t>
            </a:r>
            <a:r>
              <a:rPr lang="en-US" altLang="en-US" sz="2800" dirty="0" smtClean="0"/>
              <a:t> PUSH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POP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Selain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terdapat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tambahan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yaitu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inisialisasi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Penuh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Kosong</a:t>
            </a:r>
            <a:endParaRPr lang="en-US" alt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301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8801410-84C0-4680-A63C-131213956B0B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Latihan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2700" y="1752601"/>
            <a:ext cx="9004300" cy="3840163"/>
          </a:xfrm>
        </p:spPr>
        <p:txBody>
          <a:bodyPr>
            <a:normAutofit fontScale="92500" lnSpcReduction="1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en-US" altLang="en-US" sz="2800" dirty="0" err="1"/>
              <a:t>Buatlah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konversi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desimal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biner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oktal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heksa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stack</a:t>
            </a:r>
          </a:p>
          <a:p>
            <a:pPr marL="355600" indent="-355600">
              <a:buFont typeface="+mj-lt"/>
              <a:buAutoNum type="arabicPeriod"/>
            </a:pPr>
            <a:r>
              <a:rPr lang="en-US" altLang="en-US" sz="2800" dirty="0" err="1"/>
              <a:t>Buatlah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pembalik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kalimat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stack</a:t>
            </a:r>
          </a:p>
          <a:p>
            <a:pPr marL="393700" lvl="1" indent="0">
              <a:buNone/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 : </a:t>
            </a:r>
            <a:r>
              <a:rPr lang="en-US" altLang="en-US" sz="2200" dirty="0" err="1">
                <a:latin typeface="Courier New" charset="0"/>
                <a:ea typeface="Courier New" charset="0"/>
                <a:cs typeface="Courier New" charset="0"/>
              </a:rPr>
              <a:t>Struktur</a:t>
            </a:r>
            <a:r>
              <a:rPr lang="en-US" altLang="en-US" sz="2200" dirty="0">
                <a:latin typeface="Courier New" charset="0"/>
                <a:ea typeface="Courier New" charset="0"/>
                <a:cs typeface="Courier New" charset="0"/>
              </a:rPr>
              <a:t> Data</a:t>
            </a:r>
          </a:p>
          <a:p>
            <a:pPr marL="393700" lvl="1" indent="0">
              <a:buNone/>
            </a:pPr>
            <a:r>
              <a:rPr lang="en-US" altLang="en-US" sz="22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altLang="en-US" sz="2200" dirty="0" err="1" smtClean="0">
                <a:latin typeface="Courier New" charset="0"/>
                <a:ea typeface="Courier New" charset="0"/>
                <a:cs typeface="Courier New" charset="0"/>
              </a:rPr>
              <a:t>ataD</a:t>
            </a:r>
            <a:r>
              <a:rPr lang="en-US" altLang="en-US" sz="22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200" dirty="0" err="1">
                <a:latin typeface="Courier New" charset="0"/>
                <a:ea typeface="Courier New" charset="0"/>
                <a:cs typeface="Courier New" charset="0"/>
              </a:rPr>
              <a:t>rutkurtS</a:t>
            </a:r>
            <a:endParaRPr lang="en-US" altLang="en-US" sz="2200" dirty="0">
              <a:latin typeface="Courier New" charset="0"/>
              <a:ea typeface="Courier New" charset="0"/>
              <a:cs typeface="Courier New" charset="0"/>
            </a:endParaRPr>
          </a:p>
          <a:p>
            <a:pPr marL="355600" indent="0">
              <a:buNone/>
            </a:pPr>
            <a:r>
              <a:rPr lang="en-US" altLang="en-US" sz="2800" dirty="0" err="1" smtClean="0"/>
              <a:t>Buatlah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pengecekan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palindrom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bukan</a:t>
            </a:r>
            <a:r>
              <a:rPr lang="en-US" altLang="en-US" sz="3200" dirty="0" smtClean="0"/>
              <a:t>, </a:t>
            </a:r>
            <a:r>
              <a:rPr lang="en-US" altLang="en-US" sz="2800" dirty="0" err="1" smtClean="0"/>
              <a:t>Contoh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sugus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diBuatlah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pembalik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kalimat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stack</a:t>
            </a:r>
          </a:p>
          <a:p>
            <a:pPr marL="355600" indent="-355600">
              <a:buFont typeface="+mj-lt"/>
              <a:buAutoNum type="arabicPeriod" startAt="3"/>
            </a:pPr>
            <a:r>
              <a:rPr lang="en-US" altLang="en-US" sz="2800" dirty="0" err="1" smtClean="0"/>
              <a:t>Implementasikan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notasi</a:t>
            </a:r>
            <a:r>
              <a:rPr lang="en-US" altLang="en-US" sz="2800" dirty="0" smtClean="0"/>
              <a:t> infix </a:t>
            </a:r>
            <a:r>
              <a:rPr lang="en-US" altLang="en-US" sz="2800" dirty="0" err="1" smtClean="0"/>
              <a:t>ke</a:t>
            </a:r>
            <a:r>
              <a:rPr lang="en-US" altLang="en-US" sz="2800" dirty="0" smtClean="0"/>
              <a:t> postfix </a:t>
            </a:r>
            <a:r>
              <a:rPr lang="en-US" altLang="en-US" sz="2800" dirty="0" err="1" smtClean="0"/>
              <a:t>menggunakan</a:t>
            </a:r>
            <a:r>
              <a:rPr lang="en-US" altLang="en-US" sz="2800" dirty="0" smtClean="0"/>
              <a:t> stack</a:t>
            </a:r>
          </a:p>
          <a:p>
            <a:pPr marL="355600" indent="-355600">
              <a:buFont typeface="+mj-lt"/>
              <a:buAutoNum type="arabicPeriod" startAt="3"/>
            </a:pPr>
            <a:r>
              <a:rPr lang="en-US" altLang="en-US" sz="2800" dirty="0" err="1" smtClean="0"/>
              <a:t>Implementasikan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notasi</a:t>
            </a:r>
            <a:r>
              <a:rPr lang="en-US" altLang="en-US" sz="2800" dirty="0" smtClean="0"/>
              <a:t> postfix </a:t>
            </a:r>
            <a:r>
              <a:rPr lang="en-US" altLang="en-US" sz="2800" dirty="0" err="1" smtClean="0"/>
              <a:t>menggunakan</a:t>
            </a:r>
            <a:r>
              <a:rPr lang="en-US" altLang="en-US" sz="2800" dirty="0" smtClean="0"/>
              <a:t> stack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6794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F33FDE2A-982F-4091-9124-1C5C3601152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Apakah Stack itu?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sz="2400" dirty="0" err="1"/>
              <a:t>penambahan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penghapusan</a:t>
            </a:r>
            <a:r>
              <a:rPr lang="en-US" sz="2400" dirty="0"/>
              <a:t> </a:t>
            </a:r>
            <a:r>
              <a:rPr lang="en-US" sz="2400" dirty="0" err="1"/>
              <a:t>elemennya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stack</a:t>
            </a:r>
            <a:endParaRPr lang="en-US" altLang="en-US" sz="24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altLang="en-US" sz="2400" dirty="0" err="1" smtClean="0"/>
              <a:t>Konsep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Last In First Out (LIFO</a:t>
            </a:r>
            <a:r>
              <a:rPr lang="en-US" altLang="en-US" sz="2400" dirty="0" smtClean="0"/>
              <a:t>) :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yang </a:t>
            </a:r>
            <a:r>
              <a:rPr lang="en-US" sz="2400" dirty="0" err="1"/>
              <a:t>ditambahkan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yang </a:t>
            </a:r>
            <a:r>
              <a:rPr lang="en-US" sz="2400" dirty="0" err="1" smtClean="0"/>
              <a:t>dihapus</a:t>
            </a:r>
            <a:endParaRPr lang="en-US" sz="24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altLang="en-US" sz="2400" dirty="0" err="1" smtClean="0"/>
              <a:t>Implementasi</a:t>
            </a:r>
            <a:r>
              <a:rPr lang="en-US" altLang="en-US" sz="2400" dirty="0" smtClean="0"/>
              <a:t> stack </a:t>
            </a:r>
            <a:r>
              <a:rPr lang="en-US" altLang="en-US" sz="2400" dirty="0" err="1" smtClean="0"/>
              <a:t>dapat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menggunakan</a:t>
            </a:r>
            <a:r>
              <a:rPr lang="en-US" altLang="en-US" sz="2400" dirty="0" smtClean="0"/>
              <a:t> array </a:t>
            </a:r>
            <a:r>
              <a:rPr lang="en-US" altLang="en-US" sz="2400" dirty="0" err="1" smtClean="0"/>
              <a:t>atau</a:t>
            </a:r>
            <a:r>
              <a:rPr lang="en-US" altLang="en-US" sz="2400" dirty="0" smtClean="0"/>
              <a:t> linked list</a:t>
            </a:r>
          </a:p>
          <a:p>
            <a:pPr marL="355600" indent="-355600">
              <a:buFont typeface="Wingdings" charset="2"/>
              <a:buChar char="Ø"/>
            </a:pPr>
            <a:r>
              <a:rPr lang="en-US" altLang="en-US" sz="2400" dirty="0" err="1" smtClean="0"/>
              <a:t>Implementasi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dengan</a:t>
            </a:r>
            <a:r>
              <a:rPr lang="en-US" altLang="en-US" sz="2400" dirty="0" smtClean="0"/>
              <a:t> array, </a:t>
            </a:r>
            <a:r>
              <a:rPr lang="en-US" altLang="en-US" sz="2400" dirty="0" err="1" smtClean="0"/>
              <a:t>kemungkinan</a:t>
            </a:r>
            <a:r>
              <a:rPr lang="en-US" altLang="en-US" sz="2400" dirty="0" smtClean="0"/>
              <a:t> stack </a:t>
            </a: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kondisi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penuh</a:t>
            </a:r>
            <a:endParaRPr lang="en-US" altLang="en-US" sz="2400" dirty="0" smtClean="0"/>
          </a:p>
          <a:p>
            <a:pPr marL="355600" indent="-355600">
              <a:buFont typeface="Wingdings" charset="2"/>
              <a:buChar char="Ø"/>
            </a:pPr>
            <a:r>
              <a:rPr lang="en-US" altLang="en-US" sz="2400" dirty="0" err="1" smtClean="0"/>
              <a:t>Implementasi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dengan</a:t>
            </a:r>
            <a:r>
              <a:rPr lang="en-US" altLang="en-US" sz="2400" dirty="0" smtClean="0"/>
              <a:t> linked list, stack </a:t>
            </a:r>
            <a:r>
              <a:rPr lang="en-US" altLang="en-US" sz="2400" dirty="0" err="1" smtClean="0"/>
              <a:t>tidak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pernah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penuh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2359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Ilustrasi Stack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7280" y="5486400"/>
            <a:ext cx="10058400" cy="56769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Operasi</a:t>
            </a:r>
            <a:r>
              <a:rPr lang="en-US" sz="2800" dirty="0" smtClean="0"/>
              <a:t> Push </a:t>
            </a:r>
            <a:r>
              <a:rPr lang="en-US" sz="2800" dirty="0" err="1" smtClean="0"/>
              <a:t>meletakkan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</a:t>
            </a:r>
            <a:r>
              <a:rPr lang="en-US" sz="2800" dirty="0" smtClean="0"/>
              <a:t>/item </a:t>
            </a:r>
            <a:r>
              <a:rPr lang="en-US" sz="2800" dirty="0" err="1" smtClean="0"/>
              <a:t>ke</a:t>
            </a:r>
            <a:r>
              <a:rPr lang="en-US" sz="2800" dirty="0" smtClean="0"/>
              <a:t> stack</a:t>
            </a:r>
            <a:endParaRPr lang="en-US" sz="2800" dirty="0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D791-587B-4537-A310-4C1BD92B4AB2}" type="slidenum">
              <a:rPr lang="en-US" altLang="en-US"/>
              <a:pPr/>
              <a:t>5</a:t>
            </a:fld>
            <a:endParaRPr lang="en-US" altLang="en-US"/>
          </a:p>
        </p:txBody>
      </p:sp>
      <p:grpSp>
        <p:nvGrpSpPr>
          <p:cNvPr id="22551" name="Group 23"/>
          <p:cNvGrpSpPr>
            <a:grpSpLocks/>
          </p:cNvGrpSpPr>
          <p:nvPr/>
        </p:nvGrpSpPr>
        <p:grpSpPr bwMode="auto">
          <a:xfrm>
            <a:off x="3352800" y="2971800"/>
            <a:ext cx="1066800" cy="2362200"/>
            <a:chOff x="1152" y="1872"/>
            <a:chExt cx="672" cy="1488"/>
          </a:xfrm>
        </p:grpSpPr>
        <p:sp>
          <p:nvSpPr>
            <p:cNvPr id="22533" name="AutoShape 5"/>
            <p:cNvSpPr>
              <a:spLocks noChangeArrowheads="1"/>
            </p:cNvSpPr>
            <p:nvPr/>
          </p:nvSpPr>
          <p:spPr bwMode="auto">
            <a:xfrm>
              <a:off x="1200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1152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V="1">
              <a:off x="1152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 flipV="1">
              <a:off x="1824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52" name="Group 24"/>
          <p:cNvGrpSpPr>
            <a:grpSpLocks/>
          </p:cNvGrpSpPr>
          <p:nvPr/>
        </p:nvGrpSpPr>
        <p:grpSpPr bwMode="auto">
          <a:xfrm>
            <a:off x="5562600" y="2971800"/>
            <a:ext cx="1066800" cy="2362200"/>
            <a:chOff x="2544" y="1872"/>
            <a:chExt cx="672" cy="1488"/>
          </a:xfrm>
        </p:grpSpPr>
        <p:sp>
          <p:nvSpPr>
            <p:cNvPr id="22538" name="AutoShape 10"/>
            <p:cNvSpPr>
              <a:spLocks noChangeArrowheads="1"/>
            </p:cNvSpPr>
            <p:nvPr/>
          </p:nvSpPr>
          <p:spPr bwMode="auto">
            <a:xfrm>
              <a:off x="2592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2544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V="1">
              <a:off x="2544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 flipV="1">
              <a:off x="3216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53" name="Group 25"/>
          <p:cNvGrpSpPr>
            <a:grpSpLocks/>
          </p:cNvGrpSpPr>
          <p:nvPr/>
        </p:nvGrpSpPr>
        <p:grpSpPr bwMode="auto">
          <a:xfrm>
            <a:off x="4495800" y="1752600"/>
            <a:ext cx="2590800" cy="1066800"/>
            <a:chOff x="1872" y="1104"/>
            <a:chExt cx="1632" cy="672"/>
          </a:xfrm>
        </p:grpSpPr>
        <p:sp>
          <p:nvSpPr>
            <p:cNvPr id="22542" name="AutoShape 14"/>
            <p:cNvSpPr>
              <a:spLocks noChangeArrowheads="1"/>
            </p:cNvSpPr>
            <p:nvPr/>
          </p:nvSpPr>
          <p:spPr bwMode="auto">
            <a:xfrm>
              <a:off x="1872" y="1104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2544" name="AutoShape 16"/>
            <p:cNvSpPr>
              <a:spLocks noChangeArrowheads="1"/>
            </p:cNvSpPr>
            <p:nvPr/>
          </p:nvSpPr>
          <p:spPr bwMode="auto">
            <a:xfrm rot="5400000">
              <a:off x="2448" y="1248"/>
              <a:ext cx="576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2545" name="Text Box 17"/>
            <p:cNvSpPr txBox="1">
              <a:spLocks noChangeArrowheads="1"/>
            </p:cNvSpPr>
            <p:nvPr/>
          </p:nvSpPr>
          <p:spPr bwMode="auto">
            <a:xfrm>
              <a:off x="2976" y="1296"/>
              <a:ext cx="52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PUSH</a:t>
              </a:r>
            </a:p>
          </p:txBody>
        </p:sp>
      </p:grpSp>
      <p:grpSp>
        <p:nvGrpSpPr>
          <p:cNvPr id="22554" name="Group 26"/>
          <p:cNvGrpSpPr>
            <a:grpSpLocks/>
          </p:cNvGrpSpPr>
          <p:nvPr/>
        </p:nvGrpSpPr>
        <p:grpSpPr bwMode="auto">
          <a:xfrm>
            <a:off x="7696200" y="2971800"/>
            <a:ext cx="1066800" cy="2362200"/>
            <a:chOff x="3888" y="1872"/>
            <a:chExt cx="672" cy="1488"/>
          </a:xfrm>
        </p:grpSpPr>
        <p:sp>
          <p:nvSpPr>
            <p:cNvPr id="22546" name="AutoShape 18"/>
            <p:cNvSpPr>
              <a:spLocks noChangeArrowheads="1"/>
            </p:cNvSpPr>
            <p:nvPr/>
          </p:nvSpPr>
          <p:spPr bwMode="auto">
            <a:xfrm>
              <a:off x="3936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3888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 flipV="1">
              <a:off x="3888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 flipV="1">
              <a:off x="4560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AutoShape 22"/>
            <p:cNvSpPr>
              <a:spLocks noChangeArrowheads="1"/>
            </p:cNvSpPr>
            <p:nvPr/>
          </p:nvSpPr>
          <p:spPr bwMode="auto">
            <a:xfrm>
              <a:off x="3936" y="2544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843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Ilustrasi Stack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7280" y="5435600"/>
            <a:ext cx="10058400" cy="433494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Operasi</a:t>
            </a:r>
            <a:r>
              <a:rPr lang="en-US" sz="2800" dirty="0" smtClean="0"/>
              <a:t> Pop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elemen</a:t>
            </a:r>
            <a:r>
              <a:rPr lang="en-US" sz="2800" dirty="0" smtClean="0"/>
              <a:t>/item </a:t>
            </a:r>
            <a:r>
              <a:rPr lang="en-US" sz="2800" dirty="0" err="1" smtClean="0"/>
              <a:t>dari</a:t>
            </a:r>
            <a:r>
              <a:rPr lang="en-US" sz="2800" dirty="0" smtClean="0"/>
              <a:t> stack</a:t>
            </a:r>
            <a:endParaRPr lang="en-US" sz="2800" dirty="0"/>
          </a:p>
        </p:txBody>
      </p:sp>
      <p:sp>
        <p:nvSpPr>
          <p:cNvPr id="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52EB-2F0C-46E4-A2AC-88908DF5A9F4}" type="slidenum">
              <a:rPr lang="en-US" altLang="en-US"/>
              <a:pPr/>
              <a:t>6</a:t>
            </a:fld>
            <a:endParaRPr lang="en-US" altLang="en-US"/>
          </a:p>
        </p:txBody>
      </p:sp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3352800" y="2971800"/>
            <a:ext cx="1066800" cy="2362200"/>
            <a:chOff x="1152" y="1872"/>
            <a:chExt cx="672" cy="1488"/>
          </a:xfrm>
        </p:grpSpPr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1200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8" name="Line 4"/>
            <p:cNvSpPr>
              <a:spLocks noChangeShapeType="1"/>
            </p:cNvSpPr>
            <p:nvPr/>
          </p:nvSpPr>
          <p:spPr bwMode="auto">
            <a:xfrm>
              <a:off x="1152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 flipV="1">
              <a:off x="1152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 flipV="1">
              <a:off x="1824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AutoShape 18"/>
            <p:cNvSpPr>
              <a:spLocks noChangeArrowheads="1"/>
            </p:cNvSpPr>
            <p:nvPr/>
          </p:nvSpPr>
          <p:spPr bwMode="auto">
            <a:xfrm>
              <a:off x="1200" y="2544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AutoShape 19"/>
            <p:cNvSpPr>
              <a:spLocks noChangeArrowheads="1"/>
            </p:cNvSpPr>
            <p:nvPr/>
          </p:nvSpPr>
          <p:spPr bwMode="auto">
            <a:xfrm>
              <a:off x="1200" y="2208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10" name="Group 26"/>
          <p:cNvGrpSpPr>
            <a:grpSpLocks/>
          </p:cNvGrpSpPr>
          <p:nvPr/>
        </p:nvGrpSpPr>
        <p:grpSpPr bwMode="auto">
          <a:xfrm>
            <a:off x="5105400" y="1905000"/>
            <a:ext cx="1905000" cy="838200"/>
            <a:chOff x="2256" y="1200"/>
            <a:chExt cx="1200" cy="528"/>
          </a:xfrm>
        </p:grpSpPr>
        <p:sp>
          <p:nvSpPr>
            <p:cNvPr id="41997" name="Text Box 13"/>
            <p:cNvSpPr txBox="1">
              <a:spLocks noChangeArrowheads="1"/>
            </p:cNvSpPr>
            <p:nvPr/>
          </p:nvSpPr>
          <p:spPr bwMode="auto">
            <a:xfrm>
              <a:off x="2256" y="1248"/>
              <a:ext cx="52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 b="1"/>
                <a:t>POP</a:t>
              </a:r>
            </a:p>
          </p:txBody>
        </p:sp>
        <p:sp>
          <p:nvSpPr>
            <p:cNvPr id="42004" name="AutoShape 20"/>
            <p:cNvSpPr>
              <a:spLocks noChangeArrowheads="1"/>
            </p:cNvSpPr>
            <p:nvPr/>
          </p:nvSpPr>
          <p:spPr bwMode="auto">
            <a:xfrm>
              <a:off x="2832" y="1200"/>
              <a:ext cx="624" cy="528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42009" name="Group 25"/>
          <p:cNvGrpSpPr>
            <a:grpSpLocks/>
          </p:cNvGrpSpPr>
          <p:nvPr/>
        </p:nvGrpSpPr>
        <p:grpSpPr bwMode="auto">
          <a:xfrm>
            <a:off x="5562600" y="2971800"/>
            <a:ext cx="1066800" cy="2362200"/>
            <a:chOff x="2544" y="1872"/>
            <a:chExt cx="672" cy="1488"/>
          </a:xfrm>
        </p:grpSpPr>
        <p:sp>
          <p:nvSpPr>
            <p:cNvPr id="41991" name="AutoShape 7"/>
            <p:cNvSpPr>
              <a:spLocks noChangeArrowheads="1"/>
            </p:cNvSpPr>
            <p:nvPr/>
          </p:nvSpPr>
          <p:spPr bwMode="auto">
            <a:xfrm>
              <a:off x="2592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2" name="Line 8"/>
            <p:cNvSpPr>
              <a:spLocks noChangeShapeType="1"/>
            </p:cNvSpPr>
            <p:nvPr/>
          </p:nvSpPr>
          <p:spPr bwMode="auto">
            <a:xfrm>
              <a:off x="2544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 flipV="1">
              <a:off x="2544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 flipV="1">
              <a:off x="3216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AutoShape 11"/>
            <p:cNvSpPr>
              <a:spLocks noChangeArrowheads="1"/>
            </p:cNvSpPr>
            <p:nvPr/>
          </p:nvSpPr>
          <p:spPr bwMode="auto">
            <a:xfrm>
              <a:off x="2592" y="2544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AutoShape 21"/>
            <p:cNvSpPr>
              <a:spLocks noChangeArrowheads="1"/>
            </p:cNvSpPr>
            <p:nvPr/>
          </p:nvSpPr>
          <p:spPr bwMode="auto">
            <a:xfrm>
              <a:off x="2592" y="2208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11" name="Group 27"/>
          <p:cNvGrpSpPr>
            <a:grpSpLocks/>
          </p:cNvGrpSpPr>
          <p:nvPr/>
        </p:nvGrpSpPr>
        <p:grpSpPr bwMode="auto">
          <a:xfrm>
            <a:off x="7696200" y="2971800"/>
            <a:ext cx="1066800" cy="2362200"/>
            <a:chOff x="3888" y="1872"/>
            <a:chExt cx="672" cy="1488"/>
          </a:xfrm>
        </p:grpSpPr>
        <p:sp>
          <p:nvSpPr>
            <p:cNvPr id="41998" name="AutoShape 14"/>
            <p:cNvSpPr>
              <a:spLocks noChangeArrowheads="1"/>
            </p:cNvSpPr>
            <p:nvPr/>
          </p:nvSpPr>
          <p:spPr bwMode="auto">
            <a:xfrm>
              <a:off x="3936" y="2880"/>
              <a:ext cx="576" cy="48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3888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6"/>
            <p:cNvSpPr>
              <a:spLocks noChangeShapeType="1"/>
            </p:cNvSpPr>
            <p:nvPr/>
          </p:nvSpPr>
          <p:spPr bwMode="auto">
            <a:xfrm flipV="1">
              <a:off x="3888" y="3360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 flipV="1">
              <a:off x="4560" y="1872"/>
              <a:ext cx="0" cy="148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AutoShape 22"/>
            <p:cNvSpPr>
              <a:spLocks noChangeArrowheads="1"/>
            </p:cNvSpPr>
            <p:nvPr/>
          </p:nvSpPr>
          <p:spPr bwMode="auto">
            <a:xfrm>
              <a:off x="3936" y="2544"/>
              <a:ext cx="576" cy="480"/>
            </a:xfrm>
            <a:prstGeom prst="cube">
              <a:avLst>
                <a:gd name="adj" fmla="val 25000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007" name="AutoShape 23"/>
          <p:cNvSpPr>
            <a:spLocks noChangeArrowheads="1"/>
          </p:cNvSpPr>
          <p:nvPr/>
        </p:nvSpPr>
        <p:spPr bwMode="auto">
          <a:xfrm>
            <a:off x="7696200" y="1676400"/>
            <a:ext cx="914400" cy="762000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644B0B1E-56BE-4920-8DBB-1A5B29C5A88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Elemen Stack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 smtClean="0"/>
              <a:t>Elemen</a:t>
            </a:r>
            <a:r>
              <a:rPr lang="en-US" altLang="en-US" sz="3200" dirty="0" smtClean="0"/>
              <a:t>/item </a:t>
            </a:r>
            <a:r>
              <a:rPr lang="en-US" altLang="en-US" sz="3200" dirty="0"/>
              <a:t>yang </a:t>
            </a:r>
            <a:r>
              <a:rPr lang="en-US" altLang="en-US" sz="3200" dirty="0" err="1"/>
              <a:t>diletakkan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penyimpan</a:t>
            </a:r>
            <a:endParaRPr lang="en-US" altLang="en-US" sz="3200" dirty="0"/>
          </a:p>
          <a:p>
            <a:pPr marL="355600" indent="-355600">
              <a:buFont typeface="Wingdings" charset="2"/>
              <a:buChar char="Ø"/>
            </a:pPr>
            <a:r>
              <a:rPr lang="en-US" altLang="en-US" sz="3200" dirty="0"/>
              <a:t>Top of Stack (TOS)</a:t>
            </a:r>
          </a:p>
        </p:txBody>
      </p:sp>
    </p:spTree>
    <p:extLst>
      <p:ext uri="{BB962C8B-B14F-4D97-AF65-F5344CB8AC3E}">
        <p14:creationId xmlns:p14="http://schemas.microsoft.com/office/powerpoint/2010/main" val="244588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Representasi Stack dengan Array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13D05-5368-4D45-96D6-F5B019487EB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31900" y="2235200"/>
            <a:ext cx="6146800" cy="26776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#define MAX 5</a:t>
            </a:r>
          </a:p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endParaRPr lang="en-US" altLang="en-US" sz="28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item[MAX];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count;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 Stack</a:t>
            </a:r>
            <a:r>
              <a:rPr lang="en-US" altLang="en-US" sz="28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altLang="en-US" sz="28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3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7F5E9E1C-469D-4129-ACBF-33673C3A4F5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Stack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charset="2"/>
              <a:buChar char="v"/>
            </a:pPr>
            <a:r>
              <a:rPr lang="en-US" altLang="en-US" sz="3200" dirty="0" smtClean="0"/>
              <a:t>Push : </a:t>
            </a:r>
            <a:r>
              <a:rPr lang="en-US" altLang="en-US" sz="3200" dirty="0" err="1" smtClean="0"/>
              <a:t>menyimpan</a:t>
            </a:r>
            <a:r>
              <a:rPr lang="en-US" altLang="en-US" sz="3200" dirty="0" smtClean="0"/>
              <a:t> item </a:t>
            </a:r>
            <a:r>
              <a:rPr lang="en-US" altLang="en-US" sz="3200" dirty="0" err="1" smtClean="0"/>
              <a:t>pada</a:t>
            </a:r>
            <a:r>
              <a:rPr lang="en-US" altLang="en-US" sz="3200" dirty="0" smtClean="0"/>
              <a:t> stack</a:t>
            </a:r>
            <a:endParaRPr lang="en-US" altLang="en-US" sz="3200" dirty="0"/>
          </a:p>
          <a:p>
            <a:pPr marL="571500" indent="-571500">
              <a:buFont typeface="Wingdings" charset="2"/>
              <a:buChar char="v"/>
            </a:pPr>
            <a:r>
              <a:rPr lang="en-US" altLang="en-US" sz="3200" dirty="0" smtClean="0"/>
              <a:t>Pop : </a:t>
            </a:r>
            <a:r>
              <a:rPr lang="en-US" altLang="en-US" sz="3200" dirty="0" err="1" smtClean="0"/>
              <a:t>mengambil</a:t>
            </a:r>
            <a:r>
              <a:rPr lang="en-US" altLang="en-US" sz="3200" dirty="0" smtClean="0"/>
              <a:t> item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stack</a:t>
            </a:r>
            <a:endParaRPr lang="en-US" altLang="en-US" sz="3200" dirty="0"/>
          </a:p>
          <a:p>
            <a:pPr marL="571500" indent="-571500">
              <a:buFont typeface="Wingdings" charset="2"/>
              <a:buChar char="v"/>
            </a:pPr>
            <a:r>
              <a:rPr lang="en-US" altLang="en-US" sz="3200" dirty="0" err="1" smtClean="0"/>
              <a:t>Inisialisasi</a:t>
            </a:r>
            <a:r>
              <a:rPr lang="en-US" altLang="en-US" sz="3200" dirty="0" smtClean="0"/>
              <a:t> : </a:t>
            </a:r>
            <a:r>
              <a:rPr lang="en-US" altLang="en-US" sz="3200" dirty="0" err="1" smtClean="0"/>
              <a:t>inisialisasi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awal</a:t>
            </a:r>
            <a:r>
              <a:rPr lang="en-US" altLang="en-US" sz="3200" dirty="0" smtClean="0"/>
              <a:t> stack</a:t>
            </a:r>
            <a:endParaRPr lang="en-US" altLang="en-US" sz="3200" dirty="0"/>
          </a:p>
          <a:p>
            <a:pPr marL="571500" indent="-571500">
              <a:buFont typeface="Wingdings" charset="2"/>
              <a:buChar char="v"/>
            </a:pPr>
            <a:r>
              <a:rPr lang="en-US" altLang="en-US" sz="3200" dirty="0" err="1" smtClean="0"/>
              <a:t>Penuh</a:t>
            </a:r>
            <a:r>
              <a:rPr lang="en-US" altLang="en-US" sz="3200" dirty="0" smtClean="0"/>
              <a:t> : stack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kondisi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penuh</a:t>
            </a:r>
            <a:endParaRPr lang="en-US" altLang="en-US" sz="3200" dirty="0"/>
          </a:p>
          <a:p>
            <a:pPr marL="571500" indent="-571500">
              <a:buFont typeface="Wingdings" charset="2"/>
              <a:buChar char="v"/>
            </a:pPr>
            <a:r>
              <a:rPr lang="en-US" altLang="en-US" sz="3200" dirty="0" err="1" smtClean="0"/>
              <a:t>Kosong</a:t>
            </a:r>
            <a:r>
              <a:rPr lang="en-US" altLang="en-US" sz="3200" dirty="0" smtClean="0"/>
              <a:t> : stack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kondisi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kosong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8360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424</TotalTime>
  <Words>1898</Words>
  <Application>Microsoft Office PowerPoint</Application>
  <PresentationFormat>Widescreen</PresentationFormat>
  <Paragraphs>488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Aharoni</vt:lpstr>
      <vt:lpstr>Calibri</vt:lpstr>
      <vt:lpstr>Calibri Light</vt:lpstr>
      <vt:lpstr>Courier New</vt:lpstr>
      <vt:lpstr>Wingdings</vt:lpstr>
      <vt:lpstr>Retrospect</vt:lpstr>
      <vt:lpstr>02. Stack</vt:lpstr>
      <vt:lpstr>Capaian Pembelajaran</vt:lpstr>
      <vt:lpstr>Materi</vt:lpstr>
      <vt:lpstr>Apakah Stack itu?</vt:lpstr>
      <vt:lpstr>Ilustrasi Stack</vt:lpstr>
      <vt:lpstr>Ilustrasi Stack</vt:lpstr>
      <vt:lpstr>Elemen Stack</vt:lpstr>
      <vt:lpstr>Representasi Stack dengan Array</vt:lpstr>
      <vt:lpstr>Operasi pada Stack</vt:lpstr>
      <vt:lpstr>Operasi Stack</vt:lpstr>
      <vt:lpstr>Operasi Stack</vt:lpstr>
      <vt:lpstr>Operasi Inisialisasi</vt:lpstr>
      <vt:lpstr>Operasi Penuh</vt:lpstr>
      <vt:lpstr>Operasi Kosong</vt:lpstr>
      <vt:lpstr>Operasi PUSH</vt:lpstr>
      <vt:lpstr>Operasi POP</vt:lpstr>
      <vt:lpstr>Konversi Notasi Infix ke Posfix</vt:lpstr>
      <vt:lpstr>Implementasi Konversi Notasi Infix ke Posfix dengan Stack</vt:lpstr>
      <vt:lpstr>Ilustrasi Konversi Infix ke Postfix</vt:lpstr>
      <vt:lpstr>Ilustrasi Konversi Infix ke Postfix</vt:lpstr>
      <vt:lpstr>Ilustrasi Konversi Infix ke Postfix</vt:lpstr>
      <vt:lpstr>Ilustrasi Konversi Infix ke Postfix</vt:lpstr>
      <vt:lpstr>Ilustrasi Konversi Infix ke Postfix A + B * C - D</vt:lpstr>
      <vt:lpstr>Ilustrasi Konversi Infix ke Postfix (A + B) * C</vt:lpstr>
      <vt:lpstr>Ilustrasi Konversi Infix ke Postfix A + (B + (C – D) * E)</vt:lpstr>
      <vt:lpstr>Ilustrasi Konversi Infix ke Postfix A + (B + (C – D) * E)</vt:lpstr>
      <vt:lpstr>Ilustrasi Konversi Infix ke Postfix A + B ^ C * D</vt:lpstr>
      <vt:lpstr>Algoritma Konversi Notasi Infix ke Postfix</vt:lpstr>
      <vt:lpstr>Menghitung Hasil Operasi Postfix</vt:lpstr>
      <vt:lpstr>Ilustrasi Hasil Operasi Postfix</vt:lpstr>
      <vt:lpstr>Algoritma Hasil Operasi Postfix</vt:lpstr>
      <vt:lpstr>Stack dengan data Mahasiswa</vt:lpstr>
      <vt:lpstr>Rangkuman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 Sistem Estimasi Usia Berdasarkan Citra Radiograf Gigi Sebagai Alat Bantu Proses Identifikasi</dc:title>
  <dc:creator>Microsoft Office User</dc:creator>
  <cp:lastModifiedBy>Yuliana</cp:lastModifiedBy>
  <cp:revision>80</cp:revision>
  <dcterms:created xsi:type="dcterms:W3CDTF">2016-11-07T15:49:39Z</dcterms:created>
  <dcterms:modified xsi:type="dcterms:W3CDTF">2026-07-08T13:03:03Z</dcterms:modified>
</cp:coreProperties>
</file>