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71" r:id="rId4"/>
    <p:sldId id="258" r:id="rId5"/>
    <p:sldId id="267" r:id="rId6"/>
    <p:sldId id="264" r:id="rId7"/>
    <p:sldId id="272" r:id="rId8"/>
    <p:sldId id="268" r:id="rId9"/>
    <p:sldId id="300" r:id="rId10"/>
    <p:sldId id="299" r:id="rId11"/>
    <p:sldId id="298" r:id="rId12"/>
    <p:sldId id="288" r:id="rId13"/>
    <p:sldId id="289" r:id="rId14"/>
    <p:sldId id="291" r:id="rId15"/>
    <p:sldId id="293" r:id="rId16"/>
    <p:sldId id="301" r:id="rId17"/>
    <p:sldId id="270" r:id="rId18"/>
    <p:sldId id="280" r:id="rId19"/>
    <p:sldId id="281" r:id="rId20"/>
    <p:sldId id="273" r:id="rId21"/>
    <p:sldId id="275" r:id="rId22"/>
    <p:sldId id="276" r:id="rId23"/>
    <p:sldId id="277" r:id="rId24"/>
    <p:sldId id="295" r:id="rId25"/>
    <p:sldId id="296" r:id="rId26"/>
    <p:sldId id="302" r:id="rId27"/>
    <p:sldId id="278" r:id="rId28"/>
  </p:sldIdLst>
  <p:sldSz cx="10058400" cy="7772400"/>
  <p:notesSz cx="10058400" cy="77724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757" autoAdjust="0"/>
    <p:restoredTop sz="94660"/>
  </p:normalViewPr>
  <p:slideViewPr>
    <p:cSldViewPr>
      <p:cViewPr varScale="1">
        <p:scale>
          <a:sx n="57" d="100"/>
          <a:sy n="57" d="100"/>
        </p:scale>
        <p:origin x="1256" y="4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54380" y="2409444"/>
            <a:ext cx="8549640" cy="16322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chemeClr val="tx1"/>
                </a:solidFill>
                <a:latin typeface="Palatino Linotype"/>
                <a:cs typeface="Palatino Linotyp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08760" y="4352544"/>
            <a:ext cx="7040880" cy="1943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430"/>
              </a:lnSpc>
            </a:pPr>
            <a:r>
              <a:rPr spc="-10" dirty="0"/>
              <a:t>Politeknik</a:t>
            </a:r>
            <a:r>
              <a:rPr spc="-25" dirty="0"/>
              <a:t> </a:t>
            </a:r>
            <a:r>
              <a:rPr spc="-10" dirty="0"/>
              <a:t>Elektronika</a:t>
            </a:r>
            <a:r>
              <a:rPr spc="-20" dirty="0"/>
              <a:t> </a:t>
            </a:r>
            <a:r>
              <a:rPr dirty="0"/>
              <a:t>Negeri</a:t>
            </a:r>
            <a:r>
              <a:rPr spc="-25" dirty="0"/>
              <a:t> </a:t>
            </a:r>
            <a:r>
              <a:rPr spc="-10" dirty="0"/>
              <a:t>Surabaya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Palatino Linotype"/>
                <a:cs typeface="Palatino Linotyp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430"/>
              </a:lnSpc>
            </a:pPr>
            <a:r>
              <a:rPr spc="-10" dirty="0"/>
              <a:t>Politeknik</a:t>
            </a:r>
            <a:r>
              <a:rPr spc="-25" dirty="0"/>
              <a:t> </a:t>
            </a:r>
            <a:r>
              <a:rPr spc="-10" dirty="0"/>
              <a:t>Elektronika</a:t>
            </a:r>
            <a:r>
              <a:rPr spc="-20" dirty="0"/>
              <a:t> </a:t>
            </a:r>
            <a:r>
              <a:rPr dirty="0"/>
              <a:t>Negeri</a:t>
            </a:r>
            <a:r>
              <a:rPr spc="-25" dirty="0"/>
              <a:t> </a:t>
            </a:r>
            <a:r>
              <a:rPr spc="-10" dirty="0"/>
              <a:t>Surabaya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Palatino Linotype"/>
                <a:cs typeface="Palatino Linotyp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02920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180076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430"/>
              </a:lnSpc>
            </a:pPr>
            <a:r>
              <a:rPr spc="-10" dirty="0"/>
              <a:t>Politeknik</a:t>
            </a:r>
            <a:r>
              <a:rPr spc="-25" dirty="0"/>
              <a:t> </a:t>
            </a:r>
            <a:r>
              <a:rPr spc="-10" dirty="0"/>
              <a:t>Elektronika</a:t>
            </a:r>
            <a:r>
              <a:rPr spc="-20" dirty="0"/>
              <a:t> </a:t>
            </a:r>
            <a:r>
              <a:rPr dirty="0"/>
              <a:t>Negeri</a:t>
            </a:r>
            <a:r>
              <a:rPr spc="-25" dirty="0"/>
              <a:t> </a:t>
            </a:r>
            <a:r>
              <a:rPr spc="-10" dirty="0"/>
              <a:t>Surabaya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9/30/2026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Palatino Linotype"/>
                <a:cs typeface="Palatino Linotyp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430"/>
              </a:lnSpc>
            </a:pPr>
            <a:r>
              <a:rPr spc="-10" dirty="0"/>
              <a:t>Politeknik</a:t>
            </a:r>
            <a:r>
              <a:rPr spc="-25" dirty="0"/>
              <a:t> </a:t>
            </a:r>
            <a:r>
              <a:rPr spc="-10" dirty="0"/>
              <a:t>Elektronika</a:t>
            </a:r>
            <a:r>
              <a:rPr spc="-20" dirty="0"/>
              <a:t> </a:t>
            </a:r>
            <a:r>
              <a:rPr dirty="0"/>
              <a:t>Negeri</a:t>
            </a:r>
            <a:r>
              <a:rPr spc="-25" dirty="0"/>
              <a:t> </a:t>
            </a:r>
            <a:r>
              <a:rPr spc="-10" dirty="0"/>
              <a:t>Surabaya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9/30/2026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430"/>
              </a:lnSpc>
            </a:pPr>
            <a:r>
              <a:rPr spc="-10" dirty="0"/>
              <a:t>Politeknik</a:t>
            </a:r>
            <a:r>
              <a:rPr spc="-25" dirty="0"/>
              <a:t> </a:t>
            </a:r>
            <a:r>
              <a:rPr spc="-10" dirty="0"/>
              <a:t>Elektronika</a:t>
            </a:r>
            <a:r>
              <a:rPr spc="-20" dirty="0"/>
              <a:t> </a:t>
            </a:r>
            <a:r>
              <a:rPr dirty="0"/>
              <a:t>Negeri</a:t>
            </a:r>
            <a:r>
              <a:rPr spc="-25" dirty="0"/>
              <a:t> </a:t>
            </a:r>
            <a:r>
              <a:rPr spc="-10" dirty="0"/>
              <a:t>Surabaya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9/30/2026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457200" y="457200"/>
            <a:ext cx="9144000" cy="381000"/>
          </a:xfrm>
          <a:custGeom>
            <a:avLst/>
            <a:gdLst/>
            <a:ahLst/>
            <a:cxnLst/>
            <a:rect l="l" t="t" r="r" b="b"/>
            <a:pathLst>
              <a:path w="9144000" h="381000">
                <a:moveTo>
                  <a:pt x="9144000" y="380999"/>
                </a:moveTo>
                <a:lnTo>
                  <a:pt x="9144000" y="0"/>
                </a:lnTo>
                <a:lnTo>
                  <a:pt x="0" y="0"/>
                </a:lnTo>
                <a:lnTo>
                  <a:pt x="0" y="381000"/>
                </a:lnTo>
                <a:lnTo>
                  <a:pt x="9144000" y="380999"/>
                </a:lnTo>
                <a:close/>
              </a:path>
            </a:pathLst>
          </a:custGeom>
          <a:solidFill>
            <a:srgbClr val="C3D0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397000" y="830833"/>
            <a:ext cx="7499350" cy="6654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chemeClr val="tx1"/>
                </a:solidFill>
                <a:latin typeface="Palatino Linotype"/>
                <a:cs typeface="Palatino Linotyp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93139" y="2008886"/>
            <a:ext cx="7503159" cy="34651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69284" y="6847775"/>
            <a:ext cx="2795270" cy="203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430"/>
              </a:lnSpc>
            </a:pPr>
            <a:r>
              <a:rPr spc="-10" dirty="0"/>
              <a:t>Politeknik</a:t>
            </a:r>
            <a:r>
              <a:rPr spc="-25" dirty="0"/>
              <a:t> </a:t>
            </a:r>
            <a:r>
              <a:rPr spc="-10" dirty="0"/>
              <a:t>Elektronika</a:t>
            </a:r>
            <a:r>
              <a:rPr spc="-20" dirty="0"/>
              <a:t> </a:t>
            </a:r>
            <a:r>
              <a:rPr dirty="0"/>
              <a:t>Negeri</a:t>
            </a:r>
            <a:r>
              <a:rPr spc="-25" dirty="0"/>
              <a:t> </a:t>
            </a:r>
            <a:r>
              <a:rPr spc="-10" dirty="0"/>
              <a:t>Surabaya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02920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242048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23458" y="484123"/>
            <a:ext cx="32886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Arial"/>
                <a:cs typeface="Arial"/>
              </a:rPr>
              <a:t>Pemrograman</a:t>
            </a:r>
            <a:r>
              <a:rPr sz="1800" b="1" spc="-2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Berbasis</a:t>
            </a:r>
            <a:r>
              <a:rPr sz="1800" b="1" spc="-10" dirty="0">
                <a:latin typeface="Arial"/>
                <a:cs typeface="Arial"/>
              </a:rPr>
              <a:t> Objek</a:t>
            </a:r>
            <a:endParaRPr sz="18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457200" y="4373879"/>
            <a:ext cx="9144000" cy="979169"/>
          </a:xfrm>
          <a:custGeom>
            <a:avLst/>
            <a:gdLst/>
            <a:ahLst/>
            <a:cxnLst/>
            <a:rect l="l" t="t" r="r" b="b"/>
            <a:pathLst>
              <a:path w="9144000" h="979170">
                <a:moveTo>
                  <a:pt x="9144000" y="979170"/>
                </a:moveTo>
                <a:lnTo>
                  <a:pt x="9144000" y="0"/>
                </a:lnTo>
                <a:lnTo>
                  <a:pt x="0" y="0"/>
                </a:lnTo>
                <a:lnTo>
                  <a:pt x="0" y="979170"/>
                </a:lnTo>
                <a:lnTo>
                  <a:pt x="9144000" y="9791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57200" y="6629400"/>
            <a:ext cx="9144000" cy="685800"/>
          </a:xfrm>
          <a:custGeom>
            <a:avLst/>
            <a:gdLst/>
            <a:ahLst/>
            <a:cxnLst/>
            <a:rect l="l" t="t" r="r" b="b"/>
            <a:pathLst>
              <a:path w="9144000" h="685800">
                <a:moveTo>
                  <a:pt x="9144000" y="685800"/>
                </a:moveTo>
                <a:lnTo>
                  <a:pt x="9144000" y="0"/>
                </a:lnTo>
                <a:lnTo>
                  <a:pt x="0" y="0"/>
                </a:lnTo>
                <a:lnTo>
                  <a:pt x="0" y="685800"/>
                </a:lnTo>
                <a:lnTo>
                  <a:pt x="9144000" y="685800"/>
                </a:lnTo>
                <a:close/>
              </a:path>
            </a:pathLst>
          </a:custGeom>
          <a:solidFill>
            <a:srgbClr val="C3D0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Title 10"/>
          <p:cNvSpPr>
            <a:spLocks noGrp="1"/>
          </p:cNvSpPr>
          <p:nvPr>
            <p:ph type="ctrTitle"/>
          </p:nvPr>
        </p:nvSpPr>
        <p:spPr>
          <a:xfrm>
            <a:off x="754380" y="2409444"/>
            <a:ext cx="8549640" cy="2585323"/>
          </a:xfrm>
        </p:spPr>
        <p:txBody>
          <a:bodyPr/>
          <a:lstStyle/>
          <a:p>
            <a:pPr algn="r"/>
            <a:r>
              <a:rPr lang="en-US" dirty="0" err="1" smtClean="0"/>
              <a:t>Praktikum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err="1" smtClean="0"/>
              <a:t>Studi</a:t>
            </a:r>
            <a:r>
              <a:rPr lang="en-US" dirty="0" smtClean="0"/>
              <a:t> </a:t>
            </a:r>
            <a:r>
              <a:rPr lang="en-US" dirty="0" err="1" smtClean="0"/>
              <a:t>Kasus</a:t>
            </a:r>
            <a:r>
              <a:rPr lang="en-US" dirty="0" smtClean="0"/>
              <a:t> BANK-2</a:t>
            </a:r>
            <a:br>
              <a:rPr lang="en-US" dirty="0" smtClean="0"/>
            </a:br>
            <a:r>
              <a:rPr lang="en-US" sz="3600" dirty="0" smtClean="0"/>
              <a:t>Inheritance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30"/>
              </a:lnSpc>
            </a:pPr>
            <a:r>
              <a:rPr spc="-10" dirty="0"/>
              <a:t>Politeknik</a:t>
            </a:r>
            <a:r>
              <a:rPr spc="-25" dirty="0"/>
              <a:t> </a:t>
            </a:r>
            <a:r>
              <a:rPr spc="-10" dirty="0"/>
              <a:t>Elektronika</a:t>
            </a:r>
            <a:r>
              <a:rPr spc="-20" dirty="0"/>
              <a:t> </a:t>
            </a:r>
            <a:r>
              <a:rPr dirty="0"/>
              <a:t>Negeri</a:t>
            </a:r>
            <a:r>
              <a:rPr spc="-25" dirty="0"/>
              <a:t> </a:t>
            </a:r>
            <a:r>
              <a:rPr spc="-10" dirty="0"/>
              <a:t>Surabaya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23458" y="484123"/>
            <a:ext cx="32886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Arial"/>
                <a:cs typeface="Arial"/>
              </a:rPr>
              <a:t>Pemrograman</a:t>
            </a:r>
            <a:r>
              <a:rPr sz="1800" b="1" spc="-2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Berbasis</a:t>
            </a:r>
            <a:r>
              <a:rPr sz="1800" b="1" spc="-10" dirty="0">
                <a:latin typeface="Arial"/>
                <a:cs typeface="Arial"/>
              </a:rPr>
              <a:t> Objek</a:t>
            </a:r>
            <a:endParaRPr sz="1800">
              <a:latin typeface="Arial"/>
              <a:cs typeface="Arial"/>
            </a:endParaRPr>
          </a:p>
        </p:txBody>
      </p:sp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xfrm>
            <a:off x="4745228" y="948944"/>
            <a:ext cx="1480820" cy="695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Topik</a:t>
            </a:r>
          </a:p>
        </p:txBody>
      </p:sp>
      <p:sp>
        <p:nvSpPr>
          <p:cNvPr id="5" name="object 5"/>
          <p:cNvSpPr/>
          <p:nvPr/>
        </p:nvSpPr>
        <p:spPr>
          <a:xfrm>
            <a:off x="173228" y="2005238"/>
            <a:ext cx="9144000" cy="1958339"/>
          </a:xfrm>
          <a:custGeom>
            <a:avLst/>
            <a:gdLst/>
            <a:ahLst/>
            <a:cxnLst/>
            <a:rect l="l" t="t" r="r" b="b"/>
            <a:pathLst>
              <a:path w="9144000" h="1958339">
                <a:moveTo>
                  <a:pt x="9144000" y="0"/>
                </a:moveTo>
                <a:lnTo>
                  <a:pt x="0" y="0"/>
                </a:lnTo>
                <a:lnTo>
                  <a:pt x="0" y="979170"/>
                </a:lnTo>
                <a:lnTo>
                  <a:pt x="0" y="1958340"/>
                </a:lnTo>
                <a:lnTo>
                  <a:pt x="9144000" y="1958340"/>
                </a:lnTo>
                <a:lnTo>
                  <a:pt x="9144000" y="979170"/>
                </a:lnTo>
                <a:lnTo>
                  <a:pt x="91440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221738" y="1981910"/>
            <a:ext cx="6474462" cy="2678296"/>
          </a:xfrm>
          <a:prstGeom prst="rect">
            <a:avLst/>
          </a:prstGeom>
        </p:spPr>
        <p:txBody>
          <a:bodyPr vert="horz" wrap="square" lIns="0" tIns="61594" rIns="0" bIns="0" rtlCol="0">
            <a:spAutoFit/>
          </a:bodyPr>
          <a:lstStyle/>
          <a:p>
            <a:pPr marL="354330" indent="-341630">
              <a:lnSpc>
                <a:spcPct val="100000"/>
              </a:lnSpc>
              <a:spcBef>
                <a:spcPts val="484"/>
              </a:spcBef>
              <a:buChar char="•"/>
              <a:tabLst>
                <a:tab pos="354330" algn="l"/>
              </a:tabLst>
            </a:pPr>
            <a:r>
              <a:rPr lang="en-US" sz="3200" dirty="0" err="1" smtClean="0">
                <a:solidFill>
                  <a:schemeClr val="tx1"/>
                </a:solidFill>
                <a:latin typeface="Arial MT"/>
                <a:cs typeface="Arial MT"/>
              </a:rPr>
              <a:t>Studi</a:t>
            </a:r>
            <a:r>
              <a:rPr lang="en-US" sz="3200" dirty="0" smtClean="0">
                <a:solidFill>
                  <a:schemeClr val="tx1"/>
                </a:solidFill>
                <a:latin typeface="Arial MT"/>
                <a:cs typeface="Arial MT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Arial MT"/>
                <a:cs typeface="Arial MT"/>
              </a:rPr>
              <a:t>Kasus</a:t>
            </a:r>
            <a:r>
              <a:rPr lang="en-US" sz="3200" dirty="0" smtClean="0">
                <a:solidFill>
                  <a:schemeClr val="tx1"/>
                </a:solidFill>
                <a:latin typeface="Arial MT"/>
                <a:cs typeface="Arial MT"/>
              </a:rPr>
              <a:t> Bank – Tabungan, Tabungan </a:t>
            </a:r>
            <a:r>
              <a:rPr lang="en-US" sz="3200" dirty="0" err="1" smtClean="0">
                <a:solidFill>
                  <a:schemeClr val="tx1"/>
                </a:solidFill>
                <a:latin typeface="Arial MT"/>
                <a:cs typeface="Arial MT"/>
              </a:rPr>
              <a:t>Anak</a:t>
            </a:r>
            <a:r>
              <a:rPr lang="en-US" sz="3200" dirty="0" smtClean="0">
                <a:solidFill>
                  <a:schemeClr val="tx1"/>
                </a:solidFill>
                <a:latin typeface="Arial MT"/>
                <a:cs typeface="Arial MT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Arial MT"/>
                <a:cs typeface="Arial MT"/>
              </a:rPr>
              <a:t>dan</a:t>
            </a:r>
            <a:r>
              <a:rPr lang="en-US" sz="3200" dirty="0" smtClean="0">
                <a:solidFill>
                  <a:schemeClr val="tx1"/>
                </a:solidFill>
                <a:latin typeface="Arial MT"/>
                <a:cs typeface="Arial MT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Arial MT"/>
                <a:cs typeface="Arial MT"/>
              </a:rPr>
              <a:t>Deposito</a:t>
            </a:r>
            <a:endParaRPr sz="3200" dirty="0">
              <a:solidFill>
                <a:schemeClr val="tx1"/>
              </a:solidFill>
              <a:latin typeface="Arial MT"/>
              <a:cs typeface="Arial MT"/>
            </a:endParaRPr>
          </a:p>
          <a:p>
            <a:pPr marL="354330" indent="-341630">
              <a:lnSpc>
                <a:spcPct val="100000"/>
              </a:lnSpc>
              <a:spcBef>
                <a:spcPts val="380"/>
              </a:spcBef>
              <a:buChar char="•"/>
              <a:tabLst>
                <a:tab pos="354330" algn="l"/>
              </a:tabLst>
            </a:pPr>
            <a:r>
              <a:rPr lang="en-US" sz="3200" spc="-10" dirty="0" smtClean="0">
                <a:solidFill>
                  <a:schemeClr val="tx1"/>
                </a:solidFill>
                <a:latin typeface="Arial MT"/>
                <a:cs typeface="Arial MT"/>
              </a:rPr>
              <a:t>Inheritance</a:t>
            </a:r>
          </a:p>
          <a:p>
            <a:pPr marL="354330" indent="-341630">
              <a:lnSpc>
                <a:spcPct val="100000"/>
              </a:lnSpc>
              <a:spcBef>
                <a:spcPts val="380"/>
              </a:spcBef>
              <a:buChar char="•"/>
              <a:tabLst>
                <a:tab pos="354330" algn="l"/>
              </a:tabLst>
            </a:pPr>
            <a:r>
              <a:rPr lang="en-US" sz="3200" spc="-10" dirty="0" err="1" smtClean="0">
                <a:solidFill>
                  <a:schemeClr val="tx1"/>
                </a:solidFill>
                <a:latin typeface="Arial MT"/>
                <a:cs typeface="Arial MT"/>
              </a:rPr>
              <a:t>Polimorfisme</a:t>
            </a:r>
            <a:endParaRPr lang="en-US" sz="3200" spc="-10" dirty="0" smtClean="0">
              <a:solidFill>
                <a:schemeClr val="tx1"/>
              </a:solidFill>
              <a:latin typeface="Arial MT"/>
              <a:cs typeface="Arial MT"/>
            </a:endParaRPr>
          </a:p>
          <a:p>
            <a:pPr marL="354330" indent="-341630">
              <a:lnSpc>
                <a:spcPct val="100000"/>
              </a:lnSpc>
              <a:spcBef>
                <a:spcPts val="380"/>
              </a:spcBef>
              <a:buChar char="•"/>
              <a:tabLst>
                <a:tab pos="354330" algn="l"/>
              </a:tabLst>
            </a:pPr>
            <a:r>
              <a:rPr lang="en-US" sz="3200" spc="-10" dirty="0" smtClean="0">
                <a:solidFill>
                  <a:schemeClr val="tx1"/>
                </a:solidFill>
                <a:latin typeface="Arial MT"/>
                <a:cs typeface="Arial MT"/>
              </a:rPr>
              <a:t>Class Abstract</a:t>
            </a:r>
            <a:endParaRPr sz="3200" dirty="0">
              <a:solidFill>
                <a:schemeClr val="tx1"/>
              </a:solidFill>
              <a:latin typeface="Arial MT"/>
              <a:cs typeface="Arial MT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457200" y="6629400"/>
            <a:ext cx="9144000" cy="685800"/>
          </a:xfrm>
          <a:custGeom>
            <a:avLst/>
            <a:gdLst/>
            <a:ahLst/>
            <a:cxnLst/>
            <a:rect l="l" t="t" r="r" b="b"/>
            <a:pathLst>
              <a:path w="9144000" h="685800">
                <a:moveTo>
                  <a:pt x="9144000" y="685800"/>
                </a:moveTo>
                <a:lnTo>
                  <a:pt x="9144000" y="0"/>
                </a:lnTo>
                <a:lnTo>
                  <a:pt x="0" y="0"/>
                </a:lnTo>
                <a:lnTo>
                  <a:pt x="0" y="685800"/>
                </a:lnTo>
                <a:lnTo>
                  <a:pt x="9144000" y="685800"/>
                </a:lnTo>
                <a:close/>
              </a:path>
            </a:pathLst>
          </a:custGeom>
          <a:solidFill>
            <a:srgbClr val="C3D0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30"/>
              </a:lnSpc>
            </a:pPr>
            <a:r>
              <a:rPr spc="-10" dirty="0"/>
              <a:t>Politeknik</a:t>
            </a:r>
            <a:r>
              <a:rPr spc="-25" dirty="0"/>
              <a:t> </a:t>
            </a:r>
            <a:r>
              <a:rPr spc="-10" dirty="0"/>
              <a:t>Elektronika</a:t>
            </a:r>
            <a:r>
              <a:rPr spc="-20" dirty="0"/>
              <a:t> </a:t>
            </a:r>
            <a:r>
              <a:rPr dirty="0"/>
              <a:t>Negeri</a:t>
            </a:r>
            <a:r>
              <a:rPr spc="-25" dirty="0"/>
              <a:t> </a:t>
            </a:r>
            <a:r>
              <a:rPr spc="-10" dirty="0"/>
              <a:t>Surabaya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754380" y="2409444"/>
            <a:ext cx="8549640" cy="738664"/>
          </a:xfrm>
        </p:spPr>
        <p:txBody>
          <a:bodyPr/>
          <a:lstStyle/>
          <a:p>
            <a:r>
              <a:rPr lang="en-US" sz="4800" dirty="0" smtClean="0"/>
              <a:t>REVIEW</a:t>
            </a:r>
            <a:endParaRPr lang="en-US" sz="48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4"/>
          </p:nvPr>
        </p:nvSpPr>
        <p:spPr>
          <a:xfrm>
            <a:off x="1508760" y="4352544"/>
            <a:ext cx="7040880" cy="369332"/>
          </a:xfrm>
        </p:spPr>
        <p:txBody>
          <a:bodyPr/>
          <a:lstStyle/>
          <a:p>
            <a:r>
              <a:rPr lang="en-US" dirty="0" smtClean="0"/>
              <a:t>BANK - Singleton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8840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23458" y="484123"/>
            <a:ext cx="32886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Arial"/>
                <a:cs typeface="Arial"/>
              </a:rPr>
              <a:t>Pemrograman</a:t>
            </a:r>
            <a:r>
              <a:rPr sz="1800" b="1" spc="-2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Berbasis</a:t>
            </a:r>
            <a:r>
              <a:rPr sz="1800" b="1" spc="-10" dirty="0">
                <a:latin typeface="Arial"/>
                <a:cs typeface="Arial"/>
              </a:rPr>
              <a:t> Objek</a:t>
            </a:r>
            <a:endParaRPr sz="1800">
              <a:latin typeface="Arial"/>
              <a:cs typeface="Arial"/>
            </a:endParaRPr>
          </a:p>
        </p:txBody>
      </p:sp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xfrm>
            <a:off x="685800" y="785217"/>
            <a:ext cx="5464048" cy="695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pc="-10" dirty="0" smtClean="0"/>
              <a:t>Bank</a:t>
            </a:r>
            <a:endParaRPr spc="-10" dirty="0"/>
          </a:p>
        </p:txBody>
      </p:sp>
      <p:sp>
        <p:nvSpPr>
          <p:cNvPr id="5" name="object 5"/>
          <p:cNvSpPr/>
          <p:nvPr/>
        </p:nvSpPr>
        <p:spPr>
          <a:xfrm>
            <a:off x="457200" y="1436369"/>
            <a:ext cx="9144000" cy="1958339"/>
          </a:xfrm>
          <a:custGeom>
            <a:avLst/>
            <a:gdLst/>
            <a:ahLst/>
            <a:cxnLst/>
            <a:rect l="l" t="t" r="r" b="b"/>
            <a:pathLst>
              <a:path w="9144000" h="1958339">
                <a:moveTo>
                  <a:pt x="9144000" y="0"/>
                </a:moveTo>
                <a:lnTo>
                  <a:pt x="0" y="0"/>
                </a:lnTo>
                <a:lnTo>
                  <a:pt x="0" y="979170"/>
                </a:lnTo>
                <a:lnTo>
                  <a:pt x="0" y="1958340"/>
                </a:lnTo>
                <a:lnTo>
                  <a:pt x="9144000" y="1958340"/>
                </a:lnTo>
                <a:lnTo>
                  <a:pt x="9144000" y="979170"/>
                </a:lnTo>
                <a:lnTo>
                  <a:pt x="91440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33039" y="1676957"/>
            <a:ext cx="9067800" cy="1849864"/>
          </a:xfrm>
          <a:prstGeom prst="rect">
            <a:avLst/>
          </a:prstGeom>
        </p:spPr>
        <p:txBody>
          <a:bodyPr vert="horz" wrap="square" lIns="0" tIns="61594" rIns="0" bIns="0" rtlCol="0">
            <a:spAutoFit/>
          </a:bodyPr>
          <a:lstStyle/>
          <a:p>
            <a:pPr marL="354330" indent="-341630">
              <a:lnSpc>
                <a:spcPct val="100000"/>
              </a:lnSpc>
              <a:spcBef>
                <a:spcPts val="484"/>
              </a:spcBef>
              <a:buChar char="•"/>
              <a:tabLst>
                <a:tab pos="354330" algn="l"/>
              </a:tabLst>
            </a:pPr>
            <a:r>
              <a:rPr lang="en-US" sz="2800" dirty="0" err="1" smtClean="0">
                <a:latin typeface="Arial MT"/>
                <a:cs typeface="Arial MT"/>
              </a:rPr>
              <a:t>Sebuah</a:t>
            </a:r>
            <a:r>
              <a:rPr lang="en-US" sz="2800" dirty="0" smtClean="0">
                <a:latin typeface="Arial MT"/>
                <a:cs typeface="Arial MT"/>
              </a:rPr>
              <a:t> Bank </a:t>
            </a:r>
            <a:r>
              <a:rPr lang="en-US" sz="2800" dirty="0" err="1" smtClean="0">
                <a:latin typeface="Arial MT"/>
                <a:cs typeface="Arial MT"/>
              </a:rPr>
              <a:t>dengan</a:t>
            </a:r>
            <a:r>
              <a:rPr lang="en-US" sz="2800" dirty="0" smtClean="0">
                <a:latin typeface="Arial MT"/>
                <a:cs typeface="Arial MT"/>
              </a:rPr>
              <a:t> </a:t>
            </a:r>
            <a:r>
              <a:rPr lang="en-US" sz="2800" dirty="0" err="1" smtClean="0">
                <a:latin typeface="Arial MT"/>
                <a:cs typeface="Arial MT"/>
              </a:rPr>
              <a:t>nama</a:t>
            </a:r>
            <a:r>
              <a:rPr lang="en-US" sz="2800" dirty="0" smtClean="0">
                <a:latin typeface="Arial MT"/>
                <a:cs typeface="Arial MT"/>
              </a:rPr>
              <a:t> PENS IT, </a:t>
            </a:r>
            <a:r>
              <a:rPr lang="en-US" sz="2800" dirty="0" err="1" smtClean="0">
                <a:latin typeface="Arial MT"/>
                <a:cs typeface="Arial MT"/>
              </a:rPr>
              <a:t>mempunyai</a:t>
            </a:r>
            <a:r>
              <a:rPr lang="en-US" sz="2800" dirty="0" smtClean="0">
                <a:latin typeface="Arial MT"/>
                <a:cs typeface="Arial MT"/>
              </a:rPr>
              <a:t> </a:t>
            </a:r>
            <a:r>
              <a:rPr lang="en-US" sz="2800" dirty="0" err="1" smtClean="0">
                <a:latin typeface="Arial MT"/>
                <a:cs typeface="Arial MT"/>
              </a:rPr>
              <a:t>beberapa</a:t>
            </a:r>
            <a:r>
              <a:rPr lang="en-US" sz="2800" dirty="0" smtClean="0">
                <a:latin typeface="Arial MT"/>
                <a:cs typeface="Arial MT"/>
              </a:rPr>
              <a:t> </a:t>
            </a:r>
            <a:r>
              <a:rPr lang="en-US" sz="2800" dirty="0" err="1" smtClean="0">
                <a:latin typeface="Arial MT"/>
                <a:cs typeface="Arial MT"/>
              </a:rPr>
              <a:t>Nasabah</a:t>
            </a:r>
            <a:r>
              <a:rPr lang="en-US" sz="2800" dirty="0" smtClean="0">
                <a:latin typeface="Arial MT"/>
                <a:cs typeface="Arial MT"/>
              </a:rPr>
              <a:t>, </a:t>
            </a:r>
            <a:r>
              <a:rPr lang="en-US" sz="2800" dirty="0" err="1" smtClean="0">
                <a:latin typeface="Arial MT"/>
                <a:cs typeface="Arial MT"/>
              </a:rPr>
              <a:t>dan</a:t>
            </a:r>
            <a:r>
              <a:rPr lang="en-US" sz="2800" dirty="0" smtClean="0">
                <a:latin typeface="Arial MT"/>
                <a:cs typeface="Arial MT"/>
              </a:rPr>
              <a:t> </a:t>
            </a:r>
            <a:r>
              <a:rPr lang="en-US" sz="2800" dirty="0" err="1" smtClean="0">
                <a:latin typeface="Arial MT"/>
                <a:cs typeface="Arial MT"/>
              </a:rPr>
              <a:t>setiap</a:t>
            </a:r>
            <a:r>
              <a:rPr lang="en-US" sz="2800" dirty="0" smtClean="0">
                <a:latin typeface="Arial MT"/>
                <a:cs typeface="Arial MT"/>
              </a:rPr>
              <a:t> </a:t>
            </a:r>
            <a:r>
              <a:rPr lang="en-US" sz="2800" dirty="0" err="1" smtClean="0">
                <a:latin typeface="Arial MT"/>
                <a:cs typeface="Arial MT"/>
              </a:rPr>
              <a:t>Nasabah</a:t>
            </a:r>
            <a:r>
              <a:rPr lang="en-US" sz="2800" dirty="0" smtClean="0">
                <a:latin typeface="Arial MT"/>
                <a:cs typeface="Arial MT"/>
              </a:rPr>
              <a:t> </a:t>
            </a:r>
            <a:r>
              <a:rPr lang="en-US" sz="2800" dirty="0" err="1" smtClean="0">
                <a:latin typeface="Arial MT"/>
                <a:cs typeface="Arial MT"/>
              </a:rPr>
              <a:t>mempunyai</a:t>
            </a:r>
            <a:r>
              <a:rPr lang="en-US" sz="2800" dirty="0" smtClean="0">
                <a:latin typeface="Arial MT"/>
                <a:cs typeface="Arial MT"/>
              </a:rPr>
              <a:t> 1 Tabungan</a:t>
            </a:r>
          </a:p>
          <a:p>
            <a:pPr marL="354330" indent="-341630">
              <a:lnSpc>
                <a:spcPct val="100000"/>
              </a:lnSpc>
              <a:spcBef>
                <a:spcPts val="484"/>
              </a:spcBef>
              <a:buChar char="•"/>
              <a:tabLst>
                <a:tab pos="354330" algn="l"/>
              </a:tabLst>
            </a:pPr>
            <a:r>
              <a:rPr lang="en-US" sz="2800" dirty="0" smtClean="0">
                <a:latin typeface="Arial MT"/>
                <a:cs typeface="Arial MT"/>
              </a:rPr>
              <a:t>Data </a:t>
            </a:r>
            <a:r>
              <a:rPr lang="en-US" sz="2800" dirty="0" err="1" smtClean="0">
                <a:latin typeface="Arial MT"/>
                <a:cs typeface="Arial MT"/>
              </a:rPr>
              <a:t>Nasabah</a:t>
            </a:r>
            <a:r>
              <a:rPr lang="en-US" sz="2800" dirty="0" smtClean="0">
                <a:latin typeface="Arial MT"/>
                <a:cs typeface="Arial MT"/>
              </a:rPr>
              <a:t> </a:t>
            </a:r>
            <a:r>
              <a:rPr lang="en-US" sz="2800" dirty="0" err="1" smtClean="0">
                <a:latin typeface="Arial MT"/>
                <a:cs typeface="Arial MT"/>
              </a:rPr>
              <a:t>disimpan</a:t>
            </a:r>
            <a:r>
              <a:rPr lang="en-US" sz="2800" dirty="0" smtClean="0">
                <a:latin typeface="Arial MT"/>
                <a:cs typeface="Arial MT"/>
              </a:rPr>
              <a:t> di array</a:t>
            </a:r>
            <a:endParaRPr sz="2800" dirty="0">
              <a:latin typeface="Arial MT"/>
              <a:cs typeface="Arial MT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457200" y="6629400"/>
            <a:ext cx="9144000" cy="685800"/>
          </a:xfrm>
          <a:custGeom>
            <a:avLst/>
            <a:gdLst/>
            <a:ahLst/>
            <a:cxnLst/>
            <a:rect l="l" t="t" r="r" b="b"/>
            <a:pathLst>
              <a:path w="9144000" h="685800">
                <a:moveTo>
                  <a:pt x="9144000" y="685800"/>
                </a:moveTo>
                <a:lnTo>
                  <a:pt x="9144000" y="0"/>
                </a:lnTo>
                <a:lnTo>
                  <a:pt x="0" y="0"/>
                </a:lnTo>
                <a:lnTo>
                  <a:pt x="0" y="685800"/>
                </a:lnTo>
                <a:lnTo>
                  <a:pt x="9144000" y="685800"/>
                </a:lnTo>
                <a:close/>
              </a:path>
            </a:pathLst>
          </a:custGeom>
          <a:solidFill>
            <a:srgbClr val="C3D0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30"/>
              </a:lnSpc>
            </a:pPr>
            <a:r>
              <a:rPr spc="-10" dirty="0"/>
              <a:t>Politeknik</a:t>
            </a:r>
            <a:r>
              <a:rPr spc="-25" dirty="0"/>
              <a:t> </a:t>
            </a:r>
            <a:r>
              <a:rPr spc="-10" dirty="0"/>
              <a:t>Elektronika</a:t>
            </a:r>
            <a:r>
              <a:rPr spc="-20" dirty="0"/>
              <a:t> </a:t>
            </a:r>
            <a:r>
              <a:rPr dirty="0"/>
              <a:t>Negeri</a:t>
            </a:r>
            <a:r>
              <a:rPr spc="-25" dirty="0"/>
              <a:t> </a:t>
            </a:r>
            <a:r>
              <a:rPr spc="-10" dirty="0"/>
              <a:t>Surabaya</a:t>
            </a:r>
          </a:p>
        </p:txBody>
      </p:sp>
    </p:spTree>
    <p:extLst>
      <p:ext uri="{BB962C8B-B14F-4D97-AF65-F5344CB8AC3E}">
        <p14:creationId xmlns:p14="http://schemas.microsoft.com/office/powerpoint/2010/main" val="3739663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0" y="609600"/>
            <a:ext cx="6324600" cy="6890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544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62000" y="838200"/>
            <a:ext cx="5029200" cy="646330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 smtClean="0"/>
              <a:t>public class Bank </a:t>
            </a:r>
            <a:r>
              <a:rPr lang="en-US" dirty="0" smtClean="0"/>
              <a:t>{</a:t>
            </a:r>
          </a:p>
          <a:p>
            <a:r>
              <a:rPr lang="en-US" dirty="0" smtClean="0"/>
              <a:t>    private String </a:t>
            </a:r>
            <a:r>
              <a:rPr lang="en-US" dirty="0" err="1" smtClean="0"/>
              <a:t>nama</a:t>
            </a:r>
            <a:r>
              <a:rPr lang="en-US" dirty="0" smtClean="0"/>
              <a:t>;</a:t>
            </a:r>
          </a:p>
          <a:p>
            <a:r>
              <a:rPr lang="en-US" dirty="0" smtClean="0"/>
              <a:t>    private </a:t>
            </a:r>
            <a:r>
              <a:rPr lang="en-US" dirty="0" err="1" smtClean="0"/>
              <a:t>Nasabah</a:t>
            </a:r>
            <a:r>
              <a:rPr lang="en-US" dirty="0" smtClean="0"/>
              <a:t>[] </a:t>
            </a:r>
            <a:r>
              <a:rPr lang="en-US" dirty="0" err="1" smtClean="0"/>
              <a:t>nasabah</a:t>
            </a:r>
            <a:r>
              <a:rPr lang="en-US" dirty="0" smtClean="0"/>
              <a:t>;</a:t>
            </a:r>
          </a:p>
          <a:p>
            <a:r>
              <a:rPr lang="en-US" dirty="0" smtClean="0"/>
              <a:t>    private </a:t>
            </a:r>
            <a:r>
              <a:rPr lang="en-US" dirty="0" err="1" smtClean="0"/>
              <a:t>int</a:t>
            </a:r>
            <a:r>
              <a:rPr lang="en-US" dirty="0" smtClean="0"/>
              <a:t> </a:t>
            </a:r>
            <a:r>
              <a:rPr lang="en-US" dirty="0" err="1" smtClean="0"/>
              <a:t>jumlahNasabah</a:t>
            </a:r>
            <a:r>
              <a:rPr lang="en-US" dirty="0" smtClean="0"/>
              <a:t>;</a:t>
            </a:r>
          </a:p>
          <a:p>
            <a:endParaRPr lang="en-US" dirty="0" smtClean="0"/>
          </a:p>
          <a:p>
            <a:r>
              <a:rPr lang="en-US" dirty="0" smtClean="0"/>
              <a:t>    // </a:t>
            </a:r>
            <a:r>
              <a:rPr lang="en-US" dirty="0" err="1" smtClean="0"/>
              <a:t>Satu-satunya</a:t>
            </a:r>
            <a:r>
              <a:rPr lang="en-US" dirty="0" smtClean="0"/>
              <a:t> instance Bank</a:t>
            </a:r>
          </a:p>
          <a:p>
            <a:r>
              <a:rPr lang="en-US" dirty="0" smtClean="0"/>
              <a:t>    private static Bank instance;</a:t>
            </a:r>
          </a:p>
          <a:p>
            <a:endParaRPr lang="en-US" dirty="0" smtClean="0"/>
          </a:p>
          <a:p>
            <a:r>
              <a:rPr lang="en-US" dirty="0" smtClean="0"/>
              <a:t>    // Constructor </a:t>
            </a:r>
            <a:r>
              <a:rPr lang="en-US" dirty="0" err="1" smtClean="0"/>
              <a:t>dibuat</a:t>
            </a:r>
            <a:r>
              <a:rPr lang="en-US" dirty="0" smtClean="0"/>
              <a:t> private</a:t>
            </a:r>
          </a:p>
          <a:p>
            <a:r>
              <a:rPr lang="en-US" dirty="0" smtClean="0"/>
              <a:t>    private Bank(String </a:t>
            </a:r>
            <a:r>
              <a:rPr lang="en-US" dirty="0" err="1" smtClean="0"/>
              <a:t>nama</a:t>
            </a:r>
            <a:r>
              <a:rPr lang="en-US" dirty="0" smtClean="0"/>
              <a:t>, </a:t>
            </a:r>
            <a:r>
              <a:rPr lang="en-US" dirty="0" err="1" smtClean="0"/>
              <a:t>int</a:t>
            </a:r>
            <a:r>
              <a:rPr lang="en-US" dirty="0" smtClean="0"/>
              <a:t> </a:t>
            </a:r>
            <a:r>
              <a:rPr lang="en-US" dirty="0" err="1" smtClean="0"/>
              <a:t>kapasitas</a:t>
            </a:r>
            <a:r>
              <a:rPr lang="en-US" dirty="0" smtClean="0"/>
              <a:t>) {</a:t>
            </a:r>
          </a:p>
          <a:p>
            <a:r>
              <a:rPr lang="en-US" dirty="0" smtClean="0"/>
              <a:t>        </a:t>
            </a:r>
            <a:r>
              <a:rPr lang="en-US" dirty="0" err="1" smtClean="0"/>
              <a:t>this.nama</a:t>
            </a:r>
            <a:r>
              <a:rPr lang="en-US" dirty="0" smtClean="0"/>
              <a:t> = </a:t>
            </a:r>
            <a:r>
              <a:rPr lang="en-US" dirty="0" err="1" smtClean="0"/>
              <a:t>nama</a:t>
            </a:r>
            <a:r>
              <a:rPr lang="en-US" dirty="0" smtClean="0"/>
              <a:t>;</a:t>
            </a:r>
          </a:p>
          <a:p>
            <a:r>
              <a:rPr lang="en-US" dirty="0" smtClean="0"/>
              <a:t>        </a:t>
            </a:r>
            <a:r>
              <a:rPr lang="en-US" dirty="0" err="1" smtClean="0"/>
              <a:t>this.nasabah</a:t>
            </a:r>
            <a:r>
              <a:rPr lang="en-US" dirty="0" smtClean="0"/>
              <a:t> = new </a:t>
            </a:r>
            <a:r>
              <a:rPr lang="en-US" dirty="0" err="1" smtClean="0"/>
              <a:t>Nasabah</a:t>
            </a:r>
            <a:r>
              <a:rPr lang="en-US" dirty="0" smtClean="0"/>
              <a:t>[</a:t>
            </a:r>
            <a:r>
              <a:rPr lang="en-US" dirty="0" err="1" smtClean="0"/>
              <a:t>kapasitas</a:t>
            </a:r>
            <a:r>
              <a:rPr lang="en-US" dirty="0" smtClean="0"/>
              <a:t>];</a:t>
            </a:r>
          </a:p>
          <a:p>
            <a:r>
              <a:rPr lang="en-US" dirty="0" smtClean="0"/>
              <a:t>        </a:t>
            </a:r>
            <a:r>
              <a:rPr lang="en-US" dirty="0" err="1" smtClean="0"/>
              <a:t>this.jumlahNasabah</a:t>
            </a:r>
            <a:r>
              <a:rPr lang="en-US" dirty="0" smtClean="0"/>
              <a:t> = 0;</a:t>
            </a:r>
          </a:p>
          <a:p>
            <a:r>
              <a:rPr lang="en-US" dirty="0" smtClean="0"/>
              <a:t>    }</a:t>
            </a:r>
          </a:p>
          <a:p>
            <a:endParaRPr lang="en-US" dirty="0" smtClean="0"/>
          </a:p>
          <a:p>
            <a:r>
              <a:rPr lang="en-US" dirty="0" smtClean="0"/>
              <a:t>    // Method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mendapatkan</a:t>
            </a:r>
            <a:r>
              <a:rPr lang="en-US" dirty="0" smtClean="0"/>
              <a:t> object Bank</a:t>
            </a:r>
          </a:p>
          <a:p>
            <a:r>
              <a:rPr lang="en-US" dirty="0" smtClean="0"/>
              <a:t>    public static Bank </a:t>
            </a:r>
            <a:r>
              <a:rPr lang="en-US" dirty="0" err="1" smtClean="0"/>
              <a:t>getInstance</a:t>
            </a:r>
            <a:r>
              <a:rPr lang="en-US" dirty="0" smtClean="0"/>
              <a:t>() {</a:t>
            </a:r>
          </a:p>
          <a:p>
            <a:r>
              <a:rPr lang="en-US" dirty="0" smtClean="0"/>
              <a:t>        if (instance == null) {</a:t>
            </a:r>
          </a:p>
          <a:p>
            <a:r>
              <a:rPr lang="en-US" dirty="0" smtClean="0"/>
              <a:t>            instance = new Bank("Bank PENS", 10);</a:t>
            </a:r>
          </a:p>
          <a:p>
            <a:r>
              <a:rPr lang="en-US" dirty="0" smtClean="0"/>
              <a:t>        }</a:t>
            </a:r>
          </a:p>
          <a:p>
            <a:r>
              <a:rPr lang="en-US" dirty="0" smtClean="0"/>
              <a:t>        return instance;</a:t>
            </a:r>
          </a:p>
          <a:p>
            <a:r>
              <a:rPr lang="en-US" dirty="0" smtClean="0"/>
              <a:t>    }</a:t>
            </a:r>
          </a:p>
          <a:p>
            <a:r>
              <a:rPr lang="en-US" dirty="0"/>
              <a:t>}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0" y="2209800"/>
            <a:ext cx="5029200" cy="233910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000" b="1" dirty="0" err="1" smtClean="0"/>
              <a:t>Membuat</a:t>
            </a:r>
            <a:r>
              <a:rPr lang="en-US" sz="2000" b="1" dirty="0" smtClean="0"/>
              <a:t> 1 Object Bank</a:t>
            </a:r>
          </a:p>
          <a:p>
            <a:r>
              <a:rPr lang="en-US" dirty="0" smtClean="0"/>
              <a:t>Bank </a:t>
            </a:r>
            <a:r>
              <a:rPr lang="en-US" dirty="0" err="1" smtClean="0"/>
              <a:t>bank</a:t>
            </a:r>
            <a:r>
              <a:rPr lang="en-US" dirty="0" smtClean="0"/>
              <a:t> = </a:t>
            </a:r>
            <a:r>
              <a:rPr lang="en-US" dirty="0" err="1" smtClean="0"/>
              <a:t>Bank.getInstance</a:t>
            </a:r>
            <a:r>
              <a:rPr lang="en-US" dirty="0" smtClean="0"/>
              <a:t>();</a:t>
            </a:r>
          </a:p>
          <a:p>
            <a:r>
              <a:rPr lang="en-US" dirty="0" err="1" smtClean="0"/>
              <a:t>bank.tambahNasabah</a:t>
            </a:r>
            <a:r>
              <a:rPr lang="en-US" dirty="0" smtClean="0"/>
              <a:t>(</a:t>
            </a:r>
          </a:p>
          <a:p>
            <a:r>
              <a:rPr lang="en-US" dirty="0" smtClean="0"/>
              <a:t>    "C001",</a:t>
            </a:r>
          </a:p>
          <a:p>
            <a:r>
              <a:rPr lang="en-US" dirty="0" smtClean="0"/>
              <a:t>    "</a:t>
            </a:r>
            <a:r>
              <a:rPr lang="en-US" dirty="0" err="1" smtClean="0"/>
              <a:t>Candra</a:t>
            </a:r>
            <a:r>
              <a:rPr lang="en-US" dirty="0" smtClean="0"/>
              <a:t>",</a:t>
            </a:r>
          </a:p>
          <a:p>
            <a:r>
              <a:rPr lang="en-US" dirty="0" smtClean="0"/>
              <a:t>    "N001",</a:t>
            </a:r>
          </a:p>
          <a:p>
            <a:r>
              <a:rPr lang="en-US" dirty="0" smtClean="0"/>
              <a:t>    750000</a:t>
            </a:r>
          </a:p>
          <a:p>
            <a:r>
              <a:rPr lang="en-US" dirty="0" smtClean="0"/>
              <a:t>);</a:t>
            </a:r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5410200" y="855133"/>
            <a:ext cx="7499350" cy="677108"/>
          </a:xfrm>
        </p:spPr>
        <p:txBody>
          <a:bodyPr/>
          <a:lstStyle/>
          <a:p>
            <a:r>
              <a:rPr lang="en-US" dirty="0" err="1" smtClean="0"/>
              <a:t>Kode</a:t>
            </a:r>
            <a:r>
              <a:rPr lang="en-US" dirty="0" smtClean="0"/>
              <a:t> Singleton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0509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754380" y="2409444"/>
            <a:ext cx="8549640" cy="677108"/>
          </a:xfrm>
        </p:spPr>
        <p:txBody>
          <a:bodyPr/>
          <a:lstStyle/>
          <a:p>
            <a:pPr algn="r"/>
            <a:r>
              <a:rPr lang="en-US" dirty="0" err="1" smtClean="0"/>
              <a:t>Pengembangan</a:t>
            </a:r>
            <a:r>
              <a:rPr lang="en-US" dirty="0" smtClean="0"/>
              <a:t> BANK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0506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066800"/>
            <a:ext cx="7499350" cy="1785104"/>
          </a:xfrm>
        </p:spPr>
        <p:txBody>
          <a:bodyPr/>
          <a:lstStyle/>
          <a:p>
            <a:r>
              <a:rPr lang="en-US" sz="3600" dirty="0" err="1" smtClean="0"/>
              <a:t>Pengembangan</a:t>
            </a: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dirty="0" smtClean="0"/>
              <a:t>BANK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2590800"/>
            <a:ext cx="9041780" cy="2954655"/>
          </a:xfrm>
        </p:spPr>
        <p:txBody>
          <a:bodyPr/>
          <a:lstStyle/>
          <a:p>
            <a:r>
              <a:rPr lang="en-US" dirty="0" smtClean="0"/>
              <a:t>Bank </a:t>
            </a:r>
            <a:r>
              <a:rPr lang="en-US" dirty="0" err="1" smtClean="0"/>
              <a:t>mempunyai</a:t>
            </a:r>
            <a:r>
              <a:rPr lang="en-US" dirty="0" smtClean="0"/>
              <a:t> </a:t>
            </a:r>
            <a:r>
              <a:rPr lang="en-US" dirty="0" err="1" smtClean="0"/>
              <a:t>beberapa</a:t>
            </a:r>
            <a:r>
              <a:rPr lang="en-US" dirty="0" smtClean="0"/>
              <a:t> </a:t>
            </a:r>
            <a:r>
              <a:rPr lang="en-US" dirty="0" err="1" smtClean="0"/>
              <a:t>jenis</a:t>
            </a:r>
            <a:r>
              <a:rPr lang="en-US" dirty="0" smtClean="0"/>
              <a:t> </a:t>
            </a:r>
            <a:r>
              <a:rPr lang="en-US" dirty="0" err="1" smtClean="0"/>
              <a:t>rekening</a:t>
            </a:r>
            <a:r>
              <a:rPr lang="en-US" dirty="0" smtClean="0"/>
              <a:t> </a:t>
            </a:r>
            <a:r>
              <a:rPr lang="en-US" dirty="0" err="1" smtClean="0"/>
              <a:t>yaitu</a:t>
            </a:r>
            <a:r>
              <a:rPr lang="en-US" dirty="0" smtClean="0"/>
              <a:t> :</a:t>
            </a:r>
          </a:p>
          <a:p>
            <a:pPr marL="342900" indent="-342900">
              <a:buFontTx/>
              <a:buChar char="-"/>
            </a:pPr>
            <a:r>
              <a:rPr lang="en-US" b="1" dirty="0" smtClean="0"/>
              <a:t>Tabungan </a:t>
            </a:r>
            <a:r>
              <a:rPr lang="en-US" b="1" dirty="0"/>
              <a:t>:</a:t>
            </a:r>
            <a:r>
              <a:rPr lang="en-US" dirty="0"/>
              <a:t> </a:t>
            </a:r>
            <a:r>
              <a:rPr lang="en-US" dirty="0" err="1" smtClean="0"/>
              <a:t>simpanan</a:t>
            </a:r>
            <a:r>
              <a:rPr lang="en-US" dirty="0" smtClean="0"/>
              <a:t> </a:t>
            </a:r>
            <a:r>
              <a:rPr lang="en-US" dirty="0" err="1"/>
              <a:t>harian</a:t>
            </a:r>
            <a:r>
              <a:rPr lang="en-US" dirty="0"/>
              <a:t> yang </a:t>
            </a:r>
            <a:r>
              <a:rPr lang="en-US" dirty="0" err="1" smtClean="0"/>
              <a:t>fleksibel</a:t>
            </a:r>
            <a:r>
              <a:rPr lang="en-US" dirty="0" smtClean="0"/>
              <a:t>, </a:t>
            </a:r>
            <a:r>
              <a:rPr lang="en-US" dirty="0" err="1" smtClean="0"/>
              <a:t>dapat</a:t>
            </a:r>
            <a:r>
              <a:rPr lang="en-US" dirty="0" smtClean="0"/>
              <a:t> </a:t>
            </a:r>
            <a:r>
              <a:rPr lang="en-US" dirty="0" err="1"/>
              <a:t>melakukan</a:t>
            </a:r>
            <a:r>
              <a:rPr lang="en-US" dirty="0"/>
              <a:t> </a:t>
            </a:r>
            <a:r>
              <a:rPr lang="en-US" dirty="0" err="1"/>
              <a:t>setor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tarik</a:t>
            </a:r>
            <a:r>
              <a:rPr lang="en-US" dirty="0"/>
              <a:t> </a:t>
            </a:r>
            <a:r>
              <a:rPr lang="en-US" dirty="0" err="1"/>
              <a:t>kapan</a:t>
            </a:r>
            <a:r>
              <a:rPr lang="en-US" dirty="0"/>
              <a:t> </a:t>
            </a:r>
            <a:r>
              <a:rPr lang="en-US" dirty="0" err="1" smtClean="0"/>
              <a:t>saja</a:t>
            </a:r>
            <a:r>
              <a:rPr lang="en-US" dirty="0" smtClean="0"/>
              <a:t>,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bunga</a:t>
            </a:r>
            <a:r>
              <a:rPr lang="en-US" dirty="0" smtClean="0"/>
              <a:t> </a:t>
            </a:r>
            <a:r>
              <a:rPr lang="en-US" dirty="0" err="1" smtClean="0"/>
              <a:t>tertentu</a:t>
            </a:r>
            <a:r>
              <a:rPr lang="en-US" dirty="0" smtClean="0"/>
              <a:t>.</a:t>
            </a:r>
          </a:p>
          <a:p>
            <a:pPr marL="342900" indent="-342900">
              <a:buFontTx/>
              <a:buChar char="-"/>
            </a:pPr>
            <a:r>
              <a:rPr lang="en-US" b="1" dirty="0" smtClean="0"/>
              <a:t>Tabungan </a:t>
            </a:r>
            <a:r>
              <a:rPr lang="en-US" b="1" dirty="0" err="1" smtClean="0"/>
              <a:t>anak</a:t>
            </a:r>
            <a:r>
              <a:rPr lang="en-US" b="1" dirty="0" smtClean="0"/>
              <a:t> </a:t>
            </a:r>
            <a:r>
              <a:rPr lang="en-US" b="1" dirty="0"/>
              <a:t>: </a:t>
            </a:r>
            <a:r>
              <a:rPr lang="en-US" dirty="0" err="1"/>
              <a:t>jenis</a:t>
            </a:r>
            <a:r>
              <a:rPr lang="en-US" dirty="0"/>
              <a:t> </a:t>
            </a:r>
            <a:r>
              <a:rPr lang="en-US" dirty="0" err="1"/>
              <a:t>tabungan</a:t>
            </a:r>
            <a:r>
              <a:rPr lang="en-US" dirty="0"/>
              <a:t> yang </a:t>
            </a:r>
            <a:r>
              <a:rPr lang="en-US" dirty="0" err="1"/>
              <a:t>ditujukan</a:t>
            </a:r>
            <a:r>
              <a:rPr lang="en-US" dirty="0"/>
              <a:t> </a:t>
            </a:r>
            <a:r>
              <a:rPr lang="en-US" dirty="0" err="1"/>
              <a:t>khusus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anak-anak</a:t>
            </a:r>
            <a:r>
              <a:rPr lang="en-US" dirty="0"/>
              <a:t>,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tujuan</a:t>
            </a:r>
            <a:r>
              <a:rPr lang="en-US" dirty="0"/>
              <a:t> </a:t>
            </a:r>
            <a:r>
              <a:rPr lang="en-US" dirty="0" err="1"/>
              <a:t>utama</a:t>
            </a:r>
            <a:r>
              <a:rPr lang="en-US" dirty="0"/>
              <a:t> </a:t>
            </a:r>
            <a:r>
              <a:rPr lang="en-US" dirty="0" err="1"/>
              <a:t>membantu</a:t>
            </a:r>
            <a:r>
              <a:rPr lang="en-US" dirty="0"/>
              <a:t> </a:t>
            </a:r>
            <a:r>
              <a:rPr lang="en-US" dirty="0" err="1"/>
              <a:t>anak</a:t>
            </a:r>
            <a:r>
              <a:rPr lang="en-US" dirty="0"/>
              <a:t> </a:t>
            </a:r>
            <a:r>
              <a:rPr lang="en-US" dirty="0" err="1"/>
              <a:t>belajar</a:t>
            </a:r>
            <a:r>
              <a:rPr lang="en-US" dirty="0"/>
              <a:t> </a:t>
            </a:r>
            <a:r>
              <a:rPr lang="en-US" dirty="0" err="1"/>
              <a:t>menabung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mengenal</a:t>
            </a:r>
            <a:r>
              <a:rPr lang="en-US" dirty="0"/>
              <a:t> </a:t>
            </a:r>
            <a:r>
              <a:rPr lang="en-US" dirty="0" err="1"/>
              <a:t>pengelolaan</a:t>
            </a:r>
            <a:r>
              <a:rPr lang="en-US" dirty="0"/>
              <a:t> </a:t>
            </a:r>
            <a:r>
              <a:rPr lang="en-US" dirty="0" err="1"/>
              <a:t>uang</a:t>
            </a:r>
            <a:r>
              <a:rPr lang="en-US" dirty="0"/>
              <a:t> </a:t>
            </a:r>
            <a:r>
              <a:rPr lang="en-US" dirty="0" err="1"/>
              <a:t>sejak</a:t>
            </a:r>
            <a:r>
              <a:rPr lang="en-US" dirty="0"/>
              <a:t> </a:t>
            </a:r>
            <a:r>
              <a:rPr lang="en-US" dirty="0" err="1"/>
              <a:t>dini</a:t>
            </a:r>
            <a:r>
              <a:rPr lang="en-US" dirty="0"/>
              <a:t>.</a:t>
            </a:r>
            <a:endParaRPr lang="en-US" dirty="0" smtClean="0"/>
          </a:p>
          <a:p>
            <a:pPr marL="342900" indent="-342900">
              <a:buFontTx/>
              <a:buChar char="-"/>
            </a:pPr>
            <a:r>
              <a:rPr lang="en-US" b="1" dirty="0" err="1" smtClean="0"/>
              <a:t>Deposito</a:t>
            </a:r>
            <a:r>
              <a:rPr lang="en-US" b="1" dirty="0" smtClean="0"/>
              <a:t> 	:</a:t>
            </a:r>
            <a:r>
              <a:rPr lang="en-US" dirty="0" smtClean="0"/>
              <a:t> </a:t>
            </a:r>
            <a:r>
              <a:rPr lang="en-US" dirty="0" err="1"/>
              <a:t>investasi</a:t>
            </a:r>
            <a:r>
              <a:rPr lang="en-US" dirty="0"/>
              <a:t> </a:t>
            </a:r>
            <a:r>
              <a:rPr lang="en-US" dirty="0" err="1"/>
              <a:t>berjangka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bunga</a:t>
            </a:r>
            <a:r>
              <a:rPr lang="en-US" dirty="0"/>
              <a:t> </a:t>
            </a:r>
            <a:r>
              <a:rPr lang="en-US" dirty="0" smtClean="0"/>
              <a:t>tinggi </a:t>
            </a:r>
            <a:r>
              <a:rPr lang="en-US" dirty="0" err="1" smtClean="0"/>
              <a:t>biasanya</a:t>
            </a:r>
            <a:r>
              <a:rPr lang="en-US" dirty="0" smtClean="0"/>
              <a:t>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b="1" dirty="0" err="1"/>
              <a:t>jangka</a:t>
            </a:r>
            <a:r>
              <a:rPr lang="en-US" b="1" dirty="0"/>
              <a:t> </a:t>
            </a:r>
            <a:r>
              <a:rPr lang="en-US" b="1" dirty="0" err="1"/>
              <a:t>waktu</a:t>
            </a:r>
            <a:r>
              <a:rPr lang="en-US" dirty="0"/>
              <a:t>. </a:t>
            </a:r>
            <a:r>
              <a:rPr lang="en-US" dirty="0" err="1"/>
              <a:t>Misalnya</a:t>
            </a:r>
            <a:r>
              <a:rPr lang="en-US" dirty="0"/>
              <a:t> 3, 6, </a:t>
            </a:r>
            <a:r>
              <a:rPr lang="en-US" dirty="0" err="1"/>
              <a:t>atau</a:t>
            </a:r>
            <a:r>
              <a:rPr lang="en-US" dirty="0"/>
              <a:t> 12 </a:t>
            </a:r>
            <a:r>
              <a:rPr lang="en-US" dirty="0" err="1" smtClean="0"/>
              <a:t>bulan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511098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/>
          </p:nvPr>
        </p:nvGraphicFramePr>
        <p:xfrm>
          <a:off x="457200" y="914400"/>
          <a:ext cx="9296401" cy="6722248"/>
        </p:xfrm>
        <a:graphic>
          <a:graphicData uri="http://schemas.openxmlformats.org/drawingml/2006/table">
            <a:tbl>
              <a:tblPr/>
              <a:tblGrid>
                <a:gridCol w="1562422">
                  <a:extLst>
                    <a:ext uri="{9D8B030D-6E8A-4147-A177-3AD203B41FA5}">
                      <a16:colId xmlns:a16="http://schemas.microsoft.com/office/drawing/2014/main" val="4043764452"/>
                    </a:ext>
                  </a:extLst>
                </a:gridCol>
                <a:gridCol w="2476178">
                  <a:extLst>
                    <a:ext uri="{9D8B030D-6E8A-4147-A177-3AD203B41FA5}">
                      <a16:colId xmlns:a16="http://schemas.microsoft.com/office/drawing/2014/main" val="3702017697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609562462"/>
                    </a:ext>
                  </a:extLst>
                </a:gridCol>
                <a:gridCol w="3200401">
                  <a:extLst>
                    <a:ext uri="{9D8B030D-6E8A-4147-A177-3AD203B41FA5}">
                      <a16:colId xmlns:a16="http://schemas.microsoft.com/office/drawing/2014/main" val="1020702533"/>
                    </a:ext>
                  </a:extLst>
                </a:gridCol>
              </a:tblGrid>
              <a:tr h="256087">
                <a:tc>
                  <a:txBody>
                    <a:bodyPr/>
                    <a:lstStyle/>
                    <a:p>
                      <a:r>
                        <a:rPr lang="en-US" sz="2000" b="0" dirty="0" err="1"/>
                        <a:t>Aspek</a:t>
                      </a:r>
                      <a:endParaRPr lang="en-US" sz="2000" b="0" dirty="0"/>
                    </a:p>
                  </a:txBody>
                  <a:tcPr marL="37669" marR="37669" marT="18834" marB="1883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dirty="0"/>
                        <a:t>Tabungan</a:t>
                      </a:r>
                    </a:p>
                  </a:txBody>
                  <a:tcPr marL="37669" marR="37669" marT="18834" marB="1883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/>
                        <a:t>Tabungan Anak</a:t>
                      </a:r>
                    </a:p>
                  </a:txBody>
                  <a:tcPr marL="37669" marR="37669" marT="18834" marB="1883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dirty="0" err="1"/>
                        <a:t>Deposito</a:t>
                      </a:r>
                      <a:endParaRPr lang="en-US" sz="2000" b="0" dirty="0"/>
                    </a:p>
                  </a:txBody>
                  <a:tcPr marL="37669" marR="37669" marT="18834" marB="1883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04256195"/>
                  </a:ext>
                </a:extLst>
              </a:tr>
              <a:tr h="736826">
                <a:tc>
                  <a:txBody>
                    <a:bodyPr/>
                    <a:lstStyle/>
                    <a:p>
                      <a:r>
                        <a:rPr lang="en-US" sz="1800" dirty="0" err="1"/>
                        <a:t>Pengertian</a:t>
                      </a:r>
                      <a:endParaRPr lang="en-US" sz="1800" dirty="0"/>
                    </a:p>
                  </a:txBody>
                  <a:tcPr marL="37669" marR="37669" marT="18834" marB="1883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err="1"/>
                        <a:t>Simpanan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untuk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kebutuhan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sehari-hari</a:t>
                      </a:r>
                      <a:endParaRPr lang="en-US" sz="1800" dirty="0"/>
                    </a:p>
                  </a:txBody>
                  <a:tcPr marL="37669" marR="37669" marT="18834" marB="1883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err="1"/>
                        <a:t>Simpanan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khusus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anak</a:t>
                      </a:r>
                      <a:endParaRPr lang="en-US" sz="1800" dirty="0"/>
                    </a:p>
                  </a:txBody>
                  <a:tcPr marL="37669" marR="37669" marT="18834" marB="1883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i-FI" sz="1800" dirty="0"/>
                        <a:t>Simpanan untuk jangka waktu tertentu</a:t>
                      </a:r>
                    </a:p>
                  </a:txBody>
                  <a:tcPr marL="37669" marR="37669" marT="18834" marB="1883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93563572"/>
                  </a:ext>
                </a:extLst>
              </a:tr>
              <a:tr h="500935">
                <a:tc>
                  <a:txBody>
                    <a:bodyPr/>
                    <a:lstStyle/>
                    <a:p>
                      <a:r>
                        <a:rPr lang="en-US" sz="1800"/>
                        <a:t>Pengguna</a:t>
                      </a:r>
                    </a:p>
                  </a:txBody>
                  <a:tcPr marL="37669" marR="37669" marT="18834" marB="1883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/>
                        <a:t>Umum/dewasa</a:t>
                      </a:r>
                    </a:p>
                  </a:txBody>
                  <a:tcPr marL="37669" marR="37669" marT="18834" marB="1883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/>
                        <a:t>Anak-anak</a:t>
                      </a:r>
                    </a:p>
                  </a:txBody>
                  <a:tcPr marL="37669" marR="37669" marT="18834" marB="1883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/>
                        <a:t>Umumnya orang dewasa</a:t>
                      </a:r>
                    </a:p>
                  </a:txBody>
                  <a:tcPr marL="37669" marR="37669" marT="18834" marB="1883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08761640"/>
                  </a:ext>
                </a:extLst>
              </a:tr>
              <a:tr h="741649">
                <a:tc>
                  <a:txBody>
                    <a:bodyPr/>
                    <a:lstStyle/>
                    <a:p>
                      <a:r>
                        <a:rPr lang="en-US" sz="1800"/>
                        <a:t>Tujuan</a:t>
                      </a:r>
                    </a:p>
                  </a:txBody>
                  <a:tcPr marL="37669" marR="37669" marT="18834" marB="1883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/>
                        <a:t>Menyimpan dan menggunakan uang secara fleksibel</a:t>
                      </a:r>
                    </a:p>
                  </a:txBody>
                  <a:tcPr marL="37669" marR="37669" marT="18834" marB="1883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/>
                        <a:t>Belajar menabung sejak dini</a:t>
                      </a:r>
                    </a:p>
                  </a:txBody>
                  <a:tcPr marL="37669" marR="37669" marT="18834" marB="1883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/>
                        <a:t>Investasi/simpanan jangka menengah-panjang</a:t>
                      </a:r>
                    </a:p>
                  </a:txBody>
                  <a:tcPr marL="37669" marR="37669" marT="18834" marB="1883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21258285"/>
                  </a:ext>
                </a:extLst>
              </a:tr>
              <a:tr h="736826">
                <a:tc>
                  <a:txBody>
                    <a:bodyPr/>
                    <a:lstStyle/>
                    <a:p>
                      <a:r>
                        <a:rPr lang="en-US" sz="1800"/>
                        <a:t>Penarikan</a:t>
                      </a:r>
                    </a:p>
                  </a:txBody>
                  <a:tcPr marL="37669" marR="37669" marT="18834" marB="1883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/>
                        <a:t>Relatif bebas</a:t>
                      </a:r>
                    </a:p>
                  </a:txBody>
                  <a:tcPr marL="37669" marR="37669" marT="18834" marB="1883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/>
                        <a:t>Bisa memiliki batasan tertentu</a:t>
                      </a:r>
                    </a:p>
                  </a:txBody>
                  <a:tcPr marL="37669" marR="37669" marT="18834" marB="1883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v-SE" sz="1800"/>
                        <a:t>Umumnya tidak boleh sebelum jatuh tempo</a:t>
                      </a:r>
                    </a:p>
                  </a:txBody>
                  <a:tcPr marL="37669" marR="37669" marT="18834" marB="1883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364119"/>
                  </a:ext>
                </a:extLst>
              </a:tr>
              <a:tr h="500935">
                <a:tc>
                  <a:txBody>
                    <a:bodyPr/>
                    <a:lstStyle/>
                    <a:p>
                      <a:r>
                        <a:rPr lang="en-US" sz="1800"/>
                        <a:t>Jangka waktu</a:t>
                      </a:r>
                    </a:p>
                  </a:txBody>
                  <a:tcPr marL="37669" marR="37669" marT="18834" marB="1883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err="1"/>
                        <a:t>Tidak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terikat</a:t>
                      </a:r>
                      <a:endParaRPr lang="en-US" sz="1800" dirty="0"/>
                    </a:p>
                  </a:txBody>
                  <a:tcPr marL="37669" marR="37669" marT="18834" marB="1883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/>
                        <a:t>Tidak terikat</a:t>
                      </a:r>
                    </a:p>
                  </a:txBody>
                  <a:tcPr marL="37669" marR="37669" marT="18834" marB="1883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/>
                        <a:t>Terikat, misalnya 3, 6, 12 bulan</a:t>
                      </a:r>
                    </a:p>
                  </a:txBody>
                  <a:tcPr marL="37669" marR="37669" marT="18834" marB="1883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22022640"/>
                  </a:ext>
                </a:extLst>
              </a:tr>
              <a:tr h="570498">
                <a:tc>
                  <a:txBody>
                    <a:bodyPr/>
                    <a:lstStyle/>
                    <a:p>
                      <a:r>
                        <a:rPr lang="en-US" sz="1800"/>
                        <a:t>Bunga</a:t>
                      </a:r>
                    </a:p>
                  </a:txBody>
                  <a:tcPr marL="37669" marR="37669" marT="18834" marB="1883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/>
                        <a:t>Bunga tabungan</a:t>
                      </a:r>
                    </a:p>
                  </a:txBody>
                  <a:tcPr marL="37669" marR="37669" marT="18834" marB="1883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/>
                        <a:t>Bisa menggunakan bunga tabungan</a:t>
                      </a:r>
                    </a:p>
                  </a:txBody>
                  <a:tcPr marL="37669" marR="37669" marT="18834" marB="1883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/>
                        <a:t>Biasanya bunga lebih tinggi</a:t>
                      </a:r>
                    </a:p>
                  </a:txBody>
                  <a:tcPr marL="37669" marR="37669" marT="18834" marB="1883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8475247"/>
                  </a:ext>
                </a:extLst>
              </a:tr>
              <a:tr h="500935">
                <a:tc>
                  <a:txBody>
                    <a:bodyPr/>
                    <a:lstStyle/>
                    <a:p>
                      <a:r>
                        <a:rPr lang="en-US" sz="1800"/>
                        <a:t>Saldo minimum</a:t>
                      </a:r>
                    </a:p>
                  </a:txBody>
                  <a:tcPr marL="37669" marR="37669" marT="18834" marB="1883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/>
                        <a:t>Ada, tergantung produk</a:t>
                      </a:r>
                    </a:p>
                  </a:txBody>
                  <a:tcPr marL="37669" marR="37669" marT="18834" marB="1883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/>
                        <a:t>Bisa lebih rendah</a:t>
                      </a:r>
                    </a:p>
                  </a:txBody>
                  <a:tcPr marL="37669" marR="37669" marT="18834" marB="1883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/>
                        <a:t>Biasanya setoran awal lebih besar</a:t>
                      </a:r>
                    </a:p>
                  </a:txBody>
                  <a:tcPr marL="37669" marR="37669" marT="18834" marB="1883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01876658"/>
                  </a:ext>
                </a:extLst>
              </a:tr>
              <a:tr h="500935">
                <a:tc>
                  <a:txBody>
                    <a:bodyPr/>
                    <a:lstStyle/>
                    <a:p>
                      <a:r>
                        <a:rPr lang="en-US" sz="1800"/>
                        <a:t>Wali</a:t>
                      </a:r>
                    </a:p>
                  </a:txBody>
                  <a:tcPr marL="37669" marR="37669" marT="18834" marB="1883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/>
                        <a:t>Tidak diperlukan</a:t>
                      </a:r>
                    </a:p>
                  </a:txBody>
                  <a:tcPr marL="37669" marR="37669" marT="18834" marB="1883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/>
                        <a:t>Orang tua/wali dapat dilibatkan</a:t>
                      </a:r>
                    </a:p>
                  </a:txBody>
                  <a:tcPr marL="37669" marR="37669" marT="18834" marB="1883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/>
                        <a:t>Tidak diperlukan secara khusus</a:t>
                      </a:r>
                    </a:p>
                  </a:txBody>
                  <a:tcPr marL="37669" marR="37669" marT="18834" marB="1883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31155688"/>
                  </a:ext>
                </a:extLst>
              </a:tr>
              <a:tr h="265044">
                <a:tc>
                  <a:txBody>
                    <a:bodyPr/>
                    <a:lstStyle/>
                    <a:p>
                      <a:r>
                        <a:rPr lang="en-US" sz="1800"/>
                        <a:t>Fleksibilitas</a:t>
                      </a:r>
                    </a:p>
                  </a:txBody>
                  <a:tcPr marL="37669" marR="37669" marT="18834" marB="1883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/>
                        <a:t>Tinggi</a:t>
                      </a:r>
                    </a:p>
                  </a:txBody>
                  <a:tcPr marL="37669" marR="37669" marT="18834" marB="1883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/>
                        <a:t>Sedang</a:t>
                      </a:r>
                    </a:p>
                  </a:txBody>
                  <a:tcPr marL="37669" marR="37669" marT="18834" marB="1883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/>
                        <a:t>Rendah</a:t>
                      </a:r>
                    </a:p>
                  </a:txBody>
                  <a:tcPr marL="37669" marR="37669" marT="18834" marB="1883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17679219"/>
                  </a:ext>
                </a:extLst>
              </a:tr>
              <a:tr h="972718">
                <a:tc>
                  <a:txBody>
                    <a:bodyPr/>
                    <a:lstStyle/>
                    <a:p>
                      <a:r>
                        <a:rPr lang="en-US" sz="1800"/>
                        <a:t>Contoh penggunaan</a:t>
                      </a:r>
                    </a:p>
                  </a:txBody>
                  <a:tcPr marL="37669" marR="37669" marT="18834" marB="1883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/>
                        <a:t>Gaji, belanja, kebutuhan harian</a:t>
                      </a:r>
                    </a:p>
                  </a:txBody>
                  <a:tcPr marL="37669" marR="37669" marT="18834" marB="1883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err="1"/>
                        <a:t>Uang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saku</a:t>
                      </a:r>
                      <a:r>
                        <a:rPr lang="en-US" sz="1800" dirty="0"/>
                        <a:t>, </a:t>
                      </a:r>
                      <a:r>
                        <a:rPr lang="en-US" sz="1800" dirty="0" err="1"/>
                        <a:t>hadiah</a:t>
                      </a:r>
                      <a:r>
                        <a:rPr lang="en-US" sz="1800" dirty="0"/>
                        <a:t>, </a:t>
                      </a:r>
                      <a:r>
                        <a:rPr lang="en-US" sz="1800" dirty="0" err="1"/>
                        <a:t>pendidikan</a:t>
                      </a:r>
                      <a:endParaRPr lang="en-US" sz="1800" dirty="0"/>
                    </a:p>
                  </a:txBody>
                  <a:tcPr marL="37669" marR="37669" marT="18834" marB="1883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v-SE" sz="1800" dirty="0"/>
                        <a:t>Menyimpan dana yang tidak akan digunakan dalam waktu tertentu</a:t>
                      </a:r>
                    </a:p>
                  </a:txBody>
                  <a:tcPr marL="37669" marR="37669" marT="18834" marB="1883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301053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04146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97000" y="830833"/>
            <a:ext cx="7499350" cy="677108"/>
          </a:xfrm>
        </p:spPr>
        <p:txBody>
          <a:bodyPr/>
          <a:lstStyle/>
          <a:p>
            <a:r>
              <a:rPr lang="en-US" dirty="0" err="1" smtClean="0"/>
              <a:t>Rekening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/>
          </p:nvPr>
        </p:nvGraphicFramePr>
        <p:xfrm>
          <a:off x="959903" y="1828800"/>
          <a:ext cx="6202896" cy="3124199"/>
        </p:xfrm>
        <a:graphic>
          <a:graphicData uri="http://schemas.openxmlformats.org/drawingml/2006/table">
            <a:tbl>
              <a:tblPr/>
              <a:tblGrid>
                <a:gridCol w="2067632">
                  <a:extLst>
                    <a:ext uri="{9D8B030D-6E8A-4147-A177-3AD203B41FA5}">
                      <a16:colId xmlns:a16="http://schemas.microsoft.com/office/drawing/2014/main" val="3073331977"/>
                    </a:ext>
                  </a:extLst>
                </a:gridCol>
                <a:gridCol w="2067632">
                  <a:extLst>
                    <a:ext uri="{9D8B030D-6E8A-4147-A177-3AD203B41FA5}">
                      <a16:colId xmlns:a16="http://schemas.microsoft.com/office/drawing/2014/main" val="3855776886"/>
                    </a:ext>
                  </a:extLst>
                </a:gridCol>
                <a:gridCol w="2067632">
                  <a:extLst>
                    <a:ext uri="{9D8B030D-6E8A-4147-A177-3AD203B41FA5}">
                      <a16:colId xmlns:a16="http://schemas.microsoft.com/office/drawing/2014/main" val="664473282"/>
                    </a:ext>
                  </a:extLst>
                </a:gridCol>
              </a:tblGrid>
              <a:tr h="367553">
                <a:tc>
                  <a:txBody>
                    <a:bodyPr/>
                    <a:lstStyle/>
                    <a:p>
                      <a:r>
                        <a:rPr lang="en-US" sz="1800"/>
                        <a:t>Jenis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 err="1"/>
                        <a:t>Bunga</a:t>
                      </a:r>
                      <a:endParaRPr lang="en-US" sz="18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/>
                        <a:t>Aturan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8024261"/>
                  </a:ext>
                </a:extLst>
              </a:tr>
              <a:tr h="918882">
                <a:tc>
                  <a:txBody>
                    <a:bodyPr/>
                    <a:lstStyle/>
                    <a:p>
                      <a:r>
                        <a:rPr lang="en-US" sz="1800"/>
                        <a:t>Tabungan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/>
                        <a:t>2%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/>
                        <a:t>Penarikan bebas selama saldo cukup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84942124"/>
                  </a:ext>
                </a:extLst>
              </a:tr>
              <a:tr h="918882">
                <a:tc>
                  <a:txBody>
                    <a:bodyPr/>
                    <a:lstStyle/>
                    <a:p>
                      <a:r>
                        <a:rPr lang="en-US" sz="1800"/>
                        <a:t>Tabungan Anak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/>
                        <a:t>3%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t-BR" sz="1800"/>
                        <a:t>Ada saldo minimum + batas penarikan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07454895"/>
                  </a:ext>
                </a:extLst>
              </a:tr>
              <a:tr h="918882">
                <a:tc>
                  <a:txBody>
                    <a:bodyPr/>
                    <a:lstStyle/>
                    <a:p>
                      <a:r>
                        <a:rPr lang="en-US" sz="1800"/>
                        <a:t>Deposito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/>
                        <a:t>5%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Ada </a:t>
                      </a:r>
                      <a:r>
                        <a:rPr lang="en-US" sz="1800" dirty="0" err="1"/>
                        <a:t>jangka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waktu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dan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tidak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bebas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ditarik</a:t>
                      </a:r>
                      <a:endParaRPr lang="en-US" sz="18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282906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8155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97000" y="830833"/>
            <a:ext cx="7499350" cy="677108"/>
          </a:xfrm>
        </p:spPr>
        <p:txBody>
          <a:bodyPr/>
          <a:lstStyle/>
          <a:p>
            <a:r>
              <a:rPr lang="en-US" dirty="0" smtClean="0"/>
              <a:t>Tabungan (1)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93139" y="2008886"/>
            <a:ext cx="7503159" cy="2215991"/>
          </a:xfrm>
        </p:spPr>
        <p:txBody>
          <a:bodyPr/>
          <a:lstStyle/>
          <a:p>
            <a:r>
              <a:rPr lang="en-US" dirty="0" err="1" smtClean="0"/>
              <a:t>Informasi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Tabungan </a:t>
            </a:r>
            <a:r>
              <a:rPr lang="en-US" dirty="0" err="1" smtClean="0"/>
              <a:t>adalah</a:t>
            </a:r>
            <a:r>
              <a:rPr lang="en-US" dirty="0" smtClean="0"/>
              <a:t> :</a:t>
            </a:r>
          </a:p>
          <a:p>
            <a:pPr marL="342900" indent="-342900">
              <a:buFontTx/>
              <a:buChar char="-"/>
            </a:pPr>
            <a:r>
              <a:rPr lang="en-US" dirty="0" err="1" smtClean="0"/>
              <a:t>nomorRekening</a:t>
            </a:r>
            <a:endParaRPr lang="en-US" dirty="0" smtClean="0"/>
          </a:p>
          <a:p>
            <a:pPr marL="342900" indent="-342900">
              <a:buFontTx/>
              <a:buChar char="-"/>
            </a:pPr>
            <a:r>
              <a:rPr lang="en-US" dirty="0" err="1" smtClean="0"/>
              <a:t>Saldo</a:t>
            </a:r>
            <a:endParaRPr lang="en-US" dirty="0" smtClean="0"/>
          </a:p>
          <a:p>
            <a:endParaRPr lang="en-US" dirty="0" smtClean="0"/>
          </a:p>
          <a:p>
            <a:pPr marL="342900" indent="-342900">
              <a:buFontTx/>
              <a:buChar char="-"/>
            </a:pPr>
            <a:r>
              <a:rPr lang="en-US" dirty="0" err="1" smtClean="0"/>
              <a:t>Bunga</a:t>
            </a:r>
            <a:endParaRPr lang="en-US" dirty="0" smtClean="0"/>
          </a:p>
          <a:p>
            <a:pPr marL="342900" indent="-342900">
              <a:buFontTx/>
              <a:buChar char="-"/>
            </a:pPr>
            <a:r>
              <a:rPr lang="en-US" dirty="0" err="1" smtClean="0"/>
              <a:t>Saldo</a:t>
            </a:r>
            <a:r>
              <a:rPr lang="en-US" dirty="0" smtClean="0"/>
              <a:t> minimum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974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3139" y="990600"/>
            <a:ext cx="7499350" cy="677108"/>
          </a:xfrm>
        </p:spPr>
        <p:txBody>
          <a:bodyPr/>
          <a:lstStyle/>
          <a:p>
            <a:r>
              <a:rPr lang="en-US" dirty="0" smtClean="0"/>
              <a:t>Tabungan </a:t>
            </a:r>
            <a:r>
              <a:rPr lang="en-US" dirty="0" err="1" smtClean="0"/>
              <a:t>Anak</a:t>
            </a:r>
            <a:r>
              <a:rPr lang="en-US" dirty="0" smtClean="0"/>
              <a:t> (2)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93139" y="2008886"/>
            <a:ext cx="8455661" cy="1846659"/>
          </a:xfrm>
        </p:spPr>
        <p:txBody>
          <a:bodyPr/>
          <a:lstStyle/>
          <a:p>
            <a:r>
              <a:rPr lang="en-US" dirty="0"/>
              <a:t>Tabungan </a:t>
            </a:r>
            <a:r>
              <a:rPr lang="en-US" dirty="0" err="1"/>
              <a:t>Anak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jenis</a:t>
            </a:r>
            <a:r>
              <a:rPr lang="en-US" dirty="0"/>
              <a:t> </a:t>
            </a:r>
            <a:r>
              <a:rPr lang="en-US" dirty="0" err="1"/>
              <a:t>tabungan</a:t>
            </a:r>
            <a:r>
              <a:rPr lang="en-US" dirty="0"/>
              <a:t> yang </a:t>
            </a:r>
            <a:r>
              <a:rPr lang="en-US" dirty="0" err="1"/>
              <a:t>dimiliki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nasabah</a:t>
            </a:r>
            <a:r>
              <a:rPr lang="en-US" dirty="0"/>
              <a:t> </a:t>
            </a:r>
            <a:r>
              <a:rPr lang="en-US" dirty="0" err="1"/>
              <a:t>berusia</a:t>
            </a:r>
            <a:r>
              <a:rPr lang="en-US" dirty="0"/>
              <a:t> </a:t>
            </a:r>
            <a:r>
              <a:rPr lang="en-US" dirty="0" err="1"/>
              <a:t>anak-anak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karakteristik</a:t>
            </a:r>
            <a:r>
              <a:rPr lang="en-US" dirty="0"/>
              <a:t> </a:t>
            </a:r>
            <a:r>
              <a:rPr lang="en-US" dirty="0" err="1"/>
              <a:t>serta</a:t>
            </a:r>
            <a:r>
              <a:rPr lang="en-US" dirty="0"/>
              <a:t> </a:t>
            </a:r>
            <a:r>
              <a:rPr lang="en-US" dirty="0" err="1"/>
              <a:t>aturan</a:t>
            </a:r>
            <a:r>
              <a:rPr lang="en-US" dirty="0"/>
              <a:t> </a:t>
            </a:r>
            <a:r>
              <a:rPr lang="en-US" dirty="0" err="1"/>
              <a:t>tertentu</a:t>
            </a:r>
            <a:r>
              <a:rPr lang="en-US" dirty="0"/>
              <a:t> yang </a:t>
            </a:r>
            <a:r>
              <a:rPr lang="en-US" dirty="0" err="1"/>
              <a:t>disesuaikan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usia</a:t>
            </a:r>
            <a:r>
              <a:rPr lang="en-US" dirty="0"/>
              <a:t> </a:t>
            </a:r>
            <a:r>
              <a:rPr lang="en-US" dirty="0" err="1"/>
              <a:t>anak</a:t>
            </a:r>
            <a:r>
              <a:rPr lang="en-US" dirty="0"/>
              <a:t>, </a:t>
            </a:r>
            <a:r>
              <a:rPr lang="en-US" dirty="0" err="1"/>
              <a:t>termasuk</a:t>
            </a:r>
            <a:r>
              <a:rPr lang="en-US" dirty="0"/>
              <a:t> </a:t>
            </a:r>
            <a:r>
              <a:rPr lang="en-US" dirty="0" err="1"/>
              <a:t>keterlibatan</a:t>
            </a:r>
            <a:r>
              <a:rPr lang="en-US" dirty="0"/>
              <a:t> orang </a:t>
            </a:r>
            <a:r>
              <a:rPr lang="en-US" dirty="0" err="1"/>
              <a:t>tua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wali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pengelolaannya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8439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5441" y="914400"/>
            <a:ext cx="7499350" cy="677108"/>
          </a:xfrm>
        </p:spPr>
        <p:txBody>
          <a:bodyPr/>
          <a:lstStyle/>
          <a:p>
            <a:r>
              <a:rPr lang="en-US" dirty="0" smtClean="0"/>
              <a:t>Ciri2 Tabungan </a:t>
            </a:r>
            <a:r>
              <a:rPr lang="en-US" dirty="0" err="1"/>
              <a:t>Anak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93139" y="2008886"/>
            <a:ext cx="8531861" cy="4247317"/>
          </a:xfrm>
        </p:spPr>
        <p:txBody>
          <a:bodyPr/>
          <a:lstStyle/>
          <a:p>
            <a:r>
              <a:rPr lang="en-US" sz="1800" b="1" dirty="0" err="1" smtClean="0"/>
              <a:t>Pemilik</a:t>
            </a:r>
            <a:r>
              <a:rPr lang="en-US" sz="1800" b="1" dirty="0" smtClean="0"/>
              <a:t> </a:t>
            </a:r>
            <a:r>
              <a:rPr lang="en-US" sz="1800" b="1" dirty="0" err="1"/>
              <a:t>tabungan</a:t>
            </a:r>
            <a:r>
              <a:rPr lang="en-US" sz="1800" b="1" dirty="0"/>
              <a:t> </a:t>
            </a:r>
            <a:r>
              <a:rPr lang="en-US" sz="1800" b="1" dirty="0" err="1"/>
              <a:t>adalah</a:t>
            </a:r>
            <a:r>
              <a:rPr lang="en-US" sz="1800" b="1" dirty="0"/>
              <a:t> </a:t>
            </a:r>
            <a:r>
              <a:rPr lang="en-US" sz="1800" b="1" dirty="0" err="1"/>
              <a:t>anak</a:t>
            </a:r>
            <a:r>
              <a:rPr lang="en-US" sz="1800" dirty="0"/>
              <a:t> </a:t>
            </a:r>
          </a:p>
          <a:p>
            <a:pPr lvl="1"/>
            <a:r>
              <a:rPr lang="en-US" dirty="0" err="1"/>
              <a:t>Misalnya</a:t>
            </a:r>
            <a:r>
              <a:rPr lang="en-US" dirty="0"/>
              <a:t> </a:t>
            </a:r>
            <a:r>
              <a:rPr lang="en-US" dirty="0" err="1"/>
              <a:t>anak</a:t>
            </a:r>
            <a:r>
              <a:rPr lang="en-US" dirty="0"/>
              <a:t> </a:t>
            </a:r>
            <a:r>
              <a:rPr lang="en-US" dirty="0" err="1"/>
              <a:t>berusia</a:t>
            </a:r>
            <a:r>
              <a:rPr lang="en-US" dirty="0"/>
              <a:t> 10–17 </a:t>
            </a:r>
            <a:r>
              <a:rPr lang="en-US" dirty="0" err="1"/>
              <a:t>tahun</a:t>
            </a:r>
            <a:r>
              <a:rPr lang="en-US" dirty="0"/>
              <a:t>. </a:t>
            </a:r>
          </a:p>
          <a:p>
            <a:r>
              <a:rPr lang="en-US" sz="1800" b="1" dirty="0" err="1"/>
              <a:t>Memiliki</a:t>
            </a:r>
            <a:r>
              <a:rPr lang="en-US" sz="1800" b="1" dirty="0"/>
              <a:t> </a:t>
            </a:r>
            <a:r>
              <a:rPr lang="en-US" sz="1800" b="1" dirty="0" err="1"/>
              <a:t>wali</a:t>
            </a:r>
            <a:r>
              <a:rPr lang="en-US" sz="1800" dirty="0"/>
              <a:t> </a:t>
            </a:r>
          </a:p>
          <a:p>
            <a:pPr lvl="1"/>
            <a:r>
              <a:rPr lang="en-US" dirty="0"/>
              <a:t>Orang </a:t>
            </a:r>
            <a:r>
              <a:rPr lang="en-US" dirty="0" err="1"/>
              <a:t>tua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wali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menjadi</a:t>
            </a:r>
            <a:r>
              <a:rPr lang="en-US" dirty="0"/>
              <a:t> </a:t>
            </a:r>
            <a:r>
              <a:rPr lang="en-US" dirty="0" err="1"/>
              <a:t>pihak</a:t>
            </a:r>
            <a:r>
              <a:rPr lang="en-US" dirty="0"/>
              <a:t> yang </a:t>
            </a:r>
            <a:r>
              <a:rPr lang="en-US" dirty="0" err="1"/>
              <a:t>bertanggung</a:t>
            </a:r>
            <a:r>
              <a:rPr lang="en-US" dirty="0"/>
              <a:t> </a:t>
            </a:r>
            <a:r>
              <a:rPr lang="en-US" dirty="0" err="1"/>
              <a:t>jawab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memberikan</a:t>
            </a:r>
            <a:r>
              <a:rPr lang="en-US" dirty="0"/>
              <a:t> </a:t>
            </a:r>
            <a:r>
              <a:rPr lang="en-US" dirty="0" err="1"/>
              <a:t>persetujuan</a:t>
            </a:r>
            <a:r>
              <a:rPr lang="en-US" dirty="0"/>
              <a:t> </a:t>
            </a:r>
            <a:r>
              <a:rPr lang="en-US" dirty="0" err="1"/>
              <a:t>terhadap</a:t>
            </a:r>
            <a:r>
              <a:rPr lang="en-US" dirty="0"/>
              <a:t> </a:t>
            </a:r>
            <a:r>
              <a:rPr lang="en-US" dirty="0" err="1"/>
              <a:t>aktivitas</a:t>
            </a:r>
            <a:r>
              <a:rPr lang="en-US" dirty="0"/>
              <a:t> </a:t>
            </a:r>
            <a:r>
              <a:rPr lang="en-US" dirty="0" err="1"/>
              <a:t>tertentu</a:t>
            </a:r>
            <a:r>
              <a:rPr lang="en-US" dirty="0"/>
              <a:t>. </a:t>
            </a:r>
          </a:p>
          <a:p>
            <a:r>
              <a:rPr lang="en-US" sz="1800" b="1" dirty="0" err="1"/>
              <a:t>Saldo</a:t>
            </a:r>
            <a:r>
              <a:rPr lang="en-US" sz="1800" b="1" dirty="0"/>
              <a:t> minimum </a:t>
            </a:r>
            <a:r>
              <a:rPr lang="en-US" sz="1800" b="1" dirty="0" err="1"/>
              <a:t>tertentu</a:t>
            </a:r>
            <a:r>
              <a:rPr lang="en-US" sz="1800" dirty="0"/>
              <a:t> </a:t>
            </a:r>
          </a:p>
          <a:p>
            <a:pPr lvl="1"/>
            <a:r>
              <a:rPr lang="en-US" dirty="0" err="1"/>
              <a:t>Misalnya</a:t>
            </a:r>
            <a:r>
              <a:rPr lang="en-US" dirty="0"/>
              <a:t> </a:t>
            </a:r>
            <a:r>
              <a:rPr lang="en-US" dirty="0" err="1"/>
              <a:t>saldo</a:t>
            </a:r>
            <a:r>
              <a:rPr lang="en-US" dirty="0"/>
              <a:t>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tetap</a:t>
            </a:r>
            <a:r>
              <a:rPr lang="en-US" dirty="0"/>
              <a:t> minimal </a:t>
            </a:r>
            <a:r>
              <a:rPr lang="en-US" dirty="0" smtClean="0"/>
              <a:t>Rp100.000</a:t>
            </a:r>
            <a:r>
              <a:rPr lang="en-US" dirty="0"/>
              <a:t>. </a:t>
            </a:r>
          </a:p>
          <a:p>
            <a:r>
              <a:rPr lang="en-US" sz="1800" b="1" dirty="0" err="1"/>
              <a:t>Setoran</a:t>
            </a:r>
            <a:r>
              <a:rPr lang="en-US" sz="1800" b="1" dirty="0"/>
              <a:t> </a:t>
            </a:r>
            <a:r>
              <a:rPr lang="en-US" sz="1800" b="1" dirty="0" err="1"/>
              <a:t>awal</a:t>
            </a:r>
            <a:r>
              <a:rPr lang="en-US" sz="1800" b="1" dirty="0"/>
              <a:t> </a:t>
            </a:r>
            <a:r>
              <a:rPr lang="en-US" sz="1800" b="1" dirty="0" err="1"/>
              <a:t>relatif</a:t>
            </a:r>
            <a:r>
              <a:rPr lang="en-US" sz="1800" b="1" dirty="0"/>
              <a:t> </a:t>
            </a:r>
            <a:r>
              <a:rPr lang="en-US" sz="1800" b="1" dirty="0" err="1"/>
              <a:t>kecil</a:t>
            </a:r>
            <a:r>
              <a:rPr lang="en-US" sz="1800" dirty="0"/>
              <a:t> </a:t>
            </a:r>
          </a:p>
          <a:p>
            <a:pPr lvl="1"/>
            <a:r>
              <a:rPr lang="en-US" dirty="0"/>
              <a:t>Agar </a:t>
            </a:r>
            <a:r>
              <a:rPr lang="en-US" dirty="0" err="1"/>
              <a:t>mudah</a:t>
            </a:r>
            <a:r>
              <a:rPr lang="en-US" dirty="0"/>
              <a:t> </a:t>
            </a:r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belajar</a:t>
            </a:r>
            <a:r>
              <a:rPr lang="en-US" dirty="0"/>
              <a:t> </a:t>
            </a:r>
            <a:r>
              <a:rPr lang="en-US" dirty="0" err="1"/>
              <a:t>menabung</a:t>
            </a:r>
            <a:r>
              <a:rPr lang="en-US" dirty="0"/>
              <a:t>. </a:t>
            </a:r>
          </a:p>
          <a:p>
            <a:r>
              <a:rPr lang="en-US" sz="1800" b="1" dirty="0" err="1"/>
              <a:t>Aturan</a:t>
            </a:r>
            <a:r>
              <a:rPr lang="en-US" sz="1800" b="1" dirty="0"/>
              <a:t> </a:t>
            </a:r>
            <a:r>
              <a:rPr lang="en-US" sz="1800" b="1" dirty="0" err="1"/>
              <a:t>penarikan</a:t>
            </a:r>
            <a:r>
              <a:rPr lang="en-US" sz="1800" b="1" dirty="0"/>
              <a:t> </a:t>
            </a:r>
            <a:r>
              <a:rPr lang="en-US" sz="1800" b="1" dirty="0" err="1"/>
              <a:t>dapat</a:t>
            </a:r>
            <a:r>
              <a:rPr lang="en-US" sz="1800" b="1" dirty="0"/>
              <a:t> </a:t>
            </a:r>
            <a:r>
              <a:rPr lang="en-US" sz="1800" b="1" dirty="0" err="1"/>
              <a:t>berbeda</a:t>
            </a:r>
            <a:r>
              <a:rPr lang="en-US" sz="1800" dirty="0"/>
              <a:t> </a:t>
            </a:r>
          </a:p>
          <a:p>
            <a:pPr lvl="1"/>
            <a:r>
              <a:rPr lang="en-US" dirty="0" err="1"/>
              <a:t>Misalnya</a:t>
            </a:r>
            <a:r>
              <a:rPr lang="en-US" dirty="0"/>
              <a:t> </a:t>
            </a:r>
            <a:r>
              <a:rPr lang="en-US" dirty="0" err="1"/>
              <a:t>penarikan</a:t>
            </a:r>
            <a:r>
              <a:rPr lang="en-US" dirty="0"/>
              <a:t> </a:t>
            </a:r>
            <a:r>
              <a:rPr lang="en-US" dirty="0" err="1"/>
              <a:t>dibatasi</a:t>
            </a:r>
            <a:r>
              <a:rPr lang="en-US" dirty="0"/>
              <a:t> </a:t>
            </a:r>
            <a:r>
              <a:rPr lang="en-US" dirty="0" err="1"/>
              <a:t>jumlahnya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memerlukan</a:t>
            </a:r>
            <a:r>
              <a:rPr lang="en-US" dirty="0"/>
              <a:t> </a:t>
            </a:r>
            <a:r>
              <a:rPr lang="en-US" dirty="0" err="1"/>
              <a:t>persetujuan</a:t>
            </a:r>
            <a:r>
              <a:rPr lang="en-US" dirty="0"/>
              <a:t> </a:t>
            </a:r>
            <a:r>
              <a:rPr lang="en-US" dirty="0" err="1"/>
              <a:t>wali</a:t>
            </a:r>
            <a:r>
              <a:rPr lang="en-US" dirty="0"/>
              <a:t>. </a:t>
            </a:r>
          </a:p>
          <a:p>
            <a:r>
              <a:rPr lang="en-US" sz="1800" b="1" dirty="0" err="1"/>
              <a:t>Tujuan</a:t>
            </a:r>
            <a:r>
              <a:rPr lang="en-US" sz="1800" b="1" dirty="0"/>
              <a:t> </a:t>
            </a:r>
            <a:r>
              <a:rPr lang="en-US" sz="1800" b="1" dirty="0" err="1"/>
              <a:t>edukatif</a:t>
            </a:r>
            <a:r>
              <a:rPr lang="en-US" sz="1800" dirty="0"/>
              <a:t> </a:t>
            </a:r>
          </a:p>
          <a:p>
            <a:pPr lvl="1"/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hanya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tempat</a:t>
            </a:r>
            <a:r>
              <a:rPr lang="en-US" dirty="0"/>
              <a:t> </a:t>
            </a:r>
            <a:r>
              <a:rPr lang="en-US" dirty="0" err="1"/>
              <a:t>menyimpan</a:t>
            </a:r>
            <a:r>
              <a:rPr lang="en-US" dirty="0"/>
              <a:t> </a:t>
            </a:r>
            <a:r>
              <a:rPr lang="en-US" dirty="0" err="1"/>
              <a:t>uang</a:t>
            </a:r>
            <a:r>
              <a:rPr lang="en-US" dirty="0"/>
              <a:t>, </a:t>
            </a:r>
            <a:r>
              <a:rPr lang="en-US" dirty="0" err="1"/>
              <a:t>tetapi</a:t>
            </a:r>
            <a:r>
              <a:rPr lang="en-US" dirty="0"/>
              <a:t> </a:t>
            </a:r>
            <a:r>
              <a:rPr lang="en-US" dirty="0" err="1"/>
              <a:t>juga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membangun</a:t>
            </a:r>
            <a:r>
              <a:rPr lang="en-US" dirty="0"/>
              <a:t> </a:t>
            </a:r>
            <a:r>
              <a:rPr lang="en-US" dirty="0" err="1"/>
              <a:t>kebiasaan</a:t>
            </a:r>
            <a:r>
              <a:rPr lang="en-US" dirty="0"/>
              <a:t> </a:t>
            </a:r>
            <a:r>
              <a:rPr lang="en-US" dirty="0" err="1"/>
              <a:t>menabung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2106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838200"/>
            <a:ext cx="7499350" cy="677108"/>
          </a:xfrm>
        </p:spPr>
        <p:txBody>
          <a:bodyPr/>
          <a:lstStyle/>
          <a:p>
            <a:r>
              <a:rPr lang="en-US" dirty="0"/>
              <a:t>Tabungan </a:t>
            </a:r>
            <a:r>
              <a:rPr lang="en-US" dirty="0" err="1"/>
              <a:t>Anak</a:t>
            </a:r>
            <a:endParaRPr lang="en-US" dirty="0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752600"/>
            <a:ext cx="7343677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en-US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Saldo</a:t>
            </a:r>
            <a:r>
              <a: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minimum </a:t>
            </a:r>
            <a:r>
              <a:rPr kumimoji="0" lang="en-US" altLang="en-US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setelah</a:t>
            </a:r>
            <a:r>
              <a: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penarikan</a:t>
            </a:r>
            <a:r>
              <a: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 </a:t>
            </a:r>
            <a:r>
              <a:rPr kumimoji="0" lang="en-US" alt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Rp100.000</a:t>
            </a:r>
            <a:r>
              <a: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  </a:t>
            </a:r>
            <a:r>
              <a:rPr kumimoji="0" lang="en-US" altLang="en-US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Maksimal</a:t>
            </a:r>
            <a:r>
              <a: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penarikan</a:t>
            </a:r>
            <a:r>
              <a: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per </a:t>
            </a:r>
            <a:r>
              <a:rPr kumimoji="0" lang="en-US" altLang="en-US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transaksi</a:t>
            </a:r>
            <a:r>
              <a: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 </a:t>
            </a:r>
            <a:r>
              <a:rPr kumimoji="0" lang="en-US" alt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Rp500.000</a:t>
            </a:r>
            <a:r>
              <a: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  </a:t>
            </a:r>
            <a:r>
              <a:rPr kumimoji="0" lang="en-US" altLang="en-US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Penarikan</a:t>
            </a:r>
            <a:r>
              <a: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di </a:t>
            </a:r>
            <a:r>
              <a:rPr kumimoji="0" lang="en-US" altLang="en-US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atas</a:t>
            </a:r>
            <a:r>
              <a: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Rp500.000: </a:t>
            </a:r>
            <a:r>
              <a:rPr kumimoji="0" lang="en-US" altLang="en-US" sz="1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harus</a:t>
            </a:r>
            <a:r>
              <a:rPr kumimoji="0" lang="en-US" alt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1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mendapat</a:t>
            </a:r>
            <a:r>
              <a:rPr kumimoji="0" lang="en-US" alt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1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persetujuan</a:t>
            </a:r>
            <a:r>
              <a:rPr kumimoji="0" lang="en-US" alt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1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wali</a:t>
            </a:r>
            <a:r>
              <a: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86456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990600"/>
            <a:ext cx="7499350" cy="677108"/>
          </a:xfrm>
        </p:spPr>
        <p:txBody>
          <a:bodyPr/>
          <a:lstStyle/>
          <a:p>
            <a:r>
              <a:rPr lang="en-US" dirty="0" smtClean="0"/>
              <a:t>Tabungan </a:t>
            </a:r>
            <a:r>
              <a:rPr lang="en-US" dirty="0" err="1" smtClean="0"/>
              <a:t>Anak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93139" y="2008886"/>
            <a:ext cx="7503159" cy="2585323"/>
          </a:xfrm>
        </p:spPr>
        <p:txBody>
          <a:bodyPr/>
          <a:lstStyle/>
          <a:p>
            <a:pPr marL="342900" indent="-342900">
              <a:buFontTx/>
              <a:buChar char="-"/>
            </a:pPr>
            <a:r>
              <a:rPr lang="en-US" dirty="0" err="1"/>
              <a:t>nomorRekening</a:t>
            </a:r>
            <a:endParaRPr lang="en-US" dirty="0"/>
          </a:p>
          <a:p>
            <a:pPr marL="342900" indent="-342900">
              <a:buFontTx/>
              <a:buChar char="-"/>
            </a:pPr>
            <a:r>
              <a:rPr lang="en-US" dirty="0" err="1"/>
              <a:t>Saldo</a:t>
            </a:r>
            <a:endParaRPr lang="en-US" dirty="0"/>
          </a:p>
          <a:p>
            <a:endParaRPr lang="pt-BR" dirty="0" smtClean="0"/>
          </a:p>
          <a:p>
            <a:r>
              <a:rPr lang="pt-BR" dirty="0" smtClean="0"/>
              <a:t>namaWali</a:t>
            </a:r>
            <a:endParaRPr lang="pt-BR" dirty="0"/>
          </a:p>
          <a:p>
            <a:r>
              <a:rPr lang="pt-BR" dirty="0"/>
              <a:t>saldoMinimum</a:t>
            </a:r>
          </a:p>
          <a:p>
            <a:r>
              <a:rPr lang="pt-BR" dirty="0" smtClean="0"/>
              <a:t>batasTanpaPersetujuan </a:t>
            </a:r>
            <a:r>
              <a:rPr lang="pt-BR" dirty="0" smtClean="0">
                <a:sym typeface="Wingdings" panose="05000000000000000000" pitchFamily="2" charset="2"/>
              </a:rPr>
              <a:t> </a:t>
            </a:r>
            <a:r>
              <a:rPr lang="pt-BR" dirty="0" smtClean="0"/>
              <a:t>parameter </a:t>
            </a:r>
            <a:r>
              <a:rPr lang="pt-BR" b="1" dirty="0"/>
              <a:t>disetujui OrangTua</a:t>
            </a:r>
            <a:r>
              <a:rPr lang="pt-BR" dirty="0"/>
              <a:t> pada method tarik()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5213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0680" y="914400"/>
            <a:ext cx="7499350" cy="677108"/>
          </a:xfrm>
        </p:spPr>
        <p:txBody>
          <a:bodyPr/>
          <a:lstStyle/>
          <a:p>
            <a:r>
              <a:rPr lang="en-US" dirty="0" err="1" smtClean="0"/>
              <a:t>Deposito</a:t>
            </a:r>
            <a:r>
              <a:rPr lang="en-US" dirty="0" smtClean="0"/>
              <a:t>(3)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93139" y="2008886"/>
            <a:ext cx="7503159" cy="2215991"/>
          </a:xfrm>
        </p:spPr>
        <p:txBody>
          <a:bodyPr/>
          <a:lstStyle/>
          <a:p>
            <a:pPr marL="342900" indent="-342900">
              <a:buFontTx/>
              <a:buChar char="-"/>
            </a:pPr>
            <a:r>
              <a:rPr lang="en-US" dirty="0" err="1"/>
              <a:t>nomorRekening</a:t>
            </a:r>
            <a:endParaRPr lang="en-US" dirty="0"/>
          </a:p>
          <a:p>
            <a:pPr marL="342900" indent="-342900">
              <a:buFontTx/>
              <a:buChar char="-"/>
            </a:pPr>
            <a:r>
              <a:rPr lang="en-US" dirty="0" err="1"/>
              <a:t>Saldo</a:t>
            </a:r>
            <a:endParaRPr lang="en-US" dirty="0"/>
          </a:p>
          <a:p>
            <a:endParaRPr lang="nb-NO" dirty="0"/>
          </a:p>
          <a:p>
            <a:r>
              <a:rPr lang="nb-NO" dirty="0" smtClean="0"/>
              <a:t>double bunga</a:t>
            </a:r>
            <a:r>
              <a:rPr lang="nb-NO" dirty="0"/>
              <a:t>;</a:t>
            </a:r>
          </a:p>
          <a:p>
            <a:r>
              <a:rPr lang="nb-NO" dirty="0" smtClean="0"/>
              <a:t>int </a:t>
            </a:r>
            <a:r>
              <a:rPr lang="nb-NO" dirty="0"/>
              <a:t>jangkaWaktu;</a:t>
            </a:r>
          </a:p>
          <a:p>
            <a:r>
              <a:rPr lang="nb-NO" dirty="0" smtClean="0"/>
              <a:t>int </a:t>
            </a:r>
            <a:r>
              <a:rPr lang="nb-NO" dirty="0"/>
              <a:t>bulanBerjalan;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3562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3139" y="914400"/>
            <a:ext cx="7499350" cy="66548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734" y="762000"/>
            <a:ext cx="7924800" cy="6673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1972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990600"/>
            <a:ext cx="7499350" cy="677108"/>
          </a:xfrm>
        </p:spPr>
        <p:txBody>
          <a:bodyPr/>
          <a:lstStyle/>
          <a:p>
            <a:r>
              <a:rPr lang="en-US" dirty="0" smtClean="0"/>
              <a:t>Class Abstract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93139" y="2008886"/>
            <a:ext cx="8150861" cy="2585323"/>
          </a:xfrm>
        </p:spPr>
        <p:txBody>
          <a:bodyPr/>
          <a:lstStyle/>
          <a:p>
            <a:r>
              <a:rPr lang="en-US" dirty="0" smtClean="0"/>
              <a:t>Class </a:t>
            </a:r>
            <a:r>
              <a:rPr lang="en-US" dirty="0" err="1" smtClean="0"/>
              <a:t>Rekening</a:t>
            </a:r>
            <a:r>
              <a:rPr lang="en-US" dirty="0" smtClean="0"/>
              <a:t> </a:t>
            </a:r>
            <a:r>
              <a:rPr lang="en-US" dirty="0" smtClean="0">
                <a:sym typeface="Wingdings" panose="05000000000000000000" pitchFamily="2" charset="2"/>
              </a:rPr>
              <a:t> </a:t>
            </a:r>
            <a:r>
              <a:rPr lang="en-US" dirty="0" err="1" smtClean="0">
                <a:sym typeface="Wingdings" panose="05000000000000000000" pitchFamily="2" charset="2"/>
              </a:rPr>
              <a:t>merupakan</a:t>
            </a:r>
            <a:r>
              <a:rPr lang="en-US" dirty="0" smtClean="0">
                <a:sym typeface="Wingdings" panose="05000000000000000000" pitchFamily="2" charset="2"/>
              </a:rPr>
              <a:t> class Abstract </a:t>
            </a:r>
            <a:r>
              <a:rPr lang="en-US" dirty="0" err="1" smtClean="0">
                <a:sym typeface="Wingdings" panose="05000000000000000000" pitchFamily="2" charset="2"/>
              </a:rPr>
              <a:t>karena</a:t>
            </a:r>
            <a:r>
              <a:rPr lang="en-US" dirty="0" smtClean="0">
                <a:sym typeface="Wingdings" panose="05000000000000000000" pitchFamily="2" charset="2"/>
              </a:rPr>
              <a:t> </a:t>
            </a:r>
            <a:r>
              <a:rPr lang="en-US" dirty="0" err="1" smtClean="0">
                <a:sym typeface="Wingdings" panose="05000000000000000000" pitchFamily="2" charset="2"/>
              </a:rPr>
              <a:t>mempunyai</a:t>
            </a:r>
            <a:r>
              <a:rPr lang="en-US" dirty="0" smtClean="0">
                <a:sym typeface="Wingdings" panose="05000000000000000000" pitchFamily="2" charset="2"/>
              </a:rPr>
              <a:t> 2 method abstract </a:t>
            </a:r>
            <a:r>
              <a:rPr lang="en-US" dirty="0" err="1" smtClean="0">
                <a:sym typeface="Wingdings" panose="05000000000000000000" pitchFamily="2" charset="2"/>
              </a:rPr>
              <a:t>yaitu</a:t>
            </a:r>
            <a:r>
              <a:rPr lang="en-US" dirty="0" smtClean="0">
                <a:sym typeface="Wingdings" panose="05000000000000000000" pitchFamily="2" charset="2"/>
              </a:rPr>
              <a:t> :</a:t>
            </a:r>
          </a:p>
          <a:p>
            <a:pPr marL="342900" indent="-342900">
              <a:buFontTx/>
              <a:buChar char="-"/>
            </a:pPr>
            <a:r>
              <a:rPr lang="en-US" dirty="0" err="1" smtClean="0"/>
              <a:t>tarik</a:t>
            </a:r>
            <a:r>
              <a:rPr lang="en-US" dirty="0" smtClean="0"/>
              <a:t>()</a:t>
            </a:r>
          </a:p>
          <a:p>
            <a:pPr marL="342900" indent="-342900">
              <a:buFontTx/>
              <a:buChar char="-"/>
            </a:pPr>
            <a:r>
              <a:rPr lang="en-US" dirty="0" err="1"/>
              <a:t>hitungBunga</a:t>
            </a:r>
            <a:r>
              <a:rPr lang="en-US" dirty="0"/>
              <a:t>()</a:t>
            </a:r>
          </a:p>
          <a:p>
            <a:endParaRPr lang="en-US" dirty="0" smtClean="0"/>
          </a:p>
          <a:p>
            <a:r>
              <a:rPr lang="en-US" dirty="0" err="1" smtClean="0"/>
              <a:t>Mengapa</a:t>
            </a:r>
            <a:r>
              <a:rPr lang="en-US" dirty="0" smtClean="0"/>
              <a:t> method </a:t>
            </a:r>
            <a:r>
              <a:rPr lang="en-US" dirty="0" err="1" smtClean="0"/>
              <a:t>tersebut</a:t>
            </a:r>
            <a:r>
              <a:rPr lang="en-US" dirty="0" smtClean="0"/>
              <a:t> abstract ? </a:t>
            </a:r>
            <a:r>
              <a:rPr lang="en-US" dirty="0" err="1" smtClean="0"/>
              <a:t>Jelaskan</a:t>
            </a:r>
            <a:r>
              <a:rPr lang="en-US" dirty="0" smtClean="0"/>
              <a:t> !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2031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990600"/>
            <a:ext cx="7499350" cy="677108"/>
          </a:xfrm>
        </p:spPr>
        <p:txBody>
          <a:bodyPr/>
          <a:lstStyle/>
          <a:p>
            <a:r>
              <a:rPr lang="en-US" dirty="0" smtClean="0"/>
              <a:t>Overriding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2057400"/>
            <a:ext cx="7503159" cy="738664"/>
          </a:xfrm>
        </p:spPr>
        <p:txBody>
          <a:bodyPr/>
          <a:lstStyle/>
          <a:p>
            <a:r>
              <a:rPr lang="en-US" dirty="0" err="1" smtClean="0"/>
              <a:t>Manakah</a:t>
            </a:r>
            <a:r>
              <a:rPr lang="en-US" dirty="0" smtClean="0"/>
              <a:t> yang </a:t>
            </a:r>
            <a:r>
              <a:rPr lang="en-US" dirty="0" err="1" smtClean="0"/>
              <a:t>merupakan</a:t>
            </a:r>
            <a:r>
              <a:rPr lang="en-US" dirty="0" smtClean="0"/>
              <a:t> overriding method ?</a:t>
            </a:r>
          </a:p>
          <a:p>
            <a:r>
              <a:rPr lang="en-US" dirty="0" err="1" smtClean="0"/>
              <a:t>Mengapa</a:t>
            </a:r>
            <a:r>
              <a:rPr lang="en-US" dirty="0" smtClean="0"/>
              <a:t> ? </a:t>
            </a:r>
            <a:r>
              <a:rPr lang="en-US" dirty="0" err="1" smtClean="0"/>
              <a:t>Jelaskan</a:t>
            </a:r>
            <a:r>
              <a:rPr lang="en-US" dirty="0" smtClean="0"/>
              <a:t> !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7117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742752"/>
            <a:ext cx="7499350" cy="677108"/>
          </a:xfrm>
        </p:spPr>
        <p:txBody>
          <a:bodyPr/>
          <a:lstStyle/>
          <a:p>
            <a:r>
              <a:rPr lang="en-US" dirty="0" smtClean="0"/>
              <a:t>Method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9262193"/>
              </p:ext>
            </p:extLst>
          </p:nvPr>
        </p:nvGraphicFramePr>
        <p:xfrm>
          <a:off x="533400" y="1507941"/>
          <a:ext cx="8763000" cy="509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>
                  <a:extLst>
                    <a:ext uri="{9D8B030D-6E8A-4147-A177-3AD203B41FA5}">
                      <a16:colId xmlns:a16="http://schemas.microsoft.com/office/drawing/2014/main" val="2075179960"/>
                    </a:ext>
                  </a:extLst>
                </a:gridCol>
                <a:gridCol w="1905000">
                  <a:extLst>
                    <a:ext uri="{9D8B030D-6E8A-4147-A177-3AD203B41FA5}">
                      <a16:colId xmlns:a16="http://schemas.microsoft.com/office/drawing/2014/main" val="3576623020"/>
                    </a:ext>
                  </a:extLst>
                </a:gridCol>
                <a:gridCol w="1600200">
                  <a:extLst>
                    <a:ext uri="{9D8B030D-6E8A-4147-A177-3AD203B41FA5}">
                      <a16:colId xmlns:a16="http://schemas.microsoft.com/office/drawing/2014/main" val="57992071"/>
                    </a:ext>
                  </a:extLst>
                </a:gridCol>
                <a:gridCol w="3733800">
                  <a:extLst>
                    <a:ext uri="{9D8B030D-6E8A-4147-A177-3AD203B41FA5}">
                      <a16:colId xmlns:a16="http://schemas.microsoft.com/office/drawing/2014/main" val="1371706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Class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/>
                        <a:t>Method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/>
                        <a:t>Jenis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Fungsi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314481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Rekening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/>
                        <a:t>setor()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concrete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/>
                        <a:t>Menambah saldo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582366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Rekening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tarik</a:t>
                      </a:r>
                      <a:r>
                        <a:rPr lang="en-US" dirty="0"/>
                        <a:t>()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b="1"/>
                        <a:t>abstract</a:t>
                      </a:r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/>
                        <a:t>Kontrak penarikan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47222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Rekening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hitungBunga</a:t>
                      </a:r>
                      <a:r>
                        <a:rPr lang="en-US" dirty="0"/>
                        <a:t>()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b="1"/>
                        <a:t>abstract</a:t>
                      </a:r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/>
                        <a:t>Kontrak perhitungan bunga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34365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Rekening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prosesBunga</a:t>
                      </a:r>
                      <a:r>
                        <a:rPr lang="en-US" dirty="0"/>
                        <a:t>()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/>
                        <a:t>concrete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/>
                        <a:t>Menambahkan bunga ke saldo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155821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Rekening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/>
                        <a:t>tampilkanInfo()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/>
                        <a:t>concrete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/>
                        <a:t>Menampilkan informasi rekening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35861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Tabungan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tarik</a:t>
                      </a:r>
                      <a:r>
                        <a:rPr lang="en-US" dirty="0"/>
                        <a:t>()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/>
                        <a:t>override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/>
                        <a:t>Tarik selama saldo cukup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481169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Tabungan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hitungBunga</a:t>
                      </a:r>
                      <a:r>
                        <a:rPr lang="en-US" dirty="0"/>
                        <a:t>()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override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/>
                        <a:t>Menghitung bunga tabungan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385703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/>
                        <a:t>Deposito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tarik</a:t>
                      </a:r>
                      <a:r>
                        <a:rPr lang="en-US" dirty="0"/>
                        <a:t>()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override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Tarik </a:t>
                      </a:r>
                      <a:r>
                        <a:rPr lang="en-US" dirty="0" err="1"/>
                        <a:t>setelah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jatuh</a:t>
                      </a:r>
                      <a:r>
                        <a:rPr lang="en-US" dirty="0"/>
                        <a:t> tempo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558320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/>
                        <a:t>Deposito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hitungBunga</a:t>
                      </a:r>
                      <a:r>
                        <a:rPr lang="en-US" dirty="0"/>
                        <a:t>()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override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Menghitung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bunga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deposito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126378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Deposito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/>
                        <a:t>isJatuhTempo()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concrete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Mengecek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jatuh</a:t>
                      </a:r>
                      <a:r>
                        <a:rPr lang="en-US" dirty="0"/>
                        <a:t> tempo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021626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Giro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tarik</a:t>
                      </a:r>
                      <a:r>
                        <a:rPr lang="en-US" dirty="0"/>
                        <a:t>()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override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Tarik </a:t>
                      </a:r>
                      <a:r>
                        <a:rPr lang="en-US" dirty="0" err="1"/>
                        <a:t>berdasarkan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aturan</a:t>
                      </a:r>
                      <a:r>
                        <a:rPr lang="en-US" dirty="0"/>
                        <a:t> </a:t>
                      </a:r>
                      <a:r>
                        <a:rPr lang="en-US" dirty="0" err="1" smtClean="0"/>
                        <a:t>giro</a:t>
                      </a:r>
                      <a:r>
                        <a:rPr lang="en-US" dirty="0" smtClean="0"/>
                        <a:t> </a:t>
                      </a:r>
                    </a:p>
                    <a:p>
                      <a:r>
                        <a:rPr lang="en-US" dirty="0" smtClean="0"/>
                        <a:t>(</a:t>
                      </a:r>
                      <a:r>
                        <a:rPr lang="en-US" dirty="0" err="1" smtClean="0"/>
                        <a:t>saldo</a:t>
                      </a:r>
                      <a:r>
                        <a:rPr lang="en-US" baseline="0" dirty="0" smtClean="0"/>
                        <a:t> + </a:t>
                      </a:r>
                      <a:r>
                        <a:rPr lang="en-US" baseline="0" dirty="0" err="1" smtClean="0"/>
                        <a:t>limitCek</a:t>
                      </a:r>
                      <a:r>
                        <a:rPr lang="en-US" baseline="0" dirty="0" smtClean="0"/>
                        <a:t>)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213475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Giro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hitungBunga</a:t>
                      </a:r>
                      <a:r>
                        <a:rPr lang="en-US" dirty="0"/>
                        <a:t>()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override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Menghitung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bunga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giro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49501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57904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4672" y="914400"/>
            <a:ext cx="7499350" cy="677108"/>
          </a:xfrm>
        </p:spPr>
        <p:txBody>
          <a:bodyPr/>
          <a:lstStyle/>
          <a:p>
            <a:r>
              <a:rPr lang="en-US" dirty="0" err="1" smtClean="0"/>
              <a:t>Bunga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/>
              <a:t>prosesBunga</a:t>
            </a:r>
            <a:r>
              <a:rPr lang="en-US" dirty="0"/>
              <a:t>()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91903"/>
            <a:ext cx="5562600" cy="4893647"/>
          </a:xfrm>
        </p:spPr>
        <p:txBody>
          <a:bodyPr/>
          <a:lstStyle/>
          <a:p>
            <a:r>
              <a:rPr lang="en-US" sz="2000" dirty="0"/>
              <a:t>Tabungan:</a:t>
            </a:r>
          </a:p>
          <a:p>
            <a:r>
              <a:rPr lang="en-US" sz="2000" dirty="0" err="1"/>
              <a:t>bunga</a:t>
            </a:r>
            <a:r>
              <a:rPr lang="en-US" sz="2000" dirty="0"/>
              <a:t> = </a:t>
            </a:r>
            <a:r>
              <a:rPr lang="en-US" sz="2000" dirty="0" err="1"/>
              <a:t>saldo</a:t>
            </a:r>
            <a:r>
              <a:rPr lang="en-US" sz="2000" dirty="0"/>
              <a:t> × </a:t>
            </a:r>
            <a:r>
              <a:rPr lang="en-US" sz="2000" dirty="0" err="1"/>
              <a:t>sukuBunga</a:t>
            </a:r>
            <a:endParaRPr lang="en-US" sz="2000" dirty="0"/>
          </a:p>
          <a:p>
            <a:endParaRPr lang="en-US" sz="2000" dirty="0"/>
          </a:p>
          <a:p>
            <a:r>
              <a:rPr lang="en-US" sz="2000" dirty="0" err="1"/>
              <a:t>Deposito</a:t>
            </a:r>
            <a:r>
              <a:rPr lang="en-US" sz="2000" dirty="0"/>
              <a:t>:</a:t>
            </a:r>
          </a:p>
          <a:p>
            <a:r>
              <a:rPr lang="en-US" sz="2000" dirty="0" err="1"/>
              <a:t>bunga</a:t>
            </a:r>
            <a:r>
              <a:rPr lang="en-US" sz="2000" dirty="0"/>
              <a:t> = </a:t>
            </a:r>
            <a:r>
              <a:rPr lang="en-US" sz="2000" dirty="0" err="1"/>
              <a:t>saldo</a:t>
            </a:r>
            <a:r>
              <a:rPr lang="en-US" sz="2000" dirty="0"/>
              <a:t> × </a:t>
            </a:r>
            <a:r>
              <a:rPr lang="en-US" sz="2000" dirty="0" err="1"/>
              <a:t>sukuBunga</a:t>
            </a:r>
            <a:r>
              <a:rPr lang="en-US" sz="2000" dirty="0"/>
              <a:t> × </a:t>
            </a:r>
            <a:r>
              <a:rPr lang="en-US" sz="2000" dirty="0" err="1"/>
              <a:t>jangkaWaktu</a:t>
            </a:r>
            <a:r>
              <a:rPr lang="en-US" sz="2000" dirty="0"/>
              <a:t> / </a:t>
            </a:r>
            <a:r>
              <a:rPr lang="en-US" sz="2000" dirty="0" smtClean="0"/>
              <a:t>12</a:t>
            </a:r>
          </a:p>
          <a:p>
            <a:endParaRPr lang="en-US" sz="2000" dirty="0" smtClean="0"/>
          </a:p>
          <a:p>
            <a:r>
              <a:rPr lang="en-US" sz="2000" dirty="0" smtClean="0"/>
              <a:t>Giro:</a:t>
            </a:r>
            <a:endParaRPr lang="en-US" sz="2000" dirty="0"/>
          </a:p>
          <a:p>
            <a:r>
              <a:rPr lang="en-US" sz="2000" dirty="0" err="1"/>
              <a:t>bunga</a:t>
            </a:r>
            <a:r>
              <a:rPr lang="en-US" sz="2000" dirty="0"/>
              <a:t> = </a:t>
            </a:r>
            <a:r>
              <a:rPr lang="en-US" sz="2000" dirty="0" err="1"/>
              <a:t>saldo</a:t>
            </a:r>
            <a:r>
              <a:rPr lang="en-US" sz="2000" dirty="0"/>
              <a:t> × </a:t>
            </a:r>
            <a:r>
              <a:rPr lang="en-US" sz="2000" dirty="0" err="1"/>
              <a:t>sukuBunga</a:t>
            </a:r>
            <a:endParaRPr lang="en-US" sz="2000" dirty="0"/>
          </a:p>
          <a:p>
            <a:endParaRPr lang="en-US" sz="2000" dirty="0"/>
          </a:p>
          <a:p>
            <a:r>
              <a:rPr lang="en-US" sz="2000" b="1" dirty="0" err="1"/>
              <a:t>prosesBunga</a:t>
            </a:r>
            <a:r>
              <a:rPr lang="en-US" sz="2000" b="1" dirty="0" smtClean="0"/>
              <a:t>() </a:t>
            </a:r>
            <a:r>
              <a:rPr lang="en-US" sz="2000" dirty="0" smtClean="0">
                <a:sym typeface="Wingdings" panose="05000000000000000000" pitchFamily="2" charset="2"/>
              </a:rPr>
              <a:t> </a:t>
            </a:r>
            <a:r>
              <a:rPr lang="en-US" sz="2000" dirty="0" err="1" smtClean="0">
                <a:sym typeface="Wingdings" panose="05000000000000000000" pitchFamily="2" charset="2"/>
              </a:rPr>
              <a:t>menghitung</a:t>
            </a:r>
            <a:r>
              <a:rPr lang="en-US" sz="2000" dirty="0" smtClean="0">
                <a:sym typeface="Wingdings" panose="05000000000000000000" pitchFamily="2" charset="2"/>
              </a:rPr>
              <a:t> </a:t>
            </a:r>
            <a:r>
              <a:rPr lang="en-US" sz="2000" dirty="0" err="1" smtClean="0">
                <a:sym typeface="Wingdings" panose="05000000000000000000" pitchFamily="2" charset="2"/>
              </a:rPr>
              <a:t>saldo</a:t>
            </a:r>
            <a:r>
              <a:rPr lang="en-US" sz="2000" dirty="0" smtClean="0">
                <a:sym typeface="Wingdings" panose="05000000000000000000" pitchFamily="2" charset="2"/>
              </a:rPr>
              <a:t> </a:t>
            </a:r>
            <a:r>
              <a:rPr lang="en-US" sz="2000" dirty="0" err="1" smtClean="0">
                <a:sym typeface="Wingdings" panose="05000000000000000000" pitchFamily="2" charset="2"/>
              </a:rPr>
              <a:t>akhir</a:t>
            </a:r>
            <a:r>
              <a:rPr lang="en-US" sz="2000" dirty="0">
                <a:sym typeface="Wingdings" panose="05000000000000000000" pitchFamily="2" charset="2"/>
              </a:rPr>
              <a:t> </a:t>
            </a:r>
            <a:r>
              <a:rPr lang="en-US" sz="2000" dirty="0" err="1" smtClean="0">
                <a:sym typeface="Wingdings" panose="05000000000000000000" pitchFamily="2" charset="2"/>
              </a:rPr>
              <a:t>yaitu</a:t>
            </a:r>
            <a:r>
              <a:rPr lang="en-US" sz="2000" dirty="0" smtClean="0">
                <a:sym typeface="Wingdings" panose="05000000000000000000" pitchFamily="2" charset="2"/>
              </a:rPr>
              <a:t> </a:t>
            </a:r>
            <a:r>
              <a:rPr lang="en-US" sz="2000" dirty="0" err="1" smtClean="0">
                <a:sym typeface="Wingdings" panose="05000000000000000000" pitchFamily="2" charset="2"/>
              </a:rPr>
              <a:t>saldo</a:t>
            </a:r>
            <a:r>
              <a:rPr lang="en-US" sz="2000" dirty="0" smtClean="0">
                <a:sym typeface="Wingdings" panose="05000000000000000000" pitchFamily="2" charset="2"/>
              </a:rPr>
              <a:t> </a:t>
            </a:r>
            <a:r>
              <a:rPr lang="en-US" sz="2000" dirty="0" err="1" smtClean="0">
                <a:sym typeface="Wingdings" panose="05000000000000000000" pitchFamily="2" charset="2"/>
              </a:rPr>
              <a:t>ditambah</a:t>
            </a:r>
            <a:r>
              <a:rPr lang="en-US" sz="2000" dirty="0" smtClean="0">
                <a:sym typeface="Wingdings" panose="05000000000000000000" pitchFamily="2" charset="2"/>
              </a:rPr>
              <a:t> </a:t>
            </a:r>
            <a:r>
              <a:rPr lang="en-US" sz="2000" dirty="0" err="1" smtClean="0">
                <a:sym typeface="Wingdings" panose="05000000000000000000" pitchFamily="2" charset="2"/>
              </a:rPr>
              <a:t>dengan</a:t>
            </a:r>
            <a:r>
              <a:rPr lang="en-US" sz="2000" dirty="0" smtClean="0">
                <a:sym typeface="Wingdings" panose="05000000000000000000" pitchFamily="2" charset="2"/>
              </a:rPr>
              <a:t> </a:t>
            </a:r>
            <a:r>
              <a:rPr lang="en-US" sz="2000" dirty="0" err="1" smtClean="0">
                <a:sym typeface="Wingdings" panose="05000000000000000000" pitchFamily="2" charset="2"/>
              </a:rPr>
              <a:t>bunga</a:t>
            </a:r>
            <a:r>
              <a:rPr lang="en-US" sz="2000" dirty="0" smtClean="0">
                <a:sym typeface="Wingdings" panose="05000000000000000000" pitchFamily="2" charset="2"/>
              </a:rPr>
              <a:t>. </a:t>
            </a:r>
            <a:r>
              <a:rPr lang="en-US" sz="2000" dirty="0" err="1" smtClean="0">
                <a:sym typeface="Wingdings" panose="05000000000000000000" pitchFamily="2" charset="2"/>
              </a:rPr>
              <a:t>Sehingga</a:t>
            </a:r>
            <a:r>
              <a:rPr lang="en-US" sz="2000" dirty="0" smtClean="0">
                <a:sym typeface="Wingdings" panose="05000000000000000000" pitchFamily="2" charset="2"/>
              </a:rPr>
              <a:t> </a:t>
            </a:r>
            <a:r>
              <a:rPr lang="en-US" sz="2000" dirty="0" err="1" smtClean="0">
                <a:sym typeface="Wingdings" panose="05000000000000000000" pitchFamily="2" charset="2"/>
              </a:rPr>
              <a:t>ada</a:t>
            </a:r>
            <a:r>
              <a:rPr lang="en-US" sz="2000" dirty="0" smtClean="0">
                <a:sym typeface="Wingdings" panose="05000000000000000000" pitchFamily="2" charset="2"/>
              </a:rPr>
              <a:t> </a:t>
            </a:r>
            <a:r>
              <a:rPr lang="en-US" sz="2000" dirty="0" err="1" smtClean="0">
                <a:sym typeface="Wingdings" panose="05000000000000000000" pitchFamily="2" charset="2"/>
              </a:rPr>
              <a:t>dua</a:t>
            </a:r>
            <a:r>
              <a:rPr lang="en-US" sz="2000" dirty="0" smtClean="0">
                <a:sym typeface="Wingdings" panose="05000000000000000000" pitchFamily="2" charset="2"/>
              </a:rPr>
              <a:t> </a:t>
            </a:r>
            <a:r>
              <a:rPr lang="en-US" sz="2000" dirty="0" err="1" smtClean="0">
                <a:sym typeface="Wingdings" panose="05000000000000000000" pitchFamily="2" charset="2"/>
              </a:rPr>
              <a:t>langkah</a:t>
            </a:r>
            <a:r>
              <a:rPr lang="en-US" sz="2000" dirty="0" smtClean="0">
                <a:sym typeface="Wingdings" panose="05000000000000000000" pitchFamily="2" charset="2"/>
              </a:rPr>
              <a:t> </a:t>
            </a:r>
            <a:r>
              <a:rPr lang="en-US" sz="2000" dirty="0" err="1" smtClean="0">
                <a:sym typeface="Wingdings" panose="05000000000000000000" pitchFamily="2" charset="2"/>
              </a:rPr>
              <a:t>yaitu</a:t>
            </a:r>
            <a:r>
              <a:rPr lang="en-US" sz="2000" dirty="0" smtClean="0">
                <a:sym typeface="Wingdings" panose="05000000000000000000" pitchFamily="2" charset="2"/>
              </a:rPr>
              <a:t>:</a:t>
            </a:r>
          </a:p>
          <a:p>
            <a:endParaRPr lang="en-US" sz="2000" dirty="0" smtClean="0">
              <a:sym typeface="Wingdings" panose="05000000000000000000" pitchFamily="2" charset="2"/>
            </a:endParaRPr>
          </a:p>
          <a:p>
            <a:r>
              <a:rPr lang="en-US" sz="2000" b="1" dirty="0" smtClean="0">
                <a:sym typeface="Wingdings" panose="05000000000000000000" pitchFamily="2" charset="2"/>
              </a:rPr>
              <a:t>double </a:t>
            </a:r>
            <a:r>
              <a:rPr lang="en-US" sz="2000" b="1" dirty="0" err="1">
                <a:sym typeface="Wingdings" panose="05000000000000000000" pitchFamily="2" charset="2"/>
              </a:rPr>
              <a:t>bunga</a:t>
            </a:r>
            <a:r>
              <a:rPr lang="en-US" sz="2000" b="1" dirty="0">
                <a:sym typeface="Wingdings" panose="05000000000000000000" pitchFamily="2" charset="2"/>
              </a:rPr>
              <a:t> = </a:t>
            </a:r>
            <a:r>
              <a:rPr lang="en-US" sz="2000" b="1" dirty="0" err="1">
                <a:sym typeface="Wingdings" panose="05000000000000000000" pitchFamily="2" charset="2"/>
              </a:rPr>
              <a:t>hitungBunga</a:t>
            </a:r>
            <a:r>
              <a:rPr lang="en-US" sz="2000" b="1" dirty="0">
                <a:sym typeface="Wingdings" panose="05000000000000000000" pitchFamily="2" charset="2"/>
              </a:rPr>
              <a:t>();   </a:t>
            </a:r>
            <a:endParaRPr lang="en-US" sz="2000" b="1" dirty="0" smtClean="0">
              <a:sym typeface="Wingdings" panose="05000000000000000000" pitchFamily="2" charset="2"/>
            </a:endParaRPr>
          </a:p>
          <a:p>
            <a:r>
              <a:rPr lang="en-US" sz="2000" b="1" dirty="0" err="1" smtClean="0">
                <a:sym typeface="Wingdings" panose="05000000000000000000" pitchFamily="2" charset="2"/>
              </a:rPr>
              <a:t>saldo</a:t>
            </a:r>
            <a:r>
              <a:rPr lang="en-US" sz="2000" b="1" dirty="0" smtClean="0">
                <a:sym typeface="Wingdings" panose="05000000000000000000" pitchFamily="2" charset="2"/>
              </a:rPr>
              <a:t> </a:t>
            </a:r>
            <a:r>
              <a:rPr lang="en-US" sz="2000" b="1" dirty="0">
                <a:sym typeface="Wingdings" panose="05000000000000000000" pitchFamily="2" charset="2"/>
              </a:rPr>
              <a:t>+= </a:t>
            </a:r>
            <a:r>
              <a:rPr lang="en-US" sz="2000" b="1" dirty="0" err="1">
                <a:sym typeface="Wingdings" panose="05000000000000000000" pitchFamily="2" charset="2"/>
              </a:rPr>
              <a:t>bunga</a:t>
            </a:r>
            <a:r>
              <a:rPr lang="en-US" sz="2000" b="1" dirty="0">
                <a:sym typeface="Wingdings" panose="05000000000000000000" pitchFamily="2" charset="2"/>
              </a:rPr>
              <a:t>;</a:t>
            </a:r>
            <a:endParaRPr lang="en-US" b="1" dirty="0" smtClean="0"/>
          </a:p>
          <a:p>
            <a:endParaRPr lang="en-US" sz="1800" dirty="0" smtClean="0"/>
          </a:p>
        </p:txBody>
      </p:sp>
      <p:sp>
        <p:nvSpPr>
          <p:cNvPr id="4" name="Rectangle 3"/>
          <p:cNvSpPr/>
          <p:nvPr/>
        </p:nvSpPr>
        <p:spPr>
          <a:xfrm>
            <a:off x="6425665" y="4276368"/>
            <a:ext cx="50292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err="1" smtClean="0"/>
              <a:t>Contoh</a:t>
            </a:r>
            <a:r>
              <a:rPr lang="en-US" dirty="0" smtClean="0"/>
              <a:t>:</a:t>
            </a:r>
          </a:p>
          <a:p>
            <a:r>
              <a:rPr lang="en-US" b="1" dirty="0" err="1" smtClean="0"/>
              <a:t>Deposito</a:t>
            </a:r>
            <a:endParaRPr lang="en-US" b="1" dirty="0" smtClean="0"/>
          </a:p>
          <a:p>
            <a:r>
              <a:rPr lang="en-US" dirty="0" err="1" smtClean="0"/>
              <a:t>Saldo</a:t>
            </a:r>
            <a:r>
              <a:rPr lang="en-US" dirty="0" smtClean="0"/>
              <a:t> = 20 </a:t>
            </a:r>
            <a:r>
              <a:rPr lang="en-US" dirty="0" err="1" smtClean="0"/>
              <a:t>juta</a:t>
            </a:r>
            <a:endParaRPr lang="en-US" dirty="0" smtClean="0"/>
          </a:p>
          <a:p>
            <a:r>
              <a:rPr lang="en-US" dirty="0" err="1" smtClean="0"/>
              <a:t>Bunga</a:t>
            </a:r>
            <a:r>
              <a:rPr lang="en-US" dirty="0" smtClean="0"/>
              <a:t> = 1 </a:t>
            </a:r>
            <a:r>
              <a:rPr lang="en-US" dirty="0" err="1" smtClean="0"/>
              <a:t>juta</a:t>
            </a:r>
            <a:endParaRPr lang="en-US" dirty="0" smtClean="0"/>
          </a:p>
          <a:p>
            <a:r>
              <a:rPr lang="en-US" dirty="0" smtClean="0"/>
              <a:t>       </a:t>
            </a:r>
          </a:p>
          <a:p>
            <a:r>
              <a:rPr lang="en-US" dirty="0" err="1" smtClean="0"/>
              <a:t>Saldo</a:t>
            </a:r>
            <a:r>
              <a:rPr lang="en-US" dirty="0" smtClean="0"/>
              <a:t> = 21 </a:t>
            </a:r>
            <a:r>
              <a:rPr lang="en-US" dirty="0" err="1" smtClean="0"/>
              <a:t>juta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6400800" y="1828800"/>
            <a:ext cx="50292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800" dirty="0" err="1" smtClean="0"/>
              <a:t>Contoh</a:t>
            </a:r>
            <a:r>
              <a:rPr lang="en-US" sz="1800" dirty="0" smtClean="0"/>
              <a:t> :</a:t>
            </a:r>
          </a:p>
          <a:p>
            <a:r>
              <a:rPr lang="en-US" sz="1800" b="1" dirty="0" smtClean="0"/>
              <a:t>Tabungan</a:t>
            </a:r>
          </a:p>
          <a:p>
            <a:r>
              <a:rPr lang="en-US" sz="1800" dirty="0" err="1" smtClean="0"/>
              <a:t>Saldo</a:t>
            </a:r>
            <a:r>
              <a:rPr lang="en-US" sz="1800" dirty="0" smtClean="0"/>
              <a:t> = 10 </a:t>
            </a:r>
            <a:r>
              <a:rPr lang="en-US" sz="1800" dirty="0" err="1" smtClean="0"/>
              <a:t>juta</a:t>
            </a:r>
            <a:endParaRPr lang="en-US" sz="1800" dirty="0" smtClean="0"/>
          </a:p>
          <a:p>
            <a:r>
              <a:rPr lang="en-US" sz="1800" dirty="0" err="1" smtClean="0"/>
              <a:t>Bunga</a:t>
            </a:r>
            <a:r>
              <a:rPr lang="en-US" sz="1800" dirty="0" smtClean="0"/>
              <a:t> = 200 </a:t>
            </a:r>
            <a:r>
              <a:rPr lang="en-US" sz="1800" dirty="0" err="1" smtClean="0"/>
              <a:t>ribu</a:t>
            </a:r>
            <a:endParaRPr lang="en-US" sz="1800" dirty="0" smtClean="0"/>
          </a:p>
          <a:p>
            <a:r>
              <a:rPr lang="en-US" sz="1800" dirty="0" smtClean="0"/>
              <a:t>       </a:t>
            </a:r>
          </a:p>
          <a:p>
            <a:r>
              <a:rPr lang="en-US" sz="1800" dirty="0" err="1" smtClean="0"/>
              <a:t>Saldo</a:t>
            </a:r>
            <a:r>
              <a:rPr lang="en-US" sz="1800" dirty="0" smtClean="0"/>
              <a:t> = 10,2 </a:t>
            </a:r>
            <a:r>
              <a:rPr lang="en-US" sz="1800" dirty="0" err="1" smtClean="0"/>
              <a:t>juta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978468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838200"/>
            <a:ext cx="7499350" cy="677108"/>
          </a:xfrm>
        </p:spPr>
        <p:txBody>
          <a:bodyPr/>
          <a:lstStyle/>
          <a:p>
            <a:r>
              <a:rPr lang="en-US" dirty="0" err="1" smtClean="0"/>
              <a:t>Polimorfisme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1551564"/>
            <a:ext cx="9067800" cy="3385542"/>
          </a:xfrm>
        </p:spPr>
        <p:txBody>
          <a:bodyPr/>
          <a:lstStyle/>
          <a:p>
            <a:r>
              <a:rPr lang="en-US" sz="2000" dirty="0" smtClean="0"/>
              <a:t>Tabungan </a:t>
            </a:r>
            <a:r>
              <a:rPr lang="en-US" sz="2000" dirty="0" err="1" smtClean="0"/>
              <a:t>dengan</a:t>
            </a:r>
            <a:r>
              <a:rPr lang="en-US" sz="2000" dirty="0" smtClean="0"/>
              <a:t> </a:t>
            </a:r>
            <a:r>
              <a:rPr lang="en-US" sz="2000" dirty="0" err="1" smtClean="0"/>
              <a:t>saldo</a:t>
            </a:r>
            <a:r>
              <a:rPr lang="en-US" sz="2000" dirty="0" smtClean="0"/>
              <a:t> 10 </a:t>
            </a:r>
            <a:r>
              <a:rPr lang="en-US" sz="2000" dirty="0" err="1" smtClean="0"/>
              <a:t>jt</a:t>
            </a:r>
            <a:r>
              <a:rPr lang="en-US" sz="2000" dirty="0" smtClean="0"/>
              <a:t> </a:t>
            </a:r>
            <a:r>
              <a:rPr lang="en-US" sz="2000" dirty="0" err="1" smtClean="0"/>
              <a:t>dan</a:t>
            </a:r>
            <a:r>
              <a:rPr lang="en-US" sz="2000" dirty="0" smtClean="0"/>
              <a:t> </a:t>
            </a:r>
            <a:r>
              <a:rPr lang="en-US" sz="2000" dirty="0" err="1" smtClean="0"/>
              <a:t>suku</a:t>
            </a:r>
            <a:r>
              <a:rPr lang="en-US" sz="2000" dirty="0" smtClean="0"/>
              <a:t> </a:t>
            </a:r>
            <a:r>
              <a:rPr lang="en-US" sz="2000" dirty="0" err="1" smtClean="0"/>
              <a:t>bunga</a:t>
            </a:r>
            <a:r>
              <a:rPr lang="en-US" sz="2000" dirty="0" smtClean="0"/>
              <a:t> 0.02</a:t>
            </a:r>
          </a:p>
          <a:p>
            <a:r>
              <a:rPr lang="en-US" sz="2000" dirty="0" err="1" smtClean="0"/>
              <a:t>Rekening</a:t>
            </a:r>
            <a:r>
              <a:rPr lang="en-US" sz="2000" dirty="0" smtClean="0"/>
              <a:t> </a:t>
            </a:r>
            <a:r>
              <a:rPr lang="en-US" sz="2000" dirty="0"/>
              <a:t>r1 = new Tabungan(</a:t>
            </a:r>
          </a:p>
          <a:p>
            <a:r>
              <a:rPr lang="en-US" sz="2000" dirty="0"/>
              <a:t>    "T001", </a:t>
            </a:r>
            <a:r>
              <a:rPr lang="en-US" sz="2000" dirty="0" smtClean="0"/>
              <a:t>10.000.000</a:t>
            </a:r>
            <a:r>
              <a:rPr lang="en-US" sz="2000" dirty="0"/>
              <a:t>, 0.02</a:t>
            </a:r>
          </a:p>
          <a:p>
            <a:r>
              <a:rPr lang="en-US" sz="2000" dirty="0"/>
              <a:t>);</a:t>
            </a:r>
          </a:p>
          <a:p>
            <a:r>
              <a:rPr lang="en-US" sz="2000" dirty="0" err="1" smtClean="0"/>
              <a:t>Deposito</a:t>
            </a:r>
            <a:r>
              <a:rPr lang="en-US" sz="2000" dirty="0" smtClean="0"/>
              <a:t> </a:t>
            </a:r>
            <a:r>
              <a:rPr lang="en-US" sz="2000" dirty="0" err="1"/>
              <a:t>dengan</a:t>
            </a:r>
            <a:r>
              <a:rPr lang="en-US" sz="2000" dirty="0"/>
              <a:t> </a:t>
            </a:r>
            <a:r>
              <a:rPr lang="en-US" sz="2000" dirty="0" err="1"/>
              <a:t>saldo</a:t>
            </a:r>
            <a:r>
              <a:rPr lang="en-US" sz="2000" dirty="0"/>
              <a:t> </a:t>
            </a:r>
            <a:r>
              <a:rPr lang="en-US" sz="2000" dirty="0" smtClean="0"/>
              <a:t>20 </a:t>
            </a:r>
            <a:r>
              <a:rPr lang="en-US" sz="2000" dirty="0" err="1"/>
              <a:t>jt</a:t>
            </a:r>
            <a:r>
              <a:rPr lang="en-US" sz="2000" dirty="0"/>
              <a:t> </a:t>
            </a:r>
            <a:r>
              <a:rPr lang="en-US" sz="2000" dirty="0" err="1"/>
              <a:t>dan</a:t>
            </a:r>
            <a:r>
              <a:rPr lang="en-US" sz="2000" dirty="0"/>
              <a:t> </a:t>
            </a:r>
            <a:r>
              <a:rPr lang="en-US" sz="2000" dirty="0" err="1"/>
              <a:t>suku</a:t>
            </a:r>
            <a:r>
              <a:rPr lang="en-US" sz="2000" dirty="0"/>
              <a:t> </a:t>
            </a:r>
            <a:r>
              <a:rPr lang="en-US" sz="2000" dirty="0" err="1"/>
              <a:t>bunga</a:t>
            </a:r>
            <a:r>
              <a:rPr lang="en-US" sz="2000" dirty="0"/>
              <a:t> </a:t>
            </a:r>
            <a:r>
              <a:rPr lang="en-US" sz="2000" dirty="0" smtClean="0"/>
              <a:t>0.05, </a:t>
            </a:r>
            <a:r>
              <a:rPr lang="en-US" sz="2000" dirty="0" err="1" smtClean="0"/>
              <a:t>dengan</a:t>
            </a:r>
            <a:r>
              <a:rPr lang="en-US" sz="2000" dirty="0" smtClean="0"/>
              <a:t> </a:t>
            </a:r>
            <a:r>
              <a:rPr lang="en-US" sz="2000" dirty="0" err="1" smtClean="0"/>
              <a:t>jangka</a:t>
            </a:r>
            <a:r>
              <a:rPr lang="en-US" sz="2000" dirty="0" smtClean="0"/>
              <a:t> </a:t>
            </a:r>
            <a:r>
              <a:rPr lang="en-US" sz="2000" dirty="0" err="1" smtClean="0"/>
              <a:t>waktu</a:t>
            </a:r>
            <a:r>
              <a:rPr lang="en-US" sz="2000" dirty="0" smtClean="0"/>
              <a:t> 6 </a:t>
            </a:r>
            <a:r>
              <a:rPr lang="en-US" sz="2000" dirty="0" err="1" smtClean="0"/>
              <a:t>bulan</a:t>
            </a:r>
            <a:endParaRPr lang="en-US" sz="2000" dirty="0"/>
          </a:p>
          <a:p>
            <a:r>
              <a:rPr lang="en-US" sz="2000" dirty="0" err="1" smtClean="0"/>
              <a:t>Rekening</a:t>
            </a:r>
            <a:r>
              <a:rPr lang="en-US" sz="2000" dirty="0" smtClean="0"/>
              <a:t> </a:t>
            </a:r>
            <a:r>
              <a:rPr lang="en-US" sz="2000" dirty="0"/>
              <a:t>r2 = new </a:t>
            </a:r>
            <a:r>
              <a:rPr lang="en-US" sz="2000" dirty="0" err="1"/>
              <a:t>Deposito</a:t>
            </a:r>
            <a:r>
              <a:rPr lang="en-US" sz="2000" dirty="0"/>
              <a:t>(</a:t>
            </a:r>
          </a:p>
          <a:p>
            <a:r>
              <a:rPr lang="en-US" sz="2000" dirty="0"/>
              <a:t>    "D001", </a:t>
            </a:r>
            <a:r>
              <a:rPr lang="en-US" sz="2000" dirty="0" smtClean="0"/>
              <a:t>20.000.000</a:t>
            </a:r>
            <a:r>
              <a:rPr lang="en-US" sz="2000" dirty="0"/>
              <a:t>, 0.05, 6</a:t>
            </a:r>
          </a:p>
          <a:p>
            <a:r>
              <a:rPr lang="en-US" sz="2000" dirty="0" smtClean="0"/>
              <a:t>);</a:t>
            </a:r>
          </a:p>
          <a:p>
            <a:endParaRPr lang="en-US" sz="2000" dirty="0"/>
          </a:p>
          <a:p>
            <a:r>
              <a:rPr lang="en-US" sz="2000" dirty="0"/>
              <a:t>r1.prosesBunga</a:t>
            </a:r>
            <a:r>
              <a:rPr lang="en-US" sz="2000" dirty="0" smtClean="0"/>
              <a:t>();</a:t>
            </a:r>
          </a:p>
          <a:p>
            <a:r>
              <a:rPr lang="en-US" sz="2000" dirty="0" smtClean="0"/>
              <a:t>r2.prosesBunga</a:t>
            </a:r>
            <a:r>
              <a:rPr lang="en-US" sz="2000" dirty="0"/>
              <a:t>();</a:t>
            </a:r>
          </a:p>
        </p:txBody>
      </p:sp>
      <p:sp>
        <p:nvSpPr>
          <p:cNvPr id="4" name="Rectangle 3"/>
          <p:cNvSpPr/>
          <p:nvPr/>
        </p:nvSpPr>
        <p:spPr>
          <a:xfrm>
            <a:off x="4648200" y="3352800"/>
            <a:ext cx="48768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 err="1" smtClean="0"/>
              <a:t>Namun</a:t>
            </a:r>
            <a:r>
              <a:rPr lang="en-US" sz="1800" dirty="0" smtClean="0"/>
              <a:t> </a:t>
            </a:r>
            <a:r>
              <a:rPr lang="en-US" sz="1800" dirty="0" err="1" smtClean="0"/>
              <a:t>saat</a:t>
            </a:r>
            <a:r>
              <a:rPr lang="en-US" sz="1800" dirty="0" smtClean="0"/>
              <a:t> </a:t>
            </a:r>
            <a:r>
              <a:rPr lang="en-US" sz="1800" dirty="0" err="1" smtClean="0"/>
              <a:t>prosesBunga</a:t>
            </a:r>
            <a:r>
              <a:rPr lang="en-US" sz="1800" dirty="0" smtClean="0"/>
              <a:t>() </a:t>
            </a:r>
            <a:r>
              <a:rPr lang="en-US" sz="1800" dirty="0" err="1" smtClean="0"/>
              <a:t>dijalankan</a:t>
            </a:r>
            <a:r>
              <a:rPr lang="en-US" dirty="0" smtClean="0"/>
              <a:t>, </a:t>
            </a:r>
            <a:r>
              <a:rPr lang="en-US" dirty="0" err="1" smtClean="0"/>
              <a:t>maka</a:t>
            </a:r>
            <a:r>
              <a:rPr lang="en-US" dirty="0" smtClean="0"/>
              <a:t> </a:t>
            </a:r>
            <a:r>
              <a:rPr lang="en-US" dirty="0" err="1" smtClean="0"/>
              <a:t>memanggil</a:t>
            </a:r>
            <a:r>
              <a:rPr lang="en-US" dirty="0" smtClean="0"/>
              <a:t> </a:t>
            </a:r>
            <a:r>
              <a:rPr lang="en-US" sz="1800" dirty="0" smtClean="0"/>
              <a:t>:</a:t>
            </a:r>
          </a:p>
          <a:p>
            <a:endParaRPr lang="en-US" dirty="0"/>
          </a:p>
          <a:p>
            <a:r>
              <a:rPr lang="en-US" sz="1800" dirty="0" smtClean="0"/>
              <a:t>double </a:t>
            </a:r>
            <a:r>
              <a:rPr lang="en-US" sz="1800" dirty="0" err="1" smtClean="0"/>
              <a:t>bunga</a:t>
            </a:r>
            <a:r>
              <a:rPr lang="en-US" sz="1800" dirty="0" smtClean="0"/>
              <a:t> = </a:t>
            </a:r>
            <a:r>
              <a:rPr lang="en-US" sz="1800" dirty="0" err="1" smtClean="0"/>
              <a:t>hitungBunga</a:t>
            </a:r>
            <a:r>
              <a:rPr lang="en-US" sz="1800" dirty="0" smtClean="0"/>
              <a:t>();</a:t>
            </a:r>
          </a:p>
          <a:p>
            <a:endParaRPr lang="en-US" dirty="0"/>
          </a:p>
          <a:p>
            <a:r>
              <a:rPr lang="en-US" dirty="0" smtClean="0"/>
              <a:t>Java </a:t>
            </a:r>
            <a:r>
              <a:rPr lang="en-US" dirty="0" err="1" smtClean="0"/>
              <a:t>akan</a:t>
            </a:r>
            <a:r>
              <a:rPr lang="en-US" dirty="0" smtClean="0"/>
              <a:t> </a:t>
            </a:r>
            <a:r>
              <a:rPr lang="en-US" dirty="0" err="1" smtClean="0"/>
              <a:t>memanggil</a:t>
            </a:r>
            <a:r>
              <a:rPr lang="en-US" dirty="0" smtClean="0"/>
              <a:t>:</a:t>
            </a:r>
          </a:p>
          <a:p>
            <a:r>
              <a:rPr lang="en-US" dirty="0" smtClean="0"/>
              <a:t>r</a:t>
            </a:r>
            <a:r>
              <a:rPr lang="en-US" sz="1800" dirty="0" smtClean="0"/>
              <a:t>1 </a:t>
            </a:r>
            <a:r>
              <a:rPr lang="en-US" sz="1800" dirty="0" smtClean="0">
                <a:sym typeface="Wingdings" panose="05000000000000000000" pitchFamily="2" charset="2"/>
              </a:rPr>
              <a:t> </a:t>
            </a:r>
            <a:r>
              <a:rPr lang="en-US" sz="1800" dirty="0" err="1" smtClean="0"/>
              <a:t>Tabungan.hitungBunga</a:t>
            </a:r>
            <a:r>
              <a:rPr lang="en-US" sz="1800" dirty="0" smtClean="0"/>
              <a:t>()</a:t>
            </a:r>
          </a:p>
          <a:p>
            <a:r>
              <a:rPr lang="en-US" dirty="0"/>
              <a:t>r</a:t>
            </a:r>
            <a:r>
              <a:rPr lang="en-US" sz="1800" dirty="0" smtClean="0"/>
              <a:t>2 </a:t>
            </a:r>
            <a:r>
              <a:rPr lang="en-US" sz="1800" dirty="0" smtClean="0">
                <a:sym typeface="Wingdings" panose="05000000000000000000" pitchFamily="2" charset="2"/>
              </a:rPr>
              <a:t></a:t>
            </a:r>
            <a:r>
              <a:rPr lang="en-US" sz="1800" dirty="0" smtClean="0"/>
              <a:t> </a:t>
            </a:r>
            <a:r>
              <a:rPr lang="en-US" sz="1800" dirty="0" err="1" smtClean="0"/>
              <a:t>Deposito.hitungBunga</a:t>
            </a:r>
            <a:r>
              <a:rPr lang="en-US" sz="1800" dirty="0" smtClean="0"/>
              <a:t>()</a:t>
            </a:r>
          </a:p>
        </p:txBody>
      </p:sp>
    </p:spTree>
    <p:extLst>
      <p:ext uri="{BB962C8B-B14F-4D97-AF65-F5344CB8AC3E}">
        <p14:creationId xmlns:p14="http://schemas.microsoft.com/office/powerpoint/2010/main" val="3810494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8141" y="914400"/>
            <a:ext cx="7499350" cy="615553"/>
          </a:xfrm>
        </p:spPr>
        <p:txBody>
          <a:bodyPr/>
          <a:lstStyle/>
          <a:p>
            <a:r>
              <a:rPr lang="en-US" sz="4000" dirty="0" smtClean="0"/>
              <a:t>Output Tabungan (1)</a:t>
            </a:r>
            <a:endParaRPr lang="en-US" sz="40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98199" y="1676400"/>
            <a:ext cx="7503159" cy="4524315"/>
          </a:xfrm>
        </p:spPr>
        <p:txBody>
          <a:bodyPr/>
          <a:lstStyle/>
          <a:p>
            <a:r>
              <a:rPr lang="en-US" sz="1400" dirty="0"/>
              <a:t>===== TABUNGAN =====</a:t>
            </a:r>
          </a:p>
          <a:p>
            <a:r>
              <a:rPr lang="en-US" sz="1400" dirty="0" err="1"/>
              <a:t>Nomor</a:t>
            </a:r>
            <a:r>
              <a:rPr lang="en-US" sz="1400" dirty="0"/>
              <a:t> </a:t>
            </a:r>
            <a:r>
              <a:rPr lang="en-US" sz="1400" dirty="0" err="1"/>
              <a:t>Rekening</a:t>
            </a:r>
            <a:r>
              <a:rPr lang="en-US" sz="1400" dirty="0"/>
              <a:t> : T001</a:t>
            </a:r>
          </a:p>
          <a:p>
            <a:r>
              <a:rPr lang="en-US" sz="1400" dirty="0" err="1"/>
              <a:t>Saldo</a:t>
            </a:r>
            <a:r>
              <a:rPr lang="en-US" sz="1400" dirty="0"/>
              <a:t>          : </a:t>
            </a:r>
            <a:r>
              <a:rPr lang="en-US" sz="1400" dirty="0" smtClean="0"/>
              <a:t>Rp10.000.000</a:t>
            </a:r>
            <a:endParaRPr lang="en-US" sz="1400" dirty="0"/>
          </a:p>
          <a:p>
            <a:endParaRPr lang="en-US" sz="1400" dirty="0"/>
          </a:p>
          <a:p>
            <a:r>
              <a:rPr lang="en-US" sz="1400" dirty="0" err="1"/>
              <a:t>Setor</a:t>
            </a:r>
            <a:r>
              <a:rPr lang="en-US" sz="1400" dirty="0"/>
              <a:t> </a:t>
            </a:r>
            <a:r>
              <a:rPr lang="en-US" sz="1400" dirty="0" err="1" smtClean="0"/>
              <a:t>Rp</a:t>
            </a:r>
            <a:r>
              <a:rPr lang="en-US" sz="1400" dirty="0" smtClean="0"/>
              <a:t> 1.000.000</a:t>
            </a:r>
          </a:p>
          <a:p>
            <a:r>
              <a:rPr lang="en-US" sz="1400" dirty="0" err="1" smtClean="0"/>
              <a:t>Setor</a:t>
            </a:r>
            <a:r>
              <a:rPr lang="en-US" sz="1400" dirty="0" smtClean="0"/>
              <a:t> </a:t>
            </a:r>
            <a:r>
              <a:rPr lang="en-US" sz="1400" dirty="0" err="1"/>
              <a:t>berhasil</a:t>
            </a:r>
            <a:endParaRPr lang="en-US" sz="1400" dirty="0"/>
          </a:p>
          <a:p>
            <a:endParaRPr lang="en-US" sz="1400" dirty="0"/>
          </a:p>
          <a:p>
            <a:r>
              <a:rPr lang="en-US" sz="1400" dirty="0" err="1"/>
              <a:t>Nomor</a:t>
            </a:r>
            <a:r>
              <a:rPr lang="en-US" sz="1400" dirty="0"/>
              <a:t> </a:t>
            </a:r>
            <a:r>
              <a:rPr lang="en-US" sz="1400" dirty="0" err="1"/>
              <a:t>Rekening</a:t>
            </a:r>
            <a:r>
              <a:rPr lang="en-US" sz="1400" dirty="0"/>
              <a:t> : T001</a:t>
            </a:r>
          </a:p>
          <a:p>
            <a:r>
              <a:rPr lang="en-US" sz="1400" dirty="0" err="1"/>
              <a:t>Saldo</a:t>
            </a:r>
            <a:r>
              <a:rPr lang="en-US" sz="1400" dirty="0"/>
              <a:t>          : </a:t>
            </a:r>
            <a:r>
              <a:rPr lang="en-US" sz="1400" dirty="0" smtClean="0"/>
              <a:t>Rp11.000.000</a:t>
            </a:r>
            <a:endParaRPr lang="en-US" sz="1400" dirty="0"/>
          </a:p>
          <a:p>
            <a:endParaRPr lang="en-US" sz="1400" dirty="0"/>
          </a:p>
          <a:p>
            <a:r>
              <a:rPr lang="en-US" sz="1400" dirty="0"/>
              <a:t>Tarik Rp500.000</a:t>
            </a:r>
          </a:p>
          <a:p>
            <a:endParaRPr lang="en-US" sz="1400" dirty="0"/>
          </a:p>
          <a:p>
            <a:r>
              <a:rPr lang="en-US" sz="1400" dirty="0" err="1"/>
              <a:t>Nomor</a:t>
            </a:r>
            <a:r>
              <a:rPr lang="en-US" sz="1400" dirty="0"/>
              <a:t> </a:t>
            </a:r>
            <a:r>
              <a:rPr lang="en-US" sz="1400" dirty="0" err="1"/>
              <a:t>Rekening</a:t>
            </a:r>
            <a:r>
              <a:rPr lang="en-US" sz="1400" dirty="0"/>
              <a:t> : T001</a:t>
            </a:r>
          </a:p>
          <a:p>
            <a:r>
              <a:rPr lang="en-US" sz="1400" dirty="0" err="1"/>
              <a:t>Saldo</a:t>
            </a:r>
            <a:r>
              <a:rPr lang="en-US" sz="1400" dirty="0"/>
              <a:t>          : </a:t>
            </a:r>
            <a:r>
              <a:rPr lang="en-US" sz="1400" dirty="0" smtClean="0"/>
              <a:t>Rp10.500.000</a:t>
            </a:r>
            <a:endParaRPr lang="en-US" sz="1400" dirty="0"/>
          </a:p>
          <a:p>
            <a:endParaRPr lang="en-US" sz="1400" dirty="0"/>
          </a:p>
          <a:p>
            <a:r>
              <a:rPr lang="en-US" sz="1400" dirty="0"/>
              <a:t>Proses </a:t>
            </a:r>
            <a:r>
              <a:rPr lang="en-US" sz="1400" dirty="0" err="1"/>
              <a:t>bunga</a:t>
            </a:r>
            <a:endParaRPr lang="en-US" sz="1400" dirty="0"/>
          </a:p>
          <a:p>
            <a:r>
              <a:rPr lang="en-US" sz="1400" dirty="0" err="1"/>
              <a:t>Bunga</a:t>
            </a:r>
            <a:r>
              <a:rPr lang="en-US" sz="1400" dirty="0"/>
              <a:t>   : </a:t>
            </a:r>
            <a:r>
              <a:rPr lang="en-US" sz="1400" dirty="0" err="1" smtClean="0"/>
              <a:t>Rp</a:t>
            </a:r>
            <a:r>
              <a:rPr lang="en-US" sz="1400" dirty="0" smtClean="0"/>
              <a:t> 2100.00  (2%)</a:t>
            </a:r>
            <a:endParaRPr lang="en-US" sz="1400" dirty="0"/>
          </a:p>
          <a:p>
            <a:r>
              <a:rPr lang="en-US" sz="1400" dirty="0" err="1"/>
              <a:t>Saldo</a:t>
            </a:r>
            <a:r>
              <a:rPr lang="en-US" sz="1400" dirty="0"/>
              <a:t> </a:t>
            </a:r>
            <a:r>
              <a:rPr lang="en-US" sz="1400" dirty="0" err="1"/>
              <a:t>setelah</a:t>
            </a:r>
            <a:r>
              <a:rPr lang="en-US" sz="1400" dirty="0"/>
              <a:t> </a:t>
            </a:r>
            <a:r>
              <a:rPr lang="en-US" sz="1400" dirty="0" err="1"/>
              <a:t>bunga</a:t>
            </a:r>
            <a:r>
              <a:rPr lang="en-US" sz="1400" dirty="0"/>
              <a:t> : </a:t>
            </a:r>
            <a:r>
              <a:rPr lang="en-US" sz="1400" dirty="0" err="1" smtClean="0"/>
              <a:t>Rp</a:t>
            </a:r>
            <a:r>
              <a:rPr lang="en-US" sz="1400" dirty="0"/>
              <a:t> 10.710.000</a:t>
            </a:r>
          </a:p>
          <a:p>
            <a:endParaRPr lang="en-US" sz="1400" dirty="0"/>
          </a:p>
          <a:p>
            <a:r>
              <a:rPr lang="en-US" sz="1400" dirty="0" err="1"/>
              <a:t>Nomor</a:t>
            </a:r>
            <a:r>
              <a:rPr lang="en-US" sz="1400" dirty="0"/>
              <a:t> </a:t>
            </a:r>
            <a:r>
              <a:rPr lang="en-US" sz="1400" dirty="0" err="1"/>
              <a:t>Rekening</a:t>
            </a:r>
            <a:r>
              <a:rPr lang="en-US" sz="1400" dirty="0"/>
              <a:t> : T001</a:t>
            </a:r>
          </a:p>
          <a:p>
            <a:r>
              <a:rPr lang="en-US" sz="1400" dirty="0" err="1"/>
              <a:t>Saldo</a:t>
            </a:r>
            <a:r>
              <a:rPr lang="en-US" sz="1400" dirty="0"/>
              <a:t>          : </a:t>
            </a:r>
            <a:r>
              <a:rPr lang="en-US" sz="1400" dirty="0" err="1" smtClean="0"/>
              <a:t>Rp</a:t>
            </a:r>
            <a:r>
              <a:rPr lang="en-US" sz="1400" dirty="0"/>
              <a:t> 10.710.000</a:t>
            </a:r>
          </a:p>
        </p:txBody>
      </p:sp>
    </p:spTree>
    <p:extLst>
      <p:ext uri="{BB962C8B-B14F-4D97-AF65-F5344CB8AC3E}">
        <p14:creationId xmlns:p14="http://schemas.microsoft.com/office/powerpoint/2010/main" val="23500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62000"/>
            <a:ext cx="7499350" cy="553998"/>
          </a:xfrm>
        </p:spPr>
        <p:txBody>
          <a:bodyPr/>
          <a:lstStyle/>
          <a:p>
            <a:r>
              <a:rPr lang="en-US" sz="3600" dirty="0" err="1" smtClean="0"/>
              <a:t>Fungsi</a:t>
            </a:r>
            <a:r>
              <a:rPr lang="en-US" sz="3600" dirty="0" smtClean="0"/>
              <a:t> </a:t>
            </a:r>
            <a:r>
              <a:rPr lang="en-US" sz="3600" dirty="0" err="1" smtClean="0"/>
              <a:t>Utama</a:t>
            </a:r>
            <a:r>
              <a:rPr lang="en-US" sz="3600" dirty="0" smtClean="0"/>
              <a:t> Tabungan </a:t>
            </a:r>
            <a:r>
              <a:rPr lang="en-US" sz="3600" dirty="0" err="1" smtClean="0"/>
              <a:t>Anak</a:t>
            </a:r>
            <a:r>
              <a:rPr lang="en-US" sz="3600" dirty="0" smtClean="0"/>
              <a:t> (2)</a:t>
            </a:r>
            <a:endParaRPr lang="en-US" sz="36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7841" y="1544598"/>
            <a:ext cx="8950959" cy="5170646"/>
          </a:xfrm>
        </p:spPr>
        <p:txBody>
          <a:bodyPr/>
          <a:lstStyle/>
          <a:p>
            <a:r>
              <a:rPr lang="en-US" sz="1200" dirty="0"/>
              <a:t>public class Main </a:t>
            </a:r>
            <a:r>
              <a:rPr lang="en-US" sz="1200" dirty="0" smtClean="0"/>
              <a:t>{</a:t>
            </a:r>
            <a:endParaRPr lang="en-US" sz="1200" dirty="0"/>
          </a:p>
          <a:p>
            <a:r>
              <a:rPr lang="en-US" sz="1200" dirty="0"/>
              <a:t>    public static void main(String[] </a:t>
            </a:r>
            <a:r>
              <a:rPr lang="en-US" sz="1200" dirty="0" err="1"/>
              <a:t>args</a:t>
            </a:r>
            <a:r>
              <a:rPr lang="en-US" sz="1200" dirty="0"/>
              <a:t>) {</a:t>
            </a:r>
          </a:p>
          <a:p>
            <a:endParaRPr lang="en-US" sz="1200" dirty="0"/>
          </a:p>
          <a:p>
            <a:r>
              <a:rPr lang="en-US" sz="1200" dirty="0"/>
              <a:t>        // </a:t>
            </a:r>
            <a:r>
              <a:rPr lang="en-US" sz="1200" dirty="0" err="1"/>
              <a:t>Membuat</a:t>
            </a:r>
            <a:r>
              <a:rPr lang="en-US" sz="1200" dirty="0"/>
              <a:t> </a:t>
            </a:r>
            <a:r>
              <a:rPr lang="en-US" sz="1200" dirty="0" err="1"/>
              <a:t>objek</a:t>
            </a:r>
            <a:r>
              <a:rPr lang="en-US" sz="1200" dirty="0"/>
              <a:t> </a:t>
            </a:r>
            <a:r>
              <a:rPr lang="en-US" sz="1200" dirty="0" err="1"/>
              <a:t>TabunganAnak</a:t>
            </a:r>
            <a:endParaRPr lang="en-US" sz="1200" dirty="0"/>
          </a:p>
          <a:p>
            <a:r>
              <a:rPr lang="en-US" sz="1200" dirty="0"/>
              <a:t>        </a:t>
            </a:r>
            <a:r>
              <a:rPr lang="en-US" sz="1200" dirty="0" err="1"/>
              <a:t>TabunganAnak</a:t>
            </a:r>
            <a:r>
              <a:rPr lang="en-US" sz="1200" dirty="0"/>
              <a:t> </a:t>
            </a:r>
            <a:r>
              <a:rPr lang="en-US" sz="1200" dirty="0" err="1"/>
              <a:t>tabunganAnak</a:t>
            </a:r>
            <a:r>
              <a:rPr lang="en-US" sz="1200" dirty="0"/>
              <a:t> = new </a:t>
            </a:r>
            <a:r>
              <a:rPr lang="en-US" sz="1200" dirty="0" err="1"/>
              <a:t>TabunganAnak</a:t>
            </a:r>
            <a:r>
              <a:rPr lang="en-US" sz="1200" dirty="0"/>
              <a:t>(</a:t>
            </a:r>
          </a:p>
          <a:p>
            <a:r>
              <a:rPr lang="en-US" sz="1200" dirty="0"/>
              <a:t>            "TA001",</a:t>
            </a:r>
          </a:p>
          <a:p>
            <a:r>
              <a:rPr lang="en-US" sz="1200" dirty="0"/>
              <a:t>            "Andi",</a:t>
            </a:r>
          </a:p>
          <a:p>
            <a:r>
              <a:rPr lang="en-US" sz="1200" dirty="0"/>
              <a:t>            5000000,</a:t>
            </a:r>
          </a:p>
          <a:p>
            <a:r>
              <a:rPr lang="en-US" sz="1200" dirty="0"/>
              <a:t>            3.0,</a:t>
            </a:r>
          </a:p>
          <a:p>
            <a:r>
              <a:rPr lang="en-US" sz="1200" dirty="0"/>
              <a:t>            "Budi",</a:t>
            </a:r>
          </a:p>
          <a:p>
            <a:r>
              <a:rPr lang="en-US" sz="1200" dirty="0"/>
              <a:t>            500000,</a:t>
            </a:r>
          </a:p>
          <a:p>
            <a:r>
              <a:rPr lang="en-US" sz="1200" dirty="0"/>
              <a:t>            1000000</a:t>
            </a:r>
          </a:p>
          <a:p>
            <a:r>
              <a:rPr lang="en-US" sz="1200" dirty="0"/>
              <a:t>        </a:t>
            </a:r>
            <a:r>
              <a:rPr lang="en-US" sz="1200" dirty="0" smtClean="0"/>
              <a:t>);</a:t>
            </a:r>
            <a:endParaRPr lang="en-US" sz="1200" dirty="0"/>
          </a:p>
          <a:p>
            <a:r>
              <a:rPr lang="en-US" sz="1200" dirty="0"/>
              <a:t>        // </a:t>
            </a:r>
            <a:r>
              <a:rPr lang="en-US" sz="1200" dirty="0" err="1"/>
              <a:t>Menampilkan</a:t>
            </a:r>
            <a:r>
              <a:rPr lang="en-US" sz="1200" dirty="0"/>
              <a:t> </a:t>
            </a:r>
            <a:r>
              <a:rPr lang="en-US" sz="1200" dirty="0" err="1"/>
              <a:t>informasi</a:t>
            </a:r>
            <a:r>
              <a:rPr lang="en-US" sz="1200" dirty="0"/>
              <a:t> </a:t>
            </a:r>
            <a:r>
              <a:rPr lang="en-US" sz="1200" dirty="0" err="1"/>
              <a:t>rekening</a:t>
            </a:r>
            <a:endParaRPr lang="en-US" sz="1200" dirty="0"/>
          </a:p>
          <a:p>
            <a:r>
              <a:rPr lang="en-US" sz="1200" dirty="0"/>
              <a:t>        </a:t>
            </a:r>
            <a:r>
              <a:rPr lang="en-US" sz="1200" dirty="0" err="1"/>
              <a:t>System.out.println</a:t>
            </a:r>
            <a:r>
              <a:rPr lang="en-US" sz="1200" dirty="0"/>
              <a:t>("=== DATA TABUNGAN ANAK ===");</a:t>
            </a:r>
          </a:p>
          <a:p>
            <a:r>
              <a:rPr lang="en-US" sz="1200" dirty="0"/>
              <a:t>        </a:t>
            </a:r>
            <a:r>
              <a:rPr lang="en-US" sz="1200" dirty="0" err="1"/>
              <a:t>tabunganAnak.tampilkanInfo</a:t>
            </a:r>
            <a:r>
              <a:rPr lang="en-US" sz="1200" dirty="0" smtClean="0"/>
              <a:t>();</a:t>
            </a:r>
          </a:p>
          <a:p>
            <a:endParaRPr lang="en-US" sz="1200" dirty="0"/>
          </a:p>
          <a:p>
            <a:r>
              <a:rPr lang="en-US" sz="1200" dirty="0" smtClean="0"/>
              <a:t>        // =========================</a:t>
            </a:r>
          </a:p>
          <a:p>
            <a:r>
              <a:rPr lang="en-US" sz="1200" dirty="0" smtClean="0"/>
              <a:t>        // SETOR</a:t>
            </a:r>
          </a:p>
          <a:p>
            <a:r>
              <a:rPr lang="en-US" sz="1200" dirty="0" smtClean="0"/>
              <a:t>        // =========================</a:t>
            </a:r>
          </a:p>
          <a:p>
            <a:r>
              <a:rPr lang="en-US" sz="1200" dirty="0" smtClean="0"/>
              <a:t>        </a:t>
            </a:r>
            <a:r>
              <a:rPr lang="en-US" sz="1200" dirty="0" err="1" smtClean="0"/>
              <a:t>System.out.println</a:t>
            </a:r>
            <a:r>
              <a:rPr lang="en-US" sz="1200" dirty="0" smtClean="0"/>
              <a:t>("\n=== SETOR ===");</a:t>
            </a:r>
          </a:p>
          <a:p>
            <a:endParaRPr lang="en-US" sz="1200" dirty="0" smtClean="0"/>
          </a:p>
          <a:p>
            <a:r>
              <a:rPr lang="en-US" sz="1200" dirty="0" smtClean="0"/>
              <a:t>        </a:t>
            </a:r>
            <a:r>
              <a:rPr lang="en-US" sz="1200" dirty="0" err="1" smtClean="0"/>
              <a:t>tabunganAnak.setor</a:t>
            </a:r>
            <a:r>
              <a:rPr lang="en-US" sz="1200" dirty="0" smtClean="0"/>
              <a:t>(500000);</a:t>
            </a:r>
          </a:p>
          <a:p>
            <a:endParaRPr lang="en-US" sz="1200" dirty="0" smtClean="0"/>
          </a:p>
          <a:p>
            <a:r>
              <a:rPr lang="en-US" sz="1200" dirty="0" smtClean="0"/>
              <a:t>        </a:t>
            </a:r>
            <a:r>
              <a:rPr lang="en-US" sz="1200" dirty="0" err="1" smtClean="0"/>
              <a:t>System.out.println</a:t>
            </a:r>
            <a:r>
              <a:rPr lang="en-US" sz="1200" dirty="0" smtClean="0"/>
              <a:t>(</a:t>
            </a:r>
          </a:p>
          <a:p>
            <a:r>
              <a:rPr lang="en-US" sz="1200" dirty="0" smtClean="0"/>
              <a:t>            "</a:t>
            </a:r>
            <a:r>
              <a:rPr lang="en-US" sz="1200" dirty="0" err="1" smtClean="0"/>
              <a:t>Saldo</a:t>
            </a:r>
            <a:r>
              <a:rPr lang="en-US" sz="1200" dirty="0" smtClean="0"/>
              <a:t> </a:t>
            </a:r>
            <a:r>
              <a:rPr lang="en-US" sz="1200" dirty="0" err="1" smtClean="0"/>
              <a:t>sekarang</a:t>
            </a:r>
            <a:r>
              <a:rPr lang="en-US" sz="1200" dirty="0" smtClean="0"/>
              <a:t> : </a:t>
            </a:r>
            <a:r>
              <a:rPr lang="en-US" sz="1200" dirty="0" err="1" smtClean="0"/>
              <a:t>Rp</a:t>
            </a:r>
            <a:r>
              <a:rPr lang="en-US" sz="1200" dirty="0" smtClean="0"/>
              <a:t>" +</a:t>
            </a:r>
          </a:p>
          <a:p>
            <a:r>
              <a:rPr lang="en-US" sz="1200" dirty="0" smtClean="0"/>
              <a:t>            </a:t>
            </a:r>
            <a:r>
              <a:rPr lang="en-US" sz="1200" dirty="0" err="1" smtClean="0"/>
              <a:t>tabunganAnak.getSaldo</a:t>
            </a:r>
            <a:r>
              <a:rPr lang="en-US" sz="1200" dirty="0" smtClean="0"/>
              <a:t>()</a:t>
            </a:r>
          </a:p>
          <a:p>
            <a:r>
              <a:rPr lang="en-US" sz="1200" dirty="0" smtClean="0"/>
              <a:t>        );</a:t>
            </a:r>
            <a:endParaRPr lang="en-US" sz="1200" dirty="0"/>
          </a:p>
        </p:txBody>
      </p:sp>
      <p:sp>
        <p:nvSpPr>
          <p:cNvPr id="4" name="Rectangle 3"/>
          <p:cNvSpPr/>
          <p:nvPr/>
        </p:nvSpPr>
        <p:spPr>
          <a:xfrm>
            <a:off x="5015564" y="1315998"/>
            <a:ext cx="5029200" cy="461664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600" dirty="0" smtClean="0"/>
              <a:t>        // =========================</a:t>
            </a:r>
          </a:p>
          <a:p>
            <a:r>
              <a:rPr lang="en-US" sz="1600" dirty="0" smtClean="0"/>
              <a:t>        // PENARIKAN TANPA ACC ORANG TUA</a:t>
            </a:r>
          </a:p>
          <a:p>
            <a:r>
              <a:rPr lang="en-US" sz="1600" dirty="0" smtClean="0"/>
              <a:t>        // =========================</a:t>
            </a:r>
          </a:p>
          <a:p>
            <a:endParaRPr lang="en-US" sz="1600" dirty="0" smtClean="0"/>
          </a:p>
          <a:p>
            <a:r>
              <a:rPr lang="en-US" sz="1600" dirty="0" smtClean="0"/>
              <a:t>        </a:t>
            </a:r>
            <a:r>
              <a:rPr lang="en-US" sz="1600" dirty="0" err="1" smtClean="0"/>
              <a:t>System.out.println</a:t>
            </a:r>
            <a:r>
              <a:rPr lang="en-US" sz="1600" dirty="0" smtClean="0"/>
              <a:t>("\n=== PENARIKAN 1 ===");</a:t>
            </a:r>
          </a:p>
          <a:p>
            <a:endParaRPr lang="en-US" sz="1600" dirty="0" smtClean="0"/>
          </a:p>
          <a:p>
            <a:r>
              <a:rPr lang="en-US" sz="1600" dirty="0" smtClean="0"/>
              <a:t>        // Rp500.000 &lt;= Rp1.000.000</a:t>
            </a:r>
          </a:p>
          <a:p>
            <a:r>
              <a:rPr lang="en-US" sz="1600" dirty="0" smtClean="0"/>
              <a:t>        // </a:t>
            </a:r>
            <a:r>
              <a:rPr lang="en-US" sz="1600" dirty="0" err="1" smtClean="0"/>
              <a:t>Tidak</a:t>
            </a:r>
            <a:r>
              <a:rPr lang="en-US" sz="1600" dirty="0" smtClean="0"/>
              <a:t> </a:t>
            </a:r>
            <a:r>
              <a:rPr lang="en-US" sz="1600" dirty="0" err="1" smtClean="0"/>
              <a:t>membutuhkan</a:t>
            </a:r>
            <a:r>
              <a:rPr lang="en-US" sz="1600" dirty="0" smtClean="0"/>
              <a:t> </a:t>
            </a:r>
            <a:r>
              <a:rPr lang="en-US" sz="1600" dirty="0" err="1" smtClean="0"/>
              <a:t>persetujuan</a:t>
            </a:r>
            <a:r>
              <a:rPr lang="en-US" sz="1600" dirty="0" smtClean="0"/>
              <a:t> orang </a:t>
            </a:r>
            <a:r>
              <a:rPr lang="en-US" sz="1600" dirty="0" err="1" smtClean="0"/>
              <a:t>tua</a:t>
            </a:r>
            <a:endParaRPr lang="en-US" sz="1600" dirty="0" smtClean="0"/>
          </a:p>
          <a:p>
            <a:endParaRPr lang="en-US" sz="1600" dirty="0" smtClean="0"/>
          </a:p>
          <a:p>
            <a:r>
              <a:rPr lang="en-US" sz="1600" dirty="0" smtClean="0"/>
              <a:t>        </a:t>
            </a:r>
            <a:r>
              <a:rPr lang="en-US" sz="1600" dirty="0" err="1" smtClean="0"/>
              <a:t>tabunganAnak.tarik</a:t>
            </a:r>
            <a:r>
              <a:rPr lang="en-US" sz="1600" dirty="0" smtClean="0"/>
              <a:t>(</a:t>
            </a:r>
          </a:p>
          <a:p>
            <a:r>
              <a:rPr lang="en-US" sz="1600" dirty="0" smtClean="0"/>
              <a:t>            500000,</a:t>
            </a:r>
          </a:p>
          <a:p>
            <a:r>
              <a:rPr lang="en-US" sz="1600" dirty="0" smtClean="0"/>
              <a:t>            false</a:t>
            </a:r>
          </a:p>
          <a:p>
            <a:r>
              <a:rPr lang="en-US" sz="1600" dirty="0" smtClean="0"/>
              <a:t>        );</a:t>
            </a:r>
          </a:p>
          <a:p>
            <a:endParaRPr lang="en-US" sz="1600" dirty="0" smtClean="0"/>
          </a:p>
          <a:p>
            <a:r>
              <a:rPr lang="en-US" sz="1600" dirty="0" smtClean="0"/>
              <a:t>        </a:t>
            </a:r>
            <a:r>
              <a:rPr lang="en-US" sz="1600" dirty="0" err="1" smtClean="0"/>
              <a:t>System.out.println</a:t>
            </a:r>
            <a:r>
              <a:rPr lang="en-US" sz="1600" dirty="0" smtClean="0"/>
              <a:t>(</a:t>
            </a:r>
          </a:p>
          <a:p>
            <a:r>
              <a:rPr lang="en-US" sz="1600" dirty="0" smtClean="0"/>
              <a:t>            "</a:t>
            </a:r>
            <a:r>
              <a:rPr lang="en-US" sz="1600" dirty="0" err="1" smtClean="0"/>
              <a:t>Saldo</a:t>
            </a:r>
            <a:r>
              <a:rPr lang="en-US" sz="1600" dirty="0" smtClean="0"/>
              <a:t> </a:t>
            </a:r>
            <a:r>
              <a:rPr lang="en-US" sz="1600" dirty="0" err="1" smtClean="0"/>
              <a:t>sekarang</a:t>
            </a:r>
            <a:r>
              <a:rPr lang="en-US" sz="1600" dirty="0" smtClean="0"/>
              <a:t> : </a:t>
            </a:r>
            <a:r>
              <a:rPr lang="en-US" sz="1600" dirty="0" err="1" smtClean="0"/>
              <a:t>Rp</a:t>
            </a:r>
            <a:r>
              <a:rPr lang="en-US" sz="1600" dirty="0" smtClean="0"/>
              <a:t>" +</a:t>
            </a:r>
          </a:p>
          <a:p>
            <a:r>
              <a:rPr lang="en-US" sz="1600" dirty="0" smtClean="0"/>
              <a:t>            </a:t>
            </a:r>
            <a:r>
              <a:rPr lang="en-US" sz="1600" dirty="0" err="1" smtClean="0"/>
              <a:t>tabunganAnak.getSaldo</a:t>
            </a:r>
            <a:r>
              <a:rPr lang="en-US" sz="1600" dirty="0" smtClean="0"/>
              <a:t>()</a:t>
            </a:r>
          </a:p>
          <a:p>
            <a:r>
              <a:rPr lang="en-US" sz="1600" dirty="0" smtClean="0"/>
              <a:t>        );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69961195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5064" y="740550"/>
            <a:ext cx="7499350" cy="553998"/>
          </a:xfrm>
        </p:spPr>
        <p:txBody>
          <a:bodyPr/>
          <a:lstStyle/>
          <a:p>
            <a:r>
              <a:rPr lang="en-US" sz="3600" dirty="0" err="1"/>
              <a:t>Fungsi</a:t>
            </a:r>
            <a:r>
              <a:rPr lang="en-US" sz="3600" dirty="0"/>
              <a:t> </a:t>
            </a:r>
            <a:r>
              <a:rPr lang="en-US" sz="3600" dirty="0" err="1"/>
              <a:t>Utama</a:t>
            </a:r>
            <a:r>
              <a:rPr lang="en-US" sz="3600" dirty="0"/>
              <a:t> Tabungan </a:t>
            </a:r>
            <a:r>
              <a:rPr lang="en-US" sz="3600" dirty="0" err="1"/>
              <a:t>Anak</a:t>
            </a:r>
            <a:endParaRPr lang="en-US" sz="3600" dirty="0"/>
          </a:p>
        </p:txBody>
      </p:sp>
      <p:sp>
        <p:nvSpPr>
          <p:cNvPr id="7" name="Rectangle 6"/>
          <p:cNvSpPr/>
          <p:nvPr/>
        </p:nvSpPr>
        <p:spPr>
          <a:xfrm>
            <a:off x="18448" y="1447800"/>
            <a:ext cx="6175408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 </a:t>
            </a:r>
            <a:r>
              <a:rPr lang="en-US" dirty="0" smtClean="0"/>
              <a:t>       // =========================</a:t>
            </a:r>
          </a:p>
          <a:p>
            <a:r>
              <a:rPr lang="en-US" dirty="0" smtClean="0"/>
              <a:t>        // PENARIKAN TANPA ACC</a:t>
            </a:r>
          </a:p>
          <a:p>
            <a:r>
              <a:rPr lang="en-US" dirty="0" smtClean="0"/>
              <a:t>        // =========================</a:t>
            </a:r>
          </a:p>
          <a:p>
            <a:endParaRPr lang="en-US" dirty="0" smtClean="0"/>
          </a:p>
          <a:p>
            <a:r>
              <a:rPr lang="en-US" dirty="0" smtClean="0"/>
              <a:t>        </a:t>
            </a:r>
            <a:r>
              <a:rPr lang="en-US" dirty="0" err="1" smtClean="0"/>
              <a:t>System.out.println</a:t>
            </a:r>
            <a:r>
              <a:rPr lang="en-US" dirty="0" smtClean="0"/>
              <a:t>("\n=PENARIKAN 2 ===");</a:t>
            </a:r>
          </a:p>
          <a:p>
            <a:endParaRPr lang="en-US" dirty="0" smtClean="0"/>
          </a:p>
          <a:p>
            <a:r>
              <a:rPr lang="en-US" dirty="0" smtClean="0"/>
              <a:t>        // Rp1.500.000 &gt; Rp1.000.000</a:t>
            </a:r>
          </a:p>
          <a:p>
            <a:r>
              <a:rPr lang="en-US" dirty="0" smtClean="0"/>
              <a:t>        // </a:t>
            </a:r>
            <a:r>
              <a:rPr lang="en-US" dirty="0" err="1" smtClean="0"/>
              <a:t>Membutuhkan</a:t>
            </a:r>
            <a:r>
              <a:rPr lang="en-US" dirty="0" smtClean="0"/>
              <a:t> </a:t>
            </a:r>
            <a:r>
              <a:rPr lang="en-US" dirty="0" err="1" smtClean="0"/>
              <a:t>persetujuan</a:t>
            </a:r>
            <a:r>
              <a:rPr lang="en-US" dirty="0" smtClean="0"/>
              <a:t> orang </a:t>
            </a:r>
            <a:r>
              <a:rPr lang="en-US" dirty="0" err="1" smtClean="0"/>
              <a:t>tua</a:t>
            </a:r>
            <a:endParaRPr lang="en-US" dirty="0" smtClean="0"/>
          </a:p>
          <a:p>
            <a:r>
              <a:rPr lang="en-US" dirty="0" smtClean="0"/>
              <a:t>        // </a:t>
            </a:r>
            <a:r>
              <a:rPr lang="en-US" dirty="0" err="1" smtClean="0"/>
              <a:t>Tetapi</a:t>
            </a:r>
            <a:r>
              <a:rPr lang="en-US" dirty="0" smtClean="0"/>
              <a:t> </a:t>
            </a:r>
            <a:r>
              <a:rPr lang="en-US" dirty="0" err="1" smtClean="0"/>
              <a:t>diberikan</a:t>
            </a:r>
            <a:r>
              <a:rPr lang="en-US" dirty="0" smtClean="0"/>
              <a:t> false</a:t>
            </a:r>
          </a:p>
          <a:p>
            <a:endParaRPr lang="en-US" dirty="0" smtClean="0"/>
          </a:p>
          <a:p>
            <a:r>
              <a:rPr lang="en-US" dirty="0" smtClean="0"/>
              <a:t>        </a:t>
            </a:r>
            <a:r>
              <a:rPr lang="en-US" dirty="0" err="1" smtClean="0"/>
              <a:t>tabunganAnak.tarik</a:t>
            </a:r>
            <a:r>
              <a:rPr lang="en-US" dirty="0" smtClean="0"/>
              <a:t>(</a:t>
            </a:r>
          </a:p>
          <a:p>
            <a:r>
              <a:rPr lang="en-US" dirty="0" smtClean="0"/>
              <a:t>            1500000,</a:t>
            </a:r>
          </a:p>
          <a:p>
            <a:r>
              <a:rPr lang="en-US" dirty="0" smtClean="0"/>
              <a:t>            false</a:t>
            </a:r>
          </a:p>
          <a:p>
            <a:r>
              <a:rPr lang="en-US" dirty="0" smtClean="0"/>
              <a:t>        );</a:t>
            </a:r>
          </a:p>
          <a:p>
            <a:endParaRPr lang="en-US" dirty="0" smtClean="0"/>
          </a:p>
          <a:p>
            <a:r>
              <a:rPr lang="en-US" dirty="0" smtClean="0"/>
              <a:t>        </a:t>
            </a:r>
            <a:r>
              <a:rPr lang="en-US" dirty="0" err="1" smtClean="0"/>
              <a:t>System.out.println</a:t>
            </a:r>
            <a:r>
              <a:rPr lang="en-US" dirty="0" smtClean="0"/>
              <a:t>(</a:t>
            </a:r>
          </a:p>
          <a:p>
            <a:r>
              <a:rPr lang="en-US" dirty="0" smtClean="0"/>
              <a:t>            "</a:t>
            </a:r>
            <a:r>
              <a:rPr lang="en-US" dirty="0" err="1" smtClean="0"/>
              <a:t>Saldo</a:t>
            </a:r>
            <a:r>
              <a:rPr lang="en-US" dirty="0" smtClean="0"/>
              <a:t> </a:t>
            </a:r>
            <a:r>
              <a:rPr lang="en-US" dirty="0" err="1" smtClean="0"/>
              <a:t>sekarang</a:t>
            </a:r>
            <a:r>
              <a:rPr lang="en-US" dirty="0" smtClean="0"/>
              <a:t> : </a:t>
            </a:r>
            <a:r>
              <a:rPr lang="en-US" dirty="0" err="1" smtClean="0"/>
              <a:t>Rp</a:t>
            </a:r>
            <a:r>
              <a:rPr lang="en-US" dirty="0" smtClean="0"/>
              <a:t>" +</a:t>
            </a:r>
          </a:p>
          <a:p>
            <a:r>
              <a:rPr lang="en-US" dirty="0" smtClean="0"/>
              <a:t>            </a:t>
            </a:r>
            <a:r>
              <a:rPr lang="en-US" dirty="0" err="1" smtClean="0"/>
              <a:t>tabunganAnak.getSaldo</a:t>
            </a:r>
            <a:r>
              <a:rPr lang="en-US" dirty="0" smtClean="0"/>
              <a:t>()</a:t>
            </a:r>
          </a:p>
          <a:p>
            <a:r>
              <a:rPr lang="en-US" dirty="0" smtClean="0"/>
              <a:t>        );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5181600" y="1294548"/>
            <a:ext cx="5029200" cy="59093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/>
              <a:t>        // =========================</a:t>
            </a:r>
          </a:p>
          <a:p>
            <a:r>
              <a:rPr lang="en-US" dirty="0" smtClean="0"/>
              <a:t>        // PENARIKAN DENGAN ACC</a:t>
            </a:r>
          </a:p>
          <a:p>
            <a:r>
              <a:rPr lang="en-US" dirty="0" smtClean="0"/>
              <a:t>        // =========================</a:t>
            </a:r>
          </a:p>
          <a:p>
            <a:endParaRPr lang="en-US" dirty="0" smtClean="0"/>
          </a:p>
          <a:p>
            <a:r>
              <a:rPr lang="en-US" dirty="0" smtClean="0"/>
              <a:t>       </a:t>
            </a:r>
            <a:r>
              <a:rPr lang="en-US" dirty="0" err="1" smtClean="0"/>
              <a:t>System.out.println</a:t>
            </a:r>
            <a:r>
              <a:rPr lang="en-US" dirty="0" smtClean="0"/>
              <a:t>("\n=== PENARIKAN 3");</a:t>
            </a:r>
          </a:p>
          <a:p>
            <a:endParaRPr lang="en-US" dirty="0" smtClean="0"/>
          </a:p>
          <a:p>
            <a:r>
              <a:rPr lang="en-US" dirty="0" smtClean="0"/>
              <a:t>        // Rp1.500.000 &gt; Rp1.000.000</a:t>
            </a:r>
          </a:p>
          <a:p>
            <a:r>
              <a:rPr lang="en-US" dirty="0" smtClean="0"/>
              <a:t>        // </a:t>
            </a:r>
            <a:r>
              <a:rPr lang="en-US" dirty="0" err="1" smtClean="0"/>
              <a:t>Membutuhkan</a:t>
            </a:r>
            <a:r>
              <a:rPr lang="en-US" dirty="0" smtClean="0"/>
              <a:t> </a:t>
            </a:r>
            <a:r>
              <a:rPr lang="en-US" dirty="0" err="1" smtClean="0"/>
              <a:t>persetujuan</a:t>
            </a:r>
            <a:r>
              <a:rPr lang="en-US" dirty="0" smtClean="0"/>
              <a:t> orang </a:t>
            </a:r>
            <a:r>
              <a:rPr lang="en-US" dirty="0" err="1" smtClean="0"/>
              <a:t>tua</a:t>
            </a:r>
            <a:endParaRPr lang="en-US" dirty="0" smtClean="0"/>
          </a:p>
          <a:p>
            <a:r>
              <a:rPr lang="en-US" dirty="0" smtClean="0"/>
              <a:t>        // </a:t>
            </a:r>
            <a:r>
              <a:rPr lang="en-US" dirty="0" err="1" smtClean="0"/>
              <a:t>Diberikan</a:t>
            </a:r>
            <a:r>
              <a:rPr lang="en-US" dirty="0" smtClean="0"/>
              <a:t> true</a:t>
            </a:r>
          </a:p>
          <a:p>
            <a:endParaRPr lang="en-US" dirty="0" smtClean="0"/>
          </a:p>
          <a:p>
            <a:r>
              <a:rPr lang="en-US" dirty="0" smtClean="0"/>
              <a:t>        </a:t>
            </a:r>
            <a:r>
              <a:rPr lang="en-US" dirty="0" err="1" smtClean="0"/>
              <a:t>tabunganAnak.tarik</a:t>
            </a:r>
            <a:r>
              <a:rPr lang="en-US" dirty="0" smtClean="0"/>
              <a:t>(</a:t>
            </a:r>
          </a:p>
          <a:p>
            <a:r>
              <a:rPr lang="en-US" dirty="0" smtClean="0"/>
              <a:t>            1500000,</a:t>
            </a:r>
          </a:p>
          <a:p>
            <a:r>
              <a:rPr lang="en-US" dirty="0" smtClean="0"/>
              <a:t>            true</a:t>
            </a:r>
          </a:p>
          <a:p>
            <a:r>
              <a:rPr lang="en-US" dirty="0" smtClean="0"/>
              <a:t>        );</a:t>
            </a:r>
          </a:p>
          <a:p>
            <a:endParaRPr lang="en-US" dirty="0" smtClean="0"/>
          </a:p>
          <a:p>
            <a:r>
              <a:rPr lang="en-US" dirty="0" smtClean="0"/>
              <a:t>        </a:t>
            </a:r>
            <a:r>
              <a:rPr lang="en-US" dirty="0" err="1" smtClean="0"/>
              <a:t>System.out.println</a:t>
            </a:r>
            <a:r>
              <a:rPr lang="en-US" dirty="0" smtClean="0"/>
              <a:t>(</a:t>
            </a:r>
          </a:p>
          <a:p>
            <a:r>
              <a:rPr lang="en-US" dirty="0" smtClean="0"/>
              <a:t>            "</a:t>
            </a:r>
            <a:r>
              <a:rPr lang="en-US" dirty="0" err="1" smtClean="0"/>
              <a:t>Saldo</a:t>
            </a:r>
            <a:r>
              <a:rPr lang="en-US" dirty="0" smtClean="0"/>
              <a:t> </a:t>
            </a:r>
            <a:r>
              <a:rPr lang="en-US" dirty="0" err="1" smtClean="0"/>
              <a:t>sekarang</a:t>
            </a:r>
            <a:r>
              <a:rPr lang="en-US" dirty="0" smtClean="0"/>
              <a:t> : </a:t>
            </a:r>
            <a:r>
              <a:rPr lang="en-US" dirty="0" err="1" smtClean="0"/>
              <a:t>Rp</a:t>
            </a:r>
            <a:r>
              <a:rPr lang="en-US" dirty="0" smtClean="0"/>
              <a:t>" +</a:t>
            </a:r>
          </a:p>
          <a:p>
            <a:r>
              <a:rPr lang="en-US" dirty="0" smtClean="0"/>
              <a:t>            </a:t>
            </a:r>
            <a:r>
              <a:rPr lang="en-US" dirty="0" err="1" smtClean="0"/>
              <a:t>tabunganAnak.getSaldo</a:t>
            </a:r>
            <a:r>
              <a:rPr lang="en-US" dirty="0" smtClean="0"/>
              <a:t>()</a:t>
            </a:r>
          </a:p>
          <a:p>
            <a:r>
              <a:rPr lang="en-US" dirty="0" smtClean="0"/>
              <a:t>        );</a:t>
            </a:r>
          </a:p>
          <a:p>
            <a:r>
              <a:rPr lang="en-US" dirty="0" smtClean="0"/>
              <a:t>    }</a:t>
            </a:r>
          </a:p>
          <a:p>
            <a:r>
              <a:rPr lang="en-US" dirty="0" smtClean="0"/>
              <a:t>}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365006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7499350" cy="615553"/>
          </a:xfrm>
        </p:spPr>
        <p:txBody>
          <a:bodyPr/>
          <a:lstStyle/>
          <a:p>
            <a:r>
              <a:rPr lang="en-US" sz="4000" dirty="0"/>
              <a:t>Output Tabungan </a:t>
            </a:r>
            <a:r>
              <a:rPr lang="en-US" sz="4000" dirty="0" err="1"/>
              <a:t>Anak</a:t>
            </a:r>
            <a:r>
              <a:rPr lang="en-US" sz="4000" dirty="0"/>
              <a:t>(2)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983432"/>
            <a:ext cx="7503159" cy="1846659"/>
          </a:xfrm>
        </p:spPr>
        <p:txBody>
          <a:bodyPr/>
          <a:lstStyle/>
          <a:p>
            <a:r>
              <a:rPr lang="en-US" sz="2000" dirty="0"/>
              <a:t>Nama </a:t>
            </a:r>
            <a:r>
              <a:rPr lang="en-US" sz="2000" dirty="0" err="1"/>
              <a:t>Anak</a:t>
            </a:r>
            <a:r>
              <a:rPr lang="en-US" sz="2000" dirty="0"/>
              <a:t>             </a:t>
            </a:r>
            <a:r>
              <a:rPr lang="en-US" sz="2000" dirty="0" smtClean="0"/>
              <a:t>: </a:t>
            </a:r>
            <a:r>
              <a:rPr lang="en-US" sz="2000" dirty="0"/>
              <a:t>Andi</a:t>
            </a:r>
          </a:p>
          <a:p>
            <a:r>
              <a:rPr lang="en-US" sz="2000" dirty="0"/>
              <a:t>Nama </a:t>
            </a:r>
            <a:r>
              <a:rPr lang="en-US" sz="2000" dirty="0" err="1"/>
              <a:t>Wali</a:t>
            </a:r>
            <a:r>
              <a:rPr lang="en-US" sz="2000" dirty="0"/>
              <a:t>              : Budi</a:t>
            </a:r>
          </a:p>
          <a:p>
            <a:r>
              <a:rPr lang="en-US" sz="2000" dirty="0" err="1"/>
              <a:t>Saldo</a:t>
            </a:r>
            <a:r>
              <a:rPr lang="en-US" sz="2000" dirty="0"/>
              <a:t> </a:t>
            </a:r>
            <a:r>
              <a:rPr lang="en-US" sz="2000" dirty="0" err="1"/>
              <a:t>Awal</a:t>
            </a:r>
            <a:r>
              <a:rPr lang="en-US" sz="2000" dirty="0"/>
              <a:t>             : Rp5.000.000</a:t>
            </a:r>
          </a:p>
          <a:p>
            <a:r>
              <a:rPr lang="en-US" sz="2000" dirty="0" err="1"/>
              <a:t>Saldo</a:t>
            </a:r>
            <a:r>
              <a:rPr lang="en-US" sz="2000" dirty="0"/>
              <a:t> Minimum      </a:t>
            </a:r>
            <a:r>
              <a:rPr lang="en-US" sz="2000" dirty="0" smtClean="0"/>
              <a:t>: </a:t>
            </a:r>
            <a:r>
              <a:rPr lang="en-US" sz="2000" dirty="0"/>
              <a:t>Rp500.000</a:t>
            </a:r>
          </a:p>
          <a:p>
            <a:r>
              <a:rPr lang="en-US" sz="2000" dirty="0"/>
              <a:t>Batas </a:t>
            </a:r>
            <a:r>
              <a:rPr lang="en-US" sz="2000" dirty="0" err="1"/>
              <a:t>Tanpa</a:t>
            </a:r>
            <a:r>
              <a:rPr lang="en-US" sz="2000" dirty="0"/>
              <a:t> </a:t>
            </a:r>
            <a:r>
              <a:rPr lang="en-US" sz="2000" dirty="0" err="1"/>
              <a:t>Persetujuan</a:t>
            </a:r>
            <a:r>
              <a:rPr lang="en-US" sz="2000" dirty="0"/>
              <a:t>: </a:t>
            </a:r>
            <a:r>
              <a:rPr lang="en-US" sz="2000" dirty="0" smtClean="0"/>
              <a:t>Rp1.000.000</a:t>
            </a:r>
          </a:p>
          <a:p>
            <a:endParaRPr lang="en-US" sz="2000" dirty="0"/>
          </a:p>
        </p:txBody>
      </p:sp>
      <p:sp>
        <p:nvSpPr>
          <p:cNvPr id="5" name="Rectangle 4"/>
          <p:cNvSpPr/>
          <p:nvPr/>
        </p:nvSpPr>
        <p:spPr>
          <a:xfrm>
            <a:off x="6553200" y="914400"/>
            <a:ext cx="3200400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err="1" smtClean="0">
                <a:latin typeface="+mn-lt"/>
              </a:rPr>
              <a:t>Setor</a:t>
            </a:r>
            <a:r>
              <a:rPr lang="en-US" sz="1400" dirty="0" smtClean="0">
                <a:latin typeface="+mn-lt"/>
              </a:rPr>
              <a:t> Rp500.000</a:t>
            </a:r>
          </a:p>
          <a:p>
            <a:r>
              <a:rPr lang="en-US" sz="1400" dirty="0" smtClean="0">
                <a:latin typeface="+mn-lt"/>
              </a:rPr>
              <a:t>       ↓</a:t>
            </a:r>
          </a:p>
          <a:p>
            <a:r>
              <a:rPr lang="en-US" sz="1400" dirty="0" err="1" smtClean="0">
                <a:latin typeface="+mn-lt"/>
              </a:rPr>
              <a:t>Saldo</a:t>
            </a:r>
            <a:r>
              <a:rPr lang="en-US" sz="1400" dirty="0" smtClean="0">
                <a:latin typeface="+mn-lt"/>
              </a:rPr>
              <a:t> = Rp5.500.000</a:t>
            </a:r>
          </a:p>
          <a:p>
            <a:endParaRPr lang="en-US" sz="1400" dirty="0" smtClean="0">
              <a:latin typeface="+mn-lt"/>
            </a:endParaRPr>
          </a:p>
          <a:p>
            <a:r>
              <a:rPr lang="en-US" sz="1400" dirty="0" smtClean="0">
                <a:latin typeface="+mn-lt"/>
              </a:rPr>
              <a:t>Tarik Rp500.000</a:t>
            </a:r>
          </a:p>
          <a:p>
            <a:r>
              <a:rPr lang="en-US" sz="1400" dirty="0" smtClean="0">
                <a:latin typeface="+mn-lt"/>
              </a:rPr>
              <a:t>       ↓</a:t>
            </a:r>
          </a:p>
          <a:p>
            <a:r>
              <a:rPr lang="en-US" sz="1400" dirty="0" err="1" smtClean="0">
                <a:latin typeface="+mn-lt"/>
              </a:rPr>
              <a:t>Tidak</a:t>
            </a:r>
            <a:r>
              <a:rPr lang="en-US" sz="1400" dirty="0" smtClean="0">
                <a:latin typeface="+mn-lt"/>
              </a:rPr>
              <a:t> </a:t>
            </a:r>
            <a:r>
              <a:rPr lang="en-US" sz="1400" dirty="0" err="1" smtClean="0">
                <a:latin typeface="+mn-lt"/>
              </a:rPr>
              <a:t>perlu</a:t>
            </a:r>
            <a:r>
              <a:rPr lang="en-US" sz="1400" dirty="0" smtClean="0">
                <a:latin typeface="+mn-lt"/>
              </a:rPr>
              <a:t> ACC</a:t>
            </a:r>
          </a:p>
          <a:p>
            <a:r>
              <a:rPr lang="en-US" sz="1400" dirty="0" smtClean="0">
                <a:latin typeface="+mn-lt"/>
              </a:rPr>
              <a:t>       ↓</a:t>
            </a:r>
          </a:p>
          <a:p>
            <a:r>
              <a:rPr lang="en-US" sz="1400" dirty="0" err="1" smtClean="0">
                <a:latin typeface="+mn-lt"/>
              </a:rPr>
              <a:t>Saldo</a:t>
            </a:r>
            <a:r>
              <a:rPr lang="en-US" sz="1400" dirty="0" smtClean="0">
                <a:latin typeface="+mn-lt"/>
              </a:rPr>
              <a:t> = Rp5.000.000</a:t>
            </a:r>
          </a:p>
          <a:p>
            <a:endParaRPr lang="en-US" sz="1400" dirty="0" smtClean="0">
              <a:latin typeface="+mn-lt"/>
            </a:endParaRPr>
          </a:p>
          <a:p>
            <a:r>
              <a:rPr lang="en-US" sz="1400" dirty="0" smtClean="0">
                <a:latin typeface="+mn-lt"/>
              </a:rPr>
              <a:t>Tarik Rp1.500.000</a:t>
            </a:r>
          </a:p>
          <a:p>
            <a:r>
              <a:rPr lang="en-US" sz="1400" dirty="0" smtClean="0">
                <a:latin typeface="+mn-lt"/>
              </a:rPr>
              <a:t>       ↓</a:t>
            </a:r>
          </a:p>
          <a:p>
            <a:r>
              <a:rPr lang="en-US" sz="1400" dirty="0" smtClean="0">
                <a:latin typeface="+mn-lt"/>
              </a:rPr>
              <a:t>&gt; Rp1.000.000</a:t>
            </a:r>
          </a:p>
          <a:p>
            <a:r>
              <a:rPr lang="en-US" sz="1400" dirty="0" smtClean="0">
                <a:latin typeface="+mn-lt"/>
              </a:rPr>
              <a:t>       ↓</a:t>
            </a:r>
          </a:p>
          <a:p>
            <a:r>
              <a:rPr lang="en-US" sz="1400" dirty="0" err="1" smtClean="0">
                <a:latin typeface="+mn-lt"/>
              </a:rPr>
              <a:t>Tidak</a:t>
            </a:r>
            <a:r>
              <a:rPr lang="en-US" sz="1400" dirty="0" smtClean="0">
                <a:latin typeface="+mn-lt"/>
              </a:rPr>
              <a:t> </a:t>
            </a:r>
            <a:r>
              <a:rPr lang="en-US" sz="1400" dirty="0" err="1" smtClean="0">
                <a:latin typeface="+mn-lt"/>
              </a:rPr>
              <a:t>ada</a:t>
            </a:r>
            <a:r>
              <a:rPr lang="en-US" sz="1400" dirty="0" smtClean="0">
                <a:latin typeface="+mn-lt"/>
              </a:rPr>
              <a:t> ACC</a:t>
            </a:r>
          </a:p>
          <a:p>
            <a:r>
              <a:rPr lang="en-US" sz="1400" dirty="0" smtClean="0">
                <a:latin typeface="+mn-lt"/>
              </a:rPr>
              <a:t>       ↓</a:t>
            </a:r>
          </a:p>
          <a:p>
            <a:r>
              <a:rPr lang="en-US" sz="1400" dirty="0" smtClean="0">
                <a:latin typeface="+mn-lt"/>
              </a:rPr>
              <a:t>DITOLAK</a:t>
            </a:r>
          </a:p>
          <a:p>
            <a:endParaRPr lang="en-US" sz="1400" dirty="0" smtClean="0">
              <a:latin typeface="+mn-lt"/>
            </a:endParaRPr>
          </a:p>
          <a:p>
            <a:r>
              <a:rPr lang="en-US" sz="1400" dirty="0" smtClean="0">
                <a:latin typeface="+mn-lt"/>
              </a:rPr>
              <a:t>Tarik Rp1.500.000</a:t>
            </a:r>
          </a:p>
          <a:p>
            <a:r>
              <a:rPr lang="en-US" sz="1400" dirty="0" smtClean="0">
                <a:latin typeface="+mn-lt"/>
              </a:rPr>
              <a:t>       ↓</a:t>
            </a:r>
          </a:p>
          <a:p>
            <a:r>
              <a:rPr lang="en-US" sz="1400" dirty="0" smtClean="0">
                <a:latin typeface="+mn-lt"/>
              </a:rPr>
              <a:t>&gt; Rp1.000.000</a:t>
            </a:r>
          </a:p>
          <a:p>
            <a:r>
              <a:rPr lang="en-US" sz="1400" dirty="0" smtClean="0">
                <a:latin typeface="+mn-lt"/>
              </a:rPr>
              <a:t>       ↓</a:t>
            </a:r>
          </a:p>
          <a:p>
            <a:r>
              <a:rPr lang="en-US" sz="1400" dirty="0" smtClean="0">
                <a:latin typeface="+mn-lt"/>
              </a:rPr>
              <a:t>Ada ACC orang </a:t>
            </a:r>
            <a:r>
              <a:rPr lang="en-US" sz="1400" dirty="0" err="1" smtClean="0">
                <a:latin typeface="+mn-lt"/>
              </a:rPr>
              <a:t>tua</a:t>
            </a:r>
            <a:endParaRPr lang="en-US" sz="1400" dirty="0" smtClean="0">
              <a:latin typeface="+mn-lt"/>
            </a:endParaRPr>
          </a:p>
          <a:p>
            <a:r>
              <a:rPr lang="en-US" sz="1400" dirty="0" smtClean="0">
                <a:latin typeface="+mn-lt"/>
              </a:rPr>
              <a:t>       ↓</a:t>
            </a:r>
          </a:p>
          <a:p>
            <a:r>
              <a:rPr lang="en-US" sz="1400" dirty="0" smtClean="0">
                <a:latin typeface="+mn-lt"/>
              </a:rPr>
              <a:t>DITERIMA</a:t>
            </a:r>
          </a:p>
          <a:p>
            <a:r>
              <a:rPr lang="en-US" sz="1400" dirty="0" smtClean="0">
                <a:latin typeface="+mn-lt"/>
              </a:rPr>
              <a:t>       ↓</a:t>
            </a:r>
          </a:p>
          <a:p>
            <a:r>
              <a:rPr lang="en-US" sz="1400" dirty="0" err="1" smtClean="0">
                <a:latin typeface="+mn-lt"/>
              </a:rPr>
              <a:t>Saldo</a:t>
            </a:r>
            <a:r>
              <a:rPr lang="en-US" sz="1400" dirty="0" smtClean="0">
                <a:latin typeface="+mn-lt"/>
              </a:rPr>
              <a:t> = Rp3.500.000</a:t>
            </a:r>
            <a:endParaRPr lang="en-US" sz="14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807970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97000" y="830833"/>
            <a:ext cx="7499350" cy="677108"/>
          </a:xfrm>
        </p:spPr>
        <p:txBody>
          <a:bodyPr/>
          <a:lstStyle/>
          <a:p>
            <a:r>
              <a:rPr lang="en-US" dirty="0" smtClean="0"/>
              <a:t>Output </a:t>
            </a:r>
            <a:r>
              <a:rPr lang="en-US" dirty="0" err="1" smtClean="0"/>
              <a:t>Deposito</a:t>
            </a:r>
            <a:r>
              <a:rPr lang="en-US" dirty="0" smtClean="0"/>
              <a:t> (3)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066800" y="1752600"/>
            <a:ext cx="5029200" cy="507831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/>
              <a:t>===== DEPOSITO =====</a:t>
            </a:r>
          </a:p>
          <a:p>
            <a:r>
              <a:rPr lang="en-US" dirty="0" smtClean="0"/>
              <a:t>1.</a:t>
            </a:r>
          </a:p>
          <a:p>
            <a:r>
              <a:rPr lang="en-US" dirty="0" err="1" smtClean="0"/>
              <a:t>Nomor</a:t>
            </a:r>
            <a:r>
              <a:rPr lang="en-US" dirty="0" smtClean="0"/>
              <a:t> </a:t>
            </a:r>
            <a:r>
              <a:rPr lang="en-US" dirty="0" err="1" smtClean="0"/>
              <a:t>Rekening</a:t>
            </a:r>
            <a:r>
              <a:rPr lang="en-US" dirty="0" smtClean="0"/>
              <a:t> : D001</a:t>
            </a:r>
          </a:p>
          <a:p>
            <a:r>
              <a:rPr lang="en-US" dirty="0" err="1" smtClean="0"/>
              <a:t>Saldo</a:t>
            </a:r>
            <a:r>
              <a:rPr lang="en-US" dirty="0" smtClean="0"/>
              <a:t>          : </a:t>
            </a:r>
            <a:r>
              <a:rPr lang="en-US" dirty="0" err="1" smtClean="0"/>
              <a:t>Rp</a:t>
            </a:r>
            <a:r>
              <a:rPr lang="en-US" dirty="0" smtClean="0"/>
              <a:t> 20.000.000</a:t>
            </a:r>
          </a:p>
          <a:p>
            <a:endParaRPr lang="en-US" dirty="0" smtClean="0"/>
          </a:p>
          <a:p>
            <a:r>
              <a:rPr lang="en-US" dirty="0" err="1" smtClean="0"/>
              <a:t>Bulan</a:t>
            </a:r>
            <a:r>
              <a:rPr lang="en-US" dirty="0" smtClean="0"/>
              <a:t> </a:t>
            </a:r>
            <a:r>
              <a:rPr lang="en-US" dirty="0" err="1" smtClean="0"/>
              <a:t>berjalan</a:t>
            </a:r>
            <a:r>
              <a:rPr lang="en-US" dirty="0" smtClean="0"/>
              <a:t> : 0 </a:t>
            </a:r>
            <a:r>
              <a:rPr lang="en-US" dirty="0" err="1" smtClean="0"/>
              <a:t>bulan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err="1" smtClean="0"/>
              <a:t>Coba</a:t>
            </a:r>
            <a:r>
              <a:rPr lang="en-US" dirty="0" smtClean="0"/>
              <a:t> </a:t>
            </a:r>
            <a:r>
              <a:rPr lang="en-US" dirty="0" err="1" smtClean="0"/>
              <a:t>tarik</a:t>
            </a:r>
            <a:r>
              <a:rPr lang="en-US" dirty="0" smtClean="0"/>
              <a:t> Rp5.000.000</a:t>
            </a:r>
          </a:p>
          <a:p>
            <a:r>
              <a:rPr lang="en-US" dirty="0" err="1" smtClean="0"/>
              <a:t>Deposito</a:t>
            </a:r>
            <a:r>
              <a:rPr lang="en-US" dirty="0" smtClean="0"/>
              <a:t> </a:t>
            </a:r>
            <a:r>
              <a:rPr lang="en-US" dirty="0" err="1" smtClean="0"/>
              <a:t>belum</a:t>
            </a:r>
            <a:r>
              <a:rPr lang="en-US" dirty="0" smtClean="0"/>
              <a:t> </a:t>
            </a:r>
            <a:r>
              <a:rPr lang="en-US" dirty="0" err="1" smtClean="0"/>
              <a:t>jatuh</a:t>
            </a:r>
            <a:r>
              <a:rPr lang="en-US" dirty="0" smtClean="0"/>
              <a:t> tempo</a:t>
            </a:r>
          </a:p>
          <a:p>
            <a:endParaRPr lang="en-US" dirty="0"/>
          </a:p>
          <a:p>
            <a:r>
              <a:rPr lang="en-US" dirty="0" err="1" smtClean="0"/>
              <a:t>Deposito</a:t>
            </a:r>
            <a:r>
              <a:rPr lang="en-US" dirty="0" smtClean="0"/>
              <a:t> </a:t>
            </a:r>
            <a:r>
              <a:rPr lang="en-US" dirty="0" err="1" smtClean="0"/>
              <a:t>berjalan</a:t>
            </a:r>
            <a:r>
              <a:rPr lang="en-US" dirty="0" smtClean="0"/>
              <a:t>: 1 </a:t>
            </a:r>
            <a:r>
              <a:rPr lang="en-US" dirty="0" err="1" smtClean="0"/>
              <a:t>bulan</a:t>
            </a:r>
            <a:endParaRPr lang="en-US" dirty="0" smtClean="0"/>
          </a:p>
          <a:p>
            <a:r>
              <a:rPr lang="en-US" dirty="0" err="1" smtClean="0"/>
              <a:t>Deposito</a:t>
            </a:r>
            <a:r>
              <a:rPr lang="en-US" dirty="0" smtClean="0"/>
              <a:t> </a:t>
            </a:r>
            <a:r>
              <a:rPr lang="en-US" dirty="0" err="1" smtClean="0"/>
              <a:t>berjalan</a:t>
            </a:r>
            <a:r>
              <a:rPr lang="en-US" dirty="0" smtClean="0"/>
              <a:t>: 2 </a:t>
            </a:r>
            <a:r>
              <a:rPr lang="en-US" dirty="0" err="1" smtClean="0"/>
              <a:t>bulan</a:t>
            </a:r>
            <a:endParaRPr lang="en-US" dirty="0" smtClean="0"/>
          </a:p>
          <a:p>
            <a:r>
              <a:rPr lang="en-US" dirty="0" err="1" smtClean="0"/>
              <a:t>Deposito</a:t>
            </a:r>
            <a:r>
              <a:rPr lang="en-US" dirty="0" smtClean="0"/>
              <a:t> </a:t>
            </a:r>
            <a:r>
              <a:rPr lang="en-US" dirty="0" err="1" smtClean="0"/>
              <a:t>berjalan</a:t>
            </a:r>
            <a:r>
              <a:rPr lang="en-US" dirty="0" smtClean="0"/>
              <a:t>: 3 </a:t>
            </a:r>
            <a:r>
              <a:rPr lang="en-US" dirty="0" err="1" smtClean="0"/>
              <a:t>bulan</a:t>
            </a:r>
            <a:endParaRPr lang="en-US" dirty="0" smtClean="0"/>
          </a:p>
          <a:p>
            <a:r>
              <a:rPr lang="en-US" dirty="0" err="1" smtClean="0"/>
              <a:t>Deposito</a:t>
            </a:r>
            <a:r>
              <a:rPr lang="en-US" dirty="0" smtClean="0"/>
              <a:t> </a:t>
            </a:r>
            <a:r>
              <a:rPr lang="en-US" dirty="0" err="1" smtClean="0"/>
              <a:t>berjalan</a:t>
            </a:r>
            <a:r>
              <a:rPr lang="en-US" dirty="0" smtClean="0"/>
              <a:t>: 4 </a:t>
            </a:r>
            <a:r>
              <a:rPr lang="en-US" dirty="0" err="1" smtClean="0"/>
              <a:t>bulan</a:t>
            </a:r>
            <a:endParaRPr lang="en-US" dirty="0" smtClean="0"/>
          </a:p>
          <a:p>
            <a:r>
              <a:rPr lang="en-US" dirty="0" err="1" smtClean="0"/>
              <a:t>Deposito</a:t>
            </a:r>
            <a:r>
              <a:rPr lang="en-US" dirty="0" smtClean="0"/>
              <a:t> </a:t>
            </a:r>
            <a:r>
              <a:rPr lang="en-US" dirty="0" err="1" smtClean="0"/>
              <a:t>berjalan</a:t>
            </a:r>
            <a:r>
              <a:rPr lang="en-US" dirty="0" smtClean="0"/>
              <a:t>: 5 </a:t>
            </a:r>
            <a:r>
              <a:rPr lang="en-US" dirty="0" err="1" smtClean="0"/>
              <a:t>bulan</a:t>
            </a:r>
            <a:endParaRPr lang="en-US" dirty="0" smtClean="0"/>
          </a:p>
          <a:p>
            <a:r>
              <a:rPr lang="en-US" dirty="0" err="1" smtClean="0"/>
              <a:t>Deposito</a:t>
            </a:r>
            <a:r>
              <a:rPr lang="en-US" dirty="0" smtClean="0"/>
              <a:t> </a:t>
            </a:r>
            <a:r>
              <a:rPr lang="en-US" dirty="0" err="1" smtClean="0"/>
              <a:t>berjalan</a:t>
            </a:r>
            <a:r>
              <a:rPr lang="en-US" dirty="0" smtClean="0"/>
              <a:t>: 6 </a:t>
            </a:r>
            <a:r>
              <a:rPr lang="en-US" dirty="0" err="1" smtClean="0"/>
              <a:t>bulan</a:t>
            </a:r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5334000" y="1752600"/>
            <a:ext cx="4114800" cy="38779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smtClean="0"/>
              <a:t>2.</a:t>
            </a:r>
          </a:p>
          <a:p>
            <a:r>
              <a:rPr lang="en-US" sz="1600" dirty="0" smtClean="0"/>
              <a:t>Proses </a:t>
            </a:r>
            <a:r>
              <a:rPr lang="en-US" sz="1600" dirty="0" err="1" smtClean="0"/>
              <a:t>bunga</a:t>
            </a:r>
            <a:endParaRPr lang="en-US" sz="1600" dirty="0" smtClean="0"/>
          </a:p>
          <a:p>
            <a:r>
              <a:rPr lang="en-US" sz="1600" dirty="0" err="1" smtClean="0"/>
              <a:t>Bunga</a:t>
            </a:r>
            <a:r>
              <a:rPr lang="en-US" sz="1600" dirty="0" smtClean="0"/>
              <a:t>   : </a:t>
            </a:r>
            <a:r>
              <a:rPr lang="en-US" sz="1600" dirty="0" err="1" smtClean="0"/>
              <a:t>Rp</a:t>
            </a:r>
            <a:r>
              <a:rPr lang="en-US" sz="1600" dirty="0" smtClean="0"/>
              <a:t> 500.000.0</a:t>
            </a:r>
          </a:p>
          <a:p>
            <a:r>
              <a:rPr lang="en-US" sz="1600" dirty="0" err="1" smtClean="0"/>
              <a:t>Saldo</a:t>
            </a:r>
            <a:r>
              <a:rPr lang="en-US" sz="1600" dirty="0" smtClean="0"/>
              <a:t> </a:t>
            </a:r>
            <a:r>
              <a:rPr lang="en-US" sz="1600" dirty="0" err="1" smtClean="0"/>
              <a:t>setelah</a:t>
            </a:r>
            <a:r>
              <a:rPr lang="en-US" sz="1600" dirty="0" smtClean="0"/>
              <a:t> </a:t>
            </a:r>
            <a:r>
              <a:rPr lang="en-US" sz="1600" dirty="0" err="1" smtClean="0"/>
              <a:t>bunga</a:t>
            </a:r>
            <a:r>
              <a:rPr lang="en-US" sz="1600" dirty="0" smtClean="0"/>
              <a:t> : </a:t>
            </a:r>
            <a:r>
              <a:rPr lang="en-US" sz="1600" dirty="0" err="1" smtClean="0"/>
              <a:t>Rp</a:t>
            </a:r>
            <a:r>
              <a:rPr lang="en-US" sz="1600" dirty="0" smtClean="0"/>
              <a:t> 20.500.000</a:t>
            </a:r>
          </a:p>
          <a:p>
            <a:endParaRPr lang="en-US" sz="1600" dirty="0" smtClean="0"/>
          </a:p>
          <a:p>
            <a:r>
              <a:rPr lang="en-US" sz="1600" dirty="0" err="1" smtClean="0"/>
              <a:t>Nomor</a:t>
            </a:r>
            <a:r>
              <a:rPr lang="en-US" sz="1600" dirty="0" smtClean="0"/>
              <a:t> </a:t>
            </a:r>
            <a:r>
              <a:rPr lang="en-US" sz="1600" dirty="0" err="1" smtClean="0"/>
              <a:t>Rekening</a:t>
            </a:r>
            <a:r>
              <a:rPr lang="en-US" sz="1600" dirty="0" smtClean="0"/>
              <a:t> : D001</a:t>
            </a:r>
          </a:p>
          <a:p>
            <a:r>
              <a:rPr lang="en-US" sz="1600" dirty="0" err="1" smtClean="0"/>
              <a:t>Saldo</a:t>
            </a:r>
            <a:r>
              <a:rPr lang="en-US" sz="1600" dirty="0" smtClean="0"/>
              <a:t>          : </a:t>
            </a:r>
            <a:r>
              <a:rPr lang="en-US" sz="1600" dirty="0" err="1" smtClean="0"/>
              <a:t>Rp</a:t>
            </a:r>
            <a:r>
              <a:rPr lang="en-US" sz="1600" dirty="0" smtClean="0"/>
              <a:t> 20.500.000</a:t>
            </a:r>
          </a:p>
          <a:p>
            <a:endParaRPr lang="en-US" sz="1600" dirty="0" smtClean="0"/>
          </a:p>
          <a:p>
            <a:r>
              <a:rPr lang="en-US" sz="1600" dirty="0"/>
              <a:t>3</a:t>
            </a:r>
            <a:r>
              <a:rPr lang="en-US" sz="1600" dirty="0" smtClean="0"/>
              <a:t>.</a:t>
            </a:r>
          </a:p>
          <a:p>
            <a:r>
              <a:rPr lang="en-US" sz="1600" dirty="0" smtClean="0"/>
              <a:t>Tarik Rp5.000.000</a:t>
            </a:r>
          </a:p>
          <a:p>
            <a:r>
              <a:rPr lang="en-US" sz="1600" dirty="0" err="1" smtClean="0"/>
              <a:t>Penarikan</a:t>
            </a:r>
            <a:r>
              <a:rPr lang="en-US" sz="1600" dirty="0" smtClean="0"/>
              <a:t> </a:t>
            </a:r>
            <a:r>
              <a:rPr lang="en-US" sz="1600" dirty="0" err="1" smtClean="0"/>
              <a:t>deposito</a:t>
            </a:r>
            <a:r>
              <a:rPr lang="en-US" sz="1600" dirty="0" smtClean="0"/>
              <a:t> </a:t>
            </a:r>
            <a:r>
              <a:rPr lang="en-US" sz="1600" dirty="0" err="1" smtClean="0"/>
              <a:t>berhasil</a:t>
            </a:r>
            <a:endParaRPr lang="en-US" sz="1600" dirty="0" smtClean="0"/>
          </a:p>
          <a:p>
            <a:endParaRPr lang="en-US" sz="1600" dirty="0" smtClean="0"/>
          </a:p>
          <a:p>
            <a:r>
              <a:rPr lang="en-US" sz="1600" dirty="0" err="1" smtClean="0"/>
              <a:t>Nomor</a:t>
            </a:r>
            <a:r>
              <a:rPr lang="en-US" sz="1600" dirty="0" smtClean="0"/>
              <a:t> </a:t>
            </a:r>
            <a:r>
              <a:rPr lang="en-US" sz="1600" dirty="0" err="1" smtClean="0"/>
              <a:t>Rekening</a:t>
            </a:r>
            <a:r>
              <a:rPr lang="en-US" sz="1600" dirty="0" smtClean="0"/>
              <a:t> : D001</a:t>
            </a:r>
          </a:p>
          <a:p>
            <a:r>
              <a:rPr lang="en-US" sz="1600" dirty="0" err="1" smtClean="0"/>
              <a:t>Saldo</a:t>
            </a:r>
            <a:r>
              <a:rPr lang="en-US" sz="1600" dirty="0" smtClean="0"/>
              <a:t>          : </a:t>
            </a:r>
            <a:r>
              <a:rPr lang="en-US" sz="1600" dirty="0" err="1" smtClean="0"/>
              <a:t>Rp</a:t>
            </a:r>
            <a:r>
              <a:rPr lang="en-US" sz="1600" dirty="0" smtClean="0"/>
              <a:t> 15.500.000</a:t>
            </a:r>
          </a:p>
          <a:p>
            <a:endParaRPr lang="en-US" sz="1600" dirty="0"/>
          </a:p>
        </p:txBody>
      </p:sp>
      <p:sp>
        <p:nvSpPr>
          <p:cNvPr id="6" name="Rectangle 5"/>
          <p:cNvSpPr/>
          <p:nvPr/>
        </p:nvSpPr>
        <p:spPr>
          <a:xfrm>
            <a:off x="5334000" y="5486400"/>
            <a:ext cx="3429000" cy="175432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dirty="0" err="1" smtClean="0"/>
              <a:t>Saldo</a:t>
            </a:r>
            <a:r>
              <a:rPr lang="en-US" dirty="0" smtClean="0"/>
              <a:t>       = </a:t>
            </a:r>
            <a:r>
              <a:rPr lang="en-US" dirty="0" err="1" smtClean="0"/>
              <a:t>Rp</a:t>
            </a:r>
            <a:r>
              <a:rPr lang="en-US" dirty="0" smtClean="0"/>
              <a:t> 20.000.000</a:t>
            </a:r>
          </a:p>
          <a:p>
            <a:r>
              <a:rPr lang="en-US" dirty="0" err="1" smtClean="0"/>
              <a:t>Bunga</a:t>
            </a:r>
            <a:r>
              <a:rPr lang="en-US" dirty="0" smtClean="0"/>
              <a:t>       = 5%</a:t>
            </a:r>
          </a:p>
          <a:p>
            <a:r>
              <a:rPr lang="en-US" dirty="0" err="1" smtClean="0"/>
              <a:t>Jangka</a:t>
            </a:r>
            <a:r>
              <a:rPr lang="en-US" dirty="0" smtClean="0"/>
              <a:t>      = 6 </a:t>
            </a:r>
            <a:r>
              <a:rPr lang="en-US" dirty="0" err="1" smtClean="0"/>
              <a:t>bulan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err="1" smtClean="0"/>
              <a:t>Bunga</a:t>
            </a:r>
            <a:r>
              <a:rPr lang="en-US" dirty="0" smtClean="0"/>
              <a:t> = 20.000.000 × 0,05 × 6/12</a:t>
            </a:r>
          </a:p>
          <a:p>
            <a:r>
              <a:rPr lang="en-US" dirty="0" smtClean="0"/>
              <a:t>      = Rp500.000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17887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548</TotalTime>
  <Words>1453</Words>
  <Application>Microsoft Office PowerPoint</Application>
  <PresentationFormat>Custom</PresentationFormat>
  <Paragraphs>440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3" baseType="lpstr">
      <vt:lpstr>Arial</vt:lpstr>
      <vt:lpstr>Arial MT</vt:lpstr>
      <vt:lpstr>Calibri</vt:lpstr>
      <vt:lpstr>Palatino Linotype</vt:lpstr>
      <vt:lpstr>Wingdings</vt:lpstr>
      <vt:lpstr>Office Theme</vt:lpstr>
      <vt:lpstr>Praktikum Studi Kasus BANK-2 Inheritance </vt:lpstr>
      <vt:lpstr>Topik</vt:lpstr>
      <vt:lpstr>REVIEW</vt:lpstr>
      <vt:lpstr>Bank</vt:lpstr>
      <vt:lpstr>PowerPoint Presentation</vt:lpstr>
      <vt:lpstr>Kode Singleton</vt:lpstr>
      <vt:lpstr>Pengembangan BANK</vt:lpstr>
      <vt:lpstr>Pengembangan BANK </vt:lpstr>
      <vt:lpstr>PowerPoint Presentation</vt:lpstr>
      <vt:lpstr>Rekening</vt:lpstr>
      <vt:lpstr>Tabungan (1)</vt:lpstr>
      <vt:lpstr>Tabungan Anak (2)</vt:lpstr>
      <vt:lpstr>Ciri2 Tabungan Anak</vt:lpstr>
      <vt:lpstr>Tabungan Anak</vt:lpstr>
      <vt:lpstr>Tabungan Anak</vt:lpstr>
      <vt:lpstr>Deposito(3)</vt:lpstr>
      <vt:lpstr>PowerPoint Presentation</vt:lpstr>
      <vt:lpstr>Class Abstract</vt:lpstr>
      <vt:lpstr>Overriding</vt:lpstr>
      <vt:lpstr>Method</vt:lpstr>
      <vt:lpstr>Bunga dan prosesBunga() </vt:lpstr>
      <vt:lpstr>Polimorfisme</vt:lpstr>
      <vt:lpstr>Output Tabungan (1)</vt:lpstr>
      <vt:lpstr>Fungsi Utama Tabungan Anak (2)</vt:lpstr>
      <vt:lpstr>Fungsi Utama Tabungan Anak</vt:lpstr>
      <vt:lpstr>Output Tabungan Anak(2)</vt:lpstr>
      <vt:lpstr>Output Deposito (3)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Microsoft PowerPoint - T - Class Abstract dan Interface</dc:title>
  <dc:creator>yuliana</dc:creator>
  <cp:lastModifiedBy>Yuliana</cp:lastModifiedBy>
  <cp:revision>176</cp:revision>
  <dcterms:created xsi:type="dcterms:W3CDTF">2026-08-19T02:49:24Z</dcterms:created>
  <dcterms:modified xsi:type="dcterms:W3CDTF">2026-09-30T08:34:26Z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verter">
    <vt:lpwstr>SolidFramework v10.0.19910.1</vt:lpwstr>
  </property>
  <property fmtid="{D5CDD505-2E9C-101B-9397-08002B2CF9AE}" pid="3" name="Created">
    <vt:filetime>2011-11-23T00:00:00Z</vt:filetime>
  </property>
  <property fmtid="{D5CDD505-2E9C-101B-9397-08002B2CF9AE}" pid="4" name="Creator">
    <vt:lpwstr>PScript5.dll Version 5.2.2</vt:lpwstr>
  </property>
  <property fmtid="{D5CDD505-2E9C-101B-9397-08002B2CF9AE}" pid="5" name="LastSaved">
    <vt:filetime>2026-08-19T00:00:00Z</vt:filetime>
  </property>
  <property fmtid="{D5CDD505-2E9C-101B-9397-08002B2CF9AE}" pid="6" name="Producer">
    <vt:lpwstr>Acrobat Distiller 7.0 (Windows)</vt:lpwstr>
  </property>
</Properties>
</file>