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24"/>
  </p:notesMasterIdLst>
  <p:sldIdLst>
    <p:sldId id="256" r:id="rId2"/>
    <p:sldId id="264" r:id="rId3"/>
    <p:sldId id="271" r:id="rId4"/>
    <p:sldId id="262" r:id="rId5"/>
    <p:sldId id="266" r:id="rId6"/>
    <p:sldId id="270" r:id="rId7"/>
    <p:sldId id="267" r:id="rId8"/>
    <p:sldId id="274" r:id="rId9"/>
    <p:sldId id="268" r:id="rId10"/>
    <p:sldId id="275" r:id="rId11"/>
    <p:sldId id="276" r:id="rId12"/>
    <p:sldId id="277" r:id="rId13"/>
    <p:sldId id="278" r:id="rId14"/>
    <p:sldId id="279" r:id="rId15"/>
    <p:sldId id="280" r:id="rId16"/>
    <p:sldId id="269" r:id="rId17"/>
    <p:sldId id="281" r:id="rId18"/>
    <p:sldId id="257" r:id="rId19"/>
    <p:sldId id="282" r:id="rId20"/>
    <p:sldId id="258" r:id="rId21"/>
    <p:sldId id="272" r:id="rId22"/>
    <p:sldId id="25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973A1-8B5C-481D-A8EC-D207E476A58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9D432-1D7E-44C1-A8BA-72292259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8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9D432-1D7E-44C1-A8BA-72292259F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5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9D432-1D7E-44C1-A8BA-72292259FA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6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9D432-1D7E-44C1-A8BA-72292259FA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9D432-1D7E-44C1-A8BA-72292259FA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1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281B8-C83A-43C8-8CD5-13F7F7B03853}" type="slidenum">
              <a:rPr lang="tr-TR" altLang="en-US"/>
              <a:pPr/>
              <a:t>12</a:t>
            </a:fld>
            <a:endParaRPr lang="tr-TR" altLang="en-US"/>
          </a:p>
        </p:txBody>
      </p:sp>
      <p:sp>
        <p:nvSpPr>
          <p:cNvPr id="307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220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9D432-1D7E-44C1-A8BA-72292259FA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3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63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36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" y="6642100"/>
            <a:ext cx="8064500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84167" y="623728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1EB36A6-5999-420A-AB06-8AE209802A0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9787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8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18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2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7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1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9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6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00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8CABB5-80EC-46EE-A9D7-809DB955320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FACFF7-50AA-4D18-8757-372DE44E51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05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Teaching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Classification</a:t>
            </a:r>
          </a:p>
        </p:txBody>
      </p:sp>
      <p:pic>
        <p:nvPicPr>
          <p:cNvPr id="2663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19739" y="549275"/>
            <a:ext cx="4689475" cy="4464050"/>
          </a:xfr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91263" y="6470650"/>
            <a:ext cx="5900737" cy="274638"/>
          </a:xfrm>
        </p:spPr>
        <p:txBody>
          <a:bodyPr/>
          <a:lstStyle/>
          <a:p>
            <a:fld id="{72DD0853-9FAE-43A6-92D8-75F967C8A5A8}" type="slidenum">
              <a:rPr lang="tr-TR" altLang="en-US"/>
              <a:pPr/>
              <a:t>10</a:t>
            </a:fld>
            <a:endParaRPr lang="tr-TR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3322638" cy="3168650"/>
          </a:xfrm>
        </p:spPr>
        <p:txBody>
          <a:bodyPr/>
          <a:lstStyle/>
          <a:p>
            <a:r>
              <a:rPr lang="tr-TR" altLang="en-US"/>
              <a:t>Example: Credit scoring</a:t>
            </a:r>
          </a:p>
          <a:p>
            <a:r>
              <a:rPr lang="tr-TR" altLang="en-US"/>
              <a:t>Differentiating between </a:t>
            </a:r>
            <a:r>
              <a:rPr lang="tr-TR" altLang="en-US">
                <a:solidFill>
                  <a:srgbClr val="FF33CC"/>
                </a:solidFill>
              </a:rPr>
              <a:t>low-risk</a:t>
            </a:r>
            <a:r>
              <a:rPr lang="tr-TR" altLang="en-US"/>
              <a:t> and </a:t>
            </a:r>
            <a:r>
              <a:rPr lang="tr-TR" altLang="en-US">
                <a:solidFill>
                  <a:srgbClr val="FF0000"/>
                </a:solidFill>
              </a:rPr>
              <a:t>high-risk</a:t>
            </a:r>
            <a:r>
              <a:rPr lang="tr-TR" altLang="en-US"/>
              <a:t> customers from their </a:t>
            </a:r>
            <a:r>
              <a:rPr lang="tr-TR" altLang="en-US" i="1"/>
              <a:t>income</a:t>
            </a:r>
            <a:r>
              <a:rPr lang="tr-TR" altLang="en-US"/>
              <a:t> and </a:t>
            </a:r>
            <a:r>
              <a:rPr lang="tr-TR" altLang="en-US" i="1"/>
              <a:t>savings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495551" y="5157788"/>
            <a:ext cx="77771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Lucida Bright" panose="02040602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Lucida Bright" panose="02040602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1600">
                <a:solidFill>
                  <a:schemeClr val="tx1"/>
                </a:solidFill>
                <a:latin typeface="Lucida Bright" panose="02040602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Lucida Bright" panose="02040602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Lucida Bright" panose="020406020505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Lucida Bright" panose="020406020505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Lucida Bright" panose="020406020505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Lucida Bright" panose="02040602050505020304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33FF"/>
                </a:solidFill>
              </a:rPr>
              <a:t>Discriminant:</a:t>
            </a:r>
            <a:r>
              <a:rPr lang="tr-TR" altLang="en-US" sz="2400"/>
              <a:t> IF </a:t>
            </a:r>
            <a:r>
              <a:rPr lang="tr-TR" altLang="en-US" sz="2400" i="1"/>
              <a:t>income</a:t>
            </a:r>
            <a:r>
              <a:rPr lang="tr-TR" altLang="en-US" sz="2400"/>
              <a:t> &gt; θ</a:t>
            </a:r>
            <a:r>
              <a:rPr lang="tr-TR" altLang="en-US" sz="2400" baseline="-25000"/>
              <a:t>1</a:t>
            </a:r>
            <a:r>
              <a:rPr lang="tr-TR" altLang="en-US" sz="2400"/>
              <a:t> AND </a:t>
            </a:r>
            <a:r>
              <a:rPr lang="tr-TR" altLang="en-US" sz="2400" i="1"/>
              <a:t>savings</a:t>
            </a:r>
            <a:r>
              <a:rPr lang="tr-TR" altLang="en-US" sz="2400"/>
              <a:t> &gt; θ</a:t>
            </a:r>
            <a:r>
              <a:rPr lang="tr-TR" altLang="en-US" sz="2400" baseline="-25000"/>
              <a:t>2</a:t>
            </a:r>
            <a:r>
              <a:rPr lang="tr-TR" altLang="en-US" sz="24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 sz="2400"/>
              <a:t>				THEN </a:t>
            </a:r>
            <a:r>
              <a:rPr lang="tr-TR" altLang="en-US" sz="2400">
                <a:solidFill>
                  <a:srgbClr val="FF33CC"/>
                </a:solidFill>
              </a:rPr>
              <a:t>low-risk </a:t>
            </a:r>
            <a:r>
              <a:rPr lang="tr-TR" altLang="en-US" sz="2400"/>
              <a:t>ELSE </a:t>
            </a:r>
            <a:r>
              <a:rPr lang="tr-TR" altLang="en-US" sz="2400">
                <a:solidFill>
                  <a:srgbClr val="FF0000"/>
                </a:solidFill>
              </a:rPr>
              <a:t>high-risk</a:t>
            </a:r>
          </a:p>
        </p:txBody>
      </p:sp>
    </p:spTree>
    <p:extLst>
      <p:ext uri="{BB962C8B-B14F-4D97-AF65-F5344CB8AC3E}">
        <p14:creationId xmlns:p14="http://schemas.microsoft.com/office/powerpoint/2010/main" val="41764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Classification: Applications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827483" y="1774723"/>
            <a:ext cx="9720073" cy="40233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en-US" sz="2800" dirty="0"/>
              <a:t>Aka Pattern recognition</a:t>
            </a:r>
          </a:p>
          <a:p>
            <a:pPr>
              <a:lnSpc>
                <a:spcPct val="90000"/>
              </a:lnSpc>
            </a:pPr>
            <a:r>
              <a:rPr lang="tr-TR" altLang="en-US" sz="2800" dirty="0"/>
              <a:t>Face recognition: Pose, lighting, occlusion (glasses, beard), make-up, hair style </a:t>
            </a:r>
          </a:p>
          <a:p>
            <a:pPr>
              <a:lnSpc>
                <a:spcPct val="90000"/>
              </a:lnSpc>
            </a:pPr>
            <a:r>
              <a:rPr lang="tr-TR" altLang="en-US" sz="2800" dirty="0"/>
              <a:t>Character recognition: Different handwriting styles.</a:t>
            </a:r>
          </a:p>
          <a:p>
            <a:pPr>
              <a:lnSpc>
                <a:spcPct val="90000"/>
              </a:lnSpc>
            </a:pPr>
            <a:r>
              <a:rPr lang="tr-TR" altLang="en-US" sz="2800" dirty="0"/>
              <a:t>Speech recognition: Temporal dependency. </a:t>
            </a:r>
          </a:p>
          <a:p>
            <a:pPr lvl="1">
              <a:lnSpc>
                <a:spcPct val="90000"/>
              </a:lnSpc>
            </a:pPr>
            <a:r>
              <a:rPr lang="tr-TR" altLang="en-US" sz="2400" dirty="0"/>
              <a:t>Use of a dictionary or the syntax of the language. </a:t>
            </a:r>
          </a:p>
          <a:p>
            <a:pPr lvl="1">
              <a:lnSpc>
                <a:spcPct val="90000"/>
              </a:lnSpc>
            </a:pPr>
            <a:r>
              <a:rPr lang="tr-TR" altLang="en-US" sz="2400" dirty="0"/>
              <a:t>Sensor fusion: Combine multiple modalities; eg, visual (lip image) and acoustic for speech</a:t>
            </a:r>
          </a:p>
          <a:p>
            <a:pPr>
              <a:lnSpc>
                <a:spcPct val="90000"/>
              </a:lnSpc>
            </a:pPr>
            <a:r>
              <a:rPr lang="tr-TR" altLang="en-US" sz="2800" dirty="0"/>
              <a:t>Medical diagnosis: From symptoms to illnesses</a:t>
            </a:r>
          </a:p>
          <a:p>
            <a:pPr>
              <a:lnSpc>
                <a:spcPct val="90000"/>
              </a:lnSpc>
            </a:pPr>
            <a:r>
              <a:rPr lang="tr-TR" altLang="en-US" sz="2800" dirty="0"/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91263" y="6470650"/>
            <a:ext cx="5900737" cy="274638"/>
          </a:xfrm>
        </p:spPr>
        <p:txBody>
          <a:bodyPr/>
          <a:lstStyle/>
          <a:p>
            <a:fld id="{C1815A18-DF63-4DE8-AC95-5F3AF0E50EFE}" type="slidenum">
              <a:rPr lang="tr-TR" altLang="en-US"/>
              <a:pPr/>
              <a:t>11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600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Face Recognition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91263" y="6470650"/>
            <a:ext cx="5900737" cy="274638"/>
          </a:xfrm>
        </p:spPr>
        <p:txBody>
          <a:bodyPr/>
          <a:lstStyle/>
          <a:p>
            <a:fld id="{C06F00FB-0983-4D57-BAD4-DBACE515034D}" type="slidenum">
              <a:rPr lang="tr-TR" altLang="en-US"/>
              <a:pPr/>
              <a:t>12</a:t>
            </a:fld>
            <a:endParaRPr lang="tr-TR" altLang="en-US"/>
          </a:p>
        </p:txBody>
      </p:sp>
      <p:pic>
        <p:nvPicPr>
          <p:cNvPr id="304145" name="Picture 17" descr="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492375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146" name="Picture 18" descr="0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2492375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147" name="Picture 19" descr="0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2492375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148" name="Picture 20" descr="0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2492375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149" name="Picture 21" descr="0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45085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150" name="Picture 22" descr="0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45085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151" name="Picture 23" descr="10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45085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152" name="Picture 24" descr="35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4508500"/>
            <a:ext cx="8763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4153" name="Text Box 25"/>
          <p:cNvSpPr txBox="1">
            <a:spLocks noChangeArrowheads="1"/>
          </p:cNvSpPr>
          <p:nvPr/>
        </p:nvSpPr>
        <p:spPr bwMode="auto">
          <a:xfrm>
            <a:off x="2135188" y="1844675"/>
            <a:ext cx="4684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en-US" sz="2400">
                <a:latin typeface="Lucida Bright" panose="02040602050505020304" pitchFamily="18" charset="0"/>
              </a:rPr>
              <a:t>Training examples of a person</a:t>
            </a:r>
          </a:p>
        </p:txBody>
      </p:sp>
      <p:sp>
        <p:nvSpPr>
          <p:cNvPr id="304154" name="Text Box 26"/>
          <p:cNvSpPr txBox="1">
            <a:spLocks noChangeArrowheads="1"/>
          </p:cNvSpPr>
          <p:nvPr/>
        </p:nvSpPr>
        <p:spPr bwMode="auto">
          <a:xfrm>
            <a:off x="2208214" y="3933825"/>
            <a:ext cx="195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en-US" sz="2400">
                <a:latin typeface="Lucida Bright" panose="02040602050505020304" pitchFamily="18" charset="0"/>
              </a:rPr>
              <a:t>Test images</a:t>
            </a:r>
          </a:p>
        </p:txBody>
      </p:sp>
      <p:sp>
        <p:nvSpPr>
          <p:cNvPr id="304155" name="Text Box 27"/>
          <p:cNvSpPr txBox="1">
            <a:spLocks noChangeArrowheads="1"/>
          </p:cNvSpPr>
          <p:nvPr/>
        </p:nvSpPr>
        <p:spPr bwMode="auto">
          <a:xfrm>
            <a:off x="6959601" y="5949950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en-US" sz="1400">
                <a:latin typeface="Lucida Bright" panose="02040602050505020304" pitchFamily="18" charset="0"/>
              </a:rPr>
              <a:t>AT&amp;T Laboratories, Cambridge UK</a:t>
            </a:r>
          </a:p>
          <a:p>
            <a:r>
              <a:rPr lang="tr-TR" altLang="en-US" sz="1000">
                <a:latin typeface="Lucida Bright" panose="02040602050505020304" pitchFamily="18" charset="0"/>
              </a:rPr>
              <a:t>http://www.uk.research.att.com/facedatabase.html</a:t>
            </a:r>
          </a:p>
        </p:txBody>
      </p:sp>
    </p:spTree>
    <p:extLst>
      <p:ext uri="{BB962C8B-B14F-4D97-AF65-F5344CB8AC3E}">
        <p14:creationId xmlns:p14="http://schemas.microsoft.com/office/powerpoint/2010/main" val="18129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Regression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en-US"/>
              <a:t>Example: Price of a used car</a:t>
            </a:r>
          </a:p>
          <a:p>
            <a:r>
              <a:rPr lang="tr-TR" altLang="en-US" i="1"/>
              <a:t>x </a:t>
            </a:r>
            <a:r>
              <a:rPr lang="tr-TR" altLang="en-US"/>
              <a:t>: car attributes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en-US"/>
              <a:t>	</a:t>
            </a:r>
            <a:r>
              <a:rPr lang="tr-TR" altLang="en-US" i="1"/>
              <a:t>y </a:t>
            </a:r>
            <a:r>
              <a:rPr lang="tr-TR" altLang="en-US"/>
              <a:t>: price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en-US"/>
              <a:t>		</a:t>
            </a:r>
            <a:r>
              <a:rPr lang="tr-TR" altLang="en-US" i="1"/>
              <a:t>y </a:t>
            </a:r>
            <a:r>
              <a:rPr lang="tr-TR" altLang="en-US"/>
              <a:t>= </a:t>
            </a:r>
            <a:r>
              <a:rPr lang="tr-TR" altLang="en-US" i="1"/>
              <a:t>g </a:t>
            </a:r>
            <a:r>
              <a:rPr lang="tr-TR" altLang="en-US"/>
              <a:t>(</a:t>
            </a:r>
            <a:r>
              <a:rPr lang="tr-TR" altLang="en-US" i="1"/>
              <a:t>x </a:t>
            </a:r>
            <a:r>
              <a:rPr lang="tr-TR" altLang="en-US"/>
              <a:t>| </a:t>
            </a:r>
            <a:r>
              <a:rPr lang="tr-TR" altLang="en-US" i="1"/>
              <a:t>θ</a:t>
            </a:r>
            <a:r>
              <a:rPr lang="tr-TR" altLang="en-US">
                <a:latin typeface="Symbol" panose="05050102010706020507" pitchFamily="18" charset="2"/>
              </a:rPr>
              <a:t> </a:t>
            </a:r>
            <a:r>
              <a:rPr lang="tr-TR" altLang="en-US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en-US"/>
              <a:t>	</a:t>
            </a:r>
            <a:r>
              <a:rPr lang="tr-TR" altLang="en-US" i="1"/>
              <a:t>g </a:t>
            </a:r>
            <a:r>
              <a:rPr lang="tr-TR" altLang="en-US"/>
              <a:t>( ) model,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en-US">
                <a:latin typeface="Symbol" panose="05050102010706020507" pitchFamily="18" charset="2"/>
              </a:rPr>
              <a:t>	</a:t>
            </a:r>
            <a:r>
              <a:rPr lang="tr-TR" altLang="en-US" i="1"/>
              <a:t>θ</a:t>
            </a:r>
            <a:r>
              <a:rPr lang="tr-TR" altLang="en-US"/>
              <a:t> parameters</a:t>
            </a:r>
          </a:p>
        </p:txBody>
      </p:sp>
      <p:pic>
        <p:nvPicPr>
          <p:cNvPr id="901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4200" y="1492250"/>
            <a:ext cx="4546600" cy="4375150"/>
          </a:xfrm>
        </p:spPr>
      </p:pic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7519F7-6401-40B2-A827-143BFF562B5F}" type="slidenum">
              <a:rPr lang="tr-TR" altLang="en-US"/>
              <a:pPr/>
              <a:t>13</a:t>
            </a:fld>
            <a:endParaRPr lang="tr-TR" alt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7751763" y="2779713"/>
            <a:ext cx="1681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en-US" sz="2400" i="1">
                <a:latin typeface="Lucida Bright" panose="02040602050505020304" pitchFamily="18" charset="0"/>
              </a:rPr>
              <a:t>y </a:t>
            </a:r>
            <a:r>
              <a:rPr lang="tr-TR" altLang="en-US" sz="2400">
                <a:latin typeface="Lucida Bright" panose="02040602050505020304" pitchFamily="18" charset="0"/>
              </a:rPr>
              <a:t>= </a:t>
            </a:r>
            <a:r>
              <a:rPr lang="tr-TR" altLang="en-US" sz="2400" i="1">
                <a:latin typeface="Lucida Bright" panose="02040602050505020304" pitchFamily="18" charset="0"/>
              </a:rPr>
              <a:t>wx</a:t>
            </a:r>
            <a:r>
              <a:rPr lang="tr-TR" altLang="en-US" sz="2400">
                <a:latin typeface="Lucida Bright" panose="02040602050505020304" pitchFamily="18" charset="0"/>
              </a:rPr>
              <a:t>+</a:t>
            </a:r>
            <a:r>
              <a:rPr lang="tr-TR" altLang="en-US" sz="2400" i="1">
                <a:latin typeface="Lucida Bright" panose="02040602050505020304" pitchFamily="18" charset="0"/>
              </a:rPr>
              <a:t>w</a:t>
            </a:r>
            <a:r>
              <a:rPr lang="tr-TR" altLang="en-US" sz="2400" baseline="-25000">
                <a:latin typeface="Lucida Bright" panose="02040602050505020304" pitchFamily="18" charset="0"/>
              </a:rPr>
              <a:t>0</a:t>
            </a:r>
            <a:endParaRPr lang="en-GB" altLang="en-US" sz="2400" baseline="-2500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1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Regression Applications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1"/>
            <a:ext cx="8229600" cy="1808163"/>
          </a:xfrm>
        </p:spPr>
        <p:txBody>
          <a:bodyPr/>
          <a:lstStyle/>
          <a:p>
            <a:r>
              <a:rPr lang="tr-TR" altLang="en-US"/>
              <a:t>Navigating a car: Angle of the steering wheel (CMU NavLab)</a:t>
            </a:r>
          </a:p>
          <a:p>
            <a:r>
              <a:rPr lang="tr-TR" altLang="en-US"/>
              <a:t>Kinematics of a robot arm</a:t>
            </a: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91263" y="6470650"/>
            <a:ext cx="5900737" cy="274638"/>
          </a:xfrm>
        </p:spPr>
        <p:txBody>
          <a:bodyPr/>
          <a:lstStyle/>
          <a:p>
            <a:fld id="{57200E02-4AC4-43B2-9784-8E1675A87B44}" type="slidenum">
              <a:rPr lang="tr-TR" altLang="en-US"/>
              <a:pPr/>
              <a:t>14</a:t>
            </a:fld>
            <a:endParaRPr lang="tr-TR" alt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5087939" y="3284538"/>
            <a:ext cx="22320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Lucida Bright" panose="02040602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Lucida Bright" panose="02040602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tr-TR" altLang="en-US" i="1"/>
              <a:t>α</a:t>
            </a:r>
            <a:r>
              <a:rPr lang="tr-TR" altLang="en-US" sz="2000" baseline="-25000"/>
              <a:t>1</a:t>
            </a:r>
            <a:r>
              <a:rPr lang="tr-TR" altLang="en-US"/>
              <a:t>= </a:t>
            </a:r>
            <a:r>
              <a:rPr lang="tr-TR" altLang="en-US" i="1"/>
              <a:t>g</a:t>
            </a:r>
            <a:r>
              <a:rPr lang="tr-TR" altLang="en-US" sz="2000" baseline="-25000"/>
              <a:t>1</a:t>
            </a:r>
            <a:r>
              <a:rPr lang="tr-TR" altLang="en-US"/>
              <a:t>(</a:t>
            </a:r>
            <a:r>
              <a:rPr lang="tr-TR" altLang="en-US" i="1"/>
              <a:t>x</a:t>
            </a:r>
            <a:r>
              <a:rPr lang="tr-TR" altLang="en-US"/>
              <a:t>,</a:t>
            </a:r>
            <a:r>
              <a:rPr lang="tr-TR" altLang="en-US" i="1"/>
              <a:t>y</a:t>
            </a:r>
            <a:r>
              <a:rPr lang="tr-TR" altLang="en-US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en-US" i="1"/>
              <a:t>α</a:t>
            </a:r>
            <a:r>
              <a:rPr lang="tr-TR" altLang="en-US" sz="2000" baseline="-25000"/>
              <a:t>2</a:t>
            </a:r>
            <a:r>
              <a:rPr lang="tr-TR" altLang="en-US"/>
              <a:t>= </a:t>
            </a:r>
            <a:r>
              <a:rPr lang="tr-TR" altLang="en-US" i="1"/>
              <a:t>g</a:t>
            </a:r>
            <a:r>
              <a:rPr lang="tr-TR" altLang="en-US" sz="2000" baseline="-25000"/>
              <a:t>2</a:t>
            </a:r>
            <a:r>
              <a:rPr lang="tr-TR" altLang="en-US"/>
              <a:t>(</a:t>
            </a:r>
            <a:r>
              <a:rPr lang="tr-TR" altLang="en-US" i="1"/>
              <a:t>x</a:t>
            </a:r>
            <a:r>
              <a:rPr lang="tr-TR" altLang="en-US"/>
              <a:t>,</a:t>
            </a:r>
            <a:r>
              <a:rPr lang="tr-TR" altLang="en-US" i="1"/>
              <a:t>y</a:t>
            </a:r>
            <a:r>
              <a:rPr lang="tr-TR" altLang="en-US"/>
              <a:t>)</a:t>
            </a:r>
          </a:p>
        </p:txBody>
      </p:sp>
      <p:grpSp>
        <p:nvGrpSpPr>
          <p:cNvPr id="109587" name="Group 19"/>
          <p:cNvGrpSpPr>
            <a:grpSpLocks/>
          </p:cNvGrpSpPr>
          <p:nvPr/>
        </p:nvGrpSpPr>
        <p:grpSpPr bwMode="auto">
          <a:xfrm>
            <a:off x="2927350" y="3284539"/>
            <a:ext cx="2374900" cy="2244725"/>
            <a:chOff x="930" y="2288"/>
            <a:chExt cx="1496" cy="1414"/>
          </a:xfrm>
        </p:grpSpPr>
        <p:sp>
          <p:nvSpPr>
            <p:cNvPr id="109572" name="Line 4"/>
            <p:cNvSpPr>
              <a:spLocks noChangeShapeType="1"/>
            </p:cNvSpPr>
            <p:nvPr/>
          </p:nvSpPr>
          <p:spPr bwMode="auto">
            <a:xfrm>
              <a:off x="930" y="3702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73" name="Line 5"/>
            <p:cNvSpPr>
              <a:spLocks noChangeShapeType="1"/>
            </p:cNvSpPr>
            <p:nvPr/>
          </p:nvSpPr>
          <p:spPr bwMode="auto">
            <a:xfrm flipV="1">
              <a:off x="1292" y="3158"/>
              <a:ext cx="681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74" name="Line 6"/>
            <p:cNvSpPr>
              <a:spLocks noChangeShapeType="1"/>
            </p:cNvSpPr>
            <p:nvPr/>
          </p:nvSpPr>
          <p:spPr bwMode="auto">
            <a:xfrm flipH="1" flipV="1">
              <a:off x="1701" y="2523"/>
              <a:ext cx="271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75" name="Line 7"/>
            <p:cNvSpPr>
              <a:spLocks noChangeShapeType="1"/>
            </p:cNvSpPr>
            <p:nvPr/>
          </p:nvSpPr>
          <p:spPr bwMode="auto">
            <a:xfrm>
              <a:off x="1474" y="3158"/>
              <a:ext cx="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1655" y="3331"/>
              <a:ext cx="30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en-US" sz="2400">
                  <a:latin typeface="Lucida Bright" panose="02040602050505020304" pitchFamily="18" charset="0"/>
                </a:rPr>
                <a:t>α</a:t>
              </a:r>
              <a:r>
                <a:rPr lang="tr-TR" altLang="en-US" sz="2400" baseline="-25000">
                  <a:latin typeface="Lucida Bright" panose="02040602050505020304" pitchFamily="18" charset="0"/>
                </a:rPr>
                <a:t>1</a:t>
              </a:r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973" y="2750"/>
              <a:ext cx="30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en-US" sz="2400">
                  <a:latin typeface="Lucida Bright" panose="02040602050505020304" pitchFamily="18" charset="0"/>
                </a:rPr>
                <a:t>α</a:t>
              </a:r>
              <a:r>
                <a:rPr lang="tr-TR" altLang="en-US" sz="2400" baseline="-25000">
                  <a:latin typeface="Lucida Bright" panose="02040602050505020304" pitchFamily="18" charset="0"/>
                </a:rPr>
                <a:t>2</a:t>
              </a:r>
            </a:p>
          </p:txBody>
        </p:sp>
        <p:sp>
          <p:nvSpPr>
            <p:cNvPr id="109583" name="Arc 15"/>
            <p:cNvSpPr>
              <a:spLocks/>
            </p:cNvSpPr>
            <p:nvPr/>
          </p:nvSpPr>
          <p:spPr bwMode="auto">
            <a:xfrm>
              <a:off x="1927" y="3067"/>
              <a:ext cx="13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4" name="Arc 16"/>
            <p:cNvSpPr>
              <a:spLocks/>
            </p:cNvSpPr>
            <p:nvPr/>
          </p:nvSpPr>
          <p:spPr bwMode="auto">
            <a:xfrm>
              <a:off x="1474" y="3566"/>
              <a:ext cx="136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5" name="Rectangle 17"/>
            <p:cNvSpPr>
              <a:spLocks noChangeArrowheads="1"/>
            </p:cNvSpPr>
            <p:nvPr/>
          </p:nvSpPr>
          <p:spPr bwMode="auto">
            <a:xfrm>
              <a:off x="1111" y="2288"/>
              <a:ext cx="4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en-US" sz="2400">
                  <a:latin typeface="Lucida Bright" panose="02040602050505020304" pitchFamily="18" charset="0"/>
                </a:rPr>
                <a:t>(</a:t>
              </a:r>
              <a:r>
                <a:rPr lang="tr-TR" altLang="en-US" sz="2400" i="1">
                  <a:latin typeface="Lucida Bright" panose="02040602050505020304" pitchFamily="18" charset="0"/>
                </a:rPr>
                <a:t>x</a:t>
              </a:r>
              <a:r>
                <a:rPr lang="tr-TR" altLang="en-US" sz="2400">
                  <a:latin typeface="Lucida Bright" panose="02040602050505020304" pitchFamily="18" charset="0"/>
                </a:rPr>
                <a:t>,</a:t>
              </a:r>
              <a:r>
                <a:rPr lang="tr-TR" altLang="en-US" sz="2400" i="1">
                  <a:latin typeface="Lucida Bright" panose="02040602050505020304" pitchFamily="18" charset="0"/>
                </a:rPr>
                <a:t>y</a:t>
              </a:r>
              <a:r>
                <a:rPr lang="tr-TR" altLang="en-US" sz="2400">
                  <a:latin typeface="Lucida Bright" panose="02040602050505020304" pitchFamily="18" charset="0"/>
                </a:rPr>
                <a:t>)</a:t>
              </a:r>
            </a:p>
          </p:txBody>
        </p:sp>
      </p:grp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1992313" y="5661025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Lucida Bright" panose="02040602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Lucida Bright" panose="02040602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Bright" panose="02040602050505020304" pitchFamily="18" charset="0"/>
              </a:defRPr>
            </a:lvl9pPr>
          </a:lstStyle>
          <a:p>
            <a:r>
              <a:rPr lang="tr-TR" altLang="en-US"/>
              <a:t>Response surface design</a:t>
            </a:r>
          </a:p>
        </p:txBody>
      </p:sp>
      <p:grpSp>
        <p:nvGrpSpPr>
          <p:cNvPr id="109588" name="Group 20"/>
          <p:cNvGrpSpPr>
            <a:grpSpLocks/>
          </p:cNvGrpSpPr>
          <p:nvPr/>
        </p:nvGrpSpPr>
        <p:grpSpPr bwMode="auto">
          <a:xfrm>
            <a:off x="6600825" y="4221163"/>
            <a:ext cx="2808288" cy="1885950"/>
            <a:chOff x="3198" y="2659"/>
            <a:chExt cx="1769" cy="1188"/>
          </a:xfrm>
        </p:grpSpPr>
        <p:sp>
          <p:nvSpPr>
            <p:cNvPr id="109589" name="Line 21"/>
            <p:cNvSpPr>
              <a:spLocks noChangeShapeType="1"/>
            </p:cNvSpPr>
            <p:nvPr/>
          </p:nvSpPr>
          <p:spPr bwMode="auto">
            <a:xfrm>
              <a:off x="3198" y="3838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90" name="Line 22"/>
            <p:cNvSpPr>
              <a:spLocks noChangeShapeType="1"/>
            </p:cNvSpPr>
            <p:nvPr/>
          </p:nvSpPr>
          <p:spPr bwMode="auto">
            <a:xfrm flipV="1">
              <a:off x="3198" y="2795"/>
              <a:ext cx="0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591" name="Group 23"/>
            <p:cNvGrpSpPr>
              <a:grpSpLocks/>
            </p:cNvGrpSpPr>
            <p:nvPr/>
          </p:nvGrpSpPr>
          <p:grpSpPr bwMode="auto">
            <a:xfrm>
              <a:off x="3288" y="2659"/>
              <a:ext cx="1497" cy="1188"/>
              <a:chOff x="3923" y="2923"/>
              <a:chExt cx="953" cy="825"/>
            </a:xfrm>
          </p:grpSpPr>
          <p:sp>
            <p:nvSpPr>
              <p:cNvPr id="109592" name="Freeform 24"/>
              <p:cNvSpPr>
                <a:spLocks/>
              </p:cNvSpPr>
              <p:nvPr/>
            </p:nvSpPr>
            <p:spPr bwMode="auto">
              <a:xfrm>
                <a:off x="4014" y="2961"/>
                <a:ext cx="862" cy="741"/>
              </a:xfrm>
              <a:custGeom>
                <a:avLst/>
                <a:gdLst>
                  <a:gd name="T0" fmla="*/ 0 w 862"/>
                  <a:gd name="T1" fmla="*/ 651 h 741"/>
                  <a:gd name="T2" fmla="*/ 318 w 862"/>
                  <a:gd name="T3" fmla="*/ 15 h 741"/>
                  <a:gd name="T4" fmla="*/ 862 w 862"/>
                  <a:gd name="T5" fmla="*/ 74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2" h="741">
                    <a:moveTo>
                      <a:pt x="0" y="651"/>
                    </a:moveTo>
                    <a:cubicBezTo>
                      <a:pt x="87" y="325"/>
                      <a:pt x="174" y="0"/>
                      <a:pt x="318" y="15"/>
                    </a:cubicBezTo>
                    <a:cubicBezTo>
                      <a:pt x="462" y="30"/>
                      <a:pt x="771" y="612"/>
                      <a:pt x="862" y="741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93" name="Oval 25"/>
              <p:cNvSpPr>
                <a:spLocks noChangeArrowheads="1"/>
              </p:cNvSpPr>
              <p:nvPr/>
            </p:nvSpPr>
            <p:spPr bwMode="auto">
              <a:xfrm>
                <a:off x="4014" y="3385"/>
                <a:ext cx="90" cy="90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94" name="Oval 26"/>
              <p:cNvSpPr>
                <a:spLocks noChangeArrowheads="1"/>
              </p:cNvSpPr>
              <p:nvPr/>
            </p:nvSpPr>
            <p:spPr bwMode="auto">
              <a:xfrm>
                <a:off x="4740" y="3521"/>
                <a:ext cx="90" cy="90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95" name="Freeform 27"/>
              <p:cNvSpPr>
                <a:spLocks/>
              </p:cNvSpPr>
              <p:nvPr/>
            </p:nvSpPr>
            <p:spPr bwMode="auto">
              <a:xfrm>
                <a:off x="3923" y="2923"/>
                <a:ext cx="907" cy="825"/>
              </a:xfrm>
              <a:custGeom>
                <a:avLst/>
                <a:gdLst>
                  <a:gd name="T0" fmla="*/ 0 w 952"/>
                  <a:gd name="T1" fmla="*/ 779 h 825"/>
                  <a:gd name="T2" fmla="*/ 590 w 952"/>
                  <a:gd name="T3" fmla="*/ 8 h 825"/>
                  <a:gd name="T4" fmla="*/ 952 w 952"/>
                  <a:gd name="T5" fmla="*/ 825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52" h="825">
                    <a:moveTo>
                      <a:pt x="0" y="779"/>
                    </a:moveTo>
                    <a:cubicBezTo>
                      <a:pt x="215" y="389"/>
                      <a:pt x="431" y="0"/>
                      <a:pt x="590" y="8"/>
                    </a:cubicBezTo>
                    <a:cubicBezTo>
                      <a:pt x="749" y="16"/>
                      <a:pt x="892" y="689"/>
                      <a:pt x="952" y="825"/>
                    </a:cubicBezTo>
                  </a:path>
                </a:pathLst>
              </a:custGeom>
              <a:noFill/>
              <a:ln w="952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68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76250"/>
            <a:ext cx="8229600" cy="1371600"/>
          </a:xfrm>
        </p:spPr>
        <p:txBody>
          <a:bodyPr/>
          <a:lstStyle/>
          <a:p>
            <a:r>
              <a:rPr lang="tr-TR" altLang="en-US"/>
              <a:t>Supervised Learning: Uses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en-US" sz="2800" dirty="0"/>
              <a:t>Prediction of future cases: Use the rule to predict the output for future inputs</a:t>
            </a:r>
          </a:p>
          <a:p>
            <a:r>
              <a:rPr lang="tr-TR" altLang="en-US" sz="2800" dirty="0"/>
              <a:t>Knowledge extraction: The rule is easy to understand</a:t>
            </a:r>
          </a:p>
          <a:p>
            <a:r>
              <a:rPr lang="tr-TR" altLang="en-US" sz="2800" dirty="0"/>
              <a:t>Compression: The rule is simpler than the data it explains</a:t>
            </a:r>
          </a:p>
          <a:p>
            <a:r>
              <a:rPr lang="tr-TR" altLang="en-US" sz="2800" dirty="0"/>
              <a:t>Outlier detection: Exceptions that are not covered by the rule, e.g., fraud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91263" y="6470650"/>
            <a:ext cx="5900737" cy="274638"/>
          </a:xfrm>
        </p:spPr>
        <p:txBody>
          <a:bodyPr/>
          <a:lstStyle/>
          <a:p>
            <a:fld id="{5DDC05FA-8594-44ED-8A41-D9843BB2D402}" type="slidenum">
              <a:rPr lang="tr-TR" altLang="en-US"/>
              <a:pPr/>
              <a:t>15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628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85487"/>
            <a:ext cx="10468437" cy="402336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Teknik</a:t>
            </a:r>
            <a:r>
              <a:rPr lang="en-US" sz="2400" dirty="0"/>
              <a:t> </a:t>
            </a:r>
            <a:r>
              <a:rPr lang="en-US" sz="2400" i="1" dirty="0"/>
              <a:t>unsupervised learning</a:t>
            </a:r>
            <a:r>
              <a:rPr lang="en-US" sz="2400" dirty="0"/>
              <a:t> 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terapkan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 </a:t>
            </a:r>
            <a:r>
              <a:rPr lang="en-US" sz="2400" i="1" dirty="0"/>
              <a:t>machine learning</a:t>
            </a:r>
            <a:r>
              <a:rPr lang="en-US" sz="2400" dirty="0"/>
              <a:t> 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data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.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tersembunyi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data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label.</a:t>
            </a:r>
          </a:p>
          <a:p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 </a:t>
            </a:r>
            <a:r>
              <a:rPr lang="en-US" sz="2400" i="1" dirty="0"/>
              <a:t>supervised learning</a:t>
            </a:r>
            <a:r>
              <a:rPr lang="en-US" sz="2400" dirty="0"/>
              <a:t>,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data </a:t>
            </a:r>
            <a:r>
              <a:rPr lang="en-US" sz="2400" dirty="0" err="1"/>
              <a:t>apapun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acuan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.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sekalipun</a:t>
            </a:r>
            <a:r>
              <a:rPr lang="en-US" sz="2400" dirty="0"/>
              <a:t> </a:t>
            </a:r>
            <a:r>
              <a:rPr lang="en-US" sz="2400" dirty="0" err="1"/>
              <a:t>membeli</a:t>
            </a:r>
            <a:r>
              <a:rPr lang="en-US" sz="2400" dirty="0"/>
              <a:t> film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film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membaginya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agar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. </a:t>
            </a:r>
          </a:p>
          <a:p>
            <a:r>
              <a:rPr lang="en-US" sz="2400" dirty="0" err="1"/>
              <a:t>Tentunya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film-film mana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mirip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genre film.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film the Conjuring,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film The Conjuring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film horror.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93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Unsupervised Learning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/>
              <a:t>Learning “what normally happens”</a:t>
            </a:r>
          </a:p>
          <a:p>
            <a:r>
              <a:rPr lang="tr-TR" altLang="en-US"/>
              <a:t>No output</a:t>
            </a:r>
          </a:p>
          <a:p>
            <a:r>
              <a:rPr lang="tr-TR" altLang="en-US"/>
              <a:t>Clustering: Grouping similar instances</a:t>
            </a:r>
          </a:p>
          <a:p>
            <a:r>
              <a:rPr lang="tr-TR" altLang="en-US"/>
              <a:t>Example applications</a:t>
            </a:r>
          </a:p>
          <a:p>
            <a:pPr lvl="1"/>
            <a:r>
              <a:rPr lang="tr-TR" altLang="en-US" sz="2400"/>
              <a:t>Customer segmentation in CRM</a:t>
            </a:r>
          </a:p>
          <a:p>
            <a:pPr lvl="1"/>
            <a:r>
              <a:rPr lang="tr-TR" altLang="en-US" sz="2400"/>
              <a:t>Image compression: Color quantization</a:t>
            </a:r>
          </a:p>
          <a:p>
            <a:pPr lvl="1"/>
            <a:r>
              <a:rPr lang="tr-TR" altLang="en-US" sz="2400"/>
              <a:t>Bioinformatics: Learning motifs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91263" y="6470650"/>
            <a:ext cx="5900737" cy="274638"/>
          </a:xfrm>
        </p:spPr>
        <p:txBody>
          <a:bodyPr/>
          <a:lstStyle/>
          <a:p>
            <a:fld id="{F91AF4D2-3B80-4BC7-9AAF-E2907933CCF6}" type="slidenum">
              <a:rPr lang="tr-TR" altLang="en-US"/>
              <a:pPr/>
              <a:t>17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050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Reinforcement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58950"/>
            <a:ext cx="9720073" cy="4023360"/>
          </a:xfrm>
        </p:spPr>
        <p:txBody>
          <a:bodyPr>
            <a:noAutofit/>
          </a:bodyPr>
          <a:lstStyle/>
          <a:p>
            <a:pPr fontAlgn="base"/>
            <a:r>
              <a:rPr lang="en-US" sz="2800" i="1" dirty="0"/>
              <a:t>Reinforcement learning</a:t>
            </a:r>
            <a:r>
              <a:rPr lang="en-US" sz="2800" dirty="0"/>
              <a:t> 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yang </a:t>
            </a:r>
            <a:r>
              <a:rPr lang="en-US" sz="2800" dirty="0" err="1"/>
              <a:t>diterapkan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 </a:t>
            </a:r>
            <a:r>
              <a:rPr lang="en-US" sz="2800" i="1" dirty="0"/>
              <a:t>machine learning</a:t>
            </a:r>
            <a:r>
              <a:rPr lang="en-US" sz="2800" dirty="0"/>
              <a:t> </a:t>
            </a:r>
            <a:r>
              <a:rPr lang="en-US" sz="2800" dirty="0" err="1"/>
              <a:t>supaya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aksi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.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akhirnya</a:t>
            </a:r>
            <a:r>
              <a:rPr lang="en-US" sz="2800" dirty="0"/>
              <a:t>, </a:t>
            </a:r>
            <a:r>
              <a:rPr lang="en-US" sz="2800" dirty="0" err="1"/>
              <a:t>sebuah</a:t>
            </a:r>
            <a:r>
              <a:rPr lang="en-US" sz="2800" dirty="0"/>
              <a:t> program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pun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otomatis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yang </a:t>
            </a:r>
            <a:r>
              <a:rPr lang="en-US" sz="2800" dirty="0" err="1"/>
              <a:t>benar</a:t>
            </a:r>
            <a:r>
              <a:rPr lang="en-US" sz="2800" dirty="0"/>
              <a:t>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paham</a:t>
            </a:r>
            <a:r>
              <a:rPr lang="en-US" sz="2800" dirty="0"/>
              <a:t>, </a:t>
            </a:r>
            <a:r>
              <a:rPr lang="en-US" sz="2800" dirty="0" err="1"/>
              <a:t>simak</a:t>
            </a:r>
            <a:r>
              <a:rPr lang="en-US" sz="2800" dirty="0"/>
              <a:t> </a:t>
            </a:r>
            <a:r>
              <a:rPr lang="en-US" sz="2800" dirty="0" err="1"/>
              <a:t>analogi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.</a:t>
            </a:r>
          </a:p>
          <a:p>
            <a:pPr fontAlgn="base"/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anjing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melatihnya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komando</a:t>
            </a:r>
            <a:r>
              <a:rPr lang="en-US" sz="2800" dirty="0"/>
              <a:t>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anjing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perintah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,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berhak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 </a:t>
            </a:r>
            <a:r>
              <a:rPr lang="en-US" sz="2800" i="1" dirty="0"/>
              <a:t>rewards</a:t>
            </a:r>
            <a:r>
              <a:rPr lang="en-US" sz="2800" dirty="0"/>
              <a:t>,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sebaliknya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anjing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r>
              <a:rPr lang="en-US" sz="2800" dirty="0"/>
              <a:t> mana yang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komando</a:t>
            </a:r>
            <a:r>
              <a:rPr lang="en-US" sz="2800" dirty="0"/>
              <a:t> </a:t>
            </a:r>
            <a:r>
              <a:rPr lang="en-US" sz="2800" dirty="0" err="1"/>
              <a:t>pemiliknya</a:t>
            </a:r>
            <a:r>
              <a:rPr lang="en-US" sz="2800" dirty="0"/>
              <a:t>.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 </a:t>
            </a:r>
            <a:r>
              <a:rPr lang="en-US" sz="2800" i="1" dirty="0"/>
              <a:t>reinforcement learning</a:t>
            </a:r>
            <a:r>
              <a:rPr lang="en-US" sz="2800" dirty="0"/>
              <a:t>.</a:t>
            </a:r>
          </a:p>
          <a:p>
            <a:pPr fontAlgn="base"/>
            <a:r>
              <a:rPr lang="en-US" sz="2800" dirty="0"/>
              <a:t>Cara </a:t>
            </a:r>
            <a:r>
              <a:rPr lang="en-US" sz="2800" dirty="0" err="1"/>
              <a:t>kerja</a:t>
            </a:r>
            <a:r>
              <a:rPr lang="en-US" sz="2800" dirty="0"/>
              <a:t> </a:t>
            </a:r>
            <a:r>
              <a:rPr lang="en-US" sz="2800" i="1" dirty="0"/>
              <a:t>reinforcement learning 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 </a:t>
            </a:r>
            <a:r>
              <a:rPr lang="en-US" sz="2800" i="1" dirty="0"/>
              <a:t>supervised learning </a:t>
            </a:r>
            <a:r>
              <a:rPr lang="en-US" sz="2800" dirty="0"/>
              <a:t>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</a:t>
            </a:r>
            <a:r>
              <a:rPr lang="en-US" sz="2800" dirty="0" err="1"/>
              <a:t>pasti</a:t>
            </a:r>
            <a:r>
              <a:rPr lang="en-US" sz="2800" dirty="0"/>
              <a:t>.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mesin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didesain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perintah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yang </a:t>
            </a:r>
            <a:r>
              <a:rPr lang="en-US" sz="2800" dirty="0" err="1"/>
              <a:t>dihadapinya</a:t>
            </a:r>
            <a:r>
              <a:rPr lang="en-US" sz="2800" dirty="0"/>
              <a:t>.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yang </a:t>
            </a:r>
            <a:r>
              <a:rPr lang="en-US" sz="2800" dirty="0" err="1"/>
              <a:t>pasti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, </a:t>
            </a:r>
            <a:r>
              <a:rPr lang="en-US" sz="2800" dirty="0" err="1"/>
              <a:t>mesin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pengalaman-pengalaman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kesalahan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 </a:t>
            </a:r>
            <a:r>
              <a:rPr lang="en-US" sz="2800" i="1" dirty="0"/>
              <a:t>punishment </a:t>
            </a:r>
            <a:r>
              <a:rPr lang="en-US" sz="2800" dirty="0" err="1"/>
              <a:t>atasnya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90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Reinforcement Learning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/>
              <a:t>Learning a policy: A </a:t>
            </a:r>
            <a:r>
              <a:rPr lang="tr-TR" altLang="en-US">
                <a:solidFill>
                  <a:schemeClr val="bg2"/>
                </a:solidFill>
              </a:rPr>
              <a:t>sequence</a:t>
            </a:r>
            <a:r>
              <a:rPr lang="tr-TR" altLang="en-US"/>
              <a:t> of outputs</a:t>
            </a:r>
          </a:p>
          <a:p>
            <a:r>
              <a:rPr lang="tr-TR" altLang="en-US"/>
              <a:t>No supervised output but delayed reward</a:t>
            </a:r>
          </a:p>
          <a:p>
            <a:r>
              <a:rPr lang="tr-TR" altLang="en-US"/>
              <a:t>Credit assignment problem</a:t>
            </a:r>
          </a:p>
          <a:p>
            <a:r>
              <a:rPr lang="tr-TR" altLang="en-US"/>
              <a:t>Game playing</a:t>
            </a:r>
          </a:p>
          <a:p>
            <a:r>
              <a:rPr lang="tr-TR" altLang="en-US"/>
              <a:t>Robot in a maze</a:t>
            </a:r>
          </a:p>
          <a:p>
            <a:r>
              <a:rPr lang="tr-TR" altLang="en-US"/>
              <a:t>Multiple agents, partial observability, 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91263" y="6470650"/>
            <a:ext cx="5900737" cy="274638"/>
          </a:xfrm>
        </p:spPr>
        <p:txBody>
          <a:bodyPr/>
          <a:lstStyle/>
          <a:p>
            <a:fld id="{5D6935D7-C824-4C8D-A0A4-ED82D264C3FC}" type="slidenum">
              <a:rPr lang="tr-TR" altLang="en-US"/>
              <a:pPr/>
              <a:t>19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6725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</a:t>
            </a:r>
            <a:r>
              <a:rPr lang="en-US" b="1" dirty="0" smtClean="0"/>
              <a:t>achine </a:t>
            </a:r>
            <a:r>
              <a:rPr lang="en-US" b="1" dirty="0"/>
              <a:t>L</a:t>
            </a:r>
            <a:r>
              <a:rPr lang="en-US" b="1" dirty="0" smtClean="0"/>
              <a:t>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kecerdasan</a:t>
            </a:r>
            <a:r>
              <a:rPr lang="en-US" sz="3200" dirty="0" smtClean="0"/>
              <a:t> </a:t>
            </a:r>
            <a:r>
              <a:rPr lang="en-US" sz="3200" dirty="0" err="1" smtClean="0"/>
              <a:t>buatan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otomatis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campur</a:t>
            </a:r>
            <a:r>
              <a:rPr lang="en-US" sz="3200" dirty="0" smtClean="0"/>
              <a:t> </a:t>
            </a:r>
            <a:r>
              <a:rPr lang="en-US" sz="3200" dirty="0" err="1" smtClean="0"/>
              <a:t>tangan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pengalaman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sebelumnya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dirty="0" err="1" smtClean="0"/>
              <a:t>kecerdasan</a:t>
            </a:r>
            <a:r>
              <a:rPr lang="en-US" sz="3200" dirty="0" smtClean="0"/>
              <a:t> </a:t>
            </a:r>
            <a:r>
              <a:rPr lang="en-US" sz="3200" dirty="0" err="1" smtClean="0"/>
              <a:t>buatan</a:t>
            </a:r>
            <a:r>
              <a:rPr lang="en-US" sz="3200" dirty="0" smtClean="0"/>
              <a:t> </a:t>
            </a:r>
            <a:r>
              <a:rPr lang="en-US" sz="3200" dirty="0" err="1" smtClean="0"/>
              <a:t>dihasilkan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pengalaman</a:t>
            </a:r>
            <a:r>
              <a:rPr lang="en-US" sz="32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ML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yang </a:t>
            </a:r>
            <a:r>
              <a:rPr lang="en-US" sz="3200" dirty="0" err="1"/>
              <a:t>mampu</a:t>
            </a:r>
            <a:r>
              <a:rPr lang="en-US" sz="3200" dirty="0"/>
              <a:t> </a:t>
            </a:r>
            <a:r>
              <a:rPr lang="en-US" sz="3200" dirty="0" err="1"/>
              <a:t>mempelajari</a:t>
            </a:r>
            <a:r>
              <a:rPr lang="en-US" sz="3200" dirty="0"/>
              <a:t> data yang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tugas-tugas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pelajari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601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pengumpulan</a:t>
            </a:r>
            <a:r>
              <a:rPr lang="en-US" sz="3200" dirty="0" smtClean="0"/>
              <a:t> </a:t>
            </a:r>
            <a:r>
              <a:rPr lang="en-US" sz="3200" dirty="0"/>
              <a:t>data, </a:t>
            </a:r>
            <a:endParaRPr lang="en-US" sz="3200" dirty="0" smtClean="0"/>
          </a:p>
          <a:p>
            <a:r>
              <a:rPr lang="en-US" sz="3200" dirty="0" err="1" smtClean="0"/>
              <a:t>eksplorasi</a:t>
            </a:r>
            <a:r>
              <a:rPr lang="en-US" sz="3200" dirty="0" smtClean="0"/>
              <a:t> </a:t>
            </a:r>
            <a:r>
              <a:rPr lang="en-US" sz="3200" dirty="0"/>
              <a:t>data, </a:t>
            </a:r>
            <a:endParaRPr lang="en-US" sz="3200" dirty="0" smtClean="0"/>
          </a:p>
          <a:p>
            <a:r>
              <a:rPr lang="en-US" sz="3200" dirty="0" err="1" smtClean="0"/>
              <a:t>pemilihan</a:t>
            </a:r>
            <a:r>
              <a:rPr lang="en-US" sz="3200" dirty="0" smtClean="0"/>
              <a:t> </a:t>
            </a:r>
            <a:r>
              <a:rPr lang="en-US" sz="3200" dirty="0"/>
              <a:t>model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teknik</a:t>
            </a:r>
            <a:r>
              <a:rPr lang="en-US" sz="3200" dirty="0"/>
              <a:t>, </a:t>
            </a:r>
            <a:endParaRPr lang="en-US" sz="3200" dirty="0" smtClean="0"/>
          </a:p>
          <a:p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/>
              <a:t>pelatihan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model yang </a:t>
            </a:r>
            <a:r>
              <a:rPr lang="en-US" sz="3200" dirty="0" err="1"/>
              <a:t>dipilih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err="1" smtClean="0"/>
              <a:t>mengevaluasi</a:t>
            </a:r>
            <a:r>
              <a:rPr lang="en-US" sz="3200" dirty="0" smtClean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ML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81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examples of tasks that are best solved by using a learning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623" y="1949116"/>
            <a:ext cx="9720073" cy="4023360"/>
          </a:xfrm>
        </p:spPr>
        <p:txBody>
          <a:bodyPr>
            <a:noAutofit/>
          </a:bodyPr>
          <a:lstStyle/>
          <a:p>
            <a:r>
              <a:rPr lang="en-US" sz="2000" dirty="0" smtClean="0"/>
              <a:t>• </a:t>
            </a:r>
            <a:r>
              <a:rPr lang="en-US" sz="2000" dirty="0"/>
              <a:t>Recognizing patterns: </a:t>
            </a:r>
            <a:endParaRPr lang="en-US" sz="2000" dirty="0" smtClean="0"/>
          </a:p>
          <a:p>
            <a:r>
              <a:rPr lang="en-US" sz="2000" dirty="0" smtClean="0"/>
              <a:t>– </a:t>
            </a:r>
            <a:r>
              <a:rPr lang="en-US" sz="2000" dirty="0"/>
              <a:t>Facial identities or facial expressions </a:t>
            </a:r>
            <a:endParaRPr lang="en-US" sz="2000" dirty="0" smtClean="0"/>
          </a:p>
          <a:p>
            <a:r>
              <a:rPr lang="en-US" sz="2000" dirty="0" smtClean="0"/>
              <a:t>– </a:t>
            </a:r>
            <a:r>
              <a:rPr lang="en-US" sz="2000" dirty="0"/>
              <a:t>Handwritten or spoken words </a:t>
            </a:r>
            <a:endParaRPr lang="en-US" sz="2000" dirty="0" smtClean="0"/>
          </a:p>
          <a:p>
            <a:r>
              <a:rPr lang="en-US" sz="2000" dirty="0" smtClean="0"/>
              <a:t>– </a:t>
            </a:r>
            <a:r>
              <a:rPr lang="en-US" sz="2000" dirty="0"/>
              <a:t>Medical images </a:t>
            </a:r>
            <a:endParaRPr lang="en-US" sz="2000" dirty="0" smtClean="0"/>
          </a:p>
          <a:p>
            <a:r>
              <a:rPr lang="en-US" sz="2000" dirty="0" smtClean="0"/>
              <a:t>• </a:t>
            </a:r>
            <a:r>
              <a:rPr lang="en-US" sz="2000" dirty="0"/>
              <a:t>Generating patterns: </a:t>
            </a:r>
            <a:endParaRPr lang="en-US" sz="2000" dirty="0" smtClean="0"/>
          </a:p>
          <a:p>
            <a:r>
              <a:rPr lang="en-US" sz="2000" dirty="0" smtClean="0"/>
              <a:t>– </a:t>
            </a:r>
            <a:r>
              <a:rPr lang="en-US" sz="2000" dirty="0"/>
              <a:t>Generating images or motion sequences </a:t>
            </a:r>
            <a:endParaRPr lang="en-US" sz="2000" dirty="0" smtClean="0"/>
          </a:p>
          <a:p>
            <a:r>
              <a:rPr lang="en-US" sz="2000" dirty="0" smtClean="0"/>
              <a:t>• </a:t>
            </a:r>
            <a:r>
              <a:rPr lang="en-US" sz="2000" dirty="0"/>
              <a:t>Recognizing anomalies: </a:t>
            </a:r>
            <a:endParaRPr lang="en-US" sz="2000" dirty="0" smtClean="0"/>
          </a:p>
          <a:p>
            <a:r>
              <a:rPr lang="en-US" sz="2000" dirty="0" smtClean="0"/>
              <a:t>– </a:t>
            </a:r>
            <a:r>
              <a:rPr lang="en-US" sz="2000" dirty="0"/>
              <a:t>Unusual credit card transactions </a:t>
            </a:r>
            <a:endParaRPr lang="en-US" sz="2000" dirty="0" smtClean="0"/>
          </a:p>
          <a:p>
            <a:r>
              <a:rPr lang="en-US" sz="2000" dirty="0" smtClean="0"/>
              <a:t>– </a:t>
            </a:r>
            <a:r>
              <a:rPr lang="en-US" sz="2000" dirty="0"/>
              <a:t>Unusual patterns of sensor readings in a nuclear power plant </a:t>
            </a:r>
            <a:endParaRPr lang="en-US" sz="2000" dirty="0" smtClean="0"/>
          </a:p>
          <a:p>
            <a:r>
              <a:rPr lang="en-US" sz="2000" dirty="0" smtClean="0"/>
              <a:t>• </a:t>
            </a:r>
            <a:r>
              <a:rPr lang="en-US" sz="2000" dirty="0"/>
              <a:t>Prediction: </a:t>
            </a:r>
            <a:endParaRPr lang="en-US" sz="2000" dirty="0" smtClean="0"/>
          </a:p>
          <a:p>
            <a:r>
              <a:rPr lang="en-US" sz="2000" dirty="0" smtClean="0"/>
              <a:t>– </a:t>
            </a:r>
            <a:r>
              <a:rPr lang="en-US" sz="2000" dirty="0"/>
              <a:t>Future stock prices or currency exchange rates</a:t>
            </a:r>
          </a:p>
        </p:txBody>
      </p:sp>
    </p:spTree>
    <p:extLst>
      <p:ext uri="{BB962C8B-B14F-4D97-AF65-F5344CB8AC3E}">
        <p14:creationId xmlns:p14="http://schemas.microsoft.com/office/powerpoint/2010/main" val="24199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https://www.dicoding.com/blog/machine-learning-adalah/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b="1" dirty="0"/>
              <a:t>normal computer software and machine learning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pengembang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yang </a:t>
            </a:r>
            <a:r>
              <a:rPr lang="en-US" sz="2800" dirty="0" err="1"/>
              <a:t>menginstruksikan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bereaksi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, </a:t>
            </a:r>
            <a:r>
              <a:rPr lang="en-US" sz="2800" dirty="0" err="1"/>
              <a:t>melainkan</a:t>
            </a:r>
            <a:r>
              <a:rPr lang="en-US" sz="2800" dirty="0"/>
              <a:t> </a:t>
            </a:r>
            <a:r>
              <a:rPr lang="en-US" sz="2800" dirty="0" err="1"/>
              <a:t>dilatih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data.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31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/>
              <a:t>mesin</a:t>
            </a:r>
            <a:r>
              <a:rPr lang="en-US" sz="2800" dirty="0"/>
              <a:t> </a:t>
            </a:r>
            <a:r>
              <a:rPr lang="en-US" sz="2800" dirty="0" err="1"/>
              <a:t>dikembangkan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statistika</a:t>
            </a:r>
            <a:r>
              <a:rPr lang="en-US" sz="2800" dirty="0"/>
              <a:t>,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 </a:t>
            </a:r>
            <a:r>
              <a:rPr lang="en-US" sz="2800" i="1" dirty="0"/>
              <a:t>data mining</a:t>
            </a:r>
            <a:r>
              <a:rPr lang="en-US" sz="2800" dirty="0"/>
              <a:t> 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mesin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menganalisa</a:t>
            </a:r>
            <a:r>
              <a:rPr lang="en-US" sz="2800" dirty="0"/>
              <a:t> data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di program </a:t>
            </a:r>
            <a:r>
              <a:rPr lang="en-US" sz="2800" dirty="0" err="1"/>
              <a:t>ulang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diperintah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66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Istilah</a:t>
            </a:r>
            <a:r>
              <a:rPr lang="en-US" sz="2800" dirty="0" smtClean="0"/>
              <a:t> </a:t>
            </a:r>
            <a:r>
              <a:rPr lang="en-US" sz="2800" i="1" dirty="0" smtClean="0"/>
              <a:t>machine learning 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kali </a:t>
            </a:r>
            <a:r>
              <a:rPr lang="en-US" sz="2800" dirty="0" err="1" smtClean="0"/>
              <a:t>dikemukakan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ilmuwan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Adrien Marie Legendre, Thomas Bayes </a:t>
            </a:r>
            <a:r>
              <a:rPr lang="en-US" sz="2800" dirty="0" err="1" smtClean="0"/>
              <a:t>dan</a:t>
            </a:r>
            <a:r>
              <a:rPr lang="en-US" sz="2800" dirty="0" smtClean="0"/>
              <a:t> Andrey Markov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1920-an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dasar-dasar</a:t>
            </a:r>
            <a:r>
              <a:rPr lang="en-US" sz="2800" dirty="0" smtClean="0"/>
              <a:t> </a:t>
            </a:r>
            <a:r>
              <a:rPr lang="en-US" sz="2800" i="1" dirty="0" smtClean="0"/>
              <a:t>machine learning</a:t>
            </a:r>
            <a:r>
              <a:rPr lang="en-US" sz="2800" dirty="0" smtClean="0"/>
              <a:t> 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konsepnya</a:t>
            </a:r>
            <a:r>
              <a:rPr lang="en-US" sz="2800" dirty="0" smtClean="0"/>
              <a:t>. </a:t>
            </a:r>
            <a:r>
              <a:rPr lang="en-US" sz="2800" dirty="0" err="1" smtClean="0"/>
              <a:t>Sejak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 ML </a:t>
            </a:r>
            <a:r>
              <a:rPr lang="en-US" sz="2800" dirty="0" err="1" smtClean="0"/>
              <a:t>banyak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. Salah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 ML yang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terkenal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Deep Blue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IBM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1996.</a:t>
            </a:r>
          </a:p>
          <a:p>
            <a:r>
              <a:rPr lang="en-US" sz="2800" dirty="0" smtClean="0"/>
              <a:t>Deep </a:t>
            </a:r>
            <a:r>
              <a:rPr lang="en-US" sz="2800" dirty="0"/>
              <a:t>Blue </a:t>
            </a:r>
            <a:r>
              <a:rPr lang="en-US" sz="2800" dirty="0" err="1"/>
              <a:t>merupakan</a:t>
            </a:r>
            <a:r>
              <a:rPr lang="en-US" sz="2800" dirty="0"/>
              <a:t> </a:t>
            </a:r>
            <a:r>
              <a:rPr lang="en-US" sz="2800" i="1" dirty="0"/>
              <a:t>machine learning</a:t>
            </a:r>
            <a:r>
              <a:rPr lang="en-US" sz="2800" dirty="0"/>
              <a:t> yang </a:t>
            </a:r>
            <a:r>
              <a:rPr lang="en-US" sz="2800" dirty="0" err="1"/>
              <a:t>dikembangkan</a:t>
            </a:r>
            <a:r>
              <a:rPr lang="en-US" sz="2800" dirty="0"/>
              <a:t> agar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bermain</a:t>
            </a:r>
            <a:r>
              <a:rPr lang="en-US" sz="2800" dirty="0"/>
              <a:t> </a:t>
            </a:r>
            <a:r>
              <a:rPr lang="en-US" sz="2800" dirty="0" err="1"/>
              <a:t>catur</a:t>
            </a:r>
            <a:r>
              <a:rPr lang="en-US" sz="2800" dirty="0"/>
              <a:t>. Deep Blue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diuji</a:t>
            </a:r>
            <a:r>
              <a:rPr lang="en-US" sz="2800" dirty="0"/>
              <a:t> </a:t>
            </a:r>
            <a:r>
              <a:rPr lang="en-US" sz="2800" dirty="0" err="1"/>
              <a:t>coba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bermain</a:t>
            </a:r>
            <a:r>
              <a:rPr lang="en-US" sz="2800" dirty="0"/>
              <a:t> </a:t>
            </a:r>
            <a:r>
              <a:rPr lang="en-US" sz="2800" dirty="0" err="1"/>
              <a:t>catur</a:t>
            </a:r>
            <a:r>
              <a:rPr lang="en-US" sz="2800" dirty="0"/>
              <a:t> </a:t>
            </a:r>
            <a:r>
              <a:rPr lang="en-US" sz="2800" dirty="0" err="1"/>
              <a:t>melawan</a:t>
            </a:r>
            <a:r>
              <a:rPr lang="en-US" sz="2800" dirty="0"/>
              <a:t> </a:t>
            </a:r>
            <a:r>
              <a:rPr lang="en-US" sz="2800" dirty="0" err="1"/>
              <a:t>juara</a:t>
            </a:r>
            <a:r>
              <a:rPr lang="en-US" sz="2800" dirty="0"/>
              <a:t> </a:t>
            </a:r>
            <a:r>
              <a:rPr lang="en-US" sz="2800" dirty="0" err="1"/>
              <a:t>catur</a:t>
            </a:r>
            <a:r>
              <a:rPr lang="en-US" sz="2800" dirty="0"/>
              <a:t> </a:t>
            </a:r>
            <a:r>
              <a:rPr lang="en-US" sz="2800" dirty="0" err="1"/>
              <a:t>profesional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Deep Blue </a:t>
            </a:r>
            <a:r>
              <a:rPr lang="en-US" sz="2800" dirty="0" err="1"/>
              <a:t>berhasil</a:t>
            </a:r>
            <a:r>
              <a:rPr lang="en-US" sz="2800" dirty="0"/>
              <a:t> </a:t>
            </a:r>
            <a:r>
              <a:rPr lang="en-US" sz="2800" dirty="0" err="1"/>
              <a:t>memenangkan</a:t>
            </a:r>
            <a:r>
              <a:rPr lang="en-US" sz="2800" dirty="0"/>
              <a:t> </a:t>
            </a:r>
            <a:r>
              <a:rPr lang="en-US" sz="2800" dirty="0" err="1"/>
              <a:t>pertandingan</a:t>
            </a:r>
            <a:r>
              <a:rPr lang="en-US" sz="2800" dirty="0"/>
              <a:t> </a:t>
            </a:r>
            <a:r>
              <a:rPr lang="en-US" sz="2800" dirty="0" err="1"/>
              <a:t>catur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44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Keterkaitan</a:t>
            </a:r>
            <a:r>
              <a:rPr lang="en-US" dirty="0" smtClean="0"/>
              <a:t> AI </a:t>
            </a:r>
            <a:r>
              <a:rPr lang="en-US" dirty="0" err="1" smtClean="0"/>
              <a:t>dan</a:t>
            </a:r>
            <a:r>
              <a:rPr lang="en-US" dirty="0" smtClean="0"/>
              <a:t>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10615"/>
            <a:ext cx="9720073" cy="4023360"/>
          </a:xfrm>
        </p:spPr>
        <p:txBody>
          <a:bodyPr>
            <a:normAutofit/>
          </a:bodyPr>
          <a:lstStyle/>
          <a:p>
            <a:r>
              <a:rPr lang="en-US" sz="2800" dirty="0" err="1"/>
              <a:t>Kecerdasan</a:t>
            </a:r>
            <a:r>
              <a:rPr lang="en-US" sz="2800" dirty="0"/>
              <a:t> </a:t>
            </a:r>
            <a:r>
              <a:rPr lang="en-US" sz="2800" dirty="0" err="1"/>
              <a:t>buatan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pengaplikasiannya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terbagi</a:t>
            </a:r>
            <a:r>
              <a:rPr lang="en-US" sz="2800" dirty="0"/>
              <a:t> </a:t>
            </a:r>
            <a:r>
              <a:rPr lang="en-US" sz="2800" dirty="0" err="1"/>
              <a:t>tujuh</a:t>
            </a:r>
            <a:r>
              <a:rPr lang="en-US" sz="2800" dirty="0"/>
              <a:t> </a:t>
            </a:r>
            <a:r>
              <a:rPr lang="en-US" sz="2800" dirty="0" err="1"/>
              <a:t>cabang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 </a:t>
            </a:r>
            <a:r>
              <a:rPr lang="en-US" sz="2800" i="1" dirty="0"/>
              <a:t>machine learning</a:t>
            </a:r>
            <a:r>
              <a:rPr lang="en-US" sz="2800" dirty="0"/>
              <a:t>, </a:t>
            </a:r>
            <a:r>
              <a:rPr lang="en-US" sz="2800" i="1" dirty="0"/>
              <a:t>natural language processing</a:t>
            </a:r>
            <a:r>
              <a:rPr lang="en-US" sz="2800" dirty="0"/>
              <a:t>, </a:t>
            </a:r>
            <a:r>
              <a:rPr lang="en-US" sz="2800" i="1" dirty="0"/>
              <a:t>expert system</a:t>
            </a:r>
            <a:r>
              <a:rPr lang="en-US" sz="2800" dirty="0"/>
              <a:t>, </a:t>
            </a:r>
            <a:r>
              <a:rPr lang="en-US" sz="2800" i="1" dirty="0"/>
              <a:t>vision</a:t>
            </a:r>
            <a:r>
              <a:rPr lang="en-US" sz="2800" dirty="0"/>
              <a:t>, </a:t>
            </a:r>
            <a:r>
              <a:rPr lang="en-US" sz="2800" i="1" dirty="0"/>
              <a:t>speech</a:t>
            </a:r>
            <a:r>
              <a:rPr lang="en-US" sz="2800" dirty="0"/>
              <a:t>, </a:t>
            </a:r>
            <a:r>
              <a:rPr lang="en-US" sz="2800" i="1" dirty="0"/>
              <a:t>planning</a:t>
            </a:r>
            <a:r>
              <a:rPr lang="en-US" sz="2800" dirty="0"/>
              <a:t> </a:t>
            </a:r>
            <a:r>
              <a:rPr lang="en-US" sz="2800" dirty="0" err="1"/>
              <a:t>dan</a:t>
            </a:r>
            <a:r>
              <a:rPr lang="en-US" sz="2800" dirty="0"/>
              <a:t> </a:t>
            </a:r>
            <a:r>
              <a:rPr lang="en-US" sz="2800" i="1" dirty="0"/>
              <a:t>robotics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Percabangan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kecerdasan</a:t>
            </a:r>
            <a:r>
              <a:rPr lang="en-US" sz="2800" dirty="0"/>
              <a:t> </a:t>
            </a:r>
            <a:r>
              <a:rPr lang="en-US" sz="2800" dirty="0" err="1"/>
              <a:t>buatan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dimaksudkan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mempersempit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lingkup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AI,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kecerdasan</a:t>
            </a:r>
            <a:r>
              <a:rPr lang="en-US" sz="2800" dirty="0"/>
              <a:t> </a:t>
            </a:r>
            <a:r>
              <a:rPr lang="en-US" sz="2800" dirty="0" err="1"/>
              <a:t>buatan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lingkup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3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-23813"/>
            <a:ext cx="8886825" cy="690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Applications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en-US" sz="3200" dirty="0" smtClean="0"/>
              <a:t>Supervised </a:t>
            </a:r>
            <a:r>
              <a:rPr lang="tr-TR" altLang="en-US" sz="3200" dirty="0"/>
              <a:t>Learning</a:t>
            </a:r>
          </a:p>
          <a:p>
            <a:pPr lvl="1"/>
            <a:r>
              <a:rPr lang="tr-TR" altLang="en-US" sz="2800" dirty="0"/>
              <a:t>Classification</a:t>
            </a:r>
          </a:p>
          <a:p>
            <a:pPr lvl="1"/>
            <a:r>
              <a:rPr lang="tr-TR" altLang="en-US" sz="2800" dirty="0"/>
              <a:t>Regression</a:t>
            </a:r>
          </a:p>
          <a:p>
            <a:r>
              <a:rPr lang="tr-TR" altLang="en-US" sz="3200" dirty="0"/>
              <a:t>Unsupervised Learning</a:t>
            </a:r>
          </a:p>
          <a:p>
            <a:r>
              <a:rPr lang="tr-TR" altLang="en-US" sz="3200" dirty="0"/>
              <a:t>Reinforcement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0650"/>
            <a:ext cx="2154238" cy="274638"/>
          </a:xfrm>
        </p:spPr>
        <p:txBody>
          <a:bodyPr/>
          <a:lstStyle/>
          <a:p>
            <a:r>
              <a:rPr lang="tr-TR" altLang="en-US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91263" y="6470650"/>
            <a:ext cx="5900737" cy="274638"/>
          </a:xfrm>
        </p:spPr>
        <p:txBody>
          <a:bodyPr/>
          <a:lstStyle/>
          <a:p>
            <a:fld id="{30FAA2AA-09C7-4AB4-A0DD-14D43D668743}" type="slidenum">
              <a:rPr lang="tr-TR" altLang="en-US"/>
              <a:pPr/>
              <a:t>8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422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i="1" dirty="0" smtClean="0"/>
              <a:t>machine </a:t>
            </a:r>
            <a:r>
              <a:rPr lang="en-US" i="1" dirty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50" y="1910615"/>
            <a:ext cx="10545438" cy="4023360"/>
          </a:xfrm>
        </p:spPr>
        <p:txBody>
          <a:bodyPr>
            <a:noAutofit/>
          </a:bodyPr>
          <a:lstStyle/>
          <a:p>
            <a:r>
              <a:rPr lang="en-US" sz="2400" b="1" dirty="0"/>
              <a:t>Supervised Learning</a:t>
            </a:r>
          </a:p>
          <a:p>
            <a:r>
              <a:rPr lang="en-US" sz="2400" dirty="0" err="1"/>
              <a:t>Teknik</a:t>
            </a:r>
            <a:r>
              <a:rPr lang="en-US" sz="2400" dirty="0"/>
              <a:t> </a:t>
            </a:r>
            <a:r>
              <a:rPr lang="en-US" sz="2400" i="1" dirty="0"/>
              <a:t>supervised learning 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terapkan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 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data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label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target </a:t>
            </a:r>
            <a:r>
              <a:rPr lang="en-US" sz="2400" dirty="0" err="1"/>
              <a:t>terhadap</a:t>
            </a:r>
            <a:r>
              <a:rPr lang="en-US" sz="2400" dirty="0"/>
              <a:t> </a:t>
            </a:r>
            <a:r>
              <a:rPr lang="en-US" sz="2400" i="1" dirty="0"/>
              <a:t>output</a:t>
            </a:r>
            <a:r>
              <a:rPr lang="en-US" sz="2400" dirty="0"/>
              <a:t> 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di masa </a:t>
            </a:r>
            <a:r>
              <a:rPr lang="en-US" sz="2400" dirty="0" err="1"/>
              <a:t>lalu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film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beri</a:t>
            </a:r>
            <a:r>
              <a:rPr lang="en-US" sz="2400" dirty="0"/>
              <a:t> label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film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komedi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film 21 Jump Street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Jumanji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punya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lain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film horror </a:t>
            </a:r>
            <a:r>
              <a:rPr lang="en-US" sz="2400" dirty="0" err="1"/>
              <a:t>seperti</a:t>
            </a:r>
            <a:r>
              <a:rPr lang="en-US" sz="2400" dirty="0"/>
              <a:t> The Conjuring </a:t>
            </a:r>
            <a:r>
              <a:rPr lang="en-US" sz="2400" dirty="0" err="1"/>
              <a:t>dan</a:t>
            </a:r>
            <a:r>
              <a:rPr lang="en-US" sz="2400" dirty="0"/>
              <a:t> It.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membeli</a:t>
            </a:r>
            <a:r>
              <a:rPr lang="en-US" sz="2400" dirty="0"/>
              <a:t> film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genre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film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Setelah</a:t>
            </a:r>
            <a:r>
              <a:rPr lang="en-US" sz="2400" dirty="0"/>
              <a:t> film </a:t>
            </a:r>
            <a:r>
              <a:rPr lang="en-US" sz="2400" dirty="0" err="1"/>
              <a:t>teridentifikasi</a:t>
            </a:r>
            <a:r>
              <a:rPr lang="en-US" sz="2400" dirty="0"/>
              <a:t> </a:t>
            </a:r>
            <a:r>
              <a:rPr lang="en-US" sz="2400" dirty="0" err="1"/>
              <a:t>barulah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film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55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212</TotalTime>
  <Words>711</Words>
  <Application>Microsoft Office PowerPoint</Application>
  <PresentationFormat>Widescreen</PresentationFormat>
  <Paragraphs>136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Lucida Bright</vt:lpstr>
      <vt:lpstr>Symbol</vt:lpstr>
      <vt:lpstr>Tw Cen MT</vt:lpstr>
      <vt:lpstr>Tw Cen MT Condensed</vt:lpstr>
      <vt:lpstr>Wingdings</vt:lpstr>
      <vt:lpstr>Wingdings 3</vt:lpstr>
      <vt:lpstr>Integral</vt:lpstr>
      <vt:lpstr>Pengenalan Machine Learning</vt:lpstr>
      <vt:lpstr>Machine Learning</vt:lpstr>
      <vt:lpstr>Machine Learning</vt:lpstr>
      <vt:lpstr>Machine Learning</vt:lpstr>
      <vt:lpstr>Machine Learning</vt:lpstr>
      <vt:lpstr>Keterkaitan AI dan Machine Learning</vt:lpstr>
      <vt:lpstr>PowerPoint Presentation</vt:lpstr>
      <vt:lpstr>Applications</vt:lpstr>
      <vt:lpstr>Teknik machine learning</vt:lpstr>
      <vt:lpstr>Classification</vt:lpstr>
      <vt:lpstr>Classification: Applications</vt:lpstr>
      <vt:lpstr>Face Recognition</vt:lpstr>
      <vt:lpstr>Regression</vt:lpstr>
      <vt:lpstr>Regression Applications</vt:lpstr>
      <vt:lpstr>Supervised Learning: Uses</vt:lpstr>
      <vt:lpstr>unsupervised learning</vt:lpstr>
      <vt:lpstr>Unsupervised Learning</vt:lpstr>
      <vt:lpstr>Reinforcement learning</vt:lpstr>
      <vt:lpstr>Reinforcement Learning</vt:lpstr>
      <vt:lpstr>Cara Kerja Machine Learning</vt:lpstr>
      <vt:lpstr>Some more examples of tasks that are best solved by using a learning algorithm</vt:lpstr>
      <vt:lpstr>Referensi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Yuliana</dc:creator>
  <cp:lastModifiedBy>Yuliana</cp:lastModifiedBy>
  <cp:revision>43</cp:revision>
  <dcterms:created xsi:type="dcterms:W3CDTF">2022-08-28T12:28:09Z</dcterms:created>
  <dcterms:modified xsi:type="dcterms:W3CDTF">2024-04-23T07:20:36Z</dcterms:modified>
</cp:coreProperties>
</file>