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7" r:id="rId3"/>
    <p:sldId id="297" r:id="rId4"/>
    <p:sldId id="298" r:id="rId5"/>
    <p:sldId id="299" r:id="rId6"/>
    <p:sldId id="300" r:id="rId7"/>
    <p:sldId id="305" r:id="rId8"/>
    <p:sldId id="306" r:id="rId9"/>
    <p:sldId id="307" r:id="rId10"/>
    <p:sldId id="308" r:id="rId11"/>
    <p:sldId id="301" r:id="rId12"/>
    <p:sldId id="302" r:id="rId13"/>
    <p:sldId id="313" r:id="rId14"/>
    <p:sldId id="303" r:id="rId15"/>
    <p:sldId id="314" r:id="rId16"/>
    <p:sldId id="309" r:id="rId17"/>
    <p:sldId id="310" r:id="rId18"/>
    <p:sldId id="311" r:id="rId19"/>
    <p:sldId id="316" r:id="rId20"/>
    <p:sldId id="304" r:id="rId21"/>
    <p:sldId id="315" r:id="rId22"/>
    <p:sldId id="285" r:id="rId23"/>
    <p:sldId id="286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79"/>
    <a:srgbClr val="F4C801"/>
    <a:srgbClr val="16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AFF9F-1FE5-48B1-82DF-453B0FD27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3716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B8D8-CB0A-4AC6-91D3-D8EA4AAAD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055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9" y="498248"/>
            <a:ext cx="11292113" cy="1519237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F4C80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9" y="2179639"/>
            <a:ext cx="11291434" cy="650648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22738" y="2992441"/>
            <a:ext cx="7604125" cy="855663"/>
          </a:xfrm>
        </p:spPr>
        <p:txBody>
          <a:bodyPr/>
          <a:lstStyle>
            <a:lvl1pPr marL="0" indent="0" algn="r">
              <a:buNone/>
              <a:defRPr>
                <a:solidFill>
                  <a:srgbClr val="F4C80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1197202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8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4"/>
          </a:xfrm>
        </p:spPr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3"/>
          </a:xfrm>
        </p:spPr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8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4679"/>
                </a:solidFill>
              </a:defRPr>
            </a:lvl1pPr>
            <a:lvl2pPr>
              <a:defRPr>
                <a:solidFill>
                  <a:srgbClr val="1B4679"/>
                </a:solidFill>
              </a:defRPr>
            </a:lvl2pPr>
            <a:lvl3pPr>
              <a:defRPr>
                <a:solidFill>
                  <a:srgbClr val="1B4679"/>
                </a:solidFill>
              </a:defRPr>
            </a:lvl3pPr>
            <a:lvl4pPr>
              <a:defRPr>
                <a:solidFill>
                  <a:srgbClr val="1B4679"/>
                </a:solidFill>
              </a:defRPr>
            </a:lvl4pPr>
            <a:lvl5pPr>
              <a:defRPr>
                <a:solidFill>
                  <a:srgbClr val="1B467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 b="1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14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5052"/>
            <a:ext cx="10515600" cy="946377"/>
          </a:xfrm>
        </p:spPr>
        <p:txBody>
          <a:bodyPr anchor="b"/>
          <a:lstStyle>
            <a:lvl1pPr algn="ctr">
              <a:defRPr sz="6000" b="1">
                <a:solidFill>
                  <a:srgbClr val="F4C80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28549"/>
            <a:ext cx="10515600" cy="40465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>
                <a:solidFill>
                  <a:srgbClr val="F4C80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1197202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13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10515600" cy="11826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520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 b="1">
                <a:solidFill>
                  <a:srgbClr val="F4C80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461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3932237" cy="1549400"/>
          </a:xfrm>
        </p:spPr>
        <p:txBody>
          <a:bodyPr anchor="b"/>
          <a:lstStyle>
            <a:lvl1pPr>
              <a:defRPr sz="3200"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63964"/>
                </a:solidFill>
              </a:defRPr>
            </a:lvl1pPr>
            <a:lvl2pPr>
              <a:defRPr sz="2800">
                <a:solidFill>
                  <a:srgbClr val="163964"/>
                </a:solidFill>
              </a:defRPr>
            </a:lvl2pPr>
            <a:lvl3pPr>
              <a:defRPr sz="2400">
                <a:solidFill>
                  <a:srgbClr val="163964"/>
                </a:solidFill>
              </a:defRPr>
            </a:lvl3pPr>
            <a:lvl4pPr>
              <a:defRPr sz="2000">
                <a:solidFill>
                  <a:srgbClr val="163964"/>
                </a:solidFill>
              </a:defRPr>
            </a:lvl4pPr>
            <a:lvl5pPr>
              <a:defRPr sz="2000">
                <a:solidFill>
                  <a:srgbClr val="1639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39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1968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89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3932237" cy="1549400"/>
          </a:xfrm>
        </p:spPr>
        <p:txBody>
          <a:bodyPr anchor="b"/>
          <a:lstStyle>
            <a:lvl1pPr>
              <a:defRPr sz="3200">
                <a:solidFill>
                  <a:srgbClr val="1639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639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39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29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47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12/10/2021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3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9" y="193448"/>
            <a:ext cx="11292113" cy="978127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err="1" smtClean="0"/>
              <a:t>Praktikum</a:t>
            </a:r>
            <a:r>
              <a:rPr lang="en-AU" dirty="0" smtClean="0"/>
              <a:t> </a:t>
            </a:r>
            <a:r>
              <a:rPr lang="en-AU" dirty="0" err="1" smtClean="0"/>
              <a:t>Kecerdasan</a:t>
            </a:r>
            <a:r>
              <a:rPr lang="en-AU" dirty="0" smtClean="0"/>
              <a:t> </a:t>
            </a:r>
            <a:r>
              <a:rPr lang="en-AU" dirty="0" err="1" smtClean="0"/>
              <a:t>Buatan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575" y="2493404"/>
            <a:ext cx="9793288" cy="650648"/>
          </a:xfrm>
        </p:spPr>
        <p:txBody>
          <a:bodyPr/>
          <a:lstStyle/>
          <a:p>
            <a:r>
              <a:rPr lang="en-US" dirty="0" smtClean="0"/>
              <a:t>Artificial </a:t>
            </a:r>
            <a:r>
              <a:rPr lang="id-ID" dirty="0" smtClean="0"/>
              <a:t>Neural </a:t>
            </a:r>
            <a:r>
              <a:rPr lang="id-ID" dirty="0" smtClean="0"/>
              <a:t>Network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2738" y="3284781"/>
            <a:ext cx="7604125" cy="11811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id-ID" sz="1700" kern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Department </a:t>
            </a:r>
            <a:r>
              <a:rPr lang="id-ID" sz="17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Information and Computer Engineering</a:t>
            </a:r>
          </a:p>
          <a:p>
            <a:pPr>
              <a:spcBef>
                <a:spcPct val="20000"/>
              </a:spcBef>
              <a:defRPr/>
            </a:pPr>
            <a:r>
              <a:rPr lang="en-US" sz="17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id-ID" sz="17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oliteknik Elektronika Negeri Surabaya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58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FeedForward</a:t>
            </a:r>
            <a:r>
              <a:rPr lang="en-US" dirty="0"/>
              <a:t> Artificial Neural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0110"/>
            <a:ext cx="6096000" cy="4050348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err="1"/>
              <a:t>feedforward</a:t>
            </a:r>
            <a:r>
              <a:rPr lang="en-US" sz="2000" dirty="0"/>
              <a:t> </a:t>
            </a:r>
            <a:r>
              <a:rPr lang="en-US" sz="2000" dirty="0" err="1"/>
              <a:t>ANNs</a:t>
            </a:r>
            <a:r>
              <a:rPr lang="en-US" sz="2000" dirty="0"/>
              <a:t>, the flow of information takes place </a:t>
            </a:r>
            <a:r>
              <a:rPr lang="en-US" sz="2000" dirty="0">
                <a:solidFill>
                  <a:srgbClr val="FF0000"/>
                </a:solidFill>
              </a:rPr>
              <a:t>only in one direction</a:t>
            </a:r>
            <a:r>
              <a:rPr lang="en-US" sz="2000" dirty="0"/>
              <a:t>. </a:t>
            </a:r>
            <a:endParaRPr lang="en-US" sz="2000" dirty="0" smtClean="0"/>
          </a:p>
          <a:p>
            <a:pPr fontAlgn="base"/>
            <a:r>
              <a:rPr lang="en-US" sz="2000" dirty="0" smtClean="0"/>
              <a:t>That </a:t>
            </a:r>
            <a:r>
              <a:rPr lang="en-US" sz="2000" dirty="0"/>
              <a:t>is, the flow of information is </a:t>
            </a:r>
            <a:r>
              <a:rPr lang="en-US" sz="2000" dirty="0">
                <a:solidFill>
                  <a:srgbClr val="FF0000"/>
                </a:solidFill>
              </a:rPr>
              <a:t>from the input layer to the hidden layer and finally to the output</a:t>
            </a:r>
            <a:r>
              <a:rPr lang="en-US" sz="2000" dirty="0"/>
              <a:t>. </a:t>
            </a:r>
            <a:endParaRPr lang="en-US" sz="2000" dirty="0" smtClean="0"/>
          </a:p>
          <a:p>
            <a:pPr fontAlgn="base"/>
            <a:r>
              <a:rPr lang="en-US" sz="2000" dirty="0" smtClean="0"/>
              <a:t>There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no feedback loops present </a:t>
            </a:r>
            <a:r>
              <a:rPr lang="en-US" sz="2000" dirty="0"/>
              <a:t>in this neural network. </a:t>
            </a:r>
            <a:endParaRPr lang="en-US" sz="2000" dirty="0" smtClean="0"/>
          </a:p>
          <a:p>
            <a:pPr fontAlgn="base"/>
            <a:r>
              <a:rPr lang="en-US" sz="2000" dirty="0" smtClean="0"/>
              <a:t>These </a:t>
            </a:r>
            <a:r>
              <a:rPr lang="en-US" sz="2000" dirty="0"/>
              <a:t>type of neural networks are mostly used in </a:t>
            </a:r>
            <a:r>
              <a:rPr lang="en-US" sz="2000" b="1" i="1" dirty="0"/>
              <a:t>supervised learning</a:t>
            </a:r>
            <a:r>
              <a:rPr lang="en-US" sz="2000" i="1" dirty="0"/>
              <a:t> </a:t>
            </a:r>
            <a:r>
              <a:rPr lang="en-US" sz="2000" dirty="0"/>
              <a:t>for instances such as classification, image recognition etc. </a:t>
            </a:r>
            <a:endParaRPr lang="en-US" sz="2000" dirty="0" smtClean="0"/>
          </a:p>
          <a:p>
            <a:pPr fontAlgn="base"/>
            <a:r>
              <a:rPr lang="en-US" sz="2000" dirty="0" smtClean="0"/>
              <a:t>We </a:t>
            </a:r>
            <a:r>
              <a:rPr lang="en-US" sz="2000" dirty="0"/>
              <a:t>use them in cases where the data is not sequential in nature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42" name="Picture 2" descr="feedforward artificial neural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26615"/>
            <a:ext cx="42100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Artificial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120" y="1825625"/>
            <a:ext cx="5821680" cy="4351338"/>
          </a:xfrm>
        </p:spPr>
        <p:txBody>
          <a:bodyPr/>
          <a:lstStyle/>
          <a:p>
            <a:r>
              <a:rPr lang="en-US" dirty="0"/>
              <a:t>In the feedback </a:t>
            </a:r>
            <a:r>
              <a:rPr lang="en-US" dirty="0" err="1"/>
              <a:t>ANNs</a:t>
            </a:r>
            <a:r>
              <a:rPr lang="en-US" dirty="0"/>
              <a:t>, the feedback loops are a part of it.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type of neural networks are mainly for memory retention such as in the case of </a:t>
            </a:r>
            <a:r>
              <a:rPr lang="en-US" dirty="0">
                <a:solidFill>
                  <a:srgbClr val="FF0000"/>
                </a:solidFill>
              </a:rPr>
              <a:t>recurrent neural networks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types of networks are most </a:t>
            </a:r>
            <a:r>
              <a:rPr lang="en-US" dirty="0">
                <a:solidFill>
                  <a:srgbClr val="FF0000"/>
                </a:solidFill>
              </a:rPr>
              <a:t>suited for areas where the data is sequential or time-dependent</a:t>
            </a:r>
            <a:r>
              <a:rPr lang="en-US" dirty="0"/>
              <a:t>.</a:t>
            </a:r>
          </a:p>
        </p:txBody>
      </p:sp>
      <p:pic>
        <p:nvPicPr>
          <p:cNvPr id="11266" name="Picture 2" descr="feedback artificial neural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2293620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Neural Networks 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Artificial Neural Network Applications -  4 Real World Applications of 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825625"/>
            <a:ext cx="83146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 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Handwritten Character Recognition</a:t>
            </a:r>
          </a:p>
          <a:p>
            <a:r>
              <a:rPr lang="en-US" dirty="0"/>
              <a:t>Speech Recognition</a:t>
            </a:r>
          </a:p>
          <a:p>
            <a:pPr fontAlgn="base"/>
            <a:r>
              <a:rPr lang="en-US" dirty="0"/>
              <a:t>Signature Classification</a:t>
            </a:r>
          </a:p>
          <a:p>
            <a:r>
              <a:rPr lang="en-US" dirty="0"/>
              <a:t>Facial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Handwritten Character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ANNs</a:t>
            </a:r>
            <a:r>
              <a:rPr lang="en-US" sz="2400" dirty="0"/>
              <a:t> are used for handwritten character recognition. </a:t>
            </a:r>
            <a:endParaRPr lang="en-US" sz="2400" dirty="0" smtClean="0"/>
          </a:p>
          <a:p>
            <a:r>
              <a:rPr lang="en-US" sz="2400" dirty="0" smtClean="0"/>
              <a:t>Neural </a:t>
            </a:r>
            <a:r>
              <a:rPr lang="en-US" sz="2400" dirty="0"/>
              <a:t>Networks are trained to recognize the handwritten characters which can be in the form of letters or digits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bitmap pattern of the handwritten character is input, with the correct letter or digit as the desired output. </a:t>
            </a:r>
            <a:endParaRPr lang="en-US" sz="2400" dirty="0" smtClean="0"/>
          </a:p>
          <a:p>
            <a:r>
              <a:rPr lang="en-US" sz="2400" dirty="0" smtClean="0"/>
              <a:t>Such </a:t>
            </a:r>
            <a:r>
              <a:rPr lang="en-US" sz="2400" dirty="0"/>
              <a:t>programs need the user to train the network by providing the program with their handwritten patterns.</a:t>
            </a:r>
          </a:p>
        </p:txBody>
      </p:sp>
      <p:pic>
        <p:nvPicPr>
          <p:cNvPr id="1026" name="Picture 2" descr="Artificial Neural Networks applications - Character Recogni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02334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Handwritten Character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The two common applications of handwriting recognition are:</a:t>
            </a:r>
          </a:p>
          <a:p>
            <a:pPr lvl="1" fontAlgn="base"/>
            <a:r>
              <a:rPr lang="en-US" dirty="0"/>
              <a:t>Optical character recognition for data entry</a:t>
            </a:r>
          </a:p>
          <a:p>
            <a:pPr lvl="1" fontAlgn="base"/>
            <a:r>
              <a:rPr lang="en-US" dirty="0"/>
              <a:t>Validation of signatures on a bank </a:t>
            </a:r>
            <a:r>
              <a:rPr lang="en-US" dirty="0" err="1"/>
              <a:t>cheque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Speech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ANNs</a:t>
            </a:r>
            <a:r>
              <a:rPr lang="en-US" sz="2400" dirty="0"/>
              <a:t> play an important role in speech recognition.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earlier models of Speech Recognition were based on statistical models like Hidden Markov Models. </a:t>
            </a:r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the advent of deep learning, various types of neural networks are the absolute choice for obtaining an accurate classification.</a:t>
            </a:r>
          </a:p>
        </p:txBody>
      </p:sp>
      <p:pic>
        <p:nvPicPr>
          <p:cNvPr id="2050" name="Picture 2" descr="ML neural networks - speech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55" y="4271963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Signature </a:t>
            </a: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recognizing signatures and categorizing them to the person’s class, we use artificial neural networks for building these systems for authentication. </a:t>
            </a:r>
            <a:endParaRPr lang="en-US" sz="2400" dirty="0" smtClean="0"/>
          </a:p>
          <a:p>
            <a:r>
              <a:rPr lang="en-US" sz="2400" dirty="0" smtClean="0"/>
              <a:t>Furthermore</a:t>
            </a:r>
            <a:r>
              <a:rPr lang="en-US" sz="2400" dirty="0"/>
              <a:t>, neural networks can also classify if the signature is fake or not.</a:t>
            </a:r>
          </a:p>
        </p:txBody>
      </p:sp>
      <p:pic>
        <p:nvPicPr>
          <p:cNvPr id="3074" name="Picture 2" descr="Artificial Neural Networks - Signature Classif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55" y="3723323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Facial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316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 order to recognize the faces based on the identity of the person, we make use of neural networks.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are most commonly used in areas where the users require security access. </a:t>
            </a:r>
            <a:endParaRPr lang="en-US" sz="2400" dirty="0" smtClean="0"/>
          </a:p>
          <a:p>
            <a:r>
              <a:rPr lang="en-US" sz="2400" dirty="0" smtClean="0"/>
              <a:t>Convolutional </a:t>
            </a:r>
            <a:r>
              <a:rPr lang="en-US" sz="2400" dirty="0"/>
              <a:t>Neural Networks are the most popular type of ANN used in this field.</a:t>
            </a:r>
          </a:p>
        </p:txBody>
      </p:sp>
      <p:pic>
        <p:nvPicPr>
          <p:cNvPr id="4100" name="Picture 4" descr="Neural Networks Applications - Image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55" y="1825625"/>
            <a:ext cx="4012584" cy="37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Neural Networks for Machine Learning – Every aspect you need to know </a:t>
            </a:r>
            <a:r>
              <a:rPr lang="en-US" dirty="0" smtClean="0"/>
              <a:t>about, https</a:t>
            </a:r>
            <a:r>
              <a:rPr lang="en-US" dirty="0"/>
              <a:t>://data-</a:t>
            </a:r>
            <a:r>
              <a:rPr lang="en-US" dirty="0" err="1"/>
              <a:t>flair.training</a:t>
            </a:r>
            <a:r>
              <a:rPr lang="en-US" dirty="0"/>
              <a:t>/blogs/artificial-neural-networks-for-machine-learning/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46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Konten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Artificial Neural Network</a:t>
            </a:r>
            <a:endParaRPr lang="en-AU" dirty="0"/>
          </a:p>
          <a:p>
            <a:r>
              <a:rPr lang="en-US" dirty="0" err="1" smtClean="0"/>
              <a:t>Aplikasi</a:t>
            </a:r>
            <a:r>
              <a:rPr lang="en-US" dirty="0" smtClean="0"/>
              <a:t> Artificial Neural Network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81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[25-29] </a:t>
            </a:r>
            <a:r>
              <a:rPr lang="en-US" sz="2400" b="1" dirty="0" smtClean="0"/>
              <a:t>Simple </a:t>
            </a:r>
            <a:r>
              <a:rPr lang="en-US" sz="2400" b="1" dirty="0"/>
              <a:t>Neural Networks in Python, </a:t>
            </a:r>
            <a:endParaRPr lang="en-US" sz="2400" b="1" dirty="0" smtClean="0"/>
          </a:p>
          <a:p>
            <a:pPr lvl="1"/>
            <a:r>
              <a:rPr lang="en-US" sz="2000" dirty="0"/>
              <a:t>Aidan Wilson</a:t>
            </a:r>
            <a:r>
              <a:rPr lang="en-US" sz="2000" dirty="0" smtClean="0"/>
              <a:t>, 2019</a:t>
            </a:r>
          </a:p>
          <a:p>
            <a:pPr lvl="1"/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err="1" smtClean="0"/>
              <a:t>towardsdatascience.com</a:t>
            </a:r>
            <a:r>
              <a:rPr lang="en-US" sz="2000" dirty="0" smtClean="0"/>
              <a:t>/</a:t>
            </a:r>
            <a:r>
              <a:rPr lang="en-US" sz="2000" dirty="0" err="1" smtClean="0"/>
              <a:t>inroduction</a:t>
            </a:r>
            <a:r>
              <a:rPr lang="en-US" sz="2000" dirty="0" smtClean="0"/>
              <a:t>-to-neural-networks-in-python-</a:t>
            </a:r>
            <a:r>
              <a:rPr lang="en-US" sz="2000" dirty="0" err="1" smtClean="0"/>
              <a:t>7e0b422e6c24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[21-24] </a:t>
            </a:r>
            <a:r>
              <a:rPr lang="en-US" sz="2400" b="1" dirty="0" smtClean="0"/>
              <a:t>How </a:t>
            </a:r>
            <a:r>
              <a:rPr lang="en-US" sz="2400" b="1" dirty="0"/>
              <a:t>to build your own Neural Network from scratch in Python</a:t>
            </a:r>
          </a:p>
          <a:p>
            <a:pPr lvl="1"/>
            <a:r>
              <a:rPr lang="en-US" sz="2000" dirty="0" smtClean="0"/>
              <a:t>James Loy. 2018</a:t>
            </a:r>
          </a:p>
          <a:p>
            <a:pPr lvl="1"/>
            <a:r>
              <a:rPr lang="en-US" sz="2000" dirty="0"/>
              <a:t>A beginner’s guide to understanding the inner workings of Deep Learning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 smtClean="0"/>
              <a:t>towardsdatascience.com</a:t>
            </a:r>
            <a:r>
              <a:rPr lang="en-US" sz="2000" dirty="0" smtClean="0"/>
              <a:t>/how-to-build-your-own-neural-network-from-scratch-in-python-68998a08e4f6</a:t>
            </a:r>
          </a:p>
          <a:p>
            <a:pPr lvl="1"/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[17-20] </a:t>
            </a:r>
            <a:r>
              <a:rPr lang="en-US" sz="2400" b="1" dirty="0" smtClean="0"/>
              <a:t>How to create a simple neural network in Python</a:t>
            </a:r>
          </a:p>
          <a:p>
            <a:pPr lvl="1"/>
            <a:r>
              <a:rPr lang="en-US" sz="2000" dirty="0" smtClean="0"/>
              <a:t>Dr. Michael J. </a:t>
            </a:r>
            <a:r>
              <a:rPr lang="en-US" sz="2000" dirty="0" err="1" smtClean="0"/>
              <a:t>Garbade</a:t>
            </a:r>
            <a:r>
              <a:rPr lang="en-US" sz="2000" dirty="0" smtClean="0"/>
              <a:t>, 2019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 smtClean="0"/>
              <a:t>www.kdnuggets.com</a:t>
            </a:r>
            <a:r>
              <a:rPr lang="en-US" sz="2000" dirty="0" smtClean="0"/>
              <a:t>/2018/10/simple-neural-network-</a:t>
            </a:r>
            <a:r>
              <a:rPr lang="en-US" sz="2000" dirty="0" err="1" smtClean="0"/>
              <a:t>python.html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22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b="1" u="sng" dirty="0" smtClean="0">
                <a:solidFill>
                  <a:srgbClr val="FF0000"/>
                </a:solidFill>
              </a:rPr>
              <a:t>[13-16] </a:t>
            </a:r>
            <a:r>
              <a:rPr lang="en-US" sz="2400" b="1" dirty="0" smtClean="0"/>
              <a:t>Neural </a:t>
            </a:r>
            <a:r>
              <a:rPr lang="en-US" sz="2400" b="1" dirty="0"/>
              <a:t>Networks from Scratch with Python Code and Math in Detail— I</a:t>
            </a:r>
          </a:p>
          <a:p>
            <a:pPr lvl="1"/>
            <a:r>
              <a:rPr lang="en-US" sz="2000" dirty="0"/>
              <a:t>Building neural networks from scratch. From the math behind them to step-by-step implementation coding samples in Python with Google </a:t>
            </a:r>
            <a:r>
              <a:rPr lang="en-US" sz="2000" dirty="0" err="1"/>
              <a:t>Colab</a:t>
            </a:r>
            <a:endParaRPr lang="en-US" sz="2000" dirty="0"/>
          </a:p>
          <a:p>
            <a:pPr lvl="1"/>
            <a:r>
              <a:rPr lang="en-US" sz="2000" dirty="0"/>
              <a:t>Towards AI Team Towards AI Team Follow, Jun 20, 2020 </a:t>
            </a:r>
            <a:endParaRPr lang="en-US" sz="2000" dirty="0" smtClean="0"/>
          </a:p>
          <a:p>
            <a:pPr lvl="1"/>
            <a:r>
              <a:rPr lang="en-US" sz="2000" dirty="0"/>
              <a:t>https://</a:t>
            </a:r>
            <a:r>
              <a:rPr lang="en-US" sz="2000" dirty="0" smtClean="0"/>
              <a:t>pub.towardsai.net/building-neural-networks-from-scratch-with-python-code-and-math-in-detail-i-536fae5d7bbf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400" b="1" dirty="0" smtClean="0">
                <a:solidFill>
                  <a:srgbClr val="FF0000"/>
                </a:solidFill>
              </a:rPr>
              <a:t>[9-12] </a:t>
            </a:r>
            <a:r>
              <a:rPr lang="en-US" sz="2400" b="1" dirty="0" smtClean="0"/>
              <a:t>Neural </a:t>
            </a:r>
            <a:r>
              <a:rPr lang="en-US" sz="2400" b="1" dirty="0"/>
              <a:t>Networks are Function Approximation Algorithms</a:t>
            </a:r>
          </a:p>
          <a:p>
            <a:pPr lvl="1"/>
            <a:r>
              <a:rPr lang="en-US" sz="2000" dirty="0"/>
              <a:t>Jason Brownlee, 2020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machinelearningmastery.com</a:t>
            </a:r>
            <a:r>
              <a:rPr lang="en-US" sz="2000" dirty="0"/>
              <a:t>/neural-networks-are-function-</a:t>
            </a:r>
            <a:r>
              <a:rPr lang="en-US" sz="2000" dirty="0" err="1"/>
              <a:t>approximators</a:t>
            </a:r>
            <a:r>
              <a:rPr lang="en-US" sz="2000" dirty="0"/>
              <a:t>/</a:t>
            </a:r>
          </a:p>
          <a:p>
            <a:pPr lvl="1"/>
            <a:endParaRPr lang="en-US" sz="2000" dirty="0" smtClean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6"/>
            </a:pPr>
            <a:r>
              <a:rPr lang="en-US" b="1" dirty="0" smtClean="0">
                <a:solidFill>
                  <a:srgbClr val="FF0000"/>
                </a:solidFill>
              </a:rPr>
              <a:t>[5-8] </a:t>
            </a:r>
            <a:r>
              <a:rPr lang="en-US" b="1" dirty="0" smtClean="0"/>
              <a:t>Develop </a:t>
            </a:r>
            <a:r>
              <a:rPr lang="en-US" b="1" dirty="0"/>
              <a:t>a Neural Network for Cancer Survival Dataset </a:t>
            </a:r>
          </a:p>
          <a:p>
            <a:pPr lvl="1"/>
            <a:r>
              <a:rPr lang="en-US" sz="2100" dirty="0"/>
              <a:t>Jason Brownlee, </a:t>
            </a:r>
            <a:r>
              <a:rPr lang="en-US" sz="2100" dirty="0" smtClean="0"/>
              <a:t>2021</a:t>
            </a:r>
            <a:endParaRPr lang="en-US" sz="2100" dirty="0"/>
          </a:p>
          <a:p>
            <a:pPr lvl="1"/>
            <a:r>
              <a:rPr lang="en-US" sz="2100" dirty="0"/>
              <a:t>https://machinelearningmastery.com/neural-network-for-cancer-survival-dataset</a:t>
            </a:r>
            <a:r>
              <a:rPr lang="en-US" sz="2100" dirty="0" smtClean="0"/>
              <a:t>/</a:t>
            </a:r>
          </a:p>
          <a:p>
            <a:pPr lvl="1"/>
            <a:endParaRPr lang="en-US" sz="21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7"/>
            </a:pPr>
            <a:r>
              <a:rPr lang="en-US" sz="2400" b="1" dirty="0" smtClean="0">
                <a:solidFill>
                  <a:srgbClr val="FF0000"/>
                </a:solidFill>
              </a:rPr>
              <a:t>[1-4] </a:t>
            </a:r>
            <a:r>
              <a:rPr lang="en-US" sz="2400" b="1" dirty="0" smtClean="0"/>
              <a:t>Pyth</a:t>
            </a:r>
            <a:r>
              <a:rPr lang="en-US" b="1" dirty="0"/>
              <a:t>on AI: How to Build a Neural Network &amp; Make Predictions</a:t>
            </a:r>
          </a:p>
          <a:p>
            <a:pPr lvl="1"/>
            <a:r>
              <a:rPr lang="pt-BR" sz="2000" dirty="0" smtClean="0"/>
              <a:t>Déborah </a:t>
            </a:r>
            <a:r>
              <a:rPr lang="pt-BR" sz="2000" dirty="0"/>
              <a:t>Mesquita  Mar 17, 2021 </a:t>
            </a:r>
            <a:endParaRPr lang="en-US" sz="2000" dirty="0" smtClean="0"/>
          </a:p>
          <a:p>
            <a:pPr lvl="1"/>
            <a:r>
              <a:rPr lang="en-US" sz="2000" dirty="0" smtClean="0"/>
              <a:t>https</a:t>
            </a:r>
            <a:r>
              <a:rPr lang="en-US" sz="2000" dirty="0"/>
              <a:t>://realpython.com/python-</a:t>
            </a:r>
            <a:r>
              <a:rPr lang="en-US" sz="2000" dirty="0" err="1"/>
              <a:t>ai</a:t>
            </a:r>
            <a:r>
              <a:rPr lang="en-US" sz="2000" dirty="0"/>
              <a:t>-neural-network</a:t>
            </a:r>
            <a:r>
              <a:rPr lang="en-US" sz="2000" dirty="0" smtClean="0"/>
              <a:t>/\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7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Neural Networks for Machine Learning – Every aspect you need to know </a:t>
            </a:r>
            <a:r>
              <a:rPr lang="en-US" dirty="0" smtClean="0"/>
              <a:t>about, https</a:t>
            </a:r>
            <a:r>
              <a:rPr lang="en-US" dirty="0"/>
              <a:t>://data-</a:t>
            </a:r>
            <a:r>
              <a:rPr lang="en-US" dirty="0" err="1"/>
              <a:t>flair.training</a:t>
            </a:r>
            <a:r>
              <a:rPr lang="en-US" dirty="0"/>
              <a:t>/blogs/artificial-neural-networks-for-machine-learning/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59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0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ANN tutorial - What is AN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70" y="1690688"/>
            <a:ext cx="83089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Neural Networks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8194" name="Picture 2" descr="working of AN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0" y="1841658"/>
            <a:ext cx="5307936" cy="36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1690688"/>
            <a:ext cx="58221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 Layers</a:t>
            </a:r>
          </a:p>
          <a:p>
            <a:r>
              <a:rPr lang="en-US" dirty="0"/>
              <a:t>The input layer </a:t>
            </a:r>
            <a:r>
              <a:rPr lang="en-US" dirty="0">
                <a:solidFill>
                  <a:srgbClr val="0070C0"/>
                </a:solidFill>
              </a:rPr>
              <a:t>is the first layer </a:t>
            </a:r>
            <a:r>
              <a:rPr lang="en-US" dirty="0"/>
              <a:t>of an ANN that </a:t>
            </a:r>
            <a:r>
              <a:rPr lang="en-US" dirty="0">
                <a:solidFill>
                  <a:srgbClr val="0070C0"/>
                </a:solidFill>
              </a:rPr>
              <a:t>receives the input information</a:t>
            </a:r>
            <a:r>
              <a:rPr lang="en-US" dirty="0"/>
              <a:t> in the form of various texts, numbers, audio files, image pixels, etc.</a:t>
            </a:r>
          </a:p>
          <a:p>
            <a:endParaRPr lang="en-US" dirty="0"/>
          </a:p>
          <a:p>
            <a:r>
              <a:rPr lang="en-US" b="1" dirty="0"/>
              <a:t>Hidden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 the middle </a:t>
            </a:r>
            <a:r>
              <a:rPr lang="en-US" dirty="0"/>
              <a:t>of the ANN model are the hidden layers.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>
                <a:solidFill>
                  <a:srgbClr val="0070C0"/>
                </a:solidFill>
              </a:rPr>
              <a:t>can be a single hidden layer</a:t>
            </a:r>
            <a:r>
              <a:rPr lang="en-US" dirty="0"/>
              <a:t>, as in the case of a perceptron or </a:t>
            </a:r>
            <a:r>
              <a:rPr lang="en-US" dirty="0">
                <a:solidFill>
                  <a:srgbClr val="0070C0"/>
                </a:solidFill>
              </a:rPr>
              <a:t>multiple hidden layers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hidden layers </a:t>
            </a:r>
            <a:r>
              <a:rPr lang="en-US" dirty="0">
                <a:solidFill>
                  <a:srgbClr val="0070C0"/>
                </a:solidFill>
              </a:rPr>
              <a:t>perform various types of mathematical computation </a:t>
            </a:r>
            <a:r>
              <a:rPr lang="en-US" dirty="0"/>
              <a:t>on the input data and recognize the patterns that are part of.</a:t>
            </a:r>
          </a:p>
          <a:p>
            <a:endParaRPr lang="en-US" dirty="0"/>
          </a:p>
          <a:p>
            <a:r>
              <a:rPr lang="en-US" b="1" dirty="0"/>
              <a:t>Output Layer</a:t>
            </a:r>
          </a:p>
          <a:p>
            <a:r>
              <a:rPr lang="en-US" dirty="0"/>
              <a:t>In the output layer, we </a:t>
            </a:r>
            <a:r>
              <a:rPr lang="en-US" dirty="0">
                <a:solidFill>
                  <a:srgbClr val="0070C0"/>
                </a:solidFill>
              </a:rPr>
              <a:t>obtain the result </a:t>
            </a:r>
            <a:r>
              <a:rPr lang="en-US" dirty="0"/>
              <a:t>that we obtain through rigorous computations performed by the middle layer.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8718" y="5796365"/>
            <a:ext cx="4647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https://data-</a:t>
            </a:r>
            <a:r>
              <a:rPr lang="en-US" sz="1050" dirty="0" err="1"/>
              <a:t>flair.training</a:t>
            </a:r>
            <a:r>
              <a:rPr lang="en-US" sz="1050" dirty="0"/>
              <a:t>/blogs/artificial-neural-networks-for-machine-learning/</a:t>
            </a:r>
          </a:p>
        </p:txBody>
      </p:sp>
    </p:spTree>
    <p:extLst>
      <p:ext uri="{BB962C8B-B14F-4D97-AF65-F5344CB8AC3E}">
        <p14:creationId xmlns:p14="http://schemas.microsoft.com/office/powerpoint/2010/main" val="27893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arameters </a:t>
            </a:r>
            <a:r>
              <a:rPr lang="en-US" dirty="0"/>
              <a:t>and </a:t>
            </a:r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In a neural network, there are multiple parameters and </a:t>
            </a:r>
            <a:r>
              <a:rPr lang="en-US" dirty="0" err="1">
                <a:solidFill>
                  <a:srgbClr val="FF0000"/>
                </a:solidFill>
              </a:rPr>
              <a:t>hyperparameters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affect the performance of the model. </a:t>
            </a:r>
            <a:endParaRPr lang="en-US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 of </a:t>
            </a:r>
            <a:r>
              <a:rPr lang="en-US" dirty="0" err="1"/>
              <a:t>ANNs</a:t>
            </a:r>
            <a:r>
              <a:rPr lang="en-US" dirty="0"/>
              <a:t> is mostly </a:t>
            </a:r>
            <a:r>
              <a:rPr lang="en-US" dirty="0">
                <a:solidFill>
                  <a:srgbClr val="FF0000"/>
                </a:solidFill>
              </a:rPr>
              <a:t>dependent on these parameters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Some </a:t>
            </a:r>
            <a:r>
              <a:rPr lang="en-US" dirty="0"/>
              <a:t>of these parameters </a:t>
            </a:r>
            <a:r>
              <a:rPr lang="en-US" dirty="0" smtClean="0"/>
              <a:t>are:</a:t>
            </a:r>
          </a:p>
          <a:p>
            <a:pPr lvl="1" fontAlgn="base"/>
            <a:r>
              <a:rPr lang="en-US" dirty="0" smtClean="0"/>
              <a:t>weights</a:t>
            </a:r>
            <a:r>
              <a:rPr lang="en-US" dirty="0"/>
              <a:t>, </a:t>
            </a:r>
            <a:endParaRPr lang="en-US" dirty="0" smtClean="0"/>
          </a:p>
          <a:p>
            <a:pPr lvl="1" fontAlgn="base"/>
            <a:r>
              <a:rPr lang="en-US" dirty="0" smtClean="0"/>
              <a:t>biases</a:t>
            </a:r>
            <a:r>
              <a:rPr lang="en-US" dirty="0"/>
              <a:t>, </a:t>
            </a:r>
            <a:endParaRPr lang="en-US" dirty="0" smtClean="0"/>
          </a:p>
          <a:p>
            <a:pPr lvl="1" fontAlgn="base"/>
            <a:r>
              <a:rPr lang="en-US" dirty="0" smtClean="0"/>
              <a:t>learning </a:t>
            </a:r>
            <a:r>
              <a:rPr lang="en-US" dirty="0"/>
              <a:t>rate, </a:t>
            </a:r>
            <a:endParaRPr lang="en-US" dirty="0" smtClean="0"/>
          </a:p>
          <a:p>
            <a:pPr lvl="1" fontAlgn="base"/>
            <a:r>
              <a:rPr lang="en-US" dirty="0" smtClean="0"/>
              <a:t>batch </a:t>
            </a:r>
            <a:r>
              <a:rPr lang="en-US" dirty="0"/>
              <a:t>size etc. </a:t>
            </a:r>
            <a:endParaRPr lang="en-US" dirty="0" smtClean="0"/>
          </a:p>
          <a:p>
            <a:pPr fontAlgn="base"/>
            <a:r>
              <a:rPr lang="en-US" dirty="0" smtClean="0"/>
              <a:t>Each </a:t>
            </a:r>
            <a:r>
              <a:rPr lang="en-US" dirty="0"/>
              <a:t>node in the network has some weights assigned to it.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</a:t>
            </a:r>
            <a:r>
              <a:rPr lang="en-US" dirty="0"/>
              <a:t>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22720" y="1889759"/>
            <a:ext cx="5440680" cy="43481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 transfer function </a:t>
            </a:r>
            <a:r>
              <a:rPr lang="en-US" dirty="0"/>
              <a:t>is used for calculating the weighted sum of the inputs and the bias</a:t>
            </a:r>
            <a:r>
              <a:rPr lang="en-US" dirty="0" smtClean="0"/>
              <a:t>.</a:t>
            </a:r>
          </a:p>
          <a:p>
            <a:r>
              <a:rPr lang="en-US" dirty="0"/>
              <a:t>After the transfer function has calculated the sum, the activation function obtains the result.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the output received, the activation functions fire the appropriate result from the node. </a:t>
            </a:r>
            <a:endParaRPr lang="en-US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example</a:t>
            </a:r>
            <a:r>
              <a:rPr lang="en-US" dirty="0"/>
              <a:t>, if the output received is above 0.5, the activation function fires a 1 otherwise it remains 0</a:t>
            </a:r>
            <a:r>
              <a:rPr lang="en-US" dirty="0" smtClean="0"/>
              <a:t>.</a:t>
            </a:r>
          </a:p>
          <a:p>
            <a:r>
              <a:rPr lang="en-US" dirty="0"/>
              <a:t>Some of the popular activation functions used in Artificial Neural Networks are </a:t>
            </a:r>
            <a:r>
              <a:rPr lang="en-US" dirty="0">
                <a:solidFill>
                  <a:srgbClr val="FF0000"/>
                </a:solidFill>
              </a:rPr>
              <a:t>Sigmoid, </a:t>
            </a:r>
            <a:r>
              <a:rPr lang="en-US" dirty="0" err="1">
                <a:solidFill>
                  <a:srgbClr val="FF0000"/>
                </a:solidFill>
              </a:rPr>
              <a:t>RELU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Softmax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9220" name="Picture 4" descr="How ANN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2" y="2540785"/>
            <a:ext cx="6338508" cy="22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6636" y="5029883"/>
            <a:ext cx="4647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https://data-</a:t>
            </a:r>
            <a:r>
              <a:rPr lang="en-US" sz="1050" dirty="0" err="1"/>
              <a:t>flair.training</a:t>
            </a:r>
            <a:r>
              <a:rPr lang="en-US" sz="1050" dirty="0"/>
              <a:t>/blogs/artificial-neural-networks-for-machine-learning/</a:t>
            </a:r>
          </a:p>
        </p:txBody>
      </p:sp>
    </p:spTree>
    <p:extLst>
      <p:ext uri="{BB962C8B-B14F-4D97-AF65-F5344CB8AC3E}">
        <p14:creationId xmlns:p14="http://schemas.microsoft.com/office/powerpoint/2010/main" val="41333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241"/>
            <a:ext cx="4016188" cy="4522508"/>
          </a:xfrm>
        </p:spPr>
        <p:txBody>
          <a:bodyPr>
            <a:normAutofit/>
          </a:bodyPr>
          <a:lstStyle/>
          <a:p>
            <a:r>
              <a:rPr lang="en-US" sz="2400" dirty="0"/>
              <a:t>Based on the value that the node has fired, we obtain the final output. </a:t>
            </a:r>
            <a:endParaRPr lang="en-US" sz="2400" dirty="0" smtClean="0"/>
          </a:p>
          <a:p>
            <a:r>
              <a:rPr lang="en-US" sz="2400" dirty="0" smtClean="0"/>
              <a:t>Then</a:t>
            </a:r>
            <a:r>
              <a:rPr lang="en-US" sz="2400" dirty="0"/>
              <a:t>, using the </a:t>
            </a:r>
            <a:r>
              <a:rPr lang="en-US" sz="2400" dirty="0">
                <a:solidFill>
                  <a:srgbClr val="FF0000"/>
                </a:solidFill>
              </a:rPr>
              <a:t>error functions</a:t>
            </a:r>
            <a:r>
              <a:rPr lang="en-US" sz="2400" dirty="0"/>
              <a:t>, we calculate the discrepancies between the predicted output and resulting output and adjust the weights of the neural network through a process </a:t>
            </a:r>
            <a:r>
              <a:rPr lang="en-US" sz="2400" dirty="0" smtClean="0"/>
              <a:t>known as</a:t>
            </a:r>
            <a:r>
              <a:rPr lang="en-US" sz="2400" b="1" i="1" dirty="0"/>
              <a:t> </a:t>
            </a:r>
            <a:r>
              <a:rPr lang="en-US" sz="2400" b="1" i="1" dirty="0" err="1">
                <a:solidFill>
                  <a:srgbClr val="FF0000"/>
                </a:solidFill>
              </a:rPr>
              <a:t>backpropagation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2" y="1677241"/>
            <a:ext cx="6768353" cy="40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Propagation in Artificial Neural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</a:t>
            </a:r>
            <a:r>
              <a:rPr lang="en-US" dirty="0">
                <a:solidFill>
                  <a:srgbClr val="FF0000"/>
                </a:solidFill>
              </a:rPr>
              <a:t>to train a neural network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 provide it with examples of input-output mappings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when the neural network completes the 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, we test the neural network where we do not provide it with these mappings.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neural network predicts the output and we evaluate how correct the output</a:t>
            </a:r>
            <a:r>
              <a:rPr lang="en-US" dirty="0"/>
              <a:t> is using the various error functions.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based on the result, the model adjusts the weights</a:t>
            </a:r>
            <a:r>
              <a:rPr lang="en-US" dirty="0"/>
              <a:t> of the neural networks to optimize the network following gradient descent through the chain rule.</a:t>
            </a:r>
          </a:p>
        </p:txBody>
      </p:sp>
    </p:spTree>
    <p:extLst>
      <p:ext uri="{BB962C8B-B14F-4D97-AF65-F5344CB8AC3E}">
        <p14:creationId xmlns:p14="http://schemas.microsoft.com/office/powerpoint/2010/main" val="9240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Artificial Neural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There are two important types of Artificial Neural Networks </a:t>
            </a:r>
          </a:p>
          <a:p>
            <a:pPr lvl="1" fontAlgn="base"/>
            <a:r>
              <a:rPr lang="en-US" dirty="0" err="1"/>
              <a:t>FeedForward</a:t>
            </a:r>
            <a:r>
              <a:rPr lang="en-US" dirty="0"/>
              <a:t> Neural Network</a:t>
            </a:r>
          </a:p>
          <a:p>
            <a:pPr lvl="1" fontAlgn="base"/>
            <a:r>
              <a:rPr lang="en-US" dirty="0" err="1"/>
              <a:t>FeedBack</a:t>
            </a:r>
            <a:r>
              <a:rPr lang="en-US" dirty="0"/>
              <a:t> Neural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463544-B9C8-46A9-B2DD-E07B64A917A8}" vid="{BD3B542D-B363-448E-B543-08D8815909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1016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Praktikum Kecerdasan Buatan</vt:lpstr>
      <vt:lpstr>Konten</vt:lpstr>
      <vt:lpstr>PowerPoint Presentation</vt:lpstr>
      <vt:lpstr>Artificial Neural Networks Architecture</vt:lpstr>
      <vt:lpstr>Parameters and hyperparameters</vt:lpstr>
      <vt:lpstr>Activation functions</vt:lpstr>
      <vt:lpstr>Error Functions</vt:lpstr>
      <vt:lpstr>Back Propagation in Artificial Neural Networks</vt:lpstr>
      <vt:lpstr>Types of Artificial Neural Networks</vt:lpstr>
      <vt:lpstr>FeedForward Artificial Neural Networks</vt:lpstr>
      <vt:lpstr>Feedback Artificial Neural Networks</vt:lpstr>
      <vt:lpstr>Artificial Neural Networks Applications</vt:lpstr>
      <vt:lpstr>Artificial Neural Networks Applications</vt:lpstr>
      <vt:lpstr>Handwritten Character Recognition</vt:lpstr>
      <vt:lpstr>Handwritten Character Recognition</vt:lpstr>
      <vt:lpstr>Speech Recognition</vt:lpstr>
      <vt:lpstr>Signature Classification</vt:lpstr>
      <vt:lpstr>Facial Recognition</vt:lpstr>
      <vt:lpstr>Referensi</vt:lpstr>
      <vt:lpstr>Tugas</vt:lpstr>
      <vt:lpstr>Tugas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Berbasis Obyek Encapsulation</dc:title>
  <dc:creator>RoD</dc:creator>
  <cp:lastModifiedBy>tita</cp:lastModifiedBy>
  <cp:revision>78</cp:revision>
  <cp:lastPrinted>2017-11-30T08:58:33Z</cp:lastPrinted>
  <dcterms:created xsi:type="dcterms:W3CDTF">2016-12-13T12:18:31Z</dcterms:created>
  <dcterms:modified xsi:type="dcterms:W3CDTF">2021-10-12T17:09:54Z</dcterms:modified>
</cp:coreProperties>
</file>