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287" r:id="rId3"/>
    <p:sldId id="288" r:id="rId4"/>
    <p:sldId id="289" r:id="rId5"/>
    <p:sldId id="259" r:id="rId6"/>
    <p:sldId id="260" r:id="rId7"/>
    <p:sldId id="282" r:id="rId8"/>
    <p:sldId id="283" r:id="rId9"/>
    <p:sldId id="264" r:id="rId10"/>
    <p:sldId id="265" r:id="rId11"/>
    <p:sldId id="266" r:id="rId12"/>
    <p:sldId id="268" r:id="rId13"/>
    <p:sldId id="290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679"/>
    <a:srgbClr val="F4C801"/>
    <a:srgbClr val="163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3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AFF9F-1FE5-48B1-82DF-453B0FD27B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737166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7B8D8-CB0A-4AC6-91D3-D8EA4AAAD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60555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="" xmlns:a16="http://schemas.microsoft.com/office/drawing/2014/main" id="{DBB81F1C-A560-49B3-8C46-B015041278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E2D7A1-6EC6-4397-B446-1D4BBB2BB1D5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="" xmlns:a16="http://schemas.microsoft.com/office/drawing/2014/main" id="{02AF0DD2-43D4-4664-952D-8117953DDC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="" xmlns:a16="http://schemas.microsoft.com/office/drawing/2014/main" id="{A446E6DC-E320-45D0-B0C1-065A0E34A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959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="" xmlns:a16="http://schemas.microsoft.com/office/drawing/2014/main" id="{99529E93-A27C-4B27-B29F-FD6F95D74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548D30-BF00-4C2E-8357-2921AB02F2F3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="" xmlns:a16="http://schemas.microsoft.com/office/drawing/2014/main" id="{FBA23593-7B55-4F13-8224-A0B311027B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>
            <a:extLst>
              <a:ext uri="{FF2B5EF4-FFF2-40B4-BE49-F238E27FC236}">
                <a16:creationId xmlns="" xmlns:a16="http://schemas.microsoft.com/office/drawing/2014/main" id="{FA363615-5053-4E9C-AD20-D085FAD8C5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45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="" xmlns:a16="http://schemas.microsoft.com/office/drawing/2014/main" id="{E085F39D-CED1-48EE-A2C4-D24A8B64F6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1C8CAC-6BE4-4637-8FA2-C7812007AC1C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="" xmlns:a16="http://schemas.microsoft.com/office/drawing/2014/main" id="{E67FFBE3-D7E3-49A5-B70C-7BB7236D51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>
            <a:extLst>
              <a:ext uri="{FF2B5EF4-FFF2-40B4-BE49-F238E27FC236}">
                <a16:creationId xmlns="" xmlns:a16="http://schemas.microsoft.com/office/drawing/2014/main" id="{9DC87BF9-DF90-4D04-A2ED-EB43D8E02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20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7B8D8-CB0A-4AC6-91D3-D8EA4AAAD927}" type="slidenum">
              <a:rPr lang="en-GB" smtClean="0"/>
              <a:t>26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92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9" y="498248"/>
            <a:ext cx="11292113" cy="1519237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rgbClr val="F4C80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29" y="2179639"/>
            <a:ext cx="11291434" cy="650648"/>
          </a:xfrm>
        </p:spPr>
        <p:txBody>
          <a:bodyPr>
            <a:normAutofit/>
          </a:bodyPr>
          <a:lstStyle>
            <a:lvl1pPr marL="0" indent="0" algn="r"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d-ID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122738" y="2992441"/>
            <a:ext cx="7604125" cy="855663"/>
          </a:xfrm>
        </p:spPr>
        <p:txBody>
          <a:bodyPr/>
          <a:lstStyle>
            <a:lvl1pPr marL="0" indent="0" algn="r">
              <a:buNone/>
              <a:defRPr>
                <a:solidFill>
                  <a:srgbClr val="F4C80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007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3486"/>
            <a:ext cx="10515600" cy="1197202"/>
          </a:xfrm>
        </p:spPr>
        <p:txBody>
          <a:bodyPr/>
          <a:lstStyle>
            <a:lvl1pPr>
              <a:defRPr>
                <a:solidFill>
                  <a:srgbClr val="1639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163964"/>
                </a:solidFill>
              </a:defRPr>
            </a:lvl1pPr>
            <a:lvl2pPr>
              <a:defRPr>
                <a:solidFill>
                  <a:srgbClr val="163964"/>
                </a:solidFill>
              </a:defRPr>
            </a:lvl2pPr>
            <a:lvl3pPr>
              <a:defRPr>
                <a:solidFill>
                  <a:srgbClr val="163964"/>
                </a:solidFill>
              </a:defRPr>
            </a:lvl3pPr>
            <a:lvl4pPr>
              <a:defRPr>
                <a:solidFill>
                  <a:srgbClr val="163964"/>
                </a:solidFill>
              </a:defRPr>
            </a:lvl4pPr>
            <a:lvl5pPr>
              <a:defRPr>
                <a:solidFill>
                  <a:srgbClr val="1639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 sz="1400">
                <a:solidFill>
                  <a:srgbClr val="F4C801"/>
                </a:solidFill>
              </a:defRPr>
            </a:lvl1pPr>
          </a:lstStyle>
          <a:p>
            <a:fld id="{11D903BF-960E-4211-9077-D6CCC4E0801E}" type="datetimeFigureOut">
              <a:rPr lang="id-ID" smtClean="0"/>
              <a:pPr/>
              <a:t>03/06/2022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 algn="l">
              <a:defRPr sz="1800">
                <a:solidFill>
                  <a:srgbClr val="F4C801"/>
                </a:solidFill>
              </a:defRPr>
            </a:lvl1pPr>
          </a:lstStyle>
          <a:p>
            <a:fld id="{73596A49-7720-4517-9955-5D2E607B06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688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07999"/>
            <a:ext cx="2628900" cy="5668964"/>
          </a:xfrm>
        </p:spPr>
        <p:txBody>
          <a:bodyPr vert="eaVert"/>
          <a:lstStyle>
            <a:lvl1pPr>
              <a:defRPr>
                <a:solidFill>
                  <a:srgbClr val="1639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07999"/>
            <a:ext cx="7734300" cy="5668963"/>
          </a:xfrm>
        </p:spPr>
        <p:txBody>
          <a:bodyPr vert="eaVert"/>
          <a:lstStyle>
            <a:lvl1pPr>
              <a:defRPr>
                <a:solidFill>
                  <a:srgbClr val="163964"/>
                </a:solidFill>
              </a:defRPr>
            </a:lvl1pPr>
            <a:lvl2pPr>
              <a:defRPr>
                <a:solidFill>
                  <a:srgbClr val="163964"/>
                </a:solidFill>
              </a:defRPr>
            </a:lvl2pPr>
            <a:lvl3pPr>
              <a:defRPr>
                <a:solidFill>
                  <a:srgbClr val="163964"/>
                </a:solidFill>
              </a:defRPr>
            </a:lvl3pPr>
            <a:lvl4pPr>
              <a:defRPr>
                <a:solidFill>
                  <a:srgbClr val="163964"/>
                </a:solidFill>
              </a:defRPr>
            </a:lvl4pPr>
            <a:lvl5pPr>
              <a:defRPr>
                <a:solidFill>
                  <a:srgbClr val="1639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 sz="1400">
                <a:solidFill>
                  <a:srgbClr val="F4C801"/>
                </a:solidFill>
              </a:defRPr>
            </a:lvl1pPr>
          </a:lstStyle>
          <a:p>
            <a:fld id="{11D903BF-960E-4211-9077-D6CCC4E0801E}" type="datetimeFigureOut">
              <a:rPr lang="id-ID" smtClean="0"/>
              <a:pPr/>
              <a:t>03/06/2022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 algn="l">
              <a:defRPr sz="1800">
                <a:solidFill>
                  <a:srgbClr val="F4C801"/>
                </a:solidFill>
              </a:defRPr>
            </a:lvl1pPr>
          </a:lstStyle>
          <a:p>
            <a:fld id="{73596A49-7720-4517-9955-5D2E607B06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786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7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98588"/>
            <a:ext cx="5384800" cy="4459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8588"/>
            <a:ext cx="5384800" cy="4459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822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7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98588"/>
            <a:ext cx="10972800" cy="4459287"/>
          </a:xfrm>
        </p:spPr>
        <p:txBody>
          <a:bodyPr/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107850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87E33-16A7-4720-9607-5B907B723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7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10515600" cy="1182688"/>
          </a:xfrm>
        </p:spPr>
        <p:txBody>
          <a:bodyPr/>
          <a:lstStyle>
            <a:lvl1pPr>
              <a:defRPr>
                <a:solidFill>
                  <a:srgbClr val="1639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B4679"/>
                </a:solidFill>
              </a:defRPr>
            </a:lvl1pPr>
            <a:lvl2pPr>
              <a:defRPr>
                <a:solidFill>
                  <a:srgbClr val="1B4679"/>
                </a:solidFill>
              </a:defRPr>
            </a:lvl2pPr>
            <a:lvl3pPr>
              <a:defRPr>
                <a:solidFill>
                  <a:srgbClr val="1B4679"/>
                </a:solidFill>
              </a:defRPr>
            </a:lvl3pPr>
            <a:lvl4pPr>
              <a:defRPr>
                <a:solidFill>
                  <a:srgbClr val="1B4679"/>
                </a:solidFill>
              </a:defRPr>
            </a:lvl4pPr>
            <a:lvl5pPr>
              <a:defRPr>
                <a:solidFill>
                  <a:srgbClr val="1B467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 sz="1400">
                <a:solidFill>
                  <a:srgbClr val="F4C801"/>
                </a:solidFill>
              </a:defRPr>
            </a:lvl1pPr>
          </a:lstStyle>
          <a:p>
            <a:fld id="{11D903BF-960E-4211-9077-D6CCC4E0801E}" type="datetimeFigureOut">
              <a:rPr lang="id-ID" smtClean="0"/>
              <a:pPr/>
              <a:t>03/06/2022</a:t>
            </a:fld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 algn="l">
              <a:defRPr sz="1800" b="1">
                <a:solidFill>
                  <a:srgbClr val="F4C801"/>
                </a:solidFill>
              </a:defRPr>
            </a:lvl1pPr>
          </a:lstStyle>
          <a:p>
            <a:fld id="{73596A49-7720-4517-9955-5D2E607B06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148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05052"/>
            <a:ext cx="10515600" cy="946377"/>
          </a:xfrm>
        </p:spPr>
        <p:txBody>
          <a:bodyPr anchor="b"/>
          <a:lstStyle>
            <a:lvl1pPr algn="ctr">
              <a:defRPr sz="6000" b="1">
                <a:solidFill>
                  <a:srgbClr val="F4C80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628549"/>
            <a:ext cx="10515600" cy="404653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3600">
                <a:solidFill>
                  <a:srgbClr val="F4C80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8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3486"/>
            <a:ext cx="10515600" cy="1197202"/>
          </a:xfrm>
        </p:spPr>
        <p:txBody>
          <a:bodyPr/>
          <a:lstStyle>
            <a:lvl1pPr>
              <a:defRPr>
                <a:solidFill>
                  <a:srgbClr val="1639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63964"/>
                </a:solidFill>
              </a:defRPr>
            </a:lvl1pPr>
            <a:lvl2pPr>
              <a:defRPr>
                <a:solidFill>
                  <a:srgbClr val="163964"/>
                </a:solidFill>
              </a:defRPr>
            </a:lvl2pPr>
            <a:lvl3pPr>
              <a:defRPr>
                <a:solidFill>
                  <a:srgbClr val="163964"/>
                </a:solidFill>
              </a:defRPr>
            </a:lvl3pPr>
            <a:lvl4pPr>
              <a:defRPr>
                <a:solidFill>
                  <a:srgbClr val="163964"/>
                </a:solidFill>
              </a:defRPr>
            </a:lvl4pPr>
            <a:lvl5pPr>
              <a:defRPr>
                <a:solidFill>
                  <a:srgbClr val="1639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63964"/>
                </a:solidFill>
              </a:defRPr>
            </a:lvl1pPr>
            <a:lvl2pPr>
              <a:defRPr>
                <a:solidFill>
                  <a:srgbClr val="163964"/>
                </a:solidFill>
              </a:defRPr>
            </a:lvl2pPr>
            <a:lvl3pPr>
              <a:defRPr>
                <a:solidFill>
                  <a:srgbClr val="163964"/>
                </a:solidFill>
              </a:defRPr>
            </a:lvl3pPr>
            <a:lvl4pPr>
              <a:defRPr>
                <a:solidFill>
                  <a:srgbClr val="163964"/>
                </a:solidFill>
              </a:defRPr>
            </a:lvl4pPr>
            <a:lvl5pPr>
              <a:defRPr>
                <a:solidFill>
                  <a:srgbClr val="1639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 sz="1400">
                <a:solidFill>
                  <a:srgbClr val="F4C801"/>
                </a:solidFill>
              </a:defRPr>
            </a:lvl1pPr>
          </a:lstStyle>
          <a:p>
            <a:fld id="{11D903BF-960E-4211-9077-D6CCC4E0801E}" type="datetimeFigureOut">
              <a:rPr lang="id-ID" smtClean="0"/>
              <a:pPr/>
              <a:t>03/06/2022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 algn="l">
              <a:defRPr sz="1800">
                <a:solidFill>
                  <a:srgbClr val="F4C801"/>
                </a:solidFill>
              </a:defRPr>
            </a:lvl1pPr>
          </a:lstStyle>
          <a:p>
            <a:fld id="{73596A49-7720-4517-9955-5D2E607B06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013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08000"/>
            <a:ext cx="10515600" cy="1182688"/>
          </a:xfrm>
        </p:spPr>
        <p:txBody>
          <a:bodyPr/>
          <a:lstStyle>
            <a:lvl1pPr>
              <a:defRPr>
                <a:solidFill>
                  <a:srgbClr val="1639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639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163964"/>
                </a:solidFill>
              </a:defRPr>
            </a:lvl1pPr>
            <a:lvl2pPr>
              <a:defRPr>
                <a:solidFill>
                  <a:srgbClr val="163964"/>
                </a:solidFill>
              </a:defRPr>
            </a:lvl2pPr>
            <a:lvl3pPr>
              <a:defRPr>
                <a:solidFill>
                  <a:srgbClr val="163964"/>
                </a:solidFill>
              </a:defRPr>
            </a:lvl3pPr>
            <a:lvl4pPr>
              <a:defRPr>
                <a:solidFill>
                  <a:srgbClr val="163964"/>
                </a:solidFill>
              </a:defRPr>
            </a:lvl4pPr>
            <a:lvl5pPr>
              <a:defRPr>
                <a:solidFill>
                  <a:srgbClr val="1639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639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163964"/>
                </a:solidFill>
              </a:defRPr>
            </a:lvl1pPr>
            <a:lvl2pPr>
              <a:defRPr>
                <a:solidFill>
                  <a:srgbClr val="163964"/>
                </a:solidFill>
              </a:defRPr>
            </a:lvl2pPr>
            <a:lvl3pPr>
              <a:defRPr>
                <a:solidFill>
                  <a:srgbClr val="163964"/>
                </a:solidFill>
              </a:defRPr>
            </a:lvl3pPr>
            <a:lvl4pPr>
              <a:defRPr>
                <a:solidFill>
                  <a:srgbClr val="163964"/>
                </a:solidFill>
              </a:defRPr>
            </a:lvl4pPr>
            <a:lvl5pPr>
              <a:defRPr>
                <a:solidFill>
                  <a:srgbClr val="1639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 sz="1400">
                <a:solidFill>
                  <a:srgbClr val="F4C801"/>
                </a:solidFill>
              </a:defRPr>
            </a:lvl1pPr>
          </a:lstStyle>
          <a:p>
            <a:fld id="{11D903BF-960E-4211-9077-D6CCC4E0801E}" type="datetimeFigureOut">
              <a:rPr lang="id-ID" smtClean="0"/>
              <a:pPr/>
              <a:t>03/06/2022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 algn="l">
              <a:defRPr sz="1800">
                <a:solidFill>
                  <a:srgbClr val="F4C801"/>
                </a:solidFill>
              </a:defRPr>
            </a:lvl1pPr>
          </a:lstStyle>
          <a:p>
            <a:fld id="{73596A49-7720-4517-9955-5D2E607B06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520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6000" b="1">
                <a:solidFill>
                  <a:srgbClr val="F4C80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8461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38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08000"/>
            <a:ext cx="3932237" cy="1549400"/>
          </a:xfrm>
        </p:spPr>
        <p:txBody>
          <a:bodyPr anchor="b"/>
          <a:lstStyle>
            <a:lvl1pPr>
              <a:defRPr sz="3200">
                <a:solidFill>
                  <a:srgbClr val="1639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163964"/>
                </a:solidFill>
              </a:defRPr>
            </a:lvl1pPr>
            <a:lvl2pPr>
              <a:defRPr sz="2800">
                <a:solidFill>
                  <a:srgbClr val="163964"/>
                </a:solidFill>
              </a:defRPr>
            </a:lvl2pPr>
            <a:lvl3pPr>
              <a:defRPr sz="2400">
                <a:solidFill>
                  <a:srgbClr val="163964"/>
                </a:solidFill>
              </a:defRPr>
            </a:lvl3pPr>
            <a:lvl4pPr>
              <a:defRPr sz="2000">
                <a:solidFill>
                  <a:srgbClr val="163964"/>
                </a:solidFill>
              </a:defRPr>
            </a:lvl4pPr>
            <a:lvl5pPr>
              <a:defRPr sz="2000">
                <a:solidFill>
                  <a:srgbClr val="1639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6396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 sz="1400">
                <a:solidFill>
                  <a:srgbClr val="F4C801"/>
                </a:solidFill>
              </a:defRPr>
            </a:lvl1pPr>
          </a:lstStyle>
          <a:p>
            <a:fld id="{11D903BF-960E-4211-9077-D6CCC4E0801E}" type="datetimeFigureOut">
              <a:rPr lang="id-ID" smtClean="0"/>
              <a:pPr/>
              <a:t>03/06/2022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1968"/>
            <a:ext cx="2743200" cy="365125"/>
          </a:xfrm>
        </p:spPr>
        <p:txBody>
          <a:bodyPr/>
          <a:lstStyle>
            <a:lvl1pPr algn="l">
              <a:defRPr sz="1800">
                <a:solidFill>
                  <a:srgbClr val="F4C801"/>
                </a:solidFill>
              </a:defRPr>
            </a:lvl1pPr>
          </a:lstStyle>
          <a:p>
            <a:fld id="{73596A49-7720-4517-9955-5D2E607B06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689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08000"/>
            <a:ext cx="3932237" cy="1549400"/>
          </a:xfrm>
        </p:spPr>
        <p:txBody>
          <a:bodyPr anchor="b"/>
          <a:lstStyle>
            <a:lvl1pPr>
              <a:defRPr sz="3200">
                <a:solidFill>
                  <a:srgbClr val="1639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16396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6396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 sz="1400">
                <a:solidFill>
                  <a:srgbClr val="F4C801"/>
                </a:solidFill>
              </a:defRPr>
            </a:lvl1pPr>
          </a:lstStyle>
          <a:p>
            <a:fld id="{11D903BF-960E-4211-9077-D6CCC4E0801E}" type="datetimeFigureOut">
              <a:rPr lang="id-ID" smtClean="0"/>
              <a:pPr/>
              <a:t>03/06/2022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29" y="6492875"/>
            <a:ext cx="2743200" cy="365125"/>
          </a:xfrm>
        </p:spPr>
        <p:txBody>
          <a:bodyPr/>
          <a:lstStyle>
            <a:lvl1pPr algn="l">
              <a:defRPr sz="1800">
                <a:solidFill>
                  <a:srgbClr val="F4C801"/>
                </a:solidFill>
              </a:defRPr>
            </a:lvl1pPr>
          </a:lstStyle>
          <a:p>
            <a:fld id="{73596A49-7720-4517-9955-5D2E607B06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647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10515600" cy="1182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4C801"/>
                </a:solidFill>
              </a:defRPr>
            </a:lvl1pPr>
          </a:lstStyle>
          <a:p>
            <a:fld id="{11D903BF-960E-4211-9077-D6CCC4E0801E}" type="datetimeFigureOut">
              <a:rPr lang="id-ID" smtClean="0"/>
              <a:pPr/>
              <a:t>03/06/2022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F4C801"/>
                </a:solidFill>
              </a:defRPr>
            </a:lvl1pPr>
          </a:lstStyle>
          <a:p>
            <a:fld id="{73596A49-7720-4517-9955-5D2E607B06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432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pyimagesearch.com/2021/05/06/implementing-the-perceptron-neural-network-with-python/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9" y="193448"/>
            <a:ext cx="11292113" cy="978127"/>
          </a:xfrm>
        </p:spPr>
        <p:txBody>
          <a:bodyPr>
            <a:normAutofit/>
          </a:bodyPr>
          <a:lstStyle/>
          <a:p>
            <a:pPr algn="l"/>
            <a:r>
              <a:rPr lang="en-AU" smtClean="0"/>
              <a:t>Kecerdasan</a:t>
            </a:r>
            <a:r>
              <a:rPr lang="en-AU" dirty="0" smtClean="0"/>
              <a:t> </a:t>
            </a:r>
            <a:r>
              <a:rPr lang="en-AU" dirty="0" err="1" smtClean="0"/>
              <a:t>Buatan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3575" y="2493404"/>
            <a:ext cx="9793288" cy="650648"/>
          </a:xfrm>
        </p:spPr>
        <p:txBody>
          <a:bodyPr/>
          <a:lstStyle/>
          <a:p>
            <a:r>
              <a:rPr lang="en-US" dirty="0" smtClean="0"/>
              <a:t>Artificial </a:t>
            </a:r>
            <a:r>
              <a:rPr lang="id-ID" dirty="0" smtClean="0"/>
              <a:t>Neural </a:t>
            </a:r>
            <a:r>
              <a:rPr lang="id-ID" dirty="0"/>
              <a:t>Network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22738" y="3284781"/>
            <a:ext cx="7604125" cy="11811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id-ID" sz="1700" kern="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Department </a:t>
            </a:r>
            <a:r>
              <a:rPr lang="id-ID" sz="1700" kern="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of Information and Computer Engineering</a:t>
            </a:r>
          </a:p>
          <a:p>
            <a:pPr>
              <a:spcBef>
                <a:spcPct val="20000"/>
              </a:spcBef>
              <a:defRPr/>
            </a:pPr>
            <a:r>
              <a:rPr lang="en-US" sz="1700" kern="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</a:t>
            </a:r>
            <a:r>
              <a:rPr lang="id-ID" sz="1700" kern="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oliteknik Elektronika Negeri Surabaya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458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="" xmlns:a16="http://schemas.microsoft.com/office/drawing/2014/main" id="{93A3CCFE-790D-4442-97C9-C482B9AAD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Sejarah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="" xmlns:a16="http://schemas.microsoft.com/office/drawing/2014/main" id="{520304F6-EADC-4F88-A6A9-78640F33A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McCulloch &amp; Pitts (1943) </a:t>
            </a:r>
            <a:r>
              <a:rPr lang="en-US" altLang="en-US" dirty="0" err="1"/>
              <a:t>dikenal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orang yang </a:t>
            </a:r>
            <a:r>
              <a:rPr lang="en-US" altLang="en-US" dirty="0" err="1"/>
              <a:t>pertama</a:t>
            </a:r>
            <a:r>
              <a:rPr lang="en-US" altLang="en-US" dirty="0"/>
              <a:t> kali </a:t>
            </a:r>
            <a:r>
              <a:rPr lang="en-US" altLang="en-US" dirty="0" err="1"/>
              <a:t>memodelkan</a:t>
            </a:r>
            <a:r>
              <a:rPr lang="en-US" altLang="en-US" dirty="0"/>
              <a:t> Neural Network. </a:t>
            </a:r>
            <a:r>
              <a:rPr lang="en-US" altLang="en-US" dirty="0" err="1"/>
              <a:t>Sampai</a:t>
            </a:r>
            <a:r>
              <a:rPr lang="en-US" altLang="en-US" dirty="0"/>
              <a:t> </a:t>
            </a:r>
            <a:r>
              <a:rPr lang="en-US" altLang="en-US" dirty="0" err="1"/>
              <a:t>sekarang</a:t>
            </a:r>
            <a:r>
              <a:rPr lang="en-US" altLang="en-US" dirty="0"/>
              <a:t> ide-</a:t>
            </a:r>
            <a:r>
              <a:rPr lang="en-US" altLang="en-US" dirty="0" err="1"/>
              <a:t>idenya</a:t>
            </a:r>
            <a:r>
              <a:rPr lang="en-US" altLang="en-US" dirty="0"/>
              <a:t> </a:t>
            </a:r>
            <a:r>
              <a:rPr lang="en-US" altLang="en-US" dirty="0" err="1"/>
              <a:t>masih</a:t>
            </a:r>
            <a:r>
              <a:rPr lang="en-US" altLang="en-US" dirty="0"/>
              <a:t> </a:t>
            </a:r>
            <a:r>
              <a:rPr lang="en-US" altLang="en-US" dirty="0" err="1"/>
              <a:t>tetap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, </a:t>
            </a:r>
            <a:r>
              <a:rPr lang="en-US" altLang="en-US" dirty="0" err="1"/>
              <a:t>misalnya</a:t>
            </a:r>
            <a:r>
              <a:rPr lang="en-US" alt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dirty="0" err="1" smtClean="0"/>
              <a:t>bertemunya</a:t>
            </a:r>
            <a:r>
              <a:rPr lang="en-US" altLang="en-US" dirty="0" smtClean="0"/>
              <a:t> </a:t>
            </a:r>
            <a:r>
              <a:rPr lang="en-US" altLang="en-US" dirty="0" err="1"/>
              <a:t>beberapa</a:t>
            </a:r>
            <a:r>
              <a:rPr lang="en-US" altLang="en-US" dirty="0"/>
              <a:t> unit input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memberikan</a:t>
            </a:r>
            <a:r>
              <a:rPr lang="en-US" altLang="en-US" dirty="0"/>
              <a:t> computational power</a:t>
            </a:r>
          </a:p>
          <a:p>
            <a:pPr lvl="1">
              <a:lnSpc>
                <a:spcPct val="90000"/>
              </a:lnSpc>
            </a:pPr>
            <a:r>
              <a:rPr lang="en-US" altLang="en-US" dirty="0" err="1"/>
              <a:t>Adanya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threshold</a:t>
            </a:r>
          </a:p>
          <a:p>
            <a:pPr>
              <a:lnSpc>
                <a:spcPct val="90000"/>
              </a:lnSpc>
            </a:pPr>
            <a:r>
              <a:rPr lang="en-US" altLang="en-US" dirty="0" err="1">
                <a:solidFill>
                  <a:srgbClr val="FF0000"/>
                </a:solidFill>
              </a:rPr>
              <a:t>Hebb</a:t>
            </a:r>
            <a:r>
              <a:rPr lang="en-US" altLang="en-US" dirty="0">
                <a:solidFill>
                  <a:srgbClr val="FF0000"/>
                </a:solidFill>
              </a:rPr>
              <a:t> (1949) </a:t>
            </a:r>
            <a:r>
              <a:rPr lang="en-US" altLang="en-US" dirty="0" err="1"/>
              <a:t>mengembangkan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 kali </a:t>
            </a:r>
            <a:r>
              <a:rPr lang="en-US" altLang="en-US" dirty="0">
                <a:solidFill>
                  <a:srgbClr val="FF0000"/>
                </a:solidFill>
              </a:rPr>
              <a:t>learning rule </a:t>
            </a:r>
            <a:r>
              <a:rPr lang="en-US" altLang="en-US" dirty="0"/>
              <a:t>(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alasan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2 neurons </a:t>
            </a:r>
            <a:r>
              <a:rPr lang="en-US" altLang="en-US" dirty="0" err="1"/>
              <a:t>aktif</a:t>
            </a:r>
            <a:r>
              <a:rPr lang="en-US" altLang="en-US" dirty="0"/>
              <a:t> </a:t>
            </a:r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n-US" altLang="en-US" dirty="0" err="1"/>
              <a:t>saat</a:t>
            </a:r>
            <a:r>
              <a:rPr lang="en-US" altLang="en-US" dirty="0"/>
              <a:t> yang </a:t>
            </a:r>
            <a:r>
              <a:rPr lang="en-US" altLang="en-US" dirty="0" err="1"/>
              <a:t>bersamaan</a:t>
            </a:r>
            <a:r>
              <a:rPr lang="en-US" altLang="en-US" dirty="0"/>
              <a:t>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kekuatan</a:t>
            </a:r>
            <a:r>
              <a:rPr lang="en-US" altLang="en-US" dirty="0"/>
              <a:t> </a:t>
            </a:r>
            <a:r>
              <a:rPr lang="en-US" altLang="en-US" dirty="0" err="1"/>
              <a:t>antar</a:t>
            </a:r>
            <a:r>
              <a:rPr lang="en-US" altLang="en-US" dirty="0"/>
              <a:t> </a:t>
            </a:r>
            <a:r>
              <a:rPr lang="en-US" altLang="en-US" dirty="0" err="1"/>
              <a:t>mereka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bertambah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05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="" xmlns:a16="http://schemas.microsoft.com/office/drawing/2014/main" id="{999346B2-2EBC-4C34-B527-5DEF4B5CB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Sejarah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="" xmlns:a16="http://schemas.microsoft.com/office/drawing/2014/main" id="{D9BE0D4F-96F7-4D96-9A84-93D178E29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2659" y="1752601"/>
            <a:ext cx="10797988" cy="4525963"/>
          </a:xfrm>
        </p:spPr>
        <p:txBody>
          <a:bodyPr/>
          <a:lstStyle/>
          <a:p>
            <a:r>
              <a:rPr lang="en-US" altLang="en-US" dirty="0" err="1"/>
              <a:t>Antara</a:t>
            </a:r>
            <a:r>
              <a:rPr lang="en-US" altLang="en-US" dirty="0"/>
              <a:t> </a:t>
            </a:r>
            <a:r>
              <a:rPr lang="en-US" altLang="en-US" dirty="0" err="1"/>
              <a:t>tahun</a:t>
            </a:r>
            <a:r>
              <a:rPr lang="en-US" altLang="en-US" dirty="0"/>
              <a:t> 1950-</a:t>
            </a:r>
            <a:r>
              <a:rPr lang="en-US" altLang="en-US" dirty="0" err="1"/>
              <a:t>1960an</a:t>
            </a:r>
            <a:r>
              <a:rPr lang="en-US" altLang="en-US" dirty="0"/>
              <a:t> </a:t>
            </a:r>
            <a:r>
              <a:rPr lang="en-US" altLang="en-US" dirty="0" err="1"/>
              <a:t>beberapa</a:t>
            </a:r>
            <a:r>
              <a:rPr lang="en-US" altLang="en-US" dirty="0"/>
              <a:t> </a:t>
            </a:r>
            <a:r>
              <a:rPr lang="en-US" altLang="en-US" dirty="0" err="1"/>
              <a:t>peneliti</a:t>
            </a:r>
            <a:r>
              <a:rPr lang="en-US" altLang="en-US" dirty="0"/>
              <a:t> </a:t>
            </a:r>
            <a:r>
              <a:rPr lang="en-US" altLang="en-US" dirty="0" err="1"/>
              <a:t>melangkah</a:t>
            </a:r>
            <a:r>
              <a:rPr lang="en-US" altLang="en-US" dirty="0"/>
              <a:t> </a:t>
            </a:r>
            <a:r>
              <a:rPr lang="en-US" altLang="en-US" dirty="0" err="1"/>
              <a:t>sukses</a:t>
            </a:r>
            <a:r>
              <a:rPr lang="en-US" altLang="en-US" dirty="0"/>
              <a:t> </a:t>
            </a:r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n-US" altLang="en-US" dirty="0" err="1"/>
              <a:t>pengamatan</a:t>
            </a:r>
            <a:r>
              <a:rPr lang="en-US" altLang="en-US" dirty="0"/>
              <a:t> </a:t>
            </a:r>
            <a:r>
              <a:rPr lang="en-US" altLang="en-US" dirty="0" err="1"/>
              <a:t>tentang</a:t>
            </a:r>
            <a:r>
              <a:rPr lang="en-US" altLang="en-US" dirty="0"/>
              <a:t> perceptron</a:t>
            </a:r>
          </a:p>
          <a:p>
            <a:r>
              <a:rPr lang="en-US" altLang="en-US" dirty="0" err="1"/>
              <a:t>Mulai</a:t>
            </a:r>
            <a:r>
              <a:rPr lang="en-US" altLang="en-US" dirty="0"/>
              <a:t> </a:t>
            </a:r>
            <a:r>
              <a:rPr lang="en-US" altLang="en-US" dirty="0" err="1"/>
              <a:t>tahun</a:t>
            </a:r>
            <a:r>
              <a:rPr lang="en-US" altLang="en-US" dirty="0"/>
              <a:t> 1969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tahun</a:t>
            </a:r>
            <a:r>
              <a:rPr lang="en-US" altLang="en-US" dirty="0"/>
              <a:t> </a:t>
            </a:r>
            <a:r>
              <a:rPr lang="en-US" altLang="en-US" dirty="0" err="1"/>
              <a:t>kematian</a:t>
            </a:r>
            <a:r>
              <a:rPr lang="en-US" altLang="en-US" dirty="0"/>
              <a:t> </a:t>
            </a:r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n-US" altLang="en-US" dirty="0" err="1"/>
              <a:t>penelitian</a:t>
            </a:r>
            <a:r>
              <a:rPr lang="en-US" altLang="en-US" dirty="0"/>
              <a:t> </a:t>
            </a:r>
            <a:r>
              <a:rPr lang="en-US" altLang="en-US" dirty="0" err="1"/>
              <a:t>seputar</a:t>
            </a:r>
            <a:r>
              <a:rPr lang="en-US" altLang="en-US" dirty="0"/>
              <a:t> Neural Networks </a:t>
            </a:r>
            <a:r>
              <a:rPr lang="en-US" altLang="en-US" dirty="0" err="1"/>
              <a:t>hampir</a:t>
            </a:r>
            <a:r>
              <a:rPr lang="en-US" altLang="en-US" dirty="0"/>
              <a:t> </a:t>
            </a:r>
            <a:r>
              <a:rPr lang="en-US" altLang="en-US" dirty="0" err="1"/>
              <a:t>selama</a:t>
            </a:r>
            <a:r>
              <a:rPr lang="en-US" altLang="en-US" dirty="0"/>
              <a:t> 15 </a:t>
            </a:r>
            <a:r>
              <a:rPr lang="en-US" altLang="en-US" dirty="0" err="1"/>
              <a:t>tahun</a:t>
            </a:r>
            <a:r>
              <a:rPr lang="en-US" altLang="en-US" dirty="0"/>
              <a:t> (</a:t>
            </a:r>
            <a:r>
              <a:rPr lang="en-US" altLang="en-US" dirty="0" err="1"/>
              <a:t>Minsky</a:t>
            </a:r>
            <a:r>
              <a:rPr lang="en-US" altLang="en-US" dirty="0"/>
              <a:t> &amp; </a:t>
            </a:r>
            <a:r>
              <a:rPr lang="en-US" altLang="en-US" dirty="0" err="1"/>
              <a:t>Papert</a:t>
            </a:r>
            <a:r>
              <a:rPr lang="en-US" altLang="en-US" dirty="0"/>
              <a:t>)</a:t>
            </a:r>
          </a:p>
          <a:p>
            <a:r>
              <a:rPr lang="en-US" altLang="en-US" dirty="0" err="1"/>
              <a:t>Baru</a:t>
            </a:r>
            <a:r>
              <a:rPr lang="en-US" altLang="en-US" dirty="0"/>
              <a:t> </a:t>
            </a:r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n-US" altLang="en-US" dirty="0" err="1"/>
              <a:t>pertengahan</a:t>
            </a:r>
            <a:r>
              <a:rPr lang="en-US" altLang="en-US" dirty="0"/>
              <a:t> </a:t>
            </a:r>
            <a:r>
              <a:rPr lang="en-US" altLang="en-US" dirty="0" err="1"/>
              <a:t>tahun</a:t>
            </a:r>
            <a:r>
              <a:rPr lang="en-US" altLang="en-US" dirty="0"/>
              <a:t> 80-an (Parker &amp; </a:t>
            </a:r>
            <a:r>
              <a:rPr lang="en-US" altLang="en-US" dirty="0" err="1"/>
              <a:t>LeCun</a:t>
            </a:r>
            <a:r>
              <a:rPr lang="en-US" altLang="en-US" dirty="0"/>
              <a:t>) </a:t>
            </a:r>
            <a:r>
              <a:rPr lang="en-US" altLang="en-US" dirty="0" err="1"/>
              <a:t>menyegarkan</a:t>
            </a:r>
            <a:r>
              <a:rPr lang="en-US" altLang="en-US" dirty="0"/>
              <a:t> </a:t>
            </a:r>
            <a:r>
              <a:rPr lang="en-US" altLang="en-US" dirty="0" err="1"/>
              <a:t>kembali</a:t>
            </a:r>
            <a:r>
              <a:rPr lang="en-US" altLang="en-US" dirty="0"/>
              <a:t> ide-ide </a:t>
            </a:r>
            <a:r>
              <a:rPr lang="en-US" altLang="en-US" dirty="0" err="1"/>
              <a:t>tentang</a:t>
            </a:r>
            <a:r>
              <a:rPr lang="en-US" altLang="en-US" dirty="0"/>
              <a:t> Neural Networks  </a:t>
            </a:r>
          </a:p>
        </p:txBody>
      </p:sp>
    </p:spTree>
    <p:extLst>
      <p:ext uri="{BB962C8B-B14F-4D97-AF65-F5344CB8AC3E}">
        <p14:creationId xmlns:p14="http://schemas.microsoft.com/office/powerpoint/2010/main" val="33874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="" xmlns:a16="http://schemas.microsoft.com/office/drawing/2014/main" id="{68FD3C2E-7607-45CB-99B4-E33186BFB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06066" y="1965992"/>
            <a:ext cx="6683188" cy="4219655"/>
          </a:xfrm>
        </p:spPr>
        <p:txBody>
          <a:bodyPr>
            <a:normAutofit/>
          </a:bodyPr>
          <a:lstStyle/>
          <a:p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Sejumlah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sinyal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masukan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…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dikalikan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masing-masing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penimbang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(weight) 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yang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bersesuaian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/>
              <a:t>w</a:t>
            </a:r>
            <a:r>
              <a:rPr lang="en-US" altLang="en-US" sz="2000" baseline="-25000" dirty="0" err="1"/>
              <a:t>i</a:t>
            </a:r>
            <a:r>
              <a:rPr lang="en-US" altLang="en-US" sz="2000" baseline="-25000" dirty="0" smtClean="0"/>
              <a:t>…</a:t>
            </a:r>
            <a:r>
              <a:rPr lang="en-US" altLang="en-US" sz="2000" dirty="0" err="1" smtClean="0"/>
              <a:t>w</a:t>
            </a:r>
            <a:r>
              <a:rPr lang="en-US" altLang="en-US" sz="2000" baseline="-25000" dirty="0" err="1" smtClean="0"/>
              <a:t>m</a:t>
            </a:r>
            <a:r>
              <a:rPr lang="en-US" altLang="en-US" sz="2000" dirty="0" smtClean="0"/>
              <a:t> 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Kemudian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dilakukan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penjumlahan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seluruh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hasil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perkalian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keluaran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dihasilkan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dilakukan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kedalam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pengaktip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mendapatkan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tingkatan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derajad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sinyal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keluarannya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F(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x.w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000" dirty="0" smtClean="0"/>
              <a:t> 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Walaupun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masih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jauh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sempurna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namun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kinerja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tiruan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neuron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identik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kinerja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sel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otak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kita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kenal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saat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000" dirty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Misalkan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ada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sinyal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masukan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w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penimbang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(weight),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keluaran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neuron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seperti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persamaan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berikut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lvl="1">
              <a:buNone/>
            </a:pPr>
            <a:r>
              <a:rPr lang="en-US" altLang="en-US" sz="2000" dirty="0"/>
              <a:t>			f</a:t>
            </a:r>
            <a:r>
              <a:rPr lang="en-US" altLang="en-US" sz="2000" dirty="0" smtClean="0"/>
              <a:t>(</a:t>
            </a:r>
            <a:r>
              <a:rPr lang="en-US" altLang="en-US" sz="2000" dirty="0" err="1" smtClean="0"/>
              <a:t>X,W</a:t>
            </a:r>
            <a:r>
              <a:rPr lang="en-US" altLang="en-US" sz="2000" dirty="0"/>
              <a:t>) = f</a:t>
            </a:r>
            <a:r>
              <a:rPr lang="en-US" altLang="en-US" sz="2000" dirty="0" smtClean="0"/>
              <a:t>( </a:t>
            </a:r>
            <a:r>
              <a:rPr lang="en-US" altLang="en-US" sz="2000" dirty="0" err="1" smtClean="0"/>
              <a:t>x</a:t>
            </a:r>
            <a:r>
              <a:rPr lang="en-US" altLang="en-US" sz="2000" baseline="-25000" dirty="0" err="1" smtClean="0"/>
              <a:t>1</a:t>
            </a:r>
            <a:r>
              <a:rPr lang="en-US" altLang="en-US" sz="2000" dirty="0" err="1" smtClean="0"/>
              <a:t>w</a:t>
            </a:r>
            <a:r>
              <a:rPr lang="en-US" altLang="en-US" sz="2000" baseline="-25000" dirty="0" err="1" smtClean="0"/>
              <a:t>1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+ … </a:t>
            </a:r>
            <a:r>
              <a:rPr lang="en-US" altLang="en-US" sz="2000" dirty="0" smtClean="0"/>
              <a:t>+ </a:t>
            </a:r>
            <a:r>
              <a:rPr lang="en-US" altLang="en-US" sz="2000" dirty="0" err="1" smtClean="0"/>
              <a:t>x</a:t>
            </a:r>
            <a:r>
              <a:rPr lang="en-US" altLang="en-US" sz="2000" baseline="-25000" dirty="0" err="1" smtClean="0"/>
              <a:t>m</a:t>
            </a:r>
            <a:r>
              <a:rPr lang="en-US" altLang="en-US" sz="2000" dirty="0" err="1" smtClean="0"/>
              <a:t>w</a:t>
            </a:r>
            <a:r>
              <a:rPr lang="en-US" altLang="en-US" sz="2000" baseline="-25000" dirty="0" err="1" smtClean="0"/>
              <a:t>m</a:t>
            </a:r>
            <a:r>
              <a:rPr lang="en-US" altLang="en-US" sz="2000" baseline="-25000" dirty="0" smtClean="0"/>
              <a:t> </a:t>
            </a:r>
            <a:r>
              <a:rPr lang="en-US" altLang="en-US" sz="2000" dirty="0" smtClean="0"/>
              <a:t>)</a:t>
            </a:r>
            <a:endParaRPr lang="en-US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78" y="2497051"/>
            <a:ext cx="4619882" cy="274339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D2C33CAF-4D78-44C0-BAD6-698132B18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923" y="464066"/>
            <a:ext cx="8229600" cy="792163"/>
          </a:xfrm>
        </p:spPr>
        <p:txBody>
          <a:bodyPr/>
          <a:lstStyle/>
          <a:p>
            <a:r>
              <a:rPr lang="en-US" altLang="en-US" sz="3200" dirty="0" err="1"/>
              <a:t>Konsep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Dasar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Pemodelan</a:t>
            </a:r>
            <a:r>
              <a:rPr lang="en-US" altLang="en-US" sz="3200" dirty="0"/>
              <a:t> Neural Networks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173" y="3768042"/>
            <a:ext cx="633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dirty="0">
                <a:solidFill>
                  <a:schemeClr val="bg1"/>
                </a:solidFill>
              </a:rPr>
              <a:t>f(</a:t>
            </a:r>
            <a:r>
              <a:rPr lang="en-US" altLang="en-US" sz="1400" dirty="0" err="1">
                <a:solidFill>
                  <a:schemeClr val="bg1"/>
                </a:solidFill>
              </a:rPr>
              <a:t>X,W</a:t>
            </a:r>
            <a:r>
              <a:rPr lang="en-US" altLang="en-US" sz="1400" dirty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3482" y="5268766"/>
            <a:ext cx="122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Perceptron</a:t>
            </a:r>
          </a:p>
        </p:txBody>
      </p:sp>
    </p:spTree>
    <p:extLst>
      <p:ext uri="{BB962C8B-B14F-4D97-AF65-F5344CB8AC3E}">
        <p14:creationId xmlns:p14="http://schemas.microsoft.com/office/powerpoint/2010/main" val="14939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Artificial Neural Network ANN </a:t>
            </a:r>
            <a:r>
              <a:rPr lang="en-US" sz="2800" b="1" dirty="0" err="1"/>
              <a:t>v</a:t>
            </a:r>
            <a:r>
              <a:rPr lang="en-US" sz="2800" b="1" dirty="0" err="1" smtClean="0"/>
              <a:t>s</a:t>
            </a:r>
            <a:r>
              <a:rPr lang="en-US" sz="2800" b="1" dirty="0" smtClean="0"/>
              <a:t> Biological </a:t>
            </a:r>
            <a:r>
              <a:rPr lang="en-US" sz="2800" b="1" dirty="0"/>
              <a:t>Neural Network </a:t>
            </a:r>
            <a:r>
              <a:rPr lang="en-US" sz="2800" b="1" dirty="0" err="1"/>
              <a:t>BNN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176105"/>
            <a:ext cx="7010400" cy="214312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D45ADB9E-B169-4482-8DE4-EDF92643E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1757" y="1494280"/>
            <a:ext cx="3923554" cy="233082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382" y="1437701"/>
            <a:ext cx="4435618" cy="256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6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="" xmlns:a16="http://schemas.microsoft.com/office/drawing/2014/main" id="{C6DB28B3-370C-4D8C-9373-00D826DAE8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025" y="790575"/>
            <a:ext cx="8229600" cy="544513"/>
          </a:xfrm>
          <a:noFill/>
        </p:spPr>
        <p:txBody>
          <a:bodyPr vert="horz" lIns="92075" tIns="46038" rIns="92075" bIns="46038" rtlCol="0" anchor="b">
            <a:normAutofit fontScale="90000"/>
          </a:bodyPr>
          <a:lstStyle/>
          <a:p>
            <a:pPr>
              <a:spcAft>
                <a:spcPts val="300"/>
              </a:spcAft>
            </a:pPr>
            <a:r>
              <a:rPr lang="en-US" altLang="en-US" dirty="0" err="1"/>
              <a:t>Fungsi-fungsi</a:t>
            </a:r>
            <a:r>
              <a:rPr lang="en-US" altLang="en-US" dirty="0"/>
              <a:t> </a:t>
            </a:r>
            <a:r>
              <a:rPr lang="en-US" altLang="en-US" dirty="0" err="1"/>
              <a:t>aktivasi</a:t>
            </a:r>
            <a:endParaRPr lang="en-GB" altLang="en-US" dirty="0"/>
          </a:p>
        </p:txBody>
      </p:sp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EBADD51F-89EB-4A22-BB5C-ECCD47664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71800" y="4495800"/>
            <a:ext cx="5791200" cy="1716741"/>
          </a:xfrm>
          <a:noFill/>
        </p:spPr>
        <p:txBody>
          <a:bodyPr vert="horz" lIns="92075" tIns="46038" rIns="92075" bIns="46038" rtlCol="0">
            <a:normAutofit lnSpcReduction="10000"/>
          </a:bodyPr>
          <a:lstStyle/>
          <a:p>
            <a:pPr>
              <a:tabLst>
                <a:tab pos="952500" algn="l"/>
              </a:tabLst>
            </a:pPr>
            <a:r>
              <a:rPr lang="en-US" altLang="en-US" sz="2400" dirty="0" err="1"/>
              <a:t>Step</a:t>
            </a:r>
            <a:r>
              <a:rPr lang="en-US" altLang="en-US" sz="2400" baseline="-25000" dirty="0" err="1"/>
              <a:t>t</a:t>
            </a:r>
            <a:r>
              <a:rPr lang="en-US" altLang="en-US" sz="2400" dirty="0"/>
              <a:t>(x)	</a:t>
            </a:r>
            <a:r>
              <a:rPr lang="en-US" altLang="en-US" sz="2400" dirty="0" smtClean="0"/>
              <a:t>= 1 </a:t>
            </a:r>
            <a:r>
              <a:rPr lang="en-US" altLang="en-US" sz="2400" dirty="0"/>
              <a:t>if x &gt;= t, else 0</a:t>
            </a:r>
          </a:p>
          <a:p>
            <a:pPr>
              <a:tabLst>
                <a:tab pos="952500" algn="l"/>
              </a:tabLst>
            </a:pPr>
            <a:r>
              <a:rPr lang="en-US" altLang="en-US" sz="2400" dirty="0"/>
              <a:t>Sign(x)	</a:t>
            </a:r>
            <a:r>
              <a:rPr lang="en-US" altLang="en-US" sz="2400" dirty="0" smtClean="0"/>
              <a:t>= +</a:t>
            </a:r>
            <a:r>
              <a:rPr lang="en-US" altLang="en-US" sz="2400" dirty="0"/>
              <a:t>1 if x &gt;= 0, else –1</a:t>
            </a:r>
          </a:p>
          <a:p>
            <a:pPr>
              <a:tabLst>
                <a:tab pos="952500" algn="l"/>
              </a:tabLst>
            </a:pPr>
            <a:r>
              <a:rPr lang="en-US" altLang="en-US" sz="2400" dirty="0"/>
              <a:t>Sigmoid(x) </a:t>
            </a:r>
            <a:r>
              <a:rPr lang="en-US" altLang="en-US" sz="2400" dirty="0" smtClean="0"/>
              <a:t>   =  1</a:t>
            </a:r>
            <a:r>
              <a:rPr lang="en-US" altLang="en-US" sz="2400" dirty="0"/>
              <a:t>/(</a:t>
            </a:r>
            <a:r>
              <a:rPr lang="en-US" altLang="en-US" sz="2400" dirty="0" err="1"/>
              <a:t>1+e</a:t>
            </a:r>
            <a:r>
              <a:rPr lang="en-US" altLang="en-US" sz="2400" baseline="30000" dirty="0" err="1"/>
              <a:t>-x</a:t>
            </a:r>
            <a:r>
              <a:rPr lang="en-US" altLang="en-US" sz="2400" dirty="0"/>
              <a:t>)</a:t>
            </a:r>
          </a:p>
          <a:p>
            <a:pPr>
              <a:tabLst>
                <a:tab pos="952500" algn="l"/>
              </a:tabLst>
            </a:pPr>
            <a:r>
              <a:rPr lang="en-US" altLang="en-US" sz="2400" dirty="0" smtClean="0"/>
              <a:t>Identity Function</a:t>
            </a:r>
            <a:endParaRPr lang="en-GB" altLang="en-US" sz="2400" dirty="0"/>
          </a:p>
        </p:txBody>
      </p:sp>
      <p:graphicFrame>
        <p:nvGraphicFramePr>
          <p:cNvPr id="14340" name="Object 2">
            <a:extLst>
              <a:ext uri="{FF2B5EF4-FFF2-40B4-BE49-F238E27FC236}">
                <a16:creationId xmlns="" xmlns:a16="http://schemas.microsoft.com/office/drawing/2014/main" id="{FB5E02E8-B11D-432D-8B01-33B351C7EE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335088"/>
          <a:ext cx="8763000" cy="277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Bitmap Image" r:id="rId3" imgW="6990476" imgH="3057143" progId="Paint.Picture">
                  <p:embed/>
                </p:oleObj>
              </mc:Choice>
              <mc:Fallback>
                <p:oleObj name="Bitmap Image" r:id="rId3" imgW="6990476" imgH="3057143" progId="Paint.Picture">
                  <p:embed/>
                  <p:pic>
                    <p:nvPicPr>
                      <p:cNvPr id="14340" name="Object 2">
                        <a:extLst>
                          <a:ext uri="{FF2B5EF4-FFF2-40B4-BE49-F238E27FC236}">
                            <a16:creationId xmlns="" xmlns:a16="http://schemas.microsoft.com/office/drawing/2014/main" id="{FB5E02E8-B11D-432D-8B01-33B351C7EE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35088"/>
                        <a:ext cx="8763000" cy="27797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51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="" xmlns:a16="http://schemas.microsoft.com/office/drawing/2014/main" id="{C8B65A27-FD37-4420-A44C-BB54A62F1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8146" y="659606"/>
            <a:ext cx="10972800" cy="1143000"/>
          </a:xfrm>
        </p:spPr>
        <p:txBody>
          <a:bodyPr/>
          <a:lstStyle/>
          <a:p>
            <a:r>
              <a:rPr lang="en-US" altLang="en-US" dirty="0"/>
              <a:t>The first Neural Networks</a:t>
            </a:r>
          </a:p>
        </p:txBody>
      </p:sp>
      <p:graphicFrame>
        <p:nvGraphicFramePr>
          <p:cNvPr id="19504" name="Group 48">
            <a:extLst>
              <a:ext uri="{FF2B5EF4-FFF2-40B4-BE49-F238E27FC236}">
                <a16:creationId xmlns="" xmlns:a16="http://schemas.microsoft.com/office/drawing/2014/main" id="{F4FDAF5F-368C-4370-894E-C2F6EEFA62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77000" y="2224088"/>
          <a:ext cx="3429000" cy="22860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8701" name="Group 47">
            <a:extLst>
              <a:ext uri="{FF2B5EF4-FFF2-40B4-BE49-F238E27FC236}">
                <a16:creationId xmlns="" xmlns:a16="http://schemas.microsoft.com/office/drawing/2014/main" id="{DDE93AEA-1EB8-4E32-9A54-E5BADB2AF710}"/>
              </a:ext>
            </a:extLst>
          </p:cNvPr>
          <p:cNvGrpSpPr>
            <a:grpSpLocks/>
          </p:cNvGrpSpPr>
          <p:nvPr/>
        </p:nvGrpSpPr>
        <p:grpSpPr bwMode="auto">
          <a:xfrm>
            <a:off x="1123627" y="1792288"/>
            <a:ext cx="3517900" cy="3657600"/>
            <a:chOff x="480" y="1200"/>
            <a:chExt cx="2216" cy="2304"/>
          </a:xfrm>
        </p:grpSpPr>
        <p:sp>
          <p:nvSpPr>
            <p:cNvPr id="28703" name="Oval 34">
              <a:extLst>
                <a:ext uri="{FF2B5EF4-FFF2-40B4-BE49-F238E27FC236}">
                  <a16:creationId xmlns="" xmlns:a16="http://schemas.microsoft.com/office/drawing/2014/main" id="{34F55EA6-02E5-4AC5-8019-76F9D9FEA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728"/>
              <a:ext cx="576" cy="576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X</a:t>
              </a:r>
              <a:r>
                <a:rPr lang="en-US" altLang="en-US" sz="2400" baseline="-25000"/>
                <a:t>1</a:t>
              </a:r>
            </a:p>
          </p:txBody>
        </p:sp>
        <p:sp>
          <p:nvSpPr>
            <p:cNvPr id="28704" name="Oval 35">
              <a:extLst>
                <a:ext uri="{FF2B5EF4-FFF2-40B4-BE49-F238E27FC236}">
                  <a16:creationId xmlns="" xmlns:a16="http://schemas.microsoft.com/office/drawing/2014/main" id="{12312338-30BD-42CB-85D1-3BD336A19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928"/>
              <a:ext cx="624" cy="576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X</a:t>
              </a:r>
              <a:r>
                <a:rPr lang="en-US" altLang="en-US" sz="2400" baseline="-25000"/>
                <a:t>2</a:t>
              </a:r>
            </a:p>
          </p:txBody>
        </p:sp>
        <p:sp>
          <p:nvSpPr>
            <p:cNvPr id="28705" name="Oval 36">
              <a:extLst>
                <a:ext uri="{FF2B5EF4-FFF2-40B4-BE49-F238E27FC236}">
                  <a16:creationId xmlns="" xmlns:a16="http://schemas.microsoft.com/office/drawing/2014/main" id="{0EF35A0C-F0A5-46EC-9A8F-9DB386EBC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256"/>
              <a:ext cx="624" cy="62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Y</a:t>
              </a:r>
            </a:p>
          </p:txBody>
        </p:sp>
        <p:cxnSp>
          <p:nvCxnSpPr>
            <p:cNvPr id="28706" name="AutoShape 39">
              <a:extLst>
                <a:ext uri="{FF2B5EF4-FFF2-40B4-BE49-F238E27FC236}">
                  <a16:creationId xmlns="" xmlns:a16="http://schemas.microsoft.com/office/drawing/2014/main" id="{86CD4D33-71FC-4D8D-A6CB-375FA6FCB0A8}"/>
                </a:ext>
              </a:extLst>
            </p:cNvPr>
            <p:cNvCxnSpPr>
              <a:cxnSpLocks noChangeShapeType="1"/>
              <a:stCxn id="28703" idx="6"/>
              <a:endCxn id="28705" idx="2"/>
            </p:cNvCxnSpPr>
            <p:nvPr/>
          </p:nvCxnSpPr>
          <p:spPr bwMode="auto">
            <a:xfrm>
              <a:off x="1104" y="2016"/>
              <a:ext cx="768" cy="55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7" name="AutoShape 40">
              <a:extLst>
                <a:ext uri="{FF2B5EF4-FFF2-40B4-BE49-F238E27FC236}">
                  <a16:creationId xmlns="" xmlns:a16="http://schemas.microsoft.com/office/drawing/2014/main" id="{45585A4D-2480-4330-9742-3A8D2651A520}"/>
                </a:ext>
              </a:extLst>
            </p:cNvPr>
            <p:cNvCxnSpPr>
              <a:cxnSpLocks noChangeShapeType="1"/>
              <a:stCxn id="28704" idx="6"/>
              <a:endCxn id="28705" idx="2"/>
            </p:cNvCxnSpPr>
            <p:nvPr/>
          </p:nvCxnSpPr>
          <p:spPr bwMode="auto">
            <a:xfrm flipV="1">
              <a:off x="1104" y="2568"/>
              <a:ext cx="768" cy="64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08" name="Text Box 41">
              <a:extLst>
                <a:ext uri="{FF2B5EF4-FFF2-40B4-BE49-F238E27FC236}">
                  <a16:creationId xmlns="" xmlns:a16="http://schemas.microsoft.com/office/drawing/2014/main" id="{1449BE90-CD61-400F-8029-06EE67496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4" y="1943"/>
              <a:ext cx="4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 err="1"/>
                <a:t>w</a:t>
              </a:r>
              <a:r>
                <a:rPr lang="en-US" altLang="en-US" dirty="0" err="1" smtClean="0"/>
                <a:t>1</a:t>
              </a:r>
              <a:r>
                <a:rPr lang="en-US" altLang="en-US" dirty="0" smtClean="0"/>
                <a:t>=1</a:t>
              </a:r>
              <a:endParaRPr lang="en-US" altLang="en-US" dirty="0"/>
            </a:p>
          </p:txBody>
        </p:sp>
        <p:sp>
          <p:nvSpPr>
            <p:cNvPr id="28709" name="Text Box 42">
              <a:extLst>
                <a:ext uri="{FF2B5EF4-FFF2-40B4-BE49-F238E27FC236}">
                  <a16:creationId xmlns="" xmlns:a16="http://schemas.microsoft.com/office/drawing/2014/main" id="{1971B50C-63DB-4353-836C-FBB7AD8CE0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0" y="3033"/>
              <a:ext cx="4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 err="1" smtClean="0"/>
                <a:t>w2</a:t>
              </a:r>
              <a:r>
                <a:rPr lang="en-US" altLang="en-US" dirty="0" smtClean="0"/>
                <a:t>=1</a:t>
              </a:r>
              <a:endParaRPr lang="en-US" altLang="en-US" dirty="0"/>
            </a:p>
          </p:txBody>
        </p:sp>
        <p:sp>
          <p:nvSpPr>
            <p:cNvPr id="28710" name="Text Box 43">
              <a:extLst>
                <a:ext uri="{FF2B5EF4-FFF2-40B4-BE49-F238E27FC236}">
                  <a16:creationId xmlns="" xmlns:a16="http://schemas.microsoft.com/office/drawing/2014/main" id="{F3C249BF-C2E6-49F3-A3E2-F48E60D33C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928"/>
              <a:ext cx="9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Threshold=2</a:t>
              </a:r>
            </a:p>
          </p:txBody>
        </p:sp>
        <p:sp>
          <p:nvSpPr>
            <p:cNvPr id="28711" name="Text Box 44">
              <a:extLst>
                <a:ext uri="{FF2B5EF4-FFF2-40B4-BE49-F238E27FC236}">
                  <a16:creationId xmlns="" xmlns:a16="http://schemas.microsoft.com/office/drawing/2014/main" id="{FD02C3F8-F453-40FE-B820-4E9AB46E1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1200"/>
              <a:ext cx="132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/>
                <a:t>Fungsi AND</a:t>
              </a:r>
            </a:p>
          </p:txBody>
        </p:sp>
      </p:grpSp>
      <p:sp>
        <p:nvSpPr>
          <p:cNvPr id="28702" name="Text Box 46">
            <a:extLst>
              <a:ext uri="{FF2B5EF4-FFF2-40B4-BE49-F238E27FC236}">
                <a16:creationId xmlns="" xmlns:a16="http://schemas.microsoft.com/office/drawing/2014/main" id="{892026DD-901F-4571-AD01-2D74514D6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6" y="1792288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AND</a:t>
            </a:r>
          </a:p>
        </p:txBody>
      </p:sp>
      <p:cxnSp>
        <p:nvCxnSpPr>
          <p:cNvPr id="15" name="AutoShape 39">
            <a:extLst>
              <a:ext uri="{FF2B5EF4-FFF2-40B4-BE49-F238E27FC236}">
                <a16:creationId xmlns="" xmlns:a16="http://schemas.microsoft.com/office/drawing/2014/main" id="{86CD4D33-71FC-4D8D-A6CB-375FA6FCB0A8}"/>
              </a:ext>
            </a:extLst>
          </p:cNvPr>
          <p:cNvCxnSpPr>
            <a:cxnSpLocks noChangeShapeType="1"/>
            <a:stCxn id="28705" idx="6"/>
          </p:cNvCxnSpPr>
          <p:nvPr/>
        </p:nvCxnSpPr>
        <p:spPr bwMode="auto">
          <a:xfrm>
            <a:off x="4324027" y="3963988"/>
            <a:ext cx="130185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4778765" y="352583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Y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073328" y="5523156"/>
            <a:ext cx="122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Perceptron</a:t>
            </a:r>
          </a:p>
        </p:txBody>
      </p:sp>
    </p:spTree>
    <p:extLst>
      <p:ext uri="{BB962C8B-B14F-4D97-AF65-F5344CB8AC3E}">
        <p14:creationId xmlns:p14="http://schemas.microsoft.com/office/powerpoint/2010/main" val="110585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="" xmlns:a16="http://schemas.microsoft.com/office/drawing/2014/main" id="{68E2F0E8-AF39-41C6-90CF-133C4BA17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1054" y="692945"/>
            <a:ext cx="10972800" cy="1143000"/>
          </a:xfrm>
        </p:spPr>
        <p:txBody>
          <a:bodyPr/>
          <a:lstStyle/>
          <a:p>
            <a:r>
              <a:rPr lang="en-US" altLang="en-US"/>
              <a:t>The first Neural Networks</a:t>
            </a:r>
          </a:p>
        </p:txBody>
      </p:sp>
      <p:graphicFrame>
        <p:nvGraphicFramePr>
          <p:cNvPr id="21544" name="Group 40">
            <a:extLst>
              <a:ext uri="{FF2B5EF4-FFF2-40B4-BE49-F238E27FC236}">
                <a16:creationId xmlns="" xmlns:a16="http://schemas.microsoft.com/office/drawing/2014/main" id="{AA4CB80D-CF2A-4762-BF84-8EA4E80C29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77000" y="2224088"/>
          <a:ext cx="3429000" cy="22860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9725" name="Group 39">
            <a:extLst>
              <a:ext uri="{FF2B5EF4-FFF2-40B4-BE49-F238E27FC236}">
                <a16:creationId xmlns="" xmlns:a16="http://schemas.microsoft.com/office/drawing/2014/main" id="{E11FA2C3-1E4D-4B41-8C1B-CE170430CB06}"/>
              </a:ext>
            </a:extLst>
          </p:cNvPr>
          <p:cNvGrpSpPr>
            <a:grpSpLocks/>
          </p:cNvGrpSpPr>
          <p:nvPr/>
        </p:nvGrpSpPr>
        <p:grpSpPr bwMode="auto">
          <a:xfrm>
            <a:off x="891153" y="1657027"/>
            <a:ext cx="3517900" cy="3657600"/>
            <a:chOff x="480" y="1200"/>
            <a:chExt cx="2216" cy="2304"/>
          </a:xfrm>
        </p:grpSpPr>
        <p:sp>
          <p:nvSpPr>
            <p:cNvPr id="29727" name="Oval 29">
              <a:extLst>
                <a:ext uri="{FF2B5EF4-FFF2-40B4-BE49-F238E27FC236}">
                  <a16:creationId xmlns="" xmlns:a16="http://schemas.microsoft.com/office/drawing/2014/main" id="{118C7D70-07ED-4307-8C53-8087882FC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728"/>
              <a:ext cx="576" cy="576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X</a:t>
              </a:r>
              <a:r>
                <a:rPr lang="en-US" altLang="en-US" sz="2400" baseline="-25000"/>
                <a:t>1</a:t>
              </a:r>
            </a:p>
          </p:txBody>
        </p:sp>
        <p:sp>
          <p:nvSpPr>
            <p:cNvPr id="29728" name="Oval 30">
              <a:extLst>
                <a:ext uri="{FF2B5EF4-FFF2-40B4-BE49-F238E27FC236}">
                  <a16:creationId xmlns="" xmlns:a16="http://schemas.microsoft.com/office/drawing/2014/main" id="{4B262633-0C2E-4047-AC75-F6D5F3523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928"/>
              <a:ext cx="624" cy="576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X</a:t>
              </a:r>
              <a:r>
                <a:rPr lang="en-US" altLang="en-US" sz="2400" baseline="-25000"/>
                <a:t>2</a:t>
              </a:r>
            </a:p>
          </p:txBody>
        </p:sp>
        <p:sp>
          <p:nvSpPr>
            <p:cNvPr id="29729" name="Oval 31">
              <a:extLst>
                <a:ext uri="{FF2B5EF4-FFF2-40B4-BE49-F238E27FC236}">
                  <a16:creationId xmlns="" xmlns:a16="http://schemas.microsoft.com/office/drawing/2014/main" id="{89DCF365-F179-428C-979C-679A1F9CD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256"/>
              <a:ext cx="624" cy="62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Y</a:t>
              </a:r>
            </a:p>
          </p:txBody>
        </p:sp>
        <p:cxnSp>
          <p:nvCxnSpPr>
            <p:cNvPr id="29730" name="AutoShape 32">
              <a:extLst>
                <a:ext uri="{FF2B5EF4-FFF2-40B4-BE49-F238E27FC236}">
                  <a16:creationId xmlns="" xmlns:a16="http://schemas.microsoft.com/office/drawing/2014/main" id="{72F54263-ED37-4864-91B9-430A87E14F6E}"/>
                </a:ext>
              </a:extLst>
            </p:cNvPr>
            <p:cNvCxnSpPr>
              <a:cxnSpLocks noChangeShapeType="1"/>
              <a:stCxn id="29727" idx="6"/>
              <a:endCxn id="29729" idx="2"/>
            </p:cNvCxnSpPr>
            <p:nvPr/>
          </p:nvCxnSpPr>
          <p:spPr bwMode="auto">
            <a:xfrm>
              <a:off x="1104" y="2016"/>
              <a:ext cx="768" cy="55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1" name="AutoShape 33">
              <a:extLst>
                <a:ext uri="{FF2B5EF4-FFF2-40B4-BE49-F238E27FC236}">
                  <a16:creationId xmlns="" xmlns:a16="http://schemas.microsoft.com/office/drawing/2014/main" id="{AAA87137-6232-4C47-8507-2E00E728E169}"/>
                </a:ext>
              </a:extLst>
            </p:cNvPr>
            <p:cNvCxnSpPr>
              <a:cxnSpLocks noChangeShapeType="1"/>
              <a:stCxn id="29728" idx="6"/>
              <a:endCxn id="29729" idx="2"/>
            </p:cNvCxnSpPr>
            <p:nvPr/>
          </p:nvCxnSpPr>
          <p:spPr bwMode="auto">
            <a:xfrm flipV="1">
              <a:off x="1104" y="2568"/>
              <a:ext cx="768" cy="64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32" name="Text Box 34">
              <a:extLst>
                <a:ext uri="{FF2B5EF4-FFF2-40B4-BE49-F238E27FC236}">
                  <a16:creationId xmlns="" xmlns:a16="http://schemas.microsoft.com/office/drawing/2014/main" id="{EA84F727-D48A-494D-B173-E7DB38A6E3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4" y="1943"/>
              <a:ext cx="4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 err="1" smtClean="0"/>
                <a:t>w1</a:t>
              </a:r>
              <a:r>
                <a:rPr lang="en-US" altLang="en-US" dirty="0" smtClean="0"/>
                <a:t>=2</a:t>
              </a:r>
              <a:endParaRPr lang="en-US" altLang="en-US" dirty="0"/>
            </a:p>
          </p:txBody>
        </p:sp>
        <p:sp>
          <p:nvSpPr>
            <p:cNvPr id="29733" name="Text Box 35">
              <a:extLst>
                <a:ext uri="{FF2B5EF4-FFF2-40B4-BE49-F238E27FC236}">
                  <a16:creationId xmlns="" xmlns:a16="http://schemas.microsoft.com/office/drawing/2014/main" id="{E2A291EC-7FA9-488E-A279-D414FF6DB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3033"/>
              <a:ext cx="4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 err="1"/>
                <a:t>w</a:t>
              </a:r>
              <a:r>
                <a:rPr lang="en-US" altLang="en-US" dirty="0" err="1" smtClean="0"/>
                <a:t>2</a:t>
              </a:r>
              <a:r>
                <a:rPr lang="en-US" altLang="en-US" dirty="0" smtClean="0"/>
                <a:t>=2</a:t>
              </a:r>
              <a:endParaRPr lang="en-US" altLang="en-US" dirty="0"/>
            </a:p>
          </p:txBody>
        </p:sp>
        <p:sp>
          <p:nvSpPr>
            <p:cNvPr id="29734" name="Text Box 36">
              <a:extLst>
                <a:ext uri="{FF2B5EF4-FFF2-40B4-BE49-F238E27FC236}">
                  <a16:creationId xmlns="" xmlns:a16="http://schemas.microsoft.com/office/drawing/2014/main" id="{323C806D-F40D-45D5-B3CF-E4BD25C97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928"/>
              <a:ext cx="9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Threshold=2</a:t>
              </a:r>
            </a:p>
          </p:txBody>
        </p:sp>
        <p:sp>
          <p:nvSpPr>
            <p:cNvPr id="29735" name="Text Box 37">
              <a:extLst>
                <a:ext uri="{FF2B5EF4-FFF2-40B4-BE49-F238E27FC236}">
                  <a16:creationId xmlns="" xmlns:a16="http://schemas.microsoft.com/office/drawing/2014/main" id="{17C10BA7-8CDB-4CC0-8D77-E2B07369C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200"/>
              <a:ext cx="11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/>
                <a:t>Fungsi OR</a:t>
              </a:r>
            </a:p>
          </p:txBody>
        </p:sp>
      </p:grpSp>
      <p:sp>
        <p:nvSpPr>
          <p:cNvPr id="29726" name="Text Box 38">
            <a:extLst>
              <a:ext uri="{FF2B5EF4-FFF2-40B4-BE49-F238E27FC236}">
                <a16:creationId xmlns="" xmlns:a16="http://schemas.microsoft.com/office/drawing/2014/main" id="{0F2DFF8C-5C71-4AB1-83B8-E0F69D17E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1792288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OR</a:t>
            </a:r>
          </a:p>
        </p:txBody>
      </p:sp>
      <p:cxnSp>
        <p:nvCxnSpPr>
          <p:cNvPr id="15" name="AutoShape 39">
            <a:extLst>
              <a:ext uri="{FF2B5EF4-FFF2-40B4-BE49-F238E27FC236}">
                <a16:creationId xmlns="" xmlns:a16="http://schemas.microsoft.com/office/drawing/2014/main" id="{86CD4D33-71FC-4D8D-A6CB-375FA6FCB0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91553" y="3828727"/>
            <a:ext cx="1219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/>
          <p:nvPr/>
        </p:nvSpPr>
        <p:spPr>
          <a:xfrm>
            <a:off x="4517460" y="3328664"/>
            <a:ext cx="338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</a:rPr>
              <a:t>Y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94542" y="5674991"/>
            <a:ext cx="122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Perceptron</a:t>
            </a:r>
          </a:p>
        </p:txBody>
      </p:sp>
    </p:spTree>
    <p:extLst>
      <p:ext uri="{BB962C8B-B14F-4D97-AF65-F5344CB8AC3E}">
        <p14:creationId xmlns:p14="http://schemas.microsoft.com/office/powerpoint/2010/main" val="21036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="" xmlns:a16="http://schemas.microsoft.com/office/drawing/2014/main" id="{2CB3CC5D-60F2-4AE6-8FC6-2D8EDAEF3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6692" y="540545"/>
            <a:ext cx="10972800" cy="1143000"/>
          </a:xfrm>
        </p:spPr>
        <p:txBody>
          <a:bodyPr/>
          <a:lstStyle/>
          <a:p>
            <a:r>
              <a:rPr lang="en-US" altLang="en-US" dirty="0"/>
              <a:t>The first Neural Networks</a:t>
            </a:r>
          </a:p>
        </p:txBody>
      </p:sp>
      <p:graphicFrame>
        <p:nvGraphicFramePr>
          <p:cNvPr id="22568" name="Group 40">
            <a:extLst>
              <a:ext uri="{FF2B5EF4-FFF2-40B4-BE49-F238E27FC236}">
                <a16:creationId xmlns="" xmlns:a16="http://schemas.microsoft.com/office/drawing/2014/main" id="{68E2D762-464B-4E36-A08D-A0F1829F52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77000" y="2224088"/>
          <a:ext cx="3429000" cy="22860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0749" name="Group 39">
            <a:extLst>
              <a:ext uri="{FF2B5EF4-FFF2-40B4-BE49-F238E27FC236}">
                <a16:creationId xmlns="" xmlns:a16="http://schemas.microsoft.com/office/drawing/2014/main" id="{9AF38A79-CAFB-49E4-A3AD-9069FF3C06BE}"/>
              </a:ext>
            </a:extLst>
          </p:cNvPr>
          <p:cNvGrpSpPr>
            <a:grpSpLocks/>
          </p:cNvGrpSpPr>
          <p:nvPr/>
        </p:nvGrpSpPr>
        <p:grpSpPr bwMode="auto">
          <a:xfrm>
            <a:off x="1046136" y="1683545"/>
            <a:ext cx="3517900" cy="3657600"/>
            <a:chOff x="480" y="1200"/>
            <a:chExt cx="2216" cy="2304"/>
          </a:xfrm>
        </p:grpSpPr>
        <p:sp>
          <p:nvSpPr>
            <p:cNvPr id="30751" name="Oval 29">
              <a:extLst>
                <a:ext uri="{FF2B5EF4-FFF2-40B4-BE49-F238E27FC236}">
                  <a16:creationId xmlns="" xmlns:a16="http://schemas.microsoft.com/office/drawing/2014/main" id="{DFC63676-EEC5-422C-8F7B-620654DD9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728"/>
              <a:ext cx="576" cy="576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X</a:t>
              </a:r>
              <a:r>
                <a:rPr lang="en-US" altLang="en-US" sz="2400" baseline="-25000"/>
                <a:t>1</a:t>
              </a:r>
            </a:p>
          </p:txBody>
        </p:sp>
        <p:sp>
          <p:nvSpPr>
            <p:cNvPr id="30752" name="Oval 30">
              <a:extLst>
                <a:ext uri="{FF2B5EF4-FFF2-40B4-BE49-F238E27FC236}">
                  <a16:creationId xmlns="" xmlns:a16="http://schemas.microsoft.com/office/drawing/2014/main" id="{2E59D9EA-9D1E-4B94-97FF-7972771A6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928"/>
              <a:ext cx="624" cy="576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X</a:t>
              </a:r>
              <a:r>
                <a:rPr lang="en-US" altLang="en-US" sz="2400" baseline="-25000"/>
                <a:t>2</a:t>
              </a:r>
            </a:p>
          </p:txBody>
        </p:sp>
        <p:sp>
          <p:nvSpPr>
            <p:cNvPr id="30753" name="Oval 31">
              <a:extLst>
                <a:ext uri="{FF2B5EF4-FFF2-40B4-BE49-F238E27FC236}">
                  <a16:creationId xmlns="" xmlns:a16="http://schemas.microsoft.com/office/drawing/2014/main" id="{D3F016A1-BFCE-4ED7-AFEF-06B5D1659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256"/>
              <a:ext cx="624" cy="62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Y</a:t>
              </a:r>
            </a:p>
          </p:txBody>
        </p:sp>
        <p:cxnSp>
          <p:nvCxnSpPr>
            <p:cNvPr id="30754" name="AutoShape 32">
              <a:extLst>
                <a:ext uri="{FF2B5EF4-FFF2-40B4-BE49-F238E27FC236}">
                  <a16:creationId xmlns="" xmlns:a16="http://schemas.microsoft.com/office/drawing/2014/main" id="{9F7D85C8-772E-47AD-9D21-3A510CEBB85F}"/>
                </a:ext>
              </a:extLst>
            </p:cNvPr>
            <p:cNvCxnSpPr>
              <a:cxnSpLocks noChangeShapeType="1"/>
              <a:stCxn id="30751" idx="6"/>
              <a:endCxn id="30753" idx="2"/>
            </p:cNvCxnSpPr>
            <p:nvPr/>
          </p:nvCxnSpPr>
          <p:spPr bwMode="auto">
            <a:xfrm>
              <a:off x="1104" y="2016"/>
              <a:ext cx="768" cy="55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55" name="AutoShape 33">
              <a:extLst>
                <a:ext uri="{FF2B5EF4-FFF2-40B4-BE49-F238E27FC236}">
                  <a16:creationId xmlns="" xmlns:a16="http://schemas.microsoft.com/office/drawing/2014/main" id="{F220CDFD-1E68-44F9-A418-E18B659AB10E}"/>
                </a:ext>
              </a:extLst>
            </p:cNvPr>
            <p:cNvCxnSpPr>
              <a:cxnSpLocks noChangeShapeType="1"/>
              <a:stCxn id="30752" idx="6"/>
              <a:endCxn id="30753" idx="2"/>
            </p:cNvCxnSpPr>
            <p:nvPr/>
          </p:nvCxnSpPr>
          <p:spPr bwMode="auto">
            <a:xfrm flipV="1">
              <a:off x="1104" y="2568"/>
              <a:ext cx="768" cy="64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56" name="Text Box 34">
              <a:extLst>
                <a:ext uri="{FF2B5EF4-FFF2-40B4-BE49-F238E27FC236}">
                  <a16:creationId xmlns="" xmlns:a16="http://schemas.microsoft.com/office/drawing/2014/main" id="{D3B41BAD-63AE-4CA1-B1B2-225EE0186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4" y="1943"/>
              <a:ext cx="4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 err="1"/>
                <a:t>w</a:t>
              </a:r>
              <a:r>
                <a:rPr lang="en-US" altLang="en-US" dirty="0" err="1" smtClean="0"/>
                <a:t>1</a:t>
              </a:r>
              <a:r>
                <a:rPr lang="en-US" altLang="en-US" dirty="0" smtClean="0"/>
                <a:t>=2</a:t>
              </a:r>
              <a:endParaRPr lang="en-US" altLang="en-US" dirty="0"/>
            </a:p>
          </p:txBody>
        </p:sp>
        <p:sp>
          <p:nvSpPr>
            <p:cNvPr id="30757" name="Text Box 35">
              <a:extLst>
                <a:ext uri="{FF2B5EF4-FFF2-40B4-BE49-F238E27FC236}">
                  <a16:creationId xmlns="" xmlns:a16="http://schemas.microsoft.com/office/drawing/2014/main" id="{93055144-5850-4650-9B19-3B7D5BE66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3033"/>
              <a:ext cx="5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 err="1"/>
                <a:t>w</a:t>
              </a:r>
              <a:r>
                <a:rPr lang="en-US" altLang="en-US" dirty="0" err="1" smtClean="0"/>
                <a:t>2</a:t>
              </a:r>
              <a:r>
                <a:rPr lang="en-US" altLang="en-US" dirty="0" smtClean="0"/>
                <a:t>=-1</a:t>
              </a:r>
              <a:endParaRPr lang="en-US" altLang="en-US" dirty="0"/>
            </a:p>
          </p:txBody>
        </p:sp>
        <p:sp>
          <p:nvSpPr>
            <p:cNvPr id="30758" name="Text Box 36">
              <a:extLst>
                <a:ext uri="{FF2B5EF4-FFF2-40B4-BE49-F238E27FC236}">
                  <a16:creationId xmlns="" xmlns:a16="http://schemas.microsoft.com/office/drawing/2014/main" id="{F51AA200-B6FF-4483-B9CE-9F7B16BC2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928"/>
              <a:ext cx="9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Threshold=2</a:t>
              </a:r>
            </a:p>
          </p:txBody>
        </p:sp>
        <p:sp>
          <p:nvSpPr>
            <p:cNvPr id="30759" name="Text Box 37">
              <a:extLst>
                <a:ext uri="{FF2B5EF4-FFF2-40B4-BE49-F238E27FC236}">
                  <a16:creationId xmlns="" xmlns:a16="http://schemas.microsoft.com/office/drawing/2014/main" id="{8B06CFCC-F1AA-444B-8DCF-6EA47695A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200"/>
              <a:ext cx="18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/>
                <a:t>Fungsi AND-NOT</a:t>
              </a:r>
            </a:p>
          </p:txBody>
        </p:sp>
      </p:grpSp>
      <p:sp>
        <p:nvSpPr>
          <p:cNvPr id="30750" name="Text Box 38">
            <a:extLst>
              <a:ext uri="{FF2B5EF4-FFF2-40B4-BE49-F238E27FC236}">
                <a16:creationId xmlns="" xmlns:a16="http://schemas.microsoft.com/office/drawing/2014/main" id="{1024A818-4428-4A3D-8931-9E0E33614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6" y="1792288"/>
            <a:ext cx="157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AND-NOT</a:t>
            </a:r>
          </a:p>
        </p:txBody>
      </p:sp>
      <p:cxnSp>
        <p:nvCxnSpPr>
          <p:cNvPr id="15" name="AutoShape 39">
            <a:extLst>
              <a:ext uri="{FF2B5EF4-FFF2-40B4-BE49-F238E27FC236}">
                <a16:creationId xmlns="" xmlns:a16="http://schemas.microsoft.com/office/drawing/2014/main" id="{86CD4D33-71FC-4D8D-A6CB-375FA6FCB0A8}"/>
              </a:ext>
            </a:extLst>
          </p:cNvPr>
          <p:cNvCxnSpPr>
            <a:cxnSpLocks noChangeShapeType="1"/>
            <a:stCxn id="30753" idx="6"/>
          </p:cNvCxnSpPr>
          <p:nvPr/>
        </p:nvCxnSpPr>
        <p:spPr bwMode="auto">
          <a:xfrm>
            <a:off x="4246536" y="3855245"/>
            <a:ext cx="1219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/>
          <p:nvPr/>
        </p:nvSpPr>
        <p:spPr>
          <a:xfrm>
            <a:off x="4778765" y="3525838"/>
            <a:ext cx="338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</a:rPr>
              <a:t>Y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342163" y="5760245"/>
            <a:ext cx="122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Perceptron</a:t>
            </a:r>
          </a:p>
        </p:txBody>
      </p:sp>
    </p:spTree>
    <p:extLst>
      <p:ext uri="{BB962C8B-B14F-4D97-AF65-F5344CB8AC3E}">
        <p14:creationId xmlns:p14="http://schemas.microsoft.com/office/powerpoint/2010/main" val="180671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9">
            <a:extLst>
              <a:ext uri="{FF2B5EF4-FFF2-40B4-BE49-F238E27FC236}">
                <a16:creationId xmlns="" xmlns:a16="http://schemas.microsoft.com/office/drawing/2014/main" id="{1E7DFDBD-3AA6-4EDC-B2DB-7530C0260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1" y="5486400"/>
            <a:ext cx="7256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latin typeface="Times New Roman" panose="02020603050405020304" pitchFamily="18" charset="0"/>
              </a:rPr>
              <a:t> XOR X</a:t>
            </a:r>
            <a:r>
              <a:rPr lang="en-US" altLang="en-US" sz="2400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</a:rPr>
              <a:t> = (X</a:t>
            </a:r>
            <a:r>
              <a:rPr lang="en-US" altLang="en-US" sz="2400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latin typeface="Times New Roman" panose="02020603050405020304" pitchFamily="18" charset="0"/>
              </a:rPr>
              <a:t> AND NOT X</a:t>
            </a:r>
            <a:r>
              <a:rPr lang="en-US" altLang="en-US" sz="2400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</a:rPr>
              <a:t>) OR (X</a:t>
            </a:r>
            <a:r>
              <a:rPr lang="en-US" altLang="en-US" sz="2400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</a:rPr>
              <a:t> AND NOT X</a:t>
            </a:r>
            <a:r>
              <a:rPr lang="en-US" altLang="en-US" sz="2400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="" xmlns:a16="http://schemas.microsoft.com/office/drawing/2014/main" id="{953B2955-0A76-4836-9530-C76DE0E3B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8146" y="403225"/>
            <a:ext cx="10972800" cy="1143000"/>
          </a:xfrm>
        </p:spPr>
        <p:txBody>
          <a:bodyPr/>
          <a:lstStyle/>
          <a:p>
            <a:r>
              <a:rPr lang="en-US" altLang="en-US" dirty="0"/>
              <a:t>The first Neural Networks</a:t>
            </a:r>
          </a:p>
        </p:txBody>
      </p:sp>
      <p:graphicFrame>
        <p:nvGraphicFramePr>
          <p:cNvPr id="23555" name="Group 3">
            <a:extLst>
              <a:ext uri="{FF2B5EF4-FFF2-40B4-BE49-F238E27FC236}">
                <a16:creationId xmlns="" xmlns:a16="http://schemas.microsoft.com/office/drawing/2014/main" id="{4BAD54D5-6062-44F2-A25B-AEBE546593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589826"/>
              </p:ext>
            </p:extLst>
          </p:nvPr>
        </p:nvGraphicFramePr>
        <p:xfrm>
          <a:off x="7620000" y="2245663"/>
          <a:ext cx="3429000" cy="22860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774" name="Text Box 38">
            <a:extLst>
              <a:ext uri="{FF2B5EF4-FFF2-40B4-BE49-F238E27FC236}">
                <a16:creationId xmlns="" xmlns:a16="http://schemas.microsoft.com/office/drawing/2014/main" id="{49486168-1663-4CDB-B03B-C7839B8DC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589" y="1611313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/>
              <a:t>XOR</a:t>
            </a:r>
            <a:endParaRPr lang="en-US" altLang="en-US" sz="2400" dirty="0"/>
          </a:p>
        </p:txBody>
      </p:sp>
      <p:grpSp>
        <p:nvGrpSpPr>
          <p:cNvPr id="31775" name="Group 51">
            <a:extLst>
              <a:ext uri="{FF2B5EF4-FFF2-40B4-BE49-F238E27FC236}">
                <a16:creationId xmlns="" xmlns:a16="http://schemas.microsoft.com/office/drawing/2014/main" id="{D300DE9C-AEAF-4E63-BB75-5C6ABCF6C790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462089"/>
            <a:ext cx="5346700" cy="3933825"/>
            <a:chOff x="96" y="1305"/>
            <a:chExt cx="3368" cy="2478"/>
          </a:xfrm>
        </p:grpSpPr>
        <p:sp>
          <p:nvSpPr>
            <p:cNvPr id="31776" name="Oval 29">
              <a:extLst>
                <a:ext uri="{FF2B5EF4-FFF2-40B4-BE49-F238E27FC236}">
                  <a16:creationId xmlns="" xmlns:a16="http://schemas.microsoft.com/office/drawing/2014/main" id="{DB3C222E-183C-4573-9BCC-9599E89B6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728"/>
              <a:ext cx="576" cy="576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Z</a:t>
              </a:r>
              <a:r>
                <a:rPr lang="en-US" altLang="en-US" sz="2400" baseline="-25000"/>
                <a:t>1</a:t>
              </a:r>
            </a:p>
          </p:txBody>
        </p:sp>
        <p:sp>
          <p:nvSpPr>
            <p:cNvPr id="31777" name="Oval 30">
              <a:extLst>
                <a:ext uri="{FF2B5EF4-FFF2-40B4-BE49-F238E27FC236}">
                  <a16:creationId xmlns="" xmlns:a16="http://schemas.microsoft.com/office/drawing/2014/main" id="{DB58FA2E-1C66-4D1B-B0A6-4C9F663BB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28"/>
              <a:ext cx="624" cy="576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Z</a:t>
              </a:r>
              <a:r>
                <a:rPr lang="en-US" altLang="en-US" sz="2400" baseline="-25000"/>
                <a:t>2</a:t>
              </a:r>
            </a:p>
          </p:txBody>
        </p:sp>
        <p:sp>
          <p:nvSpPr>
            <p:cNvPr id="31778" name="Oval 31">
              <a:extLst>
                <a:ext uri="{FF2B5EF4-FFF2-40B4-BE49-F238E27FC236}">
                  <a16:creationId xmlns="" xmlns:a16="http://schemas.microsoft.com/office/drawing/2014/main" id="{BAC7E3EB-997A-42B3-814F-4234374D4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256"/>
              <a:ext cx="624" cy="62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Y</a:t>
              </a:r>
            </a:p>
          </p:txBody>
        </p:sp>
        <p:cxnSp>
          <p:nvCxnSpPr>
            <p:cNvPr id="31779" name="AutoShape 32">
              <a:extLst>
                <a:ext uri="{FF2B5EF4-FFF2-40B4-BE49-F238E27FC236}">
                  <a16:creationId xmlns="" xmlns:a16="http://schemas.microsoft.com/office/drawing/2014/main" id="{D382A63E-45D8-47A6-8437-17E48794A6A7}"/>
                </a:ext>
              </a:extLst>
            </p:cNvPr>
            <p:cNvCxnSpPr>
              <a:cxnSpLocks noChangeShapeType="1"/>
              <a:stCxn id="31776" idx="6"/>
              <a:endCxn id="31778" idx="2"/>
            </p:cNvCxnSpPr>
            <p:nvPr/>
          </p:nvCxnSpPr>
          <p:spPr bwMode="auto">
            <a:xfrm>
              <a:off x="1872" y="2016"/>
              <a:ext cx="768" cy="55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80" name="AutoShape 33">
              <a:extLst>
                <a:ext uri="{FF2B5EF4-FFF2-40B4-BE49-F238E27FC236}">
                  <a16:creationId xmlns="" xmlns:a16="http://schemas.microsoft.com/office/drawing/2014/main" id="{B121EAB3-3E1C-4BA3-ACA5-30F798C8CAEC}"/>
                </a:ext>
              </a:extLst>
            </p:cNvPr>
            <p:cNvCxnSpPr>
              <a:cxnSpLocks noChangeShapeType="1"/>
              <a:stCxn id="31777" idx="6"/>
              <a:endCxn id="31778" idx="2"/>
            </p:cNvCxnSpPr>
            <p:nvPr/>
          </p:nvCxnSpPr>
          <p:spPr bwMode="auto">
            <a:xfrm flipV="1">
              <a:off x="1872" y="2568"/>
              <a:ext cx="768" cy="64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81" name="Text Box 34">
              <a:extLst>
                <a:ext uri="{FF2B5EF4-FFF2-40B4-BE49-F238E27FC236}">
                  <a16:creationId xmlns="" xmlns:a16="http://schemas.microsoft.com/office/drawing/2014/main" id="{746198EF-F776-45F6-9DFF-1E973418D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2" y="1943"/>
              <a:ext cx="4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rgbClr val="FF0000"/>
                  </a:solidFill>
                </a:rPr>
                <a:t>w</a:t>
              </a:r>
              <a:r>
                <a:rPr lang="en-US" altLang="en-US" dirty="0" err="1" smtClean="0">
                  <a:solidFill>
                    <a:srgbClr val="FF0000"/>
                  </a:solidFill>
                </a:rPr>
                <a:t>5</a:t>
              </a:r>
              <a:r>
                <a:rPr lang="en-US" altLang="en-US" dirty="0" smtClean="0">
                  <a:solidFill>
                    <a:srgbClr val="FF0000"/>
                  </a:solidFill>
                </a:rPr>
                <a:t>=2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1782" name="Text Box 35">
              <a:extLst>
                <a:ext uri="{FF2B5EF4-FFF2-40B4-BE49-F238E27FC236}">
                  <a16:creationId xmlns="" xmlns:a16="http://schemas.microsoft.com/office/drawing/2014/main" id="{AF947A95-E113-4403-AF32-164E1DB61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3033"/>
              <a:ext cx="4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rgbClr val="FF0000"/>
                  </a:solidFill>
                </a:rPr>
                <a:t>w</a:t>
              </a:r>
              <a:r>
                <a:rPr lang="en-US" altLang="en-US" dirty="0" err="1" smtClean="0">
                  <a:solidFill>
                    <a:srgbClr val="FF0000"/>
                  </a:solidFill>
                </a:rPr>
                <a:t>6</a:t>
              </a:r>
              <a:r>
                <a:rPr lang="en-US" altLang="en-US" dirty="0" smtClean="0">
                  <a:solidFill>
                    <a:srgbClr val="FF0000"/>
                  </a:solidFill>
                </a:rPr>
                <a:t>=2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1783" name="Text Box 36">
              <a:extLst>
                <a:ext uri="{FF2B5EF4-FFF2-40B4-BE49-F238E27FC236}">
                  <a16:creationId xmlns="" xmlns:a16="http://schemas.microsoft.com/office/drawing/2014/main" id="{3831166B-03FC-4B37-A3A4-18EAFE3B8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2928"/>
              <a:ext cx="9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Threshold=2</a:t>
              </a:r>
            </a:p>
          </p:txBody>
        </p:sp>
        <p:sp>
          <p:nvSpPr>
            <p:cNvPr id="31784" name="Text Box 37">
              <a:extLst>
                <a:ext uri="{FF2B5EF4-FFF2-40B4-BE49-F238E27FC236}">
                  <a16:creationId xmlns="" xmlns:a16="http://schemas.microsoft.com/office/drawing/2014/main" id="{2A963279-707D-44D0-A7C5-D6A59E15B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305"/>
              <a:ext cx="13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/>
                <a:t>Fungsi XOR</a:t>
              </a:r>
            </a:p>
          </p:txBody>
        </p:sp>
        <p:sp>
          <p:nvSpPr>
            <p:cNvPr id="31785" name="Oval 40">
              <a:extLst>
                <a:ext uri="{FF2B5EF4-FFF2-40B4-BE49-F238E27FC236}">
                  <a16:creationId xmlns="" xmlns:a16="http://schemas.microsoft.com/office/drawing/2014/main" id="{8743E7D5-CB47-4198-AF0A-27A595DBE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728"/>
              <a:ext cx="576" cy="576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X</a:t>
              </a:r>
              <a:r>
                <a:rPr lang="en-US" altLang="en-US" sz="2400" baseline="-25000"/>
                <a:t>1</a:t>
              </a:r>
            </a:p>
          </p:txBody>
        </p:sp>
        <p:sp>
          <p:nvSpPr>
            <p:cNvPr id="31786" name="Oval 41">
              <a:extLst>
                <a:ext uri="{FF2B5EF4-FFF2-40B4-BE49-F238E27FC236}">
                  <a16:creationId xmlns="" xmlns:a16="http://schemas.microsoft.com/office/drawing/2014/main" id="{148C91A5-5B04-44BB-96AD-12FC43A61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2928"/>
              <a:ext cx="576" cy="576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X</a:t>
              </a:r>
              <a:r>
                <a:rPr lang="en-US" altLang="en-US" sz="2400" baseline="-25000"/>
                <a:t>2</a:t>
              </a:r>
            </a:p>
          </p:txBody>
        </p:sp>
        <p:cxnSp>
          <p:nvCxnSpPr>
            <p:cNvPr id="31787" name="AutoShape 42">
              <a:extLst>
                <a:ext uri="{FF2B5EF4-FFF2-40B4-BE49-F238E27FC236}">
                  <a16:creationId xmlns="" xmlns:a16="http://schemas.microsoft.com/office/drawing/2014/main" id="{1758D682-DA42-4636-BB47-A2FE41D081E8}"/>
                </a:ext>
              </a:extLst>
            </p:cNvPr>
            <p:cNvCxnSpPr>
              <a:cxnSpLocks noChangeShapeType="1"/>
              <a:stCxn id="31785" idx="6"/>
              <a:endCxn id="31776" idx="2"/>
            </p:cNvCxnSpPr>
            <p:nvPr/>
          </p:nvCxnSpPr>
          <p:spPr bwMode="auto">
            <a:xfrm>
              <a:off x="672" y="2016"/>
              <a:ext cx="624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88" name="AutoShape 43">
              <a:extLst>
                <a:ext uri="{FF2B5EF4-FFF2-40B4-BE49-F238E27FC236}">
                  <a16:creationId xmlns="" xmlns:a16="http://schemas.microsoft.com/office/drawing/2014/main" id="{C7053FAA-5B44-4823-BA5A-81D67D104517}"/>
                </a:ext>
              </a:extLst>
            </p:cNvPr>
            <p:cNvCxnSpPr>
              <a:cxnSpLocks noChangeShapeType="1"/>
              <a:stCxn id="31786" idx="6"/>
              <a:endCxn id="31777" idx="2"/>
            </p:cNvCxnSpPr>
            <p:nvPr/>
          </p:nvCxnSpPr>
          <p:spPr bwMode="auto">
            <a:xfrm>
              <a:off x="672" y="3216"/>
              <a:ext cx="57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89" name="AutoShape 44">
              <a:extLst>
                <a:ext uri="{FF2B5EF4-FFF2-40B4-BE49-F238E27FC236}">
                  <a16:creationId xmlns="" xmlns:a16="http://schemas.microsoft.com/office/drawing/2014/main" id="{824F73ED-4A97-4C8F-B214-7083A14FF072}"/>
                </a:ext>
              </a:extLst>
            </p:cNvPr>
            <p:cNvCxnSpPr>
              <a:cxnSpLocks noChangeShapeType="1"/>
              <a:stCxn id="31785" idx="6"/>
              <a:endCxn id="31777" idx="1"/>
            </p:cNvCxnSpPr>
            <p:nvPr/>
          </p:nvCxnSpPr>
          <p:spPr bwMode="auto">
            <a:xfrm>
              <a:off x="672" y="2016"/>
              <a:ext cx="667" cy="99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90" name="AutoShape 45">
              <a:extLst>
                <a:ext uri="{FF2B5EF4-FFF2-40B4-BE49-F238E27FC236}">
                  <a16:creationId xmlns="" xmlns:a16="http://schemas.microsoft.com/office/drawing/2014/main" id="{76A18DBE-A8DE-4D0C-A7A3-4E82FDF26E2D}"/>
                </a:ext>
              </a:extLst>
            </p:cNvPr>
            <p:cNvCxnSpPr>
              <a:cxnSpLocks noChangeShapeType="1"/>
              <a:stCxn id="31786" idx="6"/>
              <a:endCxn id="31776" idx="3"/>
            </p:cNvCxnSpPr>
            <p:nvPr/>
          </p:nvCxnSpPr>
          <p:spPr bwMode="auto">
            <a:xfrm flipV="1">
              <a:off x="672" y="2220"/>
              <a:ext cx="708" cy="99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91" name="Text Box 46">
              <a:extLst>
                <a:ext uri="{FF2B5EF4-FFF2-40B4-BE49-F238E27FC236}">
                  <a16:creationId xmlns="" xmlns:a16="http://schemas.microsoft.com/office/drawing/2014/main" id="{E7B93D56-B92E-4235-BB72-399337AA2F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776"/>
              <a:ext cx="4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rgbClr val="FF0000"/>
                  </a:solidFill>
                </a:rPr>
                <a:t>w</a:t>
              </a:r>
              <a:r>
                <a:rPr lang="en-US" altLang="en-US" dirty="0" err="1" smtClean="0">
                  <a:solidFill>
                    <a:srgbClr val="FF0000"/>
                  </a:solidFill>
                </a:rPr>
                <a:t>1</a:t>
              </a:r>
              <a:r>
                <a:rPr lang="en-US" altLang="en-US" dirty="0" smtClean="0">
                  <a:solidFill>
                    <a:srgbClr val="FF0000"/>
                  </a:solidFill>
                </a:rPr>
                <a:t>=2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1792" name="Text Box 47">
              <a:extLst>
                <a:ext uri="{FF2B5EF4-FFF2-40B4-BE49-F238E27FC236}">
                  <a16:creationId xmlns="" xmlns:a16="http://schemas.microsoft.com/office/drawing/2014/main" id="{125F7ED8-9959-4FBE-B2EF-577143697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" y="3216"/>
              <a:ext cx="4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rgbClr val="FF0000"/>
                  </a:solidFill>
                </a:rPr>
                <a:t>w</a:t>
              </a:r>
              <a:r>
                <a:rPr lang="en-US" altLang="en-US" dirty="0" err="1" smtClean="0">
                  <a:solidFill>
                    <a:srgbClr val="FF0000"/>
                  </a:solidFill>
                </a:rPr>
                <a:t>4</a:t>
              </a:r>
              <a:r>
                <a:rPr lang="en-US" altLang="en-US" dirty="0" smtClean="0">
                  <a:solidFill>
                    <a:srgbClr val="FF0000"/>
                  </a:solidFill>
                </a:rPr>
                <a:t>=2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1793" name="Text Box 48">
              <a:extLst>
                <a:ext uri="{FF2B5EF4-FFF2-40B4-BE49-F238E27FC236}">
                  <a16:creationId xmlns="" xmlns:a16="http://schemas.microsoft.com/office/drawing/2014/main" id="{F1C0928B-19DC-437F-BF99-587C930A6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" y="2640"/>
              <a:ext cx="5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 err="1" smtClean="0">
                  <a:solidFill>
                    <a:srgbClr val="FF0000"/>
                  </a:solidFill>
                </a:rPr>
                <a:t>W3</a:t>
              </a:r>
              <a:r>
                <a:rPr lang="en-US" altLang="en-US" dirty="0" smtClean="0">
                  <a:solidFill>
                    <a:srgbClr val="FF0000"/>
                  </a:solidFill>
                </a:rPr>
                <a:t>=-1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1794" name="Text Box 49">
              <a:extLst>
                <a:ext uri="{FF2B5EF4-FFF2-40B4-BE49-F238E27FC236}">
                  <a16:creationId xmlns="" xmlns:a16="http://schemas.microsoft.com/office/drawing/2014/main" id="{94DE17FB-78A2-4D17-AF54-8831EF01A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" y="2314"/>
              <a:ext cx="5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rgbClr val="FF0000"/>
                  </a:solidFill>
                </a:rPr>
                <a:t>w</a:t>
              </a:r>
              <a:r>
                <a:rPr lang="en-US" altLang="en-US" dirty="0" err="1" smtClean="0">
                  <a:solidFill>
                    <a:srgbClr val="FF0000"/>
                  </a:solidFill>
                </a:rPr>
                <a:t>2</a:t>
              </a:r>
              <a:r>
                <a:rPr lang="en-US" altLang="en-US" dirty="0" smtClean="0">
                  <a:solidFill>
                    <a:srgbClr val="FF0000"/>
                  </a:solidFill>
                </a:rPr>
                <a:t>=-1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1795" name="Text Box 50">
              <a:extLst>
                <a:ext uri="{FF2B5EF4-FFF2-40B4-BE49-F238E27FC236}">
                  <a16:creationId xmlns="" xmlns:a16="http://schemas.microsoft.com/office/drawing/2014/main" id="{9494C841-9B20-4A16-B941-261AAB476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552"/>
              <a:ext cx="9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Threshold=2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937252" y="6034085"/>
            <a:ext cx="2232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Multilayer Perceptron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="" xmlns:a16="http://schemas.microsoft.com/office/drawing/2014/main" id="{FDDC58A0-5EAD-4B2F-B768-8A1E42EEE1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Perceptron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="" xmlns:a16="http://schemas.microsoft.com/office/drawing/2014/main" id="{5F27B400-C025-45DB-87FA-9416907B41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5058" y="2006600"/>
            <a:ext cx="4997824" cy="3454400"/>
          </a:xfrm>
        </p:spPr>
        <p:txBody>
          <a:bodyPr>
            <a:normAutofit/>
          </a:bodyPr>
          <a:lstStyle/>
          <a:p>
            <a:r>
              <a:rPr lang="en-US" altLang="en-US" sz="2400" dirty="0" err="1" smtClean="0"/>
              <a:t>Terdiri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dari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hanya</a:t>
            </a:r>
            <a:r>
              <a:rPr lang="en-US" altLang="en-US" sz="2400" dirty="0" smtClean="0"/>
              <a:t> layer input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layer output (</a:t>
            </a:r>
            <a:r>
              <a:rPr lang="en-US" altLang="en-US" sz="2400" dirty="0" err="1" smtClean="0"/>
              <a:t>tanpa</a:t>
            </a:r>
            <a:r>
              <a:rPr lang="en-US" altLang="en-US" sz="2400" dirty="0" smtClean="0"/>
              <a:t> middle layer)</a:t>
            </a:r>
          </a:p>
          <a:p>
            <a:r>
              <a:rPr lang="en-US" altLang="en-US" sz="2400" dirty="0" err="1" smtClean="0"/>
              <a:t>Sinonim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Single-Layer, Feed-Forward Network</a:t>
            </a:r>
          </a:p>
          <a:p>
            <a:r>
              <a:rPr lang="en-US" altLang="en-US" sz="2400" dirty="0" err="1"/>
              <a:t>Dipelajari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pertama</a:t>
            </a:r>
            <a:r>
              <a:rPr lang="en-US" altLang="en-US" sz="2400" dirty="0"/>
              <a:t> kali </a:t>
            </a:r>
            <a:r>
              <a:rPr lang="en-US" altLang="en-US" sz="2400" dirty="0" err="1"/>
              <a:t>pada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tahun</a:t>
            </a:r>
            <a:r>
              <a:rPr lang="en-US" altLang="en-US" sz="2400" dirty="0"/>
              <a:t> 50-an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4C5EB9B7-53C3-486E-A03A-2E1DD6AA39DB}"/>
              </a:ext>
            </a:extLst>
          </p:cNvPr>
          <p:cNvGrpSpPr>
            <a:grpSpLocks/>
          </p:cNvGrpSpPr>
          <p:nvPr/>
        </p:nvGrpSpPr>
        <p:grpSpPr bwMode="auto">
          <a:xfrm>
            <a:off x="6407257" y="1099344"/>
            <a:ext cx="4495800" cy="4572000"/>
            <a:chOff x="288" y="672"/>
            <a:chExt cx="3168" cy="3168"/>
          </a:xfrm>
        </p:grpSpPr>
        <p:graphicFrame>
          <p:nvGraphicFramePr>
            <p:cNvPr id="3074" name="Object 2">
              <a:extLst>
                <a:ext uri="{FF2B5EF4-FFF2-40B4-BE49-F238E27FC236}">
                  <a16:creationId xmlns="" xmlns:a16="http://schemas.microsoft.com/office/drawing/2014/main" id="{7550D6F0-67AB-48C9-9C5C-2664A4FA815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" y="672"/>
            <a:ext cx="3168" cy="3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2" name="Bitmap Image" r:id="rId3" imgW="3877216" imgH="3877216" progId="Paint.Picture">
                    <p:embed/>
                  </p:oleObj>
                </mc:Choice>
                <mc:Fallback>
                  <p:oleObj name="Bitmap Image" r:id="rId3" imgW="3877216" imgH="3877216" progId="Paint.Picture">
                    <p:embed/>
                    <p:pic>
                      <p:nvPicPr>
                        <p:cNvPr id="3074" name="Object 2">
                          <a:extLst>
                            <a:ext uri="{FF2B5EF4-FFF2-40B4-BE49-F238E27FC236}">
                              <a16:creationId xmlns="" xmlns:a16="http://schemas.microsoft.com/office/drawing/2014/main" id="{7550D6F0-67AB-48C9-9C5C-2664A4FA815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672"/>
                          <a:ext cx="3168" cy="3168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8" name="Rectangle 6">
              <a:extLst>
                <a:ext uri="{FF2B5EF4-FFF2-40B4-BE49-F238E27FC236}">
                  <a16:creationId xmlns="" xmlns:a16="http://schemas.microsoft.com/office/drawing/2014/main" id="{2B5CA22D-EB0D-4710-BBDC-1462AD31F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672"/>
              <a:ext cx="3168" cy="3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0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Konten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endParaRPr lang="en-US" dirty="0"/>
          </a:p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Syaraf</a:t>
            </a:r>
            <a:r>
              <a:rPr lang="en-US" dirty="0" smtClean="0"/>
              <a:t> </a:t>
            </a:r>
            <a:r>
              <a:rPr lang="en-US" dirty="0" err="1" smtClean="0"/>
              <a:t>Tiruan</a:t>
            </a:r>
            <a:endParaRPr lang="en-US" dirty="0"/>
          </a:p>
          <a:p>
            <a:r>
              <a:rPr lang="en-AU" dirty="0" err="1" smtClean="0"/>
              <a:t>Jaringan</a:t>
            </a:r>
            <a:r>
              <a:rPr lang="en-AU" dirty="0" smtClean="0"/>
              <a:t> </a:t>
            </a:r>
            <a:r>
              <a:rPr lang="en-AU" dirty="0" err="1" smtClean="0"/>
              <a:t>Syaraf</a:t>
            </a:r>
            <a:r>
              <a:rPr lang="en-AU" dirty="0" smtClean="0"/>
              <a:t> </a:t>
            </a:r>
            <a:r>
              <a:rPr lang="en-AU" dirty="0" err="1" smtClean="0"/>
              <a:t>Tiruan</a:t>
            </a:r>
            <a:r>
              <a:rPr lang="en-AU" dirty="0" smtClean="0"/>
              <a:t> </a:t>
            </a:r>
            <a:r>
              <a:rPr lang="en-AU" dirty="0" err="1" smtClean="0"/>
              <a:t>Pertama</a:t>
            </a:r>
            <a:endParaRPr lang="en-AU" dirty="0" smtClean="0"/>
          </a:p>
          <a:p>
            <a:r>
              <a:rPr lang="en-AU" dirty="0" smtClean="0"/>
              <a:t>Perceptron</a:t>
            </a:r>
          </a:p>
        </p:txBody>
      </p:sp>
    </p:spTree>
    <p:extLst>
      <p:ext uri="{BB962C8B-B14F-4D97-AF65-F5344CB8AC3E}">
        <p14:creationId xmlns:p14="http://schemas.microsoft.com/office/powerpoint/2010/main" val="328178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="" xmlns:a16="http://schemas.microsoft.com/office/drawing/2014/main" id="{BA674A46-C113-4AFF-A61C-DC4B7A4F1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519353"/>
            <a:ext cx="9144000" cy="820738"/>
          </a:xfrm>
          <a:noFill/>
        </p:spPr>
        <p:txBody>
          <a:bodyPr vert="horz" lIns="92075" tIns="46038" rIns="92075" bIns="46038" rtlCol="0" anchor="b">
            <a:normAutofit/>
          </a:bodyPr>
          <a:lstStyle/>
          <a:p>
            <a:pPr>
              <a:spcAft>
                <a:spcPts val="300"/>
              </a:spcAft>
            </a:pPr>
            <a:r>
              <a:rPr lang="en-US" altLang="en-US" dirty="0"/>
              <a:t>What can </a:t>
            </a:r>
            <a:r>
              <a:rPr lang="en-US" altLang="en-US" dirty="0" err="1"/>
              <a:t>perceptrons</a:t>
            </a:r>
            <a:r>
              <a:rPr lang="en-US" altLang="en-US" dirty="0"/>
              <a:t> represent?</a:t>
            </a:r>
            <a:endParaRPr lang="en-GB" altLang="en-US" dirty="0"/>
          </a:p>
        </p:txBody>
      </p:sp>
      <p:grpSp>
        <p:nvGrpSpPr>
          <p:cNvPr id="2" name="Group 3">
            <a:extLst>
              <a:ext uri="{FF2B5EF4-FFF2-40B4-BE49-F238E27FC236}">
                <a16:creationId xmlns="" xmlns:a16="http://schemas.microsoft.com/office/drawing/2014/main" id="{475F27CA-38C8-4964-8D63-B936B3678105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371601"/>
            <a:ext cx="7620000" cy="3336925"/>
            <a:chOff x="2085" y="3168"/>
            <a:chExt cx="7665" cy="3177"/>
          </a:xfrm>
        </p:grpSpPr>
        <p:sp>
          <p:nvSpPr>
            <p:cNvPr id="32773" name="Text Box 4">
              <a:extLst>
                <a:ext uri="{FF2B5EF4-FFF2-40B4-BE49-F238E27FC236}">
                  <a16:creationId xmlns="" xmlns:a16="http://schemas.microsoft.com/office/drawing/2014/main" id="{054A940C-F0E5-41F9-BA66-997894120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5" y="5595"/>
              <a:ext cx="73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2400">
                  <a:latin typeface="Times New Roman" panose="02020603050405020304" pitchFamily="18" charset="0"/>
                </a:rPr>
                <a:t>0,0</a:t>
              </a:r>
            </a:p>
          </p:txBody>
        </p:sp>
        <p:sp>
          <p:nvSpPr>
            <p:cNvPr id="32774" name="Line 5">
              <a:extLst>
                <a:ext uri="{FF2B5EF4-FFF2-40B4-BE49-F238E27FC236}">
                  <a16:creationId xmlns="" xmlns:a16="http://schemas.microsoft.com/office/drawing/2014/main" id="{FE2433E9-43B1-4451-8CBE-5DF683EF53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0" y="3645"/>
              <a:ext cx="0" cy="1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75" name="Line 6">
              <a:extLst>
                <a:ext uri="{FF2B5EF4-FFF2-40B4-BE49-F238E27FC236}">
                  <a16:creationId xmlns="" xmlns:a16="http://schemas.microsoft.com/office/drawing/2014/main" id="{64D3415D-A6DE-48EA-904E-60EF0EBB98B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35" y="4620"/>
              <a:ext cx="1" cy="1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76" name="Text Box 7">
              <a:extLst>
                <a:ext uri="{FF2B5EF4-FFF2-40B4-BE49-F238E27FC236}">
                  <a16:creationId xmlns="" xmlns:a16="http://schemas.microsoft.com/office/drawing/2014/main" id="{AAD876C1-45A6-4D33-A6A7-A1F4013B64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5" y="3450"/>
              <a:ext cx="73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2400">
                  <a:latin typeface="Times New Roman" panose="02020603050405020304" pitchFamily="18" charset="0"/>
                </a:rPr>
                <a:t>0,1</a:t>
              </a:r>
            </a:p>
          </p:txBody>
        </p:sp>
        <p:sp>
          <p:nvSpPr>
            <p:cNvPr id="32777" name="Text Box 8">
              <a:extLst>
                <a:ext uri="{FF2B5EF4-FFF2-40B4-BE49-F238E27FC236}">
                  <a16:creationId xmlns="" xmlns:a16="http://schemas.microsoft.com/office/drawing/2014/main" id="{D82BFEC0-185B-490C-8F65-694367C4D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0" y="5595"/>
              <a:ext cx="73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2400">
                  <a:latin typeface="Times New Roman" panose="02020603050405020304" pitchFamily="18" charset="0"/>
                </a:rPr>
                <a:t>1,0</a:t>
              </a:r>
            </a:p>
          </p:txBody>
        </p:sp>
        <p:sp>
          <p:nvSpPr>
            <p:cNvPr id="32778" name="Text Box 9">
              <a:extLst>
                <a:ext uri="{FF2B5EF4-FFF2-40B4-BE49-F238E27FC236}">
                  <a16:creationId xmlns="" xmlns:a16="http://schemas.microsoft.com/office/drawing/2014/main" id="{C9E3A2BC-FAF7-4C3C-8D24-0751EA1F2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5" y="3168"/>
              <a:ext cx="73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2400">
                  <a:latin typeface="Times New Roman" panose="02020603050405020304" pitchFamily="18" charset="0"/>
                </a:rPr>
                <a:t>1,1</a:t>
              </a:r>
            </a:p>
          </p:txBody>
        </p:sp>
        <p:sp>
          <p:nvSpPr>
            <p:cNvPr id="32779" name="Oval 10">
              <a:extLst>
                <a:ext uri="{FF2B5EF4-FFF2-40B4-BE49-F238E27FC236}">
                  <a16:creationId xmlns="" xmlns:a16="http://schemas.microsoft.com/office/drawing/2014/main" id="{8A51861C-11EF-4F9B-B83D-58689ACC9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0" y="3465"/>
              <a:ext cx="143" cy="1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32780" name="Oval 11">
              <a:extLst>
                <a:ext uri="{FF2B5EF4-FFF2-40B4-BE49-F238E27FC236}">
                  <a16:creationId xmlns="" xmlns:a16="http://schemas.microsoft.com/office/drawing/2014/main" id="{6CA2F542-D1DA-4CE4-A088-0F5FD8ECF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540"/>
              <a:ext cx="143" cy="1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32781" name="Oval 12">
              <a:extLst>
                <a:ext uri="{FF2B5EF4-FFF2-40B4-BE49-F238E27FC236}">
                  <a16:creationId xmlns="" xmlns:a16="http://schemas.microsoft.com/office/drawing/2014/main" id="{9D4DDFEE-175A-40EC-A8C9-6D41FB9EF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" y="5535"/>
              <a:ext cx="143" cy="1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32782" name="Oval 13">
              <a:extLst>
                <a:ext uri="{FF2B5EF4-FFF2-40B4-BE49-F238E27FC236}">
                  <a16:creationId xmlns="" xmlns:a16="http://schemas.microsoft.com/office/drawing/2014/main" id="{2FE3C98B-4E2C-4594-88F4-B1C5DA9AB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5565"/>
              <a:ext cx="143" cy="1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32783" name="Text Box 14">
              <a:extLst>
                <a:ext uri="{FF2B5EF4-FFF2-40B4-BE49-F238E27FC236}">
                  <a16:creationId xmlns="" xmlns:a16="http://schemas.microsoft.com/office/drawing/2014/main" id="{3AF989AC-641D-46D4-8062-D9C5A4397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0" y="5760"/>
              <a:ext cx="73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2400">
                  <a:latin typeface="Times New Roman" panose="02020603050405020304" pitchFamily="18" charset="0"/>
                </a:rPr>
                <a:t>0,0</a:t>
              </a:r>
            </a:p>
          </p:txBody>
        </p:sp>
        <p:sp>
          <p:nvSpPr>
            <p:cNvPr id="32784" name="Line 15">
              <a:extLst>
                <a:ext uri="{FF2B5EF4-FFF2-40B4-BE49-F238E27FC236}">
                  <a16:creationId xmlns="" xmlns:a16="http://schemas.microsoft.com/office/drawing/2014/main" id="{256D6384-6B62-4A61-B1A7-41CCD51D23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5" y="3735"/>
              <a:ext cx="0" cy="1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85" name="Line 16">
              <a:extLst>
                <a:ext uri="{FF2B5EF4-FFF2-40B4-BE49-F238E27FC236}">
                  <a16:creationId xmlns="" xmlns:a16="http://schemas.microsoft.com/office/drawing/2014/main" id="{2839EE99-9311-42AB-A615-BEE4170C176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100" y="4710"/>
              <a:ext cx="1" cy="1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86" name="Text Box 17">
              <a:extLst>
                <a:ext uri="{FF2B5EF4-FFF2-40B4-BE49-F238E27FC236}">
                  <a16:creationId xmlns="" xmlns:a16="http://schemas.microsoft.com/office/drawing/2014/main" id="{71DDFBE6-9551-4956-AA38-52C6F1972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0" y="3540"/>
              <a:ext cx="73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2400">
                  <a:latin typeface="Times New Roman" panose="02020603050405020304" pitchFamily="18" charset="0"/>
                </a:rPr>
                <a:t>0,1</a:t>
              </a:r>
            </a:p>
          </p:txBody>
        </p:sp>
        <p:sp>
          <p:nvSpPr>
            <p:cNvPr id="32787" name="Text Box 18">
              <a:extLst>
                <a:ext uri="{FF2B5EF4-FFF2-40B4-BE49-F238E27FC236}">
                  <a16:creationId xmlns="" xmlns:a16="http://schemas.microsoft.com/office/drawing/2014/main" id="{E4C881BB-6804-4ED1-8589-97FAF8D9CD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15" y="5685"/>
              <a:ext cx="73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2400">
                  <a:latin typeface="Times New Roman" panose="02020603050405020304" pitchFamily="18" charset="0"/>
                </a:rPr>
                <a:t>1,0</a:t>
              </a:r>
            </a:p>
          </p:txBody>
        </p:sp>
        <p:sp>
          <p:nvSpPr>
            <p:cNvPr id="32788" name="Text Box 19">
              <a:extLst>
                <a:ext uri="{FF2B5EF4-FFF2-40B4-BE49-F238E27FC236}">
                  <a16:creationId xmlns="" xmlns:a16="http://schemas.microsoft.com/office/drawing/2014/main" id="{90DAA0DA-730D-4338-ADD8-FDC660C62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60" y="3240"/>
              <a:ext cx="73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2400">
                  <a:latin typeface="Times New Roman" panose="02020603050405020304" pitchFamily="18" charset="0"/>
                </a:rPr>
                <a:t>1,1</a:t>
              </a:r>
            </a:p>
          </p:txBody>
        </p:sp>
        <p:sp>
          <p:nvSpPr>
            <p:cNvPr id="32789" name="Oval 20">
              <a:extLst>
                <a:ext uri="{FF2B5EF4-FFF2-40B4-BE49-F238E27FC236}">
                  <a16:creationId xmlns="" xmlns:a16="http://schemas.microsoft.com/office/drawing/2014/main" id="{734F5345-5CAC-46ED-93BA-EA78DF577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5" y="3555"/>
              <a:ext cx="143" cy="1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32790" name="Oval 21">
              <a:extLst>
                <a:ext uri="{FF2B5EF4-FFF2-40B4-BE49-F238E27FC236}">
                  <a16:creationId xmlns="" xmlns:a16="http://schemas.microsoft.com/office/drawing/2014/main" id="{030B8F84-C4DB-4B00-AFBF-0654E6DD0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5" y="3630"/>
              <a:ext cx="143" cy="14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32791" name="Oval 22">
              <a:extLst>
                <a:ext uri="{FF2B5EF4-FFF2-40B4-BE49-F238E27FC236}">
                  <a16:creationId xmlns="" xmlns:a16="http://schemas.microsoft.com/office/drawing/2014/main" id="{709A1B27-8736-46C2-841F-E55F23783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0" y="5625"/>
              <a:ext cx="143" cy="1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32792" name="Oval 23">
              <a:extLst>
                <a:ext uri="{FF2B5EF4-FFF2-40B4-BE49-F238E27FC236}">
                  <a16:creationId xmlns="" xmlns:a16="http://schemas.microsoft.com/office/drawing/2014/main" id="{DA7BF2D5-9829-4A06-882C-9F73A369C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0" y="5670"/>
              <a:ext cx="143" cy="1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32793" name="Text Box 24">
              <a:extLst>
                <a:ext uri="{FF2B5EF4-FFF2-40B4-BE49-F238E27FC236}">
                  <a16:creationId xmlns="" xmlns:a16="http://schemas.microsoft.com/office/drawing/2014/main" id="{D707C34E-8969-4E1C-ADD9-2951E26FCD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" y="5820"/>
              <a:ext cx="1455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2400" b="1">
                  <a:latin typeface="Times New Roman" panose="02020603050405020304" pitchFamily="18" charset="0"/>
                </a:rPr>
                <a:t>AND</a:t>
              </a:r>
            </a:p>
          </p:txBody>
        </p:sp>
        <p:sp>
          <p:nvSpPr>
            <p:cNvPr id="32794" name="Text Box 25">
              <a:extLst>
                <a:ext uri="{FF2B5EF4-FFF2-40B4-BE49-F238E27FC236}">
                  <a16:creationId xmlns="" xmlns:a16="http://schemas.microsoft.com/office/drawing/2014/main" id="{C66D99A8-331F-4B5F-B53A-CD390BB17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0" y="5880"/>
              <a:ext cx="1455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2400" b="1">
                  <a:latin typeface="Times New Roman" panose="02020603050405020304" pitchFamily="18" charset="0"/>
                </a:rPr>
                <a:t>XOR</a:t>
              </a:r>
            </a:p>
          </p:txBody>
        </p:sp>
        <p:sp>
          <p:nvSpPr>
            <p:cNvPr id="32795" name="Line 26">
              <a:extLst>
                <a:ext uri="{FF2B5EF4-FFF2-40B4-BE49-F238E27FC236}">
                  <a16:creationId xmlns="" xmlns:a16="http://schemas.microsoft.com/office/drawing/2014/main" id="{A81EAEEA-FE64-4AEF-8554-A617197488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0" y="3465"/>
              <a:ext cx="1845" cy="14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1771" name="Text Box 27">
            <a:extLst>
              <a:ext uri="{FF2B5EF4-FFF2-40B4-BE49-F238E27FC236}">
                <a16:creationId xmlns="" xmlns:a16="http://schemas.microsoft.com/office/drawing/2014/main" id="{2C96A620-1F7A-49FC-B91E-90E0FF112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784726"/>
            <a:ext cx="8001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82600" indent="-482600" eaLnBrk="0" hangingPunct="0">
              <a:tabLst>
                <a:tab pos="482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82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82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82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82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000" dirty="0" err="1">
                <a:latin typeface="Times New Roman" panose="02020603050405020304" pitchFamily="18" charset="0"/>
              </a:rPr>
              <a:t>Fungsi</a:t>
            </a:r>
            <a:r>
              <a:rPr lang="en-US" altLang="en-US" sz="2000" dirty="0">
                <a:latin typeface="Times New Roman" panose="02020603050405020304" pitchFamily="18" charset="0"/>
              </a:rPr>
              <a:t> yang </a:t>
            </a:r>
            <a:r>
              <a:rPr lang="en-US" altLang="en-US" sz="2000" dirty="0" err="1">
                <a:latin typeface="Times New Roman" panose="02020603050405020304" pitchFamily="18" charset="0"/>
              </a:rPr>
              <a:t>memisahkan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daerah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menjadi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seperti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diatas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dikenal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dengan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i="1" dirty="0">
                <a:latin typeface="Times New Roman" panose="02020603050405020304" pitchFamily="18" charset="0"/>
              </a:rPr>
              <a:t>Linearly Separable</a:t>
            </a:r>
          </a:p>
          <a:p>
            <a:pPr>
              <a:buFontTx/>
              <a:buChar char="•"/>
            </a:pPr>
            <a:r>
              <a:rPr lang="en-US" altLang="en-US" sz="2000" dirty="0" err="1">
                <a:latin typeface="Times New Roman" panose="02020603050405020304" pitchFamily="18" charset="0"/>
              </a:rPr>
              <a:t>Hanya</a:t>
            </a:r>
            <a:r>
              <a:rPr lang="en-US" altLang="en-US" sz="2000" dirty="0">
                <a:latin typeface="Times New Roman" panose="02020603050405020304" pitchFamily="18" charset="0"/>
              </a:rPr>
              <a:t> linearly Separable functions yang </a:t>
            </a:r>
            <a:r>
              <a:rPr lang="en-US" altLang="en-US" sz="2000" dirty="0" err="1">
                <a:latin typeface="Times New Roman" panose="02020603050405020304" pitchFamily="18" charset="0"/>
              </a:rPr>
              <a:t>dapat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direpresentasikan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oleh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suatu</a:t>
            </a:r>
            <a:r>
              <a:rPr lang="en-US" altLang="en-US" sz="2000" dirty="0">
                <a:latin typeface="Times New Roman" panose="02020603050405020304" pitchFamily="18" charset="0"/>
              </a:rPr>
              <a:t> perceptron</a:t>
            </a:r>
          </a:p>
        </p:txBody>
      </p:sp>
    </p:spTree>
    <p:extLst>
      <p:ext uri="{BB962C8B-B14F-4D97-AF65-F5344CB8AC3E}">
        <p14:creationId xmlns:p14="http://schemas.microsoft.com/office/powerpoint/2010/main" val="1072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="" xmlns:a16="http://schemas.microsoft.com/office/drawing/2014/main" id="{23AD21B9-A017-4EDA-B753-E877DEE70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4500" y="521293"/>
            <a:ext cx="9144000" cy="622300"/>
          </a:xfrm>
          <a:noFill/>
        </p:spPr>
        <p:txBody>
          <a:bodyPr vert="horz" lIns="92075" tIns="46038" rIns="92075" bIns="46038" rtlCol="0" anchor="b">
            <a:normAutofit fontScale="90000"/>
          </a:bodyPr>
          <a:lstStyle/>
          <a:p>
            <a:pPr>
              <a:spcAft>
                <a:spcPts val="300"/>
              </a:spcAft>
            </a:pPr>
            <a:r>
              <a:rPr lang="en-US" altLang="en-US" dirty="0"/>
              <a:t>What can </a:t>
            </a:r>
            <a:r>
              <a:rPr lang="en-US" altLang="en-US" dirty="0" err="1"/>
              <a:t>perceptrons</a:t>
            </a:r>
            <a:r>
              <a:rPr lang="en-US" altLang="en-US" dirty="0"/>
              <a:t> represent?</a:t>
            </a:r>
            <a:endParaRPr lang="en-GB" altLang="en-US" dirty="0"/>
          </a:p>
        </p:txBody>
      </p:sp>
      <p:sp>
        <p:nvSpPr>
          <p:cNvPr id="34819" name="Text Box 3">
            <a:extLst>
              <a:ext uri="{FF2B5EF4-FFF2-40B4-BE49-F238E27FC236}">
                <a16:creationId xmlns="" xmlns:a16="http://schemas.microsoft.com/office/drawing/2014/main" id="{27B32F63-1125-42A0-84CC-1520AF073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410201"/>
            <a:ext cx="739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>
                <a:latin typeface="Times New Roman" panose="02020603050405020304" pitchFamily="18" charset="0"/>
              </a:rPr>
              <a:t>Linear </a:t>
            </a:r>
            <a:r>
              <a:rPr lang="en-US" altLang="en-US" sz="2000" dirty="0" err="1">
                <a:latin typeface="Times New Roman" panose="02020603050405020304" pitchFamily="18" charset="0"/>
              </a:rPr>
              <a:t>Separability</a:t>
            </a:r>
            <a:r>
              <a:rPr lang="en-US" altLang="en-US" sz="2000" dirty="0">
                <a:latin typeface="Times New Roman" panose="02020603050405020304" pitchFamily="18" charset="0"/>
              </a:rPr>
              <a:t> is also possible in more than 3 dimensions – but it is harder to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visualise</a:t>
            </a:r>
            <a:endParaRPr lang="en-US" altLang="en-US" sz="2000" i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56320" name="Object 2">
            <a:extLst>
              <a:ext uri="{FF2B5EF4-FFF2-40B4-BE49-F238E27FC236}">
                <a16:creationId xmlns="" xmlns:a16="http://schemas.microsoft.com/office/drawing/2014/main" id="{C6F5C103-DDC5-4D99-9A9B-ED1ABFB484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743862"/>
              </p:ext>
            </p:extLst>
          </p:nvPr>
        </p:nvGraphicFramePr>
        <p:xfrm>
          <a:off x="2231164" y="1288424"/>
          <a:ext cx="7751036" cy="405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Bitmap Image" r:id="rId4" imgW="6219048" imgH="3258005" progId="Paint.Picture">
                  <p:embed/>
                </p:oleObj>
              </mc:Choice>
              <mc:Fallback>
                <p:oleObj name="Bitmap Image" r:id="rId4" imgW="6219048" imgH="3258005" progId="Paint.Picture">
                  <p:embed/>
                  <p:pic>
                    <p:nvPicPr>
                      <p:cNvPr id="56320" name="Object 2">
                        <a:extLst>
                          <a:ext uri="{FF2B5EF4-FFF2-40B4-BE49-F238E27FC236}">
                            <a16:creationId xmlns="" xmlns:a16="http://schemas.microsoft.com/office/drawing/2014/main" id="{C6F5C103-DDC5-4D99-9A9B-ED1ABFB484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164" y="1288424"/>
                        <a:ext cx="7751036" cy="40598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89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="" xmlns:a16="http://schemas.microsoft.com/office/drawing/2014/main" id="{4BE9D7D8-CFD8-4924-969F-086642DEBD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0" anchor="b">
            <a:normAutofit/>
          </a:bodyPr>
          <a:lstStyle/>
          <a:p>
            <a:pPr>
              <a:spcAft>
                <a:spcPts val="300"/>
              </a:spcAft>
            </a:pPr>
            <a:r>
              <a:rPr lang="en-US" altLang="en-US"/>
              <a:t>Single Perceptron Learning</a:t>
            </a:r>
            <a:endParaRPr lang="en-GB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="" xmlns:a16="http://schemas.microsoft.com/office/drawing/2014/main" id="{E11B1DB1-C9A6-4029-B49F-5A2FE6340A8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486400" y="2674938"/>
            <a:ext cx="4724400" cy="2252662"/>
          </a:xfrm>
          <a:solidFill>
            <a:schemeClr val="bg1"/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vert="horz" lIns="92075" tIns="46038" rIns="92075" bIns="46038" rtlCol="0">
            <a:normAutofit/>
          </a:bodyPr>
          <a:lstStyle/>
          <a:p>
            <a:pPr marL="122238" lvl="1" indent="-7938">
              <a:buNone/>
            </a:pPr>
            <a:r>
              <a:rPr lang="en-US" altLang="en-US" dirty="0"/>
              <a:t>Err = Target – Output</a:t>
            </a:r>
          </a:p>
          <a:p>
            <a:pPr marL="122238" lvl="1" indent="-7938">
              <a:buNone/>
            </a:pPr>
            <a:r>
              <a:rPr lang="en-US" altLang="en-US" dirty="0" smtClean="0"/>
              <a:t>IF </a:t>
            </a:r>
            <a:r>
              <a:rPr lang="en-US" altLang="en-US" dirty="0"/>
              <a:t>(Err &lt;&gt; 0) {</a:t>
            </a:r>
          </a:p>
          <a:p>
            <a:pPr marL="914400" lvl="2" indent="0">
              <a:buNone/>
            </a:pPr>
            <a:r>
              <a:rPr lang="en-US" altLang="en-US" sz="2800" dirty="0" err="1"/>
              <a:t>W</a:t>
            </a:r>
            <a:r>
              <a:rPr lang="en-US" altLang="en-US" sz="2800" baseline="-25000" dirty="0" err="1"/>
              <a:t>j</a:t>
            </a:r>
            <a:r>
              <a:rPr lang="en-US" altLang="en-US" sz="2800" dirty="0"/>
              <a:t> = </a:t>
            </a:r>
            <a:r>
              <a:rPr lang="en-US" altLang="en-US" sz="2800" dirty="0" err="1"/>
              <a:t>W</a:t>
            </a:r>
            <a:r>
              <a:rPr lang="en-US" altLang="en-US" sz="2800" baseline="-25000" dirty="0" err="1"/>
              <a:t>j</a:t>
            </a:r>
            <a:r>
              <a:rPr lang="en-US" altLang="en-US" sz="2800" dirty="0"/>
              <a:t> + </a:t>
            </a:r>
            <a:r>
              <a:rPr lang="en-US" altLang="en-US" sz="2800" dirty="0" err="1"/>
              <a:t>miu</a:t>
            </a:r>
            <a:r>
              <a:rPr lang="en-US" altLang="en-US" sz="2800" dirty="0"/>
              <a:t> * </a:t>
            </a:r>
            <a:r>
              <a:rPr lang="en-US" altLang="en-US" sz="2800" dirty="0" err="1"/>
              <a:t>I</a:t>
            </a:r>
            <a:r>
              <a:rPr lang="en-US" altLang="en-US" sz="2800" baseline="-25000" dirty="0" err="1"/>
              <a:t>j</a:t>
            </a:r>
            <a:r>
              <a:rPr lang="en-US" altLang="en-US" sz="2800" dirty="0"/>
              <a:t> * Err</a:t>
            </a:r>
          </a:p>
          <a:p>
            <a:pPr marL="122238" lvl="1" indent="-7938">
              <a:buNone/>
            </a:pPr>
            <a:r>
              <a:rPr lang="en-US" altLang="en-US" dirty="0"/>
              <a:t>}</a:t>
            </a:r>
          </a:p>
          <a:p>
            <a:pPr marL="0" indent="0"/>
            <a:endParaRPr lang="en-GB" altLang="en-US" dirty="0"/>
          </a:p>
          <a:p>
            <a:pPr marL="0" indent="0">
              <a:lnSpc>
                <a:spcPct val="110000"/>
              </a:lnSpc>
            </a:pPr>
            <a:endParaRPr lang="en-GB" altLang="en-US" dirty="0"/>
          </a:p>
        </p:txBody>
      </p:sp>
      <p:pic>
        <p:nvPicPr>
          <p:cNvPr id="33796" name="Picture 4">
            <a:extLst>
              <a:ext uri="{FF2B5EF4-FFF2-40B4-BE49-F238E27FC236}">
                <a16:creationId xmlns="" xmlns:a16="http://schemas.microsoft.com/office/drawing/2014/main" id="{B78065BA-562C-48FB-9BAE-66A72CA27FC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1864" y="1981200"/>
            <a:ext cx="2751137" cy="3733800"/>
          </a:xfrm>
          <a:noFill/>
        </p:spPr>
      </p:pic>
      <p:sp>
        <p:nvSpPr>
          <p:cNvPr id="33797" name="Text Box 6">
            <a:extLst>
              <a:ext uri="{FF2B5EF4-FFF2-40B4-BE49-F238E27FC236}">
                <a16:creationId xmlns="" xmlns:a16="http://schemas.microsoft.com/office/drawing/2014/main" id="{DCEB6562-2F9B-478E-8D09-09DCA5E06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257801"/>
            <a:ext cx="3025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/>
              <a:t>miu</a:t>
            </a:r>
            <a:r>
              <a:rPr lang="en-US" altLang="en-US" dirty="0"/>
              <a:t> = learning rate (-1 </a:t>
            </a:r>
            <a:r>
              <a:rPr lang="en-US" altLang="en-US" dirty="0" err="1" smtClean="0"/>
              <a:t>sd</a:t>
            </a:r>
            <a:r>
              <a:rPr lang="en-US" altLang="en-US" dirty="0" smtClean="0"/>
              <a:t> </a:t>
            </a:r>
            <a:r>
              <a:rPr lang="en-US" altLang="en-US" dirty="0"/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41763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="" xmlns:a16="http://schemas.microsoft.com/office/drawing/2014/main" id="{4EED2A72-0EC5-437D-94D5-E826E8CA4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Case study - AND</a:t>
            </a:r>
          </a:p>
        </p:txBody>
      </p:sp>
      <p:sp>
        <p:nvSpPr>
          <p:cNvPr id="34819" name="Oval 5">
            <a:extLst>
              <a:ext uri="{FF2B5EF4-FFF2-40B4-BE49-F238E27FC236}">
                <a16:creationId xmlns="" xmlns:a16="http://schemas.microsoft.com/office/drawing/2014/main" id="{C5B1EA71-85E5-4BAB-897E-8D027397D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819400"/>
            <a:ext cx="914400" cy="914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X</a:t>
            </a:r>
            <a:r>
              <a:rPr lang="en-US" altLang="en-US" sz="2400" baseline="-25000"/>
              <a:t>1</a:t>
            </a:r>
          </a:p>
        </p:txBody>
      </p:sp>
      <p:sp>
        <p:nvSpPr>
          <p:cNvPr id="34820" name="Oval 6">
            <a:extLst>
              <a:ext uri="{FF2B5EF4-FFF2-40B4-BE49-F238E27FC236}">
                <a16:creationId xmlns="" xmlns:a16="http://schemas.microsoft.com/office/drawing/2014/main" id="{18706B36-E802-4036-94F6-0EAEB2FA9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724400"/>
            <a:ext cx="990600" cy="914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X</a:t>
            </a:r>
            <a:r>
              <a:rPr lang="en-US" altLang="en-US" sz="2400" baseline="-25000"/>
              <a:t>2</a:t>
            </a:r>
          </a:p>
        </p:txBody>
      </p:sp>
      <p:sp>
        <p:nvSpPr>
          <p:cNvPr id="34821" name="Oval 7">
            <a:extLst>
              <a:ext uri="{FF2B5EF4-FFF2-40B4-BE49-F238E27FC236}">
                <a16:creationId xmlns="" xmlns:a16="http://schemas.microsoft.com/office/drawing/2014/main" id="{6486DF93-A119-4C8F-8CD8-519415407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657600"/>
            <a:ext cx="990600" cy="9906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Y</a:t>
            </a:r>
          </a:p>
        </p:txBody>
      </p:sp>
      <p:cxnSp>
        <p:nvCxnSpPr>
          <p:cNvPr id="34822" name="AutoShape 8">
            <a:extLst>
              <a:ext uri="{FF2B5EF4-FFF2-40B4-BE49-F238E27FC236}">
                <a16:creationId xmlns="" xmlns:a16="http://schemas.microsoft.com/office/drawing/2014/main" id="{46F82548-9CA9-4776-B6F7-90D2830C5DDC}"/>
              </a:ext>
            </a:extLst>
          </p:cNvPr>
          <p:cNvCxnSpPr>
            <a:cxnSpLocks noChangeShapeType="1"/>
            <a:stCxn id="34819" idx="6"/>
            <a:endCxn id="34821" idx="2"/>
          </p:cNvCxnSpPr>
          <p:nvPr/>
        </p:nvCxnSpPr>
        <p:spPr bwMode="auto">
          <a:xfrm>
            <a:off x="2743200" y="3276600"/>
            <a:ext cx="1219200" cy="876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3" name="AutoShape 9">
            <a:extLst>
              <a:ext uri="{FF2B5EF4-FFF2-40B4-BE49-F238E27FC236}">
                <a16:creationId xmlns="" xmlns:a16="http://schemas.microsoft.com/office/drawing/2014/main" id="{1C7CF453-6DCF-4E9F-9B42-79E9DE6D4904}"/>
              </a:ext>
            </a:extLst>
          </p:cNvPr>
          <p:cNvCxnSpPr>
            <a:cxnSpLocks noChangeShapeType="1"/>
            <a:stCxn id="34820" idx="6"/>
            <a:endCxn id="34821" idx="2"/>
          </p:cNvCxnSpPr>
          <p:nvPr/>
        </p:nvCxnSpPr>
        <p:spPr bwMode="auto">
          <a:xfrm flipV="1">
            <a:off x="2743200" y="4152900"/>
            <a:ext cx="121920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4" name="Text Box 12">
            <a:extLst>
              <a:ext uri="{FF2B5EF4-FFF2-40B4-BE49-F238E27FC236}">
                <a16:creationId xmlns="" xmlns:a16="http://schemas.microsoft.com/office/drawing/2014/main" id="{12437456-C14E-4ADF-AD76-3D5DDE5DE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724401"/>
            <a:ext cx="1460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Threshold=2</a:t>
            </a:r>
          </a:p>
        </p:txBody>
      </p:sp>
      <p:sp>
        <p:nvSpPr>
          <p:cNvPr id="34825" name="Text Box 13">
            <a:extLst>
              <a:ext uri="{FF2B5EF4-FFF2-40B4-BE49-F238E27FC236}">
                <a16:creationId xmlns="" xmlns:a16="http://schemas.microsoft.com/office/drawing/2014/main" id="{B6A40B09-CB51-4075-8FE7-49F3F7136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1"/>
            <a:ext cx="2103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Fungsi</a:t>
            </a:r>
            <a:r>
              <a:rPr lang="en-US" altLang="en-US" sz="2800" dirty="0"/>
              <a:t> AND</a:t>
            </a:r>
          </a:p>
        </p:txBody>
      </p:sp>
      <p:sp>
        <p:nvSpPr>
          <p:cNvPr id="34826" name="Oval 15">
            <a:extLst>
              <a:ext uri="{FF2B5EF4-FFF2-40B4-BE49-F238E27FC236}">
                <a16:creationId xmlns="" xmlns:a16="http://schemas.microsoft.com/office/drawing/2014/main" id="{B3B60A13-0187-45AC-A079-C41F2595D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733800"/>
            <a:ext cx="914400" cy="914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X</a:t>
            </a:r>
            <a:r>
              <a:rPr lang="en-US" altLang="en-US" sz="2400" baseline="-25000"/>
              <a:t>1</a:t>
            </a:r>
          </a:p>
        </p:txBody>
      </p:sp>
      <p:sp>
        <p:nvSpPr>
          <p:cNvPr id="34827" name="Oval 16">
            <a:extLst>
              <a:ext uri="{FF2B5EF4-FFF2-40B4-BE49-F238E27FC236}">
                <a16:creationId xmlns="" xmlns:a16="http://schemas.microsoft.com/office/drawing/2014/main" id="{59818B6D-E4A6-4A03-8259-D4143BB93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876800"/>
            <a:ext cx="990600" cy="914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X</a:t>
            </a:r>
            <a:r>
              <a:rPr lang="en-US" altLang="en-US" sz="2400" baseline="-25000"/>
              <a:t>2</a:t>
            </a:r>
          </a:p>
        </p:txBody>
      </p:sp>
      <p:sp>
        <p:nvSpPr>
          <p:cNvPr id="34828" name="Oval 17">
            <a:extLst>
              <a:ext uri="{FF2B5EF4-FFF2-40B4-BE49-F238E27FC236}">
                <a16:creationId xmlns="" xmlns:a16="http://schemas.microsoft.com/office/drawing/2014/main" id="{44E3A824-C05D-44FE-8094-A4961E5F5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733800"/>
            <a:ext cx="990600" cy="9906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Y</a:t>
            </a:r>
          </a:p>
        </p:txBody>
      </p:sp>
      <p:cxnSp>
        <p:nvCxnSpPr>
          <p:cNvPr id="34829" name="AutoShape 18">
            <a:extLst>
              <a:ext uri="{FF2B5EF4-FFF2-40B4-BE49-F238E27FC236}">
                <a16:creationId xmlns="" xmlns:a16="http://schemas.microsoft.com/office/drawing/2014/main" id="{3FD4D3F4-F222-40EE-AD25-F22CD1116286}"/>
              </a:ext>
            </a:extLst>
          </p:cNvPr>
          <p:cNvCxnSpPr>
            <a:cxnSpLocks noChangeShapeType="1"/>
            <a:stCxn id="34826" idx="6"/>
            <a:endCxn id="34828" idx="2"/>
          </p:cNvCxnSpPr>
          <p:nvPr/>
        </p:nvCxnSpPr>
        <p:spPr bwMode="auto">
          <a:xfrm>
            <a:off x="7391400" y="4191000"/>
            <a:ext cx="1295400" cy="38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0" name="AutoShape 19">
            <a:extLst>
              <a:ext uri="{FF2B5EF4-FFF2-40B4-BE49-F238E27FC236}">
                <a16:creationId xmlns="" xmlns:a16="http://schemas.microsoft.com/office/drawing/2014/main" id="{A17C26E8-3941-44BA-8DA3-C620AF44C7AD}"/>
              </a:ext>
            </a:extLst>
          </p:cNvPr>
          <p:cNvCxnSpPr>
            <a:cxnSpLocks noChangeShapeType="1"/>
            <a:stCxn id="34827" idx="6"/>
            <a:endCxn id="34828" idx="3"/>
          </p:cNvCxnSpPr>
          <p:nvPr/>
        </p:nvCxnSpPr>
        <p:spPr bwMode="auto">
          <a:xfrm flipV="1">
            <a:off x="7467601" y="4579938"/>
            <a:ext cx="1363663" cy="7540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1" name="Text Box 20">
            <a:extLst>
              <a:ext uri="{FF2B5EF4-FFF2-40B4-BE49-F238E27FC236}">
                <a16:creationId xmlns="" xmlns:a16="http://schemas.microsoft.com/office/drawing/2014/main" id="{2F83617E-C489-4339-AEDB-29D328795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8194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1</a:t>
            </a:r>
          </a:p>
        </p:txBody>
      </p:sp>
      <p:sp>
        <p:nvSpPr>
          <p:cNvPr id="34832" name="Text Box 22">
            <a:extLst>
              <a:ext uri="{FF2B5EF4-FFF2-40B4-BE49-F238E27FC236}">
                <a16:creationId xmlns="" xmlns:a16="http://schemas.microsoft.com/office/drawing/2014/main" id="{36A17C19-DB93-45AC-9C90-1D837DB32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876801"/>
            <a:ext cx="1460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Threshold=0</a:t>
            </a:r>
          </a:p>
        </p:txBody>
      </p:sp>
      <p:sp>
        <p:nvSpPr>
          <p:cNvPr id="34833" name="Text Box 23">
            <a:extLst>
              <a:ext uri="{FF2B5EF4-FFF2-40B4-BE49-F238E27FC236}">
                <a16:creationId xmlns="" xmlns:a16="http://schemas.microsoft.com/office/drawing/2014/main" id="{6B2D4035-130A-47DB-AD61-13939B2CA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676401"/>
            <a:ext cx="4144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Fungsi</a:t>
            </a:r>
            <a:r>
              <a:rPr lang="en-US" altLang="en-US" sz="2800" dirty="0"/>
              <a:t> AND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bias</a:t>
            </a:r>
          </a:p>
        </p:txBody>
      </p:sp>
      <p:sp>
        <p:nvSpPr>
          <p:cNvPr id="34834" name="Oval 24">
            <a:extLst>
              <a:ext uri="{FF2B5EF4-FFF2-40B4-BE49-F238E27FC236}">
                <a16:creationId xmlns="" xmlns:a16="http://schemas.microsoft.com/office/drawing/2014/main" id="{1DD1686C-1EBF-4371-8A4B-6914B473E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514600"/>
            <a:ext cx="914400" cy="914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b</a:t>
            </a:r>
            <a:endParaRPr lang="en-US" altLang="en-US" sz="2400" baseline="-25000" dirty="0"/>
          </a:p>
        </p:txBody>
      </p:sp>
      <p:cxnSp>
        <p:nvCxnSpPr>
          <p:cNvPr id="34835" name="AutoShape 25">
            <a:extLst>
              <a:ext uri="{FF2B5EF4-FFF2-40B4-BE49-F238E27FC236}">
                <a16:creationId xmlns="" xmlns:a16="http://schemas.microsoft.com/office/drawing/2014/main" id="{BCE01707-93D5-48C8-9987-16F5DEEA8FA7}"/>
              </a:ext>
            </a:extLst>
          </p:cNvPr>
          <p:cNvCxnSpPr>
            <a:cxnSpLocks noChangeShapeType="1"/>
            <a:stCxn id="34834" idx="6"/>
            <a:endCxn id="34828" idx="1"/>
          </p:cNvCxnSpPr>
          <p:nvPr/>
        </p:nvCxnSpPr>
        <p:spPr bwMode="auto">
          <a:xfrm>
            <a:off x="7391401" y="2971801"/>
            <a:ext cx="1439863" cy="9064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6" name="Text Box 26">
            <a:extLst>
              <a:ext uri="{FF2B5EF4-FFF2-40B4-BE49-F238E27FC236}">
                <a16:creationId xmlns="" xmlns:a16="http://schemas.microsoft.com/office/drawing/2014/main" id="{E927CF1F-1737-47B1-85C8-5B19244C1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8100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2</a:t>
            </a:r>
          </a:p>
        </p:txBody>
      </p:sp>
      <p:sp>
        <p:nvSpPr>
          <p:cNvPr id="34837" name="Text Box 27">
            <a:extLst>
              <a:ext uri="{FF2B5EF4-FFF2-40B4-BE49-F238E27FC236}">
                <a16:creationId xmlns="" xmlns:a16="http://schemas.microsoft.com/office/drawing/2014/main" id="{18851981-3DBA-4D73-816D-3C148439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5720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3</a:t>
            </a:r>
          </a:p>
        </p:txBody>
      </p:sp>
      <p:sp>
        <p:nvSpPr>
          <p:cNvPr id="34838" name="Text Box 28">
            <a:extLst>
              <a:ext uri="{FF2B5EF4-FFF2-40B4-BE49-F238E27FC236}">
                <a16:creationId xmlns="" xmlns:a16="http://schemas.microsoft.com/office/drawing/2014/main" id="{E3E99863-1370-49BF-BD57-EDA14A658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004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1</a:t>
            </a:r>
          </a:p>
        </p:txBody>
      </p:sp>
      <p:sp>
        <p:nvSpPr>
          <p:cNvPr id="34839" name="Text Box 29">
            <a:extLst>
              <a:ext uri="{FF2B5EF4-FFF2-40B4-BE49-F238E27FC236}">
                <a16:creationId xmlns="" xmlns:a16="http://schemas.microsoft.com/office/drawing/2014/main" id="{3261ED93-4A5C-4F63-9A7C-5666C2B44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3434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2</a:t>
            </a:r>
          </a:p>
        </p:txBody>
      </p:sp>
      <p:cxnSp>
        <p:nvCxnSpPr>
          <p:cNvPr id="34840" name="AutoShape 30">
            <a:extLst>
              <a:ext uri="{FF2B5EF4-FFF2-40B4-BE49-F238E27FC236}">
                <a16:creationId xmlns="" xmlns:a16="http://schemas.microsoft.com/office/drawing/2014/main" id="{BD55AB07-537D-42D6-A946-F20662641375}"/>
              </a:ext>
            </a:extLst>
          </p:cNvPr>
          <p:cNvCxnSpPr>
            <a:cxnSpLocks noChangeShapeType="1"/>
            <a:stCxn id="34821" idx="6"/>
          </p:cNvCxnSpPr>
          <p:nvPr/>
        </p:nvCxnSpPr>
        <p:spPr bwMode="auto">
          <a:xfrm flipV="1">
            <a:off x="4953000" y="4114800"/>
            <a:ext cx="685800" cy="38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1" name="AutoShape 31">
            <a:extLst>
              <a:ext uri="{FF2B5EF4-FFF2-40B4-BE49-F238E27FC236}">
                <a16:creationId xmlns="" xmlns:a16="http://schemas.microsoft.com/office/drawing/2014/main" id="{543732B4-B210-4432-A101-34A34772BA61}"/>
              </a:ext>
            </a:extLst>
          </p:cNvPr>
          <p:cNvCxnSpPr>
            <a:cxnSpLocks noChangeShapeType="1"/>
            <a:stCxn id="34828" idx="6"/>
          </p:cNvCxnSpPr>
          <p:nvPr/>
        </p:nvCxnSpPr>
        <p:spPr bwMode="auto">
          <a:xfrm flipV="1">
            <a:off x="9677400" y="4191000"/>
            <a:ext cx="762000" cy="38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476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83410772-C553-4FBF-85E2-711930CFC2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Description of parameter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B918D9C2-E920-4DCD-8F3C-C7C7643D9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61847" y="1843552"/>
            <a:ext cx="5562600" cy="371643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3886200" algn="l"/>
              </a:tabLst>
            </a:pPr>
            <a:r>
              <a:rPr lang="en-US" altLang="en-US" dirty="0"/>
              <a:t>Input sequence = </a:t>
            </a:r>
            <a:r>
              <a:rPr lang="en-US" altLang="en-US" dirty="0" smtClean="0"/>
              <a:t>{ </a:t>
            </a:r>
            <a:r>
              <a:rPr lang="en-US" altLang="en-US" dirty="0"/>
              <a:t>0 0,</a:t>
            </a:r>
          </a:p>
          <a:p>
            <a:pPr>
              <a:buNone/>
              <a:tabLst>
                <a:tab pos="3886200" algn="l"/>
              </a:tabLst>
            </a:pPr>
            <a:r>
              <a:rPr lang="en-US" altLang="en-US" dirty="0"/>
              <a:t>	 </a:t>
            </a:r>
            <a:r>
              <a:rPr lang="en-US" altLang="en-US" dirty="0" smtClean="0"/>
              <a:t>                                 0 </a:t>
            </a:r>
            <a:r>
              <a:rPr lang="en-US" altLang="en-US" dirty="0"/>
              <a:t>1,</a:t>
            </a:r>
          </a:p>
          <a:p>
            <a:pPr>
              <a:buNone/>
              <a:tabLst>
                <a:tab pos="2971800" algn="l"/>
              </a:tabLst>
            </a:pPr>
            <a:r>
              <a:rPr lang="en-US" altLang="en-US" dirty="0"/>
              <a:t>		</a:t>
            </a:r>
            <a:r>
              <a:rPr lang="en-US" altLang="en-US" dirty="0" smtClean="0"/>
              <a:t>1 </a:t>
            </a:r>
            <a:r>
              <a:rPr lang="en-US" altLang="en-US" dirty="0"/>
              <a:t>0,</a:t>
            </a:r>
          </a:p>
          <a:p>
            <a:pPr>
              <a:buNone/>
              <a:tabLst>
                <a:tab pos="2971800" algn="l"/>
              </a:tabLst>
            </a:pPr>
            <a:r>
              <a:rPr lang="en-US" altLang="en-US" dirty="0"/>
              <a:t>		1 1 }</a:t>
            </a:r>
          </a:p>
          <a:p>
            <a:pPr>
              <a:tabLst>
                <a:tab pos="3886200" algn="l"/>
              </a:tabLst>
            </a:pPr>
            <a:r>
              <a:rPr lang="en-US" altLang="en-US" dirty="0"/>
              <a:t>Target = {0, 0, 0, 1}</a:t>
            </a:r>
          </a:p>
          <a:p>
            <a:pPr>
              <a:tabLst>
                <a:tab pos="3886200" algn="l"/>
              </a:tabLst>
            </a:pPr>
            <a:r>
              <a:rPr lang="en-US" altLang="en-US" dirty="0"/>
              <a:t>Input = </a:t>
            </a:r>
            <a:r>
              <a:rPr lang="en-US" altLang="en-US" dirty="0" smtClean="0"/>
              <a:t>{b, 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1</a:t>
            </a:r>
            <a:r>
              <a:rPr lang="en-US" altLang="en-US" dirty="0"/>
              <a:t>, 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2</a:t>
            </a:r>
            <a:r>
              <a:rPr lang="en-US" altLang="en-US" dirty="0"/>
              <a:t>}</a:t>
            </a:r>
          </a:p>
          <a:p>
            <a:pPr>
              <a:tabLst>
                <a:tab pos="3886200" algn="l"/>
              </a:tabLst>
            </a:pPr>
            <a:r>
              <a:rPr lang="en-US" altLang="en-US" dirty="0"/>
              <a:t>W = { </a:t>
            </a:r>
            <a:r>
              <a:rPr lang="en-US" altLang="en-US" dirty="0" err="1"/>
              <a:t>w</a:t>
            </a:r>
            <a:r>
              <a:rPr lang="en-US" altLang="en-US" baseline="-25000" dirty="0" err="1"/>
              <a:t>1</a:t>
            </a:r>
            <a:r>
              <a:rPr lang="en-US" altLang="en-US" dirty="0"/>
              <a:t>, </a:t>
            </a:r>
            <a:r>
              <a:rPr lang="en-US" altLang="en-US" dirty="0" err="1"/>
              <a:t>w</a:t>
            </a:r>
            <a:r>
              <a:rPr lang="en-US" altLang="en-US" baseline="-25000" dirty="0" err="1"/>
              <a:t>2</a:t>
            </a:r>
            <a:r>
              <a:rPr lang="en-US" altLang="en-US" dirty="0"/>
              <a:t>, </a:t>
            </a:r>
            <a:r>
              <a:rPr lang="en-US" altLang="en-US" dirty="0" err="1"/>
              <a:t>w</a:t>
            </a:r>
            <a:r>
              <a:rPr lang="en-US" altLang="en-US" baseline="-25000" dirty="0" err="1"/>
              <a:t>3</a:t>
            </a:r>
            <a:r>
              <a:rPr lang="en-US" altLang="en-US" dirty="0"/>
              <a:t>}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52" y="1610658"/>
            <a:ext cx="4584589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="" xmlns:a16="http://schemas.microsoft.com/office/drawing/2014/main" id="{7CD7D4AD-1628-4331-8D88-C53B81A98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0979" y="529432"/>
            <a:ext cx="7772400" cy="620712"/>
          </a:xfrm>
          <a:noFill/>
        </p:spPr>
        <p:txBody>
          <a:bodyPr vert="horz" lIns="92075" tIns="46038" rIns="92075" bIns="46038" rtlCol="0" anchor="b">
            <a:normAutofit fontScale="90000"/>
          </a:bodyPr>
          <a:lstStyle/>
          <a:p>
            <a:pPr>
              <a:spcAft>
                <a:spcPts val="300"/>
              </a:spcAft>
            </a:pPr>
            <a:r>
              <a:rPr lang="en-US" altLang="en-US" dirty="0"/>
              <a:t>Training a perceptron</a:t>
            </a:r>
            <a:endParaRPr lang="en-GB" altLang="en-US" dirty="0"/>
          </a:p>
        </p:txBody>
      </p:sp>
      <p:grpSp>
        <p:nvGrpSpPr>
          <p:cNvPr id="5124" name="Group 23">
            <a:extLst>
              <a:ext uri="{FF2B5EF4-FFF2-40B4-BE49-F238E27FC236}">
                <a16:creationId xmlns="" xmlns:a16="http://schemas.microsoft.com/office/drawing/2014/main" id="{9F8F8C79-88E5-49DF-A2D2-85B75B964A46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219200"/>
            <a:ext cx="5105400" cy="2514600"/>
            <a:chOff x="912" y="768"/>
            <a:chExt cx="3216" cy="1584"/>
          </a:xfrm>
        </p:grpSpPr>
        <p:sp>
          <p:nvSpPr>
            <p:cNvPr id="5127" name="Oval 4">
              <a:extLst>
                <a:ext uri="{FF2B5EF4-FFF2-40B4-BE49-F238E27FC236}">
                  <a16:creationId xmlns="" xmlns:a16="http://schemas.microsoft.com/office/drawing/2014/main" id="{5CD3FEB6-846B-48D2-A18B-BC9356B74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" y="1417"/>
              <a:ext cx="921" cy="36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5128" name="Text Box 5">
              <a:extLst>
                <a:ext uri="{FF2B5EF4-FFF2-40B4-BE49-F238E27FC236}">
                  <a16:creationId xmlns="" xmlns:a16="http://schemas.microsoft.com/office/drawing/2014/main" id="{606A967B-4134-44B1-AC96-F553837CE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5" y="1528"/>
              <a:ext cx="80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b="1">
                  <a:latin typeface="Times New Roman" panose="02020603050405020304" pitchFamily="18" charset="0"/>
                </a:rPr>
                <a:t>t = 0.0</a:t>
              </a:r>
            </a:p>
          </p:txBody>
        </p:sp>
        <p:sp>
          <p:nvSpPr>
            <p:cNvPr id="5129" name="Oval 6">
              <a:extLst>
                <a:ext uri="{FF2B5EF4-FFF2-40B4-BE49-F238E27FC236}">
                  <a16:creationId xmlns="" xmlns:a16="http://schemas.microsoft.com/office/drawing/2014/main" id="{0A5B3250-68CC-4B85-8DC3-3639B0E97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" y="1988"/>
              <a:ext cx="922" cy="3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5130" name="Oval 7">
              <a:extLst>
                <a:ext uri="{FF2B5EF4-FFF2-40B4-BE49-F238E27FC236}">
                  <a16:creationId xmlns="" xmlns:a16="http://schemas.microsoft.com/office/drawing/2014/main" id="{EE7BFAE7-3DD4-4304-AEF1-B0CB9E154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" y="1378"/>
              <a:ext cx="922" cy="3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5131" name="Oval 8">
              <a:extLst>
                <a:ext uri="{FF2B5EF4-FFF2-40B4-BE49-F238E27FC236}">
                  <a16:creationId xmlns="" xmlns:a16="http://schemas.microsoft.com/office/drawing/2014/main" id="{0F235286-AE57-4088-B9DA-113527088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768"/>
              <a:ext cx="922" cy="3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5132" name="Line 9">
              <a:extLst>
                <a:ext uri="{FF2B5EF4-FFF2-40B4-BE49-F238E27FC236}">
                  <a16:creationId xmlns="" xmlns:a16="http://schemas.microsoft.com/office/drawing/2014/main" id="{C2BF05E7-565F-485C-B90D-F7F6A285E9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4" y="950"/>
              <a:ext cx="711" cy="5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33" name="Line 10">
              <a:extLst>
                <a:ext uri="{FF2B5EF4-FFF2-40B4-BE49-F238E27FC236}">
                  <a16:creationId xmlns="" xmlns:a16="http://schemas.microsoft.com/office/drawing/2014/main" id="{B176B54F-A55D-4090-B531-1993167EB2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4" y="1568"/>
              <a:ext cx="5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34" name="Line 11">
              <a:extLst>
                <a:ext uri="{FF2B5EF4-FFF2-40B4-BE49-F238E27FC236}">
                  <a16:creationId xmlns="" xmlns:a16="http://schemas.microsoft.com/office/drawing/2014/main" id="{5FB2BFEE-F42B-4005-9B84-A9EBE3F36F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4" y="1742"/>
              <a:ext cx="701" cy="4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35" name="Text Box 12">
              <a:extLst>
                <a:ext uri="{FF2B5EF4-FFF2-40B4-BE49-F238E27FC236}">
                  <a16:creationId xmlns="" xmlns:a16="http://schemas.microsoft.com/office/drawing/2014/main" id="{DF53336A-9FD1-4268-8828-EE9E96F6DB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995"/>
              <a:ext cx="8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2400" b="1">
                  <a:latin typeface="Times New Roman" panose="02020603050405020304" pitchFamily="18" charset="0"/>
                </a:rPr>
                <a:t>I</a:t>
              </a:r>
              <a:r>
                <a:rPr lang="en-GB" altLang="en-US" sz="2400" b="1" baseline="-250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136" name="Text Box 13">
              <a:extLst>
                <a:ext uri="{FF2B5EF4-FFF2-40B4-BE49-F238E27FC236}">
                  <a16:creationId xmlns="" xmlns:a16="http://schemas.microsoft.com/office/drawing/2014/main" id="{0E1B52EA-0B6D-4862-B280-047B4B190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2" y="1392"/>
              <a:ext cx="8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2400" b="1">
                  <a:latin typeface="Times New Roman" panose="02020603050405020304" pitchFamily="18" charset="0"/>
                </a:rPr>
                <a:t>I</a:t>
              </a:r>
              <a:r>
                <a:rPr lang="en-GB" altLang="en-US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137" name="Text Box 14">
              <a:extLst>
                <a:ext uri="{FF2B5EF4-FFF2-40B4-BE49-F238E27FC236}">
                  <a16:creationId xmlns="" xmlns:a16="http://schemas.microsoft.com/office/drawing/2014/main" id="{3C82B2BF-F0AA-4981-A6E6-4705DD5DA0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2" y="816"/>
              <a:ext cx="8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2400" b="1" dirty="0" smtClean="0">
                  <a:latin typeface="Times New Roman" panose="02020603050405020304" pitchFamily="18" charset="0"/>
                </a:rPr>
                <a:t>b</a:t>
              </a:r>
              <a:endParaRPr lang="en-GB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5138" name="Text Box 15">
              <a:extLst>
                <a:ext uri="{FF2B5EF4-FFF2-40B4-BE49-F238E27FC236}">
                  <a16:creationId xmlns="" xmlns:a16="http://schemas.microsoft.com/office/drawing/2014/main" id="{69CC2764-0474-4106-AED3-BE8C52530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4" y="1045"/>
              <a:ext cx="8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b="1">
                  <a:latin typeface="Times New Roman" panose="02020603050405020304" pitchFamily="18" charset="0"/>
                </a:rPr>
                <a:t>W</a:t>
              </a:r>
              <a:r>
                <a:rPr lang="en-GB" altLang="en-US" b="1" baseline="-25000">
                  <a:latin typeface="Times New Roman" panose="02020603050405020304" pitchFamily="18" charset="0"/>
                </a:rPr>
                <a:t>1</a:t>
              </a:r>
              <a:r>
                <a:rPr lang="en-GB" altLang="en-US" b="1">
                  <a:latin typeface="Times New Roman" panose="02020603050405020304" pitchFamily="18" charset="0"/>
                </a:rPr>
                <a:t> = -0.3</a:t>
              </a:r>
            </a:p>
          </p:txBody>
        </p:sp>
        <p:sp>
          <p:nvSpPr>
            <p:cNvPr id="5139" name="Text Box 16">
              <a:extLst>
                <a:ext uri="{FF2B5EF4-FFF2-40B4-BE49-F238E27FC236}">
                  <a16:creationId xmlns="" xmlns:a16="http://schemas.microsoft.com/office/drawing/2014/main" id="{9710E7C1-3BCE-4449-A6F6-DFD2F7EAC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" y="1544"/>
              <a:ext cx="8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GB" altLang="en-US" b="1">
                <a:latin typeface="Times New Roman" panose="02020603050405020304" pitchFamily="18" charset="0"/>
              </a:endParaRPr>
            </a:p>
          </p:txBody>
        </p:sp>
        <p:sp>
          <p:nvSpPr>
            <p:cNvPr id="5140" name="Text Box 17">
              <a:extLst>
                <a:ext uri="{FF2B5EF4-FFF2-40B4-BE49-F238E27FC236}">
                  <a16:creationId xmlns="" xmlns:a16="http://schemas.microsoft.com/office/drawing/2014/main" id="{BFF60216-6D74-482A-8C09-7D1BCCFF5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4" y="1924"/>
              <a:ext cx="80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b="1">
                  <a:latin typeface="Times New Roman" panose="02020603050405020304" pitchFamily="18" charset="0"/>
                </a:rPr>
                <a:t>W</a:t>
              </a:r>
              <a:r>
                <a:rPr lang="en-GB" altLang="en-US" b="1" baseline="-25000">
                  <a:latin typeface="Times New Roman" panose="02020603050405020304" pitchFamily="18" charset="0"/>
                </a:rPr>
                <a:t>3</a:t>
              </a:r>
              <a:r>
                <a:rPr lang="en-GB" altLang="en-US" b="1">
                  <a:latin typeface="Times New Roman" panose="02020603050405020304" pitchFamily="18" charset="0"/>
                </a:rPr>
                <a:t> = -0.4</a:t>
              </a:r>
            </a:p>
          </p:txBody>
        </p:sp>
        <p:sp>
          <p:nvSpPr>
            <p:cNvPr id="5141" name="Line 18">
              <a:extLst>
                <a:ext uri="{FF2B5EF4-FFF2-40B4-BE49-F238E27FC236}">
                  <a16:creationId xmlns="" xmlns:a16="http://schemas.microsoft.com/office/drawing/2014/main" id="{925A0B6A-5660-4763-BD8D-B6EC4CFFCC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6" y="1600"/>
              <a:ext cx="8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42" name="Text Box 19">
              <a:extLst>
                <a:ext uri="{FF2B5EF4-FFF2-40B4-BE49-F238E27FC236}">
                  <a16:creationId xmlns="" xmlns:a16="http://schemas.microsoft.com/office/drawing/2014/main" id="{73E1209F-E145-4407-8DE6-0D766FED04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3" y="1560"/>
              <a:ext cx="8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b="1">
                  <a:latin typeface="Times New Roman" panose="02020603050405020304" pitchFamily="18" charset="0"/>
                </a:rPr>
                <a:t>W</a:t>
              </a:r>
              <a:r>
                <a:rPr lang="en-GB" altLang="en-US" b="1" baseline="-25000">
                  <a:latin typeface="Times New Roman" panose="02020603050405020304" pitchFamily="18" charset="0"/>
                </a:rPr>
                <a:t>2</a:t>
              </a:r>
              <a:r>
                <a:rPr lang="en-GB" altLang="en-US" b="1">
                  <a:latin typeface="Times New Roman" panose="02020603050405020304" pitchFamily="18" charset="0"/>
                </a:rPr>
                <a:t> = 0.5</a:t>
              </a:r>
            </a:p>
          </p:txBody>
        </p:sp>
      </p:grpSp>
      <p:graphicFrame>
        <p:nvGraphicFramePr>
          <p:cNvPr id="57344" name="Object 2">
            <a:extLst>
              <a:ext uri="{FF2B5EF4-FFF2-40B4-BE49-F238E27FC236}">
                <a16:creationId xmlns="" xmlns:a16="http://schemas.microsoft.com/office/drawing/2014/main" id="{2D44CDA2-7D09-465D-9ABD-16199D06F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067445"/>
              </p:ext>
            </p:extLst>
          </p:nvPr>
        </p:nvGraphicFramePr>
        <p:xfrm>
          <a:off x="2409914" y="4024382"/>
          <a:ext cx="8003300" cy="22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Document" r:id="rId3" imgW="5637416" imgH="1497761" progId="Word.Document.8">
                  <p:embed/>
                </p:oleObj>
              </mc:Choice>
              <mc:Fallback>
                <p:oleObj name="Document" r:id="rId3" imgW="5637416" imgH="1497761" progId="Word.Document.8">
                  <p:embed/>
                  <p:pic>
                    <p:nvPicPr>
                      <p:cNvPr id="57344" name="Object 2">
                        <a:extLst>
                          <a:ext uri="{FF2B5EF4-FFF2-40B4-BE49-F238E27FC236}">
                            <a16:creationId xmlns="" xmlns:a16="http://schemas.microsoft.com/office/drawing/2014/main" id="{2D44CDA2-7D09-465D-9ABD-16199D06FE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b="8769"/>
                      <a:stretch>
                        <a:fillRect/>
                      </a:stretch>
                    </p:blipFill>
                    <p:spPr bwMode="auto">
                      <a:xfrm>
                        <a:off x="2409914" y="4024382"/>
                        <a:ext cx="8003300" cy="2281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1" name="Text Box 21">
            <a:extLst>
              <a:ext uri="{FF2B5EF4-FFF2-40B4-BE49-F238E27FC236}">
                <a16:creationId xmlns="" xmlns:a16="http://schemas.microsoft.com/office/drawing/2014/main" id="{CAA5BAD9-8D76-4472-90AB-DFD14F653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9542" y="2467242"/>
            <a:ext cx="162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400" dirty="0">
                <a:solidFill>
                  <a:srgbClr val="0000CC"/>
                </a:solidFill>
              </a:rPr>
              <a:t>Error!</a:t>
            </a:r>
          </a:p>
          <a:p>
            <a:pPr algn="r" eaLnBrk="1" hangingPunct="1"/>
            <a:r>
              <a:rPr lang="en-US" altLang="en-US" sz="2400" dirty="0">
                <a:solidFill>
                  <a:srgbClr val="0000CC"/>
                </a:solidFill>
              </a:rPr>
              <a:t>Update W</a:t>
            </a:r>
          </a:p>
        </p:txBody>
      </p:sp>
      <p:sp>
        <p:nvSpPr>
          <p:cNvPr id="40982" name="Line 22">
            <a:extLst>
              <a:ext uri="{FF2B5EF4-FFF2-40B4-BE49-F238E27FC236}">
                <a16:creationId xmlns="" xmlns:a16="http://schemas.microsoft.com/office/drawing/2014/main" id="{885C1A02-3572-467B-B587-0AB021D083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87483" y="3332163"/>
            <a:ext cx="525730" cy="213989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02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="" xmlns:a16="http://schemas.microsoft.com/office/drawing/2014/main" id="{3A3C1CFE-4DB0-4A92-83A5-A2D90E8C7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3375" y="671514"/>
            <a:ext cx="10421471" cy="792162"/>
          </a:xfrm>
        </p:spPr>
        <p:txBody>
          <a:bodyPr>
            <a:normAutofit fontScale="90000"/>
          </a:bodyPr>
          <a:lstStyle/>
          <a:p>
            <a:r>
              <a:rPr lang="en-US" altLang="en-US" sz="3600" dirty="0" err="1"/>
              <a:t>Kapan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menghentikan</a:t>
            </a:r>
            <a:r>
              <a:rPr lang="id-ID" altLang="en-US" sz="3600" dirty="0"/>
              <a:t> </a:t>
            </a:r>
            <a:r>
              <a:rPr lang="en-US" altLang="en-US" sz="3600" dirty="0"/>
              <a:t>proses learning</a:t>
            </a:r>
            <a:r>
              <a:rPr lang="id-ID" altLang="en-US" sz="3600" dirty="0" smtClean="0"/>
              <a:t>?</a:t>
            </a:r>
            <a:r>
              <a:rPr lang="en-US" altLang="en-US" sz="3600" dirty="0" smtClean="0"/>
              <a:t> (</a:t>
            </a:r>
            <a:r>
              <a:rPr lang="en-US" altLang="en-US" sz="3600" dirty="0" err="1" smtClean="0"/>
              <a:t>backpropagation</a:t>
            </a:r>
            <a:r>
              <a:rPr lang="en-US" altLang="en-US" sz="3600" dirty="0" smtClean="0"/>
              <a:t>)</a:t>
            </a:r>
            <a:endParaRPr lang="en-US" altLang="en-US" sz="3600" dirty="0"/>
          </a:p>
        </p:txBody>
      </p:sp>
      <p:sp>
        <p:nvSpPr>
          <p:cNvPr id="36867" name="Rectangle 3">
            <a:extLst>
              <a:ext uri="{FF2B5EF4-FFF2-40B4-BE49-F238E27FC236}">
                <a16:creationId xmlns="" xmlns:a16="http://schemas.microsoft.com/office/drawing/2014/main" id="{ACED757A-D276-4A6C-8DDA-A2BB78031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5013" y="1752600"/>
            <a:ext cx="8780928" cy="4191000"/>
          </a:xfrm>
        </p:spPr>
        <p:txBody>
          <a:bodyPr/>
          <a:lstStyle/>
          <a:p>
            <a:r>
              <a:rPr lang="en-US" altLang="en-US" sz="2400" dirty="0"/>
              <a:t>Total </a:t>
            </a:r>
            <a:r>
              <a:rPr lang="en-US" altLang="en-US" sz="2400" dirty="0" err="1"/>
              <a:t>iterasi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pada</a:t>
            </a:r>
            <a:r>
              <a:rPr lang="en-US" altLang="en-US" sz="2400" dirty="0"/>
              <a:t> epoch (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input sequence)</a:t>
            </a:r>
          </a:p>
          <a:p>
            <a:r>
              <a:rPr lang="en-US" altLang="en-US" sz="2400" dirty="0" err="1"/>
              <a:t>Kesesuaian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vektor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satuan</a:t>
            </a:r>
            <a:endParaRPr lang="en-US" altLang="en-US" sz="2400" dirty="0"/>
          </a:p>
          <a:p>
            <a:pPr lvl="1"/>
            <a:r>
              <a:rPr lang="en-US" altLang="en-US" dirty="0" err="1"/>
              <a:t>Diketahui</a:t>
            </a:r>
            <a:r>
              <a:rPr lang="en-US" altLang="en-US" dirty="0"/>
              <a:t> Y </a:t>
            </a:r>
            <a:r>
              <a:rPr lang="en-US" altLang="en-US" dirty="0">
                <a:sym typeface="Wingdings" panose="05000000000000000000" pitchFamily="2" charset="2"/>
              </a:rPr>
              <a:t> W lama </a:t>
            </a:r>
            <a:r>
              <a:rPr lang="en-US" altLang="en-US" dirty="0" err="1">
                <a:sym typeface="Wingdings" panose="05000000000000000000" pitchFamily="2" charset="2"/>
              </a:rPr>
              <a:t>dan</a:t>
            </a:r>
            <a:r>
              <a:rPr lang="en-US" altLang="en-US" dirty="0">
                <a:sym typeface="Wingdings" panose="05000000000000000000" pitchFamily="2" charset="2"/>
              </a:rPr>
              <a:t> W  W </a:t>
            </a:r>
            <a:r>
              <a:rPr lang="en-US" altLang="en-US" dirty="0" err="1">
                <a:sym typeface="Wingdings" panose="05000000000000000000" pitchFamily="2" charset="2"/>
              </a:rPr>
              <a:t>baru</a:t>
            </a:r>
            <a:endParaRPr lang="en-US" altLang="en-US" dirty="0">
              <a:sym typeface="Wingdings" panose="05000000000000000000" pitchFamily="2" charset="2"/>
            </a:endParaRPr>
          </a:p>
          <a:p>
            <a:pPr lvl="1"/>
            <a:r>
              <a:rPr lang="en-US" altLang="en-US" dirty="0" err="1">
                <a:sym typeface="Wingdings" panose="05000000000000000000" pitchFamily="2" charset="2"/>
              </a:rPr>
              <a:t>Hitung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nilai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skalar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dari</a:t>
            </a:r>
            <a:r>
              <a:rPr lang="en-US" altLang="en-US" dirty="0">
                <a:sym typeface="Wingdings" panose="05000000000000000000" pitchFamily="2" charset="2"/>
              </a:rPr>
              <a:t> Y </a:t>
            </a:r>
            <a:r>
              <a:rPr lang="en-US" altLang="en-US" dirty="0" err="1">
                <a:sym typeface="Wingdings" panose="05000000000000000000" pitchFamily="2" charset="2"/>
              </a:rPr>
              <a:t>dan</a:t>
            </a:r>
            <a:r>
              <a:rPr lang="en-US" altLang="en-US" dirty="0">
                <a:sym typeface="Wingdings" panose="05000000000000000000" pitchFamily="2" charset="2"/>
              </a:rPr>
              <a:t> W (</a:t>
            </a:r>
            <a:r>
              <a:rPr lang="en-US" altLang="en-US" dirty="0" err="1">
                <a:sym typeface="Wingdings" panose="05000000000000000000" pitchFamily="2" charset="2"/>
              </a:rPr>
              <a:t>sy</a:t>
            </a:r>
            <a:r>
              <a:rPr lang="en-US" altLang="en-US" dirty="0">
                <a:sym typeface="Wingdings" panose="05000000000000000000" pitchFamily="2" charset="2"/>
              </a:rPr>
              <a:t>, </a:t>
            </a:r>
            <a:r>
              <a:rPr lang="en-US" altLang="en-US" dirty="0" err="1">
                <a:sym typeface="Wingdings" panose="05000000000000000000" pitchFamily="2" charset="2"/>
              </a:rPr>
              <a:t>sw</a:t>
            </a:r>
            <a:r>
              <a:rPr lang="en-US" altLang="en-US" dirty="0">
                <a:sym typeface="Wingdings" panose="05000000000000000000" pitchFamily="2" charset="2"/>
              </a:rPr>
              <a:t>)</a:t>
            </a:r>
          </a:p>
          <a:p>
            <a:pPr lvl="1">
              <a:buFontTx/>
              <a:buNone/>
            </a:pPr>
            <a:r>
              <a:rPr lang="en-US" altLang="en-US" dirty="0"/>
              <a:t>			</a:t>
            </a:r>
            <a:r>
              <a:rPr lang="en-US" altLang="en-US" dirty="0" err="1"/>
              <a:t>sy</a:t>
            </a:r>
            <a:r>
              <a:rPr lang="en-US" altLang="en-US" dirty="0"/>
              <a:t> = </a:t>
            </a:r>
            <a:r>
              <a:rPr lang="en-US" altLang="en-US" b="1" dirty="0">
                <a:sym typeface="Symbol" panose="05050102010706020507" pitchFamily="18" charset="2"/>
              </a:rPr>
              <a:t></a:t>
            </a:r>
            <a:r>
              <a:rPr lang="en-US" altLang="en-US" dirty="0">
                <a:sym typeface="Symbol" panose="05050102010706020507" pitchFamily="18" charset="2"/>
              </a:rPr>
              <a:t> (</a:t>
            </a:r>
            <a:r>
              <a:rPr lang="el-GR" altLang="en-US" dirty="0">
                <a:cs typeface="Arial" panose="020B0604020202020204" pitchFamily="34" charset="0"/>
                <a:sym typeface="Symbol" panose="05050102010706020507" pitchFamily="18" charset="2"/>
              </a:rPr>
              <a:t>Σ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cs typeface="Arial" panose="020B0604020202020204" pitchFamily="34" charset="0"/>
                <a:sym typeface="Symbol" panose="05050102010706020507" pitchFamily="18" charset="2"/>
              </a:rPr>
              <a:t>y</a:t>
            </a:r>
            <a:r>
              <a:rPr lang="en-US" altLang="en-US" baseline="-25000" dirty="0" err="1"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baseline="30000" dirty="0" err="1"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)	 </a:t>
            </a:r>
            <a:r>
              <a:rPr lang="en-US" altLang="en-US" dirty="0" err="1"/>
              <a:t>sw</a:t>
            </a:r>
            <a:r>
              <a:rPr lang="en-US" altLang="en-US" dirty="0"/>
              <a:t> = </a:t>
            </a:r>
            <a:r>
              <a:rPr lang="en-US" altLang="en-US" b="1" dirty="0">
                <a:sym typeface="Symbol" panose="05050102010706020507" pitchFamily="18" charset="2"/>
              </a:rPr>
              <a:t></a:t>
            </a:r>
            <a:r>
              <a:rPr lang="en-US" altLang="en-US" dirty="0">
                <a:sym typeface="Symbol" panose="05050102010706020507" pitchFamily="18" charset="2"/>
              </a:rPr>
              <a:t> (</a:t>
            </a:r>
            <a:r>
              <a:rPr lang="el-GR" altLang="en-US" dirty="0">
                <a:cs typeface="Arial" panose="020B0604020202020204" pitchFamily="34" charset="0"/>
                <a:sym typeface="Symbol" panose="05050102010706020507" pitchFamily="18" charset="2"/>
              </a:rPr>
              <a:t>Σ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cs typeface="Arial" panose="020B0604020202020204" pitchFamily="34" charset="0"/>
                <a:sym typeface="Symbol" panose="05050102010706020507" pitchFamily="18" charset="2"/>
              </a:rPr>
              <a:t>w</a:t>
            </a:r>
            <a:r>
              <a:rPr lang="en-US" altLang="en-US" baseline="-25000" dirty="0" err="1"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baseline="30000" dirty="0" err="1"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altLang="en-US" dirty="0" err="1">
                <a:sym typeface="Symbol" panose="05050102010706020507" pitchFamily="18" charset="2"/>
              </a:rPr>
              <a:t>Cari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vektor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satuan</a:t>
            </a:r>
            <a:r>
              <a:rPr lang="en-US" altLang="en-US" dirty="0">
                <a:sym typeface="Symbol" panose="05050102010706020507" pitchFamily="18" charset="2"/>
              </a:rPr>
              <a:t> Y </a:t>
            </a:r>
            <a:r>
              <a:rPr lang="en-US" altLang="en-US" dirty="0" err="1">
                <a:sym typeface="Symbol" panose="05050102010706020507" pitchFamily="18" charset="2"/>
              </a:rPr>
              <a:t>dan</a:t>
            </a:r>
            <a:r>
              <a:rPr lang="en-US" altLang="en-US" dirty="0">
                <a:sym typeface="Symbol" panose="05050102010706020507" pitchFamily="18" charset="2"/>
              </a:rPr>
              <a:t> W (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Ŷ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Ŵ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</a:p>
          <a:p>
            <a:pPr lvl="1">
              <a:buFontTx/>
              <a:buNone/>
            </a:pPr>
            <a:r>
              <a:rPr lang="en-US" altLang="en-US" dirty="0">
                <a:sym typeface="Symbol" panose="05050102010706020507" pitchFamily="18" charset="2"/>
              </a:rPr>
              <a:t>			</a:t>
            </a:r>
          </a:p>
          <a:p>
            <a:pPr lvl="1">
              <a:buFontTx/>
              <a:buNone/>
            </a:pPr>
            <a:endParaRPr lang="en-US" altLang="en-US" dirty="0">
              <a:sym typeface="Symbol" panose="05050102010706020507" pitchFamily="18" charset="2"/>
            </a:endParaRPr>
          </a:p>
          <a:p>
            <a:pPr lvl="1"/>
            <a:r>
              <a:rPr lang="en-US" altLang="en-US" dirty="0" err="1">
                <a:cs typeface="Arial" panose="020B0604020202020204" pitchFamily="34" charset="0"/>
                <a:sym typeface="Symbol" panose="05050102010706020507" pitchFamily="18" charset="2"/>
              </a:rPr>
              <a:t>Jika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 Ŷ</a:t>
            </a:r>
            <a:r>
              <a:rPr lang="en-US" altLang="en-US" dirty="0">
                <a:sym typeface="Symbol" panose="05050102010706020507" pitchFamily="18" charset="2"/>
              </a:rPr>
              <a:t> x 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Ŵ =1 </a:t>
            </a:r>
            <a:r>
              <a:rPr lang="en-US" altLang="en-US" dirty="0" err="1">
                <a:cs typeface="Arial" panose="020B0604020202020204" pitchFamily="34" charset="0"/>
                <a:sym typeface="Symbol" panose="05050102010706020507" pitchFamily="18" charset="2"/>
              </a:rPr>
              <a:t>maka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cs typeface="Arial" panose="020B0604020202020204" pitchFamily="34" charset="0"/>
                <a:sym typeface="Symbol" panose="05050102010706020507" pitchFamily="18" charset="2"/>
              </a:rPr>
              <a:t>berhenti</a:t>
            </a:r>
            <a:endParaRPr lang="en-US" altLang="en-U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36868" name="Group 28">
            <a:extLst>
              <a:ext uri="{FF2B5EF4-FFF2-40B4-BE49-F238E27FC236}">
                <a16:creationId xmlns="" xmlns:a16="http://schemas.microsoft.com/office/drawing/2014/main" id="{48C121BE-30FE-4872-974D-968D0E6BE775}"/>
              </a:ext>
            </a:extLst>
          </p:cNvPr>
          <p:cNvGrpSpPr>
            <a:grpSpLocks/>
          </p:cNvGrpSpPr>
          <p:nvPr/>
        </p:nvGrpSpPr>
        <p:grpSpPr bwMode="auto">
          <a:xfrm>
            <a:off x="6663583" y="4204030"/>
            <a:ext cx="3048000" cy="830263"/>
            <a:chOff x="3216" y="3034"/>
            <a:chExt cx="1920" cy="523"/>
          </a:xfrm>
        </p:grpSpPr>
        <p:sp>
          <p:nvSpPr>
            <p:cNvPr id="36877" name="Text Box 21">
              <a:extLst>
                <a:ext uri="{FF2B5EF4-FFF2-40B4-BE49-F238E27FC236}">
                  <a16:creationId xmlns="" xmlns:a16="http://schemas.microsoft.com/office/drawing/2014/main" id="{9A2457FD-F481-4D0F-959E-05A60A37F6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3120"/>
              <a:ext cx="15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ym typeface="Symbol" panose="05050102010706020507" pitchFamily="18" charset="2"/>
                </a:rPr>
                <a:t>Ŵ =        ,       ,</a:t>
              </a:r>
            </a:p>
          </p:txBody>
        </p:sp>
        <p:sp>
          <p:nvSpPr>
            <p:cNvPr id="36878" name="Text Box 17">
              <a:extLst>
                <a:ext uri="{FF2B5EF4-FFF2-40B4-BE49-F238E27FC236}">
                  <a16:creationId xmlns="" xmlns:a16="http://schemas.microsoft.com/office/drawing/2014/main" id="{BC17FDF7-83C9-487D-9560-6C07F8F88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034"/>
              <a:ext cx="144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 err="1">
                  <a:sym typeface="Symbol" panose="05050102010706020507" pitchFamily="18" charset="2"/>
                </a:rPr>
                <a:t>w</a:t>
              </a:r>
              <a:r>
                <a:rPr lang="en-US" altLang="en-US" sz="2400" baseline="-25000" dirty="0" err="1">
                  <a:sym typeface="Symbol" panose="05050102010706020507" pitchFamily="18" charset="2"/>
                </a:rPr>
                <a:t>1</a:t>
              </a:r>
              <a:r>
                <a:rPr lang="en-US" altLang="en-US" sz="2400" dirty="0">
                  <a:sym typeface="Symbol" panose="05050102010706020507" pitchFamily="18" charset="2"/>
                </a:rPr>
                <a:t>    </a:t>
              </a:r>
              <a:r>
                <a:rPr lang="en-US" altLang="en-US" sz="2400" dirty="0" err="1">
                  <a:sym typeface="Symbol" panose="05050102010706020507" pitchFamily="18" charset="2"/>
                </a:rPr>
                <a:t>w</a:t>
              </a:r>
              <a:r>
                <a:rPr lang="en-US" altLang="en-US" sz="2400" baseline="-25000" dirty="0" err="1">
                  <a:sym typeface="Symbol" panose="05050102010706020507" pitchFamily="18" charset="2"/>
                </a:rPr>
                <a:t>2</a:t>
              </a:r>
              <a:r>
                <a:rPr lang="en-US" altLang="en-US" sz="2400" dirty="0">
                  <a:sym typeface="Symbol" panose="05050102010706020507" pitchFamily="18" charset="2"/>
                </a:rPr>
                <a:t>    </a:t>
              </a:r>
              <a:r>
                <a:rPr lang="en-US" altLang="en-US" sz="2400" dirty="0" err="1">
                  <a:sym typeface="Symbol" panose="05050102010706020507" pitchFamily="18" charset="2"/>
                </a:rPr>
                <a:t>w</a:t>
              </a:r>
              <a:r>
                <a:rPr lang="en-US" altLang="en-US" sz="2400" baseline="-25000" dirty="0" err="1">
                  <a:sym typeface="Symbol" panose="05050102010706020507" pitchFamily="18" charset="2"/>
                </a:rPr>
                <a:t>3</a:t>
              </a:r>
              <a:endParaRPr lang="en-US" altLang="en-US" sz="2400" baseline="-25000" dirty="0">
                <a:sym typeface="Symbol" panose="05050102010706020507" pitchFamily="18" charset="2"/>
              </a:endParaRPr>
            </a:p>
            <a:p>
              <a:pPr eaLnBrk="1" hangingPunct="1"/>
              <a:r>
                <a:rPr lang="en-US" altLang="en-US" sz="2400" dirty="0" err="1">
                  <a:sym typeface="Symbol" panose="05050102010706020507" pitchFamily="18" charset="2"/>
                </a:rPr>
                <a:t>sw</a:t>
              </a:r>
              <a:r>
                <a:rPr lang="en-US" altLang="en-US" sz="2400" dirty="0">
                  <a:sym typeface="Symbol" panose="05050102010706020507" pitchFamily="18" charset="2"/>
                </a:rPr>
                <a:t>   </a:t>
              </a:r>
              <a:r>
                <a:rPr lang="en-US" altLang="en-US" sz="2400" dirty="0" err="1">
                  <a:sym typeface="Symbol" panose="05050102010706020507" pitchFamily="18" charset="2"/>
                </a:rPr>
                <a:t>sw</a:t>
              </a:r>
              <a:r>
                <a:rPr lang="en-US" altLang="en-US" sz="2400" dirty="0">
                  <a:sym typeface="Symbol" panose="05050102010706020507" pitchFamily="18" charset="2"/>
                </a:rPr>
                <a:t>    </a:t>
              </a:r>
              <a:r>
                <a:rPr lang="en-US" altLang="en-US" sz="2400" dirty="0" err="1">
                  <a:sym typeface="Symbol" panose="05050102010706020507" pitchFamily="18" charset="2"/>
                </a:rPr>
                <a:t>sw</a:t>
              </a:r>
              <a:endParaRPr lang="en-US" altLang="en-US" sz="2400" baseline="-25000" dirty="0">
                <a:sym typeface="Symbol" panose="05050102010706020507" pitchFamily="18" charset="2"/>
              </a:endParaRPr>
            </a:p>
          </p:txBody>
        </p:sp>
        <p:sp>
          <p:nvSpPr>
            <p:cNvPr id="36879" name="Line 18">
              <a:extLst>
                <a:ext uri="{FF2B5EF4-FFF2-40B4-BE49-F238E27FC236}">
                  <a16:creationId xmlns="" xmlns:a16="http://schemas.microsoft.com/office/drawing/2014/main" id="{4472A6B7-6BE9-4381-B105-D3BF193178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332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880" name="Line 19">
              <a:extLst>
                <a:ext uri="{FF2B5EF4-FFF2-40B4-BE49-F238E27FC236}">
                  <a16:creationId xmlns="" xmlns:a16="http://schemas.microsoft.com/office/drawing/2014/main" id="{07032C95-4E19-46C5-B708-8BA645366D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332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881" name="Line 20">
              <a:extLst>
                <a:ext uri="{FF2B5EF4-FFF2-40B4-BE49-F238E27FC236}">
                  <a16:creationId xmlns="" xmlns:a16="http://schemas.microsoft.com/office/drawing/2014/main" id="{1D01A89D-0F70-4EC4-B27F-D91FA1BE9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332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882" name="AutoShape 25">
              <a:extLst>
                <a:ext uri="{FF2B5EF4-FFF2-40B4-BE49-F238E27FC236}">
                  <a16:creationId xmlns="" xmlns:a16="http://schemas.microsoft.com/office/drawing/2014/main" id="{FCE08B46-87EC-4EA6-BC0C-63B78EAE6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3072"/>
              <a:ext cx="48" cy="432"/>
            </a:xfrm>
            <a:prstGeom prst="leftBracket">
              <a:avLst>
                <a:gd name="adj" fmla="val 7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36883" name="AutoShape 26">
              <a:extLst>
                <a:ext uri="{FF2B5EF4-FFF2-40B4-BE49-F238E27FC236}">
                  <a16:creationId xmlns="" xmlns:a16="http://schemas.microsoft.com/office/drawing/2014/main" id="{C0411130-D866-42EC-8FEA-0BAB03CE8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3072"/>
              <a:ext cx="48" cy="432"/>
            </a:xfrm>
            <a:prstGeom prst="rightBracket">
              <a:avLst>
                <a:gd name="adj" fmla="val 7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</p:grpSp>
      <p:grpSp>
        <p:nvGrpSpPr>
          <p:cNvPr id="36869" name="Group 29">
            <a:extLst>
              <a:ext uri="{FF2B5EF4-FFF2-40B4-BE49-F238E27FC236}">
                <a16:creationId xmlns="" xmlns:a16="http://schemas.microsoft.com/office/drawing/2014/main" id="{18D52EC0-5E71-4647-AD2B-C64EC24100A2}"/>
              </a:ext>
            </a:extLst>
          </p:cNvPr>
          <p:cNvGrpSpPr>
            <a:grpSpLocks/>
          </p:cNvGrpSpPr>
          <p:nvPr/>
        </p:nvGrpSpPr>
        <p:grpSpPr bwMode="auto">
          <a:xfrm>
            <a:off x="3767983" y="4111955"/>
            <a:ext cx="2438400" cy="830263"/>
            <a:chOff x="1392" y="2976"/>
            <a:chExt cx="1536" cy="523"/>
          </a:xfrm>
        </p:grpSpPr>
        <p:sp>
          <p:nvSpPr>
            <p:cNvPr id="36870" name="AutoShape 22">
              <a:extLst>
                <a:ext uri="{FF2B5EF4-FFF2-40B4-BE49-F238E27FC236}">
                  <a16:creationId xmlns="" xmlns:a16="http://schemas.microsoft.com/office/drawing/2014/main" id="{2F7501F3-54A8-4ABC-8DA1-B7E4F22B8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3034"/>
              <a:ext cx="48" cy="432"/>
            </a:xfrm>
            <a:prstGeom prst="leftBracket">
              <a:avLst>
                <a:gd name="adj" fmla="val 7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36871" name="AutoShape 23">
              <a:extLst>
                <a:ext uri="{FF2B5EF4-FFF2-40B4-BE49-F238E27FC236}">
                  <a16:creationId xmlns="" xmlns:a16="http://schemas.microsoft.com/office/drawing/2014/main" id="{D59BF0EB-27F1-4652-8E62-D4BFD8AF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3034"/>
              <a:ext cx="48" cy="432"/>
            </a:xfrm>
            <a:prstGeom prst="rightBracket">
              <a:avLst>
                <a:gd name="adj" fmla="val 7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36872" name="Text Box 9">
              <a:extLst>
                <a:ext uri="{FF2B5EF4-FFF2-40B4-BE49-F238E27FC236}">
                  <a16:creationId xmlns="" xmlns:a16="http://schemas.microsoft.com/office/drawing/2014/main" id="{9960D150-105A-4319-A132-C97E1A7EB7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976"/>
              <a:ext cx="109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ym typeface="Symbol" panose="05050102010706020507" pitchFamily="18" charset="2"/>
                </a:rPr>
                <a:t>y</a:t>
              </a:r>
              <a:r>
                <a:rPr lang="en-US" altLang="en-US" sz="2400" baseline="-25000">
                  <a:sym typeface="Symbol" panose="05050102010706020507" pitchFamily="18" charset="2"/>
                </a:rPr>
                <a:t>1</a:t>
              </a:r>
              <a:r>
                <a:rPr lang="en-US" altLang="en-US" sz="2400">
                  <a:sym typeface="Symbol" panose="05050102010706020507" pitchFamily="18" charset="2"/>
                </a:rPr>
                <a:t>    y</a:t>
              </a:r>
              <a:r>
                <a:rPr lang="en-US" altLang="en-US" sz="2400" baseline="-25000">
                  <a:sym typeface="Symbol" panose="05050102010706020507" pitchFamily="18" charset="2"/>
                </a:rPr>
                <a:t>2</a:t>
              </a:r>
              <a:r>
                <a:rPr lang="en-US" altLang="en-US" sz="2400">
                  <a:sym typeface="Symbol" panose="05050102010706020507" pitchFamily="18" charset="2"/>
                </a:rPr>
                <a:t>    y</a:t>
              </a:r>
              <a:r>
                <a:rPr lang="en-US" altLang="en-US" sz="2400" baseline="-25000">
                  <a:sym typeface="Symbol" panose="05050102010706020507" pitchFamily="18" charset="2"/>
                </a:rPr>
                <a:t>3</a:t>
              </a:r>
            </a:p>
            <a:p>
              <a:pPr eaLnBrk="1" hangingPunct="1"/>
              <a:r>
                <a:rPr lang="en-US" altLang="en-US" sz="2400">
                  <a:sym typeface="Symbol" panose="05050102010706020507" pitchFamily="18" charset="2"/>
                </a:rPr>
                <a:t>sy   sy    sy</a:t>
              </a:r>
              <a:endParaRPr lang="en-US" altLang="en-US" sz="2400" baseline="-25000">
                <a:sym typeface="Symbol" panose="05050102010706020507" pitchFamily="18" charset="2"/>
              </a:endParaRPr>
            </a:p>
          </p:txBody>
        </p:sp>
        <p:sp>
          <p:nvSpPr>
            <p:cNvPr id="36873" name="Line 10">
              <a:extLst>
                <a:ext uri="{FF2B5EF4-FFF2-40B4-BE49-F238E27FC236}">
                  <a16:creationId xmlns="" xmlns:a16="http://schemas.microsoft.com/office/drawing/2014/main" id="{3A301655-94BA-4DD4-A0B6-31C96499A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874" name="Line 12">
              <a:extLst>
                <a:ext uri="{FF2B5EF4-FFF2-40B4-BE49-F238E27FC236}">
                  <a16:creationId xmlns="" xmlns:a16="http://schemas.microsoft.com/office/drawing/2014/main" id="{A00AD77B-755D-46F3-9E3E-F6F7DDC6F2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875" name="Line 13">
              <a:extLst>
                <a:ext uri="{FF2B5EF4-FFF2-40B4-BE49-F238E27FC236}">
                  <a16:creationId xmlns="" xmlns:a16="http://schemas.microsoft.com/office/drawing/2014/main" id="{109CE8A1-EFAA-447E-991C-9AF63F8AF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876" name="Text Box 14">
              <a:extLst>
                <a:ext uri="{FF2B5EF4-FFF2-40B4-BE49-F238E27FC236}">
                  <a16:creationId xmlns="" xmlns:a16="http://schemas.microsoft.com/office/drawing/2014/main" id="{8F367960-F399-4A19-9AD3-5758C619D7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072"/>
              <a:ext cx="15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ym typeface="Symbol" panose="05050102010706020507" pitchFamily="18" charset="2"/>
                </a:rPr>
                <a:t>Ŷ =       ,       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07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044C0A-501C-4EE3-A609-272C15098F57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391583" y="1615434"/>
            <a:ext cx="11507191" cy="3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>
              <a:buFont typeface="+mj-lt"/>
              <a:buAutoNum type="arabi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32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 smtClean="0">
                <a:solidFill>
                  <a:schemeClr val="tx2"/>
                </a:solidFill>
              </a:rPr>
              <a:t>Rancanglah</a:t>
            </a:r>
            <a:r>
              <a:rPr lang="en-US" sz="3200" dirty="0" smtClean="0">
                <a:solidFill>
                  <a:schemeClr val="tx2"/>
                </a:solidFill>
              </a:rPr>
              <a:t> Perceptron </a:t>
            </a:r>
            <a:r>
              <a:rPr lang="en-US" sz="3200" dirty="0" err="1" smtClean="0">
                <a:solidFill>
                  <a:schemeClr val="tx2"/>
                </a:solidFill>
              </a:rPr>
              <a:t>untuk</a:t>
            </a:r>
            <a:r>
              <a:rPr lang="en-US" sz="3200" dirty="0" smtClean="0">
                <a:solidFill>
                  <a:schemeClr val="tx2"/>
                </a:solidFill>
              </a:rPr>
              <a:t> operator OR!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 smtClean="0">
                <a:solidFill>
                  <a:schemeClr val="tx2"/>
                </a:solidFill>
              </a:rPr>
              <a:t>Rancanglah</a:t>
            </a:r>
            <a:r>
              <a:rPr lang="en-US" sz="3200" dirty="0" smtClean="0">
                <a:solidFill>
                  <a:schemeClr val="tx2"/>
                </a:solidFill>
              </a:rPr>
              <a:t> Perceptron </a:t>
            </a:r>
            <a:r>
              <a:rPr lang="en-US" sz="3200" dirty="0" err="1" smtClean="0">
                <a:solidFill>
                  <a:schemeClr val="tx2"/>
                </a:solidFill>
              </a:rPr>
              <a:t>untuk</a:t>
            </a:r>
            <a:r>
              <a:rPr lang="en-US" sz="3200" dirty="0" smtClean="0">
                <a:solidFill>
                  <a:schemeClr val="tx2"/>
                </a:solidFill>
              </a:rPr>
              <a:t> operator XOR!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 smtClean="0">
                <a:solidFill>
                  <a:schemeClr val="tx2"/>
                </a:solidFill>
              </a:rPr>
              <a:t>Implementasikan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salah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satu</a:t>
            </a:r>
            <a:r>
              <a:rPr lang="en-US" sz="3200" dirty="0" smtClean="0">
                <a:solidFill>
                  <a:schemeClr val="tx2"/>
                </a:solidFill>
              </a:rPr>
              <a:t> Perceptron </a:t>
            </a:r>
            <a:r>
              <a:rPr lang="en-US" sz="3200" dirty="0" err="1" smtClean="0">
                <a:solidFill>
                  <a:schemeClr val="tx2"/>
                </a:solidFill>
              </a:rPr>
              <a:t>untuk</a:t>
            </a:r>
            <a:r>
              <a:rPr lang="en-US" sz="3200" dirty="0" smtClean="0">
                <a:solidFill>
                  <a:schemeClr val="tx2"/>
                </a:solidFill>
              </a:rPr>
              <a:t> AND </a:t>
            </a:r>
            <a:r>
              <a:rPr lang="en-US" sz="3200" dirty="0" err="1" smtClean="0">
                <a:solidFill>
                  <a:schemeClr val="tx2"/>
                </a:solidFill>
              </a:rPr>
              <a:t>atau</a:t>
            </a:r>
            <a:r>
              <a:rPr lang="en-US" sz="3200" dirty="0" smtClean="0">
                <a:solidFill>
                  <a:schemeClr val="tx2"/>
                </a:solidFill>
              </a:rPr>
              <a:t> OR </a:t>
            </a:r>
            <a:r>
              <a:rPr lang="en-US" sz="3200" dirty="0" err="1" smtClean="0">
                <a:solidFill>
                  <a:schemeClr val="tx2"/>
                </a:solidFill>
              </a:rPr>
              <a:t>atau</a:t>
            </a:r>
            <a:r>
              <a:rPr lang="en-US" sz="3200" dirty="0" smtClean="0">
                <a:solidFill>
                  <a:schemeClr val="tx2"/>
                </a:solidFill>
              </a:rPr>
              <a:t> XOR!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3400" y="249239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Latihan Soal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61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pyimagesearch.com</a:t>
            </a:r>
            <a:r>
              <a:rPr lang="en-US" dirty="0">
                <a:hlinkClick r:id="rId2"/>
              </a:rPr>
              <a:t>/2021/05/06/implementing-the-perceptron-neural-network-with-python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/>
              <a:t>https://</a:t>
            </a:r>
            <a:r>
              <a:rPr lang="en-US" dirty="0" err="1"/>
              <a:t>pythonmachinelearning.pro</a:t>
            </a:r>
            <a:r>
              <a:rPr lang="en-US" dirty="0"/>
              <a:t>/</a:t>
            </a:r>
            <a:r>
              <a:rPr lang="en-US" dirty="0" err="1"/>
              <a:t>perceptrons</a:t>
            </a:r>
            <a:r>
              <a:rPr lang="en-US" dirty="0"/>
              <a:t>-the-first-neural-networks/</a:t>
            </a:r>
          </a:p>
          <a:p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/>
              <a:t>Ajar </a:t>
            </a:r>
            <a:r>
              <a:rPr lang="en-US" dirty="0" err="1"/>
              <a:t>Kecerdasan</a:t>
            </a:r>
            <a:r>
              <a:rPr lang="en-US" dirty="0"/>
              <a:t> </a:t>
            </a:r>
            <a:r>
              <a:rPr lang="en-US" dirty="0" err="1"/>
              <a:t>Buatan</a:t>
            </a:r>
            <a:r>
              <a:rPr lang="en-US" dirty="0"/>
              <a:t>, </a:t>
            </a:r>
            <a:r>
              <a:rPr lang="en-US" dirty="0" err="1"/>
              <a:t>Entin</a:t>
            </a:r>
            <a:r>
              <a:rPr lang="en-US" dirty="0"/>
              <a:t> </a:t>
            </a:r>
            <a:r>
              <a:rPr lang="en-US" dirty="0" err="1"/>
              <a:t>Martiana</a:t>
            </a:r>
            <a:r>
              <a:rPr lang="en-US" dirty="0"/>
              <a:t>, </a:t>
            </a:r>
            <a:r>
              <a:rPr lang="id-ID" dirty="0"/>
              <a:t>Ali Ridho Barakbah, Yuliana Setiowati</a:t>
            </a:r>
            <a:r>
              <a:rPr lang="en-US" dirty="0"/>
              <a:t>, </a:t>
            </a:r>
            <a:r>
              <a:rPr lang="en-US" dirty="0" err="1"/>
              <a:t>Politeknik</a:t>
            </a:r>
            <a:r>
              <a:rPr lang="en-US" dirty="0"/>
              <a:t> </a:t>
            </a:r>
            <a:r>
              <a:rPr lang="en-US" dirty="0" err="1"/>
              <a:t>Elektronika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Surabaya, 20</a:t>
            </a:r>
            <a:r>
              <a:rPr lang="id-ID" dirty="0"/>
              <a:t>14</a:t>
            </a:r>
            <a:r>
              <a:rPr lang="en-US" dirty="0"/>
              <a:t>.</a:t>
            </a:r>
          </a:p>
          <a:p>
            <a:r>
              <a:rPr lang="en-US" dirty="0" smtClean="0"/>
              <a:t>Artificial </a:t>
            </a:r>
            <a:r>
              <a:rPr lang="en-US" dirty="0"/>
              <a:t>Intelligence (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Aplikasinya</a:t>
            </a:r>
            <a:r>
              <a:rPr lang="en-US" dirty="0"/>
              <a:t>), Sri </a:t>
            </a:r>
            <a:r>
              <a:rPr lang="en-US" dirty="0" err="1"/>
              <a:t>Kusumadewi</a:t>
            </a:r>
            <a:r>
              <a:rPr lang="en-US" dirty="0"/>
              <a:t>, </a:t>
            </a:r>
            <a:r>
              <a:rPr lang="en-US" dirty="0" err="1"/>
              <a:t>cetakan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, </a:t>
            </a:r>
            <a:r>
              <a:rPr lang="en-US" dirty="0" err="1"/>
              <a:t>Penerbit</a:t>
            </a:r>
            <a:r>
              <a:rPr lang="en-US" dirty="0"/>
              <a:t> </a:t>
            </a:r>
            <a:r>
              <a:rPr lang="en-US" dirty="0" err="1"/>
              <a:t>Graha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, </a:t>
            </a:r>
            <a:r>
              <a:rPr lang="en-US" dirty="0" smtClean="0"/>
              <a:t>2003</a:t>
            </a:r>
            <a:r>
              <a:rPr lang="id-ID" dirty="0" smtClean="0"/>
              <a:t>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759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0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Instruksi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862051"/>
            <a:ext cx="10515600" cy="3813035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Mahasiswa me</a:t>
            </a:r>
            <a:r>
              <a:rPr lang="en-AU" dirty="0" err="1"/>
              <a:t>mahami</a:t>
            </a:r>
            <a:r>
              <a:rPr lang="en-AU" dirty="0"/>
              <a:t> </a:t>
            </a:r>
            <a:r>
              <a:rPr lang="en-AU" dirty="0" err="1"/>
              <a:t>filosofi</a:t>
            </a:r>
            <a:r>
              <a:rPr lang="en-AU" dirty="0"/>
              <a:t> </a:t>
            </a:r>
            <a:r>
              <a:rPr lang="en-AU" dirty="0" err="1"/>
              <a:t>Kecerdasan</a:t>
            </a:r>
            <a:r>
              <a:rPr lang="en-AU" dirty="0"/>
              <a:t> </a:t>
            </a:r>
            <a:r>
              <a:rPr lang="en-AU" dirty="0" err="1"/>
              <a:t>Buatan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mampu</a:t>
            </a:r>
            <a:r>
              <a:rPr lang="en-AU" dirty="0"/>
              <a:t> </a:t>
            </a:r>
            <a:r>
              <a:rPr lang="en-AU" dirty="0" err="1"/>
              <a:t>menerapkan</a:t>
            </a:r>
            <a:r>
              <a:rPr lang="en-AU" dirty="0"/>
              <a:t> </a:t>
            </a:r>
            <a:r>
              <a:rPr lang="en-AU" dirty="0" err="1"/>
              <a:t>beberapa</a:t>
            </a:r>
            <a:r>
              <a:rPr lang="en-AU" dirty="0"/>
              <a:t> </a:t>
            </a:r>
            <a:r>
              <a:rPr lang="en-AU" dirty="0" err="1"/>
              <a:t>metode</a:t>
            </a:r>
            <a:r>
              <a:rPr lang="en-AU" dirty="0"/>
              <a:t> </a:t>
            </a:r>
            <a:r>
              <a:rPr lang="en-AU" dirty="0" err="1"/>
              <a:t>Kecerdasan</a:t>
            </a:r>
            <a:r>
              <a:rPr lang="en-AU" dirty="0"/>
              <a:t> </a:t>
            </a:r>
            <a:r>
              <a:rPr lang="en-AU" dirty="0" err="1"/>
              <a:t>Komputasional</a:t>
            </a:r>
            <a:r>
              <a:rPr lang="en-AU" dirty="0"/>
              <a:t>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menyelesaikan</a:t>
            </a:r>
            <a:r>
              <a:rPr lang="en-AU" dirty="0"/>
              <a:t> </a:t>
            </a:r>
            <a:r>
              <a:rPr lang="en-AU" dirty="0" err="1"/>
              <a:t>sebuah</a:t>
            </a:r>
            <a:r>
              <a:rPr lang="en-AU" dirty="0"/>
              <a:t> </a:t>
            </a:r>
            <a:r>
              <a:rPr lang="en-AU" dirty="0" err="1"/>
              <a:t>permasalahan</a:t>
            </a:r>
            <a:r>
              <a:rPr lang="id-ID" dirty="0"/>
              <a:t>, baik secara individu maupun berkelompok/kerjasama tim.</a:t>
            </a:r>
          </a:p>
        </p:txBody>
      </p:sp>
    </p:spTree>
    <p:extLst>
      <p:ext uri="{BB962C8B-B14F-4D97-AF65-F5344CB8AC3E}">
        <p14:creationId xmlns:p14="http://schemas.microsoft.com/office/powerpoint/2010/main" val="169700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Instruksi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737360"/>
            <a:ext cx="10515600" cy="3937726"/>
          </a:xfrm>
        </p:spPr>
        <p:txBody>
          <a:bodyPr>
            <a:normAutofit/>
          </a:bodyPr>
          <a:lstStyle/>
          <a:p>
            <a:pPr lvl="0"/>
            <a:r>
              <a:rPr lang="id-ID" dirty="0"/>
              <a:t>Mengetahui konsep </a:t>
            </a:r>
            <a:r>
              <a:rPr lang="en-AU" dirty="0" err="1" smtClean="0"/>
              <a:t>Jaringan</a:t>
            </a:r>
            <a:r>
              <a:rPr lang="en-AU" dirty="0" smtClean="0"/>
              <a:t> </a:t>
            </a:r>
            <a:r>
              <a:rPr lang="en-AU" dirty="0" err="1" smtClean="0"/>
              <a:t>Syaraf</a:t>
            </a:r>
            <a:r>
              <a:rPr lang="en-AU" dirty="0" smtClean="0"/>
              <a:t> </a:t>
            </a:r>
            <a:r>
              <a:rPr lang="en-AU" dirty="0" err="1" smtClean="0"/>
              <a:t>Tiruan</a:t>
            </a:r>
            <a:endParaRPr lang="en-AU" dirty="0"/>
          </a:p>
          <a:p>
            <a:pPr lvl="0"/>
            <a:r>
              <a:rPr lang="id-ID" dirty="0"/>
              <a:t>Mengetahui proses dalam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Syaraf</a:t>
            </a:r>
            <a:r>
              <a:rPr lang="en-AU" dirty="0"/>
              <a:t> </a:t>
            </a:r>
            <a:r>
              <a:rPr lang="en-AU" dirty="0" err="1"/>
              <a:t>Tiruan</a:t>
            </a:r>
            <a:endParaRPr lang="en-AU" dirty="0"/>
          </a:p>
          <a:p>
            <a:pPr lvl="0"/>
            <a:r>
              <a:rPr lang="id-ID" dirty="0"/>
              <a:t>Mengetahui penerapan </a:t>
            </a:r>
            <a:r>
              <a:rPr lang="en-AU" dirty="0" err="1"/>
              <a:t>Jaringan</a:t>
            </a:r>
            <a:r>
              <a:rPr lang="en-AU" dirty="0"/>
              <a:t> </a:t>
            </a:r>
            <a:r>
              <a:rPr lang="en-AU" dirty="0" err="1"/>
              <a:t>Syaraf</a:t>
            </a:r>
            <a:r>
              <a:rPr lang="en-AU" dirty="0"/>
              <a:t> </a:t>
            </a:r>
            <a:r>
              <a:rPr lang="en-AU" dirty="0" err="1"/>
              <a:t>Tiruan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00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38DC8186-F09E-42B3-AC63-7CDAA14651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9300" y="495656"/>
            <a:ext cx="8229600" cy="1143000"/>
          </a:xfrm>
        </p:spPr>
        <p:txBody>
          <a:bodyPr/>
          <a:lstStyle/>
          <a:p>
            <a:r>
              <a:rPr lang="en-US" altLang="en-US" dirty="0" err="1"/>
              <a:t>Latar</a:t>
            </a:r>
            <a:r>
              <a:rPr lang="en-US" altLang="en-US" dirty="0"/>
              <a:t> </a:t>
            </a:r>
            <a:r>
              <a:rPr lang="en-US" altLang="en-US" dirty="0" err="1"/>
              <a:t>Belakang</a:t>
            </a:r>
            <a:endParaRPr lang="en-US" altLang="en-US" dirty="0"/>
          </a:p>
        </p:txBody>
      </p:sp>
      <p:sp>
        <p:nvSpPr>
          <p:cNvPr id="19459" name="Rectangle 3">
            <a:extLst>
              <a:ext uri="{FF2B5EF4-FFF2-40B4-BE49-F238E27FC236}">
                <a16:creationId xmlns="" xmlns:a16="http://schemas.microsoft.com/office/drawing/2014/main" id="{6162BCE0-6E6C-49B2-A80B-F1A15E860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23682" y="1981200"/>
            <a:ext cx="9870142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 err="1"/>
              <a:t>Kemampuan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manusia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memproses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informasi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mengenal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wajah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tulisan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dsb</a:t>
            </a:r>
            <a:r>
              <a:rPr lang="en-US" altLang="en-US" sz="2400" dirty="0"/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2400" dirty="0" err="1"/>
              <a:t>Kemampuan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manusia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mengidentifikasi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wajah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sudut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pandang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belum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pernah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dialami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sebelumnya</a:t>
            </a:r>
            <a:r>
              <a:rPr lang="en-US" altLang="en-US" sz="2400" dirty="0"/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2400" dirty="0" err="1"/>
              <a:t>Bahkan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anak-anak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melakukan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tsb</a:t>
            </a:r>
            <a:r>
              <a:rPr lang="en-US" altLang="en-US" sz="2400" dirty="0"/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2400" dirty="0" err="1"/>
              <a:t>Kemampuan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melakukan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pengenalan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meskipun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tahu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Proses </a:t>
            </a:r>
            <a:r>
              <a:rPr lang="en-US" altLang="en-US" sz="2400" dirty="0" err="1"/>
              <a:t>pengenalan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melalui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penginderaan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berpusat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otak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sehingga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mengkaji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struktur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otak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manusia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885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12D2EA2B-D4C6-4269-A755-F2EED2536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8145" y="486028"/>
            <a:ext cx="10972800" cy="1143000"/>
          </a:xfrm>
        </p:spPr>
        <p:txBody>
          <a:bodyPr/>
          <a:lstStyle/>
          <a:p>
            <a:r>
              <a:rPr lang="en-US" altLang="en-US" dirty="0" err="1"/>
              <a:t>Latar</a:t>
            </a:r>
            <a:r>
              <a:rPr lang="en-US" altLang="en-US" dirty="0"/>
              <a:t> </a:t>
            </a:r>
            <a:r>
              <a:rPr lang="en-US" altLang="en-US" dirty="0" err="1"/>
              <a:t>belakang</a:t>
            </a:r>
            <a:endParaRPr lang="en-US" altLang="en-US" dirty="0"/>
          </a:p>
        </p:txBody>
      </p:sp>
      <p:sp>
        <p:nvSpPr>
          <p:cNvPr id="5123" name="Rectangle 3">
            <a:extLst>
              <a:ext uri="{FF2B5EF4-FFF2-40B4-BE49-F238E27FC236}">
                <a16:creationId xmlns="" xmlns:a16="http://schemas.microsoft.com/office/drawing/2014/main" id="{9DD6948B-DE93-4A96-8A3D-F6CA5CC504E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905000"/>
            <a:ext cx="4038600" cy="3810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/>
              <a:t>Dipercayai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kekuatan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komputasi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otak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terletak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pada</a:t>
            </a:r>
            <a:r>
              <a:rPr lang="en-US" altLang="en-US" sz="2400" dirty="0"/>
              <a:t> </a:t>
            </a:r>
          </a:p>
          <a:p>
            <a:pPr lvl="1"/>
            <a:r>
              <a:rPr lang="en-US" altLang="en-US" sz="2000" dirty="0" err="1"/>
              <a:t>hubungan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antar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sel-sel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syaraf</a:t>
            </a:r>
            <a:endParaRPr lang="en-US" altLang="en-US" sz="2000" dirty="0"/>
          </a:p>
          <a:p>
            <a:pPr lvl="1"/>
            <a:r>
              <a:rPr lang="en-US" altLang="en-US" sz="2000" dirty="0"/>
              <a:t>hierarchical organization</a:t>
            </a:r>
          </a:p>
          <a:p>
            <a:pPr lvl="1"/>
            <a:r>
              <a:rPr lang="en-US" altLang="en-US" sz="2000" dirty="0"/>
              <a:t>firing characteristics</a:t>
            </a:r>
          </a:p>
          <a:p>
            <a:pPr lvl="1"/>
            <a:r>
              <a:rPr lang="en-US" altLang="en-US" sz="2000" dirty="0" err="1"/>
              <a:t>banyaknya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jumlah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hubungan</a:t>
            </a:r>
            <a:endParaRPr lang="en-US" altLang="en-US" sz="2000" dirty="0"/>
          </a:p>
        </p:txBody>
      </p:sp>
      <p:pic>
        <p:nvPicPr>
          <p:cNvPr id="20484" name="Picture 4" descr="v1 lgn">
            <a:extLst>
              <a:ext uri="{FF2B5EF4-FFF2-40B4-BE49-F238E27FC236}">
                <a16:creationId xmlns="" xmlns:a16="http://schemas.microsoft.com/office/drawing/2014/main" id="{062FEB97-D19C-4D24-9F72-165506962B7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2449514"/>
            <a:ext cx="4038600" cy="2428875"/>
          </a:xfr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45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GN etc">
            <a:extLst>
              <a:ext uri="{FF2B5EF4-FFF2-40B4-BE49-F238E27FC236}">
                <a16:creationId xmlns="" xmlns:a16="http://schemas.microsoft.com/office/drawing/2014/main" id="{5D13D1AC-DFEB-4CC5-AB75-FE03638C9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24025"/>
            <a:ext cx="7239000" cy="39385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2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>
            <a:extLst>
              <a:ext uri="{FF2B5EF4-FFF2-40B4-BE49-F238E27FC236}">
                <a16:creationId xmlns="" xmlns:a16="http://schemas.microsoft.com/office/drawing/2014/main" id="{9192D293-12A3-484B-A312-E3F02D6C726A}"/>
              </a:ext>
            </a:extLst>
          </p:cNvPr>
          <p:cNvGrpSpPr>
            <a:grpSpLocks/>
          </p:cNvGrpSpPr>
          <p:nvPr/>
        </p:nvGrpSpPr>
        <p:grpSpPr bwMode="auto">
          <a:xfrm>
            <a:off x="314036" y="678513"/>
            <a:ext cx="6079621" cy="2175766"/>
            <a:chOff x="1248" y="2400"/>
            <a:chExt cx="3970" cy="1550"/>
          </a:xfrm>
        </p:grpSpPr>
        <p:pic>
          <p:nvPicPr>
            <p:cNvPr id="5" name="Picture 7" descr="nat-neur">
              <a:extLst>
                <a:ext uri="{FF2B5EF4-FFF2-40B4-BE49-F238E27FC236}">
                  <a16:creationId xmlns="" xmlns:a16="http://schemas.microsoft.com/office/drawing/2014/main" id="{48C02681-4146-411F-8DE5-21F4F22D1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" t="3195" r="1587" b="1930"/>
            <a:stretch>
              <a:fillRect/>
            </a:stretch>
          </p:blipFill>
          <p:spPr bwMode="auto">
            <a:xfrm>
              <a:off x="1248" y="2400"/>
              <a:ext cx="3216" cy="155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11">
              <a:extLst>
                <a:ext uri="{FF2B5EF4-FFF2-40B4-BE49-F238E27FC236}">
                  <a16:creationId xmlns="" xmlns:a16="http://schemas.microsoft.com/office/drawing/2014/main" id="{F2ACD7B9-DA8C-4B2F-9546-E3269C3166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" y="3657"/>
              <a:ext cx="668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latin typeface="Times New Roman" panose="02020603050405020304" pitchFamily="18" charset="0"/>
                </a:rPr>
                <a:t>Synapse</a:t>
              </a:r>
            </a:p>
          </p:txBody>
        </p:sp>
        <p:sp>
          <p:nvSpPr>
            <p:cNvPr id="7" name="Line 12">
              <a:extLst>
                <a:ext uri="{FF2B5EF4-FFF2-40B4-BE49-F238E27FC236}">
                  <a16:creationId xmlns="" xmlns:a16="http://schemas.microsoft.com/office/drawing/2014/main" id="{767B8622-DB03-44A5-A925-8CA1E94A81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3120"/>
              <a:ext cx="43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aphicFrame>
        <p:nvGraphicFramePr>
          <p:cNvPr id="8" name="Object 2">
            <a:extLst>
              <a:ext uri="{FF2B5EF4-FFF2-40B4-BE49-F238E27FC236}">
                <a16:creationId xmlns="" xmlns:a16="http://schemas.microsoft.com/office/drawing/2014/main" id="{348E78DB-8551-4282-9AC0-CC382BA676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059885"/>
              </p:ext>
            </p:extLst>
          </p:nvPr>
        </p:nvGraphicFramePr>
        <p:xfrm>
          <a:off x="1013012" y="3015879"/>
          <a:ext cx="4893892" cy="317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Bitmap Image" r:id="rId4" imgW="6373115" imgH="4133333" progId="Paint.Picture">
                  <p:embed/>
                </p:oleObj>
              </mc:Choice>
              <mc:Fallback>
                <p:oleObj name="Bitmap Image" r:id="rId4" imgW="6373115" imgH="4133333" progId="Paint.Picture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="" xmlns:a16="http://schemas.microsoft.com/office/drawing/2014/main" id="{480E44B5-A941-4F5C-9402-406EEA8E8D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012" y="3015879"/>
                        <a:ext cx="4893892" cy="3176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Arrow 1"/>
          <p:cNvSpPr/>
          <p:nvPr/>
        </p:nvSpPr>
        <p:spPr>
          <a:xfrm>
            <a:off x="2661941" y="5900974"/>
            <a:ext cx="2272553" cy="452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Flow of information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6525357" y="1304417"/>
            <a:ext cx="48643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Dendrites</a:t>
            </a:r>
            <a:r>
              <a:rPr lang="en-US" dirty="0"/>
              <a:t> − They are tree-like branches, responsible for receiving the information from other neurons it is connected to. In other sense, we can say that they are like the ears of neuron.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Soma</a:t>
            </a:r>
            <a:r>
              <a:rPr lang="en-US" dirty="0"/>
              <a:t> − It is the cell body of the neuron and is responsible for processing of information, they have received from dendrites.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Axon</a:t>
            </a:r>
            <a:r>
              <a:rPr lang="en-US" dirty="0"/>
              <a:t> − It is just like a cable through which neurons send the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Synapses</a:t>
            </a:r>
            <a:r>
              <a:rPr lang="en-US" dirty="0"/>
              <a:t> − It is the connection between the axon and other neuron dendrites.</a:t>
            </a:r>
          </a:p>
        </p:txBody>
      </p:sp>
    </p:spTree>
    <p:extLst>
      <p:ext uri="{BB962C8B-B14F-4D97-AF65-F5344CB8AC3E}">
        <p14:creationId xmlns:p14="http://schemas.microsoft.com/office/powerpoint/2010/main" val="14249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="" xmlns:a16="http://schemas.microsoft.com/office/drawing/2014/main" id="{FFC5F3E6-330B-4D71-82E0-0AAD6193B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Neuron</a:t>
            </a:r>
          </a:p>
        </p:txBody>
      </p:sp>
      <p:grpSp>
        <p:nvGrpSpPr>
          <p:cNvPr id="23555" name="Group 14">
            <a:extLst>
              <a:ext uri="{FF2B5EF4-FFF2-40B4-BE49-F238E27FC236}">
                <a16:creationId xmlns="" xmlns:a16="http://schemas.microsoft.com/office/drawing/2014/main" id="{44554637-144D-4A0F-B603-58E9B26B4664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690687"/>
            <a:ext cx="4823012" cy="4052248"/>
            <a:chOff x="144" y="672"/>
            <a:chExt cx="5424" cy="3357"/>
          </a:xfrm>
        </p:grpSpPr>
        <p:pic>
          <p:nvPicPr>
            <p:cNvPr id="23556" name="Picture 7">
              <a:extLst>
                <a:ext uri="{FF2B5EF4-FFF2-40B4-BE49-F238E27FC236}">
                  <a16:creationId xmlns="" xmlns:a16="http://schemas.microsoft.com/office/drawing/2014/main" id="{19FBD477-A7F8-4313-8717-B0BBBA4D4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72"/>
              <a:ext cx="5424" cy="309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57" name="Text Box 11">
              <a:extLst>
                <a:ext uri="{FF2B5EF4-FFF2-40B4-BE49-F238E27FC236}">
                  <a16:creationId xmlns="" xmlns:a16="http://schemas.microsoft.com/office/drawing/2014/main" id="{4A0FB613-A0C5-444D-85DD-BC59BAE95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792"/>
              <a:ext cx="2064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© 2000 John Wiley &amp; Sons, Inc.</a:t>
              </a:r>
            </a:p>
          </p:txBody>
        </p:sp>
      </p:grp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B060D66E-61D0-4B61-A4AE-67AD334002ED}"/>
              </a:ext>
            </a:extLst>
          </p:cNvPr>
          <p:cNvSpPr txBox="1">
            <a:spLocks noChangeArrowheads="1"/>
          </p:cNvSpPr>
          <p:nvPr/>
        </p:nvSpPr>
        <p:spPr>
          <a:xfrm>
            <a:off x="5836024" y="1448639"/>
            <a:ext cx="5836023" cy="4468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6396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639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639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639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639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Neuron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satuan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unit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pemroses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terkecil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pada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otak</a:t>
            </a:r>
            <a:r>
              <a:rPr lang="en-US" altLang="en-US" sz="2000" dirty="0" smtClean="0"/>
              <a:t> </a:t>
            </a:r>
          </a:p>
          <a:p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Jaringan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otak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manusia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tersusun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kurang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10</a:t>
            </a:r>
            <a:r>
              <a:rPr lang="en-US" altLang="en-US" sz="2000" baseline="30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13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neuron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masing-masing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terhubung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oleh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sekitar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10</a:t>
            </a:r>
            <a:r>
              <a:rPr lang="en-US" altLang="en-US" sz="2000" baseline="30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15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dendrite</a:t>
            </a:r>
            <a:r>
              <a:rPr lang="en-US" altLang="en-US" sz="20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altLang="en-US" sz="20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dendrite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pen</a:t>
            </a:r>
            <a:r>
              <a:rPr lang="en-US" altLang="en-US" sz="20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yampai</a:t>
            </a:r>
            <a:r>
              <a:rPr lang="en-US" altLang="en-US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sinyal</a:t>
            </a:r>
            <a:r>
              <a:rPr lang="en-US" altLang="en-US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neuron </a:t>
            </a:r>
            <a:r>
              <a:rPr lang="en-US" altLang="en-US" sz="20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neuron 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yang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terhubung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dengannya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0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keluaran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neuron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memiliki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axon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sedangkan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bagian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sinyal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disebut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synapse</a:t>
            </a:r>
          </a:p>
          <a:p>
            <a:r>
              <a:rPr lang="en-US" altLang="en-US" sz="2000" dirty="0" err="1" smtClean="0">
                <a:solidFill>
                  <a:schemeClr val="tx1"/>
                </a:solidFill>
              </a:rPr>
              <a:t>Sebuah</a:t>
            </a:r>
            <a:r>
              <a:rPr lang="en-US" altLang="en-US" sz="2000" dirty="0" smtClean="0">
                <a:solidFill>
                  <a:schemeClr val="tx1"/>
                </a:solidFill>
              </a:rPr>
              <a:t> neuron </a:t>
            </a:r>
            <a:r>
              <a:rPr lang="en-US" altLang="en-US" sz="2000" dirty="0" err="1" smtClean="0">
                <a:solidFill>
                  <a:schemeClr val="tx1"/>
                </a:solidFill>
              </a:rPr>
              <a:t>memiliki</a:t>
            </a:r>
            <a:r>
              <a:rPr lang="en-US" altLang="en-US" sz="2000" dirty="0" smtClean="0">
                <a:solidFill>
                  <a:schemeClr val="tx1"/>
                </a:solidFill>
              </a:rPr>
              <a:t> 1000-10.000 synapse</a:t>
            </a:r>
            <a:endParaRPr lang="en-US" altLang="en-US" sz="2000" i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umum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jaringan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saraf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terbentuk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jutaan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bahkan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lebih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struktur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dasar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neuron yang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terinterkoneksi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terintegrasi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antara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yang lain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melaksanakan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aktifitas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teratur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terus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menerus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sesuai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kebutuhan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6642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D463544-B9C8-46A9-B2DD-E07B64A917A8}" vid="{BD3B542D-B363-448E-B543-08D8815909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</TotalTime>
  <Words>1038</Words>
  <Application>Microsoft Office PowerPoint</Application>
  <PresentationFormat>Widescreen</PresentationFormat>
  <Paragraphs>275</Paragraphs>
  <Slides>29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Symbol</vt:lpstr>
      <vt:lpstr>Times New Roman</vt:lpstr>
      <vt:lpstr>Wingdings</vt:lpstr>
      <vt:lpstr>Office Theme</vt:lpstr>
      <vt:lpstr>Document</vt:lpstr>
      <vt:lpstr>Bitmap Image</vt:lpstr>
      <vt:lpstr>Kecerdasan Buatan</vt:lpstr>
      <vt:lpstr>Konten</vt:lpstr>
      <vt:lpstr>Tujuan Instruksi Umum</vt:lpstr>
      <vt:lpstr>Tujuan Instruksi Khusus</vt:lpstr>
      <vt:lpstr>Latar Belakang</vt:lpstr>
      <vt:lpstr>Latar belakang</vt:lpstr>
      <vt:lpstr>PowerPoint Presentation</vt:lpstr>
      <vt:lpstr>PowerPoint Presentation</vt:lpstr>
      <vt:lpstr>A Neuron</vt:lpstr>
      <vt:lpstr>Sejarah</vt:lpstr>
      <vt:lpstr>Sejarah</vt:lpstr>
      <vt:lpstr>Konsep Dasar Pemodelan Neural Networks</vt:lpstr>
      <vt:lpstr>Artificial Neural Network ANN vs Biological Neural Network BNN</vt:lpstr>
      <vt:lpstr>Fungsi-fungsi aktivasi</vt:lpstr>
      <vt:lpstr>The first Neural Networks</vt:lpstr>
      <vt:lpstr>The first Neural Networks</vt:lpstr>
      <vt:lpstr>The first Neural Networks</vt:lpstr>
      <vt:lpstr>The first Neural Networks</vt:lpstr>
      <vt:lpstr>Perceptron</vt:lpstr>
      <vt:lpstr>What can perceptrons represent?</vt:lpstr>
      <vt:lpstr>What can perceptrons represent?</vt:lpstr>
      <vt:lpstr>Single Perceptron Learning</vt:lpstr>
      <vt:lpstr>Case study - AND</vt:lpstr>
      <vt:lpstr>Description of parameter</vt:lpstr>
      <vt:lpstr>Training a perceptron</vt:lpstr>
      <vt:lpstr>Kapan menghentikan proses learning? (backpropagation)</vt:lpstr>
      <vt:lpstr>PowerPoint Presentation</vt:lpstr>
      <vt:lpstr>Referensi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Pemrograman Berbasis Obyek Encapsulation</dc:title>
  <dc:creator>RoD</dc:creator>
  <cp:lastModifiedBy>tita</cp:lastModifiedBy>
  <cp:revision>51</cp:revision>
  <cp:lastPrinted>2017-11-30T08:58:33Z</cp:lastPrinted>
  <dcterms:created xsi:type="dcterms:W3CDTF">2016-12-13T12:18:31Z</dcterms:created>
  <dcterms:modified xsi:type="dcterms:W3CDTF">2022-06-03T07:48:47Z</dcterms:modified>
</cp:coreProperties>
</file>