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6"/>
  </p:notesMasterIdLst>
  <p:handoutMasterIdLst>
    <p:handoutMasterId r:id="rId57"/>
  </p:handoutMasterIdLst>
  <p:sldIdLst>
    <p:sldId id="299" r:id="rId2"/>
    <p:sldId id="434" r:id="rId3"/>
    <p:sldId id="396" r:id="rId4"/>
    <p:sldId id="401" r:id="rId5"/>
    <p:sldId id="402" r:id="rId6"/>
    <p:sldId id="403" r:id="rId7"/>
    <p:sldId id="315" r:id="rId8"/>
    <p:sldId id="405" r:id="rId9"/>
    <p:sldId id="316" r:id="rId10"/>
    <p:sldId id="398" r:id="rId11"/>
    <p:sldId id="399" r:id="rId12"/>
    <p:sldId id="400" r:id="rId13"/>
    <p:sldId id="335" r:id="rId14"/>
    <p:sldId id="404" r:id="rId15"/>
    <p:sldId id="421" r:id="rId16"/>
    <p:sldId id="422" r:id="rId17"/>
    <p:sldId id="423" r:id="rId18"/>
    <p:sldId id="424" r:id="rId19"/>
    <p:sldId id="425" r:id="rId20"/>
    <p:sldId id="426" r:id="rId21"/>
    <p:sldId id="406" r:id="rId22"/>
    <p:sldId id="407" r:id="rId23"/>
    <p:sldId id="408" r:id="rId24"/>
    <p:sldId id="409" r:id="rId25"/>
    <p:sldId id="410" r:id="rId26"/>
    <p:sldId id="411" r:id="rId27"/>
    <p:sldId id="412" r:id="rId28"/>
    <p:sldId id="427" r:id="rId29"/>
    <p:sldId id="428" r:id="rId30"/>
    <p:sldId id="429" r:id="rId31"/>
    <p:sldId id="430" r:id="rId32"/>
    <p:sldId id="415" r:id="rId33"/>
    <p:sldId id="416" r:id="rId34"/>
    <p:sldId id="417" r:id="rId35"/>
    <p:sldId id="418" r:id="rId36"/>
    <p:sldId id="431" r:id="rId37"/>
    <p:sldId id="433" r:id="rId38"/>
    <p:sldId id="341" r:id="rId39"/>
    <p:sldId id="392" r:id="rId40"/>
    <p:sldId id="354" r:id="rId41"/>
    <p:sldId id="356" r:id="rId42"/>
    <p:sldId id="364" r:id="rId43"/>
    <p:sldId id="368" r:id="rId44"/>
    <p:sldId id="369" r:id="rId45"/>
    <p:sldId id="370" r:id="rId46"/>
    <p:sldId id="371" r:id="rId47"/>
    <p:sldId id="372" r:id="rId48"/>
    <p:sldId id="373" r:id="rId49"/>
    <p:sldId id="374" r:id="rId50"/>
    <p:sldId id="375" r:id="rId51"/>
    <p:sldId id="376" r:id="rId52"/>
    <p:sldId id="377" r:id="rId53"/>
    <p:sldId id="353" r:id="rId54"/>
    <p:sldId id="383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C6600"/>
    <a:srgbClr val="CCFFCC"/>
    <a:srgbClr val="FF9900"/>
    <a:srgbClr val="800000"/>
    <a:srgbClr val="C0C0C0"/>
    <a:srgbClr val="F8F1D4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2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90E1550-C525-4A38-964C-2EDF9B105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8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AD628C-4B5F-4428-A644-57D309D1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64186-7C3C-48C9-8DAE-162C63F344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6E742-C1F7-4061-922A-CC9E075E4B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7FE7C-9236-4D38-93A3-75BA30E52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F2B63-43D2-40AE-B0A1-04EC7F38B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DC4FD-4FB5-4633-A22E-4D86D731F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CA757-32B0-4609-942B-86F7C2D86D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D4488-C389-46A4-A3C2-869287C74A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A65DF-E0B5-471E-AE35-B67F9D939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65D00-DEFD-4E77-AB01-46D2D9ED3F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A8264-1F79-453B-9AF9-AFDB0A9DA2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BB433-B5DD-4D4E-A351-D926148A6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2DB113-1B2A-4F39-82B3-1FA175CAA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Heuristic Search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b="1" dirty="0" smtClean="0">
              <a:solidFill>
                <a:srgbClr val="CC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Robot Navigation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1219200" y="2743200"/>
            <a:ext cx="6705600" cy="3048000"/>
            <a:chOff x="768" y="1728"/>
            <a:chExt cx="4224" cy="1920"/>
          </a:xfrm>
        </p:grpSpPr>
        <p:grpSp>
          <p:nvGrpSpPr>
            <p:cNvPr id="8196" name="Group 4"/>
            <p:cNvGrpSpPr>
              <a:grpSpLocks/>
            </p:cNvGrpSpPr>
            <p:nvPr/>
          </p:nvGrpSpPr>
          <p:grpSpPr bwMode="auto">
            <a:xfrm>
              <a:off x="768" y="1728"/>
              <a:ext cx="4224" cy="1920"/>
              <a:chOff x="576" y="1344"/>
              <a:chExt cx="4224" cy="1920"/>
            </a:xfrm>
          </p:grpSpPr>
          <p:grpSp>
            <p:nvGrpSpPr>
              <p:cNvPr id="8199" name="Group 5"/>
              <p:cNvGrpSpPr>
                <a:grpSpLocks/>
              </p:cNvGrpSpPr>
              <p:nvPr/>
            </p:nvGrpSpPr>
            <p:grpSpPr bwMode="auto">
              <a:xfrm>
                <a:off x="576" y="1344"/>
                <a:ext cx="4224" cy="1920"/>
                <a:chOff x="576" y="1344"/>
                <a:chExt cx="4224" cy="1920"/>
              </a:xfrm>
            </p:grpSpPr>
            <p:sp>
              <p:nvSpPr>
                <p:cNvPr id="8217" name="Rectangle 6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224" cy="192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8" name="Line 7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19" name="Line 8"/>
                <p:cNvSpPr>
                  <a:spLocks noChangeShapeType="1"/>
                </p:cNvSpPr>
                <p:nvPr/>
              </p:nvSpPr>
              <p:spPr bwMode="auto">
                <a:xfrm>
                  <a:off x="1728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0" name="Line 9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1" name="Line 10"/>
                <p:cNvSpPr>
                  <a:spLocks noChangeShapeType="1"/>
                </p:cNvSpPr>
                <p:nvPr/>
              </p:nvSpPr>
              <p:spPr bwMode="auto">
                <a:xfrm>
                  <a:off x="2496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2" name="Line 11"/>
                <p:cNvSpPr>
                  <a:spLocks noChangeShapeType="1"/>
                </p:cNvSpPr>
                <p:nvPr/>
              </p:nvSpPr>
              <p:spPr bwMode="auto">
                <a:xfrm>
                  <a:off x="2880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3" name="Line 12"/>
                <p:cNvSpPr>
                  <a:spLocks noChangeShapeType="1"/>
                </p:cNvSpPr>
                <p:nvPr/>
              </p:nvSpPr>
              <p:spPr bwMode="auto">
                <a:xfrm>
                  <a:off x="3264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4" name="Line 13"/>
                <p:cNvSpPr>
                  <a:spLocks noChangeShapeType="1"/>
                </p:cNvSpPr>
                <p:nvPr/>
              </p:nvSpPr>
              <p:spPr bwMode="auto">
                <a:xfrm>
                  <a:off x="3648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5" name="Line 14"/>
                <p:cNvSpPr>
                  <a:spLocks noChangeShapeType="1"/>
                </p:cNvSpPr>
                <p:nvPr/>
              </p:nvSpPr>
              <p:spPr bwMode="auto">
                <a:xfrm>
                  <a:off x="4032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6" name="Line 15"/>
                <p:cNvSpPr>
                  <a:spLocks noChangeShapeType="1"/>
                </p:cNvSpPr>
                <p:nvPr/>
              </p:nvSpPr>
              <p:spPr bwMode="auto">
                <a:xfrm>
                  <a:off x="4416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7" name="Line 16"/>
                <p:cNvSpPr>
                  <a:spLocks noChangeShapeType="1"/>
                </p:cNvSpPr>
                <p:nvPr/>
              </p:nvSpPr>
              <p:spPr bwMode="auto">
                <a:xfrm>
                  <a:off x="1344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8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576" y="1728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29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576" y="2112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3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576" y="2496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23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76" y="2880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8200" name="Rectangle 21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Rectangle 22"/>
              <p:cNvSpPr>
                <a:spLocks noChangeArrowheads="1"/>
              </p:cNvSpPr>
              <p:nvPr/>
            </p:nvSpPr>
            <p:spPr bwMode="auto">
              <a:xfrm>
                <a:off x="1344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" name="Rectangle 23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Rectangle 24"/>
              <p:cNvSpPr>
                <a:spLocks noChangeArrowheads="1"/>
              </p:cNvSpPr>
              <p:nvPr/>
            </p:nvSpPr>
            <p:spPr bwMode="auto">
              <a:xfrm>
                <a:off x="3648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Rectangle 25"/>
              <p:cNvSpPr>
                <a:spLocks noChangeArrowheads="1"/>
              </p:cNvSpPr>
              <p:nvPr/>
            </p:nvSpPr>
            <p:spPr bwMode="auto">
              <a:xfrm>
                <a:off x="4032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Rectangle 26"/>
              <p:cNvSpPr>
                <a:spLocks noChangeArrowheads="1"/>
              </p:cNvSpPr>
              <p:nvPr/>
            </p:nvSpPr>
            <p:spPr bwMode="auto">
              <a:xfrm>
                <a:off x="4032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Rectangle 27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Rectangle 28"/>
              <p:cNvSpPr>
                <a:spLocks noChangeArrowheads="1"/>
              </p:cNvSpPr>
              <p:nvPr/>
            </p:nvSpPr>
            <p:spPr bwMode="auto">
              <a:xfrm>
                <a:off x="4032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Rectangle 29"/>
              <p:cNvSpPr>
                <a:spLocks noChangeArrowheads="1"/>
              </p:cNvSpPr>
              <p:nvPr/>
            </p:nvSpPr>
            <p:spPr bwMode="auto">
              <a:xfrm>
                <a:off x="3264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Rectangle 30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Rectangle 31"/>
              <p:cNvSpPr>
                <a:spLocks noChangeArrowheads="1"/>
              </p:cNvSpPr>
              <p:nvPr/>
            </p:nvSpPr>
            <p:spPr bwMode="auto">
              <a:xfrm>
                <a:off x="2496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Rectangle 32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Rectangle 33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Rectangle 34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35"/>
              <p:cNvSpPr>
                <a:spLocks noChangeArrowheads="1"/>
              </p:cNvSpPr>
              <p:nvPr/>
            </p:nvSpPr>
            <p:spPr bwMode="auto">
              <a:xfrm>
                <a:off x="2880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Rectangle 36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37"/>
              <p:cNvSpPr>
                <a:spLocks noChangeArrowheads="1"/>
              </p:cNvSpPr>
              <p:nvPr/>
            </p:nvSpPr>
            <p:spPr bwMode="auto">
              <a:xfrm>
                <a:off x="1344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7" name="Rectangle 38"/>
            <p:cNvSpPr>
              <a:spLocks noChangeArrowheads="1"/>
            </p:cNvSpPr>
            <p:nvPr/>
          </p:nvSpPr>
          <p:spPr bwMode="auto">
            <a:xfrm>
              <a:off x="768" y="2880"/>
              <a:ext cx="384" cy="384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Rectangle 39"/>
            <p:cNvSpPr>
              <a:spLocks noChangeArrowheads="1"/>
            </p:cNvSpPr>
            <p:nvPr/>
          </p:nvSpPr>
          <p:spPr bwMode="auto">
            <a:xfrm>
              <a:off x="3072" y="2496"/>
              <a:ext cx="384" cy="384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Robot Navigation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219200" y="2743200"/>
            <a:ext cx="6705600" cy="3048000"/>
            <a:chOff x="768" y="1728"/>
            <a:chExt cx="4224" cy="1920"/>
          </a:xfrm>
        </p:grpSpPr>
        <p:grpSp>
          <p:nvGrpSpPr>
            <p:cNvPr id="9221" name="Group 4"/>
            <p:cNvGrpSpPr>
              <a:grpSpLocks/>
            </p:cNvGrpSpPr>
            <p:nvPr/>
          </p:nvGrpSpPr>
          <p:grpSpPr bwMode="auto">
            <a:xfrm>
              <a:off x="768" y="1728"/>
              <a:ext cx="4224" cy="1920"/>
              <a:chOff x="768" y="1728"/>
              <a:chExt cx="4224" cy="1920"/>
            </a:xfrm>
          </p:grpSpPr>
          <p:grpSp>
            <p:nvGrpSpPr>
              <p:cNvPr id="9260" name="Group 5"/>
              <p:cNvGrpSpPr>
                <a:grpSpLocks/>
              </p:cNvGrpSpPr>
              <p:nvPr/>
            </p:nvGrpSpPr>
            <p:grpSpPr bwMode="auto">
              <a:xfrm>
                <a:off x="768" y="1728"/>
                <a:ext cx="4224" cy="1920"/>
                <a:chOff x="576" y="1344"/>
                <a:chExt cx="4224" cy="1920"/>
              </a:xfrm>
            </p:grpSpPr>
            <p:grpSp>
              <p:nvGrpSpPr>
                <p:cNvPr id="9263" name="Group 6"/>
                <p:cNvGrpSpPr>
                  <a:grpSpLocks/>
                </p:cNvGrpSpPr>
                <p:nvPr/>
              </p:nvGrpSpPr>
              <p:grpSpPr bwMode="auto">
                <a:xfrm>
                  <a:off x="576" y="1344"/>
                  <a:ext cx="4224" cy="1920"/>
                  <a:chOff x="576" y="1344"/>
                  <a:chExt cx="4224" cy="1920"/>
                </a:xfrm>
              </p:grpSpPr>
              <p:sp>
                <p:nvSpPr>
                  <p:cNvPr id="928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1344"/>
                    <a:ext cx="4224" cy="192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82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8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8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8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8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8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8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8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9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9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92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1728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93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94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496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9295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880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64" name="Rectangle 22"/>
                <p:cNvSpPr>
                  <a:spLocks noChangeArrowheads="1"/>
                </p:cNvSpPr>
                <p:nvPr/>
              </p:nvSpPr>
              <p:spPr bwMode="auto">
                <a:xfrm>
                  <a:off x="960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5" name="Rectangle 23"/>
                <p:cNvSpPr>
                  <a:spLocks noChangeArrowheads="1"/>
                </p:cNvSpPr>
                <p:nvPr/>
              </p:nvSpPr>
              <p:spPr bwMode="auto">
                <a:xfrm>
                  <a:off x="1344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6" name="Rectangle 24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7" name="Rectangle 25"/>
                <p:cNvSpPr>
                  <a:spLocks noChangeArrowheads="1"/>
                </p:cNvSpPr>
                <p:nvPr/>
              </p:nvSpPr>
              <p:spPr bwMode="auto">
                <a:xfrm>
                  <a:off x="3648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8" name="Rectangle 26"/>
                <p:cNvSpPr>
                  <a:spLocks noChangeArrowheads="1"/>
                </p:cNvSpPr>
                <p:nvPr/>
              </p:nvSpPr>
              <p:spPr bwMode="auto">
                <a:xfrm>
                  <a:off x="4032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9" name="Rectangle 27"/>
                <p:cNvSpPr>
                  <a:spLocks noChangeArrowheads="1"/>
                </p:cNvSpPr>
                <p:nvPr/>
              </p:nvSpPr>
              <p:spPr bwMode="auto">
                <a:xfrm>
                  <a:off x="4032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0" name="Rectangle 28"/>
                <p:cNvSpPr>
                  <a:spLocks noChangeArrowheads="1"/>
                </p:cNvSpPr>
                <p:nvPr/>
              </p:nvSpPr>
              <p:spPr bwMode="auto">
                <a:xfrm>
                  <a:off x="3648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1" name="Rectangle 29"/>
                <p:cNvSpPr>
                  <a:spLocks noChangeArrowheads="1"/>
                </p:cNvSpPr>
                <p:nvPr/>
              </p:nvSpPr>
              <p:spPr bwMode="auto">
                <a:xfrm>
                  <a:off x="4032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Rectangle 30"/>
                <p:cNvSpPr>
                  <a:spLocks noChangeArrowheads="1"/>
                </p:cNvSpPr>
                <p:nvPr/>
              </p:nvSpPr>
              <p:spPr bwMode="auto">
                <a:xfrm>
                  <a:off x="3264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3" name="Rectangle 31"/>
                <p:cNvSpPr>
                  <a:spLocks noChangeArrowheads="1"/>
                </p:cNvSpPr>
                <p:nvPr/>
              </p:nvSpPr>
              <p:spPr bwMode="auto">
                <a:xfrm>
                  <a:off x="2880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Rectangle 32"/>
                <p:cNvSpPr>
                  <a:spLocks noChangeArrowheads="1"/>
                </p:cNvSpPr>
                <p:nvPr/>
              </p:nvSpPr>
              <p:spPr bwMode="auto">
                <a:xfrm>
                  <a:off x="2496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5" name="Rectangle 33"/>
                <p:cNvSpPr>
                  <a:spLocks noChangeArrowheads="1"/>
                </p:cNvSpPr>
                <p:nvPr/>
              </p:nvSpPr>
              <p:spPr bwMode="auto">
                <a:xfrm>
                  <a:off x="1728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6" name="Rectangle 34"/>
                <p:cNvSpPr>
                  <a:spLocks noChangeArrowheads="1"/>
                </p:cNvSpPr>
                <p:nvPr/>
              </p:nvSpPr>
              <p:spPr bwMode="auto">
                <a:xfrm>
                  <a:off x="2112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7" name="Rectangle 35"/>
                <p:cNvSpPr>
                  <a:spLocks noChangeArrowheads="1"/>
                </p:cNvSpPr>
                <p:nvPr/>
              </p:nvSpPr>
              <p:spPr bwMode="auto">
                <a:xfrm>
                  <a:off x="2496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Rectangle 36"/>
                <p:cNvSpPr>
                  <a:spLocks noChangeArrowheads="1"/>
                </p:cNvSpPr>
                <p:nvPr/>
              </p:nvSpPr>
              <p:spPr bwMode="auto">
                <a:xfrm>
                  <a:off x="2880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9" name="Rectangle 37"/>
                <p:cNvSpPr>
                  <a:spLocks noChangeArrowheads="1"/>
                </p:cNvSpPr>
                <p:nvPr/>
              </p:nvSpPr>
              <p:spPr bwMode="auto">
                <a:xfrm>
                  <a:off x="3264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Rectangle 38"/>
                <p:cNvSpPr>
                  <a:spLocks noChangeArrowheads="1"/>
                </p:cNvSpPr>
                <p:nvPr/>
              </p:nvSpPr>
              <p:spPr bwMode="auto">
                <a:xfrm>
                  <a:off x="1344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61" name="Rectangle 39"/>
              <p:cNvSpPr>
                <a:spLocks noChangeArrowheads="1"/>
              </p:cNvSpPr>
              <p:nvPr/>
            </p:nvSpPr>
            <p:spPr bwMode="auto">
              <a:xfrm>
                <a:off x="768" y="2880"/>
                <a:ext cx="384" cy="384"/>
              </a:xfrm>
              <a:prstGeom prst="rect">
                <a:avLst/>
              </a:prstGeom>
              <a:solidFill>
                <a:srgbClr val="FF33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Rectangle 40"/>
              <p:cNvSpPr>
                <a:spLocks noChangeArrowheads="1"/>
              </p:cNvSpPr>
              <p:nvPr/>
            </p:nvSpPr>
            <p:spPr bwMode="auto">
              <a:xfrm>
                <a:off x="3072" y="2496"/>
                <a:ext cx="384" cy="384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2" name="Text Box 41"/>
            <p:cNvSpPr txBox="1">
              <a:spLocks noChangeArrowheads="1"/>
            </p:cNvSpPr>
            <p:nvPr/>
          </p:nvSpPr>
          <p:spPr bwMode="auto">
            <a:xfrm>
              <a:off x="3120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9223" name="Text Box 42"/>
            <p:cNvSpPr txBox="1">
              <a:spLocks noChangeArrowheads="1"/>
            </p:cNvSpPr>
            <p:nvPr/>
          </p:nvSpPr>
          <p:spPr bwMode="auto">
            <a:xfrm>
              <a:off x="3888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9224" name="Text Box 43"/>
            <p:cNvSpPr txBox="1">
              <a:spLocks noChangeArrowheads="1"/>
            </p:cNvSpPr>
            <p:nvPr/>
          </p:nvSpPr>
          <p:spPr bwMode="auto">
            <a:xfrm>
              <a:off x="3504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225" name="Text Box 44"/>
            <p:cNvSpPr txBox="1">
              <a:spLocks noChangeArrowheads="1"/>
            </p:cNvSpPr>
            <p:nvPr/>
          </p:nvSpPr>
          <p:spPr bwMode="auto">
            <a:xfrm>
              <a:off x="273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226" name="Text Box 45"/>
            <p:cNvSpPr txBox="1">
              <a:spLocks noChangeArrowheads="1"/>
            </p:cNvSpPr>
            <p:nvPr/>
          </p:nvSpPr>
          <p:spPr bwMode="auto">
            <a:xfrm>
              <a:off x="1968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9227" name="Text Box 46"/>
            <p:cNvSpPr txBox="1">
              <a:spLocks noChangeArrowheads="1"/>
            </p:cNvSpPr>
            <p:nvPr/>
          </p:nvSpPr>
          <p:spPr bwMode="auto">
            <a:xfrm>
              <a:off x="81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9228" name="Text Box 47"/>
            <p:cNvSpPr txBox="1">
              <a:spLocks noChangeArrowheads="1"/>
            </p:cNvSpPr>
            <p:nvPr/>
          </p:nvSpPr>
          <p:spPr bwMode="auto">
            <a:xfrm>
              <a:off x="1200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9229" name="Text Box 48"/>
            <p:cNvSpPr txBox="1">
              <a:spLocks noChangeArrowheads="1"/>
            </p:cNvSpPr>
            <p:nvPr/>
          </p:nvSpPr>
          <p:spPr bwMode="auto">
            <a:xfrm>
              <a:off x="816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9230" name="Text Box 49"/>
            <p:cNvSpPr txBox="1">
              <a:spLocks noChangeArrowheads="1"/>
            </p:cNvSpPr>
            <p:nvPr/>
          </p:nvSpPr>
          <p:spPr bwMode="auto">
            <a:xfrm>
              <a:off x="2352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9231" name="Text Box 50"/>
            <p:cNvSpPr txBox="1">
              <a:spLocks noChangeArrowheads="1"/>
            </p:cNvSpPr>
            <p:nvPr/>
          </p:nvSpPr>
          <p:spPr bwMode="auto">
            <a:xfrm>
              <a:off x="2352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232" name="Text Box 51"/>
            <p:cNvSpPr txBox="1">
              <a:spLocks noChangeArrowheads="1"/>
            </p:cNvSpPr>
            <p:nvPr/>
          </p:nvSpPr>
          <p:spPr bwMode="auto">
            <a:xfrm>
              <a:off x="1200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9233" name="Text Box 52"/>
            <p:cNvSpPr txBox="1">
              <a:spLocks noChangeArrowheads="1"/>
            </p:cNvSpPr>
            <p:nvPr/>
          </p:nvSpPr>
          <p:spPr bwMode="auto">
            <a:xfrm>
              <a:off x="1584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9234" name="Text Box 53"/>
            <p:cNvSpPr txBox="1">
              <a:spLocks noChangeArrowheads="1"/>
            </p:cNvSpPr>
            <p:nvPr/>
          </p:nvSpPr>
          <p:spPr bwMode="auto">
            <a:xfrm>
              <a:off x="816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9235" name="Text Box 54"/>
            <p:cNvSpPr txBox="1">
              <a:spLocks noChangeArrowheads="1"/>
            </p:cNvSpPr>
            <p:nvPr/>
          </p:nvSpPr>
          <p:spPr bwMode="auto">
            <a:xfrm>
              <a:off x="81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9236" name="Text Box 55"/>
            <p:cNvSpPr txBox="1">
              <a:spLocks noChangeArrowheads="1"/>
            </p:cNvSpPr>
            <p:nvPr/>
          </p:nvSpPr>
          <p:spPr bwMode="auto">
            <a:xfrm>
              <a:off x="1968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9237" name="Text Box 56"/>
            <p:cNvSpPr txBox="1">
              <a:spLocks noChangeArrowheads="1"/>
            </p:cNvSpPr>
            <p:nvPr/>
          </p:nvSpPr>
          <p:spPr bwMode="auto">
            <a:xfrm>
              <a:off x="2352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9238" name="Text Box 57"/>
            <p:cNvSpPr txBox="1">
              <a:spLocks noChangeArrowheads="1"/>
            </p:cNvSpPr>
            <p:nvPr/>
          </p:nvSpPr>
          <p:spPr bwMode="auto">
            <a:xfrm>
              <a:off x="81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9239" name="Text Box 58"/>
            <p:cNvSpPr txBox="1">
              <a:spLocks noChangeArrowheads="1"/>
            </p:cNvSpPr>
            <p:nvPr/>
          </p:nvSpPr>
          <p:spPr bwMode="auto">
            <a:xfrm>
              <a:off x="1200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9240" name="Text Box 59"/>
            <p:cNvSpPr txBox="1">
              <a:spLocks noChangeArrowheads="1"/>
            </p:cNvSpPr>
            <p:nvPr/>
          </p:nvSpPr>
          <p:spPr bwMode="auto">
            <a:xfrm>
              <a:off x="1968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241" name="Text Box 60"/>
            <p:cNvSpPr txBox="1">
              <a:spLocks noChangeArrowheads="1"/>
            </p:cNvSpPr>
            <p:nvPr/>
          </p:nvSpPr>
          <p:spPr bwMode="auto">
            <a:xfrm>
              <a:off x="1584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9242" name="Text Box 61"/>
            <p:cNvSpPr txBox="1">
              <a:spLocks noChangeArrowheads="1"/>
            </p:cNvSpPr>
            <p:nvPr/>
          </p:nvSpPr>
          <p:spPr bwMode="auto">
            <a:xfrm>
              <a:off x="3120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9243" name="Text Box 62"/>
            <p:cNvSpPr txBox="1">
              <a:spLocks noChangeArrowheads="1"/>
            </p:cNvSpPr>
            <p:nvPr/>
          </p:nvSpPr>
          <p:spPr bwMode="auto">
            <a:xfrm>
              <a:off x="273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9244" name="Text Box 63"/>
            <p:cNvSpPr txBox="1">
              <a:spLocks noChangeArrowheads="1"/>
            </p:cNvSpPr>
            <p:nvPr/>
          </p:nvSpPr>
          <p:spPr bwMode="auto">
            <a:xfrm>
              <a:off x="3504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9245" name="Text Box 64"/>
            <p:cNvSpPr txBox="1">
              <a:spLocks noChangeArrowheads="1"/>
            </p:cNvSpPr>
            <p:nvPr/>
          </p:nvSpPr>
          <p:spPr bwMode="auto">
            <a:xfrm>
              <a:off x="273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9246" name="Text Box 65"/>
            <p:cNvSpPr txBox="1">
              <a:spLocks noChangeArrowheads="1"/>
            </p:cNvSpPr>
            <p:nvPr/>
          </p:nvSpPr>
          <p:spPr bwMode="auto">
            <a:xfrm>
              <a:off x="1584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9247" name="Text Box 66"/>
            <p:cNvSpPr txBox="1">
              <a:spLocks noChangeArrowheads="1"/>
            </p:cNvSpPr>
            <p:nvPr/>
          </p:nvSpPr>
          <p:spPr bwMode="auto">
            <a:xfrm>
              <a:off x="1968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3120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9249" name="Text Box 68"/>
            <p:cNvSpPr txBox="1">
              <a:spLocks noChangeArrowheads="1"/>
            </p:cNvSpPr>
            <p:nvPr/>
          </p:nvSpPr>
          <p:spPr bwMode="auto">
            <a:xfrm>
              <a:off x="2352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250" name="Text Box 69"/>
            <p:cNvSpPr txBox="1">
              <a:spLocks noChangeArrowheads="1"/>
            </p:cNvSpPr>
            <p:nvPr/>
          </p:nvSpPr>
          <p:spPr bwMode="auto">
            <a:xfrm>
              <a:off x="3888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251" name="Text Box 70"/>
            <p:cNvSpPr txBox="1">
              <a:spLocks noChangeArrowheads="1"/>
            </p:cNvSpPr>
            <p:nvPr/>
          </p:nvSpPr>
          <p:spPr bwMode="auto">
            <a:xfrm>
              <a:off x="3504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9252" name="Text Box 71"/>
            <p:cNvSpPr txBox="1">
              <a:spLocks noChangeArrowheads="1"/>
            </p:cNvSpPr>
            <p:nvPr/>
          </p:nvSpPr>
          <p:spPr bwMode="auto">
            <a:xfrm>
              <a:off x="4272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9253" name="Text Box 72"/>
            <p:cNvSpPr txBox="1">
              <a:spLocks noChangeArrowheads="1"/>
            </p:cNvSpPr>
            <p:nvPr/>
          </p:nvSpPr>
          <p:spPr bwMode="auto">
            <a:xfrm>
              <a:off x="4272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9254" name="Text Box 73"/>
            <p:cNvSpPr txBox="1">
              <a:spLocks noChangeArrowheads="1"/>
            </p:cNvSpPr>
            <p:nvPr/>
          </p:nvSpPr>
          <p:spPr bwMode="auto">
            <a:xfrm>
              <a:off x="3888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255" name="Text Box 74"/>
            <p:cNvSpPr txBox="1">
              <a:spLocks noChangeArrowheads="1"/>
            </p:cNvSpPr>
            <p:nvPr/>
          </p:nvSpPr>
          <p:spPr bwMode="auto">
            <a:xfrm>
              <a:off x="465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9256" name="Text Box 75"/>
            <p:cNvSpPr txBox="1">
              <a:spLocks noChangeArrowheads="1"/>
            </p:cNvSpPr>
            <p:nvPr/>
          </p:nvSpPr>
          <p:spPr bwMode="auto">
            <a:xfrm>
              <a:off x="4656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9257" name="Text Box 76"/>
            <p:cNvSpPr txBox="1">
              <a:spLocks noChangeArrowheads="1"/>
            </p:cNvSpPr>
            <p:nvPr/>
          </p:nvSpPr>
          <p:spPr bwMode="auto">
            <a:xfrm>
              <a:off x="465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9258" name="Text Box 77"/>
            <p:cNvSpPr txBox="1">
              <a:spLocks noChangeArrowheads="1"/>
            </p:cNvSpPr>
            <p:nvPr/>
          </p:nvSpPr>
          <p:spPr bwMode="auto">
            <a:xfrm>
              <a:off x="465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259" name="Text Box 78"/>
            <p:cNvSpPr txBox="1">
              <a:spLocks noChangeArrowheads="1"/>
            </p:cNvSpPr>
            <p:nvPr/>
          </p:nvSpPr>
          <p:spPr bwMode="auto">
            <a:xfrm>
              <a:off x="4656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</p:grpSp>
      <p:sp>
        <p:nvSpPr>
          <p:cNvPr id="9220" name="Text Box 79"/>
          <p:cNvSpPr txBox="1">
            <a:spLocks noChangeArrowheads="1"/>
          </p:cNvSpPr>
          <p:nvPr/>
        </p:nvSpPr>
        <p:spPr bwMode="auto">
          <a:xfrm>
            <a:off x="762000" y="1752600"/>
            <a:ext cx="779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f(N) = h(N), with h(N) = Manhattan distance to the 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4267200" y="39624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3657600" y="39624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3657600" y="3352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36576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42672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54864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60960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29" name="Rectangle 9"/>
          <p:cNvSpPr>
            <a:spLocks noChangeArrowheads="1"/>
          </p:cNvSpPr>
          <p:nvPr/>
        </p:nvSpPr>
        <p:spPr bwMode="auto">
          <a:xfrm>
            <a:off x="48768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Rectangle 10"/>
          <p:cNvSpPr>
            <a:spLocks noChangeArrowheads="1"/>
          </p:cNvSpPr>
          <p:nvPr/>
        </p:nvSpPr>
        <p:spPr bwMode="auto">
          <a:xfrm>
            <a:off x="67056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73152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7315200" y="3352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3" name="Rectangle 13"/>
          <p:cNvSpPr>
            <a:spLocks noChangeArrowheads="1"/>
          </p:cNvSpPr>
          <p:nvPr/>
        </p:nvSpPr>
        <p:spPr bwMode="auto">
          <a:xfrm>
            <a:off x="7315200" y="45720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Rectangle 14"/>
          <p:cNvSpPr>
            <a:spLocks noChangeArrowheads="1"/>
          </p:cNvSpPr>
          <p:nvPr/>
        </p:nvSpPr>
        <p:spPr bwMode="auto">
          <a:xfrm>
            <a:off x="73152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Rectangle 15"/>
          <p:cNvSpPr>
            <a:spLocks noChangeArrowheads="1"/>
          </p:cNvSpPr>
          <p:nvPr/>
        </p:nvSpPr>
        <p:spPr bwMode="auto">
          <a:xfrm>
            <a:off x="7315200" y="39624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6" name="Rectangle 16"/>
          <p:cNvSpPr>
            <a:spLocks noChangeArrowheads="1"/>
          </p:cNvSpPr>
          <p:nvPr/>
        </p:nvSpPr>
        <p:spPr bwMode="auto">
          <a:xfrm>
            <a:off x="67056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7" name="Rectangle 17"/>
          <p:cNvSpPr>
            <a:spLocks noChangeArrowheads="1"/>
          </p:cNvSpPr>
          <p:nvPr/>
        </p:nvSpPr>
        <p:spPr bwMode="auto">
          <a:xfrm>
            <a:off x="60960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8" name="Rectangle 18"/>
          <p:cNvSpPr>
            <a:spLocks noChangeArrowheads="1"/>
          </p:cNvSpPr>
          <p:nvPr/>
        </p:nvSpPr>
        <p:spPr bwMode="auto">
          <a:xfrm>
            <a:off x="54864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39" name="Rectangle 19"/>
          <p:cNvSpPr>
            <a:spLocks noChangeArrowheads="1"/>
          </p:cNvSpPr>
          <p:nvPr/>
        </p:nvSpPr>
        <p:spPr bwMode="auto">
          <a:xfrm>
            <a:off x="48768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40" name="Rectangle 20"/>
          <p:cNvSpPr>
            <a:spLocks noChangeArrowheads="1"/>
          </p:cNvSpPr>
          <p:nvPr/>
        </p:nvSpPr>
        <p:spPr bwMode="auto">
          <a:xfrm>
            <a:off x="42672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41" name="Rectangle 21"/>
          <p:cNvSpPr>
            <a:spLocks noChangeArrowheads="1"/>
          </p:cNvSpPr>
          <p:nvPr/>
        </p:nvSpPr>
        <p:spPr bwMode="auto">
          <a:xfrm>
            <a:off x="36576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42" name="Rectangle 22"/>
          <p:cNvSpPr>
            <a:spLocks noChangeArrowheads="1"/>
          </p:cNvSpPr>
          <p:nvPr/>
        </p:nvSpPr>
        <p:spPr bwMode="auto">
          <a:xfrm>
            <a:off x="30480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219200" y="2743200"/>
            <a:ext cx="1828800" cy="3048000"/>
            <a:chOff x="768" y="1728"/>
            <a:chExt cx="1152" cy="1920"/>
          </a:xfrm>
        </p:grpSpPr>
        <p:sp>
          <p:nvSpPr>
            <p:cNvPr id="10350" name="Rectangle 24"/>
            <p:cNvSpPr>
              <a:spLocks noChangeArrowheads="1"/>
            </p:cNvSpPr>
            <p:nvPr/>
          </p:nvSpPr>
          <p:spPr bwMode="auto">
            <a:xfrm>
              <a:off x="76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Rectangle 25"/>
            <p:cNvSpPr>
              <a:spLocks noChangeArrowheads="1"/>
            </p:cNvSpPr>
            <p:nvPr/>
          </p:nvSpPr>
          <p:spPr bwMode="auto">
            <a:xfrm>
              <a:off x="1536" y="326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219200" y="3352800"/>
            <a:ext cx="1219200" cy="2438400"/>
            <a:chOff x="768" y="2112"/>
            <a:chExt cx="768" cy="1536"/>
          </a:xfrm>
        </p:grpSpPr>
        <p:sp>
          <p:nvSpPr>
            <p:cNvPr id="10348" name="Rectangle 27"/>
            <p:cNvSpPr>
              <a:spLocks noChangeArrowheads="1"/>
            </p:cNvSpPr>
            <p:nvPr/>
          </p:nvSpPr>
          <p:spPr bwMode="auto">
            <a:xfrm>
              <a:off x="1152" y="326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Rectangle 28"/>
            <p:cNvSpPr>
              <a:spLocks noChangeArrowheads="1"/>
            </p:cNvSpPr>
            <p:nvPr/>
          </p:nvSpPr>
          <p:spPr bwMode="auto">
            <a:xfrm>
              <a:off x="768" y="2112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219200" y="3962400"/>
            <a:ext cx="1219200" cy="1828800"/>
            <a:chOff x="768" y="2496"/>
            <a:chExt cx="768" cy="1152"/>
          </a:xfrm>
        </p:grpSpPr>
        <p:sp>
          <p:nvSpPr>
            <p:cNvPr id="10345" name="Rectangle 30"/>
            <p:cNvSpPr>
              <a:spLocks noChangeArrowheads="1"/>
            </p:cNvSpPr>
            <p:nvPr/>
          </p:nvSpPr>
          <p:spPr bwMode="auto">
            <a:xfrm>
              <a:off x="768" y="326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Rectangle 31"/>
            <p:cNvSpPr>
              <a:spLocks noChangeArrowheads="1"/>
            </p:cNvSpPr>
            <p:nvPr/>
          </p:nvSpPr>
          <p:spPr bwMode="auto">
            <a:xfrm>
              <a:off x="1152" y="288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" name="Rectangle 32"/>
            <p:cNvSpPr>
              <a:spLocks noChangeArrowheads="1"/>
            </p:cNvSpPr>
            <p:nvPr/>
          </p:nvSpPr>
          <p:spPr bwMode="auto">
            <a:xfrm>
              <a:off x="768" y="2496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5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Robot Navigation</a:t>
            </a:r>
          </a:p>
        </p:txBody>
      </p:sp>
      <p:grpSp>
        <p:nvGrpSpPr>
          <p:cNvPr id="10267" name="Group 34"/>
          <p:cNvGrpSpPr>
            <a:grpSpLocks/>
          </p:cNvGrpSpPr>
          <p:nvPr/>
        </p:nvGrpSpPr>
        <p:grpSpPr bwMode="auto">
          <a:xfrm>
            <a:off x="1219200" y="2743200"/>
            <a:ext cx="6705600" cy="3048000"/>
            <a:chOff x="768" y="1728"/>
            <a:chExt cx="4224" cy="1920"/>
          </a:xfrm>
        </p:grpSpPr>
        <p:grpSp>
          <p:nvGrpSpPr>
            <p:cNvPr id="10309" name="Group 35"/>
            <p:cNvGrpSpPr>
              <a:grpSpLocks/>
            </p:cNvGrpSpPr>
            <p:nvPr/>
          </p:nvGrpSpPr>
          <p:grpSpPr bwMode="auto">
            <a:xfrm>
              <a:off x="768" y="1728"/>
              <a:ext cx="4224" cy="1920"/>
              <a:chOff x="576" y="1344"/>
              <a:chExt cx="4224" cy="1920"/>
            </a:xfrm>
          </p:grpSpPr>
          <p:grpSp>
            <p:nvGrpSpPr>
              <p:cNvPr id="10312" name="Group 36"/>
              <p:cNvGrpSpPr>
                <a:grpSpLocks/>
              </p:cNvGrpSpPr>
              <p:nvPr/>
            </p:nvGrpSpPr>
            <p:grpSpPr bwMode="auto">
              <a:xfrm>
                <a:off x="576" y="1344"/>
                <a:ext cx="4224" cy="1920"/>
                <a:chOff x="576" y="1344"/>
                <a:chExt cx="4224" cy="1920"/>
              </a:xfrm>
            </p:grpSpPr>
            <p:sp>
              <p:nvSpPr>
                <p:cNvPr id="10330" name="Rectangle 37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224" cy="192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1" name="Line 38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32" name="Line 39"/>
                <p:cNvSpPr>
                  <a:spLocks noChangeShapeType="1"/>
                </p:cNvSpPr>
                <p:nvPr/>
              </p:nvSpPr>
              <p:spPr bwMode="auto">
                <a:xfrm>
                  <a:off x="1728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33" name="Line 40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34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35" name="Line 42"/>
                <p:cNvSpPr>
                  <a:spLocks noChangeShapeType="1"/>
                </p:cNvSpPr>
                <p:nvPr/>
              </p:nvSpPr>
              <p:spPr bwMode="auto">
                <a:xfrm>
                  <a:off x="2880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36" name="Line 43"/>
                <p:cNvSpPr>
                  <a:spLocks noChangeShapeType="1"/>
                </p:cNvSpPr>
                <p:nvPr/>
              </p:nvSpPr>
              <p:spPr bwMode="auto">
                <a:xfrm>
                  <a:off x="3264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37" name="Line 44"/>
                <p:cNvSpPr>
                  <a:spLocks noChangeShapeType="1"/>
                </p:cNvSpPr>
                <p:nvPr/>
              </p:nvSpPr>
              <p:spPr bwMode="auto">
                <a:xfrm>
                  <a:off x="3648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38" name="Line 45"/>
                <p:cNvSpPr>
                  <a:spLocks noChangeShapeType="1"/>
                </p:cNvSpPr>
                <p:nvPr/>
              </p:nvSpPr>
              <p:spPr bwMode="auto">
                <a:xfrm>
                  <a:off x="4032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39" name="Line 46"/>
                <p:cNvSpPr>
                  <a:spLocks noChangeShapeType="1"/>
                </p:cNvSpPr>
                <p:nvPr/>
              </p:nvSpPr>
              <p:spPr bwMode="auto">
                <a:xfrm>
                  <a:off x="4416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40" name="Line 47"/>
                <p:cNvSpPr>
                  <a:spLocks noChangeShapeType="1"/>
                </p:cNvSpPr>
                <p:nvPr/>
              </p:nvSpPr>
              <p:spPr bwMode="auto">
                <a:xfrm>
                  <a:off x="1344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41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576" y="1728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42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576" y="2112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43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576" y="2496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44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576" y="2880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0313" name="Rectangle 52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Rectangle 53"/>
              <p:cNvSpPr>
                <a:spLocks noChangeArrowheads="1"/>
              </p:cNvSpPr>
              <p:nvPr/>
            </p:nvSpPr>
            <p:spPr bwMode="auto">
              <a:xfrm>
                <a:off x="1344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Rectangle 54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55"/>
              <p:cNvSpPr>
                <a:spLocks noChangeArrowheads="1"/>
              </p:cNvSpPr>
              <p:nvPr/>
            </p:nvSpPr>
            <p:spPr bwMode="auto">
              <a:xfrm>
                <a:off x="3648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56"/>
              <p:cNvSpPr>
                <a:spLocks noChangeArrowheads="1"/>
              </p:cNvSpPr>
              <p:nvPr/>
            </p:nvSpPr>
            <p:spPr bwMode="auto">
              <a:xfrm>
                <a:off x="4032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57"/>
              <p:cNvSpPr>
                <a:spLocks noChangeArrowheads="1"/>
              </p:cNvSpPr>
              <p:nvPr/>
            </p:nvSpPr>
            <p:spPr bwMode="auto">
              <a:xfrm>
                <a:off x="4032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Rectangle 58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0" name="Rectangle 59"/>
              <p:cNvSpPr>
                <a:spLocks noChangeArrowheads="1"/>
              </p:cNvSpPr>
              <p:nvPr/>
            </p:nvSpPr>
            <p:spPr bwMode="auto">
              <a:xfrm>
                <a:off x="4032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1" name="Rectangle 60"/>
              <p:cNvSpPr>
                <a:spLocks noChangeArrowheads="1"/>
              </p:cNvSpPr>
              <p:nvPr/>
            </p:nvSpPr>
            <p:spPr bwMode="auto">
              <a:xfrm>
                <a:off x="3264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2" name="Rectangle 61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3" name="Rectangle 62"/>
              <p:cNvSpPr>
                <a:spLocks noChangeArrowheads="1"/>
              </p:cNvSpPr>
              <p:nvPr/>
            </p:nvSpPr>
            <p:spPr bwMode="auto">
              <a:xfrm>
                <a:off x="2496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4" name="Rectangle 63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Rectangle 64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6" name="Rectangle 65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Rectangle 66"/>
              <p:cNvSpPr>
                <a:spLocks noChangeArrowheads="1"/>
              </p:cNvSpPr>
              <p:nvPr/>
            </p:nvSpPr>
            <p:spPr bwMode="auto">
              <a:xfrm>
                <a:off x="2880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67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Rectangle 68"/>
              <p:cNvSpPr>
                <a:spLocks noChangeArrowheads="1"/>
              </p:cNvSpPr>
              <p:nvPr/>
            </p:nvSpPr>
            <p:spPr bwMode="auto">
              <a:xfrm>
                <a:off x="1344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10" name="Rectangle 69"/>
            <p:cNvSpPr>
              <a:spLocks noChangeArrowheads="1"/>
            </p:cNvSpPr>
            <p:nvPr/>
          </p:nvSpPr>
          <p:spPr bwMode="auto">
            <a:xfrm>
              <a:off x="768" y="2880"/>
              <a:ext cx="384" cy="384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Rectangle 70"/>
            <p:cNvSpPr>
              <a:spLocks noChangeArrowheads="1"/>
            </p:cNvSpPr>
            <p:nvPr/>
          </p:nvSpPr>
          <p:spPr bwMode="auto">
            <a:xfrm>
              <a:off x="3072" y="2496"/>
              <a:ext cx="384" cy="384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8" name="Text Box 71"/>
          <p:cNvSpPr txBox="1">
            <a:spLocks noChangeArrowheads="1"/>
          </p:cNvSpPr>
          <p:nvPr/>
        </p:nvSpPr>
        <p:spPr bwMode="auto">
          <a:xfrm>
            <a:off x="49530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0269" name="Text Box 72"/>
          <p:cNvSpPr txBox="1">
            <a:spLocks noChangeArrowheads="1"/>
          </p:cNvSpPr>
          <p:nvPr/>
        </p:nvSpPr>
        <p:spPr bwMode="auto">
          <a:xfrm>
            <a:off x="61722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70" name="Text Box 73"/>
          <p:cNvSpPr txBox="1">
            <a:spLocks noChangeArrowheads="1"/>
          </p:cNvSpPr>
          <p:nvPr/>
        </p:nvSpPr>
        <p:spPr bwMode="auto">
          <a:xfrm>
            <a:off x="55626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71" name="Text Box 74"/>
          <p:cNvSpPr txBox="1">
            <a:spLocks noChangeArrowheads="1"/>
          </p:cNvSpPr>
          <p:nvPr/>
        </p:nvSpPr>
        <p:spPr bwMode="auto">
          <a:xfrm>
            <a:off x="43434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72" name="Text Box 75"/>
          <p:cNvSpPr txBox="1">
            <a:spLocks noChangeArrowheads="1"/>
          </p:cNvSpPr>
          <p:nvPr/>
        </p:nvSpPr>
        <p:spPr bwMode="auto">
          <a:xfrm>
            <a:off x="31242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273" name="Text Box 76"/>
          <p:cNvSpPr txBox="1">
            <a:spLocks noChangeArrowheads="1"/>
          </p:cNvSpPr>
          <p:nvPr/>
        </p:nvSpPr>
        <p:spPr bwMode="auto">
          <a:xfrm>
            <a:off x="12954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0274" name="Text Box 77"/>
          <p:cNvSpPr txBox="1">
            <a:spLocks noChangeArrowheads="1"/>
          </p:cNvSpPr>
          <p:nvPr/>
        </p:nvSpPr>
        <p:spPr bwMode="auto">
          <a:xfrm>
            <a:off x="19050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0275" name="Text Box 78"/>
          <p:cNvSpPr txBox="1">
            <a:spLocks noChangeArrowheads="1"/>
          </p:cNvSpPr>
          <p:nvPr/>
        </p:nvSpPr>
        <p:spPr bwMode="auto">
          <a:xfrm>
            <a:off x="1295400" y="46482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0276" name="Text Box 79"/>
          <p:cNvSpPr txBox="1">
            <a:spLocks noChangeArrowheads="1"/>
          </p:cNvSpPr>
          <p:nvPr/>
        </p:nvSpPr>
        <p:spPr bwMode="auto">
          <a:xfrm>
            <a:off x="37338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77" name="Text Box 80"/>
          <p:cNvSpPr txBox="1">
            <a:spLocks noChangeArrowheads="1"/>
          </p:cNvSpPr>
          <p:nvPr/>
        </p:nvSpPr>
        <p:spPr bwMode="auto">
          <a:xfrm>
            <a:off x="37338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278" name="Text Box 81"/>
          <p:cNvSpPr txBox="1">
            <a:spLocks noChangeArrowheads="1"/>
          </p:cNvSpPr>
          <p:nvPr/>
        </p:nvSpPr>
        <p:spPr bwMode="auto">
          <a:xfrm>
            <a:off x="19050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0279" name="Text Box 82"/>
          <p:cNvSpPr txBox="1">
            <a:spLocks noChangeArrowheads="1"/>
          </p:cNvSpPr>
          <p:nvPr/>
        </p:nvSpPr>
        <p:spPr bwMode="auto">
          <a:xfrm>
            <a:off x="25146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0280" name="Text Box 83"/>
          <p:cNvSpPr txBox="1">
            <a:spLocks noChangeArrowheads="1"/>
          </p:cNvSpPr>
          <p:nvPr/>
        </p:nvSpPr>
        <p:spPr bwMode="auto">
          <a:xfrm>
            <a:off x="12954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0281" name="Text Box 84"/>
          <p:cNvSpPr txBox="1">
            <a:spLocks noChangeArrowheads="1"/>
          </p:cNvSpPr>
          <p:nvPr/>
        </p:nvSpPr>
        <p:spPr bwMode="auto">
          <a:xfrm>
            <a:off x="12954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0282" name="Text Box 85"/>
          <p:cNvSpPr txBox="1">
            <a:spLocks noChangeArrowheads="1"/>
          </p:cNvSpPr>
          <p:nvPr/>
        </p:nvSpPr>
        <p:spPr bwMode="auto">
          <a:xfrm>
            <a:off x="31242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83" name="Text Box 86"/>
          <p:cNvSpPr txBox="1">
            <a:spLocks noChangeArrowheads="1"/>
          </p:cNvSpPr>
          <p:nvPr/>
        </p:nvSpPr>
        <p:spPr bwMode="auto">
          <a:xfrm>
            <a:off x="37338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84" name="Text Box 87"/>
          <p:cNvSpPr txBox="1">
            <a:spLocks noChangeArrowheads="1"/>
          </p:cNvSpPr>
          <p:nvPr/>
        </p:nvSpPr>
        <p:spPr bwMode="auto">
          <a:xfrm>
            <a:off x="12954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0285" name="Text Box 88"/>
          <p:cNvSpPr txBox="1">
            <a:spLocks noChangeArrowheads="1"/>
          </p:cNvSpPr>
          <p:nvPr/>
        </p:nvSpPr>
        <p:spPr bwMode="auto">
          <a:xfrm>
            <a:off x="1905000" y="46482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0286" name="Text Box 89"/>
          <p:cNvSpPr txBox="1">
            <a:spLocks noChangeArrowheads="1"/>
          </p:cNvSpPr>
          <p:nvPr/>
        </p:nvSpPr>
        <p:spPr bwMode="auto">
          <a:xfrm>
            <a:off x="31242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287" name="Text Box 90"/>
          <p:cNvSpPr txBox="1">
            <a:spLocks noChangeArrowheads="1"/>
          </p:cNvSpPr>
          <p:nvPr/>
        </p:nvSpPr>
        <p:spPr bwMode="auto">
          <a:xfrm>
            <a:off x="25146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288" name="Text Box 91"/>
          <p:cNvSpPr txBox="1">
            <a:spLocks noChangeArrowheads="1"/>
          </p:cNvSpPr>
          <p:nvPr/>
        </p:nvSpPr>
        <p:spPr bwMode="auto">
          <a:xfrm>
            <a:off x="49530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89" name="Text Box 92"/>
          <p:cNvSpPr txBox="1">
            <a:spLocks noChangeArrowheads="1"/>
          </p:cNvSpPr>
          <p:nvPr/>
        </p:nvSpPr>
        <p:spPr bwMode="auto">
          <a:xfrm>
            <a:off x="43434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90" name="Text Box 93"/>
          <p:cNvSpPr txBox="1">
            <a:spLocks noChangeArrowheads="1"/>
          </p:cNvSpPr>
          <p:nvPr/>
        </p:nvSpPr>
        <p:spPr bwMode="auto">
          <a:xfrm>
            <a:off x="55626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91" name="Text Box 94"/>
          <p:cNvSpPr txBox="1">
            <a:spLocks noChangeArrowheads="1"/>
          </p:cNvSpPr>
          <p:nvPr/>
        </p:nvSpPr>
        <p:spPr bwMode="auto">
          <a:xfrm>
            <a:off x="43434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92" name="Text Box 95"/>
          <p:cNvSpPr txBox="1">
            <a:spLocks noChangeArrowheads="1"/>
          </p:cNvSpPr>
          <p:nvPr/>
        </p:nvSpPr>
        <p:spPr bwMode="auto">
          <a:xfrm>
            <a:off x="25146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0293" name="Text Box 96"/>
          <p:cNvSpPr txBox="1">
            <a:spLocks noChangeArrowheads="1"/>
          </p:cNvSpPr>
          <p:nvPr/>
        </p:nvSpPr>
        <p:spPr bwMode="auto">
          <a:xfrm>
            <a:off x="31242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294" name="Text Box 97"/>
          <p:cNvSpPr txBox="1">
            <a:spLocks noChangeArrowheads="1"/>
          </p:cNvSpPr>
          <p:nvPr/>
        </p:nvSpPr>
        <p:spPr bwMode="auto">
          <a:xfrm>
            <a:off x="49530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95" name="Text Box 98"/>
          <p:cNvSpPr txBox="1">
            <a:spLocks noChangeArrowheads="1"/>
          </p:cNvSpPr>
          <p:nvPr/>
        </p:nvSpPr>
        <p:spPr bwMode="auto">
          <a:xfrm>
            <a:off x="37338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296" name="Text Box 99"/>
          <p:cNvSpPr txBox="1">
            <a:spLocks noChangeArrowheads="1"/>
          </p:cNvSpPr>
          <p:nvPr/>
        </p:nvSpPr>
        <p:spPr bwMode="auto">
          <a:xfrm>
            <a:off x="61722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297" name="Text Box 100"/>
          <p:cNvSpPr txBox="1">
            <a:spLocks noChangeArrowheads="1"/>
          </p:cNvSpPr>
          <p:nvPr/>
        </p:nvSpPr>
        <p:spPr bwMode="auto">
          <a:xfrm>
            <a:off x="55626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98" name="Text Box 101"/>
          <p:cNvSpPr txBox="1">
            <a:spLocks noChangeArrowheads="1"/>
          </p:cNvSpPr>
          <p:nvPr/>
        </p:nvSpPr>
        <p:spPr bwMode="auto">
          <a:xfrm>
            <a:off x="67818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299" name="Text Box 102"/>
          <p:cNvSpPr txBox="1">
            <a:spLocks noChangeArrowheads="1"/>
          </p:cNvSpPr>
          <p:nvPr/>
        </p:nvSpPr>
        <p:spPr bwMode="auto">
          <a:xfrm>
            <a:off x="67818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300" name="Text Box 103"/>
          <p:cNvSpPr txBox="1">
            <a:spLocks noChangeArrowheads="1"/>
          </p:cNvSpPr>
          <p:nvPr/>
        </p:nvSpPr>
        <p:spPr bwMode="auto">
          <a:xfrm>
            <a:off x="61722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301" name="Text Box 104"/>
          <p:cNvSpPr txBox="1">
            <a:spLocks noChangeArrowheads="1"/>
          </p:cNvSpPr>
          <p:nvPr/>
        </p:nvSpPr>
        <p:spPr bwMode="auto">
          <a:xfrm>
            <a:off x="73914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0302" name="Text Box 105"/>
          <p:cNvSpPr txBox="1">
            <a:spLocks noChangeArrowheads="1"/>
          </p:cNvSpPr>
          <p:nvPr/>
        </p:nvSpPr>
        <p:spPr bwMode="auto">
          <a:xfrm>
            <a:off x="73914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303" name="Text Box 106"/>
          <p:cNvSpPr txBox="1">
            <a:spLocks noChangeArrowheads="1"/>
          </p:cNvSpPr>
          <p:nvPr/>
        </p:nvSpPr>
        <p:spPr bwMode="auto">
          <a:xfrm>
            <a:off x="73914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0304" name="Text Box 107"/>
          <p:cNvSpPr txBox="1">
            <a:spLocks noChangeArrowheads="1"/>
          </p:cNvSpPr>
          <p:nvPr/>
        </p:nvSpPr>
        <p:spPr bwMode="auto">
          <a:xfrm>
            <a:off x="73914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305" name="Text Box 108"/>
          <p:cNvSpPr txBox="1">
            <a:spLocks noChangeArrowheads="1"/>
          </p:cNvSpPr>
          <p:nvPr/>
        </p:nvSpPr>
        <p:spPr bwMode="auto">
          <a:xfrm>
            <a:off x="7391400" y="46482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306" name="Text Box 109"/>
          <p:cNvSpPr txBox="1">
            <a:spLocks noChangeArrowheads="1"/>
          </p:cNvSpPr>
          <p:nvPr/>
        </p:nvSpPr>
        <p:spPr bwMode="auto">
          <a:xfrm>
            <a:off x="762000" y="1752600"/>
            <a:ext cx="779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f(N) = h(N), with h(N) = Manhattan distance to the goal</a:t>
            </a:r>
          </a:p>
        </p:txBody>
      </p:sp>
      <p:sp>
        <p:nvSpPr>
          <p:cNvPr id="286830" name="Rectangle 110"/>
          <p:cNvSpPr>
            <a:spLocks noChangeArrowheads="1"/>
          </p:cNvSpPr>
          <p:nvPr/>
        </p:nvSpPr>
        <p:spPr bwMode="auto">
          <a:xfrm>
            <a:off x="12192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86831" name="Rectangle 111"/>
          <p:cNvSpPr>
            <a:spLocks noChangeArrowheads="1"/>
          </p:cNvSpPr>
          <p:nvPr/>
        </p:nvSpPr>
        <p:spPr bwMode="auto">
          <a:xfrm>
            <a:off x="4876800" y="39624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animBg="1"/>
      <p:bldP spid="286723" grpId="0" animBg="1"/>
      <p:bldP spid="286724" grpId="0" animBg="1"/>
      <p:bldP spid="286725" grpId="0" animBg="1"/>
      <p:bldP spid="286726" grpId="0" animBg="1"/>
      <p:bldP spid="286727" grpId="0" animBg="1"/>
      <p:bldP spid="286728" grpId="0" animBg="1"/>
      <p:bldP spid="286729" grpId="0" animBg="1"/>
      <p:bldP spid="286730" grpId="0" animBg="1"/>
      <p:bldP spid="286731" grpId="0" animBg="1"/>
      <p:bldP spid="286732" grpId="0" animBg="1"/>
      <p:bldP spid="286733" grpId="0" animBg="1"/>
      <p:bldP spid="286734" grpId="0" animBg="1"/>
      <p:bldP spid="286735" grpId="0" animBg="1"/>
      <p:bldP spid="286736" grpId="0" animBg="1"/>
      <p:bldP spid="286737" grpId="0" animBg="1"/>
      <p:bldP spid="286738" grpId="0" animBg="1"/>
      <p:bldP spid="286739" grpId="0" animBg="1"/>
      <p:bldP spid="286740" grpId="0" animBg="1"/>
      <p:bldP spid="286741" grpId="0" animBg="1"/>
      <p:bldP spid="286742" grpId="0" animBg="1"/>
      <p:bldP spid="286830" grpId="0" animBg="1" autoUpdateAnimBg="0"/>
      <p:bldP spid="28683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5181600" y="1447800"/>
            <a:ext cx="1828800" cy="1828800"/>
            <a:chOff x="3264" y="1152"/>
            <a:chExt cx="1152" cy="1152"/>
          </a:xfrm>
        </p:grpSpPr>
        <p:sp>
          <p:nvSpPr>
            <p:cNvPr id="13339" name="Rectangle 4"/>
            <p:cNvSpPr>
              <a:spLocks noChangeArrowheads="1"/>
            </p:cNvSpPr>
            <p:nvPr/>
          </p:nvSpPr>
          <p:spPr bwMode="auto">
            <a:xfrm>
              <a:off x="3264" y="1152"/>
              <a:ext cx="1152" cy="11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Rectangle 5"/>
            <p:cNvSpPr>
              <a:spLocks noChangeArrowheads="1"/>
            </p:cNvSpPr>
            <p:nvPr/>
          </p:nvSpPr>
          <p:spPr bwMode="auto">
            <a:xfrm>
              <a:off x="3264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Rectangle 6"/>
            <p:cNvSpPr>
              <a:spLocks noChangeArrowheads="1"/>
            </p:cNvSpPr>
            <p:nvPr/>
          </p:nvSpPr>
          <p:spPr bwMode="auto">
            <a:xfrm>
              <a:off x="3264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Rectangle 7"/>
            <p:cNvSpPr>
              <a:spLocks noChangeArrowheads="1"/>
            </p:cNvSpPr>
            <p:nvPr/>
          </p:nvSpPr>
          <p:spPr bwMode="auto">
            <a:xfrm>
              <a:off x="3264" y="192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Rectangle 8"/>
            <p:cNvSpPr>
              <a:spLocks noChangeArrowheads="1"/>
            </p:cNvSpPr>
            <p:nvPr/>
          </p:nvSpPr>
          <p:spPr bwMode="auto">
            <a:xfrm>
              <a:off x="3648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Rectangle 9"/>
            <p:cNvSpPr>
              <a:spLocks noChangeArrowheads="1"/>
            </p:cNvSpPr>
            <p:nvPr/>
          </p:nvSpPr>
          <p:spPr bwMode="auto">
            <a:xfrm>
              <a:off x="3648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Rectangle 10"/>
            <p:cNvSpPr>
              <a:spLocks noChangeArrowheads="1"/>
            </p:cNvSpPr>
            <p:nvPr/>
          </p:nvSpPr>
          <p:spPr bwMode="auto">
            <a:xfrm>
              <a:off x="4032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Rectangle 11"/>
            <p:cNvSpPr>
              <a:spLocks noChangeArrowheads="1"/>
            </p:cNvSpPr>
            <p:nvPr/>
          </p:nvSpPr>
          <p:spPr bwMode="auto">
            <a:xfrm>
              <a:off x="3648" y="192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Rectangle 12"/>
            <p:cNvSpPr>
              <a:spLocks noChangeArrowheads="1"/>
            </p:cNvSpPr>
            <p:nvPr/>
          </p:nvSpPr>
          <p:spPr bwMode="auto">
            <a:xfrm>
              <a:off x="4032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Text Box 13"/>
            <p:cNvSpPr txBox="1">
              <a:spLocks noChangeArrowheads="1"/>
            </p:cNvSpPr>
            <p:nvPr/>
          </p:nvSpPr>
          <p:spPr bwMode="auto">
            <a:xfrm>
              <a:off x="3361" y="120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349" name="Text Box 14"/>
            <p:cNvSpPr txBox="1">
              <a:spLocks noChangeArrowheads="1"/>
            </p:cNvSpPr>
            <p:nvPr/>
          </p:nvSpPr>
          <p:spPr bwMode="auto">
            <a:xfrm>
              <a:off x="3746" y="120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3350" name="Text Box 15"/>
            <p:cNvSpPr txBox="1">
              <a:spLocks noChangeArrowheads="1"/>
            </p:cNvSpPr>
            <p:nvPr/>
          </p:nvSpPr>
          <p:spPr bwMode="auto">
            <a:xfrm>
              <a:off x="4128" y="120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3351" name="Text Box 16"/>
            <p:cNvSpPr txBox="1">
              <a:spLocks noChangeArrowheads="1"/>
            </p:cNvSpPr>
            <p:nvPr/>
          </p:nvSpPr>
          <p:spPr bwMode="auto">
            <a:xfrm>
              <a:off x="3361" y="158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3352" name="Text Box 17"/>
            <p:cNvSpPr txBox="1">
              <a:spLocks noChangeArrowheads="1"/>
            </p:cNvSpPr>
            <p:nvPr/>
          </p:nvSpPr>
          <p:spPr bwMode="auto">
            <a:xfrm>
              <a:off x="3746" y="158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3353" name="Text Box 18"/>
            <p:cNvSpPr txBox="1">
              <a:spLocks noChangeArrowheads="1"/>
            </p:cNvSpPr>
            <p:nvPr/>
          </p:nvSpPr>
          <p:spPr bwMode="auto">
            <a:xfrm>
              <a:off x="4128" y="158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3354" name="Text Box 19"/>
            <p:cNvSpPr txBox="1">
              <a:spLocks noChangeArrowheads="1"/>
            </p:cNvSpPr>
            <p:nvPr/>
          </p:nvSpPr>
          <p:spPr bwMode="auto">
            <a:xfrm>
              <a:off x="3361" y="1967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13355" name="Text Box 20"/>
            <p:cNvSpPr txBox="1">
              <a:spLocks noChangeArrowheads="1"/>
            </p:cNvSpPr>
            <p:nvPr/>
          </p:nvSpPr>
          <p:spPr bwMode="auto">
            <a:xfrm>
              <a:off x="3746" y="1967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</p:grpSp>
      <p:grpSp>
        <p:nvGrpSpPr>
          <p:cNvPr id="13316" name="Group 21"/>
          <p:cNvGrpSpPr>
            <a:grpSpLocks/>
          </p:cNvGrpSpPr>
          <p:nvPr/>
        </p:nvGrpSpPr>
        <p:grpSpPr bwMode="auto">
          <a:xfrm>
            <a:off x="1828800" y="1371600"/>
            <a:ext cx="1828800" cy="1828800"/>
            <a:chOff x="576" y="2688"/>
            <a:chExt cx="1152" cy="1152"/>
          </a:xfrm>
        </p:grpSpPr>
        <p:sp>
          <p:nvSpPr>
            <p:cNvPr id="13322" name="Rectangle 22"/>
            <p:cNvSpPr>
              <a:spLocks noChangeArrowheads="1"/>
            </p:cNvSpPr>
            <p:nvPr/>
          </p:nvSpPr>
          <p:spPr bwMode="auto">
            <a:xfrm>
              <a:off x="576" y="2688"/>
              <a:ext cx="1152" cy="11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Rectangle 23"/>
            <p:cNvSpPr>
              <a:spLocks noChangeArrowheads="1"/>
            </p:cNvSpPr>
            <p:nvPr/>
          </p:nvSpPr>
          <p:spPr bwMode="auto">
            <a:xfrm>
              <a:off x="1344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Rectangle 24"/>
            <p:cNvSpPr>
              <a:spLocks noChangeArrowheads="1"/>
            </p:cNvSpPr>
            <p:nvPr/>
          </p:nvSpPr>
          <p:spPr bwMode="auto">
            <a:xfrm>
              <a:off x="576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Rectangle 25"/>
            <p:cNvSpPr>
              <a:spLocks noChangeArrowheads="1"/>
            </p:cNvSpPr>
            <p:nvPr/>
          </p:nvSpPr>
          <p:spPr bwMode="auto">
            <a:xfrm>
              <a:off x="576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Rectangle 26"/>
            <p:cNvSpPr>
              <a:spLocks noChangeArrowheads="1"/>
            </p:cNvSpPr>
            <p:nvPr/>
          </p:nvSpPr>
          <p:spPr bwMode="auto">
            <a:xfrm>
              <a:off x="576" y="268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Rectangle 27"/>
            <p:cNvSpPr>
              <a:spLocks noChangeArrowheads="1"/>
            </p:cNvSpPr>
            <p:nvPr/>
          </p:nvSpPr>
          <p:spPr bwMode="auto">
            <a:xfrm>
              <a:off x="960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Rectangle 28"/>
            <p:cNvSpPr>
              <a:spLocks noChangeArrowheads="1"/>
            </p:cNvSpPr>
            <p:nvPr/>
          </p:nvSpPr>
          <p:spPr bwMode="auto">
            <a:xfrm>
              <a:off x="1344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Rectangle 29"/>
            <p:cNvSpPr>
              <a:spLocks noChangeArrowheads="1"/>
            </p:cNvSpPr>
            <p:nvPr/>
          </p:nvSpPr>
          <p:spPr bwMode="auto">
            <a:xfrm>
              <a:off x="960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Rectangle 30"/>
            <p:cNvSpPr>
              <a:spLocks noChangeArrowheads="1"/>
            </p:cNvSpPr>
            <p:nvPr/>
          </p:nvSpPr>
          <p:spPr bwMode="auto">
            <a:xfrm>
              <a:off x="1344" y="268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Text Box 31"/>
            <p:cNvSpPr txBox="1">
              <a:spLocks noChangeArrowheads="1"/>
            </p:cNvSpPr>
            <p:nvPr/>
          </p:nvSpPr>
          <p:spPr bwMode="auto">
            <a:xfrm>
              <a:off x="1441" y="312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332" name="Text Box 32"/>
            <p:cNvSpPr txBox="1">
              <a:spLocks noChangeArrowheads="1"/>
            </p:cNvSpPr>
            <p:nvPr/>
          </p:nvSpPr>
          <p:spPr bwMode="auto">
            <a:xfrm>
              <a:off x="1056" y="312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3333" name="Text Box 33"/>
            <p:cNvSpPr txBox="1">
              <a:spLocks noChangeArrowheads="1"/>
            </p:cNvSpPr>
            <p:nvPr/>
          </p:nvSpPr>
          <p:spPr bwMode="auto">
            <a:xfrm>
              <a:off x="1056" y="350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3334" name="Text Box 34"/>
            <p:cNvSpPr txBox="1">
              <a:spLocks noChangeArrowheads="1"/>
            </p:cNvSpPr>
            <p:nvPr/>
          </p:nvSpPr>
          <p:spPr bwMode="auto">
            <a:xfrm>
              <a:off x="672" y="312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3335" name="Text Box 35"/>
            <p:cNvSpPr txBox="1">
              <a:spLocks noChangeArrowheads="1"/>
            </p:cNvSpPr>
            <p:nvPr/>
          </p:nvSpPr>
          <p:spPr bwMode="auto">
            <a:xfrm>
              <a:off x="672" y="273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3336" name="Text Box 36"/>
            <p:cNvSpPr txBox="1">
              <a:spLocks noChangeArrowheads="1"/>
            </p:cNvSpPr>
            <p:nvPr/>
          </p:nvSpPr>
          <p:spPr bwMode="auto">
            <a:xfrm>
              <a:off x="1441" y="350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3337" name="Text Box 37"/>
            <p:cNvSpPr txBox="1">
              <a:spLocks noChangeArrowheads="1"/>
            </p:cNvSpPr>
            <p:nvPr/>
          </p:nvSpPr>
          <p:spPr bwMode="auto">
            <a:xfrm>
              <a:off x="672" y="350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13338" name="Text Box 38"/>
            <p:cNvSpPr txBox="1">
              <a:spLocks noChangeArrowheads="1"/>
            </p:cNvSpPr>
            <p:nvPr/>
          </p:nvSpPr>
          <p:spPr bwMode="auto">
            <a:xfrm>
              <a:off x="1441" y="273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</p:grpSp>
      <p:sp>
        <p:nvSpPr>
          <p:cNvPr id="13317" name="Text Box 39"/>
          <p:cNvSpPr txBox="1">
            <a:spLocks noChangeArrowheads="1"/>
          </p:cNvSpPr>
          <p:nvPr/>
        </p:nvSpPr>
        <p:spPr bwMode="auto">
          <a:xfrm>
            <a:off x="2514600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3318" name="Text Box 40"/>
          <p:cNvSpPr txBox="1">
            <a:spLocks noChangeArrowheads="1"/>
          </p:cNvSpPr>
          <p:nvPr/>
        </p:nvSpPr>
        <p:spPr bwMode="auto">
          <a:xfrm>
            <a:off x="5715000" y="3276600"/>
            <a:ext cx="74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goal</a:t>
            </a:r>
          </a:p>
        </p:txBody>
      </p:sp>
      <p:sp>
        <p:nvSpPr>
          <p:cNvPr id="217129" name="Text Box 41"/>
          <p:cNvSpPr txBox="1">
            <a:spLocks noChangeArrowheads="1"/>
          </p:cNvSpPr>
          <p:nvPr/>
        </p:nvSpPr>
        <p:spPr bwMode="auto">
          <a:xfrm>
            <a:off x="762000" y="3733800"/>
            <a:ext cx="56464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CC6600"/>
                </a:solidFill>
              </a:rPr>
              <a:t> h</a:t>
            </a:r>
            <a:r>
              <a:rPr lang="en-US" sz="1800" dirty="0">
                <a:solidFill>
                  <a:srgbClr val="CC6600"/>
                </a:solidFill>
              </a:rPr>
              <a:t>1</a:t>
            </a:r>
            <a:r>
              <a:rPr lang="en-US" dirty="0">
                <a:solidFill>
                  <a:srgbClr val="CC6600"/>
                </a:solidFill>
              </a:rPr>
              <a:t>(N) = number of misplaced tiles = </a:t>
            </a:r>
            <a:r>
              <a:rPr lang="en-US" dirty="0" smtClean="0">
                <a:solidFill>
                  <a:srgbClr val="CC6600"/>
                </a:solidFill>
              </a:rPr>
              <a:t>6</a:t>
            </a:r>
            <a:endParaRPr lang="en-US" dirty="0">
              <a:solidFill>
                <a:srgbClr val="CC6600"/>
              </a:solidFill>
            </a:endParaRPr>
          </a:p>
        </p:txBody>
      </p:sp>
      <p:sp>
        <p:nvSpPr>
          <p:cNvPr id="217130" name="Rectangle 42"/>
          <p:cNvSpPr>
            <a:spLocks noChangeArrowheads="1"/>
          </p:cNvSpPr>
          <p:nvPr/>
        </p:nvSpPr>
        <p:spPr bwMode="auto">
          <a:xfrm>
            <a:off x="762000" y="41148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rgbClr val="33CC33"/>
                </a:solidFill>
              </a:rPr>
              <a:t> h</a:t>
            </a:r>
            <a:r>
              <a:rPr lang="en-US" sz="1800" dirty="0">
                <a:solidFill>
                  <a:srgbClr val="33CC33"/>
                </a:solidFill>
              </a:rPr>
              <a:t>2</a:t>
            </a:r>
            <a:r>
              <a:rPr lang="en-US" dirty="0">
                <a:solidFill>
                  <a:srgbClr val="33CC33"/>
                </a:solidFill>
              </a:rPr>
              <a:t>(N) = sum of distances of each tile to goal = 13</a:t>
            </a:r>
            <a:br>
              <a:rPr lang="en-US" dirty="0">
                <a:solidFill>
                  <a:srgbClr val="33CC33"/>
                </a:solidFill>
              </a:rPr>
            </a:br>
            <a:endParaRPr lang="en-US" dirty="0">
              <a:solidFill>
                <a:srgbClr val="33CC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29" grpId="0" autoUpdateAnimBg="0"/>
      <p:bldP spid="21713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Where score function for a non-central tile is 2 if it is not followed by the correct tile in clockwise order and 0 otherwise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h</a:t>
            </a:r>
            <a:r>
              <a:rPr lang="en-US" sz="1800" dirty="0" smtClean="0"/>
              <a:t>3</a:t>
            </a:r>
            <a:r>
              <a:rPr lang="en-US" sz="2400" dirty="0" smtClean="0"/>
              <a:t>(N) = (sum of distances of each tile to goal)</a:t>
            </a:r>
            <a:br>
              <a:rPr lang="en-US" sz="2400" dirty="0" smtClean="0"/>
            </a:br>
            <a:r>
              <a:rPr lang="en-US" sz="2400" dirty="0" smtClean="0"/>
              <a:t>              + 3 x (sum of score functions for each tile) = 2+3+0+1+3+0+3+1+3x(2+2+2+2+2+0+2) = 49</a:t>
            </a:r>
            <a:br>
              <a:rPr lang="en-US" sz="2400" dirty="0" smtClean="0"/>
            </a:br>
            <a:r>
              <a:rPr lang="en-US" sz="2400" dirty="0" smtClean="0"/>
              <a:t>           is not admissible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7763" y="1212850"/>
            <a:ext cx="6416675" cy="5289550"/>
          </a:xfrm>
          <a:prstGeom prst="rect">
            <a:avLst/>
          </a:prstGeom>
          <a:noFill/>
        </p:spPr>
      </p:pic>
      <p:sp>
        <p:nvSpPr>
          <p:cNvPr id="4044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Heuristic search of a hypothetical state space (Fig. 4.4)</a:t>
            </a:r>
          </a:p>
        </p:txBody>
      </p:sp>
      <p:sp>
        <p:nvSpPr>
          <p:cNvPr id="404486" name="Line 6"/>
          <p:cNvSpPr>
            <a:spLocks noChangeShapeType="1"/>
          </p:cNvSpPr>
          <p:nvPr/>
        </p:nvSpPr>
        <p:spPr bwMode="auto">
          <a:xfrm flipV="1">
            <a:off x="2057400" y="1371600"/>
            <a:ext cx="2057400" cy="3810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4487" name="Text Box 7"/>
          <p:cNvSpPr txBox="1">
            <a:spLocks noChangeArrowheads="1"/>
          </p:cNvSpPr>
          <p:nvPr/>
        </p:nvSpPr>
        <p:spPr bwMode="auto">
          <a:xfrm>
            <a:off x="1189038" y="1584325"/>
            <a:ext cx="7921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node</a:t>
            </a:r>
          </a:p>
        </p:txBody>
      </p:sp>
      <p:sp>
        <p:nvSpPr>
          <p:cNvPr id="404488" name="Line 8"/>
          <p:cNvSpPr>
            <a:spLocks noChangeShapeType="1"/>
          </p:cNvSpPr>
          <p:nvPr/>
        </p:nvSpPr>
        <p:spPr bwMode="auto">
          <a:xfrm flipH="1" flipV="1">
            <a:off x="4800600" y="1371600"/>
            <a:ext cx="1219200" cy="304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4489" name="Text Box 9"/>
          <p:cNvSpPr txBox="1">
            <a:spLocks noChangeArrowheads="1"/>
          </p:cNvSpPr>
          <p:nvPr/>
        </p:nvSpPr>
        <p:spPr bwMode="auto">
          <a:xfrm>
            <a:off x="6045200" y="1752600"/>
            <a:ext cx="25527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</a:rPr>
              <a:t>The heuristic value </a:t>
            </a:r>
          </a:p>
          <a:p>
            <a:pPr algn="l"/>
            <a:r>
              <a:rPr lang="en-US">
                <a:solidFill>
                  <a:srgbClr val="0000FF"/>
                </a:solidFill>
              </a:rPr>
              <a:t>of the node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 the DFS algorithm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01000" cy="4514850"/>
          </a:xfrm>
        </p:spPr>
        <p:txBody>
          <a:bodyPr>
            <a:noAutofit/>
          </a:bodyPr>
          <a:lstStyle/>
          <a:p>
            <a:r>
              <a:rPr lang="en-US" sz="2000"/>
              <a:t>Function depth_first_search;</a:t>
            </a:r>
          </a:p>
          <a:p>
            <a:r>
              <a:rPr lang="en-US" sz="2000"/>
              <a:t>begin</a:t>
            </a:r>
            <a:br>
              <a:rPr lang="en-US" sz="2000"/>
            </a:br>
            <a:r>
              <a:rPr lang="en-US" sz="2000"/>
              <a:t>  open := [Start];</a:t>
            </a:r>
            <a:br>
              <a:rPr lang="en-US" sz="2000"/>
            </a:br>
            <a:r>
              <a:rPr lang="en-US" sz="2000"/>
              <a:t>  closed := [ ];</a:t>
            </a:r>
            <a:br>
              <a:rPr lang="en-US" sz="2000"/>
            </a:br>
            <a:r>
              <a:rPr lang="en-US" sz="2000"/>
              <a:t>  while open </a:t>
            </a:r>
            <a:r>
              <a:rPr lang="en-US" sz="2000">
                <a:sym typeface="Symbol" pitchFamily="18" charset="2"/>
              </a:rPr>
              <a:t> [ ] do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begin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  remove leftmost state from open, call it X;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  if X is a goal then return SUCCESS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    else begin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      generate children of X;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      put X on closed;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      discard remaining children of X if already on open or closed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      put remaining children on </a:t>
            </a:r>
            <a:r>
              <a:rPr lang="en-US" sz="2000" u="sng">
                <a:sym typeface="Symbol" pitchFamily="18" charset="2"/>
              </a:rPr>
              <a:t>left end of open</a:t>
            </a:r>
            <a:r>
              <a:rPr lang="en-US" sz="2000">
                <a:sym typeface="Symbol" pitchFamily="18" charset="2"/>
              </a:rPr>
              <a:t/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    end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    end;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  return FAIL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end. 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Add the children to OPEN with respect to their heuristic value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01000" cy="4514850"/>
          </a:xfrm>
        </p:spPr>
        <p:txBody>
          <a:bodyPr>
            <a:noAutofit/>
          </a:bodyPr>
          <a:lstStyle/>
          <a:p>
            <a:r>
              <a:rPr lang="en-US" sz="1800"/>
              <a:t>Function best_first_search;</a:t>
            </a:r>
          </a:p>
          <a:p>
            <a:r>
              <a:rPr lang="en-US" sz="1800"/>
              <a:t>begin</a:t>
            </a:r>
            <a:br>
              <a:rPr lang="en-US" sz="1800"/>
            </a:br>
            <a:r>
              <a:rPr lang="en-US" sz="1800"/>
              <a:t>  open := [Start];</a:t>
            </a:r>
            <a:br>
              <a:rPr lang="en-US" sz="1800"/>
            </a:br>
            <a:r>
              <a:rPr lang="en-US" sz="1800"/>
              <a:t>  closed := [ ];</a:t>
            </a:r>
            <a:br>
              <a:rPr lang="en-US" sz="1800"/>
            </a:br>
            <a:r>
              <a:rPr lang="en-US" sz="1800"/>
              <a:t>  while open </a:t>
            </a:r>
            <a:r>
              <a:rPr lang="en-US" sz="1800">
                <a:sym typeface="Symbol" pitchFamily="18" charset="2"/>
              </a:rPr>
              <a:t> [ ] do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begin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remove leftmost state from open, call it X;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if X is a goal then return SUCCESS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  else begin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    generate children of X;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    assign each child their heuristic value;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    put X on closed;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    (discard remaining children of X if already on open or closed)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    put remaining children on </a:t>
            </a:r>
            <a:r>
              <a:rPr lang="en-US" sz="1800" u="sng">
                <a:sym typeface="Symbol" pitchFamily="18" charset="2"/>
              </a:rPr>
              <a:t>open</a:t>
            </a:r>
            <a:br>
              <a:rPr lang="en-US" sz="1800" u="sng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    </a:t>
            </a:r>
            <a:r>
              <a:rPr lang="en-US" sz="1800" u="sng">
                <a:sym typeface="Symbol" pitchFamily="18" charset="2"/>
              </a:rPr>
              <a:t>sort open by heuristic merit (best leftmost)</a:t>
            </a:r>
            <a:r>
              <a:rPr lang="en-US" sz="1800">
                <a:sym typeface="Symbol" pitchFamily="18" charset="2"/>
              </a:rPr>
              <a:t/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  end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    end;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  return FAIL</a:t>
            </a:r>
            <a:br>
              <a:rPr lang="en-US" sz="1800">
                <a:sym typeface="Symbol" pitchFamily="18" charset="2"/>
              </a:rPr>
            </a:br>
            <a:r>
              <a:rPr lang="en-US" sz="1800">
                <a:sym typeface="Symbol" pitchFamily="18" charset="2"/>
              </a:rPr>
              <a:t>end. </a:t>
            </a:r>
            <a:endParaRPr lang="en-US" sz="18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848600" y="2514600"/>
            <a:ext cx="1295400" cy="914400"/>
            <a:chOff x="4944" y="1584"/>
            <a:chExt cx="816" cy="576"/>
          </a:xfrm>
        </p:grpSpPr>
        <p:sp>
          <p:nvSpPr>
            <p:cNvPr id="403460" name="AutoShape 4"/>
            <p:cNvSpPr>
              <a:spLocks noChangeArrowheads="1"/>
            </p:cNvSpPr>
            <p:nvPr/>
          </p:nvSpPr>
          <p:spPr bwMode="auto">
            <a:xfrm>
              <a:off x="4944" y="1584"/>
              <a:ext cx="816" cy="576"/>
            </a:xfrm>
            <a:prstGeom prst="irregularSeal1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461" name="Text Box 5"/>
            <p:cNvSpPr txBox="1">
              <a:spLocks noChangeArrowheads="1"/>
            </p:cNvSpPr>
            <p:nvPr/>
          </p:nvSpPr>
          <p:spPr bwMode="auto">
            <a:xfrm>
              <a:off x="5115" y="1723"/>
              <a:ext cx="42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new</a:t>
              </a:r>
            </a:p>
          </p:txBody>
        </p:sp>
      </p:grpSp>
      <p:sp>
        <p:nvSpPr>
          <p:cNvPr id="403463" name="Line 7"/>
          <p:cNvSpPr>
            <a:spLocks noChangeShapeType="1"/>
          </p:cNvSpPr>
          <p:nvPr/>
        </p:nvSpPr>
        <p:spPr bwMode="auto">
          <a:xfrm flipH="1">
            <a:off x="5791200" y="3124200"/>
            <a:ext cx="2057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464" name="Line 8"/>
          <p:cNvSpPr>
            <a:spLocks noChangeShapeType="1"/>
          </p:cNvSpPr>
          <p:nvPr/>
        </p:nvSpPr>
        <p:spPr bwMode="auto">
          <a:xfrm flipH="1">
            <a:off x="6248400" y="3124200"/>
            <a:ext cx="1752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465" name="Text Box 9"/>
          <p:cNvSpPr txBox="1">
            <a:spLocks noChangeArrowheads="1"/>
          </p:cNvSpPr>
          <p:nvPr/>
        </p:nvSpPr>
        <p:spPr bwMode="auto">
          <a:xfrm>
            <a:off x="5138738" y="5668963"/>
            <a:ext cx="32972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will be handled differently</a:t>
            </a:r>
          </a:p>
        </p:txBody>
      </p:sp>
      <p:sp>
        <p:nvSpPr>
          <p:cNvPr id="403466" name="Line 10"/>
          <p:cNvSpPr>
            <a:spLocks noChangeShapeType="1"/>
          </p:cNvSpPr>
          <p:nvPr/>
        </p:nvSpPr>
        <p:spPr bwMode="auto">
          <a:xfrm flipH="1" flipV="1">
            <a:off x="7391400" y="4724400"/>
            <a:ext cx="838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371600"/>
            <a:ext cx="6416675" cy="5289550"/>
          </a:xfrm>
          <a:prstGeom prst="rect">
            <a:avLst/>
          </a:prstGeom>
          <a:noFill/>
        </p:spPr>
      </p:pic>
      <p:sp>
        <p:nvSpPr>
          <p:cNvPr id="3891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Heuristic search of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a </a:t>
            </a:r>
            <a:r>
              <a:rPr lang="en-US" sz="3600"/>
              <a:t>hypothetical state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22463"/>
            <a:ext cx="8534400" cy="3013075"/>
          </a:xfrm>
          <a:prstGeom prst="rect">
            <a:avLst/>
          </a:prstGeom>
          <a:noFill/>
        </p:spPr>
      </p:pic>
      <p:sp>
        <p:nvSpPr>
          <p:cNvPr id="3911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trace of the execution of best_first_search for Fig. 4.4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Heuristic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First Search</a:t>
            </a:r>
          </a:p>
          <a:p>
            <a:r>
              <a:rPr lang="en-US" smtClean="0"/>
              <a:t>A*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1244600"/>
            <a:ext cx="4625975" cy="5051425"/>
          </a:xfrm>
          <a:prstGeom prst="rect">
            <a:avLst/>
          </a:prstGeom>
          <a:noFill/>
        </p:spPr>
      </p:pic>
      <p:sp>
        <p:nvSpPr>
          <p:cNvPr id="3921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Heuristic search of a hypothetical state space with open and closed highlighted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BFS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50287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best-first </a:t>
            </a:r>
            <a:r>
              <a:rPr lang="en-US" dirty="0"/>
              <a:t>search example</a:t>
            </a:r>
          </a:p>
        </p:txBody>
      </p:sp>
      <p:pic>
        <p:nvPicPr>
          <p:cNvPr id="10244" name="Picture 4" descr="greedy-progress01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greedy-progress0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best-first </a:t>
            </a:r>
            <a:r>
              <a:rPr lang="en-US" dirty="0"/>
              <a:t>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greedy-progress0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best-first </a:t>
            </a:r>
            <a:r>
              <a:rPr lang="en-US" dirty="0"/>
              <a:t>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greedy-progress0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5467350" cy="1990725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best-first </a:t>
            </a:r>
            <a:r>
              <a:rPr lang="en-US" dirty="0"/>
              <a:t>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January 31, 2006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AI: Chapter 4: Informed Search and Exploration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0F7B0-7102-42CB-90A1-FE0CDF34CF7F}" type="slidenum">
              <a:rPr lang="en-US"/>
              <a:pPr/>
              <a:t>26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Quick Review - Again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g(n) = cost from the initial state to the current state 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h(n) = estimated cost of the cheapest path from node n to a goal node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f(n) = evaluation function to select a node for expansion (usually the lowest cost node)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January 31, 2006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AI: Chapter 4: Informed Search and Exploration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75589A-205A-4F91-B6C8-DC069015A4CF}" type="slidenum">
              <a:rPr lang="en-US"/>
              <a:pPr/>
              <a:t>27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A* Search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A* (A star) is the most widely known form of Best-First search</a:t>
            </a:r>
          </a:p>
          <a:p>
            <a:pPr lvl="1" eaLnBrk="1" hangingPunct="1"/>
            <a:r>
              <a:rPr lang="en-US" dirty="0" smtClean="0"/>
              <a:t>It evaluates nodes by combining g(n) and h(n)</a:t>
            </a:r>
          </a:p>
          <a:p>
            <a:pPr lvl="1" eaLnBrk="1" hangingPunct="1"/>
            <a:r>
              <a:rPr lang="en-US" dirty="0" smtClean="0"/>
              <a:t>f(n) = g(n) + h(n)</a:t>
            </a:r>
          </a:p>
          <a:p>
            <a:pPr lvl="1" eaLnBrk="1" hangingPunct="1"/>
            <a:r>
              <a:rPr lang="en-US" dirty="0" smtClean="0"/>
              <a:t>Where</a:t>
            </a:r>
          </a:p>
          <a:p>
            <a:pPr lvl="2" eaLnBrk="1" hangingPunct="1"/>
            <a:r>
              <a:rPr lang="en-US" dirty="0" smtClean="0"/>
              <a:t>g(n) = cost so far to reach n</a:t>
            </a:r>
          </a:p>
          <a:p>
            <a:pPr lvl="2" eaLnBrk="1" hangingPunct="1"/>
            <a:r>
              <a:rPr lang="en-US" dirty="0" smtClean="0"/>
              <a:t>h(n) = estimated cost to goal from n</a:t>
            </a:r>
          </a:p>
          <a:p>
            <a:pPr lvl="2" eaLnBrk="1" hangingPunct="1"/>
            <a:r>
              <a:rPr lang="en-US" dirty="0" smtClean="0"/>
              <a:t>f(n) = estimated total cost of path through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175" y="1225550"/>
            <a:ext cx="7358063" cy="5556250"/>
          </a:xfrm>
          <a:prstGeom prst="rect">
            <a:avLst/>
          </a:prstGeom>
          <a:noFill/>
        </p:spPr>
      </p:pic>
      <p:sp>
        <p:nvSpPr>
          <p:cNvPr id="398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heuristic f applied to states in the 8-puzzle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8663" y="1228725"/>
            <a:ext cx="4533900" cy="5235575"/>
          </a:xfrm>
          <a:prstGeom prst="rect">
            <a:avLst/>
          </a:prstGeom>
          <a:noFill/>
        </p:spPr>
      </p:pic>
      <p:sp>
        <p:nvSpPr>
          <p:cNvPr id="41370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successive stages of OPEN and CLOSED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Heuristic Search</a:t>
            </a:r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Heuristic search exploits additional knowledge about the problem that helps direct search to more promising paths.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heuristic function that gives us an </a:t>
            </a:r>
            <a:r>
              <a:rPr lang="en-US" dirty="0" smtClean="0">
                <a:solidFill>
                  <a:srgbClr val="800000"/>
                </a:solidFill>
              </a:rPr>
              <a:t>estimate</a:t>
            </a:r>
            <a:r>
              <a:rPr lang="en-US" dirty="0" smtClean="0"/>
              <a:t> of how far we are from a goal.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 do we use </a:t>
            </a:r>
            <a:r>
              <a:rPr lang="en-US" dirty="0" smtClean="0"/>
              <a:t>heuristics?</a:t>
            </a:r>
            <a:endParaRPr lang="en-US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038600" y="3581400"/>
          <a:ext cx="2057400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3" imgW="1623960" imgH="1474560" progId="">
                  <p:embed/>
                </p:oleObj>
              </mc:Choice>
              <mc:Fallback>
                <p:oleObj name="VISIO" r:id="rId3" imgW="1623960" imgH="14745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81400"/>
                        <a:ext cx="2057400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6770" name="Picture 2" descr="tem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342900"/>
            <a:ext cx="5146675" cy="62928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42" name="Picture 2" descr="tem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5100638" cy="64817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January 31, 2006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AI: Chapter 4: Informed Search and Exploration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1AC60D-F748-4288-BB15-B497B99E8403}" type="slidenum">
              <a:rPr lang="en-US"/>
              <a:pPr/>
              <a:t>32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Best-First Search</a:t>
            </a:r>
          </a:p>
        </p:txBody>
      </p:sp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866775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January 31, 2006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AI: Chapter 4: Informed Search and Exploration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3B804-0DF1-4C68-8CB6-CF27A5346F49}" type="slidenum">
              <a:rPr lang="en-US"/>
              <a:pPr/>
              <a:t>33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A* Search</a:t>
            </a:r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9538" y="1752600"/>
            <a:ext cx="1304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" y="3476625"/>
            <a:ext cx="739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January 31, 2006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AI: Chapter 4: Informed Search and Exploration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A2CA63-8C78-4037-9F61-CD6B0C794235}" type="slidenum">
              <a:rPr lang="en-US"/>
              <a:pPr/>
              <a:t>34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A* Search</a:t>
            </a: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" y="2376488"/>
            <a:ext cx="873442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January 31, 2006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AI: Chapter 4: Informed Search and Exploration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C6C89-79F3-426C-A7C6-90FE181E9F20}" type="slidenum">
              <a:rPr lang="en-US"/>
              <a:pPr/>
              <a:t>35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A* Search</a:t>
            </a:r>
          </a:p>
        </p:txBody>
      </p:sp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3" y="1514475"/>
            <a:ext cx="8739187" cy="367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" name="Group 210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7854" name="Rectangle 3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" name="Rectangle 4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6" name="Rectangle 5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7" name="Rectangle 6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8" name="Rectangle 7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9" name="Rectangle 8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0" name="Rectangle 9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" name="Rectangle 10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2" name="Rectangle 11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3" name="Text Box 21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3" name="Group 225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7845" name="Rectangle 200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46" name="Rectangle 201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47" name="Rectangle 202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48" name="Rectangle 203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49" name="Rectangle 204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0" name="Rectangle 205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1" name="Rectangle 206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2" name="Rectangle 207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3" name="Rectangle 208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2"/>
          <p:cNvGrpSpPr>
            <a:grpSpLocks/>
          </p:cNvGrpSpPr>
          <p:nvPr/>
        </p:nvGrpSpPr>
        <p:grpSpPr bwMode="auto">
          <a:xfrm>
            <a:off x="1828800" y="2133600"/>
            <a:ext cx="1219200" cy="3978275"/>
            <a:chOff x="1152" y="1344"/>
            <a:chExt cx="768" cy="2506"/>
          </a:xfrm>
        </p:grpSpPr>
        <p:grpSp>
          <p:nvGrpSpPr>
            <p:cNvPr id="5" name="Group 214"/>
            <p:cNvGrpSpPr>
              <a:grpSpLocks/>
            </p:cNvGrpSpPr>
            <p:nvPr/>
          </p:nvGrpSpPr>
          <p:grpSpPr bwMode="auto">
            <a:xfrm>
              <a:off x="1632" y="1344"/>
              <a:ext cx="288" cy="2506"/>
              <a:chOff x="1632" y="1344"/>
              <a:chExt cx="288" cy="2506"/>
            </a:xfrm>
          </p:grpSpPr>
          <p:grpSp>
            <p:nvGrpSpPr>
              <p:cNvPr id="6" name="Group 213"/>
              <p:cNvGrpSpPr>
                <a:grpSpLocks/>
              </p:cNvGrpSpPr>
              <p:nvPr/>
            </p:nvGrpSpPr>
            <p:grpSpPr bwMode="auto">
              <a:xfrm>
                <a:off x="1632" y="1344"/>
                <a:ext cx="288" cy="490"/>
                <a:chOff x="1632" y="1344"/>
                <a:chExt cx="288" cy="490"/>
              </a:xfrm>
            </p:grpSpPr>
            <p:sp>
              <p:nvSpPr>
                <p:cNvPr id="27835" name="Rectangle 22"/>
                <p:cNvSpPr>
                  <a:spLocks noChangeArrowheads="1"/>
                </p:cNvSpPr>
                <p:nvPr/>
              </p:nvSpPr>
              <p:spPr bwMode="auto">
                <a:xfrm>
                  <a:off x="1632" y="13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36" name="Rectangle 23"/>
                <p:cNvSpPr>
                  <a:spLocks noChangeArrowheads="1"/>
                </p:cNvSpPr>
                <p:nvPr/>
              </p:nvSpPr>
              <p:spPr bwMode="auto">
                <a:xfrm>
                  <a:off x="1728" y="134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37" name="Rectangle 24"/>
                <p:cNvSpPr>
                  <a:spLocks noChangeArrowheads="1"/>
                </p:cNvSpPr>
                <p:nvPr/>
              </p:nvSpPr>
              <p:spPr bwMode="auto">
                <a:xfrm>
                  <a:off x="1632" y="1440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38" name="Rectangle 25"/>
                <p:cNvSpPr>
                  <a:spLocks noChangeArrowheads="1"/>
                </p:cNvSpPr>
                <p:nvPr/>
              </p:nvSpPr>
              <p:spPr bwMode="auto">
                <a:xfrm>
                  <a:off x="1728" y="1440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39" name="Rectangle 2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40" name="Rectangle 27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41" name="Rectangle 28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42" name="Rectangle 29"/>
                <p:cNvSpPr>
                  <a:spLocks noChangeArrowheads="1"/>
                </p:cNvSpPr>
                <p:nvPr/>
              </p:nvSpPr>
              <p:spPr bwMode="auto">
                <a:xfrm>
                  <a:off x="1824" y="1536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43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134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4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680" y="1584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5</a:t>
                  </a:r>
                </a:p>
              </p:txBody>
            </p:sp>
          </p:grpSp>
          <p:grpSp>
            <p:nvGrpSpPr>
              <p:cNvPr id="7" name="Group 211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490"/>
                <a:chOff x="1632" y="3360"/>
                <a:chExt cx="288" cy="490"/>
              </a:xfrm>
            </p:grpSpPr>
            <p:sp>
              <p:nvSpPr>
                <p:cNvPr id="27825" name="Rectangle 58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6" name="Rectangle 59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7" name="Rectangle 60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8" name="Rectangle 61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9" name="Rectangle 62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30" name="Rectangle 63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31" name="Rectangle 64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32" name="Rectangle 65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33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34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680" y="3600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5</a:t>
                  </a:r>
                </a:p>
              </p:txBody>
            </p:sp>
          </p:grpSp>
          <p:grpSp>
            <p:nvGrpSpPr>
              <p:cNvPr id="8" name="Group 212"/>
              <p:cNvGrpSpPr>
                <a:grpSpLocks/>
              </p:cNvGrpSpPr>
              <p:nvPr/>
            </p:nvGrpSpPr>
            <p:grpSpPr bwMode="auto">
              <a:xfrm>
                <a:off x="1632" y="2592"/>
                <a:ext cx="288" cy="490"/>
                <a:chOff x="1632" y="2592"/>
                <a:chExt cx="288" cy="490"/>
              </a:xfrm>
            </p:grpSpPr>
            <p:sp>
              <p:nvSpPr>
                <p:cNvPr id="27815" name="Rectangle 49"/>
                <p:cNvSpPr>
                  <a:spLocks noChangeArrowheads="1"/>
                </p:cNvSpPr>
                <p:nvPr/>
              </p:nvSpPr>
              <p:spPr bwMode="auto">
                <a:xfrm>
                  <a:off x="1632" y="2592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16" name="Rectangle 50"/>
                <p:cNvSpPr>
                  <a:spLocks noChangeArrowheads="1"/>
                </p:cNvSpPr>
                <p:nvPr/>
              </p:nvSpPr>
              <p:spPr bwMode="auto">
                <a:xfrm>
                  <a:off x="1728" y="2592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17" name="Rectangle 51"/>
                <p:cNvSpPr>
                  <a:spLocks noChangeArrowheads="1"/>
                </p:cNvSpPr>
                <p:nvPr/>
              </p:nvSpPr>
              <p:spPr bwMode="auto">
                <a:xfrm>
                  <a:off x="1632" y="2688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18" name="Rectangle 52"/>
                <p:cNvSpPr>
                  <a:spLocks noChangeArrowheads="1"/>
                </p:cNvSpPr>
                <p:nvPr/>
              </p:nvSpPr>
              <p:spPr bwMode="auto">
                <a:xfrm>
                  <a:off x="1728" y="2784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19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2688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0" name="Rectangle 54"/>
                <p:cNvSpPr>
                  <a:spLocks noChangeArrowheads="1"/>
                </p:cNvSpPr>
                <p:nvPr/>
              </p:nvSpPr>
              <p:spPr bwMode="auto">
                <a:xfrm>
                  <a:off x="1632" y="2784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1" name="Rectangle 55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2" name="Rectangle 56"/>
                <p:cNvSpPr>
                  <a:spLocks noChangeArrowheads="1"/>
                </p:cNvSpPr>
                <p:nvPr/>
              </p:nvSpPr>
              <p:spPr bwMode="auto">
                <a:xfrm>
                  <a:off x="1824" y="2784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3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592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2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680" y="2832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3</a:t>
                  </a:r>
                </a:p>
              </p:txBody>
            </p:sp>
          </p:grpSp>
        </p:grpSp>
        <p:grpSp>
          <p:nvGrpSpPr>
            <p:cNvPr id="9" name="Group 231"/>
            <p:cNvGrpSpPr>
              <a:grpSpLocks/>
            </p:cNvGrpSpPr>
            <p:nvPr/>
          </p:nvGrpSpPr>
          <p:grpSpPr bwMode="auto">
            <a:xfrm>
              <a:off x="1152" y="1488"/>
              <a:ext cx="480" cy="2016"/>
              <a:chOff x="1152" y="1488"/>
              <a:chExt cx="480" cy="2016"/>
            </a:xfrm>
          </p:grpSpPr>
          <p:sp>
            <p:nvSpPr>
              <p:cNvPr id="27809" name="Line 227"/>
              <p:cNvSpPr>
                <a:spLocks noChangeShapeType="1"/>
              </p:cNvSpPr>
              <p:nvPr/>
            </p:nvSpPr>
            <p:spPr bwMode="auto">
              <a:xfrm>
                <a:off x="1152" y="2448"/>
                <a:ext cx="48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810" name="Line 228"/>
              <p:cNvSpPr>
                <a:spLocks noChangeShapeType="1"/>
              </p:cNvSpPr>
              <p:nvPr/>
            </p:nvSpPr>
            <p:spPr bwMode="auto">
              <a:xfrm flipV="1">
                <a:off x="1152" y="1488"/>
                <a:ext cx="48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811" name="Line 230"/>
              <p:cNvSpPr>
                <a:spLocks noChangeShapeType="1"/>
              </p:cNvSpPr>
              <p:nvPr/>
            </p:nvSpPr>
            <p:spPr bwMode="auto">
              <a:xfrm>
                <a:off x="1152" y="2448"/>
                <a:ext cx="48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239"/>
          <p:cNvGrpSpPr>
            <a:grpSpLocks/>
          </p:cNvGrpSpPr>
          <p:nvPr/>
        </p:nvGrpSpPr>
        <p:grpSpPr bwMode="auto">
          <a:xfrm>
            <a:off x="4267200" y="1752600"/>
            <a:ext cx="1219200" cy="1844675"/>
            <a:chOff x="2688" y="1104"/>
            <a:chExt cx="768" cy="1162"/>
          </a:xfrm>
        </p:grpSpPr>
        <p:grpSp>
          <p:nvGrpSpPr>
            <p:cNvPr id="11" name="Group 237"/>
            <p:cNvGrpSpPr>
              <a:grpSpLocks/>
            </p:cNvGrpSpPr>
            <p:nvPr/>
          </p:nvGrpSpPr>
          <p:grpSpPr bwMode="auto">
            <a:xfrm>
              <a:off x="3168" y="1104"/>
              <a:ext cx="288" cy="1162"/>
              <a:chOff x="3168" y="1104"/>
              <a:chExt cx="288" cy="1162"/>
            </a:xfrm>
          </p:grpSpPr>
          <p:grpSp>
            <p:nvGrpSpPr>
              <p:cNvPr id="12" name="Group 218"/>
              <p:cNvGrpSpPr>
                <a:grpSpLocks/>
              </p:cNvGrpSpPr>
              <p:nvPr/>
            </p:nvGrpSpPr>
            <p:grpSpPr bwMode="auto">
              <a:xfrm>
                <a:off x="3168" y="1104"/>
                <a:ext cx="288" cy="490"/>
                <a:chOff x="3168" y="1104"/>
                <a:chExt cx="288" cy="490"/>
              </a:xfrm>
            </p:grpSpPr>
            <p:sp>
              <p:nvSpPr>
                <p:cNvPr id="27797" name="Rectangle 100"/>
                <p:cNvSpPr>
                  <a:spLocks noChangeArrowheads="1"/>
                </p:cNvSpPr>
                <p:nvPr/>
              </p:nvSpPr>
              <p:spPr bwMode="auto">
                <a:xfrm>
                  <a:off x="3168" y="1200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98" name="Rectangle 101"/>
                <p:cNvSpPr>
                  <a:spLocks noChangeArrowheads="1"/>
                </p:cNvSpPr>
                <p:nvPr/>
              </p:nvSpPr>
              <p:spPr bwMode="auto">
                <a:xfrm>
                  <a:off x="3264" y="110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9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264" y="1200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00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64" y="1296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01" name="Rectangle 104"/>
                <p:cNvSpPr>
                  <a:spLocks noChangeArrowheads="1"/>
                </p:cNvSpPr>
                <p:nvPr/>
              </p:nvSpPr>
              <p:spPr bwMode="auto">
                <a:xfrm>
                  <a:off x="3360" y="1200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02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68" y="1296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03" name="Rectangle 106"/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04" name="Rectangle 107"/>
                <p:cNvSpPr>
                  <a:spLocks noChangeArrowheads="1"/>
                </p:cNvSpPr>
                <p:nvPr/>
              </p:nvSpPr>
              <p:spPr bwMode="auto">
                <a:xfrm>
                  <a:off x="3360" y="1296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05" name="Rectangle 108"/>
                <p:cNvSpPr>
                  <a:spLocks noChangeArrowheads="1"/>
                </p:cNvSpPr>
                <p:nvPr/>
              </p:nvSpPr>
              <p:spPr bwMode="auto">
                <a:xfrm>
                  <a:off x="3360" y="110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06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216" y="1344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3</a:t>
                  </a:r>
                </a:p>
              </p:txBody>
            </p:sp>
          </p:grpSp>
          <p:grpSp>
            <p:nvGrpSpPr>
              <p:cNvPr id="13" name="Group 219"/>
              <p:cNvGrpSpPr>
                <a:grpSpLocks/>
              </p:cNvGrpSpPr>
              <p:nvPr/>
            </p:nvGrpSpPr>
            <p:grpSpPr bwMode="auto">
              <a:xfrm>
                <a:off x="3168" y="1776"/>
                <a:ext cx="288" cy="490"/>
                <a:chOff x="3168" y="1776"/>
                <a:chExt cx="288" cy="490"/>
              </a:xfrm>
            </p:grpSpPr>
            <p:sp>
              <p:nvSpPr>
                <p:cNvPr id="27787" name="Rectangle 109"/>
                <p:cNvSpPr>
                  <a:spLocks noChangeArrowheads="1"/>
                </p:cNvSpPr>
                <p:nvPr/>
              </p:nvSpPr>
              <p:spPr bwMode="auto">
                <a:xfrm>
                  <a:off x="3168" y="1776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88" name="Rectangle 110"/>
                <p:cNvSpPr>
                  <a:spLocks noChangeArrowheads="1"/>
                </p:cNvSpPr>
                <p:nvPr/>
              </p:nvSpPr>
              <p:spPr bwMode="auto">
                <a:xfrm>
                  <a:off x="3264" y="1776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89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64" y="1872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90" name="Rectangle 112"/>
                <p:cNvSpPr>
                  <a:spLocks noChangeArrowheads="1"/>
                </p:cNvSpPr>
                <p:nvPr/>
              </p:nvSpPr>
              <p:spPr bwMode="auto">
                <a:xfrm>
                  <a:off x="3264" y="1968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9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360" y="1872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9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168" y="1872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9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168" y="196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94" name="Rectangle 116"/>
                <p:cNvSpPr>
                  <a:spLocks noChangeArrowheads="1"/>
                </p:cNvSpPr>
                <p:nvPr/>
              </p:nvSpPr>
              <p:spPr bwMode="auto">
                <a:xfrm>
                  <a:off x="3360" y="1968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95" name="Rectangle 117"/>
                <p:cNvSpPr>
                  <a:spLocks noChangeArrowheads="1"/>
                </p:cNvSpPr>
                <p:nvPr/>
              </p:nvSpPr>
              <p:spPr bwMode="auto">
                <a:xfrm>
                  <a:off x="3360" y="1776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96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3216" y="2016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4</a:t>
                  </a:r>
                </a:p>
              </p:txBody>
            </p:sp>
          </p:grpSp>
        </p:grpSp>
        <p:grpSp>
          <p:nvGrpSpPr>
            <p:cNvPr id="14" name="Group 238"/>
            <p:cNvGrpSpPr>
              <a:grpSpLocks/>
            </p:cNvGrpSpPr>
            <p:nvPr/>
          </p:nvGrpSpPr>
          <p:grpSpPr bwMode="auto">
            <a:xfrm>
              <a:off x="2688" y="1248"/>
              <a:ext cx="480" cy="672"/>
              <a:chOff x="2688" y="1248"/>
              <a:chExt cx="480" cy="672"/>
            </a:xfrm>
          </p:grpSpPr>
          <p:sp>
            <p:nvSpPr>
              <p:cNvPr id="27783" name="Line 235"/>
              <p:cNvSpPr>
                <a:spLocks noChangeShapeType="1"/>
              </p:cNvSpPr>
              <p:nvPr/>
            </p:nvSpPr>
            <p:spPr bwMode="auto">
              <a:xfrm flipV="1">
                <a:off x="2688" y="1248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4" name="Line 236"/>
              <p:cNvSpPr>
                <a:spLocks noChangeShapeType="1"/>
              </p:cNvSpPr>
              <p:nvPr/>
            </p:nvSpPr>
            <p:spPr bwMode="auto">
              <a:xfrm>
                <a:off x="2688" y="1488"/>
                <a:ext cx="48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5" name="Group 241"/>
          <p:cNvGrpSpPr>
            <a:grpSpLocks/>
          </p:cNvGrpSpPr>
          <p:nvPr/>
        </p:nvGrpSpPr>
        <p:grpSpPr bwMode="auto">
          <a:xfrm>
            <a:off x="5486400" y="1752600"/>
            <a:ext cx="1219200" cy="777875"/>
            <a:chOff x="3456" y="1104"/>
            <a:chExt cx="768" cy="490"/>
          </a:xfrm>
        </p:grpSpPr>
        <p:grpSp>
          <p:nvGrpSpPr>
            <p:cNvPr id="16" name="Group 221"/>
            <p:cNvGrpSpPr>
              <a:grpSpLocks/>
            </p:cNvGrpSpPr>
            <p:nvPr/>
          </p:nvGrpSpPr>
          <p:grpSpPr bwMode="auto">
            <a:xfrm>
              <a:off x="3936" y="1104"/>
              <a:ext cx="288" cy="490"/>
              <a:chOff x="3936" y="1104"/>
              <a:chExt cx="288" cy="490"/>
            </a:xfrm>
          </p:grpSpPr>
          <p:sp>
            <p:nvSpPr>
              <p:cNvPr id="27771" name="Rectangle 120"/>
              <p:cNvSpPr>
                <a:spLocks noChangeArrowheads="1"/>
              </p:cNvSpPr>
              <p:nvPr/>
            </p:nvSpPr>
            <p:spPr bwMode="auto">
              <a:xfrm>
                <a:off x="3936" y="120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2" name="Rectangle 121"/>
              <p:cNvSpPr>
                <a:spLocks noChangeArrowheads="1"/>
              </p:cNvSpPr>
              <p:nvPr/>
            </p:nvSpPr>
            <p:spPr bwMode="auto">
              <a:xfrm>
                <a:off x="3936" y="1104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3" name="Rectangle 122"/>
              <p:cNvSpPr>
                <a:spLocks noChangeArrowheads="1"/>
              </p:cNvSpPr>
              <p:nvPr/>
            </p:nvSpPr>
            <p:spPr bwMode="auto">
              <a:xfrm>
                <a:off x="4032" y="1200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4" name="Rectangle 123"/>
              <p:cNvSpPr>
                <a:spLocks noChangeArrowheads="1"/>
              </p:cNvSpPr>
              <p:nvPr/>
            </p:nvSpPr>
            <p:spPr bwMode="auto">
              <a:xfrm>
                <a:off x="4032" y="129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5" name="Rectangle 124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6" name="Rectangle 125"/>
              <p:cNvSpPr>
                <a:spLocks noChangeArrowheads="1"/>
              </p:cNvSpPr>
              <p:nvPr/>
            </p:nvSpPr>
            <p:spPr bwMode="auto">
              <a:xfrm>
                <a:off x="3936" y="1296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7" name="Rectangle 126"/>
              <p:cNvSpPr>
                <a:spLocks noChangeArrowheads="1"/>
              </p:cNvSpPr>
              <p:nvPr/>
            </p:nvSpPr>
            <p:spPr bwMode="auto">
              <a:xfrm>
                <a:off x="4032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8" name="Rectangle 127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9" name="Rectangle 128"/>
              <p:cNvSpPr>
                <a:spLocks noChangeArrowheads="1"/>
              </p:cNvSpPr>
              <p:nvPr/>
            </p:nvSpPr>
            <p:spPr bwMode="auto">
              <a:xfrm>
                <a:off x="4128" y="110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80" name="Text Box 129"/>
              <p:cNvSpPr txBox="1">
                <a:spLocks noChangeArrowheads="1"/>
              </p:cNvSpPr>
              <p:nvPr/>
            </p:nvSpPr>
            <p:spPr bwMode="auto">
              <a:xfrm>
                <a:off x="3984" y="1344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</a:p>
            </p:txBody>
          </p:sp>
        </p:grpSp>
        <p:sp>
          <p:nvSpPr>
            <p:cNvPr id="27770" name="Line 240"/>
            <p:cNvSpPr>
              <a:spLocks noChangeShapeType="1"/>
            </p:cNvSpPr>
            <p:nvPr/>
          </p:nvSpPr>
          <p:spPr bwMode="auto">
            <a:xfrm>
              <a:off x="3456" y="12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" name="Group 243"/>
          <p:cNvGrpSpPr>
            <a:grpSpLocks/>
          </p:cNvGrpSpPr>
          <p:nvPr/>
        </p:nvGrpSpPr>
        <p:grpSpPr bwMode="auto">
          <a:xfrm>
            <a:off x="6705600" y="1752600"/>
            <a:ext cx="1219200" cy="777875"/>
            <a:chOff x="4224" y="1104"/>
            <a:chExt cx="768" cy="490"/>
          </a:xfrm>
        </p:grpSpPr>
        <p:grpSp>
          <p:nvGrpSpPr>
            <p:cNvPr id="18" name="Group 223"/>
            <p:cNvGrpSpPr>
              <a:grpSpLocks/>
            </p:cNvGrpSpPr>
            <p:nvPr/>
          </p:nvGrpSpPr>
          <p:grpSpPr bwMode="auto">
            <a:xfrm>
              <a:off x="4704" y="1104"/>
              <a:ext cx="288" cy="490"/>
              <a:chOff x="4704" y="1104"/>
              <a:chExt cx="288" cy="490"/>
            </a:xfrm>
          </p:grpSpPr>
          <p:sp>
            <p:nvSpPr>
              <p:cNvPr id="27759" name="Rectangle 140"/>
              <p:cNvSpPr>
                <a:spLocks noChangeArrowheads="1"/>
              </p:cNvSpPr>
              <p:nvPr/>
            </p:nvSpPr>
            <p:spPr bwMode="auto">
              <a:xfrm>
                <a:off x="4704" y="120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0" name="Rectangle 141"/>
              <p:cNvSpPr>
                <a:spLocks noChangeArrowheads="1"/>
              </p:cNvSpPr>
              <p:nvPr/>
            </p:nvSpPr>
            <p:spPr bwMode="auto">
              <a:xfrm>
                <a:off x="4704" y="1104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1" name="Rectangle 142"/>
              <p:cNvSpPr>
                <a:spLocks noChangeArrowheads="1"/>
              </p:cNvSpPr>
              <p:nvPr/>
            </p:nvSpPr>
            <p:spPr bwMode="auto">
              <a:xfrm>
                <a:off x="4800" y="1200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2" name="Rectangle 143"/>
              <p:cNvSpPr>
                <a:spLocks noChangeArrowheads="1"/>
              </p:cNvSpPr>
              <p:nvPr/>
            </p:nvSpPr>
            <p:spPr bwMode="auto">
              <a:xfrm>
                <a:off x="4800" y="129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3" name="Rectangle 144"/>
              <p:cNvSpPr>
                <a:spLocks noChangeArrowheads="1"/>
              </p:cNvSpPr>
              <p:nvPr/>
            </p:nvSpPr>
            <p:spPr bwMode="auto">
              <a:xfrm>
                <a:off x="4896" y="1200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4" name="Rectangle 145"/>
              <p:cNvSpPr>
                <a:spLocks noChangeArrowheads="1"/>
              </p:cNvSpPr>
              <p:nvPr/>
            </p:nvSpPr>
            <p:spPr bwMode="auto">
              <a:xfrm>
                <a:off x="4704" y="1296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5" name="Rectangle 146"/>
              <p:cNvSpPr>
                <a:spLocks noChangeArrowheads="1"/>
              </p:cNvSpPr>
              <p:nvPr/>
            </p:nvSpPr>
            <p:spPr bwMode="auto">
              <a:xfrm>
                <a:off x="4896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6" name="Rectangle 147"/>
              <p:cNvSpPr>
                <a:spLocks noChangeArrowheads="1"/>
              </p:cNvSpPr>
              <p:nvPr/>
            </p:nvSpPr>
            <p:spPr bwMode="auto">
              <a:xfrm>
                <a:off x="4896" y="1296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7" name="Rectangle 148"/>
              <p:cNvSpPr>
                <a:spLocks noChangeArrowheads="1"/>
              </p:cNvSpPr>
              <p:nvPr/>
            </p:nvSpPr>
            <p:spPr bwMode="auto">
              <a:xfrm>
                <a:off x="4800" y="110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8" name="Text Box 149"/>
              <p:cNvSpPr txBox="1">
                <a:spLocks noChangeArrowheads="1"/>
              </p:cNvSpPr>
              <p:nvPr/>
            </p:nvSpPr>
            <p:spPr bwMode="auto">
              <a:xfrm>
                <a:off x="4752" y="1344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7758" name="Line 242"/>
            <p:cNvSpPr>
              <a:spLocks noChangeShapeType="1"/>
            </p:cNvSpPr>
            <p:nvPr/>
          </p:nvSpPr>
          <p:spPr bwMode="auto">
            <a:xfrm>
              <a:off x="4224" y="12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" name="Group 262"/>
          <p:cNvGrpSpPr>
            <a:grpSpLocks/>
          </p:cNvGrpSpPr>
          <p:nvPr/>
        </p:nvGrpSpPr>
        <p:grpSpPr bwMode="auto">
          <a:xfrm>
            <a:off x="4267200" y="3733800"/>
            <a:ext cx="1219200" cy="1690688"/>
            <a:chOff x="2688" y="2352"/>
            <a:chExt cx="768" cy="1065"/>
          </a:xfrm>
        </p:grpSpPr>
        <p:grpSp>
          <p:nvGrpSpPr>
            <p:cNvPr id="20" name="Group 261"/>
            <p:cNvGrpSpPr>
              <a:grpSpLocks/>
            </p:cNvGrpSpPr>
            <p:nvPr/>
          </p:nvGrpSpPr>
          <p:grpSpPr bwMode="auto">
            <a:xfrm>
              <a:off x="3168" y="2352"/>
              <a:ext cx="288" cy="1065"/>
              <a:chOff x="3168" y="2352"/>
              <a:chExt cx="288" cy="1065"/>
            </a:xfrm>
          </p:grpSpPr>
          <p:grpSp>
            <p:nvGrpSpPr>
              <p:cNvPr id="21" name="Group 260"/>
              <p:cNvGrpSpPr>
                <a:grpSpLocks/>
              </p:cNvGrpSpPr>
              <p:nvPr/>
            </p:nvGrpSpPr>
            <p:grpSpPr bwMode="auto">
              <a:xfrm>
                <a:off x="3168" y="2928"/>
                <a:ext cx="288" cy="489"/>
                <a:chOff x="3168" y="2928"/>
                <a:chExt cx="288" cy="489"/>
              </a:xfrm>
            </p:grpSpPr>
            <p:sp>
              <p:nvSpPr>
                <p:cNvPr id="2774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168" y="2928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4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264" y="302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3168" y="3024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1" name="Rectangle 164"/>
                <p:cNvSpPr>
                  <a:spLocks noChangeArrowheads="1"/>
                </p:cNvSpPr>
                <p:nvPr/>
              </p:nvSpPr>
              <p:spPr bwMode="auto">
                <a:xfrm>
                  <a:off x="3360" y="3024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2" name="Rectangle 165"/>
                <p:cNvSpPr>
                  <a:spLocks noChangeArrowheads="1"/>
                </p:cNvSpPr>
                <p:nvPr/>
              </p:nvSpPr>
              <p:spPr bwMode="auto">
                <a:xfrm>
                  <a:off x="3168" y="3120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3" name="Rectangle 166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4" name="Rectangle 167"/>
                <p:cNvSpPr>
                  <a:spLocks noChangeArrowheads="1"/>
                </p:cNvSpPr>
                <p:nvPr/>
              </p:nvSpPr>
              <p:spPr bwMode="auto">
                <a:xfrm>
                  <a:off x="3360" y="3120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5" name="Rectangle 168"/>
                <p:cNvSpPr>
                  <a:spLocks noChangeArrowheads="1"/>
                </p:cNvSpPr>
                <p:nvPr/>
              </p:nvSpPr>
              <p:spPr bwMode="auto">
                <a:xfrm>
                  <a:off x="3264" y="2928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56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3224" y="3167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4</a:t>
                  </a:r>
                </a:p>
              </p:txBody>
            </p:sp>
          </p:grpSp>
          <p:grpSp>
            <p:nvGrpSpPr>
              <p:cNvPr id="22" name="Group 250"/>
              <p:cNvGrpSpPr>
                <a:grpSpLocks/>
              </p:cNvGrpSpPr>
              <p:nvPr/>
            </p:nvGrpSpPr>
            <p:grpSpPr bwMode="auto">
              <a:xfrm>
                <a:off x="3168" y="2352"/>
                <a:ext cx="288" cy="864"/>
                <a:chOff x="3168" y="2352"/>
                <a:chExt cx="288" cy="864"/>
              </a:xfrm>
            </p:grpSpPr>
            <p:grpSp>
              <p:nvGrpSpPr>
                <p:cNvPr id="23" name="Group 220"/>
                <p:cNvGrpSpPr>
                  <a:grpSpLocks/>
                </p:cNvGrpSpPr>
                <p:nvPr/>
              </p:nvGrpSpPr>
              <p:grpSpPr bwMode="auto">
                <a:xfrm>
                  <a:off x="3168" y="2352"/>
                  <a:ext cx="288" cy="489"/>
                  <a:chOff x="3168" y="2352"/>
                  <a:chExt cx="288" cy="489"/>
                </a:xfrm>
              </p:grpSpPr>
              <p:sp>
                <p:nvSpPr>
                  <p:cNvPr id="27738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352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39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448"/>
                    <a:ext cx="96" cy="96"/>
                  </a:xfrm>
                  <a:prstGeom prst="rect">
                    <a:avLst/>
                  </a:prstGeom>
                  <a:solidFill>
                    <a:srgbClr val="CC66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0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448"/>
                    <a:ext cx="96" cy="96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1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544"/>
                    <a:ext cx="96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2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448"/>
                    <a:ext cx="96" cy="96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3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544"/>
                    <a:ext cx="96" cy="96"/>
                  </a:xfrm>
                  <a:prstGeom prst="rect">
                    <a:avLst/>
                  </a:prstGeom>
                  <a:solidFill>
                    <a:srgbClr val="33CC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4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352"/>
                    <a:ext cx="9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5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544"/>
                    <a:ext cx="96" cy="96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6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352"/>
                    <a:ext cx="96" cy="96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7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24" y="2591"/>
                    <a:ext cx="203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2</a:t>
                    </a:r>
                  </a:p>
                </p:txBody>
              </p:sp>
            </p:grpSp>
            <p:sp>
              <p:nvSpPr>
                <p:cNvPr id="27737" name="Rectangle 163"/>
                <p:cNvSpPr>
                  <a:spLocks noChangeArrowheads="1"/>
                </p:cNvSpPr>
                <p:nvPr/>
              </p:nvSpPr>
              <p:spPr bwMode="auto">
                <a:xfrm>
                  <a:off x="3264" y="3120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251"/>
            <p:cNvGrpSpPr>
              <a:grpSpLocks/>
            </p:cNvGrpSpPr>
            <p:nvPr/>
          </p:nvGrpSpPr>
          <p:grpSpPr bwMode="auto">
            <a:xfrm>
              <a:off x="2688" y="2496"/>
              <a:ext cx="480" cy="576"/>
              <a:chOff x="2688" y="2496"/>
              <a:chExt cx="480" cy="576"/>
            </a:xfrm>
          </p:grpSpPr>
          <p:sp>
            <p:nvSpPr>
              <p:cNvPr id="27732" name="Line 248"/>
              <p:cNvSpPr>
                <a:spLocks noChangeShapeType="1"/>
              </p:cNvSpPr>
              <p:nvPr/>
            </p:nvSpPr>
            <p:spPr bwMode="auto">
              <a:xfrm flipV="1">
                <a:off x="2688" y="2496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33" name="Line 249"/>
              <p:cNvSpPr>
                <a:spLocks noChangeShapeType="1"/>
              </p:cNvSpPr>
              <p:nvPr/>
            </p:nvSpPr>
            <p:spPr bwMode="auto">
              <a:xfrm>
                <a:off x="2688" y="2736"/>
                <a:ext cx="48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5" name="Group 254"/>
          <p:cNvGrpSpPr>
            <a:grpSpLocks/>
          </p:cNvGrpSpPr>
          <p:nvPr/>
        </p:nvGrpSpPr>
        <p:grpSpPr bwMode="auto">
          <a:xfrm>
            <a:off x="5486400" y="3733800"/>
            <a:ext cx="1219200" cy="776288"/>
            <a:chOff x="3456" y="2352"/>
            <a:chExt cx="768" cy="489"/>
          </a:xfrm>
        </p:grpSpPr>
        <p:grpSp>
          <p:nvGrpSpPr>
            <p:cNvPr id="26" name="Group 222"/>
            <p:cNvGrpSpPr>
              <a:grpSpLocks/>
            </p:cNvGrpSpPr>
            <p:nvPr/>
          </p:nvGrpSpPr>
          <p:grpSpPr bwMode="auto">
            <a:xfrm>
              <a:off x="3936" y="2352"/>
              <a:ext cx="288" cy="489"/>
              <a:chOff x="3936" y="2352"/>
              <a:chExt cx="288" cy="489"/>
            </a:xfrm>
          </p:grpSpPr>
          <p:sp>
            <p:nvSpPr>
              <p:cNvPr id="27720" name="Rectangle 170"/>
              <p:cNvSpPr>
                <a:spLocks noChangeArrowheads="1"/>
              </p:cNvSpPr>
              <p:nvPr/>
            </p:nvSpPr>
            <p:spPr bwMode="auto">
              <a:xfrm>
                <a:off x="4032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1" name="Rectangle 171"/>
              <p:cNvSpPr>
                <a:spLocks noChangeArrowheads="1"/>
              </p:cNvSpPr>
              <p:nvPr/>
            </p:nvSpPr>
            <p:spPr bwMode="auto">
              <a:xfrm>
                <a:off x="4032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2" name="Rectangle 172"/>
              <p:cNvSpPr>
                <a:spLocks noChangeArrowheads="1"/>
              </p:cNvSpPr>
              <p:nvPr/>
            </p:nvSpPr>
            <p:spPr bwMode="auto">
              <a:xfrm>
                <a:off x="3936" y="2352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3" name="Rectangle 173"/>
              <p:cNvSpPr>
                <a:spLocks noChangeArrowheads="1"/>
              </p:cNvSpPr>
              <p:nvPr/>
            </p:nvSpPr>
            <p:spPr bwMode="auto">
              <a:xfrm>
                <a:off x="4032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4" name="Rectangle 174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5" name="Rectangle 175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6" name="Rectangle 176"/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7" name="Rectangle 177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8" name="Rectangle 178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9" name="Text Box 179"/>
              <p:cNvSpPr txBox="1">
                <a:spLocks noChangeArrowheads="1"/>
              </p:cNvSpPr>
              <p:nvPr/>
            </p:nvSpPr>
            <p:spPr bwMode="auto">
              <a:xfrm>
                <a:off x="3992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</a:p>
            </p:txBody>
          </p:sp>
        </p:grpSp>
        <p:sp>
          <p:nvSpPr>
            <p:cNvPr id="27719" name="Line 253"/>
            <p:cNvSpPr>
              <a:spLocks noChangeShapeType="1"/>
            </p:cNvSpPr>
            <p:nvPr/>
          </p:nvSpPr>
          <p:spPr bwMode="auto">
            <a:xfrm>
              <a:off x="3456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259"/>
          <p:cNvGrpSpPr>
            <a:grpSpLocks/>
          </p:cNvGrpSpPr>
          <p:nvPr/>
        </p:nvGrpSpPr>
        <p:grpSpPr bwMode="auto">
          <a:xfrm>
            <a:off x="6705600" y="3200400"/>
            <a:ext cx="1219200" cy="1843088"/>
            <a:chOff x="4224" y="2016"/>
            <a:chExt cx="768" cy="1161"/>
          </a:xfrm>
        </p:grpSpPr>
        <p:grpSp>
          <p:nvGrpSpPr>
            <p:cNvPr id="28" name="Group 257"/>
            <p:cNvGrpSpPr>
              <a:grpSpLocks/>
            </p:cNvGrpSpPr>
            <p:nvPr/>
          </p:nvGrpSpPr>
          <p:grpSpPr bwMode="auto">
            <a:xfrm>
              <a:off x="4704" y="2016"/>
              <a:ext cx="288" cy="1161"/>
              <a:chOff x="4704" y="2016"/>
              <a:chExt cx="288" cy="1161"/>
            </a:xfrm>
          </p:grpSpPr>
          <p:grpSp>
            <p:nvGrpSpPr>
              <p:cNvPr id="29" name="Group 224"/>
              <p:cNvGrpSpPr>
                <a:grpSpLocks/>
              </p:cNvGrpSpPr>
              <p:nvPr/>
            </p:nvGrpSpPr>
            <p:grpSpPr bwMode="auto">
              <a:xfrm>
                <a:off x="4704" y="2016"/>
                <a:ext cx="288" cy="489"/>
                <a:chOff x="4704" y="2016"/>
                <a:chExt cx="288" cy="489"/>
              </a:xfrm>
            </p:grpSpPr>
            <p:sp>
              <p:nvSpPr>
                <p:cNvPr id="27708" name="Rectangle 190"/>
                <p:cNvSpPr>
                  <a:spLocks noChangeArrowheads="1"/>
                </p:cNvSpPr>
                <p:nvPr/>
              </p:nvSpPr>
              <p:spPr bwMode="auto">
                <a:xfrm>
                  <a:off x="4800" y="2016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09" name="Rectangle 191"/>
                <p:cNvSpPr>
                  <a:spLocks noChangeArrowheads="1"/>
                </p:cNvSpPr>
                <p:nvPr/>
              </p:nvSpPr>
              <p:spPr bwMode="auto">
                <a:xfrm>
                  <a:off x="4800" y="2112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0" name="Rectangle 192"/>
                <p:cNvSpPr>
                  <a:spLocks noChangeArrowheads="1"/>
                </p:cNvSpPr>
                <p:nvPr/>
              </p:nvSpPr>
              <p:spPr bwMode="auto">
                <a:xfrm>
                  <a:off x="4704" y="2016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1" name="Rectangle 193"/>
                <p:cNvSpPr>
                  <a:spLocks noChangeArrowheads="1"/>
                </p:cNvSpPr>
                <p:nvPr/>
              </p:nvSpPr>
              <p:spPr bwMode="auto">
                <a:xfrm>
                  <a:off x="4800" y="2208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2" name="Rectangle 194"/>
                <p:cNvSpPr>
                  <a:spLocks noChangeArrowheads="1"/>
                </p:cNvSpPr>
                <p:nvPr/>
              </p:nvSpPr>
              <p:spPr bwMode="auto">
                <a:xfrm>
                  <a:off x="4896" y="2112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3" name="Rectangle 195"/>
                <p:cNvSpPr>
                  <a:spLocks noChangeArrowheads="1"/>
                </p:cNvSpPr>
                <p:nvPr/>
              </p:nvSpPr>
              <p:spPr bwMode="auto">
                <a:xfrm>
                  <a:off x="4704" y="2112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4" name="Rectangle 196"/>
                <p:cNvSpPr>
                  <a:spLocks noChangeArrowheads="1"/>
                </p:cNvSpPr>
                <p:nvPr/>
              </p:nvSpPr>
              <p:spPr bwMode="auto">
                <a:xfrm>
                  <a:off x="4704" y="220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5" name="Rectangle 197"/>
                <p:cNvSpPr>
                  <a:spLocks noChangeArrowheads="1"/>
                </p:cNvSpPr>
                <p:nvPr/>
              </p:nvSpPr>
              <p:spPr bwMode="auto">
                <a:xfrm>
                  <a:off x="4896" y="2208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6" name="Rectangle 198"/>
                <p:cNvSpPr>
                  <a:spLocks noChangeArrowheads="1"/>
                </p:cNvSpPr>
                <p:nvPr/>
              </p:nvSpPr>
              <p:spPr bwMode="auto">
                <a:xfrm>
                  <a:off x="4896" y="2016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7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4760" y="2255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2</a:t>
                  </a:r>
                </a:p>
              </p:txBody>
            </p:sp>
          </p:grpSp>
          <p:sp>
            <p:nvSpPr>
              <p:cNvPr id="27707" name="Text Box 209"/>
              <p:cNvSpPr txBox="1">
                <a:spLocks noChangeArrowheads="1"/>
              </p:cNvSpPr>
              <p:nvPr/>
            </p:nvSpPr>
            <p:spPr bwMode="auto">
              <a:xfrm>
                <a:off x="4760" y="2927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0</a:t>
                </a:r>
              </a:p>
            </p:txBody>
          </p:sp>
        </p:grpSp>
        <p:grpSp>
          <p:nvGrpSpPr>
            <p:cNvPr id="30" name="Group 258"/>
            <p:cNvGrpSpPr>
              <a:grpSpLocks/>
            </p:cNvGrpSpPr>
            <p:nvPr/>
          </p:nvGrpSpPr>
          <p:grpSpPr bwMode="auto">
            <a:xfrm>
              <a:off x="4224" y="2160"/>
              <a:ext cx="480" cy="672"/>
              <a:chOff x="4224" y="2160"/>
              <a:chExt cx="480" cy="672"/>
            </a:xfrm>
          </p:grpSpPr>
          <p:sp>
            <p:nvSpPr>
              <p:cNvPr id="27704" name="Line 255"/>
              <p:cNvSpPr>
                <a:spLocks noChangeShapeType="1"/>
              </p:cNvSpPr>
              <p:nvPr/>
            </p:nvSpPr>
            <p:spPr bwMode="auto">
              <a:xfrm flipV="1">
                <a:off x="4224" y="2160"/>
                <a:ext cx="48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05" name="Line 256"/>
              <p:cNvSpPr>
                <a:spLocks noChangeShapeType="1"/>
              </p:cNvSpPr>
              <p:nvPr/>
            </p:nvSpPr>
            <p:spPr bwMode="auto">
              <a:xfrm>
                <a:off x="4224" y="2496"/>
                <a:ext cx="48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31" name="Group 266"/>
          <p:cNvGrpSpPr>
            <a:grpSpLocks/>
          </p:cNvGrpSpPr>
          <p:nvPr/>
        </p:nvGrpSpPr>
        <p:grpSpPr bwMode="auto">
          <a:xfrm>
            <a:off x="3048000" y="2133600"/>
            <a:ext cx="1219200" cy="3990975"/>
            <a:chOff x="1920" y="1344"/>
            <a:chExt cx="768" cy="2514"/>
          </a:xfrm>
        </p:grpSpPr>
        <p:grpSp>
          <p:nvGrpSpPr>
            <p:cNvPr id="27781" name="Group 265"/>
            <p:cNvGrpSpPr>
              <a:grpSpLocks/>
            </p:cNvGrpSpPr>
            <p:nvPr/>
          </p:nvGrpSpPr>
          <p:grpSpPr bwMode="auto">
            <a:xfrm>
              <a:off x="2400" y="1344"/>
              <a:ext cx="288" cy="2514"/>
              <a:chOff x="2400" y="1344"/>
              <a:chExt cx="288" cy="2514"/>
            </a:xfrm>
          </p:grpSpPr>
          <p:grpSp>
            <p:nvGrpSpPr>
              <p:cNvPr id="27782" name="Group 215"/>
              <p:cNvGrpSpPr>
                <a:grpSpLocks/>
              </p:cNvGrpSpPr>
              <p:nvPr/>
            </p:nvGrpSpPr>
            <p:grpSpPr bwMode="auto">
              <a:xfrm>
                <a:off x="2400" y="1344"/>
                <a:ext cx="288" cy="490"/>
                <a:chOff x="2400" y="1344"/>
                <a:chExt cx="288" cy="490"/>
              </a:xfrm>
            </p:grpSpPr>
            <p:sp>
              <p:nvSpPr>
                <p:cNvPr id="27692" name="Rectangle 70"/>
                <p:cNvSpPr>
                  <a:spLocks noChangeArrowheads="1"/>
                </p:cNvSpPr>
                <p:nvPr/>
              </p:nvSpPr>
              <p:spPr bwMode="auto">
                <a:xfrm>
                  <a:off x="2400" y="13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3" name="Rectangle 71"/>
                <p:cNvSpPr>
                  <a:spLocks noChangeArrowheads="1"/>
                </p:cNvSpPr>
                <p:nvPr/>
              </p:nvSpPr>
              <p:spPr bwMode="auto">
                <a:xfrm>
                  <a:off x="2496" y="134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4" name="Rectangle 72"/>
                <p:cNvSpPr>
                  <a:spLocks noChangeArrowheads="1"/>
                </p:cNvSpPr>
                <p:nvPr/>
              </p:nvSpPr>
              <p:spPr bwMode="auto">
                <a:xfrm>
                  <a:off x="2496" y="1440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5" name="Rectangle 73"/>
                <p:cNvSpPr>
                  <a:spLocks noChangeArrowheads="1"/>
                </p:cNvSpPr>
                <p:nvPr/>
              </p:nvSpPr>
              <p:spPr bwMode="auto">
                <a:xfrm>
                  <a:off x="2496" y="1536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6" name="Rectangle 74"/>
                <p:cNvSpPr>
                  <a:spLocks noChangeArrowheads="1"/>
                </p:cNvSpPr>
                <p:nvPr/>
              </p:nvSpPr>
              <p:spPr bwMode="auto">
                <a:xfrm>
                  <a:off x="2592" y="1440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7" name="Rectangle 75"/>
                <p:cNvSpPr>
                  <a:spLocks noChangeArrowheads="1"/>
                </p:cNvSpPr>
                <p:nvPr/>
              </p:nvSpPr>
              <p:spPr bwMode="auto">
                <a:xfrm>
                  <a:off x="2400" y="1536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8" name="Rectangle 76"/>
                <p:cNvSpPr>
                  <a:spLocks noChangeArrowheads="1"/>
                </p:cNvSpPr>
                <p:nvPr/>
              </p:nvSpPr>
              <p:spPr bwMode="auto">
                <a:xfrm>
                  <a:off x="2400" y="144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9" name="Rectangle 77"/>
                <p:cNvSpPr>
                  <a:spLocks noChangeArrowheads="1"/>
                </p:cNvSpPr>
                <p:nvPr/>
              </p:nvSpPr>
              <p:spPr bwMode="auto">
                <a:xfrm>
                  <a:off x="2592" y="1536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00" name="Rectangle 78"/>
                <p:cNvSpPr>
                  <a:spLocks noChangeArrowheads="1"/>
                </p:cNvSpPr>
                <p:nvPr/>
              </p:nvSpPr>
              <p:spPr bwMode="auto">
                <a:xfrm>
                  <a:off x="2592" y="134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01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448" y="1584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3</a:t>
                  </a:r>
                </a:p>
              </p:txBody>
            </p:sp>
          </p:grpSp>
          <p:grpSp>
            <p:nvGrpSpPr>
              <p:cNvPr id="27785" name="Group 226"/>
              <p:cNvGrpSpPr>
                <a:grpSpLocks/>
              </p:cNvGrpSpPr>
              <p:nvPr/>
            </p:nvGrpSpPr>
            <p:grpSpPr bwMode="auto">
              <a:xfrm>
                <a:off x="2400" y="2592"/>
                <a:ext cx="288" cy="1266"/>
                <a:chOff x="2400" y="2592"/>
                <a:chExt cx="288" cy="1266"/>
              </a:xfrm>
            </p:grpSpPr>
            <p:grpSp>
              <p:nvGrpSpPr>
                <p:cNvPr id="27786" name="Group 217"/>
                <p:cNvGrpSpPr>
                  <a:grpSpLocks/>
                </p:cNvGrpSpPr>
                <p:nvPr/>
              </p:nvGrpSpPr>
              <p:grpSpPr bwMode="auto">
                <a:xfrm>
                  <a:off x="2400" y="3360"/>
                  <a:ext cx="288" cy="498"/>
                  <a:chOff x="2400" y="3360"/>
                  <a:chExt cx="288" cy="498"/>
                </a:xfrm>
              </p:grpSpPr>
              <p:sp>
                <p:nvSpPr>
                  <p:cNvPr id="27682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360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3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360"/>
                    <a:ext cx="96" cy="96"/>
                  </a:xfrm>
                  <a:prstGeom prst="rect">
                    <a:avLst/>
                  </a:prstGeom>
                  <a:solidFill>
                    <a:srgbClr val="CC66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4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456"/>
                    <a:ext cx="96" cy="96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5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552"/>
                    <a:ext cx="96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6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456"/>
                    <a:ext cx="96" cy="96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7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552"/>
                    <a:ext cx="96" cy="96"/>
                  </a:xfrm>
                  <a:prstGeom prst="rect">
                    <a:avLst/>
                  </a:prstGeom>
                  <a:solidFill>
                    <a:srgbClr val="33CC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3456"/>
                    <a:ext cx="9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9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3552"/>
                    <a:ext cx="96" cy="96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90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3360"/>
                    <a:ext cx="96" cy="96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91" name="Text 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8" y="3608"/>
                    <a:ext cx="203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4</a:t>
                    </a:r>
                  </a:p>
                </p:txBody>
              </p:sp>
            </p:grpSp>
            <p:grpSp>
              <p:nvGrpSpPr>
                <p:cNvPr id="27807" name="Group 216"/>
                <p:cNvGrpSpPr>
                  <a:grpSpLocks/>
                </p:cNvGrpSpPr>
                <p:nvPr/>
              </p:nvGrpSpPr>
              <p:grpSpPr bwMode="auto">
                <a:xfrm>
                  <a:off x="2400" y="2592"/>
                  <a:ext cx="288" cy="489"/>
                  <a:chOff x="2400" y="2592"/>
                  <a:chExt cx="288" cy="489"/>
                </a:xfrm>
              </p:grpSpPr>
              <p:sp>
                <p:nvSpPr>
                  <p:cNvPr id="27672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592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3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688"/>
                    <a:ext cx="96" cy="96"/>
                  </a:xfrm>
                  <a:prstGeom prst="rect">
                    <a:avLst/>
                  </a:prstGeom>
                  <a:solidFill>
                    <a:srgbClr val="CC66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688"/>
                    <a:ext cx="96" cy="96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5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784"/>
                    <a:ext cx="96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688"/>
                    <a:ext cx="96" cy="96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784"/>
                    <a:ext cx="96" cy="96"/>
                  </a:xfrm>
                  <a:prstGeom prst="rect">
                    <a:avLst/>
                  </a:prstGeom>
                  <a:solidFill>
                    <a:srgbClr val="33CC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592"/>
                    <a:ext cx="9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9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784"/>
                    <a:ext cx="96" cy="96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0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592"/>
                    <a:ext cx="96" cy="96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1" name="Text 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56" y="2831"/>
                    <a:ext cx="203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3</a:t>
                    </a:r>
                  </a:p>
                </p:txBody>
              </p:sp>
            </p:grpSp>
          </p:grpSp>
        </p:grpSp>
        <p:grpSp>
          <p:nvGrpSpPr>
            <p:cNvPr id="27808" name="Group 264"/>
            <p:cNvGrpSpPr>
              <a:grpSpLocks/>
            </p:cNvGrpSpPr>
            <p:nvPr/>
          </p:nvGrpSpPr>
          <p:grpSpPr bwMode="auto">
            <a:xfrm>
              <a:off x="1920" y="1488"/>
              <a:ext cx="480" cy="2016"/>
              <a:chOff x="1920" y="1488"/>
              <a:chExt cx="480" cy="2016"/>
            </a:xfrm>
          </p:grpSpPr>
          <p:grpSp>
            <p:nvGrpSpPr>
              <p:cNvPr id="27812" name="Group 246"/>
              <p:cNvGrpSpPr>
                <a:grpSpLocks/>
              </p:cNvGrpSpPr>
              <p:nvPr/>
            </p:nvGrpSpPr>
            <p:grpSpPr bwMode="auto">
              <a:xfrm>
                <a:off x="1920" y="2736"/>
                <a:ext cx="480" cy="768"/>
                <a:chOff x="1920" y="2736"/>
                <a:chExt cx="480" cy="768"/>
              </a:xfrm>
            </p:grpSpPr>
            <p:sp>
              <p:nvSpPr>
                <p:cNvPr id="27666" name="Line 244"/>
                <p:cNvSpPr>
                  <a:spLocks noChangeShapeType="1"/>
                </p:cNvSpPr>
                <p:nvPr/>
              </p:nvSpPr>
              <p:spPr bwMode="auto">
                <a:xfrm>
                  <a:off x="1920" y="2736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7667" name="Line 245"/>
                <p:cNvSpPr>
                  <a:spLocks noChangeShapeType="1"/>
                </p:cNvSpPr>
                <p:nvPr/>
              </p:nvSpPr>
              <p:spPr bwMode="auto">
                <a:xfrm>
                  <a:off x="1920" y="2736"/>
                  <a:ext cx="48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7665" name="Line 263"/>
              <p:cNvSpPr>
                <a:spLocks noChangeShapeType="1"/>
              </p:cNvSpPr>
              <p:nvPr/>
            </p:nvSpPr>
            <p:spPr bwMode="auto">
              <a:xfrm flipV="1">
                <a:off x="1920" y="1488"/>
                <a:ext cx="48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7661" name="Text Box 267"/>
          <p:cNvSpPr txBox="1">
            <a:spLocks noChangeArrowheads="1"/>
          </p:cNvSpPr>
          <p:nvPr/>
        </p:nvSpPr>
        <p:spPr bwMode="auto">
          <a:xfrm>
            <a:off x="3048000" y="1066800"/>
            <a:ext cx="560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f(N) = h(N) = number of misplaced tiles</a:t>
            </a:r>
          </a:p>
        </p:txBody>
      </p:sp>
      <p:grpSp>
        <p:nvGrpSpPr>
          <p:cNvPr id="216" name="Group 212"/>
          <p:cNvGrpSpPr>
            <a:grpSpLocks/>
          </p:cNvGrpSpPr>
          <p:nvPr/>
        </p:nvGrpSpPr>
        <p:grpSpPr bwMode="auto">
          <a:xfrm>
            <a:off x="381000" y="3733800"/>
            <a:ext cx="457200" cy="457200"/>
            <a:chOff x="4704" y="2688"/>
            <a:chExt cx="288" cy="288"/>
          </a:xfrm>
        </p:grpSpPr>
        <p:sp>
          <p:nvSpPr>
            <p:cNvPr id="217" name="Rectangle 213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Rectangle 214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Rectangle 215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Rectangle 216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Rectangle 217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Rectangle 218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Rectangle 219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Rectangle 220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Rectangle 221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 Box 222"/>
          <p:cNvSpPr txBox="1">
            <a:spLocks noChangeArrowheads="1"/>
          </p:cNvSpPr>
          <p:nvPr/>
        </p:nvSpPr>
        <p:spPr bwMode="auto">
          <a:xfrm>
            <a:off x="304800" y="4224338"/>
            <a:ext cx="74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9891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2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3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4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5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6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7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8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9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0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9882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3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4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5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6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7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8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89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90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828800" y="2133600"/>
            <a:ext cx="1219200" cy="3978275"/>
            <a:chOff x="1152" y="1344"/>
            <a:chExt cx="768" cy="2506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632" y="1344"/>
              <a:ext cx="288" cy="2506"/>
              <a:chOff x="1632" y="1344"/>
              <a:chExt cx="288" cy="2506"/>
            </a:xfrm>
          </p:grpSpPr>
          <p:grpSp>
            <p:nvGrpSpPr>
              <p:cNvPr id="6" name="Group 26"/>
              <p:cNvGrpSpPr>
                <a:grpSpLocks/>
              </p:cNvGrpSpPr>
              <p:nvPr/>
            </p:nvGrpSpPr>
            <p:grpSpPr bwMode="auto">
              <a:xfrm>
                <a:off x="1632" y="1344"/>
                <a:ext cx="288" cy="490"/>
                <a:chOff x="1632" y="1344"/>
                <a:chExt cx="288" cy="490"/>
              </a:xfrm>
            </p:grpSpPr>
            <p:sp>
              <p:nvSpPr>
                <p:cNvPr id="29872" name="Rectangle 27"/>
                <p:cNvSpPr>
                  <a:spLocks noChangeArrowheads="1"/>
                </p:cNvSpPr>
                <p:nvPr/>
              </p:nvSpPr>
              <p:spPr bwMode="auto">
                <a:xfrm>
                  <a:off x="1632" y="13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73" name="Rectangle 28"/>
                <p:cNvSpPr>
                  <a:spLocks noChangeArrowheads="1"/>
                </p:cNvSpPr>
                <p:nvPr/>
              </p:nvSpPr>
              <p:spPr bwMode="auto">
                <a:xfrm>
                  <a:off x="1728" y="134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74" name="Rectangle 29"/>
                <p:cNvSpPr>
                  <a:spLocks noChangeArrowheads="1"/>
                </p:cNvSpPr>
                <p:nvPr/>
              </p:nvSpPr>
              <p:spPr bwMode="auto">
                <a:xfrm>
                  <a:off x="1632" y="1440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75" name="Rectangle 30"/>
                <p:cNvSpPr>
                  <a:spLocks noChangeArrowheads="1"/>
                </p:cNvSpPr>
                <p:nvPr/>
              </p:nvSpPr>
              <p:spPr bwMode="auto">
                <a:xfrm>
                  <a:off x="1728" y="1440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76" name="Rectangle 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77" name="Rectangle 32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78" name="Rectangle 33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79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4" y="1536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80" name="Rectangle 35"/>
                <p:cNvSpPr>
                  <a:spLocks noChangeArrowheads="1"/>
                </p:cNvSpPr>
                <p:nvPr/>
              </p:nvSpPr>
              <p:spPr bwMode="auto">
                <a:xfrm>
                  <a:off x="1824" y="134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8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584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6</a:t>
                  </a:r>
                </a:p>
              </p:txBody>
            </p:sp>
          </p:grpSp>
          <p:grpSp>
            <p:nvGrpSpPr>
              <p:cNvPr id="7" name="Group 37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490"/>
                <a:chOff x="1632" y="3360"/>
                <a:chExt cx="288" cy="490"/>
              </a:xfrm>
            </p:grpSpPr>
            <p:sp>
              <p:nvSpPr>
                <p:cNvPr id="29862" name="Rectangle 38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3" name="Rectangle 39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4" name="Rectangle 40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5" name="Rectangle 41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6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7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9" name="Rectangle 45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70" name="Rectangle 46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7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680" y="3600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6</a:t>
                  </a:r>
                </a:p>
              </p:txBody>
            </p:sp>
          </p:grp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1632" y="2592"/>
                <a:ext cx="288" cy="490"/>
                <a:chOff x="1632" y="2592"/>
                <a:chExt cx="288" cy="490"/>
              </a:xfrm>
            </p:grpSpPr>
            <p:sp>
              <p:nvSpPr>
                <p:cNvPr id="29852" name="Rectangle 49"/>
                <p:cNvSpPr>
                  <a:spLocks noChangeArrowheads="1"/>
                </p:cNvSpPr>
                <p:nvPr/>
              </p:nvSpPr>
              <p:spPr bwMode="auto">
                <a:xfrm>
                  <a:off x="1632" y="2592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53" name="Rectangle 50"/>
                <p:cNvSpPr>
                  <a:spLocks noChangeArrowheads="1"/>
                </p:cNvSpPr>
                <p:nvPr/>
              </p:nvSpPr>
              <p:spPr bwMode="auto">
                <a:xfrm>
                  <a:off x="1728" y="2592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54" name="Rectangle 51"/>
                <p:cNvSpPr>
                  <a:spLocks noChangeArrowheads="1"/>
                </p:cNvSpPr>
                <p:nvPr/>
              </p:nvSpPr>
              <p:spPr bwMode="auto">
                <a:xfrm>
                  <a:off x="1632" y="2688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55" name="Rectangle 52"/>
                <p:cNvSpPr>
                  <a:spLocks noChangeArrowheads="1"/>
                </p:cNvSpPr>
                <p:nvPr/>
              </p:nvSpPr>
              <p:spPr bwMode="auto">
                <a:xfrm>
                  <a:off x="1728" y="2784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56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2688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57" name="Rectangle 54"/>
                <p:cNvSpPr>
                  <a:spLocks noChangeArrowheads="1"/>
                </p:cNvSpPr>
                <p:nvPr/>
              </p:nvSpPr>
              <p:spPr bwMode="auto">
                <a:xfrm>
                  <a:off x="1632" y="2784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58" name="Rectangle 55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59" name="Rectangle 56"/>
                <p:cNvSpPr>
                  <a:spLocks noChangeArrowheads="1"/>
                </p:cNvSpPr>
                <p:nvPr/>
              </p:nvSpPr>
              <p:spPr bwMode="auto">
                <a:xfrm>
                  <a:off x="1824" y="2784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0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592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680" y="2832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4</a:t>
                  </a:r>
                </a:p>
              </p:txBody>
            </p:sp>
          </p:grpSp>
        </p:grpSp>
        <p:grpSp>
          <p:nvGrpSpPr>
            <p:cNvPr id="9" name="Group 59"/>
            <p:cNvGrpSpPr>
              <a:grpSpLocks/>
            </p:cNvGrpSpPr>
            <p:nvPr/>
          </p:nvGrpSpPr>
          <p:grpSpPr bwMode="auto">
            <a:xfrm>
              <a:off x="1152" y="1488"/>
              <a:ext cx="480" cy="2016"/>
              <a:chOff x="1152" y="1488"/>
              <a:chExt cx="480" cy="2016"/>
            </a:xfrm>
          </p:grpSpPr>
          <p:sp>
            <p:nvSpPr>
              <p:cNvPr id="29846" name="Line 60"/>
              <p:cNvSpPr>
                <a:spLocks noChangeShapeType="1"/>
              </p:cNvSpPr>
              <p:nvPr/>
            </p:nvSpPr>
            <p:spPr bwMode="auto">
              <a:xfrm>
                <a:off x="1152" y="2448"/>
                <a:ext cx="48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847" name="Line 61"/>
              <p:cNvSpPr>
                <a:spLocks noChangeShapeType="1"/>
              </p:cNvSpPr>
              <p:nvPr/>
            </p:nvSpPr>
            <p:spPr bwMode="auto">
              <a:xfrm flipV="1">
                <a:off x="1152" y="1488"/>
                <a:ext cx="48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848" name="Line 62"/>
              <p:cNvSpPr>
                <a:spLocks noChangeShapeType="1"/>
              </p:cNvSpPr>
              <p:nvPr/>
            </p:nvSpPr>
            <p:spPr bwMode="auto">
              <a:xfrm>
                <a:off x="1152" y="2448"/>
                <a:ext cx="48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217"/>
          <p:cNvGrpSpPr>
            <a:grpSpLocks/>
          </p:cNvGrpSpPr>
          <p:nvPr/>
        </p:nvGrpSpPr>
        <p:grpSpPr bwMode="auto">
          <a:xfrm>
            <a:off x="4267200" y="1752600"/>
            <a:ext cx="3657600" cy="1524000"/>
            <a:chOff x="2688" y="1104"/>
            <a:chExt cx="2304" cy="960"/>
          </a:xfrm>
        </p:grpSpPr>
        <p:sp>
          <p:nvSpPr>
            <p:cNvPr id="29803" name="Rectangle 66"/>
            <p:cNvSpPr>
              <a:spLocks noChangeArrowheads="1"/>
            </p:cNvSpPr>
            <p:nvPr/>
          </p:nvSpPr>
          <p:spPr bwMode="auto">
            <a:xfrm>
              <a:off x="3168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4" name="Rectangle 67"/>
            <p:cNvSpPr>
              <a:spLocks noChangeArrowheads="1"/>
            </p:cNvSpPr>
            <p:nvPr/>
          </p:nvSpPr>
          <p:spPr bwMode="auto">
            <a:xfrm>
              <a:off x="3264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5" name="Rectangle 68"/>
            <p:cNvSpPr>
              <a:spLocks noChangeArrowheads="1"/>
            </p:cNvSpPr>
            <p:nvPr/>
          </p:nvSpPr>
          <p:spPr bwMode="auto">
            <a:xfrm>
              <a:off x="3264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6" name="Rectangle 69"/>
            <p:cNvSpPr>
              <a:spLocks noChangeArrowheads="1"/>
            </p:cNvSpPr>
            <p:nvPr/>
          </p:nvSpPr>
          <p:spPr bwMode="auto">
            <a:xfrm>
              <a:off x="3264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7" name="Rectangle 70"/>
            <p:cNvSpPr>
              <a:spLocks noChangeArrowheads="1"/>
            </p:cNvSpPr>
            <p:nvPr/>
          </p:nvSpPr>
          <p:spPr bwMode="auto">
            <a:xfrm>
              <a:off x="336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8" name="Rectangle 71"/>
            <p:cNvSpPr>
              <a:spLocks noChangeArrowheads="1"/>
            </p:cNvSpPr>
            <p:nvPr/>
          </p:nvSpPr>
          <p:spPr bwMode="auto">
            <a:xfrm>
              <a:off x="3168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9" name="Rectangle 72"/>
            <p:cNvSpPr>
              <a:spLocks noChangeArrowheads="1"/>
            </p:cNvSpPr>
            <p:nvPr/>
          </p:nvSpPr>
          <p:spPr bwMode="auto">
            <a:xfrm>
              <a:off x="3168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0" name="Rectangle 73"/>
            <p:cNvSpPr>
              <a:spLocks noChangeArrowheads="1"/>
            </p:cNvSpPr>
            <p:nvPr/>
          </p:nvSpPr>
          <p:spPr bwMode="auto">
            <a:xfrm>
              <a:off x="336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1" name="Rectangle 74"/>
            <p:cNvSpPr>
              <a:spLocks noChangeArrowheads="1"/>
            </p:cNvSpPr>
            <p:nvPr/>
          </p:nvSpPr>
          <p:spPr bwMode="auto">
            <a:xfrm>
              <a:off x="336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2" name="Rectangle 77"/>
            <p:cNvSpPr>
              <a:spLocks noChangeArrowheads="1"/>
            </p:cNvSpPr>
            <p:nvPr/>
          </p:nvSpPr>
          <p:spPr bwMode="auto">
            <a:xfrm>
              <a:off x="3168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3" name="Rectangle 78"/>
            <p:cNvSpPr>
              <a:spLocks noChangeArrowheads="1"/>
            </p:cNvSpPr>
            <p:nvPr/>
          </p:nvSpPr>
          <p:spPr bwMode="auto">
            <a:xfrm>
              <a:off x="3264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4" name="Rectangle 79"/>
            <p:cNvSpPr>
              <a:spLocks noChangeArrowheads="1"/>
            </p:cNvSpPr>
            <p:nvPr/>
          </p:nvSpPr>
          <p:spPr bwMode="auto">
            <a:xfrm>
              <a:off x="3264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5" name="Rectangle 80"/>
            <p:cNvSpPr>
              <a:spLocks noChangeArrowheads="1"/>
            </p:cNvSpPr>
            <p:nvPr/>
          </p:nvSpPr>
          <p:spPr bwMode="auto">
            <a:xfrm>
              <a:off x="3264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Rectangle 81"/>
            <p:cNvSpPr>
              <a:spLocks noChangeArrowheads="1"/>
            </p:cNvSpPr>
            <p:nvPr/>
          </p:nvSpPr>
          <p:spPr bwMode="auto">
            <a:xfrm>
              <a:off x="3360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7" name="Rectangle 82"/>
            <p:cNvSpPr>
              <a:spLocks noChangeArrowheads="1"/>
            </p:cNvSpPr>
            <p:nvPr/>
          </p:nvSpPr>
          <p:spPr bwMode="auto">
            <a:xfrm>
              <a:off x="3168" y="1872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Rectangle 83"/>
            <p:cNvSpPr>
              <a:spLocks noChangeArrowheads="1"/>
            </p:cNvSpPr>
            <p:nvPr/>
          </p:nvSpPr>
          <p:spPr bwMode="auto">
            <a:xfrm>
              <a:off x="3168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9" name="Rectangle 84"/>
            <p:cNvSpPr>
              <a:spLocks noChangeArrowheads="1"/>
            </p:cNvSpPr>
            <p:nvPr/>
          </p:nvSpPr>
          <p:spPr bwMode="auto">
            <a:xfrm>
              <a:off x="3360" y="196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0" name="Rectangle 85"/>
            <p:cNvSpPr>
              <a:spLocks noChangeArrowheads="1"/>
            </p:cNvSpPr>
            <p:nvPr/>
          </p:nvSpPr>
          <p:spPr bwMode="auto">
            <a:xfrm>
              <a:off x="3360" y="177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1" name="Line 88"/>
            <p:cNvSpPr>
              <a:spLocks noChangeShapeType="1"/>
            </p:cNvSpPr>
            <p:nvPr/>
          </p:nvSpPr>
          <p:spPr bwMode="auto">
            <a:xfrm flipV="1">
              <a:off x="2688" y="124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822" name="Line 89"/>
            <p:cNvSpPr>
              <a:spLocks noChangeShapeType="1"/>
            </p:cNvSpPr>
            <p:nvPr/>
          </p:nvSpPr>
          <p:spPr bwMode="auto">
            <a:xfrm>
              <a:off x="2688" y="1488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216"/>
            <p:cNvGrpSpPr>
              <a:grpSpLocks/>
            </p:cNvGrpSpPr>
            <p:nvPr/>
          </p:nvGrpSpPr>
          <p:grpSpPr bwMode="auto">
            <a:xfrm>
              <a:off x="3936" y="1104"/>
              <a:ext cx="288" cy="288"/>
              <a:chOff x="3936" y="1104"/>
              <a:chExt cx="288" cy="288"/>
            </a:xfrm>
          </p:grpSpPr>
          <p:sp>
            <p:nvSpPr>
              <p:cNvPr id="29835" name="Rectangle 92"/>
              <p:cNvSpPr>
                <a:spLocks noChangeArrowheads="1"/>
              </p:cNvSpPr>
              <p:nvPr/>
            </p:nvSpPr>
            <p:spPr bwMode="auto">
              <a:xfrm>
                <a:off x="3936" y="12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6" name="Rectangle 93"/>
              <p:cNvSpPr>
                <a:spLocks noChangeArrowheads="1"/>
              </p:cNvSpPr>
              <p:nvPr/>
            </p:nvSpPr>
            <p:spPr bwMode="auto">
              <a:xfrm>
                <a:off x="3936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7" name="Rectangle 94"/>
              <p:cNvSpPr>
                <a:spLocks noChangeArrowheads="1"/>
              </p:cNvSpPr>
              <p:nvPr/>
            </p:nvSpPr>
            <p:spPr bwMode="auto">
              <a:xfrm>
                <a:off x="4032" y="12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8" name="Rectangle 95"/>
              <p:cNvSpPr>
                <a:spLocks noChangeArrowheads="1"/>
              </p:cNvSpPr>
              <p:nvPr/>
            </p:nvSpPr>
            <p:spPr bwMode="auto">
              <a:xfrm>
                <a:off x="4032" y="12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9" name="Rectangle 96"/>
              <p:cNvSpPr>
                <a:spLocks noChangeArrowheads="1"/>
              </p:cNvSpPr>
              <p:nvPr/>
            </p:nvSpPr>
            <p:spPr bwMode="auto">
              <a:xfrm>
                <a:off x="4128" y="12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40" name="Rectangle 97"/>
              <p:cNvSpPr>
                <a:spLocks noChangeArrowheads="1"/>
              </p:cNvSpPr>
              <p:nvPr/>
            </p:nvSpPr>
            <p:spPr bwMode="auto">
              <a:xfrm>
                <a:off x="3936" y="12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41" name="Rectangle 98"/>
              <p:cNvSpPr>
                <a:spLocks noChangeArrowheads="1"/>
              </p:cNvSpPr>
              <p:nvPr/>
            </p:nvSpPr>
            <p:spPr bwMode="auto">
              <a:xfrm>
                <a:off x="4032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42" name="Rectangle 99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43" name="Rectangle 100"/>
              <p:cNvSpPr>
                <a:spLocks noChangeArrowheads="1"/>
              </p:cNvSpPr>
              <p:nvPr/>
            </p:nvSpPr>
            <p:spPr bwMode="auto">
              <a:xfrm>
                <a:off x="412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824" name="Line 102"/>
            <p:cNvSpPr>
              <a:spLocks noChangeShapeType="1"/>
            </p:cNvSpPr>
            <p:nvPr/>
          </p:nvSpPr>
          <p:spPr bwMode="auto">
            <a:xfrm>
              <a:off x="3456" y="12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825" name="Rectangle 105"/>
            <p:cNvSpPr>
              <a:spLocks noChangeArrowheads="1"/>
            </p:cNvSpPr>
            <p:nvPr/>
          </p:nvSpPr>
          <p:spPr bwMode="auto">
            <a:xfrm>
              <a:off x="4704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6" name="Rectangle 106"/>
            <p:cNvSpPr>
              <a:spLocks noChangeArrowheads="1"/>
            </p:cNvSpPr>
            <p:nvPr/>
          </p:nvSpPr>
          <p:spPr bwMode="auto">
            <a:xfrm>
              <a:off x="4704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7" name="Rectangle 107"/>
            <p:cNvSpPr>
              <a:spLocks noChangeArrowheads="1"/>
            </p:cNvSpPr>
            <p:nvPr/>
          </p:nvSpPr>
          <p:spPr bwMode="auto">
            <a:xfrm>
              <a:off x="4800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8" name="Rectangle 108"/>
            <p:cNvSpPr>
              <a:spLocks noChangeArrowheads="1"/>
            </p:cNvSpPr>
            <p:nvPr/>
          </p:nvSpPr>
          <p:spPr bwMode="auto">
            <a:xfrm>
              <a:off x="4800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9" name="Rectangle 109"/>
            <p:cNvSpPr>
              <a:spLocks noChangeArrowheads="1"/>
            </p:cNvSpPr>
            <p:nvPr/>
          </p:nvSpPr>
          <p:spPr bwMode="auto">
            <a:xfrm>
              <a:off x="4896" y="1200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0" name="Rectangle 110"/>
            <p:cNvSpPr>
              <a:spLocks noChangeArrowheads="1"/>
            </p:cNvSpPr>
            <p:nvPr/>
          </p:nvSpPr>
          <p:spPr bwMode="auto">
            <a:xfrm>
              <a:off x="4704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1" name="Rectangle 111"/>
            <p:cNvSpPr>
              <a:spLocks noChangeArrowheads="1"/>
            </p:cNvSpPr>
            <p:nvPr/>
          </p:nvSpPr>
          <p:spPr bwMode="auto">
            <a:xfrm>
              <a:off x="4896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2" name="Rectangle 112"/>
            <p:cNvSpPr>
              <a:spLocks noChangeArrowheads="1"/>
            </p:cNvSpPr>
            <p:nvPr/>
          </p:nvSpPr>
          <p:spPr bwMode="auto">
            <a:xfrm>
              <a:off x="4896" y="12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3" name="Rectangle 113"/>
            <p:cNvSpPr>
              <a:spLocks noChangeArrowheads="1"/>
            </p:cNvSpPr>
            <p:nvPr/>
          </p:nvSpPr>
          <p:spPr bwMode="auto">
            <a:xfrm>
              <a:off x="4800" y="11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4" name="Line 115"/>
            <p:cNvSpPr>
              <a:spLocks noChangeShapeType="1"/>
            </p:cNvSpPr>
            <p:nvPr/>
          </p:nvSpPr>
          <p:spPr bwMode="auto">
            <a:xfrm>
              <a:off x="4224" y="124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116"/>
          <p:cNvGrpSpPr>
            <a:grpSpLocks/>
          </p:cNvGrpSpPr>
          <p:nvPr/>
        </p:nvGrpSpPr>
        <p:grpSpPr bwMode="auto">
          <a:xfrm>
            <a:off x="4267200" y="3733800"/>
            <a:ext cx="1219200" cy="1690688"/>
            <a:chOff x="2688" y="2352"/>
            <a:chExt cx="768" cy="1065"/>
          </a:xfrm>
        </p:grpSpPr>
        <p:grpSp>
          <p:nvGrpSpPr>
            <p:cNvPr id="13" name="Group 117"/>
            <p:cNvGrpSpPr>
              <a:grpSpLocks/>
            </p:cNvGrpSpPr>
            <p:nvPr/>
          </p:nvGrpSpPr>
          <p:grpSpPr bwMode="auto">
            <a:xfrm>
              <a:off x="3168" y="2352"/>
              <a:ext cx="288" cy="1065"/>
              <a:chOff x="3168" y="2352"/>
              <a:chExt cx="288" cy="1065"/>
            </a:xfrm>
          </p:grpSpPr>
          <p:grpSp>
            <p:nvGrpSpPr>
              <p:cNvPr id="14" name="Group 118"/>
              <p:cNvGrpSpPr>
                <a:grpSpLocks/>
              </p:cNvGrpSpPr>
              <p:nvPr/>
            </p:nvGrpSpPr>
            <p:grpSpPr bwMode="auto">
              <a:xfrm>
                <a:off x="3168" y="2928"/>
                <a:ext cx="288" cy="489"/>
                <a:chOff x="3168" y="2928"/>
                <a:chExt cx="288" cy="489"/>
              </a:xfrm>
            </p:grpSpPr>
            <p:sp>
              <p:nvSpPr>
                <p:cNvPr id="29794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68" y="2928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95" name="Rectangle 120"/>
                <p:cNvSpPr>
                  <a:spLocks noChangeArrowheads="1"/>
                </p:cNvSpPr>
                <p:nvPr/>
              </p:nvSpPr>
              <p:spPr bwMode="auto">
                <a:xfrm>
                  <a:off x="3264" y="302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96" name="Rectangle 121"/>
                <p:cNvSpPr>
                  <a:spLocks noChangeArrowheads="1"/>
                </p:cNvSpPr>
                <p:nvPr/>
              </p:nvSpPr>
              <p:spPr bwMode="auto">
                <a:xfrm>
                  <a:off x="3168" y="3024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97" name="Rectangle 122"/>
                <p:cNvSpPr>
                  <a:spLocks noChangeArrowheads="1"/>
                </p:cNvSpPr>
                <p:nvPr/>
              </p:nvSpPr>
              <p:spPr bwMode="auto">
                <a:xfrm>
                  <a:off x="3360" y="3024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98" name="Rectangle 123"/>
                <p:cNvSpPr>
                  <a:spLocks noChangeArrowheads="1"/>
                </p:cNvSpPr>
                <p:nvPr/>
              </p:nvSpPr>
              <p:spPr bwMode="auto">
                <a:xfrm>
                  <a:off x="3168" y="3120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99" name="Rectangle 124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00" name="Rectangle 125"/>
                <p:cNvSpPr>
                  <a:spLocks noChangeArrowheads="1"/>
                </p:cNvSpPr>
                <p:nvPr/>
              </p:nvSpPr>
              <p:spPr bwMode="auto">
                <a:xfrm>
                  <a:off x="3360" y="3120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01" name="Rectangle 126"/>
                <p:cNvSpPr>
                  <a:spLocks noChangeArrowheads="1"/>
                </p:cNvSpPr>
                <p:nvPr/>
              </p:nvSpPr>
              <p:spPr bwMode="auto">
                <a:xfrm>
                  <a:off x="3264" y="2928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02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3224" y="3167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4</a:t>
                  </a:r>
                </a:p>
              </p:txBody>
            </p:sp>
          </p:grpSp>
          <p:grpSp>
            <p:nvGrpSpPr>
              <p:cNvPr id="15" name="Group 128"/>
              <p:cNvGrpSpPr>
                <a:grpSpLocks/>
              </p:cNvGrpSpPr>
              <p:nvPr/>
            </p:nvGrpSpPr>
            <p:grpSpPr bwMode="auto">
              <a:xfrm>
                <a:off x="3168" y="2352"/>
                <a:ext cx="288" cy="864"/>
                <a:chOff x="3168" y="2352"/>
                <a:chExt cx="288" cy="864"/>
              </a:xfrm>
            </p:grpSpPr>
            <p:grpSp>
              <p:nvGrpSpPr>
                <p:cNvPr id="16" name="Group 129"/>
                <p:cNvGrpSpPr>
                  <a:grpSpLocks/>
                </p:cNvGrpSpPr>
                <p:nvPr/>
              </p:nvGrpSpPr>
              <p:grpSpPr bwMode="auto">
                <a:xfrm>
                  <a:off x="3168" y="2352"/>
                  <a:ext cx="288" cy="489"/>
                  <a:chOff x="3168" y="2352"/>
                  <a:chExt cx="288" cy="489"/>
                </a:xfrm>
              </p:grpSpPr>
              <p:sp>
                <p:nvSpPr>
                  <p:cNvPr id="29784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352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85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448"/>
                    <a:ext cx="96" cy="96"/>
                  </a:xfrm>
                  <a:prstGeom prst="rect">
                    <a:avLst/>
                  </a:prstGeom>
                  <a:solidFill>
                    <a:srgbClr val="CC66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86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448"/>
                    <a:ext cx="96" cy="96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87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544"/>
                    <a:ext cx="96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88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448"/>
                    <a:ext cx="96" cy="96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89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544"/>
                    <a:ext cx="96" cy="96"/>
                  </a:xfrm>
                  <a:prstGeom prst="rect">
                    <a:avLst/>
                  </a:prstGeom>
                  <a:solidFill>
                    <a:srgbClr val="33CC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90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352"/>
                    <a:ext cx="9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91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544"/>
                    <a:ext cx="96" cy="96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92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352"/>
                    <a:ext cx="96" cy="96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93" name="Text Box 1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24" y="2591"/>
                    <a:ext cx="203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2</a:t>
                    </a:r>
                  </a:p>
                </p:txBody>
              </p:sp>
            </p:grpSp>
            <p:sp>
              <p:nvSpPr>
                <p:cNvPr id="29783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64" y="3120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41"/>
            <p:cNvGrpSpPr>
              <a:grpSpLocks/>
            </p:cNvGrpSpPr>
            <p:nvPr/>
          </p:nvGrpSpPr>
          <p:grpSpPr bwMode="auto">
            <a:xfrm>
              <a:off x="2688" y="2496"/>
              <a:ext cx="480" cy="576"/>
              <a:chOff x="2688" y="2496"/>
              <a:chExt cx="480" cy="576"/>
            </a:xfrm>
          </p:grpSpPr>
          <p:sp>
            <p:nvSpPr>
              <p:cNvPr id="29778" name="Line 142"/>
              <p:cNvSpPr>
                <a:spLocks noChangeShapeType="1"/>
              </p:cNvSpPr>
              <p:nvPr/>
            </p:nvSpPr>
            <p:spPr bwMode="auto">
              <a:xfrm flipV="1">
                <a:off x="2688" y="2496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79" name="Line 143"/>
              <p:cNvSpPr>
                <a:spLocks noChangeShapeType="1"/>
              </p:cNvSpPr>
              <p:nvPr/>
            </p:nvSpPr>
            <p:spPr bwMode="auto">
              <a:xfrm>
                <a:off x="2688" y="2736"/>
                <a:ext cx="48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8" name="Group 144"/>
          <p:cNvGrpSpPr>
            <a:grpSpLocks/>
          </p:cNvGrpSpPr>
          <p:nvPr/>
        </p:nvGrpSpPr>
        <p:grpSpPr bwMode="auto">
          <a:xfrm>
            <a:off x="5486400" y="3733800"/>
            <a:ext cx="1219200" cy="776288"/>
            <a:chOff x="3456" y="2352"/>
            <a:chExt cx="768" cy="489"/>
          </a:xfrm>
        </p:grpSpPr>
        <p:grpSp>
          <p:nvGrpSpPr>
            <p:cNvPr id="19" name="Group 145"/>
            <p:cNvGrpSpPr>
              <a:grpSpLocks/>
            </p:cNvGrpSpPr>
            <p:nvPr/>
          </p:nvGrpSpPr>
          <p:grpSpPr bwMode="auto">
            <a:xfrm>
              <a:off x="3936" y="2352"/>
              <a:ext cx="288" cy="489"/>
              <a:chOff x="3936" y="2352"/>
              <a:chExt cx="288" cy="489"/>
            </a:xfrm>
          </p:grpSpPr>
          <p:sp>
            <p:nvSpPr>
              <p:cNvPr id="29766" name="Rectangle 146"/>
              <p:cNvSpPr>
                <a:spLocks noChangeArrowheads="1"/>
              </p:cNvSpPr>
              <p:nvPr/>
            </p:nvSpPr>
            <p:spPr bwMode="auto">
              <a:xfrm>
                <a:off x="4032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7" name="Rectangle 147"/>
              <p:cNvSpPr>
                <a:spLocks noChangeArrowheads="1"/>
              </p:cNvSpPr>
              <p:nvPr/>
            </p:nvSpPr>
            <p:spPr bwMode="auto">
              <a:xfrm>
                <a:off x="4032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8" name="Rectangle 148"/>
              <p:cNvSpPr>
                <a:spLocks noChangeArrowheads="1"/>
              </p:cNvSpPr>
              <p:nvPr/>
            </p:nvSpPr>
            <p:spPr bwMode="auto">
              <a:xfrm>
                <a:off x="3936" y="2352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9" name="Rectangle 149"/>
              <p:cNvSpPr>
                <a:spLocks noChangeArrowheads="1"/>
              </p:cNvSpPr>
              <p:nvPr/>
            </p:nvSpPr>
            <p:spPr bwMode="auto">
              <a:xfrm>
                <a:off x="4032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0" name="Rectangle 150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1" name="Rectangle 151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2" name="Rectangle 152"/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3" name="Rectangle 153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4" name="Rectangle 154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5" name="Text Box 155"/>
              <p:cNvSpPr txBox="1">
                <a:spLocks noChangeArrowheads="1"/>
              </p:cNvSpPr>
              <p:nvPr/>
            </p:nvSpPr>
            <p:spPr bwMode="auto">
              <a:xfrm>
                <a:off x="3992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1</a:t>
                </a:r>
              </a:p>
            </p:txBody>
          </p:sp>
        </p:grpSp>
        <p:sp>
          <p:nvSpPr>
            <p:cNvPr id="29765" name="Line 156"/>
            <p:cNvSpPr>
              <a:spLocks noChangeShapeType="1"/>
            </p:cNvSpPr>
            <p:nvPr/>
          </p:nvSpPr>
          <p:spPr bwMode="auto">
            <a:xfrm>
              <a:off x="3456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157"/>
          <p:cNvGrpSpPr>
            <a:grpSpLocks/>
          </p:cNvGrpSpPr>
          <p:nvPr/>
        </p:nvGrpSpPr>
        <p:grpSpPr bwMode="auto">
          <a:xfrm>
            <a:off x="6705600" y="3200400"/>
            <a:ext cx="1219200" cy="1843088"/>
            <a:chOff x="4224" y="2016"/>
            <a:chExt cx="768" cy="1161"/>
          </a:xfrm>
        </p:grpSpPr>
        <p:grpSp>
          <p:nvGrpSpPr>
            <p:cNvPr id="21" name="Group 158"/>
            <p:cNvGrpSpPr>
              <a:grpSpLocks/>
            </p:cNvGrpSpPr>
            <p:nvPr/>
          </p:nvGrpSpPr>
          <p:grpSpPr bwMode="auto">
            <a:xfrm>
              <a:off x="4704" y="2016"/>
              <a:ext cx="288" cy="1161"/>
              <a:chOff x="4704" y="2016"/>
              <a:chExt cx="288" cy="1161"/>
            </a:xfrm>
          </p:grpSpPr>
          <p:grpSp>
            <p:nvGrpSpPr>
              <p:cNvPr id="22" name="Group 159"/>
              <p:cNvGrpSpPr>
                <a:grpSpLocks/>
              </p:cNvGrpSpPr>
              <p:nvPr/>
            </p:nvGrpSpPr>
            <p:grpSpPr bwMode="auto">
              <a:xfrm>
                <a:off x="4704" y="2016"/>
                <a:ext cx="288" cy="489"/>
                <a:chOff x="4704" y="2016"/>
                <a:chExt cx="288" cy="489"/>
              </a:xfrm>
            </p:grpSpPr>
            <p:sp>
              <p:nvSpPr>
                <p:cNvPr id="29754" name="Rectangle 160"/>
                <p:cNvSpPr>
                  <a:spLocks noChangeArrowheads="1"/>
                </p:cNvSpPr>
                <p:nvPr/>
              </p:nvSpPr>
              <p:spPr bwMode="auto">
                <a:xfrm>
                  <a:off x="4800" y="2016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5" name="Rectangle 161"/>
                <p:cNvSpPr>
                  <a:spLocks noChangeArrowheads="1"/>
                </p:cNvSpPr>
                <p:nvPr/>
              </p:nvSpPr>
              <p:spPr bwMode="auto">
                <a:xfrm>
                  <a:off x="4800" y="2112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6" name="Rectangle 162"/>
                <p:cNvSpPr>
                  <a:spLocks noChangeArrowheads="1"/>
                </p:cNvSpPr>
                <p:nvPr/>
              </p:nvSpPr>
              <p:spPr bwMode="auto">
                <a:xfrm>
                  <a:off x="4704" y="2016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7" name="Rectangle 163"/>
                <p:cNvSpPr>
                  <a:spLocks noChangeArrowheads="1"/>
                </p:cNvSpPr>
                <p:nvPr/>
              </p:nvSpPr>
              <p:spPr bwMode="auto">
                <a:xfrm>
                  <a:off x="4800" y="2208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8" name="Rectangle 164"/>
                <p:cNvSpPr>
                  <a:spLocks noChangeArrowheads="1"/>
                </p:cNvSpPr>
                <p:nvPr/>
              </p:nvSpPr>
              <p:spPr bwMode="auto">
                <a:xfrm>
                  <a:off x="4896" y="2112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9" name="Rectangle 165"/>
                <p:cNvSpPr>
                  <a:spLocks noChangeArrowheads="1"/>
                </p:cNvSpPr>
                <p:nvPr/>
              </p:nvSpPr>
              <p:spPr bwMode="auto">
                <a:xfrm>
                  <a:off x="4704" y="2112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60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04" y="220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61" name="Rectangle 167"/>
                <p:cNvSpPr>
                  <a:spLocks noChangeArrowheads="1"/>
                </p:cNvSpPr>
                <p:nvPr/>
              </p:nvSpPr>
              <p:spPr bwMode="auto">
                <a:xfrm>
                  <a:off x="4896" y="2208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62" name="Rectangle 168"/>
                <p:cNvSpPr>
                  <a:spLocks noChangeArrowheads="1"/>
                </p:cNvSpPr>
                <p:nvPr/>
              </p:nvSpPr>
              <p:spPr bwMode="auto">
                <a:xfrm>
                  <a:off x="4896" y="2016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63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4760" y="2255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2</a:t>
                  </a:r>
                </a:p>
              </p:txBody>
            </p:sp>
          </p:grpSp>
          <p:sp>
            <p:nvSpPr>
              <p:cNvPr id="29753" name="Text Box 170"/>
              <p:cNvSpPr txBox="1">
                <a:spLocks noChangeArrowheads="1"/>
              </p:cNvSpPr>
              <p:nvPr/>
            </p:nvSpPr>
            <p:spPr bwMode="auto">
              <a:xfrm>
                <a:off x="4760" y="2927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0</a:t>
                </a:r>
              </a:p>
            </p:txBody>
          </p:sp>
        </p:grpSp>
        <p:grpSp>
          <p:nvGrpSpPr>
            <p:cNvPr id="23" name="Group 171"/>
            <p:cNvGrpSpPr>
              <a:grpSpLocks/>
            </p:cNvGrpSpPr>
            <p:nvPr/>
          </p:nvGrpSpPr>
          <p:grpSpPr bwMode="auto">
            <a:xfrm>
              <a:off x="4224" y="2160"/>
              <a:ext cx="480" cy="672"/>
              <a:chOff x="4224" y="2160"/>
              <a:chExt cx="480" cy="672"/>
            </a:xfrm>
          </p:grpSpPr>
          <p:sp>
            <p:nvSpPr>
              <p:cNvPr id="29750" name="Line 172"/>
              <p:cNvSpPr>
                <a:spLocks noChangeShapeType="1"/>
              </p:cNvSpPr>
              <p:nvPr/>
            </p:nvSpPr>
            <p:spPr bwMode="auto">
              <a:xfrm flipV="1">
                <a:off x="4224" y="2160"/>
                <a:ext cx="48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51" name="Line 173"/>
              <p:cNvSpPr>
                <a:spLocks noChangeShapeType="1"/>
              </p:cNvSpPr>
              <p:nvPr/>
            </p:nvSpPr>
            <p:spPr bwMode="auto">
              <a:xfrm>
                <a:off x="4224" y="2496"/>
                <a:ext cx="48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4" name="Group 174"/>
          <p:cNvGrpSpPr>
            <a:grpSpLocks/>
          </p:cNvGrpSpPr>
          <p:nvPr/>
        </p:nvGrpSpPr>
        <p:grpSpPr bwMode="auto">
          <a:xfrm>
            <a:off x="3048000" y="2133600"/>
            <a:ext cx="1219200" cy="3990975"/>
            <a:chOff x="1920" y="1344"/>
            <a:chExt cx="768" cy="2514"/>
          </a:xfrm>
        </p:grpSpPr>
        <p:grpSp>
          <p:nvGrpSpPr>
            <p:cNvPr id="25" name="Group 175"/>
            <p:cNvGrpSpPr>
              <a:grpSpLocks/>
            </p:cNvGrpSpPr>
            <p:nvPr/>
          </p:nvGrpSpPr>
          <p:grpSpPr bwMode="auto">
            <a:xfrm>
              <a:off x="2400" y="1344"/>
              <a:ext cx="288" cy="2514"/>
              <a:chOff x="2400" y="1344"/>
              <a:chExt cx="288" cy="2514"/>
            </a:xfrm>
          </p:grpSpPr>
          <p:grpSp>
            <p:nvGrpSpPr>
              <p:cNvPr id="26" name="Group 176"/>
              <p:cNvGrpSpPr>
                <a:grpSpLocks/>
              </p:cNvGrpSpPr>
              <p:nvPr/>
            </p:nvGrpSpPr>
            <p:grpSpPr bwMode="auto">
              <a:xfrm>
                <a:off x="2400" y="1344"/>
                <a:ext cx="288" cy="490"/>
                <a:chOff x="2400" y="1344"/>
                <a:chExt cx="288" cy="490"/>
              </a:xfrm>
            </p:grpSpPr>
            <p:sp>
              <p:nvSpPr>
                <p:cNvPr id="29738" name="Rectangle 177"/>
                <p:cNvSpPr>
                  <a:spLocks noChangeArrowheads="1"/>
                </p:cNvSpPr>
                <p:nvPr/>
              </p:nvSpPr>
              <p:spPr bwMode="auto">
                <a:xfrm>
                  <a:off x="2400" y="13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39" name="Rectangle 178"/>
                <p:cNvSpPr>
                  <a:spLocks noChangeArrowheads="1"/>
                </p:cNvSpPr>
                <p:nvPr/>
              </p:nvSpPr>
              <p:spPr bwMode="auto">
                <a:xfrm>
                  <a:off x="2496" y="134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0" name="Rectangle 179"/>
                <p:cNvSpPr>
                  <a:spLocks noChangeArrowheads="1"/>
                </p:cNvSpPr>
                <p:nvPr/>
              </p:nvSpPr>
              <p:spPr bwMode="auto">
                <a:xfrm>
                  <a:off x="2496" y="1440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1" name="Rectangle 180"/>
                <p:cNvSpPr>
                  <a:spLocks noChangeArrowheads="1"/>
                </p:cNvSpPr>
                <p:nvPr/>
              </p:nvSpPr>
              <p:spPr bwMode="auto">
                <a:xfrm>
                  <a:off x="2496" y="1536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2" name="Rectangle 181"/>
                <p:cNvSpPr>
                  <a:spLocks noChangeArrowheads="1"/>
                </p:cNvSpPr>
                <p:nvPr/>
              </p:nvSpPr>
              <p:spPr bwMode="auto">
                <a:xfrm>
                  <a:off x="2592" y="1440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3" name="Rectangle 182"/>
                <p:cNvSpPr>
                  <a:spLocks noChangeArrowheads="1"/>
                </p:cNvSpPr>
                <p:nvPr/>
              </p:nvSpPr>
              <p:spPr bwMode="auto">
                <a:xfrm>
                  <a:off x="2400" y="1536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4" name="Rectangle 183"/>
                <p:cNvSpPr>
                  <a:spLocks noChangeArrowheads="1"/>
                </p:cNvSpPr>
                <p:nvPr/>
              </p:nvSpPr>
              <p:spPr bwMode="auto">
                <a:xfrm>
                  <a:off x="2400" y="144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5" name="Rectangle 184"/>
                <p:cNvSpPr>
                  <a:spLocks noChangeArrowheads="1"/>
                </p:cNvSpPr>
                <p:nvPr/>
              </p:nvSpPr>
              <p:spPr bwMode="auto">
                <a:xfrm>
                  <a:off x="2592" y="1536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6" name="Rectangle 185"/>
                <p:cNvSpPr>
                  <a:spLocks noChangeArrowheads="1"/>
                </p:cNvSpPr>
                <p:nvPr/>
              </p:nvSpPr>
              <p:spPr bwMode="auto">
                <a:xfrm>
                  <a:off x="2592" y="134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7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2448" y="1584"/>
                  <a:ext cx="20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5</a:t>
                  </a:r>
                </a:p>
              </p:txBody>
            </p:sp>
          </p:grpSp>
          <p:grpSp>
            <p:nvGrpSpPr>
              <p:cNvPr id="27" name="Group 187"/>
              <p:cNvGrpSpPr>
                <a:grpSpLocks/>
              </p:cNvGrpSpPr>
              <p:nvPr/>
            </p:nvGrpSpPr>
            <p:grpSpPr bwMode="auto">
              <a:xfrm>
                <a:off x="2400" y="2592"/>
                <a:ext cx="288" cy="1266"/>
                <a:chOff x="2400" y="2592"/>
                <a:chExt cx="288" cy="1266"/>
              </a:xfrm>
            </p:grpSpPr>
            <p:grpSp>
              <p:nvGrpSpPr>
                <p:cNvPr id="28" name="Group 188"/>
                <p:cNvGrpSpPr>
                  <a:grpSpLocks/>
                </p:cNvGrpSpPr>
                <p:nvPr/>
              </p:nvGrpSpPr>
              <p:grpSpPr bwMode="auto">
                <a:xfrm>
                  <a:off x="2400" y="3360"/>
                  <a:ext cx="288" cy="498"/>
                  <a:chOff x="2400" y="3360"/>
                  <a:chExt cx="288" cy="498"/>
                </a:xfrm>
              </p:grpSpPr>
              <p:sp>
                <p:nvSpPr>
                  <p:cNvPr id="29728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360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9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360"/>
                    <a:ext cx="96" cy="96"/>
                  </a:xfrm>
                  <a:prstGeom prst="rect">
                    <a:avLst/>
                  </a:prstGeom>
                  <a:solidFill>
                    <a:srgbClr val="CC66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0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456"/>
                    <a:ext cx="96" cy="96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1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552"/>
                    <a:ext cx="96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2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456"/>
                    <a:ext cx="96" cy="96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3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552"/>
                    <a:ext cx="96" cy="96"/>
                  </a:xfrm>
                  <a:prstGeom prst="rect">
                    <a:avLst/>
                  </a:prstGeom>
                  <a:solidFill>
                    <a:srgbClr val="33CC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4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3456"/>
                    <a:ext cx="9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5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3552"/>
                    <a:ext cx="96" cy="96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6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3360"/>
                    <a:ext cx="96" cy="96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37" name="Text Box 1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8" y="3608"/>
                    <a:ext cx="203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5</a:t>
                    </a:r>
                  </a:p>
                </p:txBody>
              </p:sp>
            </p:grpSp>
            <p:grpSp>
              <p:nvGrpSpPr>
                <p:cNvPr id="29" name="Group 199"/>
                <p:cNvGrpSpPr>
                  <a:grpSpLocks/>
                </p:cNvGrpSpPr>
                <p:nvPr/>
              </p:nvGrpSpPr>
              <p:grpSpPr bwMode="auto">
                <a:xfrm>
                  <a:off x="2400" y="2592"/>
                  <a:ext cx="288" cy="489"/>
                  <a:chOff x="2400" y="2592"/>
                  <a:chExt cx="288" cy="489"/>
                </a:xfrm>
              </p:grpSpPr>
              <p:sp>
                <p:nvSpPr>
                  <p:cNvPr id="29718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592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19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688"/>
                    <a:ext cx="96" cy="96"/>
                  </a:xfrm>
                  <a:prstGeom prst="rect">
                    <a:avLst/>
                  </a:prstGeom>
                  <a:solidFill>
                    <a:srgbClr val="CC66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0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688"/>
                    <a:ext cx="96" cy="96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1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784"/>
                    <a:ext cx="96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2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688"/>
                    <a:ext cx="96" cy="96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3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784"/>
                    <a:ext cx="96" cy="96"/>
                  </a:xfrm>
                  <a:prstGeom prst="rect">
                    <a:avLst/>
                  </a:prstGeom>
                  <a:solidFill>
                    <a:srgbClr val="33CC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4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592"/>
                    <a:ext cx="9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5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784"/>
                    <a:ext cx="96" cy="96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6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592"/>
                    <a:ext cx="96" cy="96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7" name="Text Box 2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56" y="2831"/>
                    <a:ext cx="203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3</a:t>
                    </a:r>
                  </a:p>
                </p:txBody>
              </p:sp>
            </p:grpSp>
          </p:grpSp>
        </p:grpSp>
        <p:grpSp>
          <p:nvGrpSpPr>
            <p:cNvPr id="30" name="Group 210"/>
            <p:cNvGrpSpPr>
              <a:grpSpLocks/>
            </p:cNvGrpSpPr>
            <p:nvPr/>
          </p:nvGrpSpPr>
          <p:grpSpPr bwMode="auto">
            <a:xfrm>
              <a:off x="1920" y="1488"/>
              <a:ext cx="480" cy="2016"/>
              <a:chOff x="1920" y="1488"/>
              <a:chExt cx="480" cy="2016"/>
            </a:xfrm>
          </p:grpSpPr>
          <p:grpSp>
            <p:nvGrpSpPr>
              <p:cNvPr id="31" name="Group 211"/>
              <p:cNvGrpSpPr>
                <a:grpSpLocks/>
              </p:cNvGrpSpPr>
              <p:nvPr/>
            </p:nvGrpSpPr>
            <p:grpSpPr bwMode="auto">
              <a:xfrm>
                <a:off x="1920" y="2736"/>
                <a:ext cx="480" cy="768"/>
                <a:chOff x="1920" y="2736"/>
                <a:chExt cx="480" cy="768"/>
              </a:xfrm>
            </p:grpSpPr>
            <p:sp>
              <p:nvSpPr>
                <p:cNvPr id="29712" name="Line 212"/>
                <p:cNvSpPr>
                  <a:spLocks noChangeShapeType="1"/>
                </p:cNvSpPr>
                <p:nvPr/>
              </p:nvSpPr>
              <p:spPr bwMode="auto">
                <a:xfrm>
                  <a:off x="1920" y="2736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13" name="Line 213"/>
                <p:cNvSpPr>
                  <a:spLocks noChangeShapeType="1"/>
                </p:cNvSpPr>
                <p:nvPr/>
              </p:nvSpPr>
              <p:spPr bwMode="auto">
                <a:xfrm>
                  <a:off x="1920" y="2736"/>
                  <a:ext cx="48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9711" name="Line 214"/>
              <p:cNvSpPr>
                <a:spLocks noChangeShapeType="1"/>
              </p:cNvSpPr>
              <p:nvPr/>
            </p:nvSpPr>
            <p:spPr bwMode="auto">
              <a:xfrm flipV="1">
                <a:off x="1920" y="1488"/>
                <a:ext cx="48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9707" name="Text Box 215"/>
          <p:cNvSpPr txBox="1">
            <a:spLocks noChangeArrowheads="1"/>
          </p:cNvSpPr>
          <p:nvPr/>
        </p:nvSpPr>
        <p:spPr bwMode="auto">
          <a:xfrm>
            <a:off x="3048000" y="865188"/>
            <a:ext cx="571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h(N) = </a:t>
            </a:r>
            <a:r>
              <a:rPr lang="en-US" sz="280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>
                <a:solidFill>
                  <a:srgbClr val="CC6600"/>
                </a:solidFill>
              </a:rPr>
              <a:t> distances of tiles to goal</a:t>
            </a:r>
          </a:p>
        </p:txBody>
      </p:sp>
      <p:grpSp>
        <p:nvGrpSpPr>
          <p:cNvPr id="205" name="Group 212"/>
          <p:cNvGrpSpPr>
            <a:grpSpLocks/>
          </p:cNvGrpSpPr>
          <p:nvPr/>
        </p:nvGrpSpPr>
        <p:grpSpPr bwMode="auto">
          <a:xfrm>
            <a:off x="381000" y="3733800"/>
            <a:ext cx="457200" cy="457200"/>
            <a:chOff x="4704" y="2688"/>
            <a:chExt cx="288" cy="288"/>
          </a:xfrm>
        </p:grpSpPr>
        <p:sp>
          <p:nvSpPr>
            <p:cNvPr id="206" name="Rectangle 213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214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215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Rectangle 216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217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Rectangle 218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Rectangle 219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Rectangle 220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Rectangle 221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" name="Text Box 222"/>
          <p:cNvSpPr txBox="1">
            <a:spLocks noChangeArrowheads="1"/>
          </p:cNvSpPr>
          <p:nvPr/>
        </p:nvSpPr>
        <p:spPr bwMode="auto">
          <a:xfrm>
            <a:off x="304800" y="4224338"/>
            <a:ext cx="74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1371600" y="3657600"/>
            <a:ext cx="720725" cy="777875"/>
            <a:chOff x="864" y="2304"/>
            <a:chExt cx="454" cy="490"/>
          </a:xfrm>
        </p:grpSpPr>
        <p:sp>
          <p:nvSpPr>
            <p:cNvPr id="16575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6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7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8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9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0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1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2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3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4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4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0+4</a:t>
              </a:r>
            </a:p>
          </p:txBody>
        </p:sp>
      </p:grpSp>
      <p:grpSp>
        <p:nvGrpSpPr>
          <p:cNvPr id="16388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16566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7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8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69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0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1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2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3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74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89" name="Group 24"/>
          <p:cNvGrpSpPr>
            <a:grpSpLocks/>
          </p:cNvGrpSpPr>
          <p:nvPr/>
        </p:nvGrpSpPr>
        <p:grpSpPr bwMode="auto">
          <a:xfrm>
            <a:off x="1828800" y="2133600"/>
            <a:ext cx="1482725" cy="3978275"/>
            <a:chOff x="1152" y="1344"/>
            <a:chExt cx="934" cy="2506"/>
          </a:xfrm>
        </p:grpSpPr>
        <p:grpSp>
          <p:nvGrpSpPr>
            <p:cNvPr id="16528" name="Group 25"/>
            <p:cNvGrpSpPr>
              <a:grpSpLocks/>
            </p:cNvGrpSpPr>
            <p:nvPr/>
          </p:nvGrpSpPr>
          <p:grpSpPr bwMode="auto">
            <a:xfrm>
              <a:off x="1632" y="1344"/>
              <a:ext cx="454" cy="2506"/>
              <a:chOff x="1632" y="1344"/>
              <a:chExt cx="454" cy="2506"/>
            </a:xfrm>
          </p:grpSpPr>
          <p:grpSp>
            <p:nvGrpSpPr>
              <p:cNvPr id="16533" name="Group 26"/>
              <p:cNvGrpSpPr>
                <a:grpSpLocks/>
              </p:cNvGrpSpPr>
              <p:nvPr/>
            </p:nvGrpSpPr>
            <p:grpSpPr bwMode="auto">
              <a:xfrm>
                <a:off x="1632" y="1344"/>
                <a:ext cx="454" cy="490"/>
                <a:chOff x="1632" y="1344"/>
                <a:chExt cx="454" cy="490"/>
              </a:xfrm>
            </p:grpSpPr>
            <p:sp>
              <p:nvSpPr>
                <p:cNvPr id="16556" name="Rectangle 27"/>
                <p:cNvSpPr>
                  <a:spLocks noChangeArrowheads="1"/>
                </p:cNvSpPr>
                <p:nvPr/>
              </p:nvSpPr>
              <p:spPr bwMode="auto">
                <a:xfrm>
                  <a:off x="1632" y="13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57" name="Rectangle 28"/>
                <p:cNvSpPr>
                  <a:spLocks noChangeArrowheads="1"/>
                </p:cNvSpPr>
                <p:nvPr/>
              </p:nvSpPr>
              <p:spPr bwMode="auto">
                <a:xfrm>
                  <a:off x="1728" y="134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58" name="Rectangle 29"/>
                <p:cNvSpPr>
                  <a:spLocks noChangeArrowheads="1"/>
                </p:cNvSpPr>
                <p:nvPr/>
              </p:nvSpPr>
              <p:spPr bwMode="auto">
                <a:xfrm>
                  <a:off x="1632" y="1440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59" name="Rectangle 30"/>
                <p:cNvSpPr>
                  <a:spLocks noChangeArrowheads="1"/>
                </p:cNvSpPr>
                <p:nvPr/>
              </p:nvSpPr>
              <p:spPr bwMode="auto">
                <a:xfrm>
                  <a:off x="1728" y="1440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60" name="Rectangle 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61" name="Rectangle 32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62" name="Rectangle 33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63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4" y="1536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64" name="Rectangle 35"/>
                <p:cNvSpPr>
                  <a:spLocks noChangeArrowheads="1"/>
                </p:cNvSpPr>
                <p:nvPr/>
              </p:nvSpPr>
              <p:spPr bwMode="auto">
                <a:xfrm>
                  <a:off x="1824" y="134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6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584"/>
                  <a:ext cx="4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1+5</a:t>
                  </a:r>
                </a:p>
              </p:txBody>
            </p:sp>
          </p:grpSp>
          <p:grpSp>
            <p:nvGrpSpPr>
              <p:cNvPr id="16534" name="Group 37"/>
              <p:cNvGrpSpPr>
                <a:grpSpLocks/>
              </p:cNvGrpSpPr>
              <p:nvPr/>
            </p:nvGrpSpPr>
            <p:grpSpPr bwMode="auto">
              <a:xfrm>
                <a:off x="1632" y="3360"/>
                <a:ext cx="454" cy="490"/>
                <a:chOff x="1632" y="3360"/>
                <a:chExt cx="454" cy="490"/>
              </a:xfrm>
            </p:grpSpPr>
            <p:sp>
              <p:nvSpPr>
                <p:cNvPr id="16546" name="Rectangle 38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47" name="Rectangle 39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48" name="Rectangle 40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49" name="Rectangle 41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50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51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53" name="Rectangle 45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54" name="Rectangle 46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5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680" y="3600"/>
                  <a:ext cx="4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1+5</a:t>
                  </a:r>
                </a:p>
              </p:txBody>
            </p:sp>
          </p:grpSp>
          <p:grpSp>
            <p:nvGrpSpPr>
              <p:cNvPr id="16535" name="Group 48"/>
              <p:cNvGrpSpPr>
                <a:grpSpLocks/>
              </p:cNvGrpSpPr>
              <p:nvPr/>
            </p:nvGrpSpPr>
            <p:grpSpPr bwMode="auto">
              <a:xfrm>
                <a:off x="1632" y="2592"/>
                <a:ext cx="454" cy="490"/>
                <a:chOff x="1632" y="2592"/>
                <a:chExt cx="454" cy="490"/>
              </a:xfrm>
            </p:grpSpPr>
            <p:sp>
              <p:nvSpPr>
                <p:cNvPr id="16536" name="Rectangle 49"/>
                <p:cNvSpPr>
                  <a:spLocks noChangeArrowheads="1"/>
                </p:cNvSpPr>
                <p:nvPr/>
              </p:nvSpPr>
              <p:spPr bwMode="auto">
                <a:xfrm>
                  <a:off x="1632" y="2592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37" name="Rectangle 50"/>
                <p:cNvSpPr>
                  <a:spLocks noChangeArrowheads="1"/>
                </p:cNvSpPr>
                <p:nvPr/>
              </p:nvSpPr>
              <p:spPr bwMode="auto">
                <a:xfrm>
                  <a:off x="1728" y="2592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38" name="Rectangle 51"/>
                <p:cNvSpPr>
                  <a:spLocks noChangeArrowheads="1"/>
                </p:cNvSpPr>
                <p:nvPr/>
              </p:nvSpPr>
              <p:spPr bwMode="auto">
                <a:xfrm>
                  <a:off x="1632" y="2688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39" name="Rectangle 52"/>
                <p:cNvSpPr>
                  <a:spLocks noChangeArrowheads="1"/>
                </p:cNvSpPr>
                <p:nvPr/>
              </p:nvSpPr>
              <p:spPr bwMode="auto">
                <a:xfrm>
                  <a:off x="1728" y="2784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40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2688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41" name="Rectangle 54"/>
                <p:cNvSpPr>
                  <a:spLocks noChangeArrowheads="1"/>
                </p:cNvSpPr>
                <p:nvPr/>
              </p:nvSpPr>
              <p:spPr bwMode="auto">
                <a:xfrm>
                  <a:off x="1632" y="2784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42" name="Rectangle 55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43" name="Rectangle 56"/>
                <p:cNvSpPr>
                  <a:spLocks noChangeArrowheads="1"/>
                </p:cNvSpPr>
                <p:nvPr/>
              </p:nvSpPr>
              <p:spPr bwMode="auto">
                <a:xfrm>
                  <a:off x="1824" y="2784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44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592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45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680" y="2832"/>
                  <a:ext cx="4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1+3</a:t>
                  </a:r>
                </a:p>
              </p:txBody>
            </p:sp>
          </p:grpSp>
        </p:grpSp>
        <p:grpSp>
          <p:nvGrpSpPr>
            <p:cNvPr id="16529" name="Group 59"/>
            <p:cNvGrpSpPr>
              <a:grpSpLocks/>
            </p:cNvGrpSpPr>
            <p:nvPr/>
          </p:nvGrpSpPr>
          <p:grpSpPr bwMode="auto">
            <a:xfrm>
              <a:off x="1152" y="1488"/>
              <a:ext cx="480" cy="2016"/>
              <a:chOff x="1152" y="1488"/>
              <a:chExt cx="480" cy="2016"/>
            </a:xfrm>
          </p:grpSpPr>
          <p:sp>
            <p:nvSpPr>
              <p:cNvPr id="16530" name="Line 60"/>
              <p:cNvSpPr>
                <a:spLocks noChangeShapeType="1"/>
              </p:cNvSpPr>
              <p:nvPr/>
            </p:nvSpPr>
            <p:spPr bwMode="auto">
              <a:xfrm>
                <a:off x="1152" y="2448"/>
                <a:ext cx="48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531" name="Line 61"/>
              <p:cNvSpPr>
                <a:spLocks noChangeShapeType="1"/>
              </p:cNvSpPr>
              <p:nvPr/>
            </p:nvSpPr>
            <p:spPr bwMode="auto">
              <a:xfrm flipV="1">
                <a:off x="1152" y="1488"/>
                <a:ext cx="48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532" name="Line 62"/>
              <p:cNvSpPr>
                <a:spLocks noChangeShapeType="1"/>
              </p:cNvSpPr>
              <p:nvPr/>
            </p:nvSpPr>
            <p:spPr bwMode="auto">
              <a:xfrm>
                <a:off x="1152" y="2448"/>
                <a:ext cx="48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390" name="Group 63"/>
          <p:cNvGrpSpPr>
            <a:grpSpLocks/>
          </p:cNvGrpSpPr>
          <p:nvPr/>
        </p:nvGrpSpPr>
        <p:grpSpPr bwMode="auto">
          <a:xfrm>
            <a:off x="4267200" y="1752600"/>
            <a:ext cx="1482725" cy="1844675"/>
            <a:chOff x="2688" y="1104"/>
            <a:chExt cx="934" cy="1162"/>
          </a:xfrm>
        </p:grpSpPr>
        <p:grpSp>
          <p:nvGrpSpPr>
            <p:cNvPr id="16502" name="Group 64"/>
            <p:cNvGrpSpPr>
              <a:grpSpLocks/>
            </p:cNvGrpSpPr>
            <p:nvPr/>
          </p:nvGrpSpPr>
          <p:grpSpPr bwMode="auto">
            <a:xfrm>
              <a:off x="3168" y="1104"/>
              <a:ext cx="454" cy="1162"/>
              <a:chOff x="3168" y="1104"/>
              <a:chExt cx="454" cy="1162"/>
            </a:xfrm>
          </p:grpSpPr>
          <p:grpSp>
            <p:nvGrpSpPr>
              <p:cNvPr id="16506" name="Group 65"/>
              <p:cNvGrpSpPr>
                <a:grpSpLocks/>
              </p:cNvGrpSpPr>
              <p:nvPr/>
            </p:nvGrpSpPr>
            <p:grpSpPr bwMode="auto">
              <a:xfrm>
                <a:off x="3168" y="1104"/>
                <a:ext cx="454" cy="490"/>
                <a:chOff x="3168" y="1104"/>
                <a:chExt cx="454" cy="490"/>
              </a:xfrm>
            </p:grpSpPr>
            <p:sp>
              <p:nvSpPr>
                <p:cNvPr id="16518" name="Rectangle 66"/>
                <p:cNvSpPr>
                  <a:spLocks noChangeArrowheads="1"/>
                </p:cNvSpPr>
                <p:nvPr/>
              </p:nvSpPr>
              <p:spPr bwMode="auto">
                <a:xfrm>
                  <a:off x="3168" y="1200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9" name="Rectangle 67"/>
                <p:cNvSpPr>
                  <a:spLocks noChangeArrowheads="1"/>
                </p:cNvSpPr>
                <p:nvPr/>
              </p:nvSpPr>
              <p:spPr bwMode="auto">
                <a:xfrm>
                  <a:off x="3264" y="110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20" name="Rectangle 68"/>
                <p:cNvSpPr>
                  <a:spLocks noChangeArrowheads="1"/>
                </p:cNvSpPr>
                <p:nvPr/>
              </p:nvSpPr>
              <p:spPr bwMode="auto">
                <a:xfrm>
                  <a:off x="3264" y="1200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21" name="Rectangle 69"/>
                <p:cNvSpPr>
                  <a:spLocks noChangeArrowheads="1"/>
                </p:cNvSpPr>
                <p:nvPr/>
              </p:nvSpPr>
              <p:spPr bwMode="auto">
                <a:xfrm>
                  <a:off x="3264" y="1296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22" name="Rectangle 70"/>
                <p:cNvSpPr>
                  <a:spLocks noChangeArrowheads="1"/>
                </p:cNvSpPr>
                <p:nvPr/>
              </p:nvSpPr>
              <p:spPr bwMode="auto">
                <a:xfrm>
                  <a:off x="3360" y="1200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23" name="Rectangle 71"/>
                <p:cNvSpPr>
                  <a:spLocks noChangeArrowheads="1"/>
                </p:cNvSpPr>
                <p:nvPr/>
              </p:nvSpPr>
              <p:spPr bwMode="auto">
                <a:xfrm>
                  <a:off x="3168" y="1296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24" name="Rectangle 72"/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25" name="Rectangle 73"/>
                <p:cNvSpPr>
                  <a:spLocks noChangeArrowheads="1"/>
                </p:cNvSpPr>
                <p:nvPr/>
              </p:nvSpPr>
              <p:spPr bwMode="auto">
                <a:xfrm>
                  <a:off x="3360" y="1296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26" name="Rectangle 74"/>
                <p:cNvSpPr>
                  <a:spLocks noChangeArrowheads="1"/>
                </p:cNvSpPr>
                <p:nvPr/>
              </p:nvSpPr>
              <p:spPr bwMode="auto">
                <a:xfrm>
                  <a:off x="3360" y="110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27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216" y="1344"/>
                  <a:ext cx="4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3+3</a:t>
                  </a:r>
                </a:p>
              </p:txBody>
            </p:sp>
          </p:grpSp>
          <p:grpSp>
            <p:nvGrpSpPr>
              <p:cNvPr id="16507" name="Group 76"/>
              <p:cNvGrpSpPr>
                <a:grpSpLocks/>
              </p:cNvGrpSpPr>
              <p:nvPr/>
            </p:nvGrpSpPr>
            <p:grpSpPr bwMode="auto">
              <a:xfrm>
                <a:off x="3168" y="1776"/>
                <a:ext cx="454" cy="490"/>
                <a:chOff x="3168" y="1776"/>
                <a:chExt cx="454" cy="490"/>
              </a:xfrm>
            </p:grpSpPr>
            <p:sp>
              <p:nvSpPr>
                <p:cNvPr id="16508" name="Rectangle 77"/>
                <p:cNvSpPr>
                  <a:spLocks noChangeArrowheads="1"/>
                </p:cNvSpPr>
                <p:nvPr/>
              </p:nvSpPr>
              <p:spPr bwMode="auto">
                <a:xfrm>
                  <a:off x="3168" y="1776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9" name="Rectangle 78"/>
                <p:cNvSpPr>
                  <a:spLocks noChangeArrowheads="1"/>
                </p:cNvSpPr>
                <p:nvPr/>
              </p:nvSpPr>
              <p:spPr bwMode="auto">
                <a:xfrm>
                  <a:off x="3264" y="1776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0" name="Rectangle 79"/>
                <p:cNvSpPr>
                  <a:spLocks noChangeArrowheads="1"/>
                </p:cNvSpPr>
                <p:nvPr/>
              </p:nvSpPr>
              <p:spPr bwMode="auto">
                <a:xfrm>
                  <a:off x="3264" y="1872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1" name="Rectangle 80"/>
                <p:cNvSpPr>
                  <a:spLocks noChangeArrowheads="1"/>
                </p:cNvSpPr>
                <p:nvPr/>
              </p:nvSpPr>
              <p:spPr bwMode="auto">
                <a:xfrm>
                  <a:off x="3264" y="1968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2" name="Rectangle 81"/>
                <p:cNvSpPr>
                  <a:spLocks noChangeArrowheads="1"/>
                </p:cNvSpPr>
                <p:nvPr/>
              </p:nvSpPr>
              <p:spPr bwMode="auto">
                <a:xfrm>
                  <a:off x="3360" y="1872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3" name="Rectangle 82"/>
                <p:cNvSpPr>
                  <a:spLocks noChangeArrowheads="1"/>
                </p:cNvSpPr>
                <p:nvPr/>
              </p:nvSpPr>
              <p:spPr bwMode="auto">
                <a:xfrm>
                  <a:off x="3168" y="1872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4" name="Rectangle 83"/>
                <p:cNvSpPr>
                  <a:spLocks noChangeArrowheads="1"/>
                </p:cNvSpPr>
                <p:nvPr/>
              </p:nvSpPr>
              <p:spPr bwMode="auto">
                <a:xfrm>
                  <a:off x="3168" y="196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5" name="Rectangle 84"/>
                <p:cNvSpPr>
                  <a:spLocks noChangeArrowheads="1"/>
                </p:cNvSpPr>
                <p:nvPr/>
              </p:nvSpPr>
              <p:spPr bwMode="auto">
                <a:xfrm>
                  <a:off x="3360" y="1968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6" name="Rectangle 85"/>
                <p:cNvSpPr>
                  <a:spLocks noChangeArrowheads="1"/>
                </p:cNvSpPr>
                <p:nvPr/>
              </p:nvSpPr>
              <p:spPr bwMode="auto">
                <a:xfrm>
                  <a:off x="3360" y="1776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17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3216" y="2016"/>
                  <a:ext cx="4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3+4</a:t>
                  </a:r>
                </a:p>
              </p:txBody>
            </p:sp>
          </p:grpSp>
        </p:grpSp>
        <p:grpSp>
          <p:nvGrpSpPr>
            <p:cNvPr id="16503" name="Group 87"/>
            <p:cNvGrpSpPr>
              <a:grpSpLocks/>
            </p:cNvGrpSpPr>
            <p:nvPr/>
          </p:nvGrpSpPr>
          <p:grpSpPr bwMode="auto">
            <a:xfrm>
              <a:off x="2688" y="1248"/>
              <a:ext cx="480" cy="672"/>
              <a:chOff x="2688" y="1248"/>
              <a:chExt cx="480" cy="672"/>
            </a:xfrm>
          </p:grpSpPr>
          <p:sp>
            <p:nvSpPr>
              <p:cNvPr id="16504" name="Line 88"/>
              <p:cNvSpPr>
                <a:spLocks noChangeShapeType="1"/>
              </p:cNvSpPr>
              <p:nvPr/>
            </p:nvSpPr>
            <p:spPr bwMode="auto">
              <a:xfrm flipV="1">
                <a:off x="2688" y="1248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505" name="Line 89"/>
              <p:cNvSpPr>
                <a:spLocks noChangeShapeType="1"/>
              </p:cNvSpPr>
              <p:nvPr/>
            </p:nvSpPr>
            <p:spPr bwMode="auto">
              <a:xfrm>
                <a:off x="2688" y="1488"/>
                <a:ext cx="48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391" name="Group 112"/>
          <p:cNvGrpSpPr>
            <a:grpSpLocks/>
          </p:cNvGrpSpPr>
          <p:nvPr/>
        </p:nvGrpSpPr>
        <p:grpSpPr bwMode="auto">
          <a:xfrm>
            <a:off x="4267200" y="3733800"/>
            <a:ext cx="1495425" cy="1690688"/>
            <a:chOff x="2688" y="2352"/>
            <a:chExt cx="942" cy="1065"/>
          </a:xfrm>
        </p:grpSpPr>
        <p:grpSp>
          <p:nvGrpSpPr>
            <p:cNvPr id="16475" name="Group 113"/>
            <p:cNvGrpSpPr>
              <a:grpSpLocks/>
            </p:cNvGrpSpPr>
            <p:nvPr/>
          </p:nvGrpSpPr>
          <p:grpSpPr bwMode="auto">
            <a:xfrm>
              <a:off x="3168" y="2352"/>
              <a:ext cx="462" cy="1065"/>
              <a:chOff x="3168" y="2352"/>
              <a:chExt cx="462" cy="1065"/>
            </a:xfrm>
          </p:grpSpPr>
          <p:grpSp>
            <p:nvGrpSpPr>
              <p:cNvPr id="16479" name="Group 114"/>
              <p:cNvGrpSpPr>
                <a:grpSpLocks/>
              </p:cNvGrpSpPr>
              <p:nvPr/>
            </p:nvGrpSpPr>
            <p:grpSpPr bwMode="auto">
              <a:xfrm>
                <a:off x="3168" y="2928"/>
                <a:ext cx="462" cy="489"/>
                <a:chOff x="3168" y="2928"/>
                <a:chExt cx="462" cy="489"/>
              </a:xfrm>
            </p:grpSpPr>
            <p:sp>
              <p:nvSpPr>
                <p:cNvPr id="1649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168" y="2928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4" name="Rectangle 116"/>
                <p:cNvSpPr>
                  <a:spLocks noChangeArrowheads="1"/>
                </p:cNvSpPr>
                <p:nvPr/>
              </p:nvSpPr>
              <p:spPr bwMode="auto">
                <a:xfrm>
                  <a:off x="3264" y="302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5" name="Rectangle 117"/>
                <p:cNvSpPr>
                  <a:spLocks noChangeArrowheads="1"/>
                </p:cNvSpPr>
                <p:nvPr/>
              </p:nvSpPr>
              <p:spPr bwMode="auto">
                <a:xfrm>
                  <a:off x="3168" y="3024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6" name="Rectangle 118"/>
                <p:cNvSpPr>
                  <a:spLocks noChangeArrowheads="1"/>
                </p:cNvSpPr>
                <p:nvPr/>
              </p:nvSpPr>
              <p:spPr bwMode="auto">
                <a:xfrm>
                  <a:off x="3360" y="3024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7" name="Rectangle 119"/>
                <p:cNvSpPr>
                  <a:spLocks noChangeArrowheads="1"/>
                </p:cNvSpPr>
                <p:nvPr/>
              </p:nvSpPr>
              <p:spPr bwMode="auto">
                <a:xfrm>
                  <a:off x="3168" y="3120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360" y="292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360" y="3120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0" name="Rectangle 122"/>
                <p:cNvSpPr>
                  <a:spLocks noChangeArrowheads="1"/>
                </p:cNvSpPr>
                <p:nvPr/>
              </p:nvSpPr>
              <p:spPr bwMode="auto">
                <a:xfrm>
                  <a:off x="3264" y="2928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1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3224" y="3167"/>
                  <a:ext cx="4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3+4</a:t>
                  </a:r>
                </a:p>
              </p:txBody>
            </p:sp>
          </p:grpSp>
          <p:grpSp>
            <p:nvGrpSpPr>
              <p:cNvPr id="16480" name="Group 124"/>
              <p:cNvGrpSpPr>
                <a:grpSpLocks/>
              </p:cNvGrpSpPr>
              <p:nvPr/>
            </p:nvGrpSpPr>
            <p:grpSpPr bwMode="auto">
              <a:xfrm>
                <a:off x="3168" y="2352"/>
                <a:ext cx="462" cy="864"/>
                <a:chOff x="3168" y="2352"/>
                <a:chExt cx="462" cy="864"/>
              </a:xfrm>
            </p:grpSpPr>
            <p:grpSp>
              <p:nvGrpSpPr>
                <p:cNvPr id="16481" name="Group 125"/>
                <p:cNvGrpSpPr>
                  <a:grpSpLocks/>
                </p:cNvGrpSpPr>
                <p:nvPr/>
              </p:nvGrpSpPr>
              <p:grpSpPr bwMode="auto">
                <a:xfrm>
                  <a:off x="3168" y="2352"/>
                  <a:ext cx="462" cy="489"/>
                  <a:chOff x="3168" y="2352"/>
                  <a:chExt cx="462" cy="489"/>
                </a:xfrm>
              </p:grpSpPr>
              <p:sp>
                <p:nvSpPr>
                  <p:cNvPr id="16483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352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84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448"/>
                    <a:ext cx="96" cy="96"/>
                  </a:xfrm>
                  <a:prstGeom prst="rect">
                    <a:avLst/>
                  </a:prstGeom>
                  <a:solidFill>
                    <a:srgbClr val="CC66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85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448"/>
                    <a:ext cx="96" cy="96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86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544"/>
                    <a:ext cx="96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87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448"/>
                    <a:ext cx="96" cy="96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88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544"/>
                    <a:ext cx="96" cy="96"/>
                  </a:xfrm>
                  <a:prstGeom prst="rect">
                    <a:avLst/>
                  </a:prstGeom>
                  <a:solidFill>
                    <a:srgbClr val="33CC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89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352"/>
                    <a:ext cx="9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90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544"/>
                    <a:ext cx="96" cy="96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91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352"/>
                    <a:ext cx="96" cy="96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92" name="Text Box 1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24" y="2591"/>
                    <a:ext cx="40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3+2</a:t>
                    </a:r>
                  </a:p>
                </p:txBody>
              </p:sp>
            </p:grpSp>
            <p:sp>
              <p:nvSpPr>
                <p:cNvPr id="16482" name="Rectangle 136"/>
                <p:cNvSpPr>
                  <a:spLocks noChangeArrowheads="1"/>
                </p:cNvSpPr>
                <p:nvPr/>
              </p:nvSpPr>
              <p:spPr bwMode="auto">
                <a:xfrm>
                  <a:off x="3264" y="3120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476" name="Group 137"/>
            <p:cNvGrpSpPr>
              <a:grpSpLocks/>
            </p:cNvGrpSpPr>
            <p:nvPr/>
          </p:nvGrpSpPr>
          <p:grpSpPr bwMode="auto">
            <a:xfrm>
              <a:off x="2688" y="2496"/>
              <a:ext cx="480" cy="576"/>
              <a:chOff x="2688" y="2496"/>
              <a:chExt cx="480" cy="576"/>
            </a:xfrm>
          </p:grpSpPr>
          <p:sp>
            <p:nvSpPr>
              <p:cNvPr id="16477" name="Line 138"/>
              <p:cNvSpPr>
                <a:spLocks noChangeShapeType="1"/>
              </p:cNvSpPr>
              <p:nvPr/>
            </p:nvSpPr>
            <p:spPr bwMode="auto">
              <a:xfrm flipV="1">
                <a:off x="2688" y="2496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78" name="Line 139"/>
              <p:cNvSpPr>
                <a:spLocks noChangeShapeType="1"/>
              </p:cNvSpPr>
              <p:nvPr/>
            </p:nvSpPr>
            <p:spPr bwMode="auto">
              <a:xfrm>
                <a:off x="2688" y="2736"/>
                <a:ext cx="48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392" name="Group 140"/>
          <p:cNvGrpSpPr>
            <a:grpSpLocks/>
          </p:cNvGrpSpPr>
          <p:nvPr/>
        </p:nvGrpSpPr>
        <p:grpSpPr bwMode="auto">
          <a:xfrm>
            <a:off x="5486400" y="3733800"/>
            <a:ext cx="1495425" cy="776288"/>
            <a:chOff x="3456" y="2352"/>
            <a:chExt cx="942" cy="489"/>
          </a:xfrm>
        </p:grpSpPr>
        <p:grpSp>
          <p:nvGrpSpPr>
            <p:cNvPr id="16463" name="Group 141"/>
            <p:cNvGrpSpPr>
              <a:grpSpLocks/>
            </p:cNvGrpSpPr>
            <p:nvPr/>
          </p:nvGrpSpPr>
          <p:grpSpPr bwMode="auto">
            <a:xfrm>
              <a:off x="3936" y="2352"/>
              <a:ext cx="462" cy="489"/>
              <a:chOff x="3936" y="2352"/>
              <a:chExt cx="462" cy="489"/>
            </a:xfrm>
          </p:grpSpPr>
          <p:sp>
            <p:nvSpPr>
              <p:cNvPr id="16465" name="Rectangle 142"/>
              <p:cNvSpPr>
                <a:spLocks noChangeArrowheads="1"/>
              </p:cNvSpPr>
              <p:nvPr/>
            </p:nvSpPr>
            <p:spPr bwMode="auto">
              <a:xfrm>
                <a:off x="4032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6" name="Rectangle 143"/>
              <p:cNvSpPr>
                <a:spLocks noChangeArrowheads="1"/>
              </p:cNvSpPr>
              <p:nvPr/>
            </p:nvSpPr>
            <p:spPr bwMode="auto">
              <a:xfrm>
                <a:off x="4032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7" name="Rectangle 144"/>
              <p:cNvSpPr>
                <a:spLocks noChangeArrowheads="1"/>
              </p:cNvSpPr>
              <p:nvPr/>
            </p:nvSpPr>
            <p:spPr bwMode="auto">
              <a:xfrm>
                <a:off x="3936" y="2352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8" name="Rectangle 145"/>
              <p:cNvSpPr>
                <a:spLocks noChangeArrowheads="1"/>
              </p:cNvSpPr>
              <p:nvPr/>
            </p:nvSpPr>
            <p:spPr bwMode="auto">
              <a:xfrm>
                <a:off x="4032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9" name="Rectangle 146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0" name="Rectangle 147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1" name="Rectangle 148"/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2" name="Rectangle 149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3" name="Rectangle 150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4" name="Text Box 151"/>
              <p:cNvSpPr txBox="1">
                <a:spLocks noChangeArrowheads="1"/>
              </p:cNvSpPr>
              <p:nvPr/>
            </p:nvSpPr>
            <p:spPr bwMode="auto">
              <a:xfrm>
                <a:off x="3992" y="2591"/>
                <a:ext cx="4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4+1</a:t>
                </a:r>
              </a:p>
            </p:txBody>
          </p:sp>
        </p:grpSp>
        <p:sp>
          <p:nvSpPr>
            <p:cNvPr id="16464" name="Line 152"/>
            <p:cNvSpPr>
              <a:spLocks noChangeShapeType="1"/>
            </p:cNvSpPr>
            <p:nvPr/>
          </p:nvSpPr>
          <p:spPr bwMode="auto">
            <a:xfrm>
              <a:off x="3456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93" name="Group 153"/>
          <p:cNvGrpSpPr>
            <a:grpSpLocks/>
          </p:cNvGrpSpPr>
          <p:nvPr/>
        </p:nvGrpSpPr>
        <p:grpSpPr bwMode="auto">
          <a:xfrm>
            <a:off x="6705600" y="3200400"/>
            <a:ext cx="1495425" cy="1843088"/>
            <a:chOff x="4224" y="2016"/>
            <a:chExt cx="942" cy="1161"/>
          </a:xfrm>
        </p:grpSpPr>
        <p:grpSp>
          <p:nvGrpSpPr>
            <p:cNvPr id="16447" name="Group 154"/>
            <p:cNvGrpSpPr>
              <a:grpSpLocks/>
            </p:cNvGrpSpPr>
            <p:nvPr/>
          </p:nvGrpSpPr>
          <p:grpSpPr bwMode="auto">
            <a:xfrm>
              <a:off x="4704" y="2016"/>
              <a:ext cx="462" cy="1161"/>
              <a:chOff x="4704" y="2016"/>
              <a:chExt cx="462" cy="1161"/>
            </a:xfrm>
          </p:grpSpPr>
          <p:grpSp>
            <p:nvGrpSpPr>
              <p:cNvPr id="16451" name="Group 155"/>
              <p:cNvGrpSpPr>
                <a:grpSpLocks/>
              </p:cNvGrpSpPr>
              <p:nvPr/>
            </p:nvGrpSpPr>
            <p:grpSpPr bwMode="auto">
              <a:xfrm>
                <a:off x="4704" y="2016"/>
                <a:ext cx="462" cy="489"/>
                <a:chOff x="4704" y="2016"/>
                <a:chExt cx="462" cy="489"/>
              </a:xfrm>
            </p:grpSpPr>
            <p:sp>
              <p:nvSpPr>
                <p:cNvPr id="16453" name="Rectangle 156"/>
                <p:cNvSpPr>
                  <a:spLocks noChangeArrowheads="1"/>
                </p:cNvSpPr>
                <p:nvPr/>
              </p:nvSpPr>
              <p:spPr bwMode="auto">
                <a:xfrm>
                  <a:off x="4800" y="2016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4" name="Rectangle 157"/>
                <p:cNvSpPr>
                  <a:spLocks noChangeArrowheads="1"/>
                </p:cNvSpPr>
                <p:nvPr/>
              </p:nvSpPr>
              <p:spPr bwMode="auto">
                <a:xfrm>
                  <a:off x="4800" y="2112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5" name="Rectangle 158"/>
                <p:cNvSpPr>
                  <a:spLocks noChangeArrowheads="1"/>
                </p:cNvSpPr>
                <p:nvPr/>
              </p:nvSpPr>
              <p:spPr bwMode="auto">
                <a:xfrm>
                  <a:off x="4704" y="2016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6" name="Rectangle 159"/>
                <p:cNvSpPr>
                  <a:spLocks noChangeArrowheads="1"/>
                </p:cNvSpPr>
                <p:nvPr/>
              </p:nvSpPr>
              <p:spPr bwMode="auto">
                <a:xfrm>
                  <a:off x="4800" y="2208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7" name="Rectangle 160"/>
                <p:cNvSpPr>
                  <a:spLocks noChangeArrowheads="1"/>
                </p:cNvSpPr>
                <p:nvPr/>
              </p:nvSpPr>
              <p:spPr bwMode="auto">
                <a:xfrm>
                  <a:off x="4896" y="2112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8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04" y="2112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59" name="Rectangle 162"/>
                <p:cNvSpPr>
                  <a:spLocks noChangeArrowheads="1"/>
                </p:cNvSpPr>
                <p:nvPr/>
              </p:nvSpPr>
              <p:spPr bwMode="auto">
                <a:xfrm>
                  <a:off x="4704" y="2208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0" name="Rectangle 163"/>
                <p:cNvSpPr>
                  <a:spLocks noChangeArrowheads="1"/>
                </p:cNvSpPr>
                <p:nvPr/>
              </p:nvSpPr>
              <p:spPr bwMode="auto">
                <a:xfrm>
                  <a:off x="4896" y="2208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1" name="Rectangle 164"/>
                <p:cNvSpPr>
                  <a:spLocks noChangeArrowheads="1"/>
                </p:cNvSpPr>
                <p:nvPr/>
              </p:nvSpPr>
              <p:spPr bwMode="auto">
                <a:xfrm>
                  <a:off x="4896" y="2016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2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4760" y="2255"/>
                  <a:ext cx="4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5+2</a:t>
                  </a:r>
                </a:p>
              </p:txBody>
            </p:sp>
          </p:grpSp>
          <p:sp>
            <p:nvSpPr>
              <p:cNvPr id="16452" name="Text Box 166"/>
              <p:cNvSpPr txBox="1">
                <a:spLocks noChangeArrowheads="1"/>
              </p:cNvSpPr>
              <p:nvPr/>
            </p:nvSpPr>
            <p:spPr bwMode="auto">
              <a:xfrm>
                <a:off x="4760" y="2927"/>
                <a:ext cx="4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5+0</a:t>
                </a:r>
              </a:p>
            </p:txBody>
          </p:sp>
        </p:grpSp>
        <p:grpSp>
          <p:nvGrpSpPr>
            <p:cNvPr id="16448" name="Group 167"/>
            <p:cNvGrpSpPr>
              <a:grpSpLocks/>
            </p:cNvGrpSpPr>
            <p:nvPr/>
          </p:nvGrpSpPr>
          <p:grpSpPr bwMode="auto">
            <a:xfrm>
              <a:off x="4224" y="2160"/>
              <a:ext cx="480" cy="672"/>
              <a:chOff x="4224" y="2160"/>
              <a:chExt cx="480" cy="672"/>
            </a:xfrm>
          </p:grpSpPr>
          <p:sp>
            <p:nvSpPr>
              <p:cNvPr id="16449" name="Line 168"/>
              <p:cNvSpPr>
                <a:spLocks noChangeShapeType="1"/>
              </p:cNvSpPr>
              <p:nvPr/>
            </p:nvSpPr>
            <p:spPr bwMode="auto">
              <a:xfrm flipV="1">
                <a:off x="4224" y="2160"/>
                <a:ext cx="48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50" name="Line 169"/>
              <p:cNvSpPr>
                <a:spLocks noChangeShapeType="1"/>
              </p:cNvSpPr>
              <p:nvPr/>
            </p:nvSpPr>
            <p:spPr bwMode="auto">
              <a:xfrm>
                <a:off x="4224" y="2496"/>
                <a:ext cx="48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394" name="Group 170"/>
          <p:cNvGrpSpPr>
            <a:grpSpLocks/>
          </p:cNvGrpSpPr>
          <p:nvPr/>
        </p:nvGrpSpPr>
        <p:grpSpPr bwMode="auto">
          <a:xfrm>
            <a:off x="3048000" y="2133600"/>
            <a:ext cx="1495425" cy="3990975"/>
            <a:chOff x="1920" y="1344"/>
            <a:chExt cx="942" cy="2514"/>
          </a:xfrm>
        </p:grpSpPr>
        <p:grpSp>
          <p:nvGrpSpPr>
            <p:cNvPr id="16407" name="Group 171"/>
            <p:cNvGrpSpPr>
              <a:grpSpLocks/>
            </p:cNvGrpSpPr>
            <p:nvPr/>
          </p:nvGrpSpPr>
          <p:grpSpPr bwMode="auto">
            <a:xfrm>
              <a:off x="2400" y="1344"/>
              <a:ext cx="462" cy="2514"/>
              <a:chOff x="2400" y="1344"/>
              <a:chExt cx="462" cy="2514"/>
            </a:xfrm>
          </p:grpSpPr>
          <p:grpSp>
            <p:nvGrpSpPr>
              <p:cNvPr id="16413" name="Group 172"/>
              <p:cNvGrpSpPr>
                <a:grpSpLocks/>
              </p:cNvGrpSpPr>
              <p:nvPr/>
            </p:nvGrpSpPr>
            <p:grpSpPr bwMode="auto">
              <a:xfrm>
                <a:off x="2400" y="1344"/>
                <a:ext cx="454" cy="490"/>
                <a:chOff x="2400" y="1344"/>
                <a:chExt cx="454" cy="490"/>
              </a:xfrm>
            </p:grpSpPr>
            <p:sp>
              <p:nvSpPr>
                <p:cNvPr id="16437" name="Rectangle 173"/>
                <p:cNvSpPr>
                  <a:spLocks noChangeArrowheads="1"/>
                </p:cNvSpPr>
                <p:nvPr/>
              </p:nvSpPr>
              <p:spPr bwMode="auto">
                <a:xfrm>
                  <a:off x="2400" y="1344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8" name="Rectangle 174"/>
                <p:cNvSpPr>
                  <a:spLocks noChangeArrowheads="1"/>
                </p:cNvSpPr>
                <p:nvPr/>
              </p:nvSpPr>
              <p:spPr bwMode="auto">
                <a:xfrm>
                  <a:off x="2496" y="1344"/>
                  <a:ext cx="96" cy="96"/>
                </a:xfrm>
                <a:prstGeom prst="rect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9" name="Rectangle 175"/>
                <p:cNvSpPr>
                  <a:spLocks noChangeArrowheads="1"/>
                </p:cNvSpPr>
                <p:nvPr/>
              </p:nvSpPr>
              <p:spPr bwMode="auto">
                <a:xfrm>
                  <a:off x="2496" y="1440"/>
                  <a:ext cx="96" cy="96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0" name="Rectangle 176"/>
                <p:cNvSpPr>
                  <a:spLocks noChangeArrowheads="1"/>
                </p:cNvSpPr>
                <p:nvPr/>
              </p:nvSpPr>
              <p:spPr bwMode="auto">
                <a:xfrm>
                  <a:off x="2496" y="1536"/>
                  <a:ext cx="96" cy="9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1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92" y="1440"/>
                  <a:ext cx="96" cy="96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2" name="Rectangle 178"/>
                <p:cNvSpPr>
                  <a:spLocks noChangeArrowheads="1"/>
                </p:cNvSpPr>
                <p:nvPr/>
              </p:nvSpPr>
              <p:spPr bwMode="auto">
                <a:xfrm>
                  <a:off x="2400" y="1536"/>
                  <a:ext cx="96" cy="96"/>
                </a:xfrm>
                <a:prstGeom prst="rect">
                  <a:avLst/>
                </a:prstGeom>
                <a:solidFill>
                  <a:srgbClr val="33CC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3" name="Rectangle 179"/>
                <p:cNvSpPr>
                  <a:spLocks noChangeArrowheads="1"/>
                </p:cNvSpPr>
                <p:nvPr/>
              </p:nvSpPr>
              <p:spPr bwMode="auto">
                <a:xfrm>
                  <a:off x="2400" y="144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4" name="Rectangle 180"/>
                <p:cNvSpPr>
                  <a:spLocks noChangeArrowheads="1"/>
                </p:cNvSpPr>
                <p:nvPr/>
              </p:nvSpPr>
              <p:spPr bwMode="auto">
                <a:xfrm>
                  <a:off x="2592" y="1536"/>
                  <a:ext cx="96" cy="9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5" name="Rectangle 181"/>
                <p:cNvSpPr>
                  <a:spLocks noChangeArrowheads="1"/>
                </p:cNvSpPr>
                <p:nvPr/>
              </p:nvSpPr>
              <p:spPr bwMode="auto">
                <a:xfrm>
                  <a:off x="2592" y="1344"/>
                  <a:ext cx="96" cy="96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6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2448" y="1584"/>
                  <a:ext cx="4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/>
                    <a:t>2+3</a:t>
                  </a:r>
                </a:p>
              </p:txBody>
            </p:sp>
          </p:grpSp>
          <p:grpSp>
            <p:nvGrpSpPr>
              <p:cNvPr id="16414" name="Group 183"/>
              <p:cNvGrpSpPr>
                <a:grpSpLocks/>
              </p:cNvGrpSpPr>
              <p:nvPr/>
            </p:nvGrpSpPr>
            <p:grpSpPr bwMode="auto">
              <a:xfrm>
                <a:off x="2400" y="2592"/>
                <a:ext cx="462" cy="1266"/>
                <a:chOff x="2400" y="2592"/>
                <a:chExt cx="462" cy="1266"/>
              </a:xfrm>
            </p:grpSpPr>
            <p:grpSp>
              <p:nvGrpSpPr>
                <p:cNvPr id="16415" name="Group 184"/>
                <p:cNvGrpSpPr>
                  <a:grpSpLocks/>
                </p:cNvGrpSpPr>
                <p:nvPr/>
              </p:nvGrpSpPr>
              <p:grpSpPr bwMode="auto">
                <a:xfrm>
                  <a:off x="2400" y="3360"/>
                  <a:ext cx="454" cy="498"/>
                  <a:chOff x="2400" y="3360"/>
                  <a:chExt cx="454" cy="498"/>
                </a:xfrm>
              </p:grpSpPr>
              <p:sp>
                <p:nvSpPr>
                  <p:cNvPr id="16427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360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8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360"/>
                    <a:ext cx="96" cy="96"/>
                  </a:xfrm>
                  <a:prstGeom prst="rect">
                    <a:avLst/>
                  </a:prstGeom>
                  <a:solidFill>
                    <a:srgbClr val="CC66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9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456"/>
                    <a:ext cx="96" cy="96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0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552"/>
                    <a:ext cx="96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1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3456"/>
                    <a:ext cx="96" cy="96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2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552"/>
                    <a:ext cx="96" cy="96"/>
                  </a:xfrm>
                  <a:prstGeom prst="rect">
                    <a:avLst/>
                  </a:prstGeom>
                  <a:solidFill>
                    <a:srgbClr val="33CC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3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3456"/>
                    <a:ext cx="9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4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3552"/>
                    <a:ext cx="96" cy="96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5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3360"/>
                    <a:ext cx="96" cy="96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6" name="Text Box 1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8" y="3608"/>
                    <a:ext cx="40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2+4</a:t>
                    </a:r>
                  </a:p>
                </p:txBody>
              </p:sp>
            </p:grpSp>
            <p:grpSp>
              <p:nvGrpSpPr>
                <p:cNvPr id="16416" name="Group 195"/>
                <p:cNvGrpSpPr>
                  <a:grpSpLocks/>
                </p:cNvGrpSpPr>
                <p:nvPr/>
              </p:nvGrpSpPr>
              <p:grpSpPr bwMode="auto">
                <a:xfrm>
                  <a:off x="2400" y="2592"/>
                  <a:ext cx="462" cy="489"/>
                  <a:chOff x="2400" y="2592"/>
                  <a:chExt cx="462" cy="489"/>
                </a:xfrm>
              </p:grpSpPr>
              <p:sp>
                <p:nvSpPr>
                  <p:cNvPr id="16417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592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18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688"/>
                    <a:ext cx="96" cy="96"/>
                  </a:xfrm>
                  <a:prstGeom prst="rect">
                    <a:avLst/>
                  </a:prstGeom>
                  <a:solidFill>
                    <a:srgbClr val="CC66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19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688"/>
                    <a:ext cx="96" cy="96"/>
                  </a:xfrm>
                  <a:prstGeom prst="rect">
                    <a:avLst/>
                  </a:prstGeom>
                  <a:solidFill>
                    <a:srgbClr val="CCFFCC"/>
                  </a:solidFill>
                  <a:ln w="9525">
                    <a:solidFill>
                      <a:schemeClr val="tx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784"/>
                    <a:ext cx="96" cy="96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1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688"/>
                    <a:ext cx="96" cy="96"/>
                  </a:xfrm>
                  <a:prstGeom prst="rect">
                    <a:avLst/>
                  </a:prstGeom>
                  <a:solidFill>
                    <a:srgbClr val="FF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2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784"/>
                    <a:ext cx="96" cy="96"/>
                  </a:xfrm>
                  <a:prstGeom prst="rect">
                    <a:avLst/>
                  </a:prstGeom>
                  <a:solidFill>
                    <a:srgbClr val="33CC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3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592"/>
                    <a:ext cx="9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4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784"/>
                    <a:ext cx="96" cy="96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5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592"/>
                    <a:ext cx="96" cy="96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6" name="Text Box 2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56" y="2831"/>
                    <a:ext cx="40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/>
                      <a:t>2+3</a:t>
                    </a:r>
                  </a:p>
                </p:txBody>
              </p:sp>
            </p:grpSp>
          </p:grpSp>
        </p:grpSp>
        <p:grpSp>
          <p:nvGrpSpPr>
            <p:cNvPr id="16408" name="Group 206"/>
            <p:cNvGrpSpPr>
              <a:grpSpLocks/>
            </p:cNvGrpSpPr>
            <p:nvPr/>
          </p:nvGrpSpPr>
          <p:grpSpPr bwMode="auto">
            <a:xfrm>
              <a:off x="1920" y="1488"/>
              <a:ext cx="480" cy="2016"/>
              <a:chOff x="1920" y="1488"/>
              <a:chExt cx="480" cy="2016"/>
            </a:xfrm>
          </p:grpSpPr>
          <p:grpSp>
            <p:nvGrpSpPr>
              <p:cNvPr id="16409" name="Group 207"/>
              <p:cNvGrpSpPr>
                <a:grpSpLocks/>
              </p:cNvGrpSpPr>
              <p:nvPr/>
            </p:nvGrpSpPr>
            <p:grpSpPr bwMode="auto">
              <a:xfrm>
                <a:off x="1920" y="2736"/>
                <a:ext cx="480" cy="768"/>
                <a:chOff x="1920" y="2736"/>
                <a:chExt cx="480" cy="768"/>
              </a:xfrm>
            </p:grpSpPr>
            <p:sp>
              <p:nvSpPr>
                <p:cNvPr id="16411" name="Line 208"/>
                <p:cNvSpPr>
                  <a:spLocks noChangeShapeType="1"/>
                </p:cNvSpPr>
                <p:nvPr/>
              </p:nvSpPr>
              <p:spPr bwMode="auto">
                <a:xfrm>
                  <a:off x="1920" y="2736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412" name="Line 209"/>
                <p:cNvSpPr>
                  <a:spLocks noChangeShapeType="1"/>
                </p:cNvSpPr>
                <p:nvPr/>
              </p:nvSpPr>
              <p:spPr bwMode="auto">
                <a:xfrm>
                  <a:off x="1920" y="2736"/>
                  <a:ext cx="48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6410" name="Line 210"/>
              <p:cNvSpPr>
                <a:spLocks noChangeShapeType="1"/>
              </p:cNvSpPr>
              <p:nvPr/>
            </p:nvSpPr>
            <p:spPr bwMode="auto">
              <a:xfrm flipV="1">
                <a:off x="1920" y="1488"/>
                <a:ext cx="48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6395" name="Text Box 211"/>
          <p:cNvSpPr txBox="1">
            <a:spLocks noChangeArrowheads="1"/>
          </p:cNvSpPr>
          <p:nvPr/>
        </p:nvSpPr>
        <p:spPr bwMode="auto">
          <a:xfrm>
            <a:off x="3048000" y="9906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f(N) = g(N) + h(N) </a:t>
            </a:r>
          </a:p>
          <a:p>
            <a:r>
              <a:rPr lang="en-US" dirty="0">
                <a:solidFill>
                  <a:srgbClr val="CC6600"/>
                </a:solidFill>
              </a:rPr>
              <a:t>with h(N) = number of misplaced tiles</a:t>
            </a:r>
          </a:p>
        </p:txBody>
      </p:sp>
      <p:grpSp>
        <p:nvGrpSpPr>
          <p:cNvPr id="16396" name="Group 212"/>
          <p:cNvGrpSpPr>
            <a:grpSpLocks/>
          </p:cNvGrpSpPr>
          <p:nvPr/>
        </p:nvGrpSpPr>
        <p:grpSpPr bwMode="auto">
          <a:xfrm>
            <a:off x="381000" y="3733800"/>
            <a:ext cx="457200" cy="457200"/>
            <a:chOff x="4704" y="2688"/>
            <a:chExt cx="288" cy="288"/>
          </a:xfrm>
        </p:grpSpPr>
        <p:sp>
          <p:nvSpPr>
            <p:cNvPr id="16398" name="Rectangle 213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Rectangle 214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Rectangle 215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Rectangle 216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Rectangle 217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Rectangle 218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Rectangle 219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Rectangle 220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Rectangle 221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7" name="Text Box 222"/>
          <p:cNvSpPr txBox="1">
            <a:spLocks noChangeArrowheads="1"/>
          </p:cNvSpPr>
          <p:nvPr/>
        </p:nvSpPr>
        <p:spPr bwMode="auto">
          <a:xfrm>
            <a:off x="304800" y="4224338"/>
            <a:ext cx="74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5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Robot Navigation</a:t>
            </a:r>
          </a:p>
        </p:txBody>
      </p:sp>
      <p:sp>
        <p:nvSpPr>
          <p:cNvPr id="17411" name="Text Box 104"/>
          <p:cNvSpPr txBox="1">
            <a:spLocks noChangeArrowheads="1"/>
          </p:cNvSpPr>
          <p:nvPr/>
        </p:nvSpPr>
        <p:spPr bwMode="auto">
          <a:xfrm>
            <a:off x="762000" y="1752600"/>
            <a:ext cx="809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f(N) = g(N)+h(N), with h(N) = Manhattan distance to goal</a:t>
            </a:r>
          </a:p>
        </p:txBody>
      </p:sp>
      <p:grpSp>
        <p:nvGrpSpPr>
          <p:cNvPr id="17412" name="Group 107"/>
          <p:cNvGrpSpPr>
            <a:grpSpLocks/>
          </p:cNvGrpSpPr>
          <p:nvPr/>
        </p:nvGrpSpPr>
        <p:grpSpPr bwMode="auto">
          <a:xfrm>
            <a:off x="1219200" y="2743200"/>
            <a:ext cx="6705600" cy="3048000"/>
            <a:chOff x="768" y="1728"/>
            <a:chExt cx="4224" cy="1920"/>
          </a:xfrm>
        </p:grpSpPr>
        <p:grpSp>
          <p:nvGrpSpPr>
            <p:cNvPr id="17483" name="Group 108"/>
            <p:cNvGrpSpPr>
              <a:grpSpLocks/>
            </p:cNvGrpSpPr>
            <p:nvPr/>
          </p:nvGrpSpPr>
          <p:grpSpPr bwMode="auto">
            <a:xfrm>
              <a:off x="768" y="1728"/>
              <a:ext cx="4224" cy="1920"/>
              <a:chOff x="768" y="1728"/>
              <a:chExt cx="4224" cy="1920"/>
            </a:xfrm>
          </p:grpSpPr>
          <p:grpSp>
            <p:nvGrpSpPr>
              <p:cNvPr id="17522" name="Group 109"/>
              <p:cNvGrpSpPr>
                <a:grpSpLocks/>
              </p:cNvGrpSpPr>
              <p:nvPr/>
            </p:nvGrpSpPr>
            <p:grpSpPr bwMode="auto">
              <a:xfrm>
                <a:off x="768" y="1728"/>
                <a:ext cx="4224" cy="1920"/>
                <a:chOff x="576" y="1344"/>
                <a:chExt cx="4224" cy="1920"/>
              </a:xfrm>
            </p:grpSpPr>
            <p:grpSp>
              <p:nvGrpSpPr>
                <p:cNvPr id="17525" name="Group 110"/>
                <p:cNvGrpSpPr>
                  <a:grpSpLocks/>
                </p:cNvGrpSpPr>
                <p:nvPr/>
              </p:nvGrpSpPr>
              <p:grpSpPr bwMode="auto">
                <a:xfrm>
                  <a:off x="576" y="1344"/>
                  <a:ext cx="4224" cy="1920"/>
                  <a:chOff x="576" y="1344"/>
                  <a:chExt cx="4224" cy="1920"/>
                </a:xfrm>
              </p:grpSpPr>
              <p:sp>
                <p:nvSpPr>
                  <p:cNvPr id="17543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1344"/>
                    <a:ext cx="4224" cy="192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44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45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46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47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48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49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50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51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52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53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54" name="Lin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1728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55" name="Line 1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56" name="Line 1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496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557" name="Line 1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880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526" name="Rectangle 126"/>
                <p:cNvSpPr>
                  <a:spLocks noChangeArrowheads="1"/>
                </p:cNvSpPr>
                <p:nvPr/>
              </p:nvSpPr>
              <p:spPr bwMode="auto">
                <a:xfrm>
                  <a:off x="960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344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8" name="Rectangle 128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9" name="Rectangle 129"/>
                <p:cNvSpPr>
                  <a:spLocks noChangeArrowheads="1"/>
                </p:cNvSpPr>
                <p:nvPr/>
              </p:nvSpPr>
              <p:spPr bwMode="auto">
                <a:xfrm>
                  <a:off x="3648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0" name="Rectangle 130"/>
                <p:cNvSpPr>
                  <a:spLocks noChangeArrowheads="1"/>
                </p:cNvSpPr>
                <p:nvPr/>
              </p:nvSpPr>
              <p:spPr bwMode="auto">
                <a:xfrm>
                  <a:off x="4032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1" name="Rectangle 131"/>
                <p:cNvSpPr>
                  <a:spLocks noChangeArrowheads="1"/>
                </p:cNvSpPr>
                <p:nvPr/>
              </p:nvSpPr>
              <p:spPr bwMode="auto">
                <a:xfrm>
                  <a:off x="4032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2" name="Rectangle 132"/>
                <p:cNvSpPr>
                  <a:spLocks noChangeArrowheads="1"/>
                </p:cNvSpPr>
                <p:nvPr/>
              </p:nvSpPr>
              <p:spPr bwMode="auto">
                <a:xfrm>
                  <a:off x="3648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3" name="Rectangle 133"/>
                <p:cNvSpPr>
                  <a:spLocks noChangeArrowheads="1"/>
                </p:cNvSpPr>
                <p:nvPr/>
              </p:nvSpPr>
              <p:spPr bwMode="auto">
                <a:xfrm>
                  <a:off x="4032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4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64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5" name="Rectangle 135"/>
                <p:cNvSpPr>
                  <a:spLocks noChangeArrowheads="1"/>
                </p:cNvSpPr>
                <p:nvPr/>
              </p:nvSpPr>
              <p:spPr bwMode="auto">
                <a:xfrm>
                  <a:off x="2880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6" name="Rectangle 136"/>
                <p:cNvSpPr>
                  <a:spLocks noChangeArrowheads="1"/>
                </p:cNvSpPr>
                <p:nvPr/>
              </p:nvSpPr>
              <p:spPr bwMode="auto">
                <a:xfrm>
                  <a:off x="2496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7" name="Rectangle 137"/>
                <p:cNvSpPr>
                  <a:spLocks noChangeArrowheads="1"/>
                </p:cNvSpPr>
                <p:nvPr/>
              </p:nvSpPr>
              <p:spPr bwMode="auto">
                <a:xfrm>
                  <a:off x="1728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8" name="Rectangle 138"/>
                <p:cNvSpPr>
                  <a:spLocks noChangeArrowheads="1"/>
                </p:cNvSpPr>
                <p:nvPr/>
              </p:nvSpPr>
              <p:spPr bwMode="auto">
                <a:xfrm>
                  <a:off x="2112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9" name="Rectangle 139"/>
                <p:cNvSpPr>
                  <a:spLocks noChangeArrowheads="1"/>
                </p:cNvSpPr>
                <p:nvPr/>
              </p:nvSpPr>
              <p:spPr bwMode="auto">
                <a:xfrm>
                  <a:off x="2496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0" name="Rectangle 140"/>
                <p:cNvSpPr>
                  <a:spLocks noChangeArrowheads="1"/>
                </p:cNvSpPr>
                <p:nvPr/>
              </p:nvSpPr>
              <p:spPr bwMode="auto">
                <a:xfrm>
                  <a:off x="2880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1" name="Rectangle 141"/>
                <p:cNvSpPr>
                  <a:spLocks noChangeArrowheads="1"/>
                </p:cNvSpPr>
                <p:nvPr/>
              </p:nvSpPr>
              <p:spPr bwMode="auto">
                <a:xfrm>
                  <a:off x="3264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2" name="Rectangle 142"/>
                <p:cNvSpPr>
                  <a:spLocks noChangeArrowheads="1"/>
                </p:cNvSpPr>
                <p:nvPr/>
              </p:nvSpPr>
              <p:spPr bwMode="auto">
                <a:xfrm>
                  <a:off x="1344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523" name="Rectangle 143"/>
              <p:cNvSpPr>
                <a:spLocks noChangeArrowheads="1"/>
              </p:cNvSpPr>
              <p:nvPr/>
            </p:nvSpPr>
            <p:spPr bwMode="auto">
              <a:xfrm>
                <a:off x="768" y="2880"/>
                <a:ext cx="384" cy="384"/>
              </a:xfrm>
              <a:prstGeom prst="rect">
                <a:avLst/>
              </a:prstGeom>
              <a:solidFill>
                <a:srgbClr val="FF33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4" name="Rectangle 144"/>
              <p:cNvSpPr>
                <a:spLocks noChangeArrowheads="1"/>
              </p:cNvSpPr>
              <p:nvPr/>
            </p:nvSpPr>
            <p:spPr bwMode="auto">
              <a:xfrm>
                <a:off x="3072" y="2496"/>
                <a:ext cx="384" cy="384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84" name="Text Box 145"/>
            <p:cNvSpPr txBox="1">
              <a:spLocks noChangeArrowheads="1"/>
            </p:cNvSpPr>
            <p:nvPr/>
          </p:nvSpPr>
          <p:spPr bwMode="auto">
            <a:xfrm>
              <a:off x="3120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7485" name="Text Box 146"/>
            <p:cNvSpPr txBox="1">
              <a:spLocks noChangeArrowheads="1"/>
            </p:cNvSpPr>
            <p:nvPr/>
          </p:nvSpPr>
          <p:spPr bwMode="auto">
            <a:xfrm>
              <a:off x="3888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7486" name="Text Box 147"/>
            <p:cNvSpPr txBox="1">
              <a:spLocks noChangeArrowheads="1"/>
            </p:cNvSpPr>
            <p:nvPr/>
          </p:nvSpPr>
          <p:spPr bwMode="auto">
            <a:xfrm>
              <a:off x="3504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7487" name="Text Box 148"/>
            <p:cNvSpPr txBox="1">
              <a:spLocks noChangeArrowheads="1"/>
            </p:cNvSpPr>
            <p:nvPr/>
          </p:nvSpPr>
          <p:spPr bwMode="auto">
            <a:xfrm>
              <a:off x="273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7488" name="Text Box 149"/>
            <p:cNvSpPr txBox="1">
              <a:spLocks noChangeArrowheads="1"/>
            </p:cNvSpPr>
            <p:nvPr/>
          </p:nvSpPr>
          <p:spPr bwMode="auto">
            <a:xfrm>
              <a:off x="1968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7489" name="Text Box 150"/>
            <p:cNvSpPr txBox="1">
              <a:spLocks noChangeArrowheads="1"/>
            </p:cNvSpPr>
            <p:nvPr/>
          </p:nvSpPr>
          <p:spPr bwMode="auto">
            <a:xfrm>
              <a:off x="81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17490" name="Text Box 151"/>
            <p:cNvSpPr txBox="1">
              <a:spLocks noChangeArrowheads="1"/>
            </p:cNvSpPr>
            <p:nvPr/>
          </p:nvSpPr>
          <p:spPr bwMode="auto">
            <a:xfrm>
              <a:off x="1200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17491" name="Text Box 152"/>
            <p:cNvSpPr txBox="1">
              <a:spLocks noChangeArrowheads="1"/>
            </p:cNvSpPr>
            <p:nvPr/>
          </p:nvSpPr>
          <p:spPr bwMode="auto">
            <a:xfrm>
              <a:off x="816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17492" name="Text Box 153"/>
            <p:cNvSpPr txBox="1">
              <a:spLocks noChangeArrowheads="1"/>
            </p:cNvSpPr>
            <p:nvPr/>
          </p:nvSpPr>
          <p:spPr bwMode="auto">
            <a:xfrm>
              <a:off x="2352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7493" name="Text Box 154"/>
            <p:cNvSpPr txBox="1">
              <a:spLocks noChangeArrowheads="1"/>
            </p:cNvSpPr>
            <p:nvPr/>
          </p:nvSpPr>
          <p:spPr bwMode="auto">
            <a:xfrm>
              <a:off x="2352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7494" name="Text Box 155"/>
            <p:cNvSpPr txBox="1">
              <a:spLocks noChangeArrowheads="1"/>
            </p:cNvSpPr>
            <p:nvPr/>
          </p:nvSpPr>
          <p:spPr bwMode="auto">
            <a:xfrm>
              <a:off x="1200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17495" name="Text Box 156"/>
            <p:cNvSpPr txBox="1">
              <a:spLocks noChangeArrowheads="1"/>
            </p:cNvSpPr>
            <p:nvPr/>
          </p:nvSpPr>
          <p:spPr bwMode="auto">
            <a:xfrm>
              <a:off x="1584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7496" name="Text Box 157"/>
            <p:cNvSpPr txBox="1">
              <a:spLocks noChangeArrowheads="1"/>
            </p:cNvSpPr>
            <p:nvPr/>
          </p:nvSpPr>
          <p:spPr bwMode="auto">
            <a:xfrm>
              <a:off x="816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17497" name="Text Box 158"/>
            <p:cNvSpPr txBox="1">
              <a:spLocks noChangeArrowheads="1"/>
            </p:cNvSpPr>
            <p:nvPr/>
          </p:nvSpPr>
          <p:spPr bwMode="auto">
            <a:xfrm>
              <a:off x="81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7498" name="Text Box 159"/>
            <p:cNvSpPr txBox="1">
              <a:spLocks noChangeArrowheads="1"/>
            </p:cNvSpPr>
            <p:nvPr/>
          </p:nvSpPr>
          <p:spPr bwMode="auto">
            <a:xfrm>
              <a:off x="1968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7499" name="Text Box 160"/>
            <p:cNvSpPr txBox="1">
              <a:spLocks noChangeArrowheads="1"/>
            </p:cNvSpPr>
            <p:nvPr/>
          </p:nvSpPr>
          <p:spPr bwMode="auto">
            <a:xfrm>
              <a:off x="2352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7500" name="Text Box 161"/>
            <p:cNvSpPr txBox="1">
              <a:spLocks noChangeArrowheads="1"/>
            </p:cNvSpPr>
            <p:nvPr/>
          </p:nvSpPr>
          <p:spPr bwMode="auto">
            <a:xfrm>
              <a:off x="81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17501" name="Text Box 162"/>
            <p:cNvSpPr txBox="1">
              <a:spLocks noChangeArrowheads="1"/>
            </p:cNvSpPr>
            <p:nvPr/>
          </p:nvSpPr>
          <p:spPr bwMode="auto">
            <a:xfrm>
              <a:off x="1200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7502" name="Text Box 163"/>
            <p:cNvSpPr txBox="1">
              <a:spLocks noChangeArrowheads="1"/>
            </p:cNvSpPr>
            <p:nvPr/>
          </p:nvSpPr>
          <p:spPr bwMode="auto">
            <a:xfrm>
              <a:off x="1968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7503" name="Text Box 164"/>
            <p:cNvSpPr txBox="1">
              <a:spLocks noChangeArrowheads="1"/>
            </p:cNvSpPr>
            <p:nvPr/>
          </p:nvSpPr>
          <p:spPr bwMode="auto">
            <a:xfrm>
              <a:off x="1584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7504" name="Text Box 165"/>
            <p:cNvSpPr txBox="1">
              <a:spLocks noChangeArrowheads="1"/>
            </p:cNvSpPr>
            <p:nvPr/>
          </p:nvSpPr>
          <p:spPr bwMode="auto">
            <a:xfrm>
              <a:off x="3120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7505" name="Text Box 166"/>
            <p:cNvSpPr txBox="1">
              <a:spLocks noChangeArrowheads="1"/>
            </p:cNvSpPr>
            <p:nvPr/>
          </p:nvSpPr>
          <p:spPr bwMode="auto">
            <a:xfrm>
              <a:off x="273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7506" name="Text Box 167"/>
            <p:cNvSpPr txBox="1">
              <a:spLocks noChangeArrowheads="1"/>
            </p:cNvSpPr>
            <p:nvPr/>
          </p:nvSpPr>
          <p:spPr bwMode="auto">
            <a:xfrm>
              <a:off x="3504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7507" name="Text Box 168"/>
            <p:cNvSpPr txBox="1">
              <a:spLocks noChangeArrowheads="1"/>
            </p:cNvSpPr>
            <p:nvPr/>
          </p:nvSpPr>
          <p:spPr bwMode="auto">
            <a:xfrm>
              <a:off x="273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7508" name="Text Box 169"/>
            <p:cNvSpPr txBox="1">
              <a:spLocks noChangeArrowheads="1"/>
            </p:cNvSpPr>
            <p:nvPr/>
          </p:nvSpPr>
          <p:spPr bwMode="auto">
            <a:xfrm>
              <a:off x="1584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7509" name="Text Box 170"/>
            <p:cNvSpPr txBox="1">
              <a:spLocks noChangeArrowheads="1"/>
            </p:cNvSpPr>
            <p:nvPr/>
          </p:nvSpPr>
          <p:spPr bwMode="auto">
            <a:xfrm>
              <a:off x="1968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7510" name="Text Box 171"/>
            <p:cNvSpPr txBox="1">
              <a:spLocks noChangeArrowheads="1"/>
            </p:cNvSpPr>
            <p:nvPr/>
          </p:nvSpPr>
          <p:spPr bwMode="auto">
            <a:xfrm>
              <a:off x="3120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7511" name="Text Box 172"/>
            <p:cNvSpPr txBox="1">
              <a:spLocks noChangeArrowheads="1"/>
            </p:cNvSpPr>
            <p:nvPr/>
          </p:nvSpPr>
          <p:spPr bwMode="auto">
            <a:xfrm>
              <a:off x="2352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7512" name="Text Box 173"/>
            <p:cNvSpPr txBox="1">
              <a:spLocks noChangeArrowheads="1"/>
            </p:cNvSpPr>
            <p:nvPr/>
          </p:nvSpPr>
          <p:spPr bwMode="auto">
            <a:xfrm>
              <a:off x="3888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7513" name="Text Box 174"/>
            <p:cNvSpPr txBox="1">
              <a:spLocks noChangeArrowheads="1"/>
            </p:cNvSpPr>
            <p:nvPr/>
          </p:nvSpPr>
          <p:spPr bwMode="auto">
            <a:xfrm>
              <a:off x="3504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17514" name="Text Box 175"/>
            <p:cNvSpPr txBox="1">
              <a:spLocks noChangeArrowheads="1"/>
            </p:cNvSpPr>
            <p:nvPr/>
          </p:nvSpPr>
          <p:spPr bwMode="auto">
            <a:xfrm>
              <a:off x="4272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7515" name="Text Box 176"/>
            <p:cNvSpPr txBox="1">
              <a:spLocks noChangeArrowheads="1"/>
            </p:cNvSpPr>
            <p:nvPr/>
          </p:nvSpPr>
          <p:spPr bwMode="auto">
            <a:xfrm>
              <a:off x="4272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7516" name="Text Box 177"/>
            <p:cNvSpPr txBox="1">
              <a:spLocks noChangeArrowheads="1"/>
            </p:cNvSpPr>
            <p:nvPr/>
          </p:nvSpPr>
          <p:spPr bwMode="auto">
            <a:xfrm>
              <a:off x="3888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7517" name="Text Box 178"/>
            <p:cNvSpPr txBox="1">
              <a:spLocks noChangeArrowheads="1"/>
            </p:cNvSpPr>
            <p:nvPr/>
          </p:nvSpPr>
          <p:spPr bwMode="auto">
            <a:xfrm>
              <a:off x="465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7518" name="Text Box 179"/>
            <p:cNvSpPr txBox="1">
              <a:spLocks noChangeArrowheads="1"/>
            </p:cNvSpPr>
            <p:nvPr/>
          </p:nvSpPr>
          <p:spPr bwMode="auto">
            <a:xfrm>
              <a:off x="4656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17519" name="Text Box 180"/>
            <p:cNvSpPr txBox="1">
              <a:spLocks noChangeArrowheads="1"/>
            </p:cNvSpPr>
            <p:nvPr/>
          </p:nvSpPr>
          <p:spPr bwMode="auto">
            <a:xfrm>
              <a:off x="465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17520" name="Text Box 181"/>
            <p:cNvSpPr txBox="1">
              <a:spLocks noChangeArrowheads="1"/>
            </p:cNvSpPr>
            <p:nvPr/>
          </p:nvSpPr>
          <p:spPr bwMode="auto">
            <a:xfrm>
              <a:off x="465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7521" name="Text Box 182"/>
            <p:cNvSpPr txBox="1">
              <a:spLocks noChangeArrowheads="1"/>
            </p:cNvSpPr>
            <p:nvPr/>
          </p:nvSpPr>
          <p:spPr bwMode="auto">
            <a:xfrm>
              <a:off x="4656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</p:grpSp>
      <p:sp>
        <p:nvSpPr>
          <p:cNvPr id="278633" name="Rectangle 105"/>
          <p:cNvSpPr>
            <a:spLocks noChangeArrowheads="1"/>
          </p:cNvSpPr>
          <p:nvPr/>
        </p:nvSpPr>
        <p:spPr bwMode="auto">
          <a:xfrm>
            <a:off x="12192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7+0</a:t>
            </a:r>
          </a:p>
        </p:txBody>
      </p:sp>
      <p:grpSp>
        <p:nvGrpSpPr>
          <p:cNvPr id="6" name="Group 187"/>
          <p:cNvGrpSpPr>
            <a:grpSpLocks/>
          </p:cNvGrpSpPr>
          <p:nvPr/>
        </p:nvGrpSpPr>
        <p:grpSpPr bwMode="auto">
          <a:xfrm>
            <a:off x="1219200" y="3962400"/>
            <a:ext cx="1219200" cy="1828800"/>
            <a:chOff x="768" y="2496"/>
            <a:chExt cx="768" cy="1152"/>
          </a:xfrm>
        </p:grpSpPr>
        <p:sp>
          <p:nvSpPr>
            <p:cNvPr id="17479" name="Rectangle 183"/>
            <p:cNvSpPr>
              <a:spLocks noChangeArrowheads="1"/>
            </p:cNvSpPr>
            <p:nvPr/>
          </p:nvSpPr>
          <p:spPr bwMode="auto">
            <a:xfrm>
              <a:off x="768" y="24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6+1</a:t>
              </a:r>
            </a:p>
          </p:txBody>
        </p:sp>
        <p:sp>
          <p:nvSpPr>
            <p:cNvPr id="17480" name="Rectangle 184"/>
            <p:cNvSpPr>
              <a:spLocks noChangeArrowheads="1"/>
            </p:cNvSpPr>
            <p:nvPr/>
          </p:nvSpPr>
          <p:spPr bwMode="auto">
            <a:xfrm>
              <a:off x="1152" y="2880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6+1</a:t>
              </a:r>
            </a:p>
          </p:txBody>
        </p:sp>
        <p:sp>
          <p:nvSpPr>
            <p:cNvPr id="17481" name="Rectangle 185"/>
            <p:cNvSpPr>
              <a:spLocks noChangeArrowheads="1"/>
            </p:cNvSpPr>
            <p:nvPr/>
          </p:nvSpPr>
          <p:spPr bwMode="auto">
            <a:xfrm>
              <a:off x="768" y="326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8+1</a:t>
              </a:r>
            </a:p>
          </p:txBody>
        </p:sp>
        <p:sp>
          <p:nvSpPr>
            <p:cNvPr id="17482" name="Rectangle 186"/>
            <p:cNvSpPr>
              <a:spLocks noChangeArrowheads="1"/>
            </p:cNvSpPr>
            <p:nvPr/>
          </p:nvSpPr>
          <p:spPr bwMode="auto">
            <a:xfrm>
              <a:off x="768" y="2880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7+0</a:t>
              </a:r>
            </a:p>
          </p:txBody>
        </p:sp>
      </p:grpSp>
      <p:grpSp>
        <p:nvGrpSpPr>
          <p:cNvPr id="7" name="Group 191"/>
          <p:cNvGrpSpPr>
            <a:grpSpLocks/>
          </p:cNvGrpSpPr>
          <p:nvPr/>
        </p:nvGrpSpPr>
        <p:grpSpPr bwMode="auto">
          <a:xfrm>
            <a:off x="1219200" y="3352800"/>
            <a:ext cx="609600" cy="1219200"/>
            <a:chOff x="192" y="1920"/>
            <a:chExt cx="384" cy="768"/>
          </a:xfrm>
        </p:grpSpPr>
        <p:sp>
          <p:nvSpPr>
            <p:cNvPr id="17477" name="Rectangle 188"/>
            <p:cNvSpPr>
              <a:spLocks noChangeArrowheads="1"/>
            </p:cNvSpPr>
            <p:nvPr/>
          </p:nvSpPr>
          <p:spPr bwMode="auto">
            <a:xfrm>
              <a:off x="192" y="1920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7+2</a:t>
              </a:r>
            </a:p>
          </p:txBody>
        </p:sp>
        <p:sp>
          <p:nvSpPr>
            <p:cNvPr id="17478" name="Rectangle 190"/>
            <p:cNvSpPr>
              <a:spLocks noChangeArrowheads="1"/>
            </p:cNvSpPr>
            <p:nvPr/>
          </p:nvSpPr>
          <p:spPr bwMode="auto">
            <a:xfrm>
              <a:off x="192" y="230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6+1</a:t>
              </a:r>
            </a:p>
          </p:txBody>
        </p:sp>
      </p:grpSp>
      <p:grpSp>
        <p:nvGrpSpPr>
          <p:cNvPr id="8" name="Group 194"/>
          <p:cNvGrpSpPr>
            <a:grpSpLocks/>
          </p:cNvGrpSpPr>
          <p:nvPr/>
        </p:nvGrpSpPr>
        <p:grpSpPr bwMode="auto">
          <a:xfrm>
            <a:off x="1828800" y="4572000"/>
            <a:ext cx="609600" cy="1219200"/>
            <a:chOff x="240" y="3312"/>
            <a:chExt cx="384" cy="768"/>
          </a:xfrm>
        </p:grpSpPr>
        <p:sp>
          <p:nvSpPr>
            <p:cNvPr id="17475" name="Rectangle 189"/>
            <p:cNvSpPr>
              <a:spLocks noChangeArrowheads="1"/>
            </p:cNvSpPr>
            <p:nvPr/>
          </p:nvSpPr>
          <p:spPr bwMode="auto">
            <a:xfrm>
              <a:off x="240" y="36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7+2</a:t>
              </a:r>
            </a:p>
          </p:txBody>
        </p:sp>
        <p:sp>
          <p:nvSpPr>
            <p:cNvPr id="17476" name="Rectangle 192"/>
            <p:cNvSpPr>
              <a:spLocks noChangeArrowheads="1"/>
            </p:cNvSpPr>
            <p:nvPr/>
          </p:nvSpPr>
          <p:spPr bwMode="auto">
            <a:xfrm>
              <a:off x="240" y="3312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6+1</a:t>
              </a:r>
            </a:p>
          </p:txBody>
        </p:sp>
      </p:grpSp>
      <p:sp>
        <p:nvSpPr>
          <p:cNvPr id="278723" name="Rectangle 195"/>
          <p:cNvSpPr>
            <a:spLocks noChangeArrowheads="1"/>
          </p:cNvSpPr>
          <p:nvPr/>
        </p:nvSpPr>
        <p:spPr bwMode="auto">
          <a:xfrm>
            <a:off x="1219200" y="5181600"/>
            <a:ext cx="609600" cy="6096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8+1</a:t>
            </a:r>
          </a:p>
        </p:txBody>
      </p:sp>
      <p:grpSp>
        <p:nvGrpSpPr>
          <p:cNvPr id="9" name="Group 197"/>
          <p:cNvGrpSpPr>
            <a:grpSpLocks/>
          </p:cNvGrpSpPr>
          <p:nvPr/>
        </p:nvGrpSpPr>
        <p:grpSpPr bwMode="auto">
          <a:xfrm>
            <a:off x="1219200" y="2743200"/>
            <a:ext cx="609600" cy="1219200"/>
            <a:chOff x="144" y="2496"/>
            <a:chExt cx="384" cy="768"/>
          </a:xfrm>
        </p:grpSpPr>
        <p:sp>
          <p:nvSpPr>
            <p:cNvPr id="17473" name="Rectangle 193"/>
            <p:cNvSpPr>
              <a:spLocks noChangeArrowheads="1"/>
            </p:cNvSpPr>
            <p:nvPr/>
          </p:nvSpPr>
          <p:spPr bwMode="auto">
            <a:xfrm>
              <a:off x="144" y="2880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7+2</a:t>
              </a:r>
            </a:p>
          </p:txBody>
        </p:sp>
        <p:sp>
          <p:nvSpPr>
            <p:cNvPr id="17474" name="Rectangle 196"/>
            <p:cNvSpPr>
              <a:spLocks noChangeArrowheads="1"/>
            </p:cNvSpPr>
            <p:nvPr/>
          </p:nvSpPr>
          <p:spPr bwMode="auto">
            <a:xfrm>
              <a:off x="144" y="24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8+3</a:t>
              </a:r>
            </a:p>
          </p:txBody>
        </p:sp>
      </p:grpSp>
      <p:grpSp>
        <p:nvGrpSpPr>
          <p:cNvPr id="10" name="Group 200"/>
          <p:cNvGrpSpPr>
            <a:grpSpLocks/>
          </p:cNvGrpSpPr>
          <p:nvPr/>
        </p:nvGrpSpPr>
        <p:grpSpPr bwMode="auto">
          <a:xfrm>
            <a:off x="1828800" y="5181600"/>
            <a:ext cx="1219200" cy="609600"/>
            <a:chOff x="1392" y="3792"/>
            <a:chExt cx="768" cy="384"/>
          </a:xfrm>
        </p:grpSpPr>
        <p:sp>
          <p:nvSpPr>
            <p:cNvPr id="17471" name="Rectangle 198"/>
            <p:cNvSpPr>
              <a:spLocks noChangeArrowheads="1"/>
            </p:cNvSpPr>
            <p:nvPr/>
          </p:nvSpPr>
          <p:spPr bwMode="auto">
            <a:xfrm>
              <a:off x="1392" y="3792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7+2</a:t>
              </a:r>
            </a:p>
          </p:txBody>
        </p:sp>
        <p:sp>
          <p:nvSpPr>
            <p:cNvPr id="17472" name="Rectangle 199"/>
            <p:cNvSpPr>
              <a:spLocks noChangeArrowheads="1"/>
            </p:cNvSpPr>
            <p:nvPr/>
          </p:nvSpPr>
          <p:spPr bwMode="auto">
            <a:xfrm>
              <a:off x="1776" y="3792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6+3</a:t>
              </a:r>
            </a:p>
          </p:txBody>
        </p:sp>
      </p:grpSp>
      <p:grpSp>
        <p:nvGrpSpPr>
          <p:cNvPr id="11" name="Group 210"/>
          <p:cNvGrpSpPr>
            <a:grpSpLocks/>
          </p:cNvGrpSpPr>
          <p:nvPr/>
        </p:nvGrpSpPr>
        <p:grpSpPr bwMode="auto">
          <a:xfrm>
            <a:off x="2438400" y="5181600"/>
            <a:ext cx="1219200" cy="609600"/>
            <a:chOff x="1392" y="3792"/>
            <a:chExt cx="768" cy="384"/>
          </a:xfrm>
        </p:grpSpPr>
        <p:sp>
          <p:nvSpPr>
            <p:cNvPr id="17469" name="Rectangle 203"/>
            <p:cNvSpPr>
              <a:spLocks noChangeArrowheads="1"/>
            </p:cNvSpPr>
            <p:nvPr/>
          </p:nvSpPr>
          <p:spPr bwMode="auto">
            <a:xfrm>
              <a:off x="1392" y="3792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6+3</a:t>
              </a:r>
            </a:p>
          </p:txBody>
        </p:sp>
        <p:sp>
          <p:nvSpPr>
            <p:cNvPr id="17470" name="Rectangle 204"/>
            <p:cNvSpPr>
              <a:spLocks noChangeArrowheads="1"/>
            </p:cNvSpPr>
            <p:nvPr/>
          </p:nvSpPr>
          <p:spPr bwMode="auto">
            <a:xfrm>
              <a:off x="1776" y="3792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5+4</a:t>
              </a:r>
            </a:p>
          </p:txBody>
        </p:sp>
      </p:grpSp>
      <p:grpSp>
        <p:nvGrpSpPr>
          <p:cNvPr id="12" name="Group 216"/>
          <p:cNvGrpSpPr>
            <a:grpSpLocks/>
          </p:cNvGrpSpPr>
          <p:nvPr/>
        </p:nvGrpSpPr>
        <p:grpSpPr bwMode="auto">
          <a:xfrm>
            <a:off x="3048000" y="5181600"/>
            <a:ext cx="1219200" cy="609600"/>
            <a:chOff x="4176" y="3744"/>
            <a:chExt cx="768" cy="384"/>
          </a:xfrm>
        </p:grpSpPr>
        <p:sp>
          <p:nvSpPr>
            <p:cNvPr id="17467" name="Rectangle 217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5+4</a:t>
              </a:r>
            </a:p>
          </p:txBody>
        </p:sp>
        <p:sp>
          <p:nvSpPr>
            <p:cNvPr id="17468" name="Rectangle 218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4+5</a:t>
              </a:r>
            </a:p>
          </p:txBody>
        </p:sp>
      </p:grpSp>
      <p:grpSp>
        <p:nvGrpSpPr>
          <p:cNvPr id="13" name="Group 212"/>
          <p:cNvGrpSpPr>
            <a:grpSpLocks/>
          </p:cNvGrpSpPr>
          <p:nvPr/>
        </p:nvGrpSpPr>
        <p:grpSpPr bwMode="auto">
          <a:xfrm>
            <a:off x="3657600" y="5181600"/>
            <a:ext cx="1219200" cy="609600"/>
            <a:chOff x="4176" y="3744"/>
            <a:chExt cx="768" cy="384"/>
          </a:xfrm>
        </p:grpSpPr>
        <p:sp>
          <p:nvSpPr>
            <p:cNvPr id="17465" name="Rectangle 206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4+5</a:t>
              </a:r>
            </a:p>
          </p:txBody>
        </p:sp>
        <p:sp>
          <p:nvSpPr>
            <p:cNvPr id="17466" name="Rectangle 207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3+6</a:t>
              </a:r>
            </a:p>
          </p:txBody>
        </p:sp>
      </p:grpSp>
      <p:grpSp>
        <p:nvGrpSpPr>
          <p:cNvPr id="14" name="Group 219"/>
          <p:cNvGrpSpPr>
            <a:grpSpLocks/>
          </p:cNvGrpSpPr>
          <p:nvPr/>
        </p:nvGrpSpPr>
        <p:grpSpPr bwMode="auto">
          <a:xfrm>
            <a:off x="4267200" y="5181600"/>
            <a:ext cx="1219200" cy="609600"/>
            <a:chOff x="4176" y="3744"/>
            <a:chExt cx="768" cy="384"/>
          </a:xfrm>
        </p:grpSpPr>
        <p:sp>
          <p:nvSpPr>
            <p:cNvPr id="17463" name="Rectangle 220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3+6</a:t>
              </a:r>
            </a:p>
          </p:txBody>
        </p:sp>
        <p:sp>
          <p:nvSpPr>
            <p:cNvPr id="17464" name="Rectangle 221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2+7</a:t>
              </a:r>
            </a:p>
          </p:txBody>
        </p:sp>
      </p:grpSp>
      <p:grpSp>
        <p:nvGrpSpPr>
          <p:cNvPr id="15" name="Group 222"/>
          <p:cNvGrpSpPr>
            <a:grpSpLocks/>
          </p:cNvGrpSpPr>
          <p:nvPr/>
        </p:nvGrpSpPr>
        <p:grpSpPr bwMode="auto">
          <a:xfrm>
            <a:off x="1219200" y="2743200"/>
            <a:ext cx="1219200" cy="609600"/>
            <a:chOff x="4176" y="3744"/>
            <a:chExt cx="768" cy="384"/>
          </a:xfrm>
        </p:grpSpPr>
        <p:sp>
          <p:nvSpPr>
            <p:cNvPr id="17461" name="Rectangle 223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8+3</a:t>
              </a:r>
            </a:p>
          </p:txBody>
        </p:sp>
        <p:sp>
          <p:nvSpPr>
            <p:cNvPr id="17462" name="Rectangle 224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7+4</a:t>
              </a:r>
            </a:p>
          </p:txBody>
        </p:sp>
      </p:grpSp>
      <p:grpSp>
        <p:nvGrpSpPr>
          <p:cNvPr id="16" name="Group 225"/>
          <p:cNvGrpSpPr>
            <a:grpSpLocks/>
          </p:cNvGrpSpPr>
          <p:nvPr/>
        </p:nvGrpSpPr>
        <p:grpSpPr bwMode="auto">
          <a:xfrm>
            <a:off x="1828800" y="2743200"/>
            <a:ext cx="1219200" cy="609600"/>
            <a:chOff x="4176" y="3744"/>
            <a:chExt cx="768" cy="384"/>
          </a:xfrm>
        </p:grpSpPr>
        <p:sp>
          <p:nvSpPr>
            <p:cNvPr id="17459" name="Rectangle 226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7+4</a:t>
              </a:r>
            </a:p>
          </p:txBody>
        </p:sp>
        <p:sp>
          <p:nvSpPr>
            <p:cNvPr id="17460" name="Rectangle 227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6+5</a:t>
              </a:r>
            </a:p>
          </p:txBody>
        </p:sp>
      </p:grpSp>
      <p:grpSp>
        <p:nvGrpSpPr>
          <p:cNvPr id="17" name="Group 234"/>
          <p:cNvGrpSpPr>
            <a:grpSpLocks/>
          </p:cNvGrpSpPr>
          <p:nvPr/>
        </p:nvGrpSpPr>
        <p:grpSpPr bwMode="auto">
          <a:xfrm>
            <a:off x="2438400" y="2743200"/>
            <a:ext cx="1219200" cy="1219200"/>
            <a:chOff x="3552" y="240"/>
            <a:chExt cx="768" cy="768"/>
          </a:xfrm>
        </p:grpSpPr>
        <p:sp>
          <p:nvSpPr>
            <p:cNvPr id="17455" name="Rectangle 205"/>
            <p:cNvSpPr>
              <a:spLocks noChangeArrowheads="1"/>
            </p:cNvSpPr>
            <p:nvPr/>
          </p:nvSpPr>
          <p:spPr bwMode="auto">
            <a:xfrm>
              <a:off x="3552" y="62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5+6</a:t>
              </a:r>
            </a:p>
          </p:txBody>
        </p:sp>
        <p:grpSp>
          <p:nvGrpSpPr>
            <p:cNvPr id="17456" name="Group 228"/>
            <p:cNvGrpSpPr>
              <a:grpSpLocks/>
            </p:cNvGrpSpPr>
            <p:nvPr/>
          </p:nvGrpSpPr>
          <p:grpSpPr bwMode="auto">
            <a:xfrm>
              <a:off x="3552" y="240"/>
              <a:ext cx="768" cy="384"/>
              <a:chOff x="4176" y="3744"/>
              <a:chExt cx="768" cy="384"/>
            </a:xfrm>
          </p:grpSpPr>
          <p:sp>
            <p:nvSpPr>
              <p:cNvPr id="17457" name="Rectangle 2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384" cy="384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6+3</a:t>
                </a:r>
              </a:p>
            </p:txBody>
          </p:sp>
          <p:sp>
            <p:nvSpPr>
              <p:cNvPr id="17458" name="Rectangle 230"/>
              <p:cNvSpPr>
                <a:spLocks noChangeArrowheads="1"/>
              </p:cNvSpPr>
              <p:nvPr/>
            </p:nvSpPr>
            <p:spPr bwMode="auto">
              <a:xfrm>
                <a:off x="4560" y="374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5+6</a:t>
                </a:r>
              </a:p>
            </p:txBody>
          </p:sp>
        </p:grpSp>
      </p:grpSp>
      <p:grpSp>
        <p:nvGrpSpPr>
          <p:cNvPr id="19" name="Group 213"/>
          <p:cNvGrpSpPr>
            <a:grpSpLocks/>
          </p:cNvGrpSpPr>
          <p:nvPr/>
        </p:nvGrpSpPr>
        <p:grpSpPr bwMode="auto">
          <a:xfrm>
            <a:off x="4876800" y="5181600"/>
            <a:ext cx="1219200" cy="609600"/>
            <a:chOff x="4176" y="3744"/>
            <a:chExt cx="768" cy="384"/>
          </a:xfrm>
        </p:grpSpPr>
        <p:sp>
          <p:nvSpPr>
            <p:cNvPr id="17453" name="Rectangle 214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2+7</a:t>
              </a:r>
            </a:p>
          </p:txBody>
        </p:sp>
        <p:sp>
          <p:nvSpPr>
            <p:cNvPr id="17454" name="Rectangle 215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3+8</a:t>
              </a:r>
            </a:p>
          </p:txBody>
        </p:sp>
      </p:grpSp>
      <p:grpSp>
        <p:nvGrpSpPr>
          <p:cNvPr id="20" name="Group 238"/>
          <p:cNvGrpSpPr>
            <a:grpSpLocks/>
          </p:cNvGrpSpPr>
          <p:nvPr/>
        </p:nvGrpSpPr>
        <p:grpSpPr bwMode="auto">
          <a:xfrm>
            <a:off x="3048000" y="2743200"/>
            <a:ext cx="1219200" cy="1219200"/>
            <a:chOff x="3552" y="240"/>
            <a:chExt cx="768" cy="768"/>
          </a:xfrm>
        </p:grpSpPr>
        <p:sp>
          <p:nvSpPr>
            <p:cNvPr id="17449" name="Rectangle 239"/>
            <p:cNvSpPr>
              <a:spLocks noChangeArrowheads="1"/>
            </p:cNvSpPr>
            <p:nvPr/>
          </p:nvSpPr>
          <p:spPr bwMode="auto">
            <a:xfrm>
              <a:off x="3552" y="62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4+7</a:t>
              </a:r>
            </a:p>
          </p:txBody>
        </p:sp>
        <p:grpSp>
          <p:nvGrpSpPr>
            <p:cNvPr id="17450" name="Group 240"/>
            <p:cNvGrpSpPr>
              <a:grpSpLocks/>
            </p:cNvGrpSpPr>
            <p:nvPr/>
          </p:nvGrpSpPr>
          <p:grpSpPr bwMode="auto">
            <a:xfrm>
              <a:off x="3552" y="240"/>
              <a:ext cx="768" cy="384"/>
              <a:chOff x="4176" y="3744"/>
              <a:chExt cx="768" cy="384"/>
            </a:xfrm>
          </p:grpSpPr>
          <p:sp>
            <p:nvSpPr>
              <p:cNvPr id="17451" name="Rectangle 24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384" cy="384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5+6</a:t>
                </a:r>
              </a:p>
            </p:txBody>
          </p:sp>
          <p:sp>
            <p:nvSpPr>
              <p:cNvPr id="17452" name="Rectangle 242"/>
              <p:cNvSpPr>
                <a:spLocks noChangeArrowheads="1"/>
              </p:cNvSpPr>
              <p:nvPr/>
            </p:nvSpPr>
            <p:spPr bwMode="auto">
              <a:xfrm>
                <a:off x="4560" y="374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4+7</a:t>
                </a:r>
              </a:p>
            </p:txBody>
          </p:sp>
        </p:grpSp>
      </p:grpSp>
      <p:grpSp>
        <p:nvGrpSpPr>
          <p:cNvPr id="22" name="Group 243"/>
          <p:cNvGrpSpPr>
            <a:grpSpLocks/>
          </p:cNvGrpSpPr>
          <p:nvPr/>
        </p:nvGrpSpPr>
        <p:grpSpPr bwMode="auto">
          <a:xfrm>
            <a:off x="3657600" y="2743200"/>
            <a:ext cx="1219200" cy="1219200"/>
            <a:chOff x="3552" y="240"/>
            <a:chExt cx="768" cy="768"/>
          </a:xfrm>
        </p:grpSpPr>
        <p:sp>
          <p:nvSpPr>
            <p:cNvPr id="17445" name="Rectangle 244"/>
            <p:cNvSpPr>
              <a:spLocks noChangeArrowheads="1"/>
            </p:cNvSpPr>
            <p:nvPr/>
          </p:nvSpPr>
          <p:spPr bwMode="auto">
            <a:xfrm>
              <a:off x="3552" y="62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3+8</a:t>
              </a:r>
            </a:p>
          </p:txBody>
        </p:sp>
        <p:grpSp>
          <p:nvGrpSpPr>
            <p:cNvPr id="17446" name="Group 245"/>
            <p:cNvGrpSpPr>
              <a:grpSpLocks/>
            </p:cNvGrpSpPr>
            <p:nvPr/>
          </p:nvGrpSpPr>
          <p:grpSpPr bwMode="auto">
            <a:xfrm>
              <a:off x="3552" y="240"/>
              <a:ext cx="768" cy="384"/>
              <a:chOff x="4176" y="3744"/>
              <a:chExt cx="768" cy="384"/>
            </a:xfrm>
          </p:grpSpPr>
          <p:sp>
            <p:nvSpPr>
              <p:cNvPr id="17447" name="Rectangle 2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384" cy="384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4+7</a:t>
                </a:r>
              </a:p>
            </p:txBody>
          </p:sp>
          <p:sp>
            <p:nvSpPr>
              <p:cNvPr id="17448" name="Rectangle 247"/>
              <p:cNvSpPr>
                <a:spLocks noChangeArrowheads="1"/>
              </p:cNvSpPr>
              <p:nvPr/>
            </p:nvSpPr>
            <p:spPr bwMode="auto">
              <a:xfrm>
                <a:off x="4560" y="374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3+8</a:t>
                </a:r>
              </a:p>
            </p:txBody>
          </p:sp>
        </p:grpSp>
      </p:grpSp>
      <p:grpSp>
        <p:nvGrpSpPr>
          <p:cNvPr id="24" name="Group 249"/>
          <p:cNvGrpSpPr>
            <a:grpSpLocks/>
          </p:cNvGrpSpPr>
          <p:nvPr/>
        </p:nvGrpSpPr>
        <p:grpSpPr bwMode="auto">
          <a:xfrm>
            <a:off x="4267200" y="2743200"/>
            <a:ext cx="1219200" cy="609600"/>
            <a:chOff x="240" y="3696"/>
            <a:chExt cx="768" cy="384"/>
          </a:xfrm>
        </p:grpSpPr>
        <p:sp>
          <p:nvSpPr>
            <p:cNvPr id="17443" name="Rectangle 201"/>
            <p:cNvSpPr>
              <a:spLocks noChangeArrowheads="1"/>
            </p:cNvSpPr>
            <p:nvPr/>
          </p:nvSpPr>
          <p:spPr bwMode="auto">
            <a:xfrm>
              <a:off x="240" y="3696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3+8</a:t>
              </a:r>
            </a:p>
          </p:txBody>
        </p:sp>
        <p:sp>
          <p:nvSpPr>
            <p:cNvPr id="17444" name="Rectangle 202"/>
            <p:cNvSpPr>
              <a:spLocks noChangeArrowheads="1"/>
            </p:cNvSpPr>
            <p:nvPr/>
          </p:nvSpPr>
          <p:spPr bwMode="auto">
            <a:xfrm>
              <a:off x="624" y="36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2+9</a:t>
              </a:r>
            </a:p>
          </p:txBody>
        </p:sp>
      </p:grpSp>
      <p:grpSp>
        <p:nvGrpSpPr>
          <p:cNvPr id="25" name="Group 250"/>
          <p:cNvGrpSpPr>
            <a:grpSpLocks/>
          </p:cNvGrpSpPr>
          <p:nvPr/>
        </p:nvGrpSpPr>
        <p:grpSpPr bwMode="auto">
          <a:xfrm>
            <a:off x="4876800" y="2743200"/>
            <a:ext cx="1219200" cy="609600"/>
            <a:chOff x="240" y="3696"/>
            <a:chExt cx="768" cy="384"/>
          </a:xfrm>
        </p:grpSpPr>
        <p:sp>
          <p:nvSpPr>
            <p:cNvPr id="17441" name="Rectangle 251"/>
            <p:cNvSpPr>
              <a:spLocks noChangeArrowheads="1"/>
            </p:cNvSpPr>
            <p:nvPr/>
          </p:nvSpPr>
          <p:spPr bwMode="auto">
            <a:xfrm>
              <a:off x="240" y="3696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2+9</a:t>
              </a:r>
            </a:p>
          </p:txBody>
        </p:sp>
        <p:sp>
          <p:nvSpPr>
            <p:cNvPr id="17442" name="Rectangle 252"/>
            <p:cNvSpPr>
              <a:spLocks noChangeArrowheads="1"/>
            </p:cNvSpPr>
            <p:nvPr/>
          </p:nvSpPr>
          <p:spPr bwMode="auto">
            <a:xfrm>
              <a:off x="624" y="36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3+10</a:t>
              </a:r>
            </a:p>
          </p:txBody>
        </p:sp>
      </p:grpSp>
      <p:grpSp>
        <p:nvGrpSpPr>
          <p:cNvPr id="26" name="Group 253"/>
          <p:cNvGrpSpPr>
            <a:grpSpLocks/>
          </p:cNvGrpSpPr>
          <p:nvPr/>
        </p:nvGrpSpPr>
        <p:grpSpPr bwMode="auto">
          <a:xfrm>
            <a:off x="3657600" y="3352800"/>
            <a:ext cx="609600" cy="1219200"/>
            <a:chOff x="4416" y="192"/>
            <a:chExt cx="384" cy="768"/>
          </a:xfrm>
        </p:grpSpPr>
        <p:sp>
          <p:nvSpPr>
            <p:cNvPr id="17439" name="Rectangle 235"/>
            <p:cNvSpPr>
              <a:spLocks noChangeArrowheads="1"/>
            </p:cNvSpPr>
            <p:nvPr/>
          </p:nvSpPr>
          <p:spPr bwMode="auto">
            <a:xfrm>
              <a:off x="4416" y="57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2+9</a:t>
              </a:r>
            </a:p>
          </p:txBody>
        </p:sp>
        <p:sp>
          <p:nvSpPr>
            <p:cNvPr id="17440" name="Rectangle 237"/>
            <p:cNvSpPr>
              <a:spLocks noChangeArrowheads="1"/>
            </p:cNvSpPr>
            <p:nvPr/>
          </p:nvSpPr>
          <p:spPr bwMode="auto">
            <a:xfrm>
              <a:off x="4416" y="192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3+8</a:t>
              </a:r>
            </a:p>
          </p:txBody>
        </p:sp>
      </p:grpSp>
      <p:grpSp>
        <p:nvGrpSpPr>
          <p:cNvPr id="27" name="Group 231"/>
          <p:cNvGrpSpPr>
            <a:grpSpLocks/>
          </p:cNvGrpSpPr>
          <p:nvPr/>
        </p:nvGrpSpPr>
        <p:grpSpPr bwMode="auto">
          <a:xfrm>
            <a:off x="3657600" y="3962400"/>
            <a:ext cx="1219200" cy="609600"/>
            <a:chOff x="4176" y="3744"/>
            <a:chExt cx="768" cy="384"/>
          </a:xfrm>
        </p:grpSpPr>
        <p:sp>
          <p:nvSpPr>
            <p:cNvPr id="17437" name="Rectangle 232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2+9</a:t>
              </a:r>
            </a:p>
          </p:txBody>
        </p:sp>
        <p:sp>
          <p:nvSpPr>
            <p:cNvPr id="17438" name="Rectangle 233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1+10</a:t>
              </a:r>
            </a:p>
          </p:txBody>
        </p:sp>
      </p:grpSp>
      <p:grpSp>
        <p:nvGrpSpPr>
          <p:cNvPr id="28" name="Group 254"/>
          <p:cNvGrpSpPr>
            <a:grpSpLocks/>
          </p:cNvGrpSpPr>
          <p:nvPr/>
        </p:nvGrpSpPr>
        <p:grpSpPr bwMode="auto">
          <a:xfrm>
            <a:off x="4267200" y="3962400"/>
            <a:ext cx="1219200" cy="609600"/>
            <a:chOff x="4176" y="3744"/>
            <a:chExt cx="768" cy="384"/>
          </a:xfrm>
        </p:grpSpPr>
        <p:sp>
          <p:nvSpPr>
            <p:cNvPr id="17435" name="Rectangle 255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1+10</a:t>
              </a:r>
            </a:p>
          </p:txBody>
        </p:sp>
        <p:sp>
          <p:nvSpPr>
            <p:cNvPr id="17436" name="Rectangle 256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0+11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33" grpId="0" animBg="1" autoUpdateAnimBg="0"/>
      <p:bldP spid="27872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" name="Rectangle 115"/>
          <p:cNvSpPr>
            <a:spLocks noChangeArrowheads="1"/>
          </p:cNvSpPr>
          <p:nvPr/>
        </p:nvSpPr>
        <p:spPr bwMode="auto">
          <a:xfrm>
            <a:off x="0" y="0"/>
            <a:ext cx="9144000" cy="1385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6" name="Rectangle 114"/>
          <p:cNvSpPr>
            <a:spLocks noChangeArrowheads="1"/>
          </p:cNvSpPr>
          <p:nvPr/>
        </p:nvSpPr>
        <p:spPr bwMode="auto">
          <a:xfrm>
            <a:off x="0" y="3386138"/>
            <a:ext cx="9144000" cy="8953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203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Sometimes we can tell that some states appear better that others...</a:t>
            </a:r>
            <a:r>
              <a:rPr lang="en-US"/>
              <a:t>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834063" y="1641475"/>
            <a:ext cx="1752600" cy="1524000"/>
            <a:chOff x="720" y="1344"/>
            <a:chExt cx="1104" cy="960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720" y="1344"/>
              <a:ext cx="1104" cy="96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768" y="1392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1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104" y="1392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2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1440" y="1392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3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768" y="1680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4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104" y="1680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5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440" y="1680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6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768" y="1968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7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1440" y="1968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8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1104" y="1968"/>
              <a:ext cx="336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43063" y="1641475"/>
            <a:ext cx="1752600" cy="1524000"/>
            <a:chOff x="4320" y="528"/>
            <a:chExt cx="1104" cy="960"/>
          </a:xfrm>
        </p:grpSpPr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4320" y="528"/>
              <a:ext cx="1104" cy="96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4368" y="576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7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4704" y="576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8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5040" y="576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4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4368" y="864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3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4704" y="864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5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5040" y="864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1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4368" y="1152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6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4704" y="1152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2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5040" y="1152"/>
              <a:ext cx="336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860550" y="3373438"/>
            <a:ext cx="1100138" cy="862012"/>
            <a:chOff x="1073" y="2592"/>
            <a:chExt cx="693" cy="543"/>
          </a:xfrm>
        </p:grpSpPr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1073" y="2592"/>
              <a:ext cx="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FWD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1152" y="2880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1511" y="284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C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6159500" y="3373438"/>
            <a:ext cx="1047750" cy="833437"/>
            <a:chOff x="3840" y="2355"/>
            <a:chExt cx="660" cy="525"/>
          </a:xfrm>
        </p:grpSpPr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3840" y="2592"/>
              <a:ext cx="6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FW  C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4161" y="235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D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3906" y="2621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5870575" y="4491038"/>
            <a:ext cx="1731963" cy="1898650"/>
            <a:chOff x="2763" y="1950"/>
            <a:chExt cx="1091" cy="1196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2983" y="2050"/>
              <a:ext cx="871" cy="879"/>
              <a:chOff x="1860" y="1777"/>
              <a:chExt cx="871" cy="879"/>
            </a:xfrm>
          </p:grpSpPr>
          <p:grpSp>
            <p:nvGrpSpPr>
              <p:cNvPr id="8" name="Group 39" descr="Wide upward diagonal"/>
              <p:cNvGrpSpPr>
                <a:grpSpLocks/>
              </p:cNvGrpSpPr>
              <p:nvPr/>
            </p:nvGrpSpPr>
            <p:grpSpPr bwMode="auto">
              <a:xfrm>
                <a:off x="1860" y="2374"/>
                <a:ext cx="871" cy="282"/>
                <a:chOff x="1863" y="2374"/>
                <a:chExt cx="871" cy="282"/>
              </a:xfrm>
            </p:grpSpPr>
            <p:sp>
              <p:nvSpPr>
                <p:cNvPr id="3112" name="Rectangle 40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863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13" name="Rectangle 4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157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14" name="Rectangle 42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452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3" descr="Wide upward diagonal"/>
              <p:cNvGrpSpPr>
                <a:grpSpLocks/>
              </p:cNvGrpSpPr>
              <p:nvPr/>
            </p:nvGrpSpPr>
            <p:grpSpPr bwMode="auto">
              <a:xfrm>
                <a:off x="1860" y="2075"/>
                <a:ext cx="871" cy="282"/>
                <a:chOff x="1863" y="2374"/>
                <a:chExt cx="871" cy="282"/>
              </a:xfrm>
            </p:grpSpPr>
            <p:sp>
              <p:nvSpPr>
                <p:cNvPr id="3116" name="Rectangle 44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863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17" name="Rectangle 45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157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18" name="Rectangle 4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452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7" descr="Wide upward diagonal"/>
              <p:cNvGrpSpPr>
                <a:grpSpLocks/>
              </p:cNvGrpSpPr>
              <p:nvPr/>
            </p:nvGrpSpPr>
            <p:grpSpPr bwMode="auto">
              <a:xfrm>
                <a:off x="1860" y="1777"/>
                <a:ext cx="871" cy="282"/>
                <a:chOff x="1863" y="2374"/>
                <a:chExt cx="871" cy="282"/>
              </a:xfrm>
            </p:grpSpPr>
            <p:sp>
              <p:nvSpPr>
                <p:cNvPr id="3120" name="Rectangle 48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863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21" name="Rectangle 49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157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22" name="Rectangle 50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452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2874" y="2158"/>
              <a:ext cx="871" cy="879"/>
              <a:chOff x="1860" y="1777"/>
              <a:chExt cx="871" cy="879"/>
            </a:xfrm>
          </p:grpSpPr>
          <p:grpSp>
            <p:nvGrpSpPr>
              <p:cNvPr id="12" name="Group 52" descr="Wide upward diagonal"/>
              <p:cNvGrpSpPr>
                <a:grpSpLocks/>
              </p:cNvGrpSpPr>
              <p:nvPr/>
            </p:nvGrpSpPr>
            <p:grpSpPr bwMode="auto">
              <a:xfrm>
                <a:off x="1860" y="2374"/>
                <a:ext cx="871" cy="282"/>
                <a:chOff x="1863" y="2374"/>
                <a:chExt cx="871" cy="282"/>
              </a:xfrm>
            </p:grpSpPr>
            <p:sp>
              <p:nvSpPr>
                <p:cNvPr id="3125" name="Rectangle 53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863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26" name="Rectangle 54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157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27" name="Rectangle 55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452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56" descr="Wide upward diagonal"/>
              <p:cNvGrpSpPr>
                <a:grpSpLocks/>
              </p:cNvGrpSpPr>
              <p:nvPr/>
            </p:nvGrpSpPr>
            <p:grpSpPr bwMode="auto">
              <a:xfrm>
                <a:off x="1860" y="2075"/>
                <a:ext cx="871" cy="282"/>
                <a:chOff x="1863" y="2374"/>
                <a:chExt cx="871" cy="282"/>
              </a:xfrm>
            </p:grpSpPr>
            <p:sp>
              <p:nvSpPr>
                <p:cNvPr id="3129" name="Rectangle 57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863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30" name="Rectangle 58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157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31" name="Rectangle 59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452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0" descr="Wide upward diagonal"/>
              <p:cNvGrpSpPr>
                <a:grpSpLocks/>
              </p:cNvGrpSpPr>
              <p:nvPr/>
            </p:nvGrpSpPr>
            <p:grpSpPr bwMode="auto">
              <a:xfrm>
                <a:off x="1860" y="1777"/>
                <a:ext cx="871" cy="282"/>
                <a:chOff x="1863" y="2374"/>
                <a:chExt cx="871" cy="282"/>
              </a:xfrm>
            </p:grpSpPr>
            <p:sp>
              <p:nvSpPr>
                <p:cNvPr id="3133" name="Rectangle 6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863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34" name="Rectangle 62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157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35" name="Rectangle 63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452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64"/>
            <p:cNvGrpSpPr>
              <a:grpSpLocks/>
            </p:cNvGrpSpPr>
            <p:nvPr/>
          </p:nvGrpSpPr>
          <p:grpSpPr bwMode="auto">
            <a:xfrm>
              <a:off x="2763" y="2267"/>
              <a:ext cx="871" cy="879"/>
              <a:chOff x="1860" y="1777"/>
              <a:chExt cx="871" cy="879"/>
            </a:xfrm>
          </p:grpSpPr>
          <p:grpSp>
            <p:nvGrpSpPr>
              <p:cNvPr id="16" name="Group 65" descr="Wide upward diagonal"/>
              <p:cNvGrpSpPr>
                <a:grpSpLocks/>
              </p:cNvGrpSpPr>
              <p:nvPr/>
            </p:nvGrpSpPr>
            <p:grpSpPr bwMode="auto">
              <a:xfrm>
                <a:off x="1860" y="2374"/>
                <a:ext cx="871" cy="282"/>
                <a:chOff x="1863" y="2374"/>
                <a:chExt cx="871" cy="282"/>
              </a:xfrm>
            </p:grpSpPr>
            <p:sp>
              <p:nvSpPr>
                <p:cNvPr id="3138" name="Rectangle 6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863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39" name="Rectangle 67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157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40" name="Rectangle 68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452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9" descr="Wide upward diagonal"/>
              <p:cNvGrpSpPr>
                <a:grpSpLocks/>
              </p:cNvGrpSpPr>
              <p:nvPr/>
            </p:nvGrpSpPr>
            <p:grpSpPr bwMode="auto">
              <a:xfrm>
                <a:off x="1860" y="2075"/>
                <a:ext cx="871" cy="282"/>
                <a:chOff x="1863" y="2374"/>
                <a:chExt cx="871" cy="282"/>
              </a:xfrm>
            </p:grpSpPr>
            <p:sp>
              <p:nvSpPr>
                <p:cNvPr id="3142" name="Rectangle 70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863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43" name="Rectangle 7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157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44" name="Rectangle 72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452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73" descr="Wide upward diagonal"/>
              <p:cNvGrpSpPr>
                <a:grpSpLocks/>
              </p:cNvGrpSpPr>
              <p:nvPr/>
            </p:nvGrpSpPr>
            <p:grpSpPr bwMode="auto">
              <a:xfrm>
                <a:off x="1860" y="1777"/>
                <a:ext cx="871" cy="282"/>
                <a:chOff x="1863" y="2374"/>
                <a:chExt cx="871" cy="282"/>
              </a:xfrm>
            </p:grpSpPr>
            <p:sp>
              <p:nvSpPr>
                <p:cNvPr id="3146" name="Rectangle 74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1863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47" name="Rectangle 75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157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48" name="Rectangle 7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452" y="2374"/>
                  <a:ext cx="282" cy="282"/>
                </a:xfrm>
                <a:prstGeom prst="rect">
                  <a:avLst/>
                </a:prstGeom>
                <a:pattFill prst="wdUpDiag">
                  <a:fgClr>
                    <a:srgbClr val="C0C0C0"/>
                  </a:fgClr>
                  <a:bgClr>
                    <a:srgbClr val="FFFFFF"/>
                  </a:bgClr>
                </a:patt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etal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149" name="AutoShape 77" descr="Solid diamond"/>
            <p:cNvSpPr>
              <a:spLocks noChangeArrowheads="1"/>
            </p:cNvSpPr>
            <p:nvPr/>
          </p:nvSpPr>
          <p:spPr bwMode="auto">
            <a:xfrm>
              <a:off x="3281" y="1950"/>
              <a:ext cx="376" cy="100"/>
            </a:xfrm>
            <a:prstGeom prst="parallelogram">
              <a:avLst>
                <a:gd name="adj" fmla="val 98004"/>
              </a:avLst>
            </a:prstGeom>
            <a:pattFill prst="solidDmnd">
              <a:fgClr>
                <a:srgbClr val="C0C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78"/>
          <p:cNvGrpSpPr>
            <a:grpSpLocks/>
          </p:cNvGrpSpPr>
          <p:nvPr/>
        </p:nvGrpSpPr>
        <p:grpSpPr bwMode="auto">
          <a:xfrm>
            <a:off x="1495425" y="4491038"/>
            <a:ext cx="1741488" cy="1897062"/>
            <a:chOff x="917" y="1521"/>
            <a:chExt cx="1097" cy="1195"/>
          </a:xfrm>
        </p:grpSpPr>
        <p:grpSp>
          <p:nvGrpSpPr>
            <p:cNvPr id="20" name="Group 79" descr="Wide upward diagonal"/>
            <p:cNvGrpSpPr>
              <a:grpSpLocks/>
            </p:cNvGrpSpPr>
            <p:nvPr/>
          </p:nvGrpSpPr>
          <p:grpSpPr bwMode="auto">
            <a:xfrm>
              <a:off x="1143" y="2217"/>
              <a:ext cx="871" cy="282"/>
              <a:chOff x="1863" y="2374"/>
              <a:chExt cx="871" cy="282"/>
            </a:xfrm>
          </p:grpSpPr>
          <p:sp>
            <p:nvSpPr>
              <p:cNvPr id="3152" name="Rectangle 80" descr="Wide upward diagonal"/>
              <p:cNvSpPr>
                <a:spLocks noChangeArrowheads="1"/>
              </p:cNvSpPr>
              <p:nvPr/>
            </p:nvSpPr>
            <p:spPr bwMode="auto">
              <a:xfrm>
                <a:off x="1863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3" name="Rectangle 81" descr="Wide upward diagonal"/>
              <p:cNvSpPr>
                <a:spLocks noChangeArrowheads="1"/>
              </p:cNvSpPr>
              <p:nvPr/>
            </p:nvSpPr>
            <p:spPr bwMode="auto">
              <a:xfrm>
                <a:off x="2157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4" name="Rectangle 82" descr="Wide upward diagonal"/>
              <p:cNvSpPr>
                <a:spLocks noChangeArrowheads="1"/>
              </p:cNvSpPr>
              <p:nvPr/>
            </p:nvSpPr>
            <p:spPr bwMode="auto">
              <a:xfrm>
                <a:off x="2452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83" descr="Wide upward diagonal"/>
            <p:cNvGrpSpPr>
              <a:grpSpLocks/>
            </p:cNvGrpSpPr>
            <p:nvPr/>
          </p:nvGrpSpPr>
          <p:grpSpPr bwMode="auto">
            <a:xfrm>
              <a:off x="1143" y="1918"/>
              <a:ext cx="871" cy="282"/>
              <a:chOff x="1863" y="2374"/>
              <a:chExt cx="871" cy="282"/>
            </a:xfrm>
          </p:grpSpPr>
          <p:sp>
            <p:nvSpPr>
              <p:cNvPr id="3156" name="Rectangle 84" descr="Wide upward diagonal"/>
              <p:cNvSpPr>
                <a:spLocks noChangeArrowheads="1"/>
              </p:cNvSpPr>
              <p:nvPr/>
            </p:nvSpPr>
            <p:spPr bwMode="auto">
              <a:xfrm>
                <a:off x="1863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7" name="Rectangle 85" descr="Wide upward diagonal"/>
              <p:cNvSpPr>
                <a:spLocks noChangeArrowheads="1"/>
              </p:cNvSpPr>
              <p:nvPr/>
            </p:nvSpPr>
            <p:spPr bwMode="auto">
              <a:xfrm>
                <a:off x="2157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8" name="Rectangle 86" descr="Wide upward diagonal"/>
              <p:cNvSpPr>
                <a:spLocks noChangeArrowheads="1"/>
              </p:cNvSpPr>
              <p:nvPr/>
            </p:nvSpPr>
            <p:spPr bwMode="auto">
              <a:xfrm>
                <a:off x="2452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87" descr="Wide upward diagonal"/>
            <p:cNvGrpSpPr>
              <a:grpSpLocks/>
            </p:cNvGrpSpPr>
            <p:nvPr/>
          </p:nvGrpSpPr>
          <p:grpSpPr bwMode="auto">
            <a:xfrm>
              <a:off x="1143" y="1620"/>
              <a:ext cx="871" cy="282"/>
              <a:chOff x="1863" y="2374"/>
              <a:chExt cx="871" cy="282"/>
            </a:xfrm>
          </p:grpSpPr>
          <p:sp>
            <p:nvSpPr>
              <p:cNvPr id="3160" name="Rectangle 88" descr="Wide upward diagonal"/>
              <p:cNvSpPr>
                <a:spLocks noChangeArrowheads="1"/>
              </p:cNvSpPr>
              <p:nvPr/>
            </p:nvSpPr>
            <p:spPr bwMode="auto">
              <a:xfrm>
                <a:off x="1863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1" name="Rectangle 89" descr="Wide upward diagonal"/>
              <p:cNvSpPr>
                <a:spLocks noChangeArrowheads="1"/>
              </p:cNvSpPr>
              <p:nvPr/>
            </p:nvSpPr>
            <p:spPr bwMode="auto">
              <a:xfrm>
                <a:off x="2157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2" name="Rectangle 90" descr="Wide upward diagonal"/>
              <p:cNvSpPr>
                <a:spLocks noChangeArrowheads="1"/>
              </p:cNvSpPr>
              <p:nvPr/>
            </p:nvSpPr>
            <p:spPr bwMode="auto">
              <a:xfrm>
                <a:off x="2452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91" descr="Wide upward diagonal"/>
            <p:cNvGrpSpPr>
              <a:grpSpLocks/>
            </p:cNvGrpSpPr>
            <p:nvPr/>
          </p:nvGrpSpPr>
          <p:grpSpPr bwMode="auto">
            <a:xfrm>
              <a:off x="1030" y="2325"/>
              <a:ext cx="871" cy="282"/>
              <a:chOff x="1863" y="2374"/>
              <a:chExt cx="871" cy="282"/>
            </a:xfrm>
          </p:grpSpPr>
          <p:sp>
            <p:nvSpPr>
              <p:cNvPr id="3164" name="Rectangle 92" descr="Wide upward diagonal"/>
              <p:cNvSpPr>
                <a:spLocks noChangeArrowheads="1"/>
              </p:cNvSpPr>
              <p:nvPr/>
            </p:nvSpPr>
            <p:spPr bwMode="auto">
              <a:xfrm>
                <a:off x="1863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5" name="Rectangle 93" descr="Wide upward diagonal"/>
              <p:cNvSpPr>
                <a:spLocks noChangeArrowheads="1"/>
              </p:cNvSpPr>
              <p:nvPr/>
            </p:nvSpPr>
            <p:spPr bwMode="auto">
              <a:xfrm>
                <a:off x="2157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6" name="Rectangle 94" descr="Wide upward diagonal"/>
              <p:cNvSpPr>
                <a:spLocks noChangeArrowheads="1"/>
              </p:cNvSpPr>
              <p:nvPr/>
            </p:nvSpPr>
            <p:spPr bwMode="auto">
              <a:xfrm>
                <a:off x="2452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sp>
          <p:nvSpPr>
            <p:cNvPr id="3167" name="Rectangle 95" descr="Wide upward diagonal"/>
            <p:cNvSpPr>
              <a:spLocks noChangeArrowheads="1"/>
            </p:cNvSpPr>
            <p:nvPr/>
          </p:nvSpPr>
          <p:spPr bwMode="auto">
            <a:xfrm>
              <a:off x="1030" y="2026"/>
              <a:ext cx="282" cy="282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68" name="Rectangle 96" descr="Wide upward diagonal"/>
            <p:cNvSpPr>
              <a:spLocks noChangeArrowheads="1"/>
            </p:cNvSpPr>
            <p:nvPr/>
          </p:nvSpPr>
          <p:spPr bwMode="auto">
            <a:xfrm>
              <a:off x="1324" y="2026"/>
              <a:ext cx="282" cy="282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69" name="Rectangle 97" descr="Wide upward diagonal"/>
            <p:cNvSpPr>
              <a:spLocks noChangeArrowheads="1"/>
            </p:cNvSpPr>
            <p:nvPr/>
          </p:nvSpPr>
          <p:spPr bwMode="auto">
            <a:xfrm>
              <a:off x="1619" y="2026"/>
              <a:ext cx="282" cy="282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2" dir="t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24" name="Group 98" descr="Wide upward diagonal"/>
            <p:cNvGrpSpPr>
              <a:grpSpLocks/>
            </p:cNvGrpSpPr>
            <p:nvPr/>
          </p:nvGrpSpPr>
          <p:grpSpPr bwMode="auto">
            <a:xfrm>
              <a:off x="1030" y="1728"/>
              <a:ext cx="871" cy="282"/>
              <a:chOff x="1863" y="2374"/>
              <a:chExt cx="871" cy="282"/>
            </a:xfrm>
          </p:grpSpPr>
          <p:sp>
            <p:nvSpPr>
              <p:cNvPr id="3171" name="Rectangle 99" descr="Wide upward diagonal"/>
              <p:cNvSpPr>
                <a:spLocks noChangeArrowheads="1"/>
              </p:cNvSpPr>
              <p:nvPr/>
            </p:nvSpPr>
            <p:spPr bwMode="auto">
              <a:xfrm>
                <a:off x="1863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72" name="Rectangle 100" descr="Wide upward diagonal"/>
              <p:cNvSpPr>
                <a:spLocks noChangeArrowheads="1"/>
              </p:cNvSpPr>
              <p:nvPr/>
            </p:nvSpPr>
            <p:spPr bwMode="auto">
              <a:xfrm>
                <a:off x="2157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73" name="Rectangle 101" descr="Wide upward diagonal"/>
              <p:cNvSpPr>
                <a:spLocks noChangeArrowheads="1"/>
              </p:cNvSpPr>
              <p:nvPr/>
            </p:nvSpPr>
            <p:spPr bwMode="auto">
              <a:xfrm>
                <a:off x="2452" y="2374"/>
                <a:ext cx="282" cy="282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etal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sp>
          <p:nvSpPr>
            <p:cNvPr id="3174" name="Rectangle 102" descr="Wide upward diagonal"/>
            <p:cNvSpPr>
              <a:spLocks noChangeArrowheads="1"/>
            </p:cNvSpPr>
            <p:nvPr/>
          </p:nvSpPr>
          <p:spPr bwMode="auto">
            <a:xfrm>
              <a:off x="917" y="2434"/>
              <a:ext cx="282" cy="282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75" name="Rectangle 103"/>
            <p:cNvSpPr>
              <a:spLocks noChangeArrowheads="1"/>
            </p:cNvSpPr>
            <p:nvPr/>
          </p:nvSpPr>
          <p:spPr bwMode="auto">
            <a:xfrm>
              <a:off x="1211" y="2434"/>
              <a:ext cx="282" cy="282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76" name="Rectangle 104" descr="Wide upward diagonal"/>
            <p:cNvSpPr>
              <a:spLocks noChangeArrowheads="1"/>
            </p:cNvSpPr>
            <p:nvPr/>
          </p:nvSpPr>
          <p:spPr bwMode="auto">
            <a:xfrm>
              <a:off x="1506" y="2434"/>
              <a:ext cx="282" cy="282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77" name="Rectangle 105" descr="Zig zag"/>
            <p:cNvSpPr>
              <a:spLocks noChangeArrowheads="1"/>
            </p:cNvSpPr>
            <p:nvPr/>
          </p:nvSpPr>
          <p:spPr bwMode="auto">
            <a:xfrm>
              <a:off x="917" y="2135"/>
              <a:ext cx="282" cy="282"/>
            </a:xfrm>
            <a:prstGeom prst="rect">
              <a:avLst/>
            </a:prstGeom>
            <a:pattFill prst="zigZag">
              <a:fgClr>
                <a:schemeClr val="tx1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78" name="Rectangle 106" descr="Wide upward diagonal"/>
            <p:cNvSpPr>
              <a:spLocks noChangeArrowheads="1"/>
            </p:cNvSpPr>
            <p:nvPr/>
          </p:nvSpPr>
          <p:spPr bwMode="auto">
            <a:xfrm>
              <a:off x="1211" y="2135"/>
              <a:ext cx="282" cy="282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79" name="Rectangle 107"/>
            <p:cNvSpPr>
              <a:spLocks noChangeArrowheads="1"/>
            </p:cNvSpPr>
            <p:nvPr/>
          </p:nvSpPr>
          <p:spPr bwMode="auto">
            <a:xfrm>
              <a:off x="1506" y="2135"/>
              <a:ext cx="282" cy="28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80" name="Rectangle 108"/>
            <p:cNvSpPr>
              <a:spLocks noChangeArrowheads="1"/>
            </p:cNvSpPr>
            <p:nvPr/>
          </p:nvSpPr>
          <p:spPr bwMode="auto">
            <a:xfrm>
              <a:off x="917" y="1837"/>
              <a:ext cx="282" cy="282"/>
            </a:xfrm>
            <a:prstGeom prst="rect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81" name="Rectangle 109" descr="Wide upward diagonal"/>
            <p:cNvSpPr>
              <a:spLocks noChangeArrowheads="1"/>
            </p:cNvSpPr>
            <p:nvPr/>
          </p:nvSpPr>
          <p:spPr bwMode="auto">
            <a:xfrm>
              <a:off x="1211" y="1837"/>
              <a:ext cx="282" cy="282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82" name="Rectangle 110" descr="Wide upward diagonal"/>
            <p:cNvSpPr>
              <a:spLocks noChangeArrowheads="1"/>
            </p:cNvSpPr>
            <p:nvPr/>
          </p:nvSpPr>
          <p:spPr bwMode="auto">
            <a:xfrm>
              <a:off x="1506" y="1837"/>
              <a:ext cx="282" cy="282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etal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83" name="AutoShape 111" descr="Solid diamond"/>
            <p:cNvSpPr>
              <a:spLocks noChangeArrowheads="1"/>
            </p:cNvSpPr>
            <p:nvPr/>
          </p:nvSpPr>
          <p:spPr bwMode="auto">
            <a:xfrm>
              <a:off x="1333" y="1627"/>
              <a:ext cx="376" cy="100"/>
            </a:xfrm>
            <a:prstGeom prst="parallelogram">
              <a:avLst>
                <a:gd name="adj" fmla="val 98004"/>
              </a:avLst>
            </a:prstGeom>
            <a:pattFill prst="solidDmnd">
              <a:fgClr>
                <a:srgbClr val="C0C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" name="AutoShape 112" descr="Large checker board"/>
            <p:cNvSpPr>
              <a:spLocks noChangeArrowheads="1"/>
            </p:cNvSpPr>
            <p:nvPr/>
          </p:nvSpPr>
          <p:spPr bwMode="auto">
            <a:xfrm>
              <a:off x="929" y="1733"/>
              <a:ext cx="376" cy="100"/>
            </a:xfrm>
            <a:prstGeom prst="parallelogram">
              <a:avLst>
                <a:gd name="adj" fmla="val 98004"/>
              </a:avLst>
            </a:prstGeom>
            <a:pattFill prst="lgCheck">
              <a:fgClr>
                <a:schemeClr val="bg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" name="AutoShape 113" descr="Zig zag"/>
            <p:cNvSpPr>
              <a:spLocks noChangeArrowheads="1"/>
            </p:cNvSpPr>
            <p:nvPr/>
          </p:nvSpPr>
          <p:spPr bwMode="auto">
            <a:xfrm>
              <a:off x="1147" y="1521"/>
              <a:ext cx="376" cy="100"/>
            </a:xfrm>
            <a:prstGeom prst="parallelogram">
              <a:avLst>
                <a:gd name="adj" fmla="val 98004"/>
              </a:avLst>
            </a:prstGeom>
            <a:pattFill prst="zigZag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Iterative Deepening A* (IDA*)</a:t>
            </a:r>
          </a:p>
        </p:txBody>
      </p:sp>
      <p:sp>
        <p:nvSpPr>
          <p:cNvPr id="2560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f(N) = g(N) + h(N) with admissible and consistent h</a:t>
            </a:r>
          </a:p>
          <a:p>
            <a:pPr eaLnBrk="1" hangingPunct="1"/>
            <a:r>
              <a:rPr lang="en-US" smtClean="0"/>
              <a:t>Each iteration is depth-first with cutoff on the value of f of expanded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653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628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644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91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632" name="Group 37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634" name="Rectangle 38"/>
              <p:cNvSpPr>
                <a:spLocks noChangeArrowheads="1"/>
              </p:cNvSpPr>
              <p:nvPr/>
            </p:nvSpPr>
            <p:spPr bwMode="auto">
              <a:xfrm>
                <a:off x="1632" y="33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5" name="Rectangle 39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6" name="Rectangle 40"/>
              <p:cNvSpPr>
                <a:spLocks noChangeArrowheads="1"/>
              </p:cNvSpPr>
              <p:nvPr/>
            </p:nvSpPr>
            <p:spPr bwMode="auto">
              <a:xfrm>
                <a:off x="1632" y="3456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7" name="Rectangle 41"/>
              <p:cNvSpPr>
                <a:spLocks noChangeArrowheads="1"/>
              </p:cNvSpPr>
              <p:nvPr/>
            </p:nvSpPr>
            <p:spPr bwMode="auto">
              <a:xfrm>
                <a:off x="1728" y="345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Rectangle 42"/>
              <p:cNvSpPr>
                <a:spLocks noChangeArrowheads="1"/>
              </p:cNvSpPr>
              <p:nvPr/>
            </p:nvSpPr>
            <p:spPr bwMode="auto">
              <a:xfrm>
                <a:off x="1824" y="3456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" name="Rectangle 43"/>
              <p:cNvSpPr>
                <a:spLocks noChangeArrowheads="1"/>
              </p:cNvSpPr>
              <p:nvPr/>
            </p:nvSpPr>
            <p:spPr bwMode="auto">
              <a:xfrm>
                <a:off x="1632" y="3552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Rectangle 44"/>
              <p:cNvSpPr>
                <a:spLocks noChangeArrowheads="1"/>
              </p:cNvSpPr>
              <p:nvPr/>
            </p:nvSpPr>
            <p:spPr bwMode="auto">
              <a:xfrm>
                <a:off x="1824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Rectangle 45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" name="Rectangle 46"/>
              <p:cNvSpPr>
                <a:spLocks noChangeArrowheads="1"/>
              </p:cNvSpPr>
              <p:nvPr/>
            </p:nvSpPr>
            <p:spPr bwMode="auto">
              <a:xfrm>
                <a:off x="1824" y="33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Text Box 47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26633" name="Line 62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630" name="Text Box 189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f(N) = g(N) + h(N) </a:t>
            </a:r>
          </a:p>
          <a:p>
            <a:r>
              <a:rPr lang="en-US" dirty="0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26631" name="Text Box 190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7704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5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6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7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8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0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2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3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7652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7695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6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7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9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0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3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53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7683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7685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6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7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8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9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0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1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2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3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4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7684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54" name="Group 10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7670" name="Group 106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7672" name="Text Box 61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7673" name="Group 105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7674" name="Rectangle 52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5" name="Rectangle 53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6" name="Rectangle 54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7" name="Rectangle 55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8" name="Rectangle 56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9" name="Rectangle 57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0" name="Rectangle 58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1" name="Rectangle 59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2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671" name="Line 62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655" name="Text Box 102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f(N) = g(N) + h(N) </a:t>
            </a:r>
          </a:p>
          <a:p>
            <a:r>
              <a:rPr lang="en-US" dirty="0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27656" name="Text Box 103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7658" name="Group 122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7660" name="Rectangle 123"/>
              <p:cNvSpPr>
                <a:spLocks noChangeArrowheads="1"/>
              </p:cNvSpPr>
              <p:nvPr/>
            </p:nvSpPr>
            <p:spPr bwMode="auto">
              <a:xfrm>
                <a:off x="2400" y="33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1" name="Rectangle 124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2" name="Rectangle 125"/>
              <p:cNvSpPr>
                <a:spLocks noChangeArrowheads="1"/>
              </p:cNvSpPr>
              <p:nvPr/>
            </p:nvSpPr>
            <p:spPr bwMode="auto">
              <a:xfrm>
                <a:off x="2400" y="3456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3" name="Rectangle 126"/>
              <p:cNvSpPr>
                <a:spLocks noChangeArrowheads="1"/>
              </p:cNvSpPr>
              <p:nvPr/>
            </p:nvSpPr>
            <p:spPr bwMode="auto">
              <a:xfrm>
                <a:off x="2496" y="3552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4" name="Rectangle 127"/>
              <p:cNvSpPr>
                <a:spLocks noChangeArrowheads="1"/>
              </p:cNvSpPr>
              <p:nvPr/>
            </p:nvSpPr>
            <p:spPr bwMode="auto">
              <a:xfrm>
                <a:off x="2496" y="3456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5" name="Rectangle 128"/>
              <p:cNvSpPr>
                <a:spLocks noChangeArrowheads="1"/>
              </p:cNvSpPr>
              <p:nvPr/>
            </p:nvSpPr>
            <p:spPr bwMode="auto">
              <a:xfrm>
                <a:off x="2400" y="3552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Rectangle 129"/>
              <p:cNvSpPr>
                <a:spLocks noChangeArrowheads="1"/>
              </p:cNvSpPr>
              <p:nvPr/>
            </p:nvSpPr>
            <p:spPr bwMode="auto">
              <a:xfrm>
                <a:off x="2592" y="34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Rectangle 130"/>
              <p:cNvSpPr>
                <a:spLocks noChangeArrowheads="1"/>
              </p:cNvSpPr>
              <p:nvPr/>
            </p:nvSpPr>
            <p:spPr bwMode="auto">
              <a:xfrm>
                <a:off x="2592" y="3552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Rectangle 131"/>
              <p:cNvSpPr>
                <a:spLocks noChangeArrowheads="1"/>
              </p:cNvSpPr>
              <p:nvPr/>
            </p:nvSpPr>
            <p:spPr bwMode="auto">
              <a:xfrm>
                <a:off x="2592" y="33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9" name="Text Box 132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27659" name="Line 133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8742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3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4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5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6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8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9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0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1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8676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8733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4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6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7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8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9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1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7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8721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8723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4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5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6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7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8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9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0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1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2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8722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678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8708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8710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8711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8712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3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4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5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6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7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8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9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20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709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679" name="Text Box 51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f(N) = g(N) + h(N) </a:t>
            </a:r>
          </a:p>
          <a:p>
            <a:r>
              <a:rPr lang="en-US" dirty="0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28680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  <p:grpSp>
        <p:nvGrpSpPr>
          <p:cNvPr id="28681" name="Group 81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8695" name="Group 80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8697" name="Text Box 64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8698" name="Group 79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8699" name="Rectangle 55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0" name="Rectangle 56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1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2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3" name="Rectangle 59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4" name="Rectangle 60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5" name="Rectangle 61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6" name="Rectangle 62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7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696" name="Line 65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682" name="Group 66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8683" name="Group 67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8685" name="Rectangle 68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6" name="Rectangle 69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7" name="Rectangle 70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8" name="Rectangle 71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9" name="Rectangle 72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Rectangle 73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1" name="Rectangle 74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2" name="Rectangle 75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Rectangle 76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Text Box 77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8684" name="Line 78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9779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0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1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2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3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4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5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6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7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8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9700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9770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1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2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3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4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5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6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7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8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1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9758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9760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1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2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3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4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5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6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7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8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9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9759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702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9745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9747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9748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9749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0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1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4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5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6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7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746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703" name="Text Box 51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29704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  <p:grpSp>
        <p:nvGrpSpPr>
          <p:cNvPr id="29705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9732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9734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9735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9736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37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38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39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0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1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2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3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4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733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706" name="Group 94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9720" name="Group 93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9722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  <p:sp>
            <p:nvSpPr>
              <p:cNvPr id="29723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4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5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6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7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8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9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0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1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21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707" name="Group 80"/>
          <p:cNvGrpSpPr>
            <a:grpSpLocks/>
          </p:cNvGrpSpPr>
          <p:nvPr/>
        </p:nvGrpSpPr>
        <p:grpSpPr bwMode="auto">
          <a:xfrm>
            <a:off x="3048000" y="2133600"/>
            <a:ext cx="1219200" cy="2209800"/>
            <a:chOff x="1920" y="1344"/>
            <a:chExt cx="768" cy="1392"/>
          </a:xfrm>
        </p:grpSpPr>
        <p:grpSp>
          <p:nvGrpSpPr>
            <p:cNvPr id="29708" name="Group 81"/>
            <p:cNvGrpSpPr>
              <a:grpSpLocks/>
            </p:cNvGrpSpPr>
            <p:nvPr/>
          </p:nvGrpSpPr>
          <p:grpSpPr bwMode="auto">
            <a:xfrm>
              <a:off x="2400" y="1344"/>
              <a:ext cx="288" cy="490"/>
              <a:chOff x="2400" y="1344"/>
              <a:chExt cx="288" cy="490"/>
            </a:xfrm>
          </p:grpSpPr>
          <p:sp>
            <p:nvSpPr>
              <p:cNvPr id="29710" name="Rectangle 82"/>
              <p:cNvSpPr>
                <a:spLocks noChangeArrowheads="1"/>
              </p:cNvSpPr>
              <p:nvPr/>
            </p:nvSpPr>
            <p:spPr bwMode="auto">
              <a:xfrm>
                <a:off x="2400" y="1344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1" name="Rectangle 83"/>
              <p:cNvSpPr>
                <a:spLocks noChangeArrowheads="1"/>
              </p:cNvSpPr>
              <p:nvPr/>
            </p:nvSpPr>
            <p:spPr bwMode="auto">
              <a:xfrm>
                <a:off x="2496" y="1344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2" name="Rectangle 84"/>
              <p:cNvSpPr>
                <a:spLocks noChangeArrowheads="1"/>
              </p:cNvSpPr>
              <p:nvPr/>
            </p:nvSpPr>
            <p:spPr bwMode="auto">
              <a:xfrm>
                <a:off x="2496" y="1440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3" name="Rectangle 85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4" name="Rectangle 86"/>
              <p:cNvSpPr>
                <a:spLocks noChangeArrowheads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5" name="Rectangle 87"/>
              <p:cNvSpPr>
                <a:spLocks noChangeArrowheads="1"/>
              </p:cNvSpPr>
              <p:nvPr/>
            </p:nvSpPr>
            <p:spPr bwMode="auto">
              <a:xfrm>
                <a:off x="2400" y="1536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6" name="Rectangle 88"/>
              <p:cNvSpPr>
                <a:spLocks noChangeArrowheads="1"/>
              </p:cNvSpPr>
              <p:nvPr/>
            </p:nvSpPr>
            <p:spPr bwMode="auto">
              <a:xfrm>
                <a:off x="2400" y="14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7" name="Rectangle 89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8" name="Rectangle 90"/>
              <p:cNvSpPr>
                <a:spLocks noChangeArrowheads="1"/>
              </p:cNvSpPr>
              <p:nvPr/>
            </p:nvSpPr>
            <p:spPr bwMode="auto">
              <a:xfrm>
                <a:off x="2592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9" name="Text Box 91"/>
              <p:cNvSpPr txBox="1">
                <a:spLocks noChangeArrowheads="1"/>
              </p:cNvSpPr>
              <p:nvPr/>
            </p:nvSpPr>
            <p:spPr bwMode="auto">
              <a:xfrm>
                <a:off x="2448" y="1584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9709" name="Line 92"/>
            <p:cNvSpPr>
              <a:spLocks noChangeShapeType="1"/>
            </p:cNvSpPr>
            <p:nvPr/>
          </p:nvSpPr>
          <p:spPr bwMode="auto">
            <a:xfrm flipV="1">
              <a:off x="1920" y="1488"/>
              <a:ext cx="48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107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30814" name="Group 106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30816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  <p:sp>
            <p:nvSpPr>
              <p:cNvPr id="30817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8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9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0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1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2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3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4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5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15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30804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6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7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8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9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0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1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2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3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30725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30795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6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7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6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30782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30784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0785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30786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7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8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9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0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1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2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3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0783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0727" name="Text Box 51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30728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  <p:grpSp>
        <p:nvGrpSpPr>
          <p:cNvPr id="30729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30769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30771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0772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30773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74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75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76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77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78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79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0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1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0770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30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30757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30759" name="Text Box 69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  <p:sp>
            <p:nvSpPr>
              <p:cNvPr id="30760" name="Rectangle 70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Rectangle 71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Rectangle 72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3" name="Rectangle 73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Rectangle 74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5" name="Rectangle 75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6" name="Rectangle 76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7" name="Rectangle 77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8" name="Rectangle 78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58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31" name="Group 109"/>
          <p:cNvGrpSpPr>
            <a:grpSpLocks/>
          </p:cNvGrpSpPr>
          <p:nvPr/>
        </p:nvGrpSpPr>
        <p:grpSpPr bwMode="auto">
          <a:xfrm>
            <a:off x="3048000" y="2133600"/>
            <a:ext cx="1219200" cy="2209800"/>
            <a:chOff x="1920" y="1344"/>
            <a:chExt cx="768" cy="1392"/>
          </a:xfrm>
        </p:grpSpPr>
        <p:grpSp>
          <p:nvGrpSpPr>
            <p:cNvPr id="30745" name="Group 108"/>
            <p:cNvGrpSpPr>
              <a:grpSpLocks/>
            </p:cNvGrpSpPr>
            <p:nvPr/>
          </p:nvGrpSpPr>
          <p:grpSpPr bwMode="auto">
            <a:xfrm>
              <a:off x="2400" y="1344"/>
              <a:ext cx="288" cy="490"/>
              <a:chOff x="2400" y="1344"/>
              <a:chExt cx="288" cy="490"/>
            </a:xfrm>
          </p:grpSpPr>
          <p:sp>
            <p:nvSpPr>
              <p:cNvPr id="30747" name="Text Box 91"/>
              <p:cNvSpPr txBox="1">
                <a:spLocks noChangeArrowheads="1"/>
              </p:cNvSpPr>
              <p:nvPr/>
            </p:nvSpPr>
            <p:spPr bwMode="auto">
              <a:xfrm>
                <a:off x="2448" y="1584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  <p:sp>
            <p:nvSpPr>
              <p:cNvPr id="30748" name="Rectangle 82"/>
              <p:cNvSpPr>
                <a:spLocks noChangeArrowheads="1"/>
              </p:cNvSpPr>
              <p:nvPr/>
            </p:nvSpPr>
            <p:spPr bwMode="auto">
              <a:xfrm>
                <a:off x="2400" y="13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9" name="Rectangle 83"/>
              <p:cNvSpPr>
                <a:spLocks noChangeArrowheads="1"/>
              </p:cNvSpPr>
              <p:nvPr/>
            </p:nvSpPr>
            <p:spPr bwMode="auto">
              <a:xfrm>
                <a:off x="2496" y="13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0" name="Rectangle 84"/>
              <p:cNvSpPr>
                <a:spLocks noChangeArrowheads="1"/>
              </p:cNvSpPr>
              <p:nvPr/>
            </p:nvSpPr>
            <p:spPr bwMode="auto">
              <a:xfrm>
                <a:off x="2496" y="14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1" name="Rectangle 85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2" name="Rectangle 86"/>
              <p:cNvSpPr>
                <a:spLocks noChangeArrowheads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3" name="Rectangle 87"/>
              <p:cNvSpPr>
                <a:spLocks noChangeArrowheads="1"/>
              </p:cNvSpPr>
              <p:nvPr/>
            </p:nvSpPr>
            <p:spPr bwMode="auto">
              <a:xfrm>
                <a:off x="2400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4" name="Rectangle 88"/>
              <p:cNvSpPr>
                <a:spLocks noChangeArrowheads="1"/>
              </p:cNvSpPr>
              <p:nvPr/>
            </p:nvSpPr>
            <p:spPr bwMode="auto">
              <a:xfrm>
                <a:off x="2400" y="14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Rectangle 89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6" name="Rectangle 90"/>
              <p:cNvSpPr>
                <a:spLocks noChangeArrowheads="1"/>
              </p:cNvSpPr>
              <p:nvPr/>
            </p:nvSpPr>
            <p:spPr bwMode="auto">
              <a:xfrm>
                <a:off x="2592" y="13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46" name="Line 92"/>
            <p:cNvSpPr>
              <a:spLocks noChangeShapeType="1"/>
            </p:cNvSpPr>
            <p:nvPr/>
          </p:nvSpPr>
          <p:spPr bwMode="auto">
            <a:xfrm flipV="1">
              <a:off x="1920" y="1488"/>
              <a:ext cx="48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0732" name="Group 93"/>
          <p:cNvGrpSpPr>
            <a:grpSpLocks/>
          </p:cNvGrpSpPr>
          <p:nvPr/>
        </p:nvGrpSpPr>
        <p:grpSpPr bwMode="auto">
          <a:xfrm>
            <a:off x="1828800" y="2133600"/>
            <a:ext cx="1219200" cy="1752600"/>
            <a:chOff x="1152" y="1344"/>
            <a:chExt cx="768" cy="1104"/>
          </a:xfrm>
        </p:grpSpPr>
        <p:grpSp>
          <p:nvGrpSpPr>
            <p:cNvPr id="30733" name="Group 94"/>
            <p:cNvGrpSpPr>
              <a:grpSpLocks/>
            </p:cNvGrpSpPr>
            <p:nvPr/>
          </p:nvGrpSpPr>
          <p:grpSpPr bwMode="auto">
            <a:xfrm>
              <a:off x="1632" y="1344"/>
              <a:ext cx="288" cy="490"/>
              <a:chOff x="1632" y="1344"/>
              <a:chExt cx="288" cy="490"/>
            </a:xfrm>
          </p:grpSpPr>
          <p:sp>
            <p:nvSpPr>
              <p:cNvPr id="30735" name="Rectangle 95"/>
              <p:cNvSpPr>
                <a:spLocks noChangeArrowheads="1"/>
              </p:cNvSpPr>
              <p:nvPr/>
            </p:nvSpPr>
            <p:spPr bwMode="auto">
              <a:xfrm>
                <a:off x="1632" y="1344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6" name="Rectangle 96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7" name="Rectangle 97"/>
              <p:cNvSpPr>
                <a:spLocks noChangeArrowheads="1"/>
              </p:cNvSpPr>
              <p:nvPr/>
            </p:nvSpPr>
            <p:spPr bwMode="auto">
              <a:xfrm>
                <a:off x="1632" y="1440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8" name="Rectangle 98"/>
              <p:cNvSpPr>
                <a:spLocks noChangeArrowheads="1"/>
              </p:cNvSpPr>
              <p:nvPr/>
            </p:nvSpPr>
            <p:spPr bwMode="auto">
              <a:xfrm>
                <a:off x="1728" y="1440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9" name="Rectangle 99"/>
              <p:cNvSpPr>
                <a:spLocks noChangeArrowheads="1"/>
              </p:cNvSpPr>
              <p:nvPr/>
            </p:nvSpPr>
            <p:spPr bwMode="auto">
              <a:xfrm>
                <a:off x="1824" y="1440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Rectangle 100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Rectangle 10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2" name="Rectangle 102"/>
              <p:cNvSpPr>
                <a:spLocks noChangeArrowheads="1"/>
              </p:cNvSpPr>
              <p:nvPr/>
            </p:nvSpPr>
            <p:spPr bwMode="auto">
              <a:xfrm>
                <a:off x="1824" y="1536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3" name="Rectangle 103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4" name="Text Box 104"/>
              <p:cNvSpPr txBox="1">
                <a:spLocks noChangeArrowheads="1"/>
              </p:cNvSpPr>
              <p:nvPr/>
            </p:nvSpPr>
            <p:spPr bwMode="auto">
              <a:xfrm>
                <a:off x="1680" y="1584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30734" name="Line 105"/>
            <p:cNvSpPr>
              <a:spLocks noChangeShapeType="1"/>
            </p:cNvSpPr>
            <p:nvPr/>
          </p:nvSpPr>
          <p:spPr bwMode="auto">
            <a:xfrm flipV="1">
              <a:off x="1152" y="1488"/>
              <a:ext cx="48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31773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7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31748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31764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31752" name="Group 25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31754" name="Rectangle 26"/>
              <p:cNvSpPr>
                <a:spLocks noChangeArrowheads="1"/>
              </p:cNvSpPr>
              <p:nvPr/>
            </p:nvSpPr>
            <p:spPr bwMode="auto">
              <a:xfrm>
                <a:off x="1632" y="33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5" name="Rectangle 27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6" name="Rectangle 28"/>
              <p:cNvSpPr>
                <a:spLocks noChangeArrowheads="1"/>
              </p:cNvSpPr>
              <p:nvPr/>
            </p:nvSpPr>
            <p:spPr bwMode="auto">
              <a:xfrm>
                <a:off x="1632" y="3456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7" name="Rectangle 29"/>
              <p:cNvSpPr>
                <a:spLocks noChangeArrowheads="1"/>
              </p:cNvSpPr>
              <p:nvPr/>
            </p:nvSpPr>
            <p:spPr bwMode="auto">
              <a:xfrm>
                <a:off x="1728" y="345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8" name="Rectangle 30"/>
              <p:cNvSpPr>
                <a:spLocks noChangeArrowheads="1"/>
              </p:cNvSpPr>
              <p:nvPr/>
            </p:nvSpPr>
            <p:spPr bwMode="auto">
              <a:xfrm>
                <a:off x="1824" y="3456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9" name="Rectangle 31"/>
              <p:cNvSpPr>
                <a:spLocks noChangeArrowheads="1"/>
              </p:cNvSpPr>
              <p:nvPr/>
            </p:nvSpPr>
            <p:spPr bwMode="auto">
              <a:xfrm>
                <a:off x="1632" y="3552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0" name="Rectangle 32"/>
              <p:cNvSpPr>
                <a:spLocks noChangeArrowheads="1"/>
              </p:cNvSpPr>
              <p:nvPr/>
            </p:nvSpPr>
            <p:spPr bwMode="auto">
              <a:xfrm>
                <a:off x="1824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1" name="Rectangle 33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2" name="Rectangle 34"/>
              <p:cNvSpPr>
                <a:spLocks noChangeArrowheads="1"/>
              </p:cNvSpPr>
              <p:nvPr/>
            </p:nvSpPr>
            <p:spPr bwMode="auto">
              <a:xfrm>
                <a:off x="1824" y="33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3" name="Text Box 35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31753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750" name="Text Box 37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31751" name="Text Box 38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32824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5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7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8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9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0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1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3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32772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32815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6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7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8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9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0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1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3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3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32803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32805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6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7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8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9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0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1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2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3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4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2774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32790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32792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2793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32794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95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96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97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98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99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00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01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802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791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775" name="Text Box 51"/>
          <p:cNvSpPr txBox="1">
            <a:spLocks noChangeArrowheads="1"/>
          </p:cNvSpPr>
          <p:nvPr/>
        </p:nvSpPr>
        <p:spPr bwMode="auto">
          <a:xfrm>
            <a:off x="3048000" y="9906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f(N) = g(N) + h(N) </a:t>
            </a:r>
          </a:p>
          <a:p>
            <a:r>
              <a:rPr lang="en-US" dirty="0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32776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32778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32780" name="Rectangle 55"/>
              <p:cNvSpPr>
                <a:spLocks noChangeArrowheads="1"/>
              </p:cNvSpPr>
              <p:nvPr/>
            </p:nvSpPr>
            <p:spPr bwMode="auto">
              <a:xfrm>
                <a:off x="2400" y="33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1" name="Rectangle 56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2" name="Rectangle 57"/>
              <p:cNvSpPr>
                <a:spLocks noChangeArrowheads="1"/>
              </p:cNvSpPr>
              <p:nvPr/>
            </p:nvSpPr>
            <p:spPr bwMode="auto">
              <a:xfrm>
                <a:off x="2400" y="3456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3" name="Rectangle 58"/>
              <p:cNvSpPr>
                <a:spLocks noChangeArrowheads="1"/>
              </p:cNvSpPr>
              <p:nvPr/>
            </p:nvSpPr>
            <p:spPr bwMode="auto">
              <a:xfrm>
                <a:off x="2496" y="3552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4" name="Rectangle 59"/>
              <p:cNvSpPr>
                <a:spLocks noChangeArrowheads="1"/>
              </p:cNvSpPr>
              <p:nvPr/>
            </p:nvSpPr>
            <p:spPr bwMode="auto">
              <a:xfrm>
                <a:off x="2496" y="3456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5" name="Rectangle 60"/>
              <p:cNvSpPr>
                <a:spLocks noChangeArrowheads="1"/>
              </p:cNvSpPr>
              <p:nvPr/>
            </p:nvSpPr>
            <p:spPr bwMode="auto">
              <a:xfrm>
                <a:off x="2400" y="3552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6" name="Rectangle 61"/>
              <p:cNvSpPr>
                <a:spLocks noChangeArrowheads="1"/>
              </p:cNvSpPr>
              <p:nvPr/>
            </p:nvSpPr>
            <p:spPr bwMode="auto">
              <a:xfrm>
                <a:off x="2592" y="34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7" name="Rectangle 62"/>
              <p:cNvSpPr>
                <a:spLocks noChangeArrowheads="1"/>
              </p:cNvSpPr>
              <p:nvPr/>
            </p:nvSpPr>
            <p:spPr bwMode="auto">
              <a:xfrm>
                <a:off x="2592" y="3552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8" name="Rectangle 63"/>
              <p:cNvSpPr>
                <a:spLocks noChangeArrowheads="1"/>
              </p:cNvSpPr>
              <p:nvPr/>
            </p:nvSpPr>
            <p:spPr bwMode="auto">
              <a:xfrm>
                <a:off x="2592" y="33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9" name="Text Box 64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32779" name="Line 65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33862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3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4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5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6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7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8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9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0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1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33796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33853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4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5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6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7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8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9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0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1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797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33841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33843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4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5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6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7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8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9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0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1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2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33842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3798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33828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33830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3831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33832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3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4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5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6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7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8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9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0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799" name="Text Box 51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33800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33801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33815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33817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3818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33819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0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1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2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3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4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5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6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7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3816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3802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33803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33805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6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7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8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9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0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1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2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3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4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3804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34898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0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34820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34889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0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1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34877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34879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0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1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2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3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4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5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6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7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8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34878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4822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34864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34866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4867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34868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9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0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1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2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3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4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5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6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4865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823" name="Text Box 51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34824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34825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34851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34853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4854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34855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6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7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8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59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0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1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2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63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4852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4826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34839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34841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2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4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5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6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7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8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9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0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4840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4827" name="Group 82"/>
          <p:cNvGrpSpPr>
            <a:grpSpLocks/>
          </p:cNvGrpSpPr>
          <p:nvPr/>
        </p:nvGrpSpPr>
        <p:grpSpPr bwMode="auto">
          <a:xfrm>
            <a:off x="5029200" y="4648200"/>
            <a:ext cx="457200" cy="776288"/>
            <a:chOff x="3168" y="2928"/>
            <a:chExt cx="288" cy="489"/>
          </a:xfrm>
        </p:grpSpPr>
        <p:sp>
          <p:nvSpPr>
            <p:cNvPr id="34830" name="Rectangle 83"/>
            <p:cNvSpPr>
              <a:spLocks noChangeArrowheads="1"/>
            </p:cNvSpPr>
            <p:nvPr/>
          </p:nvSpPr>
          <p:spPr bwMode="auto">
            <a:xfrm>
              <a:off x="3168" y="292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Rectangle 84"/>
            <p:cNvSpPr>
              <a:spLocks noChangeArrowheads="1"/>
            </p:cNvSpPr>
            <p:nvPr/>
          </p:nvSpPr>
          <p:spPr bwMode="auto">
            <a:xfrm>
              <a:off x="3264" y="302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Rectangle 85"/>
            <p:cNvSpPr>
              <a:spLocks noChangeArrowheads="1"/>
            </p:cNvSpPr>
            <p:nvPr/>
          </p:nvSpPr>
          <p:spPr bwMode="auto">
            <a:xfrm>
              <a:off x="3168" y="3024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Rectangle 86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Rectangle 87"/>
            <p:cNvSpPr>
              <a:spLocks noChangeArrowheads="1"/>
            </p:cNvSpPr>
            <p:nvPr/>
          </p:nvSpPr>
          <p:spPr bwMode="auto">
            <a:xfrm>
              <a:off x="3168" y="312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Rectangle 89"/>
            <p:cNvSpPr>
              <a:spLocks noChangeArrowheads="1"/>
            </p:cNvSpPr>
            <p:nvPr/>
          </p:nvSpPr>
          <p:spPr bwMode="auto">
            <a:xfrm>
              <a:off x="3360" y="312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Rectangle 90"/>
            <p:cNvSpPr>
              <a:spLocks noChangeArrowheads="1"/>
            </p:cNvSpPr>
            <p:nvPr/>
          </p:nvSpPr>
          <p:spPr bwMode="auto">
            <a:xfrm>
              <a:off x="3264" y="29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Text Box 91"/>
            <p:cNvSpPr txBox="1">
              <a:spLocks noChangeArrowheads="1"/>
            </p:cNvSpPr>
            <p:nvPr/>
          </p:nvSpPr>
          <p:spPr bwMode="auto">
            <a:xfrm>
              <a:off x="3224" y="3167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</p:grpSp>
      <p:sp>
        <p:nvSpPr>
          <p:cNvPr id="34828" name="Rectangle 104"/>
          <p:cNvSpPr>
            <a:spLocks noChangeArrowheads="1"/>
          </p:cNvSpPr>
          <p:nvPr/>
        </p:nvSpPr>
        <p:spPr bwMode="auto">
          <a:xfrm>
            <a:off x="5181600" y="49530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07"/>
          <p:cNvSpPr>
            <a:spLocks noChangeShapeType="1"/>
          </p:cNvSpPr>
          <p:nvPr/>
        </p:nvSpPr>
        <p:spPr bwMode="auto">
          <a:xfrm>
            <a:off x="4267200" y="4343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Informed Search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Add domain-specific information to select the best path along which to continue searching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Define a heuristic function, </a:t>
            </a:r>
            <a:r>
              <a:rPr lang="en-US" sz="2800" b="1" smtClean="0"/>
              <a:t>h(n)</a:t>
            </a:r>
            <a:r>
              <a:rPr lang="en-US" sz="2800" smtClean="0"/>
              <a:t>, that estimates the “goodness” of a node n.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Specifically, h(n) = </a:t>
            </a:r>
            <a:r>
              <a:rPr lang="en-US" sz="2800" b="1" smtClean="0"/>
              <a:t>estimated cost</a:t>
            </a:r>
            <a:r>
              <a:rPr lang="en-US" sz="2800" smtClean="0"/>
              <a:t> (or distance) of minimal cost path from n </a:t>
            </a:r>
            <a:r>
              <a:rPr lang="en-US" sz="2800" b="1" smtClean="0"/>
              <a:t>to a goal state</a:t>
            </a:r>
            <a:r>
              <a:rPr lang="en-US" sz="28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heuristic function is an estimate, based on domain-specific information that is computable from the current state description, of how close we are to a goal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35936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7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8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9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0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1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2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3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4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5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35844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35927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8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9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0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1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2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3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4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5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45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35915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35917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8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9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0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1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2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3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4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5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6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35916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46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35902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35904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5905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35906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07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08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09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0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1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2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3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5903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47" name="Text Box 51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35848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35849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35889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35891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5892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35893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4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5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6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7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8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9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00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01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5890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50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35877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35879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0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1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2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3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4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5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6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7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8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5878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51" name="Group 93"/>
          <p:cNvGrpSpPr>
            <a:grpSpLocks/>
          </p:cNvGrpSpPr>
          <p:nvPr/>
        </p:nvGrpSpPr>
        <p:grpSpPr bwMode="auto">
          <a:xfrm>
            <a:off x="4267200" y="4343400"/>
            <a:ext cx="1219200" cy="1081088"/>
            <a:chOff x="2688" y="2736"/>
            <a:chExt cx="768" cy="681"/>
          </a:xfrm>
        </p:grpSpPr>
        <p:grpSp>
          <p:nvGrpSpPr>
            <p:cNvPr id="35865" name="Group 92"/>
            <p:cNvGrpSpPr>
              <a:grpSpLocks/>
            </p:cNvGrpSpPr>
            <p:nvPr/>
          </p:nvGrpSpPr>
          <p:grpSpPr bwMode="auto">
            <a:xfrm>
              <a:off x="3168" y="2928"/>
              <a:ext cx="288" cy="489"/>
              <a:chOff x="3168" y="2928"/>
              <a:chExt cx="288" cy="489"/>
            </a:xfrm>
          </p:grpSpPr>
          <p:sp>
            <p:nvSpPr>
              <p:cNvPr id="35867" name="Text Box 89"/>
              <p:cNvSpPr txBox="1">
                <a:spLocks noChangeArrowheads="1"/>
              </p:cNvSpPr>
              <p:nvPr/>
            </p:nvSpPr>
            <p:spPr bwMode="auto">
              <a:xfrm>
                <a:off x="3224" y="3167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7</a:t>
                </a:r>
              </a:p>
            </p:txBody>
          </p:sp>
          <p:sp>
            <p:nvSpPr>
              <p:cNvPr id="35868" name="Rectangle 81"/>
              <p:cNvSpPr>
                <a:spLocks noChangeArrowheads="1"/>
              </p:cNvSpPr>
              <p:nvPr/>
            </p:nvSpPr>
            <p:spPr bwMode="auto">
              <a:xfrm>
                <a:off x="3168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9" name="Rectangle 82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0" name="Rectangle 83"/>
              <p:cNvSpPr>
                <a:spLocks noChangeArrowheads="1"/>
              </p:cNvSpPr>
              <p:nvPr/>
            </p:nvSpPr>
            <p:spPr bwMode="auto">
              <a:xfrm>
                <a:off x="3168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1" name="Rectangle 84"/>
              <p:cNvSpPr>
                <a:spLocks noChangeArrowheads="1"/>
              </p:cNvSpPr>
              <p:nvPr/>
            </p:nvSpPr>
            <p:spPr bwMode="auto">
              <a:xfrm>
                <a:off x="3360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2" name="Rectangle 85"/>
              <p:cNvSpPr>
                <a:spLocks noChangeArrowheads="1"/>
              </p:cNvSpPr>
              <p:nvPr/>
            </p:nvSpPr>
            <p:spPr bwMode="auto">
              <a:xfrm>
                <a:off x="316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3" name="Rectangle 86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4" name="Rectangle 87"/>
              <p:cNvSpPr>
                <a:spLocks noChangeArrowheads="1"/>
              </p:cNvSpPr>
              <p:nvPr/>
            </p:nvSpPr>
            <p:spPr bwMode="auto">
              <a:xfrm>
                <a:off x="3360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5" name="Rectangle 88"/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6" name="Rectangle 90"/>
              <p:cNvSpPr>
                <a:spLocks noChangeArrowheads="1"/>
              </p:cNvSpPr>
              <p:nvPr/>
            </p:nvSpPr>
            <p:spPr bwMode="auto">
              <a:xfrm>
                <a:off x="3264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66" name="Line 91"/>
            <p:cNvSpPr>
              <a:spLocks noChangeShapeType="1"/>
            </p:cNvSpPr>
            <p:nvPr/>
          </p:nvSpPr>
          <p:spPr bwMode="auto">
            <a:xfrm>
              <a:off x="2688" y="2736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52" name="Group 106"/>
          <p:cNvGrpSpPr>
            <a:grpSpLocks/>
          </p:cNvGrpSpPr>
          <p:nvPr/>
        </p:nvGrpSpPr>
        <p:grpSpPr bwMode="auto">
          <a:xfrm>
            <a:off x="4267200" y="3733800"/>
            <a:ext cx="1219200" cy="776288"/>
            <a:chOff x="2688" y="2352"/>
            <a:chExt cx="768" cy="489"/>
          </a:xfrm>
        </p:grpSpPr>
        <p:grpSp>
          <p:nvGrpSpPr>
            <p:cNvPr id="35853" name="Group 94"/>
            <p:cNvGrpSpPr>
              <a:grpSpLocks/>
            </p:cNvGrpSpPr>
            <p:nvPr/>
          </p:nvGrpSpPr>
          <p:grpSpPr bwMode="auto">
            <a:xfrm>
              <a:off x="3168" y="2352"/>
              <a:ext cx="288" cy="489"/>
              <a:chOff x="3168" y="2352"/>
              <a:chExt cx="288" cy="489"/>
            </a:xfrm>
          </p:grpSpPr>
          <p:sp>
            <p:nvSpPr>
              <p:cNvPr id="35855" name="Rectangle 95"/>
              <p:cNvSpPr>
                <a:spLocks noChangeArrowheads="1"/>
              </p:cNvSpPr>
              <p:nvPr/>
            </p:nvSpPr>
            <p:spPr bwMode="auto">
              <a:xfrm>
                <a:off x="3264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6" name="Rectangle 96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7" name="Rectangle 97"/>
              <p:cNvSpPr>
                <a:spLocks noChangeArrowheads="1"/>
              </p:cNvSpPr>
              <p:nvPr/>
            </p:nvSpPr>
            <p:spPr bwMode="auto">
              <a:xfrm>
                <a:off x="3168" y="244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8" name="Rectangle 98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9" name="Rectangle 99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0" name="Rectangle 100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1" name="Rectangle 101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2" name="Rectangle 10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3" name="Rectangle 103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4" name="Text Box 104"/>
              <p:cNvSpPr txBox="1">
                <a:spLocks noChangeArrowheads="1"/>
              </p:cNvSpPr>
              <p:nvPr/>
            </p:nvSpPr>
            <p:spPr bwMode="auto">
              <a:xfrm>
                <a:off x="3224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5854" name="Line 105"/>
            <p:cNvSpPr>
              <a:spLocks noChangeShapeType="1"/>
            </p:cNvSpPr>
            <p:nvPr/>
          </p:nvSpPr>
          <p:spPr bwMode="auto">
            <a:xfrm flipV="1">
              <a:off x="2688" y="249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36973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4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5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6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7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8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9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0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1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2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36868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36964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5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6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8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9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0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1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2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69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36952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36954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5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6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7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8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59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0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1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2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63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36953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870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36939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36941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6942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36943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4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5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6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8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49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0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51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940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871" name="Text Box 51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f(N) = g(N) + h(N) </a:t>
            </a:r>
          </a:p>
          <a:p>
            <a:r>
              <a:rPr lang="en-US" dirty="0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36872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36873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36926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36928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6929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36930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1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2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3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4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5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6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7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938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927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874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36914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36916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7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8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9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0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1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2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3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4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5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6915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875" name="Group 80"/>
          <p:cNvGrpSpPr>
            <a:grpSpLocks/>
          </p:cNvGrpSpPr>
          <p:nvPr/>
        </p:nvGrpSpPr>
        <p:grpSpPr bwMode="auto">
          <a:xfrm>
            <a:off x="4267200" y="4343400"/>
            <a:ext cx="1219200" cy="1081088"/>
            <a:chOff x="2688" y="2736"/>
            <a:chExt cx="768" cy="681"/>
          </a:xfrm>
        </p:grpSpPr>
        <p:grpSp>
          <p:nvGrpSpPr>
            <p:cNvPr id="36902" name="Group 81"/>
            <p:cNvGrpSpPr>
              <a:grpSpLocks/>
            </p:cNvGrpSpPr>
            <p:nvPr/>
          </p:nvGrpSpPr>
          <p:grpSpPr bwMode="auto">
            <a:xfrm>
              <a:off x="3168" y="2928"/>
              <a:ext cx="288" cy="489"/>
              <a:chOff x="3168" y="2928"/>
              <a:chExt cx="288" cy="489"/>
            </a:xfrm>
          </p:grpSpPr>
          <p:sp>
            <p:nvSpPr>
              <p:cNvPr id="36904" name="Text Box 82"/>
              <p:cNvSpPr txBox="1">
                <a:spLocks noChangeArrowheads="1"/>
              </p:cNvSpPr>
              <p:nvPr/>
            </p:nvSpPr>
            <p:spPr bwMode="auto">
              <a:xfrm>
                <a:off x="3224" y="3167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7</a:t>
                </a:r>
              </a:p>
            </p:txBody>
          </p:sp>
          <p:sp>
            <p:nvSpPr>
              <p:cNvPr id="36905" name="Rectangle 83"/>
              <p:cNvSpPr>
                <a:spLocks noChangeArrowheads="1"/>
              </p:cNvSpPr>
              <p:nvPr/>
            </p:nvSpPr>
            <p:spPr bwMode="auto">
              <a:xfrm>
                <a:off x="3168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6" name="Rectangle 84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7" name="Rectangle 85"/>
              <p:cNvSpPr>
                <a:spLocks noChangeArrowheads="1"/>
              </p:cNvSpPr>
              <p:nvPr/>
            </p:nvSpPr>
            <p:spPr bwMode="auto">
              <a:xfrm>
                <a:off x="3168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8" name="Rectangle 86"/>
              <p:cNvSpPr>
                <a:spLocks noChangeArrowheads="1"/>
              </p:cNvSpPr>
              <p:nvPr/>
            </p:nvSpPr>
            <p:spPr bwMode="auto">
              <a:xfrm>
                <a:off x="3360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9" name="Rectangle 87"/>
              <p:cNvSpPr>
                <a:spLocks noChangeArrowheads="1"/>
              </p:cNvSpPr>
              <p:nvPr/>
            </p:nvSpPr>
            <p:spPr bwMode="auto">
              <a:xfrm>
                <a:off x="316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0" name="Rectangle 8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1" name="Rectangle 89"/>
              <p:cNvSpPr>
                <a:spLocks noChangeArrowheads="1"/>
              </p:cNvSpPr>
              <p:nvPr/>
            </p:nvSpPr>
            <p:spPr bwMode="auto">
              <a:xfrm>
                <a:off x="3360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2" name="Rectangle 90"/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13" name="Rectangle 91"/>
              <p:cNvSpPr>
                <a:spLocks noChangeArrowheads="1"/>
              </p:cNvSpPr>
              <p:nvPr/>
            </p:nvSpPr>
            <p:spPr bwMode="auto">
              <a:xfrm>
                <a:off x="3264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903" name="Line 92"/>
            <p:cNvSpPr>
              <a:spLocks noChangeShapeType="1"/>
            </p:cNvSpPr>
            <p:nvPr/>
          </p:nvSpPr>
          <p:spPr bwMode="auto">
            <a:xfrm>
              <a:off x="2688" y="2736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876" name="Group 93"/>
          <p:cNvGrpSpPr>
            <a:grpSpLocks/>
          </p:cNvGrpSpPr>
          <p:nvPr/>
        </p:nvGrpSpPr>
        <p:grpSpPr bwMode="auto">
          <a:xfrm>
            <a:off x="4267200" y="3733800"/>
            <a:ext cx="1219200" cy="776288"/>
            <a:chOff x="2688" y="2352"/>
            <a:chExt cx="768" cy="489"/>
          </a:xfrm>
        </p:grpSpPr>
        <p:grpSp>
          <p:nvGrpSpPr>
            <p:cNvPr id="36890" name="Group 94"/>
            <p:cNvGrpSpPr>
              <a:grpSpLocks/>
            </p:cNvGrpSpPr>
            <p:nvPr/>
          </p:nvGrpSpPr>
          <p:grpSpPr bwMode="auto">
            <a:xfrm>
              <a:off x="3168" y="2352"/>
              <a:ext cx="288" cy="489"/>
              <a:chOff x="3168" y="2352"/>
              <a:chExt cx="288" cy="489"/>
            </a:xfrm>
          </p:grpSpPr>
          <p:sp>
            <p:nvSpPr>
              <p:cNvPr id="36892" name="Rectangle 95"/>
              <p:cNvSpPr>
                <a:spLocks noChangeArrowheads="1"/>
              </p:cNvSpPr>
              <p:nvPr/>
            </p:nvSpPr>
            <p:spPr bwMode="auto">
              <a:xfrm>
                <a:off x="3264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3" name="Rectangle 96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4" name="Rectangle 97"/>
              <p:cNvSpPr>
                <a:spLocks noChangeArrowheads="1"/>
              </p:cNvSpPr>
              <p:nvPr/>
            </p:nvSpPr>
            <p:spPr bwMode="auto">
              <a:xfrm>
                <a:off x="3168" y="244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5" name="Rectangle 98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6" name="Rectangle 99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7" name="Rectangle 100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8" name="Rectangle 101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9" name="Rectangle 10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0" name="Rectangle 103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01" name="Text Box 104"/>
              <p:cNvSpPr txBox="1">
                <a:spLocks noChangeArrowheads="1"/>
              </p:cNvSpPr>
              <p:nvPr/>
            </p:nvSpPr>
            <p:spPr bwMode="auto">
              <a:xfrm>
                <a:off x="3224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6891" name="Line 105"/>
            <p:cNvSpPr>
              <a:spLocks noChangeShapeType="1"/>
            </p:cNvSpPr>
            <p:nvPr/>
          </p:nvSpPr>
          <p:spPr bwMode="auto">
            <a:xfrm flipV="1">
              <a:off x="2688" y="249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877" name="Group 106"/>
          <p:cNvGrpSpPr>
            <a:grpSpLocks/>
          </p:cNvGrpSpPr>
          <p:nvPr/>
        </p:nvGrpSpPr>
        <p:grpSpPr bwMode="auto">
          <a:xfrm>
            <a:off x="5486400" y="3733800"/>
            <a:ext cx="1219200" cy="776288"/>
            <a:chOff x="3456" y="2352"/>
            <a:chExt cx="768" cy="489"/>
          </a:xfrm>
        </p:grpSpPr>
        <p:grpSp>
          <p:nvGrpSpPr>
            <p:cNvPr id="36878" name="Group 107"/>
            <p:cNvGrpSpPr>
              <a:grpSpLocks/>
            </p:cNvGrpSpPr>
            <p:nvPr/>
          </p:nvGrpSpPr>
          <p:grpSpPr bwMode="auto">
            <a:xfrm>
              <a:off x="3936" y="2352"/>
              <a:ext cx="288" cy="489"/>
              <a:chOff x="3936" y="2352"/>
              <a:chExt cx="288" cy="489"/>
            </a:xfrm>
          </p:grpSpPr>
          <p:sp>
            <p:nvSpPr>
              <p:cNvPr id="36880" name="Rectangle 108"/>
              <p:cNvSpPr>
                <a:spLocks noChangeArrowheads="1"/>
              </p:cNvSpPr>
              <p:nvPr/>
            </p:nvSpPr>
            <p:spPr bwMode="auto">
              <a:xfrm>
                <a:off x="4032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1" name="Rectangle 109"/>
              <p:cNvSpPr>
                <a:spLocks noChangeArrowheads="1"/>
              </p:cNvSpPr>
              <p:nvPr/>
            </p:nvSpPr>
            <p:spPr bwMode="auto">
              <a:xfrm>
                <a:off x="4032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2" name="Rectangle 110"/>
              <p:cNvSpPr>
                <a:spLocks noChangeArrowheads="1"/>
              </p:cNvSpPr>
              <p:nvPr/>
            </p:nvSpPr>
            <p:spPr bwMode="auto">
              <a:xfrm>
                <a:off x="3936" y="2352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3" name="Rectangle 111"/>
              <p:cNvSpPr>
                <a:spLocks noChangeArrowheads="1"/>
              </p:cNvSpPr>
              <p:nvPr/>
            </p:nvSpPr>
            <p:spPr bwMode="auto">
              <a:xfrm>
                <a:off x="4032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4" name="Rectangle 112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5" name="Rectangle 113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6" name="Rectangle 114"/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7" name="Rectangle 115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8" name="Rectangle 116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9" name="Text Box 117"/>
              <p:cNvSpPr txBox="1">
                <a:spLocks noChangeArrowheads="1"/>
              </p:cNvSpPr>
              <p:nvPr/>
            </p:nvSpPr>
            <p:spPr bwMode="auto">
              <a:xfrm>
                <a:off x="3992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6879" name="Line 118"/>
            <p:cNvSpPr>
              <a:spLocks noChangeShapeType="1"/>
            </p:cNvSpPr>
            <p:nvPr/>
          </p:nvSpPr>
          <p:spPr bwMode="auto">
            <a:xfrm>
              <a:off x="3456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37998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9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0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1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2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3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4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5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6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7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37892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37989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0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1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2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3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4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5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6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7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3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37977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37979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0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1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2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3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4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5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6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7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8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37978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894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37964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37966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7967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37968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69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70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71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72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73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74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75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76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7965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895" name="Text Box 51"/>
          <p:cNvSpPr txBox="1">
            <a:spLocks noChangeArrowheads="1"/>
          </p:cNvSpPr>
          <p:nvPr/>
        </p:nvSpPr>
        <p:spPr bwMode="auto">
          <a:xfrm>
            <a:off x="3048000" y="7620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f(N) = g(N) + h(N) </a:t>
            </a:r>
          </a:p>
          <a:p>
            <a:r>
              <a:rPr lang="en-US" dirty="0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37896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37897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37951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37953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37954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37955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6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7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8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59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60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61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62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63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7952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898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37939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37941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2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3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4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5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6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7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8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9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0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7940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899" name="Group 80"/>
          <p:cNvGrpSpPr>
            <a:grpSpLocks/>
          </p:cNvGrpSpPr>
          <p:nvPr/>
        </p:nvGrpSpPr>
        <p:grpSpPr bwMode="auto">
          <a:xfrm>
            <a:off x="4267200" y="4343400"/>
            <a:ext cx="1219200" cy="1081088"/>
            <a:chOff x="2688" y="2736"/>
            <a:chExt cx="768" cy="681"/>
          </a:xfrm>
        </p:grpSpPr>
        <p:grpSp>
          <p:nvGrpSpPr>
            <p:cNvPr id="37927" name="Group 81"/>
            <p:cNvGrpSpPr>
              <a:grpSpLocks/>
            </p:cNvGrpSpPr>
            <p:nvPr/>
          </p:nvGrpSpPr>
          <p:grpSpPr bwMode="auto">
            <a:xfrm>
              <a:off x="3168" y="2928"/>
              <a:ext cx="288" cy="489"/>
              <a:chOff x="3168" y="2928"/>
              <a:chExt cx="288" cy="489"/>
            </a:xfrm>
          </p:grpSpPr>
          <p:sp>
            <p:nvSpPr>
              <p:cNvPr id="37929" name="Text Box 82"/>
              <p:cNvSpPr txBox="1">
                <a:spLocks noChangeArrowheads="1"/>
              </p:cNvSpPr>
              <p:nvPr/>
            </p:nvSpPr>
            <p:spPr bwMode="auto">
              <a:xfrm>
                <a:off x="3224" y="3167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7</a:t>
                </a:r>
              </a:p>
            </p:txBody>
          </p:sp>
          <p:sp>
            <p:nvSpPr>
              <p:cNvPr id="37930" name="Rectangle 83"/>
              <p:cNvSpPr>
                <a:spLocks noChangeArrowheads="1"/>
              </p:cNvSpPr>
              <p:nvPr/>
            </p:nvSpPr>
            <p:spPr bwMode="auto">
              <a:xfrm>
                <a:off x="3168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1" name="Rectangle 84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2" name="Rectangle 85"/>
              <p:cNvSpPr>
                <a:spLocks noChangeArrowheads="1"/>
              </p:cNvSpPr>
              <p:nvPr/>
            </p:nvSpPr>
            <p:spPr bwMode="auto">
              <a:xfrm>
                <a:off x="3168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3" name="Rectangle 86"/>
              <p:cNvSpPr>
                <a:spLocks noChangeArrowheads="1"/>
              </p:cNvSpPr>
              <p:nvPr/>
            </p:nvSpPr>
            <p:spPr bwMode="auto">
              <a:xfrm>
                <a:off x="3360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4" name="Rectangle 87"/>
              <p:cNvSpPr>
                <a:spLocks noChangeArrowheads="1"/>
              </p:cNvSpPr>
              <p:nvPr/>
            </p:nvSpPr>
            <p:spPr bwMode="auto">
              <a:xfrm>
                <a:off x="316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5" name="Rectangle 8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6" name="Rectangle 89"/>
              <p:cNvSpPr>
                <a:spLocks noChangeArrowheads="1"/>
              </p:cNvSpPr>
              <p:nvPr/>
            </p:nvSpPr>
            <p:spPr bwMode="auto">
              <a:xfrm>
                <a:off x="3360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7" name="Rectangle 90"/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8" name="Rectangle 91"/>
              <p:cNvSpPr>
                <a:spLocks noChangeArrowheads="1"/>
              </p:cNvSpPr>
              <p:nvPr/>
            </p:nvSpPr>
            <p:spPr bwMode="auto">
              <a:xfrm>
                <a:off x="3264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28" name="Line 92"/>
            <p:cNvSpPr>
              <a:spLocks noChangeShapeType="1"/>
            </p:cNvSpPr>
            <p:nvPr/>
          </p:nvSpPr>
          <p:spPr bwMode="auto">
            <a:xfrm>
              <a:off x="2688" y="2736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00" name="Group 93"/>
          <p:cNvGrpSpPr>
            <a:grpSpLocks/>
          </p:cNvGrpSpPr>
          <p:nvPr/>
        </p:nvGrpSpPr>
        <p:grpSpPr bwMode="auto">
          <a:xfrm>
            <a:off x="4267200" y="3733800"/>
            <a:ext cx="1219200" cy="776288"/>
            <a:chOff x="2688" y="2352"/>
            <a:chExt cx="768" cy="489"/>
          </a:xfrm>
        </p:grpSpPr>
        <p:grpSp>
          <p:nvGrpSpPr>
            <p:cNvPr id="37915" name="Group 94"/>
            <p:cNvGrpSpPr>
              <a:grpSpLocks/>
            </p:cNvGrpSpPr>
            <p:nvPr/>
          </p:nvGrpSpPr>
          <p:grpSpPr bwMode="auto">
            <a:xfrm>
              <a:off x="3168" y="2352"/>
              <a:ext cx="288" cy="489"/>
              <a:chOff x="3168" y="2352"/>
              <a:chExt cx="288" cy="489"/>
            </a:xfrm>
          </p:grpSpPr>
          <p:sp>
            <p:nvSpPr>
              <p:cNvPr id="37917" name="Rectangle 95"/>
              <p:cNvSpPr>
                <a:spLocks noChangeArrowheads="1"/>
              </p:cNvSpPr>
              <p:nvPr/>
            </p:nvSpPr>
            <p:spPr bwMode="auto">
              <a:xfrm>
                <a:off x="3264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8" name="Rectangle 96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9" name="Rectangle 97"/>
              <p:cNvSpPr>
                <a:spLocks noChangeArrowheads="1"/>
              </p:cNvSpPr>
              <p:nvPr/>
            </p:nvSpPr>
            <p:spPr bwMode="auto">
              <a:xfrm>
                <a:off x="3168" y="244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0" name="Rectangle 98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1" name="Rectangle 99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2" name="Rectangle 100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3" name="Rectangle 101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4" name="Rectangle 10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5" name="Rectangle 103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6" name="Text Box 104"/>
              <p:cNvSpPr txBox="1">
                <a:spLocks noChangeArrowheads="1"/>
              </p:cNvSpPr>
              <p:nvPr/>
            </p:nvSpPr>
            <p:spPr bwMode="auto">
              <a:xfrm>
                <a:off x="3224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7916" name="Line 105"/>
            <p:cNvSpPr>
              <a:spLocks noChangeShapeType="1"/>
            </p:cNvSpPr>
            <p:nvPr/>
          </p:nvSpPr>
          <p:spPr bwMode="auto">
            <a:xfrm flipV="1">
              <a:off x="2688" y="249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901" name="Group 106"/>
          <p:cNvGrpSpPr>
            <a:grpSpLocks/>
          </p:cNvGrpSpPr>
          <p:nvPr/>
        </p:nvGrpSpPr>
        <p:grpSpPr bwMode="auto">
          <a:xfrm>
            <a:off x="5486400" y="3733800"/>
            <a:ext cx="1219200" cy="776288"/>
            <a:chOff x="3456" y="2352"/>
            <a:chExt cx="768" cy="489"/>
          </a:xfrm>
        </p:grpSpPr>
        <p:grpSp>
          <p:nvGrpSpPr>
            <p:cNvPr id="37903" name="Group 107"/>
            <p:cNvGrpSpPr>
              <a:grpSpLocks/>
            </p:cNvGrpSpPr>
            <p:nvPr/>
          </p:nvGrpSpPr>
          <p:grpSpPr bwMode="auto">
            <a:xfrm>
              <a:off x="3936" y="2352"/>
              <a:ext cx="288" cy="489"/>
              <a:chOff x="3936" y="2352"/>
              <a:chExt cx="288" cy="489"/>
            </a:xfrm>
          </p:grpSpPr>
          <p:sp>
            <p:nvSpPr>
              <p:cNvPr id="37905" name="Rectangle 108"/>
              <p:cNvSpPr>
                <a:spLocks noChangeArrowheads="1"/>
              </p:cNvSpPr>
              <p:nvPr/>
            </p:nvSpPr>
            <p:spPr bwMode="auto">
              <a:xfrm>
                <a:off x="4032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Rectangle 109"/>
              <p:cNvSpPr>
                <a:spLocks noChangeArrowheads="1"/>
              </p:cNvSpPr>
              <p:nvPr/>
            </p:nvSpPr>
            <p:spPr bwMode="auto">
              <a:xfrm>
                <a:off x="4032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7" name="Rectangle 110"/>
              <p:cNvSpPr>
                <a:spLocks noChangeArrowheads="1"/>
              </p:cNvSpPr>
              <p:nvPr/>
            </p:nvSpPr>
            <p:spPr bwMode="auto">
              <a:xfrm>
                <a:off x="3936" y="2352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8" name="Rectangle 111"/>
              <p:cNvSpPr>
                <a:spLocks noChangeArrowheads="1"/>
              </p:cNvSpPr>
              <p:nvPr/>
            </p:nvSpPr>
            <p:spPr bwMode="auto">
              <a:xfrm>
                <a:off x="4032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9" name="Rectangle 112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Rectangle 113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Rectangle 114"/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2" name="Rectangle 115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Rectangle 116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Text Box 117"/>
              <p:cNvSpPr txBox="1">
                <a:spLocks noChangeArrowheads="1"/>
              </p:cNvSpPr>
              <p:nvPr/>
            </p:nvSpPr>
            <p:spPr bwMode="auto">
              <a:xfrm>
                <a:off x="3992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37904" name="Line 118"/>
            <p:cNvSpPr>
              <a:spLocks noChangeShapeType="1"/>
            </p:cNvSpPr>
            <p:nvPr/>
          </p:nvSpPr>
          <p:spPr bwMode="auto">
            <a:xfrm>
              <a:off x="3456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902" name="Line 119"/>
          <p:cNvSpPr>
            <a:spLocks noChangeShapeType="1"/>
          </p:cNvSpPr>
          <p:nvPr/>
        </p:nvSpPr>
        <p:spPr bwMode="auto">
          <a:xfrm>
            <a:off x="6705600" y="3962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About Heuristics</a:t>
            </a:r>
          </a:p>
        </p:txBody>
      </p:sp>
      <p:sp>
        <p:nvSpPr>
          <p:cNvPr id="235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9248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Heuristics are intended to orient the search along promising paths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The time spent computing heuristics must be recovered by a better search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After all, a heuristic function could consist of solving the problem; then it would perfectly guide the search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Deciding which node to expand is sometimes called meta-reasoning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Heuristics may not always look like numbers and may involve large amount of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to Use Search Techniques?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The search space is small, and</a:t>
            </a:r>
          </a:p>
          <a:p>
            <a:pPr lvl="1" eaLnBrk="1" hangingPunct="1"/>
            <a:r>
              <a:rPr lang="en-US" smtClean="0"/>
              <a:t>There is no other available techniques, or</a:t>
            </a:r>
          </a:p>
          <a:p>
            <a:pPr lvl="1" eaLnBrk="1" hangingPunct="1"/>
            <a:r>
              <a:rPr lang="en-US" smtClean="0"/>
              <a:t>It is not worth the effort to develop a more efficient technique</a:t>
            </a:r>
          </a:p>
          <a:p>
            <a:pPr eaLnBrk="1" hangingPunct="1"/>
            <a:r>
              <a:rPr lang="en-US" smtClean="0"/>
              <a:t> The search space is large, and</a:t>
            </a:r>
          </a:p>
          <a:p>
            <a:pPr lvl="1" eaLnBrk="1" hangingPunct="1"/>
            <a:r>
              <a:rPr lang="en-US" smtClean="0"/>
              <a:t>There is no other available techniques, and</a:t>
            </a:r>
          </a:p>
          <a:p>
            <a:pPr lvl="1" eaLnBrk="1" hangingPunct="1"/>
            <a:r>
              <a:rPr lang="en-US" smtClean="0"/>
              <a:t>There exist “good” heuristics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Greedy Search</a:t>
            </a:r>
          </a:p>
        </p:txBody>
      </p:sp>
      <p:sp>
        <p:nvSpPr>
          <p:cNvPr id="294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 </a:t>
            </a:r>
            <a:r>
              <a:rPr lang="en-US" smtClean="0">
                <a:solidFill>
                  <a:srgbClr val="CC6600"/>
                </a:solidFill>
              </a:rPr>
              <a:t>f(N) = h(N)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greedy best-first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Heuristic Function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Function </a:t>
            </a:r>
            <a:r>
              <a:rPr lang="en-US" dirty="0" smtClean="0">
                <a:solidFill>
                  <a:srgbClr val="CC6600"/>
                </a:solidFill>
              </a:rPr>
              <a:t>h(N)</a:t>
            </a:r>
            <a:r>
              <a:rPr lang="en-US" dirty="0" smtClean="0"/>
              <a:t> that estimate the cost of the cheapest path from node N to goal node.</a:t>
            </a:r>
          </a:p>
          <a:p>
            <a:pPr eaLnBrk="1" hangingPunct="1"/>
            <a:r>
              <a:rPr lang="en-US" dirty="0" smtClean="0"/>
              <a:t> Example: 8-puzzle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2438400" y="4267200"/>
            <a:ext cx="1273175" cy="1295400"/>
            <a:chOff x="3264" y="1152"/>
            <a:chExt cx="1192" cy="1260"/>
          </a:xfrm>
        </p:grpSpPr>
        <p:sp>
          <p:nvSpPr>
            <p:cNvPr id="5146" name="Rectangle 5"/>
            <p:cNvSpPr>
              <a:spLocks noChangeArrowheads="1"/>
            </p:cNvSpPr>
            <p:nvPr/>
          </p:nvSpPr>
          <p:spPr bwMode="auto">
            <a:xfrm>
              <a:off x="3264" y="1152"/>
              <a:ext cx="1152" cy="11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Rectangle 6"/>
            <p:cNvSpPr>
              <a:spLocks noChangeArrowheads="1"/>
            </p:cNvSpPr>
            <p:nvPr/>
          </p:nvSpPr>
          <p:spPr bwMode="auto">
            <a:xfrm>
              <a:off x="3264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Rectangle 7"/>
            <p:cNvSpPr>
              <a:spLocks noChangeArrowheads="1"/>
            </p:cNvSpPr>
            <p:nvPr/>
          </p:nvSpPr>
          <p:spPr bwMode="auto">
            <a:xfrm>
              <a:off x="3264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Rectangle 8"/>
            <p:cNvSpPr>
              <a:spLocks noChangeArrowheads="1"/>
            </p:cNvSpPr>
            <p:nvPr/>
          </p:nvSpPr>
          <p:spPr bwMode="auto">
            <a:xfrm>
              <a:off x="3264" y="192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9"/>
            <p:cNvSpPr>
              <a:spLocks noChangeArrowheads="1"/>
            </p:cNvSpPr>
            <p:nvPr/>
          </p:nvSpPr>
          <p:spPr bwMode="auto">
            <a:xfrm>
              <a:off x="3648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Rectangle 10"/>
            <p:cNvSpPr>
              <a:spLocks noChangeArrowheads="1"/>
            </p:cNvSpPr>
            <p:nvPr/>
          </p:nvSpPr>
          <p:spPr bwMode="auto">
            <a:xfrm>
              <a:off x="3648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Rectangle 11"/>
            <p:cNvSpPr>
              <a:spLocks noChangeArrowheads="1"/>
            </p:cNvSpPr>
            <p:nvPr/>
          </p:nvSpPr>
          <p:spPr bwMode="auto">
            <a:xfrm>
              <a:off x="4032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Rectangle 12"/>
            <p:cNvSpPr>
              <a:spLocks noChangeArrowheads="1"/>
            </p:cNvSpPr>
            <p:nvPr/>
          </p:nvSpPr>
          <p:spPr bwMode="auto">
            <a:xfrm>
              <a:off x="3648" y="192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Rectangle 13"/>
            <p:cNvSpPr>
              <a:spLocks noChangeArrowheads="1"/>
            </p:cNvSpPr>
            <p:nvPr/>
          </p:nvSpPr>
          <p:spPr bwMode="auto">
            <a:xfrm>
              <a:off x="4032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Text Box 14"/>
            <p:cNvSpPr txBox="1">
              <a:spLocks noChangeArrowheads="1"/>
            </p:cNvSpPr>
            <p:nvPr/>
          </p:nvSpPr>
          <p:spPr bwMode="auto">
            <a:xfrm>
              <a:off x="3361" y="1200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156" name="Text Box 15"/>
            <p:cNvSpPr txBox="1">
              <a:spLocks noChangeArrowheads="1"/>
            </p:cNvSpPr>
            <p:nvPr/>
          </p:nvSpPr>
          <p:spPr bwMode="auto">
            <a:xfrm>
              <a:off x="3746" y="1200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157" name="Text Box 16"/>
            <p:cNvSpPr txBox="1">
              <a:spLocks noChangeArrowheads="1"/>
            </p:cNvSpPr>
            <p:nvPr/>
          </p:nvSpPr>
          <p:spPr bwMode="auto">
            <a:xfrm>
              <a:off x="4128" y="1200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5158" name="Text Box 17"/>
            <p:cNvSpPr txBox="1">
              <a:spLocks noChangeArrowheads="1"/>
            </p:cNvSpPr>
            <p:nvPr/>
          </p:nvSpPr>
          <p:spPr bwMode="auto">
            <a:xfrm>
              <a:off x="3361" y="1584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159" name="Text Box 18"/>
            <p:cNvSpPr txBox="1">
              <a:spLocks noChangeArrowheads="1"/>
            </p:cNvSpPr>
            <p:nvPr/>
          </p:nvSpPr>
          <p:spPr bwMode="auto">
            <a:xfrm>
              <a:off x="3746" y="1584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5160" name="Text Box 19"/>
            <p:cNvSpPr txBox="1">
              <a:spLocks noChangeArrowheads="1"/>
            </p:cNvSpPr>
            <p:nvPr/>
          </p:nvSpPr>
          <p:spPr bwMode="auto">
            <a:xfrm>
              <a:off x="4128" y="1584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5161" name="Text Box 20"/>
            <p:cNvSpPr txBox="1">
              <a:spLocks noChangeArrowheads="1"/>
            </p:cNvSpPr>
            <p:nvPr/>
          </p:nvSpPr>
          <p:spPr bwMode="auto">
            <a:xfrm>
              <a:off x="3361" y="1967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5162" name="Text Box 21"/>
            <p:cNvSpPr txBox="1">
              <a:spLocks noChangeArrowheads="1"/>
            </p:cNvSpPr>
            <p:nvPr/>
          </p:nvSpPr>
          <p:spPr bwMode="auto">
            <a:xfrm>
              <a:off x="3746" y="1967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</p:grpSp>
      <p:grpSp>
        <p:nvGrpSpPr>
          <p:cNvPr id="5125" name="Group 22"/>
          <p:cNvGrpSpPr>
            <a:grpSpLocks/>
          </p:cNvGrpSpPr>
          <p:nvPr/>
        </p:nvGrpSpPr>
        <p:grpSpPr bwMode="auto">
          <a:xfrm>
            <a:off x="914400" y="4267200"/>
            <a:ext cx="1265238" cy="1320800"/>
            <a:chOff x="576" y="2688"/>
            <a:chExt cx="1196" cy="1248"/>
          </a:xfrm>
        </p:grpSpPr>
        <p:sp>
          <p:nvSpPr>
            <p:cNvPr id="5129" name="Rectangle 23"/>
            <p:cNvSpPr>
              <a:spLocks noChangeArrowheads="1"/>
            </p:cNvSpPr>
            <p:nvPr/>
          </p:nvSpPr>
          <p:spPr bwMode="auto">
            <a:xfrm>
              <a:off x="576" y="2688"/>
              <a:ext cx="1152" cy="11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24"/>
            <p:cNvSpPr>
              <a:spLocks noChangeArrowheads="1"/>
            </p:cNvSpPr>
            <p:nvPr/>
          </p:nvSpPr>
          <p:spPr bwMode="auto">
            <a:xfrm>
              <a:off x="1344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25"/>
            <p:cNvSpPr>
              <a:spLocks noChangeArrowheads="1"/>
            </p:cNvSpPr>
            <p:nvPr/>
          </p:nvSpPr>
          <p:spPr bwMode="auto">
            <a:xfrm>
              <a:off x="576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26"/>
            <p:cNvSpPr>
              <a:spLocks noChangeArrowheads="1"/>
            </p:cNvSpPr>
            <p:nvPr/>
          </p:nvSpPr>
          <p:spPr bwMode="auto">
            <a:xfrm>
              <a:off x="576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27"/>
            <p:cNvSpPr>
              <a:spLocks noChangeArrowheads="1"/>
            </p:cNvSpPr>
            <p:nvPr/>
          </p:nvSpPr>
          <p:spPr bwMode="auto">
            <a:xfrm>
              <a:off x="576" y="268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28"/>
            <p:cNvSpPr>
              <a:spLocks noChangeArrowheads="1"/>
            </p:cNvSpPr>
            <p:nvPr/>
          </p:nvSpPr>
          <p:spPr bwMode="auto">
            <a:xfrm>
              <a:off x="960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29"/>
            <p:cNvSpPr>
              <a:spLocks noChangeArrowheads="1"/>
            </p:cNvSpPr>
            <p:nvPr/>
          </p:nvSpPr>
          <p:spPr bwMode="auto">
            <a:xfrm>
              <a:off x="1344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30"/>
            <p:cNvSpPr>
              <a:spLocks noChangeArrowheads="1"/>
            </p:cNvSpPr>
            <p:nvPr/>
          </p:nvSpPr>
          <p:spPr bwMode="auto">
            <a:xfrm>
              <a:off x="960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31"/>
            <p:cNvSpPr>
              <a:spLocks noChangeArrowheads="1"/>
            </p:cNvSpPr>
            <p:nvPr/>
          </p:nvSpPr>
          <p:spPr bwMode="auto">
            <a:xfrm>
              <a:off x="1344" y="268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32"/>
            <p:cNvSpPr txBox="1">
              <a:spLocks noChangeArrowheads="1"/>
            </p:cNvSpPr>
            <p:nvPr/>
          </p:nvSpPr>
          <p:spPr bwMode="auto">
            <a:xfrm>
              <a:off x="1440" y="3120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139" name="Text Box 33"/>
            <p:cNvSpPr txBox="1">
              <a:spLocks noChangeArrowheads="1"/>
            </p:cNvSpPr>
            <p:nvPr/>
          </p:nvSpPr>
          <p:spPr bwMode="auto">
            <a:xfrm>
              <a:off x="1056" y="3120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140" name="Text Box 34"/>
            <p:cNvSpPr txBox="1">
              <a:spLocks noChangeArrowheads="1"/>
            </p:cNvSpPr>
            <p:nvPr/>
          </p:nvSpPr>
          <p:spPr bwMode="auto">
            <a:xfrm>
              <a:off x="1056" y="3504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5141" name="Text Box 35"/>
            <p:cNvSpPr txBox="1">
              <a:spLocks noChangeArrowheads="1"/>
            </p:cNvSpPr>
            <p:nvPr/>
          </p:nvSpPr>
          <p:spPr bwMode="auto">
            <a:xfrm>
              <a:off x="672" y="3120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142" name="Text Box 36"/>
            <p:cNvSpPr txBox="1">
              <a:spLocks noChangeArrowheads="1"/>
            </p:cNvSpPr>
            <p:nvPr/>
          </p:nvSpPr>
          <p:spPr bwMode="auto">
            <a:xfrm>
              <a:off x="672" y="2736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5143" name="Text Box 37"/>
            <p:cNvSpPr txBox="1">
              <a:spLocks noChangeArrowheads="1"/>
            </p:cNvSpPr>
            <p:nvPr/>
          </p:nvSpPr>
          <p:spPr bwMode="auto">
            <a:xfrm>
              <a:off x="1440" y="3504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5144" name="Text Box 38"/>
            <p:cNvSpPr txBox="1">
              <a:spLocks noChangeArrowheads="1"/>
            </p:cNvSpPr>
            <p:nvPr/>
          </p:nvSpPr>
          <p:spPr bwMode="auto">
            <a:xfrm>
              <a:off x="672" y="3504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5145" name="Text Box 39"/>
            <p:cNvSpPr txBox="1">
              <a:spLocks noChangeArrowheads="1"/>
            </p:cNvSpPr>
            <p:nvPr/>
          </p:nvSpPr>
          <p:spPr bwMode="auto">
            <a:xfrm>
              <a:off x="1440" y="2736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</p:grpSp>
      <p:sp>
        <p:nvSpPr>
          <p:cNvPr id="5126" name="Text Box 40"/>
          <p:cNvSpPr txBox="1">
            <a:spLocks noChangeArrowheads="1"/>
          </p:cNvSpPr>
          <p:nvPr/>
        </p:nvSpPr>
        <p:spPr bwMode="auto">
          <a:xfrm>
            <a:off x="1371600" y="5486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5127" name="Text Box 41"/>
          <p:cNvSpPr txBox="1">
            <a:spLocks noChangeArrowheads="1"/>
          </p:cNvSpPr>
          <p:nvPr/>
        </p:nvSpPr>
        <p:spPr bwMode="auto">
          <a:xfrm>
            <a:off x="2667000" y="5410200"/>
            <a:ext cx="74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goal</a:t>
            </a:r>
          </a:p>
        </p:txBody>
      </p:sp>
      <p:sp>
        <p:nvSpPr>
          <p:cNvPr id="5128" name="Text Box 42"/>
          <p:cNvSpPr txBox="1">
            <a:spLocks noChangeArrowheads="1"/>
          </p:cNvSpPr>
          <p:nvPr/>
        </p:nvSpPr>
        <p:spPr bwMode="auto">
          <a:xfrm>
            <a:off x="3810000" y="4267200"/>
            <a:ext cx="465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h(N) = number of misplaced tiles</a:t>
            </a:r>
            <a:br>
              <a:rPr lang="en-US" dirty="0">
                <a:solidFill>
                  <a:srgbClr val="CC6600"/>
                </a:solidFill>
              </a:rPr>
            </a:br>
            <a:r>
              <a:rPr lang="en-US" dirty="0">
                <a:solidFill>
                  <a:srgbClr val="CC6600"/>
                </a:solidFill>
              </a:rPr>
              <a:t>      </a:t>
            </a:r>
            <a:r>
              <a:rPr lang="en-US" sz="800" dirty="0">
                <a:solidFill>
                  <a:srgbClr val="CC6600"/>
                </a:solidFill>
              </a:rPr>
              <a:t> </a:t>
            </a:r>
            <a:r>
              <a:rPr lang="en-US" dirty="0">
                <a:solidFill>
                  <a:srgbClr val="CC6600"/>
                </a:solidFill>
              </a:rPr>
              <a:t>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0"/>
          <p:cNvSpPr>
            <a:spLocks noChangeArrowheads="1"/>
          </p:cNvSpPr>
          <p:nvPr/>
        </p:nvSpPr>
        <p:spPr bwMode="auto">
          <a:xfrm>
            <a:off x="0" y="0"/>
            <a:ext cx="9144000" cy="71437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-211138"/>
            <a:ext cx="7772400" cy="1143001"/>
          </a:xfrm>
        </p:spPr>
        <p:txBody>
          <a:bodyPr/>
          <a:lstStyle/>
          <a:p>
            <a:r>
              <a:rPr lang="en-US" smtClean="0"/>
              <a:t>Heuristics for 8-puzzle II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76213" y="2400300"/>
            <a:ext cx="2114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The </a:t>
            </a:r>
            <a:r>
              <a:rPr lang="en-US" sz="2000" b="1">
                <a:solidFill>
                  <a:schemeClr val="tx1"/>
                </a:solidFill>
              </a:rPr>
              <a:t>Manhattan Distance</a:t>
            </a:r>
            <a:r>
              <a:rPr lang="en-US" sz="2000">
                <a:solidFill>
                  <a:schemeClr val="tx1"/>
                </a:solidFill>
              </a:rPr>
              <a:t> (not including the blank)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49" name="Text Box 62"/>
          <p:cNvSpPr txBox="1">
            <a:spLocks noChangeArrowheads="1"/>
          </p:cNvSpPr>
          <p:nvPr/>
        </p:nvSpPr>
        <p:spPr bwMode="auto">
          <a:xfrm>
            <a:off x="233363" y="4567238"/>
            <a:ext cx="55451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In this case, only the “</a:t>
            </a:r>
            <a:r>
              <a:rPr lang="en-US" sz="2000" b="1">
                <a:solidFill>
                  <a:schemeClr val="tx1"/>
                </a:solidFill>
              </a:rPr>
              <a:t>3</a:t>
            </a:r>
            <a:r>
              <a:rPr lang="en-US" sz="2000">
                <a:solidFill>
                  <a:schemeClr val="tx1"/>
                </a:solidFill>
              </a:rPr>
              <a:t>”, “</a:t>
            </a:r>
            <a:r>
              <a:rPr lang="en-US" sz="2000" b="1">
                <a:solidFill>
                  <a:schemeClr val="tx1"/>
                </a:solidFill>
              </a:rPr>
              <a:t>8</a:t>
            </a:r>
            <a:r>
              <a:rPr lang="en-US" sz="2000">
                <a:solidFill>
                  <a:schemeClr val="tx1"/>
                </a:solidFill>
              </a:rPr>
              <a:t>” and “</a:t>
            </a:r>
            <a:r>
              <a:rPr lang="en-US" sz="2000" b="1">
                <a:solidFill>
                  <a:schemeClr val="tx1"/>
                </a:solidFill>
              </a:rPr>
              <a:t>1</a:t>
            </a:r>
            <a:r>
              <a:rPr lang="en-US" sz="2000">
                <a:solidFill>
                  <a:schemeClr val="tx1"/>
                </a:solidFill>
              </a:rPr>
              <a:t>” tiles are misplaced, by 2, 3, and 3 squares respectively,  so the heuristic function evaluates to 8.</a:t>
            </a:r>
          </a:p>
          <a:p>
            <a:r>
              <a:rPr lang="en-US" sz="1800">
                <a:solidFill>
                  <a:schemeClr val="folHlink"/>
                </a:solidFill>
              </a:rPr>
              <a:t>In other words, the heuristic is </a:t>
            </a:r>
            <a:r>
              <a:rPr lang="en-US" sz="1800" i="1">
                <a:solidFill>
                  <a:schemeClr val="folHlink"/>
                </a:solidFill>
              </a:rPr>
              <a:t>telling</a:t>
            </a:r>
            <a:r>
              <a:rPr lang="en-US" sz="1800">
                <a:solidFill>
                  <a:schemeClr val="folHlink"/>
                </a:solidFill>
              </a:rPr>
              <a:t> us, that it </a:t>
            </a:r>
            <a:r>
              <a:rPr lang="en-US" sz="1800" i="1">
                <a:solidFill>
                  <a:schemeClr val="folHlink"/>
                </a:solidFill>
              </a:rPr>
              <a:t>thinks</a:t>
            </a:r>
            <a:r>
              <a:rPr lang="en-US" sz="1800">
                <a:solidFill>
                  <a:schemeClr val="folHlink"/>
                </a:solidFill>
              </a:rPr>
              <a:t> a solution is available in just 8 more moves.</a:t>
            </a:r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25800" y="1095375"/>
            <a:ext cx="1752600" cy="1524000"/>
            <a:chOff x="4320" y="528"/>
            <a:chExt cx="1104" cy="960"/>
          </a:xfrm>
        </p:grpSpPr>
        <p:sp>
          <p:nvSpPr>
            <p:cNvPr id="6205" name="Rectangle 5"/>
            <p:cNvSpPr>
              <a:spLocks noChangeArrowheads="1"/>
            </p:cNvSpPr>
            <p:nvPr/>
          </p:nvSpPr>
          <p:spPr bwMode="auto">
            <a:xfrm>
              <a:off x="4320" y="528"/>
              <a:ext cx="1104" cy="96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Text Box 6"/>
            <p:cNvSpPr txBox="1">
              <a:spLocks noChangeArrowheads="1"/>
            </p:cNvSpPr>
            <p:nvPr/>
          </p:nvSpPr>
          <p:spPr bwMode="auto">
            <a:xfrm>
              <a:off x="4368" y="576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3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07" name="Text Box 7"/>
            <p:cNvSpPr txBox="1">
              <a:spLocks noChangeArrowheads="1"/>
            </p:cNvSpPr>
            <p:nvPr/>
          </p:nvSpPr>
          <p:spPr bwMode="auto">
            <a:xfrm>
              <a:off x="4704" y="576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2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08" name="Text Box 8"/>
            <p:cNvSpPr txBox="1">
              <a:spLocks noChangeArrowheads="1"/>
            </p:cNvSpPr>
            <p:nvPr/>
          </p:nvSpPr>
          <p:spPr bwMode="auto">
            <a:xfrm>
              <a:off x="5040" y="576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8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09" name="Text Box 9"/>
            <p:cNvSpPr txBox="1">
              <a:spLocks noChangeArrowheads="1"/>
            </p:cNvSpPr>
            <p:nvPr/>
          </p:nvSpPr>
          <p:spPr bwMode="auto">
            <a:xfrm>
              <a:off x="4368" y="864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4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10" name="Text Box 10"/>
            <p:cNvSpPr txBox="1">
              <a:spLocks noChangeArrowheads="1"/>
            </p:cNvSpPr>
            <p:nvPr/>
          </p:nvSpPr>
          <p:spPr bwMode="auto">
            <a:xfrm>
              <a:off x="4704" y="864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5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11" name="Text Box 11"/>
            <p:cNvSpPr txBox="1">
              <a:spLocks noChangeArrowheads="1"/>
            </p:cNvSpPr>
            <p:nvPr/>
          </p:nvSpPr>
          <p:spPr bwMode="auto">
            <a:xfrm>
              <a:off x="5040" y="864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6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12" name="Text Box 12"/>
            <p:cNvSpPr txBox="1">
              <a:spLocks noChangeArrowheads="1"/>
            </p:cNvSpPr>
            <p:nvPr/>
          </p:nvSpPr>
          <p:spPr bwMode="auto">
            <a:xfrm>
              <a:off x="4368" y="1152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7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13" name="Text Box 13"/>
            <p:cNvSpPr txBox="1">
              <a:spLocks noChangeArrowheads="1"/>
            </p:cNvSpPr>
            <p:nvPr/>
          </p:nvSpPr>
          <p:spPr bwMode="auto">
            <a:xfrm>
              <a:off x="4704" y="1152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1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14" name="Text Box 14"/>
            <p:cNvSpPr txBox="1">
              <a:spLocks noChangeArrowheads="1"/>
            </p:cNvSpPr>
            <p:nvPr/>
          </p:nvSpPr>
          <p:spPr bwMode="auto">
            <a:xfrm>
              <a:off x="5040" y="1152"/>
              <a:ext cx="336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225800" y="2840038"/>
            <a:ext cx="1752600" cy="1524000"/>
            <a:chOff x="4320" y="528"/>
            <a:chExt cx="1104" cy="960"/>
          </a:xfrm>
        </p:grpSpPr>
        <p:sp>
          <p:nvSpPr>
            <p:cNvPr id="6195" name="Rectangle 16"/>
            <p:cNvSpPr>
              <a:spLocks noChangeArrowheads="1"/>
            </p:cNvSpPr>
            <p:nvPr/>
          </p:nvSpPr>
          <p:spPr bwMode="auto">
            <a:xfrm>
              <a:off x="4320" y="528"/>
              <a:ext cx="1104" cy="96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Text Box 17"/>
            <p:cNvSpPr txBox="1">
              <a:spLocks noChangeArrowheads="1"/>
            </p:cNvSpPr>
            <p:nvPr/>
          </p:nvSpPr>
          <p:spPr bwMode="auto">
            <a:xfrm>
              <a:off x="4368" y="576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1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97" name="Text Box 18"/>
            <p:cNvSpPr txBox="1">
              <a:spLocks noChangeArrowheads="1"/>
            </p:cNvSpPr>
            <p:nvPr/>
          </p:nvSpPr>
          <p:spPr bwMode="auto">
            <a:xfrm>
              <a:off x="4704" y="576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2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98" name="Text Box 19"/>
            <p:cNvSpPr txBox="1">
              <a:spLocks noChangeArrowheads="1"/>
            </p:cNvSpPr>
            <p:nvPr/>
          </p:nvSpPr>
          <p:spPr bwMode="auto">
            <a:xfrm>
              <a:off x="5040" y="576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3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99" name="Text Box 20"/>
            <p:cNvSpPr txBox="1">
              <a:spLocks noChangeArrowheads="1"/>
            </p:cNvSpPr>
            <p:nvPr/>
          </p:nvSpPr>
          <p:spPr bwMode="auto">
            <a:xfrm>
              <a:off x="4368" y="864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4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00" name="Text Box 21"/>
            <p:cNvSpPr txBox="1">
              <a:spLocks noChangeArrowheads="1"/>
            </p:cNvSpPr>
            <p:nvPr/>
          </p:nvSpPr>
          <p:spPr bwMode="auto">
            <a:xfrm>
              <a:off x="4704" y="864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5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01" name="Text Box 22"/>
            <p:cNvSpPr txBox="1">
              <a:spLocks noChangeArrowheads="1"/>
            </p:cNvSpPr>
            <p:nvPr/>
          </p:nvSpPr>
          <p:spPr bwMode="auto">
            <a:xfrm>
              <a:off x="5040" y="864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6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02" name="Text Box 23"/>
            <p:cNvSpPr txBox="1">
              <a:spLocks noChangeArrowheads="1"/>
            </p:cNvSpPr>
            <p:nvPr/>
          </p:nvSpPr>
          <p:spPr bwMode="auto">
            <a:xfrm>
              <a:off x="4368" y="1152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7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03" name="Text Box 24"/>
            <p:cNvSpPr txBox="1">
              <a:spLocks noChangeArrowheads="1"/>
            </p:cNvSpPr>
            <p:nvPr/>
          </p:nvSpPr>
          <p:spPr bwMode="auto">
            <a:xfrm>
              <a:off x="4704" y="1152"/>
              <a:ext cx="336" cy="304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8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04" name="Text Box 25"/>
            <p:cNvSpPr txBox="1">
              <a:spLocks noChangeArrowheads="1"/>
            </p:cNvSpPr>
            <p:nvPr/>
          </p:nvSpPr>
          <p:spPr bwMode="auto">
            <a:xfrm>
              <a:off x="5040" y="1152"/>
              <a:ext cx="336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152" name="Text Box 63"/>
          <p:cNvSpPr txBox="1">
            <a:spLocks noChangeArrowheads="1"/>
          </p:cNvSpPr>
          <p:nvPr/>
        </p:nvSpPr>
        <p:spPr bwMode="auto">
          <a:xfrm>
            <a:off x="2351088" y="3222625"/>
            <a:ext cx="1057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Goal State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53" name="Text Box 64"/>
          <p:cNvSpPr txBox="1">
            <a:spLocks noChangeArrowheads="1"/>
          </p:cNvSpPr>
          <p:nvPr/>
        </p:nvSpPr>
        <p:spPr bwMode="auto">
          <a:xfrm>
            <a:off x="2271713" y="1452563"/>
            <a:ext cx="1187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Current State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54" name="Rectangle 66"/>
          <p:cNvSpPr>
            <a:spLocks noChangeArrowheads="1"/>
          </p:cNvSpPr>
          <p:nvPr/>
        </p:nvSpPr>
        <p:spPr bwMode="auto">
          <a:xfrm>
            <a:off x="5965825" y="1012825"/>
            <a:ext cx="1752600" cy="1524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67"/>
          <p:cNvSpPr txBox="1">
            <a:spLocks noChangeArrowheads="1"/>
          </p:cNvSpPr>
          <p:nvPr/>
        </p:nvSpPr>
        <p:spPr bwMode="auto">
          <a:xfrm>
            <a:off x="6042025" y="1089025"/>
            <a:ext cx="533400" cy="482600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56" name="Text Box 68"/>
          <p:cNvSpPr txBox="1">
            <a:spLocks noChangeArrowheads="1"/>
          </p:cNvSpPr>
          <p:nvPr/>
        </p:nvSpPr>
        <p:spPr bwMode="auto">
          <a:xfrm>
            <a:off x="6575425" y="1089025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57" name="Text Box 69"/>
          <p:cNvSpPr txBox="1">
            <a:spLocks noChangeArrowheads="1"/>
          </p:cNvSpPr>
          <p:nvPr/>
        </p:nvSpPr>
        <p:spPr bwMode="auto">
          <a:xfrm>
            <a:off x="7108825" y="1089025"/>
            <a:ext cx="533400" cy="482600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58" name="Text Box 70"/>
          <p:cNvSpPr txBox="1">
            <a:spLocks noChangeArrowheads="1"/>
          </p:cNvSpPr>
          <p:nvPr/>
        </p:nvSpPr>
        <p:spPr bwMode="auto">
          <a:xfrm>
            <a:off x="6042025" y="1546225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59" name="Text Box 71"/>
          <p:cNvSpPr txBox="1">
            <a:spLocks noChangeArrowheads="1"/>
          </p:cNvSpPr>
          <p:nvPr/>
        </p:nvSpPr>
        <p:spPr bwMode="auto">
          <a:xfrm>
            <a:off x="6575425" y="1546225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60" name="Text Box 72"/>
          <p:cNvSpPr txBox="1">
            <a:spLocks noChangeArrowheads="1"/>
          </p:cNvSpPr>
          <p:nvPr/>
        </p:nvSpPr>
        <p:spPr bwMode="auto">
          <a:xfrm>
            <a:off x="7108825" y="1546225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61" name="Text Box 73"/>
          <p:cNvSpPr txBox="1">
            <a:spLocks noChangeArrowheads="1"/>
          </p:cNvSpPr>
          <p:nvPr/>
        </p:nvSpPr>
        <p:spPr bwMode="auto">
          <a:xfrm>
            <a:off x="6042025" y="2003425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62" name="Text Box 74"/>
          <p:cNvSpPr txBox="1">
            <a:spLocks noChangeArrowheads="1"/>
          </p:cNvSpPr>
          <p:nvPr/>
        </p:nvSpPr>
        <p:spPr bwMode="auto">
          <a:xfrm>
            <a:off x="6575425" y="2003425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63" name="Text Box 75"/>
          <p:cNvSpPr txBox="1">
            <a:spLocks noChangeArrowheads="1"/>
          </p:cNvSpPr>
          <p:nvPr/>
        </p:nvSpPr>
        <p:spPr bwMode="auto">
          <a:xfrm>
            <a:off x="7108825" y="2003425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64" name="Rectangle 77"/>
          <p:cNvSpPr>
            <a:spLocks noChangeArrowheads="1"/>
          </p:cNvSpPr>
          <p:nvPr/>
        </p:nvSpPr>
        <p:spPr bwMode="auto">
          <a:xfrm>
            <a:off x="5965825" y="2622550"/>
            <a:ext cx="1752600" cy="1524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Text Box 78"/>
          <p:cNvSpPr txBox="1">
            <a:spLocks noChangeArrowheads="1"/>
          </p:cNvSpPr>
          <p:nvPr/>
        </p:nvSpPr>
        <p:spPr bwMode="auto">
          <a:xfrm>
            <a:off x="6042025" y="2698750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66" name="Text Box 79"/>
          <p:cNvSpPr txBox="1">
            <a:spLocks noChangeArrowheads="1"/>
          </p:cNvSpPr>
          <p:nvPr/>
        </p:nvSpPr>
        <p:spPr bwMode="auto">
          <a:xfrm>
            <a:off x="6575425" y="2698750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67" name="Text Box 80"/>
          <p:cNvSpPr txBox="1">
            <a:spLocks noChangeArrowheads="1"/>
          </p:cNvSpPr>
          <p:nvPr/>
        </p:nvSpPr>
        <p:spPr bwMode="auto">
          <a:xfrm>
            <a:off x="7108825" y="2698750"/>
            <a:ext cx="533400" cy="482600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68" name="Text Box 81"/>
          <p:cNvSpPr txBox="1">
            <a:spLocks noChangeArrowheads="1"/>
          </p:cNvSpPr>
          <p:nvPr/>
        </p:nvSpPr>
        <p:spPr bwMode="auto">
          <a:xfrm>
            <a:off x="6042025" y="3155950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69" name="Text Box 82"/>
          <p:cNvSpPr txBox="1">
            <a:spLocks noChangeArrowheads="1"/>
          </p:cNvSpPr>
          <p:nvPr/>
        </p:nvSpPr>
        <p:spPr bwMode="auto">
          <a:xfrm>
            <a:off x="6575425" y="3155950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70" name="Text Box 83"/>
          <p:cNvSpPr txBox="1">
            <a:spLocks noChangeArrowheads="1"/>
          </p:cNvSpPr>
          <p:nvPr/>
        </p:nvSpPr>
        <p:spPr bwMode="auto">
          <a:xfrm>
            <a:off x="7108825" y="3155950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71" name="Text Box 84"/>
          <p:cNvSpPr txBox="1">
            <a:spLocks noChangeArrowheads="1"/>
          </p:cNvSpPr>
          <p:nvPr/>
        </p:nvSpPr>
        <p:spPr bwMode="auto">
          <a:xfrm>
            <a:off x="6042025" y="3613150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72" name="Text Box 85"/>
          <p:cNvSpPr txBox="1">
            <a:spLocks noChangeArrowheads="1"/>
          </p:cNvSpPr>
          <p:nvPr/>
        </p:nvSpPr>
        <p:spPr bwMode="auto">
          <a:xfrm>
            <a:off x="6575425" y="3613150"/>
            <a:ext cx="533400" cy="482600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chemeClr val="tx1"/>
                </a:solidFill>
              </a:rPr>
              <a:t>8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73" name="Text Box 86"/>
          <p:cNvSpPr txBox="1">
            <a:spLocks noChangeArrowheads="1"/>
          </p:cNvSpPr>
          <p:nvPr/>
        </p:nvSpPr>
        <p:spPr bwMode="auto">
          <a:xfrm>
            <a:off x="7108825" y="3613150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74" name="Rectangle 88"/>
          <p:cNvSpPr>
            <a:spLocks noChangeArrowheads="1"/>
          </p:cNvSpPr>
          <p:nvPr/>
        </p:nvSpPr>
        <p:spPr bwMode="auto">
          <a:xfrm>
            <a:off x="5965825" y="4233863"/>
            <a:ext cx="1752600" cy="1524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89"/>
          <p:cNvSpPr txBox="1">
            <a:spLocks noChangeArrowheads="1"/>
          </p:cNvSpPr>
          <p:nvPr/>
        </p:nvSpPr>
        <p:spPr bwMode="auto">
          <a:xfrm>
            <a:off x="6042025" y="4310063"/>
            <a:ext cx="533400" cy="482600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chemeClr val="tx1"/>
                </a:solidFill>
              </a:rPr>
              <a:t>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76" name="Text Box 90"/>
          <p:cNvSpPr txBox="1">
            <a:spLocks noChangeArrowheads="1"/>
          </p:cNvSpPr>
          <p:nvPr/>
        </p:nvSpPr>
        <p:spPr bwMode="auto">
          <a:xfrm>
            <a:off x="6575425" y="4310063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77" name="Text Box 91"/>
          <p:cNvSpPr txBox="1">
            <a:spLocks noChangeArrowheads="1"/>
          </p:cNvSpPr>
          <p:nvPr/>
        </p:nvSpPr>
        <p:spPr bwMode="auto">
          <a:xfrm>
            <a:off x="7108825" y="4310063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78" name="Text Box 92"/>
          <p:cNvSpPr txBox="1">
            <a:spLocks noChangeArrowheads="1"/>
          </p:cNvSpPr>
          <p:nvPr/>
        </p:nvSpPr>
        <p:spPr bwMode="auto">
          <a:xfrm>
            <a:off x="6042025" y="4767263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79" name="Text Box 93"/>
          <p:cNvSpPr txBox="1">
            <a:spLocks noChangeArrowheads="1"/>
          </p:cNvSpPr>
          <p:nvPr/>
        </p:nvSpPr>
        <p:spPr bwMode="auto">
          <a:xfrm>
            <a:off x="6575425" y="4767263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0" name="Text Box 94"/>
          <p:cNvSpPr txBox="1">
            <a:spLocks noChangeArrowheads="1"/>
          </p:cNvSpPr>
          <p:nvPr/>
        </p:nvSpPr>
        <p:spPr bwMode="auto">
          <a:xfrm>
            <a:off x="7108825" y="4767263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1" name="Text Box 95"/>
          <p:cNvSpPr txBox="1">
            <a:spLocks noChangeArrowheads="1"/>
          </p:cNvSpPr>
          <p:nvPr/>
        </p:nvSpPr>
        <p:spPr bwMode="auto">
          <a:xfrm>
            <a:off x="6042025" y="5224463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2" name="Text Box 96"/>
          <p:cNvSpPr txBox="1">
            <a:spLocks noChangeArrowheads="1"/>
          </p:cNvSpPr>
          <p:nvPr/>
        </p:nvSpPr>
        <p:spPr bwMode="auto">
          <a:xfrm>
            <a:off x="6575425" y="5224463"/>
            <a:ext cx="533400" cy="482600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83" name="Text Box 97"/>
          <p:cNvSpPr txBox="1">
            <a:spLocks noChangeArrowheads="1"/>
          </p:cNvSpPr>
          <p:nvPr/>
        </p:nvSpPr>
        <p:spPr bwMode="auto">
          <a:xfrm>
            <a:off x="7108825" y="5224463"/>
            <a:ext cx="533400" cy="482600"/>
          </a:xfrm>
          <a:prstGeom prst="rect">
            <a:avLst/>
          </a:prstGeom>
          <a:solidFill>
            <a:schemeClr val="bg1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4" name="AutoShape 100"/>
          <p:cNvSpPr>
            <a:spLocks noChangeArrowheads="1"/>
          </p:cNvSpPr>
          <p:nvPr/>
        </p:nvSpPr>
        <p:spPr bwMode="auto">
          <a:xfrm>
            <a:off x="6678613" y="1201738"/>
            <a:ext cx="293687" cy="246062"/>
          </a:xfrm>
          <a:prstGeom prst="rightArrow">
            <a:avLst>
              <a:gd name="adj1" fmla="val 41935"/>
              <a:gd name="adj2" fmla="val 4838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AutoShape 101"/>
          <p:cNvSpPr>
            <a:spLocks noChangeArrowheads="1"/>
          </p:cNvSpPr>
          <p:nvPr/>
        </p:nvSpPr>
        <p:spPr bwMode="auto">
          <a:xfrm rot="16200000" flipV="1">
            <a:off x="6688138" y="4870450"/>
            <a:ext cx="293687" cy="246063"/>
          </a:xfrm>
          <a:prstGeom prst="rightArrow">
            <a:avLst>
              <a:gd name="adj1" fmla="val 41935"/>
              <a:gd name="adj2" fmla="val 4838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AutoShape 102"/>
          <p:cNvSpPr>
            <a:spLocks noChangeArrowheads="1"/>
          </p:cNvSpPr>
          <p:nvPr/>
        </p:nvSpPr>
        <p:spPr bwMode="auto">
          <a:xfrm rot="10800000">
            <a:off x="6665913" y="4459288"/>
            <a:ext cx="293687" cy="246062"/>
          </a:xfrm>
          <a:prstGeom prst="rightArrow">
            <a:avLst>
              <a:gd name="adj1" fmla="val 41935"/>
              <a:gd name="adj2" fmla="val 4838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7" name="AutoShape 103"/>
          <p:cNvSpPr>
            <a:spLocks noChangeArrowheads="1"/>
          </p:cNvSpPr>
          <p:nvPr/>
        </p:nvSpPr>
        <p:spPr bwMode="auto">
          <a:xfrm rot="5400000">
            <a:off x="6677025" y="3271838"/>
            <a:ext cx="293688" cy="246062"/>
          </a:xfrm>
          <a:prstGeom prst="rightArrow">
            <a:avLst>
              <a:gd name="adj1" fmla="val 41935"/>
              <a:gd name="adj2" fmla="val 4838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8" name="AutoShape 104"/>
          <p:cNvSpPr>
            <a:spLocks noChangeArrowheads="1"/>
          </p:cNvSpPr>
          <p:nvPr/>
        </p:nvSpPr>
        <p:spPr bwMode="auto">
          <a:xfrm rot="10800000">
            <a:off x="6700838" y="2824163"/>
            <a:ext cx="293687" cy="246062"/>
          </a:xfrm>
          <a:prstGeom prst="rightArrow">
            <a:avLst>
              <a:gd name="adj1" fmla="val 41935"/>
              <a:gd name="adj2" fmla="val 4838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Text Box 105"/>
          <p:cNvSpPr txBox="1">
            <a:spLocks noChangeArrowheads="1"/>
          </p:cNvSpPr>
          <p:nvPr/>
        </p:nvSpPr>
        <p:spPr bwMode="auto">
          <a:xfrm>
            <a:off x="7727950" y="156527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 spaces</a:t>
            </a:r>
          </a:p>
        </p:txBody>
      </p:sp>
      <p:sp>
        <p:nvSpPr>
          <p:cNvPr id="6190" name="Text Box 107"/>
          <p:cNvSpPr txBox="1">
            <a:spLocks noChangeArrowheads="1"/>
          </p:cNvSpPr>
          <p:nvPr/>
        </p:nvSpPr>
        <p:spPr bwMode="auto">
          <a:xfrm>
            <a:off x="7750175" y="3176588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spaces</a:t>
            </a:r>
          </a:p>
        </p:txBody>
      </p:sp>
      <p:sp>
        <p:nvSpPr>
          <p:cNvPr id="6191" name="Text Box 108"/>
          <p:cNvSpPr txBox="1">
            <a:spLocks noChangeArrowheads="1"/>
          </p:cNvSpPr>
          <p:nvPr/>
        </p:nvSpPr>
        <p:spPr bwMode="auto">
          <a:xfrm>
            <a:off x="7737475" y="4751388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spaces</a:t>
            </a:r>
          </a:p>
        </p:txBody>
      </p:sp>
      <p:sp>
        <p:nvSpPr>
          <p:cNvPr id="6192" name="Text Box 109"/>
          <p:cNvSpPr txBox="1">
            <a:spLocks noChangeArrowheads="1"/>
          </p:cNvSpPr>
          <p:nvPr/>
        </p:nvSpPr>
        <p:spPr bwMode="auto">
          <a:xfrm>
            <a:off x="7785100" y="5621338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Total 8</a:t>
            </a:r>
          </a:p>
        </p:txBody>
      </p:sp>
      <p:sp>
        <p:nvSpPr>
          <p:cNvPr id="6193" name="Rectangle 111"/>
          <p:cNvSpPr>
            <a:spLocks noChangeArrowheads="1"/>
          </p:cNvSpPr>
          <p:nvPr/>
        </p:nvSpPr>
        <p:spPr bwMode="auto">
          <a:xfrm>
            <a:off x="0" y="6224588"/>
            <a:ext cx="9144000" cy="6334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Text Box 112"/>
          <p:cNvSpPr txBox="1">
            <a:spLocks noChangeArrowheads="1"/>
          </p:cNvSpPr>
          <p:nvPr/>
        </p:nvSpPr>
        <p:spPr bwMode="auto">
          <a:xfrm>
            <a:off x="566738" y="6248400"/>
            <a:ext cx="538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Notation:   </a:t>
            </a:r>
            <a:r>
              <a:rPr lang="en-US" i="1">
                <a:solidFill>
                  <a:schemeClr val="tx1"/>
                </a:solidFill>
              </a:rPr>
              <a:t>h</a:t>
            </a:r>
            <a:r>
              <a:rPr lang="en-US">
                <a:solidFill>
                  <a:schemeClr val="tx1"/>
                </a:solidFill>
              </a:rPr>
              <a:t>(n)            </a:t>
            </a:r>
            <a:r>
              <a:rPr lang="en-US" i="1">
                <a:solidFill>
                  <a:schemeClr val="tx1"/>
                </a:solidFill>
              </a:rPr>
              <a:t>h</a:t>
            </a:r>
            <a:r>
              <a:rPr lang="en-US">
                <a:solidFill>
                  <a:schemeClr val="tx1"/>
                </a:solidFill>
              </a:rPr>
              <a:t>(current state) = 8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Heuristic Function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Function </a:t>
            </a:r>
            <a:r>
              <a:rPr lang="en-US" smtClean="0">
                <a:solidFill>
                  <a:srgbClr val="CC6600"/>
                </a:solidFill>
              </a:rPr>
              <a:t>h(N)</a:t>
            </a:r>
            <a:r>
              <a:rPr lang="en-US" smtClean="0"/>
              <a:t> that estimate the cost of the cheapest path from node N to goal node.</a:t>
            </a:r>
          </a:p>
          <a:p>
            <a:pPr eaLnBrk="1" hangingPunct="1"/>
            <a:r>
              <a:rPr lang="en-US" smtClean="0"/>
              <a:t> Example: 8-puzzle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2438400" y="4267200"/>
            <a:ext cx="1273175" cy="1295400"/>
            <a:chOff x="3264" y="1152"/>
            <a:chExt cx="1192" cy="1260"/>
          </a:xfrm>
        </p:grpSpPr>
        <p:sp>
          <p:nvSpPr>
            <p:cNvPr id="6170" name="Rectangle 5"/>
            <p:cNvSpPr>
              <a:spLocks noChangeArrowheads="1"/>
            </p:cNvSpPr>
            <p:nvPr/>
          </p:nvSpPr>
          <p:spPr bwMode="auto">
            <a:xfrm>
              <a:off x="3264" y="1152"/>
              <a:ext cx="1152" cy="11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Rectangle 6"/>
            <p:cNvSpPr>
              <a:spLocks noChangeArrowheads="1"/>
            </p:cNvSpPr>
            <p:nvPr/>
          </p:nvSpPr>
          <p:spPr bwMode="auto">
            <a:xfrm>
              <a:off x="3264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Rectangle 7"/>
            <p:cNvSpPr>
              <a:spLocks noChangeArrowheads="1"/>
            </p:cNvSpPr>
            <p:nvPr/>
          </p:nvSpPr>
          <p:spPr bwMode="auto">
            <a:xfrm>
              <a:off x="3264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Rectangle 8"/>
            <p:cNvSpPr>
              <a:spLocks noChangeArrowheads="1"/>
            </p:cNvSpPr>
            <p:nvPr/>
          </p:nvSpPr>
          <p:spPr bwMode="auto">
            <a:xfrm>
              <a:off x="3264" y="192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9"/>
            <p:cNvSpPr>
              <a:spLocks noChangeArrowheads="1"/>
            </p:cNvSpPr>
            <p:nvPr/>
          </p:nvSpPr>
          <p:spPr bwMode="auto">
            <a:xfrm>
              <a:off x="3648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Rectangle 10"/>
            <p:cNvSpPr>
              <a:spLocks noChangeArrowheads="1"/>
            </p:cNvSpPr>
            <p:nvPr/>
          </p:nvSpPr>
          <p:spPr bwMode="auto">
            <a:xfrm>
              <a:off x="3648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11"/>
            <p:cNvSpPr>
              <a:spLocks noChangeArrowheads="1"/>
            </p:cNvSpPr>
            <p:nvPr/>
          </p:nvSpPr>
          <p:spPr bwMode="auto">
            <a:xfrm>
              <a:off x="4032" y="153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12"/>
            <p:cNvSpPr>
              <a:spLocks noChangeArrowheads="1"/>
            </p:cNvSpPr>
            <p:nvPr/>
          </p:nvSpPr>
          <p:spPr bwMode="auto">
            <a:xfrm>
              <a:off x="3648" y="1920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Rectangle 13"/>
            <p:cNvSpPr>
              <a:spLocks noChangeArrowheads="1"/>
            </p:cNvSpPr>
            <p:nvPr/>
          </p:nvSpPr>
          <p:spPr bwMode="auto">
            <a:xfrm>
              <a:off x="4032" y="115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Text Box 14"/>
            <p:cNvSpPr txBox="1">
              <a:spLocks noChangeArrowheads="1"/>
            </p:cNvSpPr>
            <p:nvPr/>
          </p:nvSpPr>
          <p:spPr bwMode="auto">
            <a:xfrm>
              <a:off x="3361" y="1200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180" name="Text Box 15"/>
            <p:cNvSpPr txBox="1">
              <a:spLocks noChangeArrowheads="1"/>
            </p:cNvSpPr>
            <p:nvPr/>
          </p:nvSpPr>
          <p:spPr bwMode="auto">
            <a:xfrm>
              <a:off x="3746" y="1200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6181" name="Text Box 16"/>
            <p:cNvSpPr txBox="1">
              <a:spLocks noChangeArrowheads="1"/>
            </p:cNvSpPr>
            <p:nvPr/>
          </p:nvSpPr>
          <p:spPr bwMode="auto">
            <a:xfrm>
              <a:off x="4128" y="1200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6182" name="Text Box 17"/>
            <p:cNvSpPr txBox="1">
              <a:spLocks noChangeArrowheads="1"/>
            </p:cNvSpPr>
            <p:nvPr/>
          </p:nvSpPr>
          <p:spPr bwMode="auto">
            <a:xfrm>
              <a:off x="3361" y="1584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183" name="Text Box 18"/>
            <p:cNvSpPr txBox="1">
              <a:spLocks noChangeArrowheads="1"/>
            </p:cNvSpPr>
            <p:nvPr/>
          </p:nvSpPr>
          <p:spPr bwMode="auto">
            <a:xfrm>
              <a:off x="3746" y="1584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6184" name="Text Box 19"/>
            <p:cNvSpPr txBox="1">
              <a:spLocks noChangeArrowheads="1"/>
            </p:cNvSpPr>
            <p:nvPr/>
          </p:nvSpPr>
          <p:spPr bwMode="auto">
            <a:xfrm>
              <a:off x="4128" y="1584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6185" name="Text Box 20"/>
            <p:cNvSpPr txBox="1">
              <a:spLocks noChangeArrowheads="1"/>
            </p:cNvSpPr>
            <p:nvPr/>
          </p:nvSpPr>
          <p:spPr bwMode="auto">
            <a:xfrm>
              <a:off x="3361" y="1967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6186" name="Text Box 21"/>
            <p:cNvSpPr txBox="1">
              <a:spLocks noChangeArrowheads="1"/>
            </p:cNvSpPr>
            <p:nvPr/>
          </p:nvSpPr>
          <p:spPr bwMode="auto">
            <a:xfrm>
              <a:off x="3746" y="1967"/>
              <a:ext cx="32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</p:grpSp>
      <p:grpSp>
        <p:nvGrpSpPr>
          <p:cNvPr id="6149" name="Group 22"/>
          <p:cNvGrpSpPr>
            <a:grpSpLocks/>
          </p:cNvGrpSpPr>
          <p:nvPr/>
        </p:nvGrpSpPr>
        <p:grpSpPr bwMode="auto">
          <a:xfrm>
            <a:off x="914400" y="4267200"/>
            <a:ext cx="1265238" cy="1320800"/>
            <a:chOff x="576" y="2688"/>
            <a:chExt cx="1196" cy="1248"/>
          </a:xfrm>
        </p:grpSpPr>
        <p:sp>
          <p:nvSpPr>
            <p:cNvPr id="6153" name="Rectangle 23"/>
            <p:cNvSpPr>
              <a:spLocks noChangeArrowheads="1"/>
            </p:cNvSpPr>
            <p:nvPr/>
          </p:nvSpPr>
          <p:spPr bwMode="auto">
            <a:xfrm>
              <a:off x="576" y="2688"/>
              <a:ext cx="1152" cy="115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24"/>
            <p:cNvSpPr>
              <a:spLocks noChangeArrowheads="1"/>
            </p:cNvSpPr>
            <p:nvPr/>
          </p:nvSpPr>
          <p:spPr bwMode="auto">
            <a:xfrm>
              <a:off x="1344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25"/>
            <p:cNvSpPr>
              <a:spLocks noChangeArrowheads="1"/>
            </p:cNvSpPr>
            <p:nvPr/>
          </p:nvSpPr>
          <p:spPr bwMode="auto">
            <a:xfrm>
              <a:off x="576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Rectangle 26"/>
            <p:cNvSpPr>
              <a:spLocks noChangeArrowheads="1"/>
            </p:cNvSpPr>
            <p:nvPr/>
          </p:nvSpPr>
          <p:spPr bwMode="auto">
            <a:xfrm>
              <a:off x="576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Rectangle 27"/>
            <p:cNvSpPr>
              <a:spLocks noChangeArrowheads="1"/>
            </p:cNvSpPr>
            <p:nvPr/>
          </p:nvSpPr>
          <p:spPr bwMode="auto">
            <a:xfrm>
              <a:off x="576" y="268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28"/>
            <p:cNvSpPr>
              <a:spLocks noChangeArrowheads="1"/>
            </p:cNvSpPr>
            <p:nvPr/>
          </p:nvSpPr>
          <p:spPr bwMode="auto">
            <a:xfrm>
              <a:off x="960" y="3072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29"/>
            <p:cNvSpPr>
              <a:spLocks noChangeArrowheads="1"/>
            </p:cNvSpPr>
            <p:nvPr/>
          </p:nvSpPr>
          <p:spPr bwMode="auto">
            <a:xfrm>
              <a:off x="1344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Rectangle 30"/>
            <p:cNvSpPr>
              <a:spLocks noChangeArrowheads="1"/>
            </p:cNvSpPr>
            <p:nvPr/>
          </p:nvSpPr>
          <p:spPr bwMode="auto">
            <a:xfrm>
              <a:off x="960" y="3456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Rectangle 31"/>
            <p:cNvSpPr>
              <a:spLocks noChangeArrowheads="1"/>
            </p:cNvSpPr>
            <p:nvPr/>
          </p:nvSpPr>
          <p:spPr bwMode="auto">
            <a:xfrm>
              <a:off x="1344" y="2688"/>
              <a:ext cx="384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Text Box 32"/>
            <p:cNvSpPr txBox="1">
              <a:spLocks noChangeArrowheads="1"/>
            </p:cNvSpPr>
            <p:nvPr/>
          </p:nvSpPr>
          <p:spPr bwMode="auto">
            <a:xfrm>
              <a:off x="1440" y="3120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163" name="Text Box 33"/>
            <p:cNvSpPr txBox="1">
              <a:spLocks noChangeArrowheads="1"/>
            </p:cNvSpPr>
            <p:nvPr/>
          </p:nvSpPr>
          <p:spPr bwMode="auto">
            <a:xfrm>
              <a:off x="1056" y="3120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6164" name="Text Box 34"/>
            <p:cNvSpPr txBox="1">
              <a:spLocks noChangeArrowheads="1"/>
            </p:cNvSpPr>
            <p:nvPr/>
          </p:nvSpPr>
          <p:spPr bwMode="auto">
            <a:xfrm>
              <a:off x="1056" y="3504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6165" name="Text Box 35"/>
            <p:cNvSpPr txBox="1">
              <a:spLocks noChangeArrowheads="1"/>
            </p:cNvSpPr>
            <p:nvPr/>
          </p:nvSpPr>
          <p:spPr bwMode="auto">
            <a:xfrm>
              <a:off x="672" y="3120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166" name="Text Box 36"/>
            <p:cNvSpPr txBox="1">
              <a:spLocks noChangeArrowheads="1"/>
            </p:cNvSpPr>
            <p:nvPr/>
          </p:nvSpPr>
          <p:spPr bwMode="auto">
            <a:xfrm>
              <a:off x="672" y="2736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6167" name="Text Box 37"/>
            <p:cNvSpPr txBox="1">
              <a:spLocks noChangeArrowheads="1"/>
            </p:cNvSpPr>
            <p:nvPr/>
          </p:nvSpPr>
          <p:spPr bwMode="auto">
            <a:xfrm>
              <a:off x="1440" y="3504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6168" name="Text Box 38"/>
            <p:cNvSpPr txBox="1">
              <a:spLocks noChangeArrowheads="1"/>
            </p:cNvSpPr>
            <p:nvPr/>
          </p:nvSpPr>
          <p:spPr bwMode="auto">
            <a:xfrm>
              <a:off x="672" y="3504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6169" name="Text Box 39"/>
            <p:cNvSpPr txBox="1">
              <a:spLocks noChangeArrowheads="1"/>
            </p:cNvSpPr>
            <p:nvPr/>
          </p:nvSpPr>
          <p:spPr bwMode="auto">
            <a:xfrm>
              <a:off x="1440" y="2736"/>
              <a:ext cx="3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</p:grpSp>
      <p:sp>
        <p:nvSpPr>
          <p:cNvPr id="6150" name="Text Box 40"/>
          <p:cNvSpPr txBox="1">
            <a:spLocks noChangeArrowheads="1"/>
          </p:cNvSpPr>
          <p:nvPr/>
        </p:nvSpPr>
        <p:spPr bwMode="auto">
          <a:xfrm>
            <a:off x="1371600" y="5486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6151" name="Text Box 41"/>
          <p:cNvSpPr txBox="1">
            <a:spLocks noChangeArrowheads="1"/>
          </p:cNvSpPr>
          <p:nvPr/>
        </p:nvSpPr>
        <p:spPr bwMode="auto">
          <a:xfrm>
            <a:off x="2667000" y="5410200"/>
            <a:ext cx="74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goal</a:t>
            </a:r>
          </a:p>
        </p:txBody>
      </p:sp>
      <p:sp>
        <p:nvSpPr>
          <p:cNvPr id="6152" name="Text Box 43"/>
          <p:cNvSpPr txBox="1">
            <a:spLocks noChangeArrowheads="1"/>
          </p:cNvSpPr>
          <p:nvPr/>
        </p:nvSpPr>
        <p:spPr bwMode="auto">
          <a:xfrm>
            <a:off x="3810000" y="4267200"/>
            <a:ext cx="5029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h(N) = sum of the distances of </a:t>
            </a:r>
          </a:p>
          <a:p>
            <a:r>
              <a:rPr lang="en-US">
                <a:solidFill>
                  <a:srgbClr val="CC6600"/>
                </a:solidFill>
              </a:rPr>
              <a:t>           every tile to its goal position</a:t>
            </a:r>
          </a:p>
          <a:p>
            <a:r>
              <a:rPr lang="en-US">
                <a:solidFill>
                  <a:srgbClr val="CC6600"/>
                </a:solidFill>
              </a:rPr>
              <a:t>      </a:t>
            </a:r>
            <a:r>
              <a:rPr lang="en-US" sz="800">
                <a:solidFill>
                  <a:srgbClr val="CC6600"/>
                </a:solidFill>
              </a:rPr>
              <a:t> </a:t>
            </a:r>
            <a:r>
              <a:rPr lang="en-US">
                <a:solidFill>
                  <a:srgbClr val="CC6600"/>
                </a:solidFill>
              </a:rPr>
              <a:t> = </a:t>
            </a:r>
            <a:r>
              <a:rPr lang="en-US" sz="2000">
                <a:solidFill>
                  <a:srgbClr val="CC6600"/>
                </a:solidFill>
              </a:rPr>
              <a:t>2 + 3 + 0 + 1 + 3 + 0 + 3 + 1</a:t>
            </a:r>
          </a:p>
          <a:p>
            <a:r>
              <a:rPr lang="en-US">
                <a:solidFill>
                  <a:srgbClr val="CC6600"/>
                </a:solidFill>
              </a:rPr>
              <a:t>       </a:t>
            </a:r>
            <a:r>
              <a:rPr lang="en-US" sz="800">
                <a:solidFill>
                  <a:srgbClr val="CC6600"/>
                </a:solidFill>
              </a:rPr>
              <a:t> </a:t>
            </a:r>
            <a:r>
              <a:rPr lang="en-US">
                <a:solidFill>
                  <a:srgbClr val="CC6600"/>
                </a:solidFill>
              </a:rPr>
              <a:t>=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5189</TotalTime>
  <Words>1565</Words>
  <Application>Microsoft Office PowerPoint</Application>
  <PresentationFormat>On-screen Show (4:3)</PresentationFormat>
  <Paragraphs>554</Paragraphs>
  <Slides>54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VISIO</vt:lpstr>
      <vt:lpstr>Heuristic Search</vt:lpstr>
      <vt:lpstr>Heuristic Search</vt:lpstr>
      <vt:lpstr>Heuristic Search</vt:lpstr>
      <vt:lpstr>Sometimes we can tell that some states appear better that others... </vt:lpstr>
      <vt:lpstr>Informed Search</vt:lpstr>
      <vt:lpstr>Greedy Search</vt:lpstr>
      <vt:lpstr>Heuristic Function</vt:lpstr>
      <vt:lpstr>Heuristics for 8-puzzle II</vt:lpstr>
      <vt:lpstr>Heuristic Function</vt:lpstr>
      <vt:lpstr>Robot Navigation</vt:lpstr>
      <vt:lpstr>Robot Navigation</vt:lpstr>
      <vt:lpstr>Robot Navigation</vt:lpstr>
      <vt:lpstr>8-Puzzle</vt:lpstr>
      <vt:lpstr>8-Puzzle</vt:lpstr>
      <vt:lpstr>Heuristic search of a hypothetical state space (Fig. 4.4)</vt:lpstr>
      <vt:lpstr>Take the DFS algorithm</vt:lpstr>
      <vt:lpstr>Add the children to OPEN with respect to their heuristic value</vt:lpstr>
      <vt:lpstr>Heuristic search of  a hypothetical state space</vt:lpstr>
      <vt:lpstr>A trace of the execution of best_first_search for Fig. 4.4</vt:lpstr>
      <vt:lpstr>Heuristic search of a hypothetical state space with open and closed highlighted</vt:lpstr>
      <vt:lpstr>Greedy BFS Example</vt:lpstr>
      <vt:lpstr>Greedy best-first search example</vt:lpstr>
      <vt:lpstr>Greedy best-first search example</vt:lpstr>
      <vt:lpstr>Greedy best-first search example</vt:lpstr>
      <vt:lpstr>Greedy best-first search example</vt:lpstr>
      <vt:lpstr>A Quick Review - Again</vt:lpstr>
      <vt:lpstr>A* Search</vt:lpstr>
      <vt:lpstr>The heuristic f applied to states in the 8-puzzle</vt:lpstr>
      <vt:lpstr>The successive stages of OPEN and CLOSED</vt:lpstr>
      <vt:lpstr>PowerPoint Presentation</vt:lpstr>
      <vt:lpstr>PowerPoint Presentation</vt:lpstr>
      <vt:lpstr>Greedy Best-First Search</vt:lpstr>
      <vt:lpstr>A* Search</vt:lpstr>
      <vt:lpstr>A* Search</vt:lpstr>
      <vt:lpstr>A* Search</vt:lpstr>
      <vt:lpstr>8-Puzzle</vt:lpstr>
      <vt:lpstr>8-Puzzle</vt:lpstr>
      <vt:lpstr>8-Puzzle</vt:lpstr>
      <vt:lpstr>Robot Navigation</vt:lpstr>
      <vt:lpstr>Iterative Deepening A* (IDA*)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About Heuristics</vt:lpstr>
      <vt:lpstr>When to Use Search Techniques?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problems</dc:title>
  <dc:creator>Jean-Claude Latombe</dc:creator>
  <cp:lastModifiedBy>User</cp:lastModifiedBy>
  <cp:revision>198</cp:revision>
  <cp:lastPrinted>1601-01-01T00:00:00Z</cp:lastPrinted>
  <dcterms:created xsi:type="dcterms:W3CDTF">2000-01-10T15:15:18Z</dcterms:created>
  <dcterms:modified xsi:type="dcterms:W3CDTF">2015-11-03T07:45:56Z</dcterms:modified>
</cp:coreProperties>
</file>