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8" r:id="rId3"/>
    <p:sldId id="266" r:id="rId4"/>
    <p:sldId id="259" r:id="rId5"/>
    <p:sldId id="260" r:id="rId6"/>
    <p:sldId id="275" r:id="rId7"/>
    <p:sldId id="276" r:id="rId8"/>
    <p:sldId id="268" r:id="rId9"/>
    <p:sldId id="262" r:id="rId10"/>
    <p:sldId id="263" r:id="rId11"/>
    <p:sldId id="264" r:id="rId12"/>
    <p:sldId id="269" r:id="rId13"/>
    <p:sldId id="270" r:id="rId14"/>
    <p:sldId id="271" r:id="rId15"/>
    <p:sldId id="272" r:id="rId16"/>
    <p:sldId id="274" r:id="rId17"/>
    <p:sldId id="273" r:id="rId18"/>
    <p:sldId id="277" r:id="rId19"/>
    <p:sldId id="284" r:id="rId20"/>
    <p:sldId id="278" r:id="rId21"/>
    <p:sldId id="279" r:id="rId22"/>
    <p:sldId id="280" r:id="rId23"/>
    <p:sldId id="281" r:id="rId24"/>
    <p:sldId id="282" r:id="rId25"/>
    <p:sldId id="283" r:id="rId26"/>
    <p:sldId id="285" r:id="rId27"/>
    <p:sldId id="286" r:id="rId28"/>
    <p:sldId id="287" r:id="rId29"/>
    <p:sldId id="288" r:id="rId30"/>
    <p:sldId id="265" r:id="rId31"/>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zuoQ71SJlC4Vh8+X70v3r4pV4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01" autoAdjust="0"/>
  </p:normalViewPr>
  <p:slideViewPr>
    <p:cSldViewPr snapToGrid="0">
      <p:cViewPr>
        <p:scale>
          <a:sx n="66" d="100"/>
          <a:sy n="66" d="100"/>
        </p:scale>
        <p:origin x="32" y="-98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1" name="Google Shape;4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8" name="Google Shape;138;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43E7F211-AEC6-94B0-A7CE-8BDFE4439B12}"/>
            </a:ext>
          </a:extLst>
        </p:cNvPr>
        <p:cNvGrpSpPr/>
        <p:nvPr/>
      </p:nvGrpSpPr>
      <p:grpSpPr>
        <a:xfrm>
          <a:off x="0" y="0"/>
          <a:ext cx="0" cy="0"/>
          <a:chOff x="0" y="0"/>
          <a:chExt cx="0" cy="0"/>
        </a:xfrm>
      </p:grpSpPr>
      <p:sp>
        <p:nvSpPr>
          <p:cNvPr id="113" name="Google Shape;113;p7:notes">
            <a:extLst>
              <a:ext uri="{FF2B5EF4-FFF2-40B4-BE49-F238E27FC236}">
                <a16:creationId xmlns:a16="http://schemas.microsoft.com/office/drawing/2014/main" id="{22BE5444-22BC-3267-710D-E83CA826FBE8}"/>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7:notes">
            <a:extLst>
              <a:ext uri="{FF2B5EF4-FFF2-40B4-BE49-F238E27FC236}">
                <a16:creationId xmlns:a16="http://schemas.microsoft.com/office/drawing/2014/main" id="{99CBC2F4-7DAC-465C-9F7F-25DAC8AF0F11}"/>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3129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6EC572A-AB77-440C-256F-3F3217B8726A}"/>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E0A10930-D479-9025-452F-C881E937744C}"/>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DAA24E74-166C-C2C5-208A-A42FC10688A1}"/>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287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0F6DC948-F62C-9254-1565-0FD08EB25079}"/>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B4D1240E-A249-00DC-FBEF-69BA22743D0F}"/>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E3719CBF-CA32-5A4B-9028-BC6E901855E3}"/>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119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B91BE632-94D8-CC03-42DB-869B0C394554}"/>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03B7F4B4-D0D0-A681-2979-0800CA6B2E46}"/>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D9FCA36B-F7D1-A283-DB0F-1889FB2AE684}"/>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832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04A018C1-D152-D0A5-3518-87032E35E3FC}"/>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158C394B-088E-9632-80C7-6BB2333BB7F2}"/>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8" name="Google Shape;138;p9:notes">
            <a:extLst>
              <a:ext uri="{FF2B5EF4-FFF2-40B4-BE49-F238E27FC236}">
                <a16:creationId xmlns:a16="http://schemas.microsoft.com/office/drawing/2014/main" id="{9A352743-5DFE-5162-B478-6878D0F93CE9}"/>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062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ED0A3C6-BA91-B5B6-E649-E6E30C1473F1}"/>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1D8A0B07-6597-39E5-C76F-60DC280073EE}"/>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04F578F5-31C5-AF5A-0CF0-687B05F5F7BD}"/>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851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FB58506E-675C-2866-CEA6-EA0ABEE90B81}"/>
            </a:ext>
          </a:extLst>
        </p:cNvPr>
        <p:cNvGrpSpPr/>
        <p:nvPr/>
      </p:nvGrpSpPr>
      <p:grpSpPr>
        <a:xfrm>
          <a:off x="0" y="0"/>
          <a:ext cx="0" cy="0"/>
          <a:chOff x="0" y="0"/>
          <a:chExt cx="0" cy="0"/>
        </a:xfrm>
      </p:grpSpPr>
      <p:sp>
        <p:nvSpPr>
          <p:cNvPr id="113" name="Google Shape;113;p7:notes">
            <a:extLst>
              <a:ext uri="{FF2B5EF4-FFF2-40B4-BE49-F238E27FC236}">
                <a16:creationId xmlns:a16="http://schemas.microsoft.com/office/drawing/2014/main" id="{194CD21C-4F19-298F-45F6-9F667B4A4FC3}"/>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7:notes">
            <a:extLst>
              <a:ext uri="{FF2B5EF4-FFF2-40B4-BE49-F238E27FC236}">
                <a16:creationId xmlns:a16="http://schemas.microsoft.com/office/drawing/2014/main" id="{034C75D2-55E8-C6FD-627B-9DA24B261803}"/>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237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0DF4C5DB-BC0C-3A73-FA56-105E48959AA0}"/>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85AA0FA2-8404-1406-CD69-72EABF27C079}"/>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7721C8C1-65F5-5E00-BC42-F7F5D11AB726}"/>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105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311C27C-54ED-6123-AEBC-4F0E0590F344}"/>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49D733A7-E893-A25C-7FF2-F926CF2582FC}"/>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18F7A08F-4349-691E-E440-540806B31A09}"/>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245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413097AB-7BC9-F29A-A5C3-9108B9F8AD87}"/>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E3983AA5-38C4-1F4F-7177-9B263E5B8FF4}"/>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8B79F7EC-7501-0B23-B653-4B0BD7A1E9AE}"/>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234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C55A27B6-E345-451D-E89A-20D2B2508625}"/>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D0F05FE8-87B9-4D77-0C3F-FD3089869A59}"/>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1E03325C-F55F-4118-4CB7-3BE63F6A27BB}"/>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097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0A24D88F-BB68-607F-B794-F731A879CBCE}"/>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769966C9-CCDA-9914-BE4D-52AF7875F654}"/>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35C6895A-6942-B374-C8B1-6B3F7C1D7486}"/>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9143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0BCCF054-ED72-40D5-ACCC-C40183F57E36}"/>
            </a:ext>
          </a:extLst>
        </p:cNvPr>
        <p:cNvGrpSpPr/>
        <p:nvPr/>
      </p:nvGrpSpPr>
      <p:grpSpPr>
        <a:xfrm>
          <a:off x="0" y="0"/>
          <a:ext cx="0" cy="0"/>
          <a:chOff x="0" y="0"/>
          <a:chExt cx="0" cy="0"/>
        </a:xfrm>
      </p:grpSpPr>
      <p:sp>
        <p:nvSpPr>
          <p:cNvPr id="113" name="Google Shape;113;p7:notes">
            <a:extLst>
              <a:ext uri="{FF2B5EF4-FFF2-40B4-BE49-F238E27FC236}">
                <a16:creationId xmlns:a16="http://schemas.microsoft.com/office/drawing/2014/main" id="{71DFAEC9-C569-4B9C-3A4C-0265AC239955}"/>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7:notes">
            <a:extLst>
              <a:ext uri="{FF2B5EF4-FFF2-40B4-BE49-F238E27FC236}">
                <a16:creationId xmlns:a16="http://schemas.microsoft.com/office/drawing/2014/main" id="{34CDC29E-6CC5-D1A9-C3C8-3CD4424F2CA7}"/>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7190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3929299-CA4E-EE80-D963-ACA447C06193}"/>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39E75723-692E-1134-EF37-6F894CB37FD3}"/>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0E2A9D79-7230-3FD3-E634-CAB5CD227B5D}"/>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467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91AF79A6-C06C-86CE-9D07-C7024EEEFE83}"/>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1DF5C70D-12E1-FEFE-151B-C229AAE6C8C2}"/>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EEA630A4-94D3-C47D-980A-DFE4E776B1E1}"/>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6306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0EE6C351-6FA3-16A4-3055-D037AFDF8885}"/>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06B9EA88-E502-410D-FDB5-67F864BF7F81}"/>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0EEBB440-7C84-BFDC-3142-C2A16CAB98F1}"/>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2823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9B7FFFE0-9ADB-9F05-857A-9E7963686021}"/>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944520F4-7624-C670-CB4F-33993681B34A}"/>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AEBCF03E-E344-9EB7-17DA-8E297950A2AA}"/>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890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DC853B23-6187-83FC-4311-C75651FD30A2}"/>
            </a:ext>
          </a:extLst>
        </p:cNvPr>
        <p:cNvGrpSpPr/>
        <p:nvPr/>
      </p:nvGrpSpPr>
      <p:grpSpPr>
        <a:xfrm>
          <a:off x="0" y="0"/>
          <a:ext cx="0" cy="0"/>
          <a:chOff x="0" y="0"/>
          <a:chExt cx="0" cy="0"/>
        </a:xfrm>
      </p:grpSpPr>
      <p:sp>
        <p:nvSpPr>
          <p:cNvPr id="137" name="Google Shape;137;p9:notes">
            <a:extLst>
              <a:ext uri="{FF2B5EF4-FFF2-40B4-BE49-F238E27FC236}">
                <a16:creationId xmlns:a16="http://schemas.microsoft.com/office/drawing/2014/main" id="{67ECD1EC-957B-FC58-B759-1DE01154E10A}"/>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a:extLst>
              <a:ext uri="{FF2B5EF4-FFF2-40B4-BE49-F238E27FC236}">
                <a16:creationId xmlns:a16="http://schemas.microsoft.com/office/drawing/2014/main" id="{532D5EE4-DCF9-D4B0-B1D5-4B5E7506164E}"/>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504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115DCCF6-B0B7-A8A6-75AB-F189608D6A50}"/>
            </a:ext>
          </a:extLst>
        </p:cNvPr>
        <p:cNvGrpSpPr/>
        <p:nvPr/>
      </p:nvGrpSpPr>
      <p:grpSpPr>
        <a:xfrm>
          <a:off x="0" y="0"/>
          <a:ext cx="0" cy="0"/>
          <a:chOff x="0" y="0"/>
          <a:chExt cx="0" cy="0"/>
        </a:xfrm>
      </p:grpSpPr>
      <p:sp>
        <p:nvSpPr>
          <p:cNvPr id="61" name="Google Shape;61;p2:notes">
            <a:extLst>
              <a:ext uri="{FF2B5EF4-FFF2-40B4-BE49-F238E27FC236}">
                <a16:creationId xmlns:a16="http://schemas.microsoft.com/office/drawing/2014/main" id="{73B03BD3-2088-DFBC-B417-341ABFE83E34}"/>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a:extLst>
              <a:ext uri="{FF2B5EF4-FFF2-40B4-BE49-F238E27FC236}">
                <a16:creationId xmlns:a16="http://schemas.microsoft.com/office/drawing/2014/main" id="{97B2DC1F-0D93-A8F1-F32B-1E210EAC6708}"/>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2622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6DD0CDE0-D34B-6FF5-0B0C-CBEDB07C843A}"/>
            </a:ext>
          </a:extLst>
        </p:cNvPr>
        <p:cNvGrpSpPr/>
        <p:nvPr/>
      </p:nvGrpSpPr>
      <p:grpSpPr>
        <a:xfrm>
          <a:off x="0" y="0"/>
          <a:ext cx="0" cy="0"/>
          <a:chOff x="0" y="0"/>
          <a:chExt cx="0" cy="0"/>
        </a:xfrm>
      </p:grpSpPr>
      <p:sp>
        <p:nvSpPr>
          <p:cNvPr id="61" name="Google Shape;61;p2:notes">
            <a:extLst>
              <a:ext uri="{FF2B5EF4-FFF2-40B4-BE49-F238E27FC236}">
                <a16:creationId xmlns:a16="http://schemas.microsoft.com/office/drawing/2014/main" id="{4E924B76-0814-6AED-0E05-B5F2B6F8D1B3}"/>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a:extLst>
              <a:ext uri="{FF2B5EF4-FFF2-40B4-BE49-F238E27FC236}">
                <a16:creationId xmlns:a16="http://schemas.microsoft.com/office/drawing/2014/main" id="{AF30A55E-6403-70BA-7988-E93E1A528D91}"/>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583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B18A81EA-E279-71D6-F97E-5C17A5AA55A3}"/>
            </a:ext>
          </a:extLst>
        </p:cNvPr>
        <p:cNvGrpSpPr/>
        <p:nvPr/>
      </p:nvGrpSpPr>
      <p:grpSpPr>
        <a:xfrm>
          <a:off x="0" y="0"/>
          <a:ext cx="0" cy="0"/>
          <a:chOff x="0" y="0"/>
          <a:chExt cx="0" cy="0"/>
        </a:xfrm>
      </p:grpSpPr>
      <p:sp>
        <p:nvSpPr>
          <p:cNvPr id="61" name="Google Shape;61;p2:notes">
            <a:extLst>
              <a:ext uri="{FF2B5EF4-FFF2-40B4-BE49-F238E27FC236}">
                <a16:creationId xmlns:a16="http://schemas.microsoft.com/office/drawing/2014/main" id="{8228168C-9681-4311-BDC8-B688BE4DFBC6}"/>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a:extLst>
              <a:ext uri="{FF2B5EF4-FFF2-40B4-BE49-F238E27FC236}">
                <a16:creationId xmlns:a16="http://schemas.microsoft.com/office/drawing/2014/main" id="{0AF59C33-8599-B31F-698D-55DACF4219CE}"/>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691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37DC8F2C-4EC1-A6A2-A15D-AEB4B44BF020}"/>
            </a:ext>
          </a:extLst>
        </p:cNvPr>
        <p:cNvGrpSpPr/>
        <p:nvPr/>
      </p:nvGrpSpPr>
      <p:grpSpPr>
        <a:xfrm>
          <a:off x="0" y="0"/>
          <a:ext cx="0" cy="0"/>
          <a:chOff x="0" y="0"/>
          <a:chExt cx="0" cy="0"/>
        </a:xfrm>
      </p:grpSpPr>
      <p:sp>
        <p:nvSpPr>
          <p:cNvPr id="61" name="Google Shape;61;p2:notes">
            <a:extLst>
              <a:ext uri="{FF2B5EF4-FFF2-40B4-BE49-F238E27FC236}">
                <a16:creationId xmlns:a16="http://schemas.microsoft.com/office/drawing/2014/main" id="{DBF23E30-A441-E345-34F9-13368F8E6B51}"/>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2:notes">
            <a:extLst>
              <a:ext uri="{FF2B5EF4-FFF2-40B4-BE49-F238E27FC236}">
                <a16:creationId xmlns:a16="http://schemas.microsoft.com/office/drawing/2014/main" id="{A93A1661-08B7-DE93-4E4B-78EC9AA19725}"/>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162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8983757" y="713732"/>
            <a:ext cx="8588375" cy="8597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450" b="1" i="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9131300" y="2931350"/>
            <a:ext cx="7578725" cy="552386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9600" b="1" i="0">
                <a:solidFill>
                  <a:srgbClr val="262626"/>
                </a:solidFill>
                <a:latin typeface="Georgia"/>
                <a:ea typeface="Georgia"/>
                <a:cs typeface="Georgia"/>
                <a:sym typeface="Georgia"/>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1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14"/>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983757" y="713732"/>
            <a:ext cx="8588375" cy="8597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450" b="1" i="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983757" y="713732"/>
            <a:ext cx="8588375" cy="8597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450" b="1" i="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983757" y="713732"/>
            <a:ext cx="8588375" cy="85979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5450" b="1"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9131300" y="2931350"/>
            <a:ext cx="7578725" cy="552386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9600" b="1" i="0" u="none" strike="noStrike" cap="none">
                <a:solidFill>
                  <a:srgbClr val="262626"/>
                </a:solidFill>
                <a:latin typeface="Georgia"/>
                <a:ea typeface="Georgia"/>
                <a:cs typeface="Georgia"/>
                <a:sym typeface="Georgia"/>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grpSp>
        <p:nvGrpSpPr>
          <p:cNvPr id="43" name="Google Shape;43;p1"/>
          <p:cNvGrpSpPr/>
          <p:nvPr/>
        </p:nvGrpSpPr>
        <p:grpSpPr>
          <a:xfrm>
            <a:off x="0" y="0"/>
            <a:ext cx="7734300" cy="10287000"/>
            <a:chOff x="0" y="0"/>
            <a:chExt cx="7734300" cy="10287000"/>
          </a:xfrm>
        </p:grpSpPr>
        <p:sp>
          <p:nvSpPr>
            <p:cNvPr id="44" name="Google Shape;44;p1"/>
            <p:cNvSpPr/>
            <p:nvPr/>
          </p:nvSpPr>
          <p:spPr>
            <a:xfrm>
              <a:off x="0" y="0"/>
              <a:ext cx="7734300" cy="10287000"/>
            </a:xfrm>
            <a:custGeom>
              <a:avLst/>
              <a:gdLst/>
              <a:ahLst/>
              <a:cxnLst/>
              <a:rect l="l" t="t" r="r" b="b"/>
              <a:pathLst>
                <a:path w="7734300" h="10287000" extrusionOk="0">
                  <a:moveTo>
                    <a:pt x="0" y="10287000"/>
                  </a:moveTo>
                  <a:lnTo>
                    <a:pt x="0" y="0"/>
                  </a:lnTo>
                  <a:lnTo>
                    <a:pt x="7734300" y="0"/>
                  </a:lnTo>
                  <a:lnTo>
                    <a:pt x="7734300" y="10287000"/>
                  </a:lnTo>
                  <a:lnTo>
                    <a:pt x="0" y="10287000"/>
                  </a:lnTo>
                  <a:close/>
                </a:path>
              </a:pathLst>
            </a:custGeom>
            <a:solidFill>
              <a:srgbClr val="F08B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 name="Google Shape;45;p1"/>
            <p:cNvSpPr/>
            <p:nvPr/>
          </p:nvSpPr>
          <p:spPr>
            <a:xfrm>
              <a:off x="0" y="360200"/>
              <a:ext cx="7734300" cy="9918700"/>
            </a:xfrm>
            <a:custGeom>
              <a:avLst/>
              <a:gdLst/>
              <a:ahLst/>
              <a:cxnLst/>
              <a:rect l="l" t="t" r="r" b="b"/>
              <a:pathLst>
                <a:path w="7734300" h="9918700" extrusionOk="0">
                  <a:moveTo>
                    <a:pt x="2039334" y="9918699"/>
                  </a:moveTo>
                  <a:lnTo>
                    <a:pt x="0" y="9918699"/>
                  </a:lnTo>
                  <a:lnTo>
                    <a:pt x="0" y="3492499"/>
                  </a:lnTo>
                  <a:lnTo>
                    <a:pt x="27364" y="3467099"/>
                  </a:lnTo>
                  <a:lnTo>
                    <a:pt x="79941" y="3403599"/>
                  </a:lnTo>
                  <a:lnTo>
                    <a:pt x="132963" y="3352799"/>
                  </a:lnTo>
                  <a:lnTo>
                    <a:pt x="186426" y="3289299"/>
                  </a:lnTo>
                  <a:lnTo>
                    <a:pt x="240329" y="3238499"/>
                  </a:lnTo>
                  <a:lnTo>
                    <a:pt x="294669" y="3174999"/>
                  </a:lnTo>
                  <a:lnTo>
                    <a:pt x="349443" y="3124199"/>
                  </a:lnTo>
                  <a:lnTo>
                    <a:pt x="404648" y="3060699"/>
                  </a:lnTo>
                  <a:lnTo>
                    <a:pt x="460282" y="3009899"/>
                  </a:lnTo>
                  <a:lnTo>
                    <a:pt x="516342" y="2946399"/>
                  </a:lnTo>
                  <a:lnTo>
                    <a:pt x="629729" y="2844799"/>
                  </a:lnTo>
                  <a:lnTo>
                    <a:pt x="687051" y="2781299"/>
                  </a:lnTo>
                  <a:lnTo>
                    <a:pt x="802940" y="2679699"/>
                  </a:lnTo>
                  <a:lnTo>
                    <a:pt x="979843" y="2527299"/>
                  </a:lnTo>
                  <a:lnTo>
                    <a:pt x="1039619" y="2463799"/>
                  </a:lnTo>
                  <a:lnTo>
                    <a:pt x="1221333" y="2311399"/>
                  </a:lnTo>
                  <a:lnTo>
                    <a:pt x="1282692" y="2273299"/>
                  </a:lnTo>
                  <a:lnTo>
                    <a:pt x="1344439" y="2222499"/>
                  </a:lnTo>
                  <a:lnTo>
                    <a:pt x="1595266" y="2019299"/>
                  </a:lnTo>
                  <a:lnTo>
                    <a:pt x="1658919" y="1981199"/>
                  </a:lnTo>
                  <a:lnTo>
                    <a:pt x="1787342" y="1879599"/>
                  </a:lnTo>
                  <a:lnTo>
                    <a:pt x="1852106" y="1841499"/>
                  </a:lnTo>
                  <a:lnTo>
                    <a:pt x="1917236" y="1790699"/>
                  </a:lnTo>
                  <a:lnTo>
                    <a:pt x="1982728" y="1752599"/>
                  </a:lnTo>
                  <a:lnTo>
                    <a:pt x="2048580" y="1701799"/>
                  </a:lnTo>
                  <a:lnTo>
                    <a:pt x="2181353" y="1625599"/>
                  </a:lnTo>
                  <a:lnTo>
                    <a:pt x="2248269" y="1574799"/>
                  </a:lnTo>
                  <a:lnTo>
                    <a:pt x="2383147" y="1498599"/>
                  </a:lnTo>
                  <a:lnTo>
                    <a:pt x="2451103" y="1447799"/>
                  </a:lnTo>
                  <a:lnTo>
                    <a:pt x="2726314" y="1295399"/>
                  </a:lnTo>
                  <a:lnTo>
                    <a:pt x="3220568" y="1028699"/>
                  </a:lnTo>
                  <a:lnTo>
                    <a:pt x="3292446" y="1003299"/>
                  </a:lnTo>
                  <a:lnTo>
                    <a:pt x="3437128" y="927099"/>
                  </a:lnTo>
                  <a:lnTo>
                    <a:pt x="3509927" y="901699"/>
                  </a:lnTo>
                  <a:lnTo>
                    <a:pt x="3583028" y="863599"/>
                  </a:lnTo>
                  <a:lnTo>
                    <a:pt x="3656427" y="838199"/>
                  </a:lnTo>
                  <a:lnTo>
                    <a:pt x="3730123" y="800099"/>
                  </a:lnTo>
                  <a:lnTo>
                    <a:pt x="3804113" y="774699"/>
                  </a:lnTo>
                  <a:lnTo>
                    <a:pt x="3878394" y="736599"/>
                  </a:lnTo>
                  <a:lnTo>
                    <a:pt x="4027818" y="685799"/>
                  </a:lnTo>
                  <a:lnTo>
                    <a:pt x="4102956" y="647699"/>
                  </a:lnTo>
                  <a:lnTo>
                    <a:pt x="4869328" y="393699"/>
                  </a:lnTo>
                  <a:lnTo>
                    <a:pt x="4947406" y="380999"/>
                  </a:lnTo>
                  <a:lnTo>
                    <a:pt x="5104314" y="330199"/>
                  </a:lnTo>
                  <a:lnTo>
                    <a:pt x="5183138" y="317499"/>
                  </a:lnTo>
                  <a:lnTo>
                    <a:pt x="5262205" y="292099"/>
                  </a:lnTo>
                  <a:lnTo>
                    <a:pt x="5341514" y="279399"/>
                  </a:lnTo>
                  <a:lnTo>
                    <a:pt x="5421060" y="253999"/>
                  </a:lnTo>
                  <a:lnTo>
                    <a:pt x="5500842" y="241299"/>
                  </a:lnTo>
                  <a:lnTo>
                    <a:pt x="5580857" y="215899"/>
                  </a:lnTo>
                  <a:lnTo>
                    <a:pt x="5741575" y="190499"/>
                  </a:lnTo>
                  <a:lnTo>
                    <a:pt x="5822273" y="165099"/>
                  </a:lnTo>
                  <a:lnTo>
                    <a:pt x="6393230" y="76199"/>
                  </a:lnTo>
                  <a:lnTo>
                    <a:pt x="6475632" y="76199"/>
                  </a:lnTo>
                  <a:lnTo>
                    <a:pt x="6724032" y="38099"/>
                  </a:lnTo>
                  <a:lnTo>
                    <a:pt x="6807222" y="38099"/>
                  </a:lnTo>
                  <a:lnTo>
                    <a:pt x="6890602" y="25399"/>
                  </a:lnTo>
                  <a:lnTo>
                    <a:pt x="6974170" y="25399"/>
                  </a:lnTo>
                  <a:lnTo>
                    <a:pt x="7057924" y="12699"/>
                  </a:lnTo>
                  <a:lnTo>
                    <a:pt x="7141860" y="12699"/>
                  </a:lnTo>
                  <a:lnTo>
                    <a:pt x="7225975" y="0"/>
                  </a:lnTo>
                  <a:lnTo>
                    <a:pt x="7734299" y="0"/>
                  </a:lnTo>
                  <a:lnTo>
                    <a:pt x="7734299" y="4571999"/>
                  </a:lnTo>
                  <a:lnTo>
                    <a:pt x="7541136" y="4571999"/>
                  </a:lnTo>
                  <a:lnTo>
                    <a:pt x="7493093" y="4584699"/>
                  </a:lnTo>
                  <a:lnTo>
                    <a:pt x="7301955" y="4584699"/>
                  </a:lnTo>
                  <a:lnTo>
                    <a:pt x="7254437" y="4597399"/>
                  </a:lnTo>
                  <a:lnTo>
                    <a:pt x="7159734" y="4597399"/>
                  </a:lnTo>
                  <a:lnTo>
                    <a:pt x="7112551" y="4610099"/>
                  </a:lnTo>
                  <a:lnTo>
                    <a:pt x="7065483" y="4610099"/>
                  </a:lnTo>
                  <a:lnTo>
                    <a:pt x="7018531" y="4622799"/>
                  </a:lnTo>
                  <a:lnTo>
                    <a:pt x="6971697" y="4622799"/>
                  </a:lnTo>
                  <a:lnTo>
                    <a:pt x="6924983" y="4635499"/>
                  </a:lnTo>
                  <a:lnTo>
                    <a:pt x="6878390" y="4635499"/>
                  </a:lnTo>
                  <a:lnTo>
                    <a:pt x="6831919" y="4648199"/>
                  </a:lnTo>
                  <a:lnTo>
                    <a:pt x="6785573" y="4648199"/>
                  </a:lnTo>
                  <a:lnTo>
                    <a:pt x="6693260" y="4673599"/>
                  </a:lnTo>
                  <a:lnTo>
                    <a:pt x="6647296" y="4673599"/>
                  </a:lnTo>
                  <a:lnTo>
                    <a:pt x="6510194" y="4711699"/>
                  </a:lnTo>
                  <a:lnTo>
                    <a:pt x="6464761" y="4711699"/>
                  </a:lnTo>
                  <a:lnTo>
                    <a:pt x="5843809" y="4889499"/>
                  </a:lnTo>
                  <a:lnTo>
                    <a:pt x="5800598" y="4914899"/>
                  </a:lnTo>
                  <a:lnTo>
                    <a:pt x="5671932" y="4952999"/>
                  </a:lnTo>
                  <a:lnTo>
                    <a:pt x="5629373" y="4978399"/>
                  </a:lnTo>
                  <a:lnTo>
                    <a:pt x="5544756" y="5003799"/>
                  </a:lnTo>
                  <a:lnTo>
                    <a:pt x="5502703" y="5029199"/>
                  </a:lnTo>
                  <a:lnTo>
                    <a:pt x="5460821" y="5041899"/>
                  </a:lnTo>
                  <a:lnTo>
                    <a:pt x="5419112" y="5067299"/>
                  </a:lnTo>
                  <a:lnTo>
                    <a:pt x="5377578" y="5079999"/>
                  </a:lnTo>
                  <a:lnTo>
                    <a:pt x="5336221" y="5105399"/>
                  </a:lnTo>
                  <a:lnTo>
                    <a:pt x="5295042" y="5118099"/>
                  </a:lnTo>
                  <a:lnTo>
                    <a:pt x="5254043" y="5143499"/>
                  </a:lnTo>
                  <a:lnTo>
                    <a:pt x="5213225" y="5156199"/>
                  </a:lnTo>
                  <a:lnTo>
                    <a:pt x="5132139" y="5206999"/>
                  </a:lnTo>
                  <a:lnTo>
                    <a:pt x="5091875" y="5219699"/>
                  </a:lnTo>
                  <a:lnTo>
                    <a:pt x="5011910" y="5270499"/>
                  </a:lnTo>
                  <a:lnTo>
                    <a:pt x="4972213" y="5283199"/>
                  </a:lnTo>
                  <a:lnTo>
                    <a:pt x="4854283" y="5359399"/>
                  </a:lnTo>
                  <a:lnTo>
                    <a:pt x="4815365" y="5372099"/>
                  </a:lnTo>
                  <a:lnTo>
                    <a:pt x="4623788" y="5499099"/>
                  </a:lnTo>
                  <a:lnTo>
                    <a:pt x="4437377" y="5626099"/>
                  </a:lnTo>
                  <a:lnTo>
                    <a:pt x="4292101" y="5727699"/>
                  </a:lnTo>
                  <a:lnTo>
                    <a:pt x="4220782" y="5778499"/>
                  </a:lnTo>
                  <a:lnTo>
                    <a:pt x="4185458" y="5816599"/>
                  </a:lnTo>
                  <a:lnTo>
                    <a:pt x="4080845" y="5892799"/>
                  </a:lnTo>
                  <a:lnTo>
                    <a:pt x="4046433" y="5930899"/>
                  </a:lnTo>
                  <a:lnTo>
                    <a:pt x="3978307" y="5981699"/>
                  </a:lnTo>
                  <a:lnTo>
                    <a:pt x="3944596" y="6019799"/>
                  </a:lnTo>
                  <a:lnTo>
                    <a:pt x="3877885" y="6070599"/>
                  </a:lnTo>
                  <a:lnTo>
                    <a:pt x="3844889" y="6108699"/>
                  </a:lnTo>
                  <a:lnTo>
                    <a:pt x="3812134" y="6134099"/>
                  </a:lnTo>
                  <a:lnTo>
                    <a:pt x="3779622" y="6172199"/>
                  </a:lnTo>
                  <a:lnTo>
                    <a:pt x="3747355" y="6197599"/>
                  </a:lnTo>
                  <a:lnTo>
                    <a:pt x="3715334" y="6235699"/>
                  </a:lnTo>
                  <a:lnTo>
                    <a:pt x="3683562" y="6261099"/>
                  </a:lnTo>
                  <a:lnTo>
                    <a:pt x="3652038" y="6299199"/>
                  </a:lnTo>
                  <a:lnTo>
                    <a:pt x="3620766" y="6324599"/>
                  </a:lnTo>
                  <a:lnTo>
                    <a:pt x="3589746" y="6362699"/>
                  </a:lnTo>
                  <a:lnTo>
                    <a:pt x="3558980" y="6388099"/>
                  </a:lnTo>
                  <a:lnTo>
                    <a:pt x="3528470" y="6426199"/>
                  </a:lnTo>
                  <a:lnTo>
                    <a:pt x="3498217" y="6451599"/>
                  </a:lnTo>
                  <a:lnTo>
                    <a:pt x="3468224" y="6489699"/>
                  </a:lnTo>
                  <a:lnTo>
                    <a:pt x="3438491" y="6527799"/>
                  </a:lnTo>
                  <a:lnTo>
                    <a:pt x="3409020" y="6553199"/>
                  </a:lnTo>
                  <a:lnTo>
                    <a:pt x="3379812" y="6591299"/>
                  </a:lnTo>
                  <a:lnTo>
                    <a:pt x="3350870" y="6629399"/>
                  </a:lnTo>
                  <a:lnTo>
                    <a:pt x="3322195" y="6667499"/>
                  </a:lnTo>
                  <a:lnTo>
                    <a:pt x="3293788" y="6692899"/>
                  </a:lnTo>
                  <a:lnTo>
                    <a:pt x="3265651" y="6730999"/>
                  </a:lnTo>
                  <a:lnTo>
                    <a:pt x="3237786" y="6769099"/>
                  </a:lnTo>
                  <a:lnTo>
                    <a:pt x="3210194" y="6807199"/>
                  </a:lnTo>
                  <a:lnTo>
                    <a:pt x="3182877" y="6832599"/>
                  </a:lnTo>
                  <a:lnTo>
                    <a:pt x="3155836" y="6870699"/>
                  </a:lnTo>
                  <a:lnTo>
                    <a:pt x="3129073" y="6908799"/>
                  </a:lnTo>
                  <a:lnTo>
                    <a:pt x="3102590" y="6946899"/>
                  </a:lnTo>
                  <a:lnTo>
                    <a:pt x="3076388" y="6984999"/>
                  </a:lnTo>
                  <a:lnTo>
                    <a:pt x="3050468" y="7023099"/>
                  </a:lnTo>
                  <a:lnTo>
                    <a:pt x="3024833" y="7061199"/>
                  </a:lnTo>
                  <a:lnTo>
                    <a:pt x="2999483" y="7099299"/>
                  </a:lnTo>
                  <a:lnTo>
                    <a:pt x="2974421" y="7137399"/>
                  </a:lnTo>
                  <a:lnTo>
                    <a:pt x="2949649" y="7175499"/>
                  </a:lnTo>
                  <a:lnTo>
                    <a:pt x="2925166" y="7213599"/>
                  </a:lnTo>
                  <a:lnTo>
                    <a:pt x="2900976" y="7251699"/>
                  </a:lnTo>
                  <a:lnTo>
                    <a:pt x="2877080" y="7289799"/>
                  </a:lnTo>
                  <a:lnTo>
                    <a:pt x="2853479" y="7327899"/>
                  </a:lnTo>
                  <a:lnTo>
                    <a:pt x="2830175" y="7365999"/>
                  </a:lnTo>
                  <a:lnTo>
                    <a:pt x="2807170" y="7404099"/>
                  </a:lnTo>
                  <a:lnTo>
                    <a:pt x="2784464" y="7442199"/>
                  </a:lnTo>
                  <a:lnTo>
                    <a:pt x="2762061" y="7480299"/>
                  </a:lnTo>
                  <a:lnTo>
                    <a:pt x="2739961" y="7518399"/>
                  </a:lnTo>
                  <a:lnTo>
                    <a:pt x="2718165" y="7556499"/>
                  </a:lnTo>
                  <a:lnTo>
                    <a:pt x="2696676" y="7594599"/>
                  </a:lnTo>
                  <a:lnTo>
                    <a:pt x="2675495" y="7632699"/>
                  </a:lnTo>
                  <a:lnTo>
                    <a:pt x="2654624" y="7683499"/>
                  </a:lnTo>
                  <a:lnTo>
                    <a:pt x="2634064" y="7721599"/>
                  </a:lnTo>
                  <a:lnTo>
                    <a:pt x="2613817" y="7759699"/>
                  </a:lnTo>
                  <a:lnTo>
                    <a:pt x="2593884" y="7797799"/>
                  </a:lnTo>
                  <a:lnTo>
                    <a:pt x="2574267" y="7835899"/>
                  </a:lnTo>
                  <a:lnTo>
                    <a:pt x="2554968" y="7886699"/>
                  </a:lnTo>
                  <a:lnTo>
                    <a:pt x="2535988" y="7924799"/>
                  </a:lnTo>
                  <a:lnTo>
                    <a:pt x="2517328" y="7962899"/>
                  </a:lnTo>
                  <a:lnTo>
                    <a:pt x="2498991" y="8000999"/>
                  </a:lnTo>
                  <a:lnTo>
                    <a:pt x="2480978" y="8051799"/>
                  </a:lnTo>
                  <a:lnTo>
                    <a:pt x="2463290" y="8089899"/>
                  </a:lnTo>
                  <a:lnTo>
                    <a:pt x="2445930" y="8127999"/>
                  </a:lnTo>
                  <a:lnTo>
                    <a:pt x="2428898" y="8178799"/>
                  </a:lnTo>
                  <a:lnTo>
                    <a:pt x="2412196" y="8216899"/>
                  </a:lnTo>
                  <a:lnTo>
                    <a:pt x="2395826" y="8254999"/>
                  </a:lnTo>
                  <a:lnTo>
                    <a:pt x="2379789" y="8305799"/>
                  </a:lnTo>
                  <a:lnTo>
                    <a:pt x="2364088" y="8343899"/>
                  </a:lnTo>
                  <a:lnTo>
                    <a:pt x="2348723" y="8394699"/>
                  </a:lnTo>
                  <a:lnTo>
                    <a:pt x="2333696" y="8432799"/>
                  </a:lnTo>
                  <a:lnTo>
                    <a:pt x="2319009" y="8470899"/>
                  </a:lnTo>
                  <a:lnTo>
                    <a:pt x="2304663" y="8521699"/>
                  </a:lnTo>
                  <a:lnTo>
                    <a:pt x="2290660" y="8559799"/>
                  </a:lnTo>
                  <a:lnTo>
                    <a:pt x="2277002" y="8610599"/>
                  </a:lnTo>
                  <a:lnTo>
                    <a:pt x="2263690" y="8648699"/>
                  </a:lnTo>
                  <a:lnTo>
                    <a:pt x="2250725" y="8699499"/>
                  </a:lnTo>
                  <a:lnTo>
                    <a:pt x="2238110" y="8737599"/>
                  </a:lnTo>
                  <a:lnTo>
                    <a:pt x="2225845" y="8788399"/>
                  </a:lnTo>
                  <a:lnTo>
                    <a:pt x="2213933" y="8826499"/>
                  </a:lnTo>
                  <a:lnTo>
                    <a:pt x="2202375" y="8877299"/>
                  </a:lnTo>
                  <a:lnTo>
                    <a:pt x="2191172" y="8915399"/>
                  </a:lnTo>
                  <a:lnTo>
                    <a:pt x="2180327" y="8966199"/>
                  </a:lnTo>
                  <a:lnTo>
                    <a:pt x="2169840" y="9016999"/>
                  </a:lnTo>
                  <a:lnTo>
                    <a:pt x="2159714" y="9055099"/>
                  </a:lnTo>
                  <a:lnTo>
                    <a:pt x="2149950" y="9105899"/>
                  </a:lnTo>
                  <a:lnTo>
                    <a:pt x="2140549" y="9143999"/>
                  </a:lnTo>
                  <a:lnTo>
                    <a:pt x="2131513" y="9194799"/>
                  </a:lnTo>
                  <a:lnTo>
                    <a:pt x="2122844" y="9245599"/>
                  </a:lnTo>
                  <a:lnTo>
                    <a:pt x="2114543" y="9283699"/>
                  </a:lnTo>
                  <a:lnTo>
                    <a:pt x="2106612" y="9334499"/>
                  </a:lnTo>
                  <a:lnTo>
                    <a:pt x="2099053" y="9372599"/>
                  </a:lnTo>
                  <a:lnTo>
                    <a:pt x="2091866" y="9423399"/>
                  </a:lnTo>
                  <a:lnTo>
                    <a:pt x="2085054" y="9474199"/>
                  </a:lnTo>
                  <a:lnTo>
                    <a:pt x="2078619" y="9512299"/>
                  </a:lnTo>
                  <a:lnTo>
                    <a:pt x="2072561" y="9563099"/>
                  </a:lnTo>
                  <a:lnTo>
                    <a:pt x="2066882" y="9613899"/>
                  </a:lnTo>
                  <a:lnTo>
                    <a:pt x="2061584" y="9664699"/>
                  </a:lnTo>
                  <a:lnTo>
                    <a:pt x="2056669" y="9702799"/>
                  </a:lnTo>
                  <a:lnTo>
                    <a:pt x="2052138" y="9753599"/>
                  </a:lnTo>
                  <a:lnTo>
                    <a:pt x="2047993" y="9804399"/>
                  </a:lnTo>
                  <a:lnTo>
                    <a:pt x="2044235" y="9842499"/>
                  </a:lnTo>
                  <a:lnTo>
                    <a:pt x="2040865" y="9893299"/>
                  </a:lnTo>
                  <a:lnTo>
                    <a:pt x="2039334" y="9918699"/>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 name="Google Shape;46;p1"/>
            <p:cNvSpPr/>
            <p:nvPr/>
          </p:nvSpPr>
          <p:spPr>
            <a:xfrm>
              <a:off x="1181100" y="3733799"/>
              <a:ext cx="6553200" cy="6553200"/>
            </a:xfrm>
            <a:custGeom>
              <a:avLst/>
              <a:gdLst/>
              <a:ahLst/>
              <a:cxnLst/>
              <a:rect l="l" t="t" r="r" b="b"/>
              <a:pathLst>
                <a:path w="6553200" h="6553200" extrusionOk="0">
                  <a:moveTo>
                    <a:pt x="2918139" y="6553183"/>
                  </a:moveTo>
                  <a:lnTo>
                    <a:pt x="0" y="6553183"/>
                  </a:lnTo>
                  <a:lnTo>
                    <a:pt x="219" y="6498946"/>
                  </a:lnTo>
                  <a:lnTo>
                    <a:pt x="877" y="6444813"/>
                  </a:lnTo>
                  <a:lnTo>
                    <a:pt x="1972" y="6390787"/>
                  </a:lnTo>
                  <a:lnTo>
                    <a:pt x="3502" y="6336868"/>
                  </a:lnTo>
                  <a:lnTo>
                    <a:pt x="5466" y="6283059"/>
                  </a:lnTo>
                  <a:lnTo>
                    <a:pt x="7860" y="6229361"/>
                  </a:lnTo>
                  <a:lnTo>
                    <a:pt x="10685" y="6175777"/>
                  </a:lnTo>
                  <a:lnTo>
                    <a:pt x="13939" y="6122306"/>
                  </a:lnTo>
                  <a:lnTo>
                    <a:pt x="17618" y="6068952"/>
                  </a:lnTo>
                  <a:lnTo>
                    <a:pt x="21723" y="6015716"/>
                  </a:lnTo>
                  <a:lnTo>
                    <a:pt x="26251" y="5962600"/>
                  </a:lnTo>
                  <a:lnTo>
                    <a:pt x="31200" y="5909605"/>
                  </a:lnTo>
                  <a:lnTo>
                    <a:pt x="36570" y="5856733"/>
                  </a:lnTo>
                  <a:lnTo>
                    <a:pt x="42357" y="5803986"/>
                  </a:lnTo>
                  <a:lnTo>
                    <a:pt x="48561" y="5751365"/>
                  </a:lnTo>
                  <a:lnTo>
                    <a:pt x="55180" y="5698872"/>
                  </a:lnTo>
                  <a:lnTo>
                    <a:pt x="62212" y="5646509"/>
                  </a:lnTo>
                  <a:lnTo>
                    <a:pt x="69655" y="5594278"/>
                  </a:lnTo>
                  <a:lnTo>
                    <a:pt x="77508" y="5542179"/>
                  </a:lnTo>
                  <a:lnTo>
                    <a:pt x="85769" y="5490216"/>
                  </a:lnTo>
                  <a:lnTo>
                    <a:pt x="94437" y="5438389"/>
                  </a:lnTo>
                  <a:lnTo>
                    <a:pt x="103509" y="5386700"/>
                  </a:lnTo>
                  <a:lnTo>
                    <a:pt x="112984" y="5335151"/>
                  </a:lnTo>
                  <a:lnTo>
                    <a:pt x="122860" y="5283744"/>
                  </a:lnTo>
                  <a:lnTo>
                    <a:pt x="133136" y="5232480"/>
                  </a:lnTo>
                  <a:lnTo>
                    <a:pt x="143810" y="5181361"/>
                  </a:lnTo>
                  <a:lnTo>
                    <a:pt x="154881" y="5130389"/>
                  </a:lnTo>
                  <a:lnTo>
                    <a:pt x="166345" y="5079565"/>
                  </a:lnTo>
                  <a:lnTo>
                    <a:pt x="178203" y="5028891"/>
                  </a:lnTo>
                  <a:lnTo>
                    <a:pt x="190452" y="4978368"/>
                  </a:lnTo>
                  <a:lnTo>
                    <a:pt x="203090" y="4927999"/>
                  </a:lnTo>
                  <a:lnTo>
                    <a:pt x="216116" y="4877785"/>
                  </a:lnTo>
                  <a:lnTo>
                    <a:pt x="229529" y="4827728"/>
                  </a:lnTo>
                  <a:lnTo>
                    <a:pt x="243325" y="4777830"/>
                  </a:lnTo>
                  <a:lnTo>
                    <a:pt x="257505" y="4728091"/>
                  </a:lnTo>
                  <a:lnTo>
                    <a:pt x="272065" y="4678515"/>
                  </a:lnTo>
                  <a:lnTo>
                    <a:pt x="287005" y="4629101"/>
                  </a:lnTo>
                  <a:lnTo>
                    <a:pt x="302323" y="4579853"/>
                  </a:lnTo>
                  <a:lnTo>
                    <a:pt x="318016" y="4530772"/>
                  </a:lnTo>
                  <a:lnTo>
                    <a:pt x="334084" y="4481860"/>
                  </a:lnTo>
                  <a:lnTo>
                    <a:pt x="350525" y="4433117"/>
                  </a:lnTo>
                  <a:lnTo>
                    <a:pt x="367336" y="4384547"/>
                  </a:lnTo>
                  <a:lnTo>
                    <a:pt x="384517" y="4336150"/>
                  </a:lnTo>
                  <a:lnTo>
                    <a:pt x="402065" y="4287929"/>
                  </a:lnTo>
                  <a:lnTo>
                    <a:pt x="419980" y="4239885"/>
                  </a:lnTo>
                  <a:lnTo>
                    <a:pt x="438258" y="4192019"/>
                  </a:lnTo>
                  <a:lnTo>
                    <a:pt x="456899" y="4144334"/>
                  </a:lnTo>
                  <a:lnTo>
                    <a:pt x="475901" y="4096830"/>
                  </a:lnTo>
                  <a:lnTo>
                    <a:pt x="495262" y="4049511"/>
                  </a:lnTo>
                  <a:lnTo>
                    <a:pt x="514980" y="4002377"/>
                  </a:lnTo>
                  <a:lnTo>
                    <a:pt x="535054" y="3955430"/>
                  </a:lnTo>
                  <a:lnTo>
                    <a:pt x="555482" y="3908672"/>
                  </a:lnTo>
                  <a:lnTo>
                    <a:pt x="576263" y="3862104"/>
                  </a:lnTo>
                  <a:lnTo>
                    <a:pt x="597394" y="3815729"/>
                  </a:lnTo>
                  <a:lnTo>
                    <a:pt x="618874" y="3769547"/>
                  </a:lnTo>
                  <a:lnTo>
                    <a:pt x="640702" y="3723561"/>
                  </a:lnTo>
                  <a:lnTo>
                    <a:pt x="662875" y="3677772"/>
                  </a:lnTo>
                  <a:lnTo>
                    <a:pt x="685393" y="3632182"/>
                  </a:lnTo>
                  <a:lnTo>
                    <a:pt x="708252" y="3586793"/>
                  </a:lnTo>
                  <a:lnTo>
                    <a:pt x="731452" y="3541606"/>
                  </a:lnTo>
                  <a:lnTo>
                    <a:pt x="754991" y="3496623"/>
                  </a:lnTo>
                  <a:lnTo>
                    <a:pt x="778868" y="3451846"/>
                  </a:lnTo>
                  <a:lnTo>
                    <a:pt x="803079" y="3407276"/>
                  </a:lnTo>
                  <a:lnTo>
                    <a:pt x="827625" y="3362915"/>
                  </a:lnTo>
                  <a:lnTo>
                    <a:pt x="852503" y="3318765"/>
                  </a:lnTo>
                  <a:lnTo>
                    <a:pt x="877711" y="3274827"/>
                  </a:lnTo>
                  <a:lnTo>
                    <a:pt x="903248" y="3231103"/>
                  </a:lnTo>
                  <a:lnTo>
                    <a:pt x="929112" y="3187595"/>
                  </a:lnTo>
                  <a:lnTo>
                    <a:pt x="955302" y="3144305"/>
                  </a:lnTo>
                  <a:lnTo>
                    <a:pt x="981815" y="3101234"/>
                  </a:lnTo>
                  <a:lnTo>
                    <a:pt x="1008650" y="3058383"/>
                  </a:lnTo>
                  <a:lnTo>
                    <a:pt x="1035806" y="3015755"/>
                  </a:lnTo>
                  <a:lnTo>
                    <a:pt x="1063280" y="2973352"/>
                  </a:lnTo>
                  <a:lnTo>
                    <a:pt x="1091072" y="2931174"/>
                  </a:lnTo>
                  <a:lnTo>
                    <a:pt x="1119178" y="2889224"/>
                  </a:lnTo>
                  <a:lnTo>
                    <a:pt x="1147599" y="2847503"/>
                  </a:lnTo>
                  <a:lnTo>
                    <a:pt x="1176331" y="2806013"/>
                  </a:lnTo>
                  <a:lnTo>
                    <a:pt x="1205373" y="2764756"/>
                  </a:lnTo>
                  <a:lnTo>
                    <a:pt x="1234724" y="2723733"/>
                  </a:lnTo>
                  <a:lnTo>
                    <a:pt x="1264382" y="2682946"/>
                  </a:lnTo>
                  <a:lnTo>
                    <a:pt x="1294345" y="2642397"/>
                  </a:lnTo>
                  <a:lnTo>
                    <a:pt x="1324611" y="2602087"/>
                  </a:lnTo>
                  <a:lnTo>
                    <a:pt x="1355179" y="2562019"/>
                  </a:lnTo>
                  <a:lnTo>
                    <a:pt x="1386048" y="2522193"/>
                  </a:lnTo>
                  <a:lnTo>
                    <a:pt x="1417214" y="2482611"/>
                  </a:lnTo>
                  <a:lnTo>
                    <a:pt x="1448678" y="2443276"/>
                  </a:lnTo>
                  <a:lnTo>
                    <a:pt x="1480437" y="2404189"/>
                  </a:lnTo>
                  <a:lnTo>
                    <a:pt x="1512488" y="2365351"/>
                  </a:lnTo>
                  <a:lnTo>
                    <a:pt x="1544832" y="2326764"/>
                  </a:lnTo>
                  <a:lnTo>
                    <a:pt x="1577466" y="2288430"/>
                  </a:lnTo>
                  <a:lnTo>
                    <a:pt x="1610388" y="2250351"/>
                  </a:lnTo>
                  <a:lnTo>
                    <a:pt x="1643596" y="2212528"/>
                  </a:lnTo>
                  <a:lnTo>
                    <a:pt x="1677090" y="2174963"/>
                  </a:lnTo>
                  <a:lnTo>
                    <a:pt x="1710866" y="2137658"/>
                  </a:lnTo>
                  <a:lnTo>
                    <a:pt x="1744925" y="2100614"/>
                  </a:lnTo>
                  <a:lnTo>
                    <a:pt x="1779263" y="2063833"/>
                  </a:lnTo>
                  <a:lnTo>
                    <a:pt x="1813879" y="2027316"/>
                  </a:lnTo>
                  <a:lnTo>
                    <a:pt x="1848772" y="1991066"/>
                  </a:lnTo>
                  <a:lnTo>
                    <a:pt x="1883940" y="1955084"/>
                  </a:lnTo>
                  <a:lnTo>
                    <a:pt x="1919381" y="1919372"/>
                  </a:lnTo>
                  <a:lnTo>
                    <a:pt x="1955093" y="1883932"/>
                  </a:lnTo>
                  <a:lnTo>
                    <a:pt x="1991075" y="1848764"/>
                  </a:lnTo>
                  <a:lnTo>
                    <a:pt x="2027325" y="1813871"/>
                  </a:lnTo>
                  <a:lnTo>
                    <a:pt x="2063841" y="1779255"/>
                  </a:lnTo>
                  <a:lnTo>
                    <a:pt x="2100622" y="1744917"/>
                  </a:lnTo>
                  <a:lnTo>
                    <a:pt x="2137667" y="1710859"/>
                  </a:lnTo>
                  <a:lnTo>
                    <a:pt x="2174972" y="1677082"/>
                  </a:lnTo>
                  <a:lnTo>
                    <a:pt x="2212537" y="1643589"/>
                  </a:lnTo>
                  <a:lnTo>
                    <a:pt x="2250360" y="1610381"/>
                  </a:lnTo>
                  <a:lnTo>
                    <a:pt x="2288440" y="1577459"/>
                  </a:lnTo>
                  <a:lnTo>
                    <a:pt x="2326774" y="1544825"/>
                  </a:lnTo>
                  <a:lnTo>
                    <a:pt x="2365360" y="1512482"/>
                  </a:lnTo>
                  <a:lnTo>
                    <a:pt x="2404199" y="1480430"/>
                  </a:lnTo>
                  <a:lnTo>
                    <a:pt x="2443286" y="1448671"/>
                  </a:lnTo>
                  <a:lnTo>
                    <a:pt x="2482621" y="1417208"/>
                  </a:lnTo>
                  <a:lnTo>
                    <a:pt x="2522203" y="1386041"/>
                  </a:lnTo>
                  <a:lnTo>
                    <a:pt x="2562029" y="1355173"/>
                  </a:lnTo>
                  <a:lnTo>
                    <a:pt x="2602098" y="1324605"/>
                  </a:lnTo>
                  <a:lnTo>
                    <a:pt x="2642408" y="1294339"/>
                  </a:lnTo>
                  <a:lnTo>
                    <a:pt x="2682957" y="1264376"/>
                  </a:lnTo>
                  <a:lnTo>
                    <a:pt x="2723744" y="1234718"/>
                  </a:lnTo>
                  <a:lnTo>
                    <a:pt x="2764767" y="1205368"/>
                  </a:lnTo>
                  <a:lnTo>
                    <a:pt x="2806024" y="1176325"/>
                  </a:lnTo>
                  <a:lnTo>
                    <a:pt x="2847514" y="1147593"/>
                  </a:lnTo>
                  <a:lnTo>
                    <a:pt x="2889235" y="1119173"/>
                  </a:lnTo>
                  <a:lnTo>
                    <a:pt x="2931185" y="1091067"/>
                  </a:lnTo>
                  <a:lnTo>
                    <a:pt x="2973363" y="1063275"/>
                  </a:lnTo>
                  <a:lnTo>
                    <a:pt x="3015767" y="1035801"/>
                  </a:lnTo>
                  <a:lnTo>
                    <a:pt x="3058395" y="1008646"/>
                  </a:lnTo>
                  <a:lnTo>
                    <a:pt x="3101245" y="981811"/>
                  </a:lnTo>
                  <a:lnTo>
                    <a:pt x="3144317" y="955297"/>
                  </a:lnTo>
                  <a:lnTo>
                    <a:pt x="3187607" y="929108"/>
                  </a:lnTo>
                  <a:lnTo>
                    <a:pt x="3231115" y="903244"/>
                  </a:lnTo>
                  <a:lnTo>
                    <a:pt x="3274839" y="877707"/>
                  </a:lnTo>
                  <a:lnTo>
                    <a:pt x="3318777" y="852499"/>
                  </a:lnTo>
                  <a:lnTo>
                    <a:pt x="3362927" y="827621"/>
                  </a:lnTo>
                  <a:lnTo>
                    <a:pt x="3407288" y="803076"/>
                  </a:lnTo>
                  <a:lnTo>
                    <a:pt x="3451858" y="778864"/>
                  </a:lnTo>
                  <a:lnTo>
                    <a:pt x="3496636" y="754988"/>
                  </a:lnTo>
                  <a:lnTo>
                    <a:pt x="3541619" y="731449"/>
                  </a:lnTo>
                  <a:lnTo>
                    <a:pt x="3586806" y="708249"/>
                  </a:lnTo>
                  <a:lnTo>
                    <a:pt x="3632195" y="685389"/>
                  </a:lnTo>
                  <a:lnTo>
                    <a:pt x="3677785" y="662872"/>
                  </a:lnTo>
                  <a:lnTo>
                    <a:pt x="3723574" y="640699"/>
                  </a:lnTo>
                  <a:lnTo>
                    <a:pt x="3769560" y="618871"/>
                  </a:lnTo>
                  <a:lnTo>
                    <a:pt x="3815742" y="597391"/>
                  </a:lnTo>
                  <a:lnTo>
                    <a:pt x="3862118" y="576260"/>
                  </a:lnTo>
                  <a:lnTo>
                    <a:pt x="3908685" y="555479"/>
                  </a:lnTo>
                  <a:lnTo>
                    <a:pt x="3955444" y="535051"/>
                  </a:lnTo>
                  <a:lnTo>
                    <a:pt x="4002391" y="514977"/>
                  </a:lnTo>
                  <a:lnTo>
                    <a:pt x="4049525" y="495259"/>
                  </a:lnTo>
                  <a:lnTo>
                    <a:pt x="4096844" y="475898"/>
                  </a:lnTo>
                  <a:lnTo>
                    <a:pt x="4144348" y="456897"/>
                  </a:lnTo>
                  <a:lnTo>
                    <a:pt x="4192033" y="438256"/>
                  </a:lnTo>
                  <a:lnTo>
                    <a:pt x="4239899" y="419977"/>
                  </a:lnTo>
                  <a:lnTo>
                    <a:pt x="4287943" y="402063"/>
                  </a:lnTo>
                  <a:lnTo>
                    <a:pt x="4336165" y="384515"/>
                  </a:lnTo>
                  <a:lnTo>
                    <a:pt x="4384562" y="367334"/>
                  </a:lnTo>
                  <a:lnTo>
                    <a:pt x="4433132" y="350523"/>
                  </a:lnTo>
                  <a:lnTo>
                    <a:pt x="4481874" y="334083"/>
                  </a:lnTo>
                  <a:lnTo>
                    <a:pt x="4530787" y="318015"/>
                  </a:lnTo>
                  <a:lnTo>
                    <a:pt x="4579868" y="302321"/>
                  </a:lnTo>
                  <a:lnTo>
                    <a:pt x="4629116" y="287004"/>
                  </a:lnTo>
                  <a:lnTo>
                    <a:pt x="4678529" y="272064"/>
                  </a:lnTo>
                  <a:lnTo>
                    <a:pt x="4728106" y="257503"/>
                  </a:lnTo>
                  <a:lnTo>
                    <a:pt x="4777845" y="243324"/>
                  </a:lnTo>
                  <a:lnTo>
                    <a:pt x="4827744" y="229527"/>
                  </a:lnTo>
                  <a:lnTo>
                    <a:pt x="4877801" y="216115"/>
                  </a:lnTo>
                  <a:lnTo>
                    <a:pt x="4928015" y="203089"/>
                  </a:lnTo>
                  <a:lnTo>
                    <a:pt x="4978384" y="190451"/>
                  </a:lnTo>
                  <a:lnTo>
                    <a:pt x="5028906" y="178202"/>
                  </a:lnTo>
                  <a:lnTo>
                    <a:pt x="5079580" y="166345"/>
                  </a:lnTo>
                  <a:lnTo>
                    <a:pt x="5130404" y="154880"/>
                  </a:lnTo>
                  <a:lnTo>
                    <a:pt x="5181377" y="143810"/>
                  </a:lnTo>
                  <a:lnTo>
                    <a:pt x="5232496" y="133136"/>
                  </a:lnTo>
                  <a:lnTo>
                    <a:pt x="5283760" y="122860"/>
                  </a:lnTo>
                  <a:lnTo>
                    <a:pt x="5335167" y="112983"/>
                  </a:lnTo>
                  <a:lnTo>
                    <a:pt x="5386716" y="103508"/>
                  </a:lnTo>
                  <a:lnTo>
                    <a:pt x="5438405" y="94436"/>
                  </a:lnTo>
                  <a:lnTo>
                    <a:pt x="5490232" y="85769"/>
                  </a:lnTo>
                  <a:lnTo>
                    <a:pt x="5542195" y="77508"/>
                  </a:lnTo>
                  <a:lnTo>
                    <a:pt x="5594294" y="69655"/>
                  </a:lnTo>
                  <a:lnTo>
                    <a:pt x="5646525" y="62212"/>
                  </a:lnTo>
                  <a:lnTo>
                    <a:pt x="5698888" y="55180"/>
                  </a:lnTo>
                  <a:lnTo>
                    <a:pt x="5751381" y="48561"/>
                  </a:lnTo>
                  <a:lnTo>
                    <a:pt x="5804002" y="42357"/>
                  </a:lnTo>
                  <a:lnTo>
                    <a:pt x="5856749" y="36570"/>
                  </a:lnTo>
                  <a:lnTo>
                    <a:pt x="5909621" y="31200"/>
                  </a:lnTo>
                  <a:lnTo>
                    <a:pt x="5962616" y="26251"/>
                  </a:lnTo>
                  <a:lnTo>
                    <a:pt x="6015733" y="21723"/>
                  </a:lnTo>
                  <a:lnTo>
                    <a:pt x="6068969" y="17618"/>
                  </a:lnTo>
                  <a:lnTo>
                    <a:pt x="6122323" y="13938"/>
                  </a:lnTo>
                  <a:lnTo>
                    <a:pt x="6175793" y="10685"/>
                  </a:lnTo>
                  <a:lnTo>
                    <a:pt x="6229378" y="7860"/>
                  </a:lnTo>
                  <a:lnTo>
                    <a:pt x="6283076" y="5465"/>
                  </a:lnTo>
                  <a:lnTo>
                    <a:pt x="6336885" y="3502"/>
                  </a:lnTo>
                  <a:lnTo>
                    <a:pt x="6390803" y="1972"/>
                  </a:lnTo>
                  <a:lnTo>
                    <a:pt x="6444830" y="877"/>
                  </a:lnTo>
                  <a:lnTo>
                    <a:pt x="6498962" y="219"/>
                  </a:lnTo>
                  <a:lnTo>
                    <a:pt x="6553199" y="0"/>
                  </a:lnTo>
                  <a:lnTo>
                    <a:pt x="6553199" y="2918107"/>
                  </a:lnTo>
                  <a:lnTo>
                    <a:pt x="6504704" y="2918423"/>
                  </a:lnTo>
                  <a:lnTo>
                    <a:pt x="6456361" y="2919372"/>
                  </a:lnTo>
                  <a:lnTo>
                    <a:pt x="6408173" y="2920947"/>
                  </a:lnTo>
                  <a:lnTo>
                    <a:pt x="6360146" y="2923145"/>
                  </a:lnTo>
                  <a:lnTo>
                    <a:pt x="6312283" y="2925963"/>
                  </a:lnTo>
                  <a:lnTo>
                    <a:pt x="6264588" y="2929397"/>
                  </a:lnTo>
                  <a:lnTo>
                    <a:pt x="6217065" y="2933442"/>
                  </a:lnTo>
                  <a:lnTo>
                    <a:pt x="6169718" y="2938094"/>
                  </a:lnTo>
                  <a:lnTo>
                    <a:pt x="6122550" y="2943350"/>
                  </a:lnTo>
                  <a:lnTo>
                    <a:pt x="6075566" y="2949206"/>
                  </a:lnTo>
                  <a:lnTo>
                    <a:pt x="6028770" y="2955658"/>
                  </a:lnTo>
                  <a:lnTo>
                    <a:pt x="5982165" y="2962702"/>
                  </a:lnTo>
                  <a:lnTo>
                    <a:pt x="5935755" y="2970333"/>
                  </a:lnTo>
                  <a:lnTo>
                    <a:pt x="5889545" y="2978549"/>
                  </a:lnTo>
                  <a:lnTo>
                    <a:pt x="5843538" y="2987345"/>
                  </a:lnTo>
                  <a:lnTo>
                    <a:pt x="5797739" y="2996717"/>
                  </a:lnTo>
                  <a:lnTo>
                    <a:pt x="5752150" y="3006661"/>
                  </a:lnTo>
                  <a:lnTo>
                    <a:pt x="5706777" y="3017173"/>
                  </a:lnTo>
                  <a:lnTo>
                    <a:pt x="5661622" y="3028250"/>
                  </a:lnTo>
                  <a:lnTo>
                    <a:pt x="5616690" y="3039888"/>
                  </a:lnTo>
                  <a:lnTo>
                    <a:pt x="5571986" y="3052082"/>
                  </a:lnTo>
                  <a:lnTo>
                    <a:pt x="5527512" y="3064829"/>
                  </a:lnTo>
                  <a:lnTo>
                    <a:pt x="5483272" y="3078124"/>
                  </a:lnTo>
                  <a:lnTo>
                    <a:pt x="5439271" y="3091964"/>
                  </a:lnTo>
                  <a:lnTo>
                    <a:pt x="5395513" y="3106345"/>
                  </a:lnTo>
                  <a:lnTo>
                    <a:pt x="5352001" y="3121263"/>
                  </a:lnTo>
                  <a:lnTo>
                    <a:pt x="5308740" y="3136714"/>
                  </a:lnTo>
                  <a:lnTo>
                    <a:pt x="5265733" y="3152694"/>
                  </a:lnTo>
                  <a:lnTo>
                    <a:pt x="5222984" y="3169200"/>
                  </a:lnTo>
                  <a:lnTo>
                    <a:pt x="5180497" y="3186226"/>
                  </a:lnTo>
                  <a:lnTo>
                    <a:pt x="5138276" y="3203770"/>
                  </a:lnTo>
                  <a:lnTo>
                    <a:pt x="5096326" y="3221827"/>
                  </a:lnTo>
                  <a:lnTo>
                    <a:pt x="5054649" y="3240394"/>
                  </a:lnTo>
                  <a:lnTo>
                    <a:pt x="5013250" y="3259466"/>
                  </a:lnTo>
                  <a:lnTo>
                    <a:pt x="4972133" y="3279040"/>
                  </a:lnTo>
                  <a:lnTo>
                    <a:pt x="4931302" y="3299112"/>
                  </a:lnTo>
                  <a:lnTo>
                    <a:pt x="4890760" y="3319677"/>
                  </a:lnTo>
                  <a:lnTo>
                    <a:pt x="4850512" y="3340732"/>
                  </a:lnTo>
                  <a:lnTo>
                    <a:pt x="4810561" y="3362273"/>
                  </a:lnTo>
                  <a:lnTo>
                    <a:pt x="4770912" y="3384296"/>
                  </a:lnTo>
                  <a:lnTo>
                    <a:pt x="4731568" y="3406797"/>
                  </a:lnTo>
                  <a:lnTo>
                    <a:pt x="4692533" y="3429772"/>
                  </a:lnTo>
                  <a:lnTo>
                    <a:pt x="4653812" y="3453218"/>
                  </a:lnTo>
                  <a:lnTo>
                    <a:pt x="4615407" y="3477129"/>
                  </a:lnTo>
                  <a:lnTo>
                    <a:pt x="4577324" y="3501503"/>
                  </a:lnTo>
                  <a:lnTo>
                    <a:pt x="4539566" y="3526336"/>
                  </a:lnTo>
                  <a:lnTo>
                    <a:pt x="4502136" y="3551623"/>
                  </a:lnTo>
                  <a:lnTo>
                    <a:pt x="4465039" y="3577360"/>
                  </a:lnTo>
                  <a:lnTo>
                    <a:pt x="4428279" y="3603545"/>
                  </a:lnTo>
                  <a:lnTo>
                    <a:pt x="4391860" y="3630171"/>
                  </a:lnTo>
                  <a:lnTo>
                    <a:pt x="4355786" y="3657237"/>
                  </a:lnTo>
                  <a:lnTo>
                    <a:pt x="4320059" y="3684738"/>
                  </a:lnTo>
                  <a:lnTo>
                    <a:pt x="4284686" y="3712669"/>
                  </a:lnTo>
                  <a:lnTo>
                    <a:pt x="4249668" y="3741028"/>
                  </a:lnTo>
                  <a:lnTo>
                    <a:pt x="4215011" y="3769810"/>
                  </a:lnTo>
                  <a:lnTo>
                    <a:pt x="4180718" y="3799011"/>
                  </a:lnTo>
                  <a:lnTo>
                    <a:pt x="4146794" y="3828627"/>
                  </a:lnTo>
                  <a:lnTo>
                    <a:pt x="4113241" y="3858654"/>
                  </a:lnTo>
                  <a:lnTo>
                    <a:pt x="4080064" y="3889089"/>
                  </a:lnTo>
                  <a:lnTo>
                    <a:pt x="4047268" y="3919927"/>
                  </a:lnTo>
                  <a:lnTo>
                    <a:pt x="4014855" y="3951165"/>
                  </a:lnTo>
                  <a:lnTo>
                    <a:pt x="3982830" y="3982799"/>
                  </a:lnTo>
                  <a:lnTo>
                    <a:pt x="3951196" y="4014824"/>
                  </a:lnTo>
                  <a:lnTo>
                    <a:pt x="3919958" y="4047237"/>
                  </a:lnTo>
                  <a:lnTo>
                    <a:pt x="3889120" y="4080034"/>
                  </a:lnTo>
                  <a:lnTo>
                    <a:pt x="3858685" y="4113211"/>
                  </a:lnTo>
                  <a:lnTo>
                    <a:pt x="3828658" y="4146763"/>
                  </a:lnTo>
                  <a:lnTo>
                    <a:pt x="3799042" y="4180688"/>
                  </a:lnTo>
                  <a:lnTo>
                    <a:pt x="3769841" y="4214981"/>
                  </a:lnTo>
                  <a:lnTo>
                    <a:pt x="3741059" y="4249638"/>
                  </a:lnTo>
                  <a:lnTo>
                    <a:pt x="3712701" y="4284656"/>
                  </a:lnTo>
                  <a:lnTo>
                    <a:pt x="3684769" y="4320030"/>
                  </a:lnTo>
                  <a:lnTo>
                    <a:pt x="3657269" y="4355756"/>
                  </a:lnTo>
                  <a:lnTo>
                    <a:pt x="3630203" y="4391831"/>
                  </a:lnTo>
                  <a:lnTo>
                    <a:pt x="3603576" y="4428250"/>
                  </a:lnTo>
                  <a:lnTo>
                    <a:pt x="3577392" y="4465010"/>
                  </a:lnTo>
                  <a:lnTo>
                    <a:pt x="3551655" y="4502107"/>
                  </a:lnTo>
                  <a:lnTo>
                    <a:pt x="3526368" y="4539537"/>
                  </a:lnTo>
                  <a:lnTo>
                    <a:pt x="3501535" y="4577295"/>
                  </a:lnTo>
                  <a:lnTo>
                    <a:pt x="3477161" y="4615379"/>
                  </a:lnTo>
                  <a:lnTo>
                    <a:pt x="3453250" y="4653784"/>
                  </a:lnTo>
                  <a:lnTo>
                    <a:pt x="3429804" y="4692505"/>
                  </a:lnTo>
                  <a:lnTo>
                    <a:pt x="3406829" y="4731540"/>
                  </a:lnTo>
                  <a:lnTo>
                    <a:pt x="3384328" y="4770884"/>
                  </a:lnTo>
                  <a:lnTo>
                    <a:pt x="3362305" y="4810534"/>
                  </a:lnTo>
                  <a:lnTo>
                    <a:pt x="3340764" y="4850485"/>
                  </a:lnTo>
                  <a:lnTo>
                    <a:pt x="3319709" y="4890733"/>
                  </a:lnTo>
                  <a:lnTo>
                    <a:pt x="3299144" y="4931275"/>
                  </a:lnTo>
                  <a:lnTo>
                    <a:pt x="3279072" y="4972106"/>
                  </a:lnTo>
                  <a:lnTo>
                    <a:pt x="3259499" y="5013224"/>
                  </a:lnTo>
                  <a:lnTo>
                    <a:pt x="3240426" y="5054623"/>
                  </a:lnTo>
                  <a:lnTo>
                    <a:pt x="3221860" y="5096300"/>
                  </a:lnTo>
                  <a:lnTo>
                    <a:pt x="3203803" y="5138251"/>
                  </a:lnTo>
                  <a:lnTo>
                    <a:pt x="3186259" y="5180471"/>
                  </a:lnTo>
                  <a:lnTo>
                    <a:pt x="3169232" y="5222958"/>
                  </a:lnTo>
                  <a:lnTo>
                    <a:pt x="3152727" y="5265708"/>
                  </a:lnTo>
                  <a:lnTo>
                    <a:pt x="3136747" y="5308715"/>
                  </a:lnTo>
                  <a:lnTo>
                    <a:pt x="3121296" y="5351977"/>
                  </a:lnTo>
                  <a:lnTo>
                    <a:pt x="3106378" y="5395489"/>
                  </a:lnTo>
                  <a:lnTo>
                    <a:pt x="3091997" y="5439247"/>
                  </a:lnTo>
                  <a:lnTo>
                    <a:pt x="3078157" y="5483248"/>
                  </a:lnTo>
                  <a:lnTo>
                    <a:pt x="3064861" y="5527488"/>
                  </a:lnTo>
                  <a:lnTo>
                    <a:pt x="3052115" y="5571962"/>
                  </a:lnTo>
                  <a:lnTo>
                    <a:pt x="3039921" y="5616667"/>
                  </a:lnTo>
                  <a:lnTo>
                    <a:pt x="3028283" y="5661599"/>
                  </a:lnTo>
                  <a:lnTo>
                    <a:pt x="3017206" y="5706754"/>
                  </a:lnTo>
                  <a:lnTo>
                    <a:pt x="3006693" y="5752128"/>
                  </a:lnTo>
                  <a:lnTo>
                    <a:pt x="2996749" y="5797717"/>
                  </a:lnTo>
                  <a:lnTo>
                    <a:pt x="2987377" y="5843517"/>
                  </a:lnTo>
                  <a:lnTo>
                    <a:pt x="2978582" y="5889524"/>
                  </a:lnTo>
                  <a:lnTo>
                    <a:pt x="2970366" y="5935734"/>
                  </a:lnTo>
                  <a:lnTo>
                    <a:pt x="2962734" y="5982144"/>
                  </a:lnTo>
                  <a:lnTo>
                    <a:pt x="2955691" y="6028749"/>
                  </a:lnTo>
                  <a:lnTo>
                    <a:pt x="2949239" y="6075546"/>
                  </a:lnTo>
                  <a:lnTo>
                    <a:pt x="2943383" y="6122531"/>
                  </a:lnTo>
                  <a:lnTo>
                    <a:pt x="2938127" y="6169699"/>
                  </a:lnTo>
                  <a:lnTo>
                    <a:pt x="2933474" y="6217046"/>
                  </a:lnTo>
                  <a:lnTo>
                    <a:pt x="2929429" y="6264570"/>
                  </a:lnTo>
                  <a:lnTo>
                    <a:pt x="2925996" y="6312265"/>
                  </a:lnTo>
                  <a:lnTo>
                    <a:pt x="2923178" y="6360129"/>
                  </a:lnTo>
                  <a:lnTo>
                    <a:pt x="2920980" y="6408156"/>
                  </a:lnTo>
                  <a:lnTo>
                    <a:pt x="2919404" y="6456343"/>
                  </a:lnTo>
                  <a:lnTo>
                    <a:pt x="2918456" y="6504687"/>
                  </a:lnTo>
                  <a:lnTo>
                    <a:pt x="2918139" y="6553183"/>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8" name="Google Shape;48;p1"/>
          <p:cNvSpPr txBox="1">
            <a:spLocks noGrp="1"/>
          </p:cNvSpPr>
          <p:nvPr>
            <p:ph type="body" idx="1"/>
          </p:nvPr>
        </p:nvSpPr>
        <p:spPr>
          <a:xfrm>
            <a:off x="8706083" y="3776884"/>
            <a:ext cx="8783180" cy="3085332"/>
          </a:xfrm>
          <a:prstGeom prst="rect">
            <a:avLst/>
          </a:prstGeom>
          <a:noFill/>
          <a:ln>
            <a:noFill/>
          </a:ln>
        </p:spPr>
        <p:txBody>
          <a:bodyPr spcFirstLastPara="1" wrap="square" lIns="0" tIns="165100" rIns="0" bIns="0" anchor="t" anchorCtr="0">
            <a:spAutoFit/>
          </a:bodyPr>
          <a:lstStyle/>
          <a:p>
            <a:pPr marL="12700" marR="5080" lvl="0" indent="0" algn="l" rtl="0">
              <a:lnSpc>
                <a:spcPct val="109375"/>
              </a:lnSpc>
              <a:spcBef>
                <a:spcPts val="0"/>
              </a:spcBef>
              <a:spcAft>
                <a:spcPts val="0"/>
              </a:spcAft>
              <a:buSzPts val="1400"/>
              <a:buNone/>
            </a:pPr>
            <a:r>
              <a:rPr lang="en-US" sz="8700" dirty="0"/>
              <a:t>Recommender System</a:t>
            </a:r>
            <a:endParaRPr sz="8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6"/>
        <p:cNvGrpSpPr/>
        <p:nvPr/>
      </p:nvGrpSpPr>
      <p:grpSpPr>
        <a:xfrm>
          <a:off x="0" y="0"/>
          <a:ext cx="0" cy="0"/>
          <a:chOff x="0" y="0"/>
          <a:chExt cx="0" cy="0"/>
        </a:xfrm>
      </p:grpSpPr>
      <p:sp>
        <p:nvSpPr>
          <p:cNvPr id="128" name="Google Shape;128;p8"/>
          <p:cNvSpPr txBox="1"/>
          <p:nvPr/>
        </p:nvSpPr>
        <p:spPr>
          <a:xfrm>
            <a:off x="8322365" y="1675470"/>
            <a:ext cx="8700396" cy="3480810"/>
          </a:xfrm>
          <a:prstGeom prst="rect">
            <a:avLst/>
          </a:prstGeom>
          <a:noFill/>
          <a:ln>
            <a:noFill/>
          </a:ln>
        </p:spPr>
        <p:txBody>
          <a:bodyPr spcFirstLastPara="1" wrap="square" lIns="0" tIns="12050" rIns="0" bIns="0" anchor="t" anchorCtr="0">
            <a:spAutoFit/>
          </a:bodyPr>
          <a:lstStyle/>
          <a:p>
            <a:pPr marL="12700" marR="891539" lvl="0" indent="0" algn="l" rtl="0">
              <a:lnSpc>
                <a:spcPct val="114700"/>
              </a:lnSpc>
              <a:spcBef>
                <a:spcPts val="0"/>
              </a:spcBef>
              <a:spcAft>
                <a:spcPts val="0"/>
              </a:spcAft>
              <a:buClr>
                <a:srgbClr val="000000"/>
              </a:buClr>
              <a:buSzPts val="2800"/>
              <a:buFont typeface="Arial"/>
              <a:buNone/>
            </a:pPr>
            <a:r>
              <a:rPr lang="en-US" sz="2800" b="0" i="0" u="none" strike="noStrike" cap="none" dirty="0">
                <a:solidFill>
                  <a:srgbClr val="000000"/>
                </a:solidFill>
                <a:latin typeface="Trebuchet MS"/>
                <a:ea typeface="Trebuchet MS"/>
                <a:cs typeface="Trebuchet MS"/>
                <a:sym typeface="Trebuchet MS"/>
              </a:rPr>
              <a:t>When recommending items to users, we need to:</a:t>
            </a:r>
          </a:p>
          <a:p>
            <a:pPr marL="527050" marR="891539" lvl="0" indent="-514350" algn="l" rtl="0">
              <a:lnSpc>
                <a:spcPct val="1147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Trebuchet MS"/>
                <a:ea typeface="Trebuchet MS"/>
                <a:cs typeface="Trebuchet MS"/>
                <a:sym typeface="Trebuchet MS"/>
              </a:rPr>
              <a:t>Analyze their historical preferences and </a:t>
            </a:r>
          </a:p>
          <a:p>
            <a:pPr marL="527050" marR="891539" lvl="0" indent="-514350" algn="l" rtl="0">
              <a:lnSpc>
                <a:spcPct val="114700"/>
              </a:lnSpc>
              <a:spcBef>
                <a:spcPts val="0"/>
              </a:spcBef>
              <a:spcAft>
                <a:spcPts val="0"/>
              </a:spcAft>
              <a:buClr>
                <a:srgbClr val="000000"/>
              </a:buClr>
              <a:buSzPts val="2800"/>
              <a:buFont typeface="Arial"/>
              <a:buAutoNum type="arabicPeriod"/>
            </a:pPr>
            <a:r>
              <a:rPr lang="en-US" sz="2800" b="0" i="0" u="none" strike="noStrike" cap="none" dirty="0" smtClean="0">
                <a:solidFill>
                  <a:srgbClr val="000000"/>
                </a:solidFill>
                <a:latin typeface="Trebuchet MS"/>
                <a:ea typeface="Trebuchet MS"/>
                <a:cs typeface="Trebuchet MS"/>
                <a:sym typeface="Trebuchet MS"/>
              </a:rPr>
              <a:t>interactions Identify </a:t>
            </a:r>
            <a:r>
              <a:rPr lang="en-US" sz="2800" b="0" i="0" u="none" strike="noStrike" cap="none" dirty="0">
                <a:solidFill>
                  <a:srgbClr val="000000"/>
                </a:solidFill>
                <a:latin typeface="Trebuchet MS"/>
                <a:ea typeface="Trebuchet MS"/>
                <a:cs typeface="Trebuchet MS"/>
                <a:sym typeface="Trebuchet MS"/>
              </a:rPr>
              <a:t>patterns in their behavior</a:t>
            </a:r>
          </a:p>
          <a:p>
            <a:pPr marL="527050" marR="891539" lvl="0" indent="-514350" algn="l" rtl="0">
              <a:lnSpc>
                <a:spcPct val="1147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highlight>
                  <a:srgbClr val="FF0000"/>
                </a:highlight>
                <a:latin typeface="Trebuchet MS"/>
                <a:ea typeface="Trebuchet MS"/>
                <a:cs typeface="Trebuchet MS"/>
                <a:sym typeface="Trebuchet MS"/>
              </a:rPr>
              <a:t>Find similar items that match their taste profile</a:t>
            </a:r>
            <a:endParaRPr sz="2800" b="0" i="0" u="none" strike="noStrike" cap="none" dirty="0">
              <a:solidFill>
                <a:srgbClr val="000000"/>
              </a:solidFill>
              <a:highlight>
                <a:srgbClr val="FF0000"/>
              </a:highlight>
              <a:latin typeface="Trebuchet MS"/>
              <a:ea typeface="Trebuchet MS"/>
              <a:cs typeface="Trebuchet MS"/>
              <a:sym typeface="Trebuchet MS"/>
            </a:endParaRPr>
          </a:p>
        </p:txBody>
      </p:sp>
      <p:sp>
        <p:nvSpPr>
          <p:cNvPr id="129" name="Google Shape;129;p8"/>
          <p:cNvSpPr/>
          <p:nvPr/>
        </p:nvSpPr>
        <p:spPr>
          <a:xfrm>
            <a:off x="0" y="0"/>
            <a:ext cx="7923530" cy="10287000"/>
          </a:xfrm>
          <a:custGeom>
            <a:avLst/>
            <a:gdLst/>
            <a:ahLst/>
            <a:cxnLst/>
            <a:rect l="l" t="t" r="r" b="b"/>
            <a:pathLst>
              <a:path w="7923530" h="10287000" extrusionOk="0">
                <a:moveTo>
                  <a:pt x="5668530" y="10287000"/>
                </a:moveTo>
                <a:lnTo>
                  <a:pt x="0" y="10287000"/>
                </a:lnTo>
                <a:lnTo>
                  <a:pt x="0" y="0"/>
                </a:lnTo>
                <a:lnTo>
                  <a:pt x="5209055" y="0"/>
                </a:lnTo>
                <a:lnTo>
                  <a:pt x="5217529" y="6124"/>
                </a:lnTo>
                <a:lnTo>
                  <a:pt x="5260930" y="38040"/>
                </a:lnTo>
                <a:lnTo>
                  <a:pt x="5304069" y="70310"/>
                </a:lnTo>
                <a:lnTo>
                  <a:pt x="5346938" y="102927"/>
                </a:lnTo>
                <a:lnTo>
                  <a:pt x="5389536" y="135891"/>
                </a:lnTo>
                <a:lnTo>
                  <a:pt x="5431862" y="169203"/>
                </a:lnTo>
                <a:lnTo>
                  <a:pt x="5473915" y="202862"/>
                </a:lnTo>
                <a:lnTo>
                  <a:pt x="5515692" y="236869"/>
                </a:lnTo>
                <a:lnTo>
                  <a:pt x="5557200" y="271217"/>
                </a:lnTo>
                <a:lnTo>
                  <a:pt x="5598419" y="305898"/>
                </a:lnTo>
                <a:lnTo>
                  <a:pt x="5639350" y="340913"/>
                </a:lnTo>
                <a:lnTo>
                  <a:pt x="5679993" y="376261"/>
                </a:lnTo>
                <a:lnTo>
                  <a:pt x="5720349" y="411943"/>
                </a:lnTo>
                <a:lnTo>
                  <a:pt x="5760420" y="447959"/>
                </a:lnTo>
                <a:lnTo>
                  <a:pt x="5800185" y="484301"/>
                </a:lnTo>
                <a:lnTo>
                  <a:pt x="5839650" y="520962"/>
                </a:lnTo>
                <a:lnTo>
                  <a:pt x="5878813" y="557943"/>
                </a:lnTo>
                <a:lnTo>
                  <a:pt x="5917674" y="595244"/>
                </a:lnTo>
                <a:lnTo>
                  <a:pt x="5956230" y="632863"/>
                </a:lnTo>
                <a:lnTo>
                  <a:pt x="5994480" y="670802"/>
                </a:lnTo>
                <a:lnTo>
                  <a:pt x="6032417" y="709052"/>
                </a:lnTo>
                <a:lnTo>
                  <a:pt x="6070035" y="747607"/>
                </a:lnTo>
                <a:lnTo>
                  <a:pt x="6107333" y="786465"/>
                </a:lnTo>
                <a:lnTo>
                  <a:pt x="6144313" y="825627"/>
                </a:lnTo>
                <a:lnTo>
                  <a:pt x="6180976" y="865093"/>
                </a:lnTo>
                <a:lnTo>
                  <a:pt x="6217321" y="904863"/>
                </a:lnTo>
                <a:lnTo>
                  <a:pt x="6253331" y="944928"/>
                </a:lnTo>
                <a:lnTo>
                  <a:pt x="6289011" y="985281"/>
                </a:lnTo>
                <a:lnTo>
                  <a:pt x="6324360" y="1025922"/>
                </a:lnTo>
                <a:lnTo>
                  <a:pt x="6359378" y="1066851"/>
                </a:lnTo>
                <a:lnTo>
                  <a:pt x="6394063" y="1108069"/>
                </a:lnTo>
                <a:lnTo>
                  <a:pt x="6428416" y="1149575"/>
                </a:lnTo>
                <a:lnTo>
                  <a:pt x="6462417" y="1191359"/>
                </a:lnTo>
                <a:lnTo>
                  <a:pt x="6496075" y="1233414"/>
                </a:lnTo>
                <a:lnTo>
                  <a:pt x="6529387" y="1275741"/>
                </a:lnTo>
                <a:lnTo>
                  <a:pt x="6562353" y="1318338"/>
                </a:lnTo>
                <a:lnTo>
                  <a:pt x="6594970" y="1361206"/>
                </a:lnTo>
                <a:lnTo>
                  <a:pt x="6627237" y="1404344"/>
                </a:lnTo>
                <a:lnTo>
                  <a:pt x="6659149" y="1447746"/>
                </a:lnTo>
                <a:lnTo>
                  <a:pt x="6690702" y="1491404"/>
                </a:lnTo>
                <a:lnTo>
                  <a:pt x="6721894" y="1535317"/>
                </a:lnTo>
                <a:lnTo>
                  <a:pt x="6752726" y="1579483"/>
                </a:lnTo>
                <a:lnTo>
                  <a:pt x="6783199" y="1623898"/>
                </a:lnTo>
                <a:lnTo>
                  <a:pt x="6813311" y="1668562"/>
                </a:lnTo>
                <a:lnTo>
                  <a:pt x="6843059" y="1713480"/>
                </a:lnTo>
                <a:lnTo>
                  <a:pt x="6872437" y="1758635"/>
                </a:lnTo>
                <a:lnTo>
                  <a:pt x="6901443" y="1804025"/>
                </a:lnTo>
                <a:lnTo>
                  <a:pt x="6930076" y="1849650"/>
                </a:lnTo>
                <a:lnTo>
                  <a:pt x="6958334" y="1895509"/>
                </a:lnTo>
                <a:lnTo>
                  <a:pt x="6986217" y="1941602"/>
                </a:lnTo>
                <a:lnTo>
                  <a:pt x="7013721" y="1987930"/>
                </a:lnTo>
                <a:lnTo>
                  <a:pt x="7040846" y="2034470"/>
                </a:lnTo>
                <a:lnTo>
                  <a:pt x="7067589" y="2081226"/>
                </a:lnTo>
                <a:lnTo>
                  <a:pt x="7093948" y="2128200"/>
                </a:lnTo>
                <a:lnTo>
                  <a:pt x="7119921" y="2175392"/>
                </a:lnTo>
                <a:lnTo>
                  <a:pt x="7145505" y="2222807"/>
                </a:lnTo>
                <a:lnTo>
                  <a:pt x="7170710" y="2270420"/>
                </a:lnTo>
                <a:lnTo>
                  <a:pt x="7195520" y="2318234"/>
                </a:lnTo>
                <a:lnTo>
                  <a:pt x="7219935" y="2366247"/>
                </a:lnTo>
                <a:lnTo>
                  <a:pt x="7243955" y="2414457"/>
                </a:lnTo>
                <a:lnTo>
                  <a:pt x="7267579" y="2462864"/>
                </a:lnTo>
                <a:lnTo>
                  <a:pt x="7290809" y="2511465"/>
                </a:lnTo>
                <a:lnTo>
                  <a:pt x="7313650" y="2560264"/>
                </a:lnTo>
                <a:lnTo>
                  <a:pt x="7336085" y="2609239"/>
                </a:lnTo>
                <a:lnTo>
                  <a:pt x="7358114" y="2658391"/>
                </a:lnTo>
                <a:lnTo>
                  <a:pt x="7379740" y="2707722"/>
                </a:lnTo>
                <a:lnTo>
                  <a:pt x="7400963" y="2757230"/>
                </a:lnTo>
                <a:lnTo>
                  <a:pt x="7421785" y="2806918"/>
                </a:lnTo>
                <a:lnTo>
                  <a:pt x="7442192" y="2856775"/>
                </a:lnTo>
                <a:lnTo>
                  <a:pt x="7462192" y="2906791"/>
                </a:lnTo>
                <a:lnTo>
                  <a:pt x="7481785" y="2956966"/>
                </a:lnTo>
                <a:lnTo>
                  <a:pt x="7500967" y="3007301"/>
                </a:lnTo>
                <a:lnTo>
                  <a:pt x="7519736" y="3057797"/>
                </a:lnTo>
                <a:lnTo>
                  <a:pt x="7538091" y="3108455"/>
                </a:lnTo>
                <a:lnTo>
                  <a:pt x="7556029" y="3159251"/>
                </a:lnTo>
                <a:lnTo>
                  <a:pt x="7573550" y="3210187"/>
                </a:lnTo>
                <a:lnTo>
                  <a:pt x="7590654" y="3261262"/>
                </a:lnTo>
                <a:lnTo>
                  <a:pt x="7607341" y="3312475"/>
                </a:lnTo>
                <a:lnTo>
                  <a:pt x="7623611" y="3363826"/>
                </a:lnTo>
                <a:lnTo>
                  <a:pt x="7639464" y="3415313"/>
                </a:lnTo>
                <a:lnTo>
                  <a:pt x="7654895" y="3466928"/>
                </a:lnTo>
                <a:lnTo>
                  <a:pt x="7669901" y="3518661"/>
                </a:lnTo>
                <a:lnTo>
                  <a:pt x="7684481" y="3570513"/>
                </a:lnTo>
                <a:lnTo>
                  <a:pt x="7698635" y="3622483"/>
                </a:lnTo>
                <a:lnTo>
                  <a:pt x="7712364" y="3674572"/>
                </a:lnTo>
                <a:lnTo>
                  <a:pt x="7725666" y="3726779"/>
                </a:lnTo>
                <a:lnTo>
                  <a:pt x="7738541" y="3779094"/>
                </a:lnTo>
                <a:lnTo>
                  <a:pt x="7750985" y="3831505"/>
                </a:lnTo>
                <a:lnTo>
                  <a:pt x="7763000" y="3884011"/>
                </a:lnTo>
                <a:lnTo>
                  <a:pt x="7774584" y="3936611"/>
                </a:lnTo>
                <a:lnTo>
                  <a:pt x="7785738" y="3989304"/>
                </a:lnTo>
                <a:lnTo>
                  <a:pt x="7796461" y="4042091"/>
                </a:lnTo>
                <a:lnTo>
                  <a:pt x="7806755" y="4094974"/>
                </a:lnTo>
                <a:lnTo>
                  <a:pt x="7816616" y="4147932"/>
                </a:lnTo>
                <a:lnTo>
                  <a:pt x="7826045" y="4200965"/>
                </a:lnTo>
                <a:lnTo>
                  <a:pt x="7835039" y="4254072"/>
                </a:lnTo>
                <a:lnTo>
                  <a:pt x="7843597" y="4307254"/>
                </a:lnTo>
                <a:lnTo>
                  <a:pt x="7851717" y="4360511"/>
                </a:lnTo>
                <a:lnTo>
                  <a:pt x="7859401" y="4413842"/>
                </a:lnTo>
                <a:lnTo>
                  <a:pt x="7866650" y="4467223"/>
                </a:lnTo>
                <a:lnTo>
                  <a:pt x="7873462" y="4520655"/>
                </a:lnTo>
                <a:lnTo>
                  <a:pt x="7879838" y="4574140"/>
                </a:lnTo>
                <a:lnTo>
                  <a:pt x="7885776" y="4627680"/>
                </a:lnTo>
                <a:lnTo>
                  <a:pt x="7891276" y="4681274"/>
                </a:lnTo>
                <a:lnTo>
                  <a:pt x="7896337" y="4734904"/>
                </a:lnTo>
                <a:lnTo>
                  <a:pt x="7900959" y="4788570"/>
                </a:lnTo>
                <a:lnTo>
                  <a:pt x="7905143" y="4842272"/>
                </a:lnTo>
                <a:lnTo>
                  <a:pt x="7908887" y="4896006"/>
                </a:lnTo>
                <a:lnTo>
                  <a:pt x="7912192" y="4949772"/>
                </a:lnTo>
                <a:lnTo>
                  <a:pt x="7915059" y="5003565"/>
                </a:lnTo>
                <a:lnTo>
                  <a:pt x="7917484" y="5057390"/>
                </a:lnTo>
                <a:lnTo>
                  <a:pt x="7919467" y="5111224"/>
                </a:lnTo>
                <a:lnTo>
                  <a:pt x="7921008" y="5165067"/>
                </a:lnTo>
                <a:lnTo>
                  <a:pt x="7922107" y="5218918"/>
                </a:lnTo>
                <a:lnTo>
                  <a:pt x="7922767" y="5272778"/>
                </a:lnTo>
                <a:lnTo>
                  <a:pt x="7922986" y="5326647"/>
                </a:lnTo>
                <a:lnTo>
                  <a:pt x="7922767" y="5380516"/>
                </a:lnTo>
                <a:lnTo>
                  <a:pt x="7922107" y="5434376"/>
                </a:lnTo>
                <a:lnTo>
                  <a:pt x="7921008" y="5488227"/>
                </a:lnTo>
                <a:lnTo>
                  <a:pt x="7919467" y="5542069"/>
                </a:lnTo>
                <a:lnTo>
                  <a:pt x="7917484" y="5595903"/>
                </a:lnTo>
                <a:lnTo>
                  <a:pt x="7915059" y="5649728"/>
                </a:lnTo>
                <a:lnTo>
                  <a:pt x="7912192" y="5703522"/>
                </a:lnTo>
                <a:lnTo>
                  <a:pt x="7908887" y="5757287"/>
                </a:lnTo>
                <a:lnTo>
                  <a:pt x="7905143" y="5811022"/>
                </a:lnTo>
                <a:lnTo>
                  <a:pt x="7900959" y="5864723"/>
                </a:lnTo>
                <a:lnTo>
                  <a:pt x="7896337" y="5918390"/>
                </a:lnTo>
                <a:lnTo>
                  <a:pt x="7891276" y="5972019"/>
                </a:lnTo>
                <a:lnTo>
                  <a:pt x="7885776" y="6025614"/>
                </a:lnTo>
                <a:lnTo>
                  <a:pt x="7879838" y="6079153"/>
                </a:lnTo>
                <a:lnTo>
                  <a:pt x="7873462" y="6132638"/>
                </a:lnTo>
                <a:lnTo>
                  <a:pt x="7866650" y="6186070"/>
                </a:lnTo>
                <a:lnTo>
                  <a:pt x="7859401" y="6239451"/>
                </a:lnTo>
                <a:lnTo>
                  <a:pt x="7851717" y="6292783"/>
                </a:lnTo>
                <a:lnTo>
                  <a:pt x="7843597" y="6346039"/>
                </a:lnTo>
                <a:lnTo>
                  <a:pt x="7835039" y="6399221"/>
                </a:lnTo>
                <a:lnTo>
                  <a:pt x="7826045" y="6452328"/>
                </a:lnTo>
                <a:lnTo>
                  <a:pt x="7816616" y="6505361"/>
                </a:lnTo>
                <a:lnTo>
                  <a:pt x="7806755" y="6558319"/>
                </a:lnTo>
                <a:lnTo>
                  <a:pt x="7796461" y="6611202"/>
                </a:lnTo>
                <a:lnTo>
                  <a:pt x="7785738" y="6663989"/>
                </a:lnTo>
                <a:lnTo>
                  <a:pt x="7774584" y="6716683"/>
                </a:lnTo>
                <a:lnTo>
                  <a:pt x="7763000" y="6769283"/>
                </a:lnTo>
                <a:lnTo>
                  <a:pt x="7750985" y="6821789"/>
                </a:lnTo>
                <a:lnTo>
                  <a:pt x="7738541" y="6874199"/>
                </a:lnTo>
                <a:lnTo>
                  <a:pt x="7725666" y="6926514"/>
                </a:lnTo>
                <a:lnTo>
                  <a:pt x="7712364" y="6978722"/>
                </a:lnTo>
                <a:lnTo>
                  <a:pt x="7698635" y="7030810"/>
                </a:lnTo>
                <a:lnTo>
                  <a:pt x="7684481" y="7082781"/>
                </a:lnTo>
                <a:lnTo>
                  <a:pt x="7669901" y="7134633"/>
                </a:lnTo>
                <a:lnTo>
                  <a:pt x="7654895" y="7186366"/>
                </a:lnTo>
                <a:lnTo>
                  <a:pt x="7639464" y="7237981"/>
                </a:lnTo>
                <a:lnTo>
                  <a:pt x="7623611" y="7289468"/>
                </a:lnTo>
                <a:lnTo>
                  <a:pt x="7607341" y="7340819"/>
                </a:lnTo>
                <a:lnTo>
                  <a:pt x="7590654" y="7392032"/>
                </a:lnTo>
                <a:lnTo>
                  <a:pt x="7573550" y="7443106"/>
                </a:lnTo>
                <a:lnTo>
                  <a:pt x="7556029" y="7494042"/>
                </a:lnTo>
                <a:lnTo>
                  <a:pt x="7538091" y="7544838"/>
                </a:lnTo>
                <a:lnTo>
                  <a:pt x="7519738" y="7595496"/>
                </a:lnTo>
                <a:lnTo>
                  <a:pt x="7500973" y="7645992"/>
                </a:lnTo>
                <a:lnTo>
                  <a:pt x="7481795" y="7696328"/>
                </a:lnTo>
                <a:lnTo>
                  <a:pt x="7462204" y="7746503"/>
                </a:lnTo>
                <a:lnTo>
                  <a:pt x="7442201" y="7796518"/>
                </a:lnTo>
                <a:lnTo>
                  <a:pt x="7421785" y="7846375"/>
                </a:lnTo>
                <a:lnTo>
                  <a:pt x="7400963" y="7896063"/>
                </a:lnTo>
                <a:lnTo>
                  <a:pt x="7379740" y="7945572"/>
                </a:lnTo>
                <a:lnTo>
                  <a:pt x="7358114" y="7994902"/>
                </a:lnTo>
                <a:lnTo>
                  <a:pt x="7336085" y="8044054"/>
                </a:lnTo>
                <a:lnTo>
                  <a:pt x="7313650" y="8093030"/>
                </a:lnTo>
                <a:lnTo>
                  <a:pt x="7290809" y="8141829"/>
                </a:lnTo>
                <a:lnTo>
                  <a:pt x="7267579" y="8190430"/>
                </a:lnTo>
                <a:lnTo>
                  <a:pt x="7243955" y="8238836"/>
                </a:lnTo>
                <a:lnTo>
                  <a:pt x="7219935" y="8287047"/>
                </a:lnTo>
                <a:lnTo>
                  <a:pt x="7195520" y="8335060"/>
                </a:lnTo>
                <a:lnTo>
                  <a:pt x="7170710" y="8382874"/>
                </a:lnTo>
                <a:lnTo>
                  <a:pt x="7145505" y="8430487"/>
                </a:lnTo>
                <a:lnTo>
                  <a:pt x="7119921" y="8477892"/>
                </a:lnTo>
                <a:lnTo>
                  <a:pt x="7093948" y="8525082"/>
                </a:lnTo>
                <a:lnTo>
                  <a:pt x="7067589" y="8572057"/>
                </a:lnTo>
                <a:lnTo>
                  <a:pt x="7040846" y="8618817"/>
                </a:lnTo>
                <a:lnTo>
                  <a:pt x="7013721" y="8665362"/>
                </a:lnTo>
                <a:lnTo>
                  <a:pt x="6986217" y="8711692"/>
                </a:lnTo>
                <a:lnTo>
                  <a:pt x="6958334" y="8757784"/>
                </a:lnTo>
                <a:lnTo>
                  <a:pt x="6930076" y="8803644"/>
                </a:lnTo>
                <a:lnTo>
                  <a:pt x="6901443" y="8849269"/>
                </a:lnTo>
                <a:lnTo>
                  <a:pt x="6872437" y="8894659"/>
                </a:lnTo>
                <a:lnTo>
                  <a:pt x="6843059" y="8939814"/>
                </a:lnTo>
                <a:lnTo>
                  <a:pt x="6813311" y="8984732"/>
                </a:lnTo>
                <a:lnTo>
                  <a:pt x="6783199" y="9029395"/>
                </a:lnTo>
                <a:lnTo>
                  <a:pt x="6752726" y="9073811"/>
                </a:lnTo>
                <a:lnTo>
                  <a:pt x="6721894" y="9117976"/>
                </a:lnTo>
                <a:lnTo>
                  <a:pt x="6690702" y="9161889"/>
                </a:lnTo>
                <a:lnTo>
                  <a:pt x="6659149" y="9205548"/>
                </a:lnTo>
                <a:lnTo>
                  <a:pt x="6627237" y="9248949"/>
                </a:lnTo>
                <a:lnTo>
                  <a:pt x="6594970" y="9292087"/>
                </a:lnTo>
                <a:lnTo>
                  <a:pt x="6562353" y="9334956"/>
                </a:lnTo>
                <a:lnTo>
                  <a:pt x="6529387" y="9377555"/>
                </a:lnTo>
                <a:lnTo>
                  <a:pt x="6496075" y="9419881"/>
                </a:lnTo>
                <a:lnTo>
                  <a:pt x="6462417" y="9461934"/>
                </a:lnTo>
                <a:lnTo>
                  <a:pt x="6428416" y="9503711"/>
                </a:lnTo>
                <a:lnTo>
                  <a:pt x="6394063" y="9545219"/>
                </a:lnTo>
                <a:lnTo>
                  <a:pt x="6359378" y="9586438"/>
                </a:lnTo>
                <a:lnTo>
                  <a:pt x="6324360" y="9627369"/>
                </a:lnTo>
                <a:lnTo>
                  <a:pt x="6289011" y="9668012"/>
                </a:lnTo>
                <a:lnTo>
                  <a:pt x="6253331" y="9708368"/>
                </a:lnTo>
                <a:lnTo>
                  <a:pt x="6217321" y="9748438"/>
                </a:lnTo>
                <a:lnTo>
                  <a:pt x="6180976" y="9788203"/>
                </a:lnTo>
                <a:lnTo>
                  <a:pt x="6144313" y="9827668"/>
                </a:lnTo>
                <a:lnTo>
                  <a:pt x="6107333" y="9866832"/>
                </a:lnTo>
                <a:lnTo>
                  <a:pt x="6070035" y="9905692"/>
                </a:lnTo>
                <a:lnTo>
                  <a:pt x="6032417" y="9944249"/>
                </a:lnTo>
                <a:lnTo>
                  <a:pt x="5994480" y="9982499"/>
                </a:lnTo>
                <a:lnTo>
                  <a:pt x="5956230" y="10020436"/>
                </a:lnTo>
                <a:lnTo>
                  <a:pt x="5917674" y="10058054"/>
                </a:lnTo>
                <a:lnTo>
                  <a:pt x="5878813" y="10095352"/>
                </a:lnTo>
                <a:lnTo>
                  <a:pt x="5839650" y="10132332"/>
                </a:lnTo>
                <a:lnTo>
                  <a:pt x="5800185" y="10168994"/>
                </a:lnTo>
                <a:lnTo>
                  <a:pt x="5760420" y="10205340"/>
                </a:lnTo>
                <a:lnTo>
                  <a:pt x="5720349" y="10241350"/>
                </a:lnTo>
                <a:lnTo>
                  <a:pt x="5679993" y="10277030"/>
                </a:lnTo>
                <a:lnTo>
                  <a:pt x="5668530" y="10287000"/>
                </a:lnTo>
                <a:close/>
              </a:path>
            </a:pathLst>
          </a:custGeom>
          <a:solidFill>
            <a:srgbClr val="F08B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0" name="Google Shape;130;p8"/>
          <p:cNvSpPr txBox="1"/>
          <p:nvPr/>
        </p:nvSpPr>
        <p:spPr>
          <a:xfrm>
            <a:off x="558120" y="3996806"/>
            <a:ext cx="5942330" cy="758526"/>
          </a:xfrm>
          <a:prstGeom prst="rect">
            <a:avLst/>
          </a:prstGeom>
          <a:noFill/>
          <a:ln>
            <a:noFill/>
          </a:ln>
        </p:spPr>
        <p:txBody>
          <a:bodyPr spcFirstLastPara="1" wrap="square" lIns="0" tIns="12050" rIns="0" bIns="0" anchor="t" anchorCtr="0">
            <a:spAutoFit/>
          </a:bodyPr>
          <a:lstStyle/>
          <a:p>
            <a:pPr marL="12700" marR="5080" lvl="0" indent="0" algn="l" rtl="0">
              <a:lnSpc>
                <a:spcPct val="100499"/>
              </a:lnSpc>
              <a:spcBef>
                <a:spcPts val="0"/>
              </a:spcBef>
              <a:spcAft>
                <a:spcPts val="0"/>
              </a:spcAft>
              <a:buClr>
                <a:srgbClr val="000000"/>
              </a:buClr>
              <a:buSzPts val="4850"/>
              <a:buFont typeface="Arial"/>
              <a:buNone/>
            </a:pPr>
            <a:r>
              <a:rPr lang="en-US" sz="4850" b="1" i="0" u="none" strike="noStrike" cap="none" dirty="0">
                <a:solidFill>
                  <a:srgbClr val="FFFFFF"/>
                </a:solidFill>
                <a:latin typeface="Trebuchet MS"/>
                <a:ea typeface="Trebuchet MS"/>
                <a:cs typeface="Trebuchet MS"/>
                <a:sym typeface="Trebuchet MS"/>
              </a:rPr>
              <a:t>Similarity Measure</a:t>
            </a:r>
            <a:endParaRPr sz="4850" b="0" i="0" u="none" strike="noStrike" cap="none" dirty="0">
              <a:solidFill>
                <a:srgbClr val="000000"/>
              </a:solidFill>
              <a:latin typeface="Trebuchet MS"/>
              <a:ea typeface="Trebuchet MS"/>
              <a:cs typeface="Trebuchet MS"/>
              <a:sym typeface="Trebuchet MS"/>
            </a:endParaRPr>
          </a:p>
        </p:txBody>
      </p:sp>
      <p:sp>
        <p:nvSpPr>
          <p:cNvPr id="2" name="Arrow: Down 1">
            <a:extLst>
              <a:ext uri="{FF2B5EF4-FFF2-40B4-BE49-F238E27FC236}">
                <a16:creationId xmlns:a16="http://schemas.microsoft.com/office/drawing/2014/main" id="{C4993164-5F24-B713-A242-475136B4D3A2}"/>
              </a:ext>
            </a:extLst>
          </p:cNvPr>
          <p:cNvSpPr/>
          <p:nvPr/>
        </p:nvSpPr>
        <p:spPr>
          <a:xfrm>
            <a:off x="12187451" y="5595583"/>
            <a:ext cx="600502" cy="98263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F6510BDE-CBD7-0B0D-82A1-ABAA9367501F}"/>
              </a:ext>
            </a:extLst>
          </p:cNvPr>
          <p:cNvSpPr txBox="1"/>
          <p:nvPr/>
        </p:nvSpPr>
        <p:spPr>
          <a:xfrm>
            <a:off x="8570793" y="7029938"/>
            <a:ext cx="6564573" cy="954107"/>
          </a:xfrm>
          <a:prstGeom prst="rect">
            <a:avLst/>
          </a:prstGeom>
          <a:noFill/>
        </p:spPr>
        <p:txBody>
          <a:bodyPr wrap="square" rtlCol="0">
            <a:spAutoFit/>
          </a:bodyPr>
          <a:lstStyle/>
          <a:p>
            <a:r>
              <a:rPr lang="en-US" sz="2800" dirty="0">
                <a:latin typeface="Trebuchet MS" panose="020B0603020202020204" pitchFamily="34" charset="0"/>
              </a:rPr>
              <a:t>How to calculate similarities between data?</a:t>
            </a:r>
            <a:endParaRPr lang="en-ID" sz="28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grpSp>
        <p:nvGrpSpPr>
          <p:cNvPr id="140" name="Google Shape;140;p9"/>
          <p:cNvGrpSpPr/>
          <p:nvPr/>
        </p:nvGrpSpPr>
        <p:grpSpPr>
          <a:xfrm>
            <a:off x="0" y="5"/>
            <a:ext cx="18288000" cy="4162430"/>
            <a:chOff x="0" y="5"/>
            <a:chExt cx="18288000" cy="4162430"/>
          </a:xfrm>
        </p:grpSpPr>
        <p:sp>
          <p:nvSpPr>
            <p:cNvPr id="141" name="Google Shape;141;p9"/>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p:cNvSpPr txBox="1">
            <a:spLocks noGrp="1"/>
          </p:cNvSpPr>
          <p:nvPr>
            <p:ph type="title"/>
          </p:nvPr>
        </p:nvSpPr>
        <p:spPr>
          <a:xfrm>
            <a:off x="1015999" y="1281350"/>
            <a:ext cx="15183893" cy="272125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Similarity Measure Illustration</a:t>
            </a:r>
            <a:endParaRPr sz="8800" dirty="0">
              <a:latin typeface="Georgia"/>
              <a:ea typeface="Georgia"/>
              <a:cs typeface="Georgia"/>
              <a:sym typeface="Georgia"/>
            </a:endParaRPr>
          </a:p>
        </p:txBody>
      </p:sp>
      <p:sp>
        <p:nvSpPr>
          <p:cNvPr id="2" name="Rectangle: Rounded Corners 1">
            <a:extLst>
              <a:ext uri="{FF2B5EF4-FFF2-40B4-BE49-F238E27FC236}">
                <a16:creationId xmlns:a16="http://schemas.microsoft.com/office/drawing/2014/main" id="{8FB76458-8382-1E15-2C67-BCF21BF9BBCC}"/>
              </a:ext>
            </a:extLst>
          </p:cNvPr>
          <p:cNvSpPr/>
          <p:nvPr/>
        </p:nvSpPr>
        <p:spPr>
          <a:xfrm>
            <a:off x="10300014" y="5442896"/>
            <a:ext cx="1221428" cy="208859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Movie A</a:t>
            </a:r>
          </a:p>
          <a:p>
            <a:pPr algn="ctr"/>
            <a:endParaRPr lang="en-US" dirty="0"/>
          </a:p>
          <a:p>
            <a:pPr algn="ctr"/>
            <a:r>
              <a:rPr lang="en-US" dirty="0"/>
              <a:t>Genre :</a:t>
            </a:r>
          </a:p>
          <a:p>
            <a:pPr algn="ctr"/>
            <a:r>
              <a:rPr lang="en-US" dirty="0"/>
              <a:t> </a:t>
            </a:r>
          </a:p>
          <a:p>
            <a:pPr algn="ctr"/>
            <a:r>
              <a:rPr lang="en-US" dirty="0"/>
              <a:t>Horror</a:t>
            </a:r>
          </a:p>
          <a:p>
            <a:pPr algn="ctr"/>
            <a:r>
              <a:rPr lang="en-US" dirty="0"/>
              <a:t>Thriller</a:t>
            </a:r>
          </a:p>
          <a:p>
            <a:pPr algn="ctr"/>
            <a:r>
              <a:rPr lang="en-US" dirty="0"/>
              <a:t>Mystery</a:t>
            </a:r>
          </a:p>
        </p:txBody>
      </p:sp>
      <p:sp>
        <p:nvSpPr>
          <p:cNvPr id="4" name="TextBox 3">
            <a:extLst>
              <a:ext uri="{FF2B5EF4-FFF2-40B4-BE49-F238E27FC236}">
                <a16:creationId xmlns:a16="http://schemas.microsoft.com/office/drawing/2014/main" id="{445A0C5B-115B-8039-D3F6-806B711C6BE1}"/>
              </a:ext>
            </a:extLst>
          </p:cNvPr>
          <p:cNvSpPr txBox="1"/>
          <p:nvPr/>
        </p:nvSpPr>
        <p:spPr>
          <a:xfrm>
            <a:off x="1015999" y="5140226"/>
            <a:ext cx="2543127" cy="30777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latin typeface="Trebuchet MS" panose="020B0603020202020204" pitchFamily="34" charset="0"/>
              </a:rPr>
              <a:t>How to determine similarity?</a:t>
            </a:r>
          </a:p>
        </p:txBody>
      </p:sp>
      <p:sp>
        <p:nvSpPr>
          <p:cNvPr id="5" name="TextBox 4">
            <a:extLst>
              <a:ext uri="{FF2B5EF4-FFF2-40B4-BE49-F238E27FC236}">
                <a16:creationId xmlns:a16="http://schemas.microsoft.com/office/drawing/2014/main" id="{40DCB916-B7A0-5ACC-6A71-E6447ED1AA52}"/>
              </a:ext>
            </a:extLst>
          </p:cNvPr>
          <p:cNvSpPr txBox="1"/>
          <p:nvPr/>
        </p:nvSpPr>
        <p:spPr>
          <a:xfrm>
            <a:off x="1015999" y="7008275"/>
            <a:ext cx="4183798"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latin typeface="Trebuchet MS" panose="020B0603020202020204" pitchFamily="34" charset="0"/>
              </a:rPr>
              <a:t>determine item features (e.g., Movies genre, Item Rating, Game Genre, </a:t>
            </a:r>
            <a:r>
              <a:rPr lang="en-US" dirty="0" err="1">
                <a:latin typeface="Trebuchet MS" panose="020B0603020202020204" pitchFamily="34" charset="0"/>
              </a:rPr>
              <a:t>etc</a:t>
            </a:r>
            <a:r>
              <a:rPr lang="en-US" dirty="0">
                <a:latin typeface="Trebuchet MS" panose="020B0603020202020204" pitchFamily="34" charset="0"/>
              </a:rPr>
              <a:t>)</a:t>
            </a:r>
          </a:p>
        </p:txBody>
      </p:sp>
      <p:sp>
        <p:nvSpPr>
          <p:cNvPr id="6" name="TextBox 5">
            <a:extLst>
              <a:ext uri="{FF2B5EF4-FFF2-40B4-BE49-F238E27FC236}">
                <a16:creationId xmlns:a16="http://schemas.microsoft.com/office/drawing/2014/main" id="{417847DD-31BD-BDC6-86D9-D7ED36D428FC}"/>
              </a:ext>
            </a:extLst>
          </p:cNvPr>
          <p:cNvSpPr txBox="1"/>
          <p:nvPr/>
        </p:nvSpPr>
        <p:spPr>
          <a:xfrm>
            <a:off x="1015999" y="6118022"/>
            <a:ext cx="2543127" cy="30777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latin typeface="Trebuchet MS" panose="020B0603020202020204" pitchFamily="34" charset="0"/>
              </a:rPr>
              <a:t>Use item feature</a:t>
            </a:r>
          </a:p>
        </p:txBody>
      </p:sp>
      <p:sp>
        <p:nvSpPr>
          <p:cNvPr id="7" name="TextBox 6">
            <a:extLst>
              <a:ext uri="{FF2B5EF4-FFF2-40B4-BE49-F238E27FC236}">
                <a16:creationId xmlns:a16="http://schemas.microsoft.com/office/drawing/2014/main" id="{A04A90E1-7F47-1367-D509-74D3B2C507B1}"/>
              </a:ext>
            </a:extLst>
          </p:cNvPr>
          <p:cNvSpPr txBox="1"/>
          <p:nvPr/>
        </p:nvSpPr>
        <p:spPr>
          <a:xfrm>
            <a:off x="1015999" y="8113971"/>
            <a:ext cx="4183798" cy="523220"/>
          </a:xfrm>
          <a:prstGeom prst="rect">
            <a:avLst/>
          </a:prstGeom>
          <a:noFill/>
          <a:ln w="9525" cap="sq"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latin typeface="Trebuchet MS" panose="020B0603020202020204" pitchFamily="34" charset="0"/>
              </a:rPr>
              <a:t>Check if the features have something in common between them or not</a:t>
            </a:r>
          </a:p>
        </p:txBody>
      </p:sp>
      <p:sp>
        <p:nvSpPr>
          <p:cNvPr id="9" name="Arrow: Down 8">
            <a:extLst>
              <a:ext uri="{FF2B5EF4-FFF2-40B4-BE49-F238E27FC236}">
                <a16:creationId xmlns:a16="http://schemas.microsoft.com/office/drawing/2014/main" id="{18A73DB2-6701-1BEA-7ACD-5718D925B29E}"/>
              </a:ext>
            </a:extLst>
          </p:cNvPr>
          <p:cNvSpPr/>
          <p:nvPr/>
        </p:nvSpPr>
        <p:spPr>
          <a:xfrm>
            <a:off x="2025748" y="5669280"/>
            <a:ext cx="126609" cy="30777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10" name="Arrow: Down 9">
            <a:extLst>
              <a:ext uri="{FF2B5EF4-FFF2-40B4-BE49-F238E27FC236}">
                <a16:creationId xmlns:a16="http://schemas.microsoft.com/office/drawing/2014/main" id="{C4A6F4A0-789D-3B0C-2CC8-B7E2E686697A}"/>
              </a:ext>
            </a:extLst>
          </p:cNvPr>
          <p:cNvSpPr/>
          <p:nvPr/>
        </p:nvSpPr>
        <p:spPr>
          <a:xfrm>
            <a:off x="2006992" y="6566764"/>
            <a:ext cx="126609" cy="30777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11" name="Arrow: Down 10">
            <a:extLst>
              <a:ext uri="{FF2B5EF4-FFF2-40B4-BE49-F238E27FC236}">
                <a16:creationId xmlns:a16="http://schemas.microsoft.com/office/drawing/2014/main" id="{F97D87F6-F4C4-C128-4EC5-CCB63FFDFB23}"/>
              </a:ext>
            </a:extLst>
          </p:cNvPr>
          <p:cNvSpPr/>
          <p:nvPr/>
        </p:nvSpPr>
        <p:spPr>
          <a:xfrm>
            <a:off x="1962443" y="7687801"/>
            <a:ext cx="126609" cy="30777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a16="http://schemas.microsoft.com/office/drawing/2014/main" id="{9C46930C-4CEA-42EE-0D9C-80A64ED5B899}"/>
              </a:ext>
            </a:extLst>
          </p:cNvPr>
          <p:cNvSpPr/>
          <p:nvPr/>
        </p:nvSpPr>
        <p:spPr>
          <a:xfrm>
            <a:off x="12229189" y="5453852"/>
            <a:ext cx="1221428" cy="208859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Movie B</a:t>
            </a:r>
          </a:p>
          <a:p>
            <a:pPr algn="ctr"/>
            <a:endParaRPr lang="en-US" dirty="0"/>
          </a:p>
          <a:p>
            <a:pPr algn="ctr"/>
            <a:r>
              <a:rPr lang="en-US" dirty="0"/>
              <a:t>Genre :</a:t>
            </a:r>
          </a:p>
          <a:p>
            <a:pPr algn="ctr"/>
            <a:r>
              <a:rPr lang="en-US" dirty="0"/>
              <a:t> </a:t>
            </a:r>
          </a:p>
          <a:p>
            <a:pPr algn="ctr"/>
            <a:r>
              <a:rPr lang="en-US" dirty="0"/>
              <a:t>Horror</a:t>
            </a:r>
          </a:p>
          <a:p>
            <a:pPr algn="ctr"/>
            <a:r>
              <a:rPr lang="en-US" dirty="0"/>
              <a:t>Thriller</a:t>
            </a:r>
          </a:p>
          <a:p>
            <a:pPr algn="ctr"/>
            <a:endParaRPr lang="en-US" dirty="0"/>
          </a:p>
        </p:txBody>
      </p:sp>
      <p:cxnSp>
        <p:nvCxnSpPr>
          <p:cNvPr id="17" name="Connector: Elbow 16">
            <a:extLst>
              <a:ext uri="{FF2B5EF4-FFF2-40B4-BE49-F238E27FC236}">
                <a16:creationId xmlns:a16="http://schemas.microsoft.com/office/drawing/2014/main" id="{1066C844-A01B-CB21-E78D-63A683246AAA}"/>
              </a:ext>
            </a:extLst>
          </p:cNvPr>
          <p:cNvCxnSpPr>
            <a:stCxn id="2" idx="2"/>
            <a:endCxn id="13" idx="2"/>
          </p:cNvCxnSpPr>
          <p:nvPr/>
        </p:nvCxnSpPr>
        <p:spPr>
          <a:xfrm rot="16200000" flipH="1">
            <a:off x="11869837" y="6572385"/>
            <a:ext cx="10956" cy="1929175"/>
          </a:xfrm>
          <a:prstGeom prst="bentConnector3">
            <a:avLst>
              <a:gd name="adj1" fmla="val 3598941"/>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096407-E9B1-0133-24A4-A0CAD54CE1DC}"/>
              </a:ext>
            </a:extLst>
          </p:cNvPr>
          <p:cNvSpPr txBox="1"/>
          <p:nvPr/>
        </p:nvSpPr>
        <p:spPr>
          <a:xfrm>
            <a:off x="10748498" y="8111144"/>
            <a:ext cx="2543127"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latin typeface="Trebuchet MS" panose="020B0603020202020204" pitchFamily="34" charset="0"/>
              </a:rPr>
              <a:t>Movies are similar because they have 2 genre in common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37B9D490-6B92-E5BD-1FFF-C1CE3FC3E0E9}"/>
            </a:ext>
          </a:extLst>
        </p:cNvPr>
        <p:cNvGrpSpPr/>
        <p:nvPr/>
      </p:nvGrpSpPr>
      <p:grpSpPr>
        <a:xfrm>
          <a:off x="0" y="0"/>
          <a:ext cx="0" cy="0"/>
          <a:chOff x="0" y="0"/>
          <a:chExt cx="0" cy="0"/>
        </a:xfrm>
      </p:grpSpPr>
      <p:grpSp>
        <p:nvGrpSpPr>
          <p:cNvPr id="116" name="Google Shape;116;p7">
            <a:extLst>
              <a:ext uri="{FF2B5EF4-FFF2-40B4-BE49-F238E27FC236}">
                <a16:creationId xmlns:a16="http://schemas.microsoft.com/office/drawing/2014/main" id="{D6108655-8D55-B5D0-4E13-2697B47C7DF3}"/>
              </a:ext>
            </a:extLst>
          </p:cNvPr>
          <p:cNvGrpSpPr/>
          <p:nvPr/>
        </p:nvGrpSpPr>
        <p:grpSpPr>
          <a:xfrm>
            <a:off x="0" y="0"/>
            <a:ext cx="5247861" cy="10287020"/>
            <a:chOff x="0" y="0"/>
            <a:chExt cx="7153275" cy="10287020"/>
          </a:xfrm>
        </p:grpSpPr>
        <p:sp>
          <p:nvSpPr>
            <p:cNvPr id="117" name="Google Shape;117;p7">
              <a:extLst>
                <a:ext uri="{FF2B5EF4-FFF2-40B4-BE49-F238E27FC236}">
                  <a16:creationId xmlns:a16="http://schemas.microsoft.com/office/drawing/2014/main" id="{509974E7-89B7-9BF6-60C4-7A45F314C8C9}"/>
                </a:ext>
              </a:extLst>
            </p:cNvPr>
            <p:cNvSpPr/>
            <p:nvPr/>
          </p:nvSpPr>
          <p:spPr>
            <a:xfrm>
              <a:off x="0" y="0"/>
              <a:ext cx="7153275" cy="10287000"/>
            </a:xfrm>
            <a:custGeom>
              <a:avLst/>
              <a:gdLst/>
              <a:ahLst/>
              <a:cxnLst/>
              <a:rect l="l" t="t" r="r" b="b"/>
              <a:pathLst>
                <a:path w="7153275" h="10287000" extrusionOk="0">
                  <a:moveTo>
                    <a:pt x="7153275" y="10287000"/>
                  </a:moveTo>
                  <a:lnTo>
                    <a:pt x="0" y="10287000"/>
                  </a:lnTo>
                  <a:lnTo>
                    <a:pt x="0" y="0"/>
                  </a:lnTo>
                  <a:lnTo>
                    <a:pt x="7153275" y="0"/>
                  </a:lnTo>
                  <a:lnTo>
                    <a:pt x="7153275" y="1028700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 name="Google Shape;118;p7">
              <a:extLst>
                <a:ext uri="{FF2B5EF4-FFF2-40B4-BE49-F238E27FC236}">
                  <a16:creationId xmlns:a16="http://schemas.microsoft.com/office/drawing/2014/main" id="{91454EF8-0FE5-F6DB-BAB4-55BC6F6076DD}"/>
                </a:ext>
              </a:extLst>
            </p:cNvPr>
            <p:cNvSpPr/>
            <p:nvPr/>
          </p:nvSpPr>
          <p:spPr>
            <a:xfrm>
              <a:off x="0" y="7698760"/>
              <a:ext cx="2552700" cy="2588260"/>
            </a:xfrm>
            <a:custGeom>
              <a:avLst/>
              <a:gdLst/>
              <a:ahLst/>
              <a:cxnLst/>
              <a:rect l="l" t="t" r="r" b="b"/>
              <a:pathLst>
                <a:path w="2552700" h="2588259" extrusionOk="0">
                  <a:moveTo>
                    <a:pt x="0" y="0"/>
                  </a:moveTo>
                  <a:lnTo>
                    <a:pt x="2552700" y="0"/>
                  </a:lnTo>
                  <a:lnTo>
                    <a:pt x="2552700" y="2588239"/>
                  </a:lnTo>
                  <a:lnTo>
                    <a:pt x="0" y="2588239"/>
                  </a:lnTo>
                  <a:lnTo>
                    <a:pt x="0" y="0"/>
                  </a:lnTo>
                  <a:close/>
                </a:path>
              </a:pathLst>
            </a:custGeom>
            <a:solidFill>
              <a:srgbClr val="48A8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p7">
              <a:extLst>
                <a:ext uri="{FF2B5EF4-FFF2-40B4-BE49-F238E27FC236}">
                  <a16:creationId xmlns:a16="http://schemas.microsoft.com/office/drawing/2014/main" id="{98FF06CC-D3F7-650B-3545-CA200860C2CD}"/>
                </a:ext>
              </a:extLst>
            </p:cNvPr>
            <p:cNvSpPr/>
            <p:nvPr/>
          </p:nvSpPr>
          <p:spPr>
            <a:xfrm>
              <a:off x="2239915" y="1415372"/>
              <a:ext cx="3742502" cy="2712864"/>
            </a:xfrm>
            <a:custGeom>
              <a:avLst/>
              <a:gdLst/>
              <a:ahLst/>
              <a:cxnLst/>
              <a:rect l="l" t="t" r="r" b="b"/>
              <a:pathLst>
                <a:path w="2463165" h="2463165" extrusionOk="0">
                  <a:moveTo>
                    <a:pt x="1231315" y="2462631"/>
                  </a:moveTo>
                  <a:lnTo>
                    <a:pt x="1185996" y="2461798"/>
                  </a:lnTo>
                  <a:lnTo>
                    <a:pt x="1140734" y="2459294"/>
                  </a:lnTo>
                  <a:lnTo>
                    <a:pt x="1095597" y="2455128"/>
                  </a:lnTo>
                  <a:lnTo>
                    <a:pt x="1050642" y="2449303"/>
                  </a:lnTo>
                  <a:lnTo>
                    <a:pt x="1005935" y="2441827"/>
                  </a:lnTo>
                  <a:lnTo>
                    <a:pt x="961533" y="2432713"/>
                  </a:lnTo>
                  <a:lnTo>
                    <a:pt x="917494" y="2421970"/>
                  </a:lnTo>
                  <a:lnTo>
                    <a:pt x="873884" y="2409611"/>
                  </a:lnTo>
                  <a:lnTo>
                    <a:pt x="830758" y="2395656"/>
                  </a:lnTo>
                  <a:lnTo>
                    <a:pt x="788170" y="2380126"/>
                  </a:lnTo>
                  <a:lnTo>
                    <a:pt x="746185" y="2363035"/>
                  </a:lnTo>
                  <a:lnTo>
                    <a:pt x="704859" y="2344410"/>
                  </a:lnTo>
                  <a:lnTo>
                    <a:pt x="664248" y="2324280"/>
                  </a:lnTo>
                  <a:lnTo>
                    <a:pt x="624402" y="2302667"/>
                  </a:lnTo>
                  <a:lnTo>
                    <a:pt x="585378" y="2279602"/>
                  </a:lnTo>
                  <a:lnTo>
                    <a:pt x="547231" y="2255115"/>
                  </a:lnTo>
                  <a:lnTo>
                    <a:pt x="510013" y="2229244"/>
                  </a:lnTo>
                  <a:lnTo>
                    <a:pt x="473771" y="2202019"/>
                  </a:lnTo>
                  <a:lnTo>
                    <a:pt x="438554" y="2173478"/>
                  </a:lnTo>
                  <a:lnTo>
                    <a:pt x="404414" y="2143661"/>
                  </a:lnTo>
                  <a:lnTo>
                    <a:pt x="371394" y="2112608"/>
                  </a:lnTo>
                  <a:lnTo>
                    <a:pt x="339538" y="2080358"/>
                  </a:lnTo>
                  <a:lnTo>
                    <a:pt x="308891" y="2046958"/>
                  </a:lnTo>
                  <a:lnTo>
                    <a:pt x="279495" y="2012452"/>
                  </a:lnTo>
                  <a:lnTo>
                    <a:pt x="251389" y="1976892"/>
                  </a:lnTo>
                  <a:lnTo>
                    <a:pt x="224610" y="1940317"/>
                  </a:lnTo>
                  <a:lnTo>
                    <a:pt x="199195" y="1902783"/>
                  </a:lnTo>
                  <a:lnTo>
                    <a:pt x="175180" y="1864340"/>
                  </a:lnTo>
                  <a:lnTo>
                    <a:pt x="152597" y="1825035"/>
                  </a:lnTo>
                  <a:lnTo>
                    <a:pt x="131474" y="1784928"/>
                  </a:lnTo>
                  <a:lnTo>
                    <a:pt x="111842" y="1744071"/>
                  </a:lnTo>
                  <a:lnTo>
                    <a:pt x="93728" y="1702520"/>
                  </a:lnTo>
                  <a:lnTo>
                    <a:pt x="77155" y="1660330"/>
                  </a:lnTo>
                  <a:lnTo>
                    <a:pt x="62146" y="1617555"/>
                  </a:lnTo>
                  <a:lnTo>
                    <a:pt x="48722" y="1574260"/>
                  </a:lnTo>
                  <a:lnTo>
                    <a:pt x="36901" y="1530500"/>
                  </a:lnTo>
                  <a:lnTo>
                    <a:pt x="26698" y="1486336"/>
                  </a:lnTo>
                  <a:lnTo>
                    <a:pt x="18127" y="1441825"/>
                  </a:lnTo>
                  <a:lnTo>
                    <a:pt x="11201" y="1397025"/>
                  </a:lnTo>
                  <a:lnTo>
                    <a:pt x="5929" y="1352004"/>
                  </a:lnTo>
                  <a:lnTo>
                    <a:pt x="2317" y="1306821"/>
                  </a:lnTo>
                  <a:lnTo>
                    <a:pt x="370" y="1261532"/>
                  </a:lnTo>
                  <a:lnTo>
                    <a:pt x="0" y="1231315"/>
                  </a:lnTo>
                  <a:lnTo>
                    <a:pt x="92" y="1216205"/>
                  </a:lnTo>
                  <a:lnTo>
                    <a:pt x="1483" y="1170897"/>
                  </a:lnTo>
                  <a:lnTo>
                    <a:pt x="4540" y="1125673"/>
                  </a:lnTo>
                  <a:lnTo>
                    <a:pt x="9260" y="1080590"/>
                  </a:lnTo>
                  <a:lnTo>
                    <a:pt x="15636" y="1035708"/>
                  </a:lnTo>
                  <a:lnTo>
                    <a:pt x="23659" y="991095"/>
                  </a:lnTo>
                  <a:lnTo>
                    <a:pt x="33319" y="946812"/>
                  </a:lnTo>
                  <a:lnTo>
                    <a:pt x="44603" y="902907"/>
                  </a:lnTo>
                  <a:lnTo>
                    <a:pt x="57495" y="859451"/>
                  </a:lnTo>
                  <a:lnTo>
                    <a:pt x="71977" y="816500"/>
                  </a:lnTo>
                  <a:lnTo>
                    <a:pt x="88031" y="774107"/>
                  </a:lnTo>
                  <a:lnTo>
                    <a:pt x="105634" y="732335"/>
                  </a:lnTo>
                  <a:lnTo>
                    <a:pt x="124764" y="691239"/>
                  </a:lnTo>
                  <a:lnTo>
                    <a:pt x="145392" y="650878"/>
                  </a:lnTo>
                  <a:lnTo>
                    <a:pt x="167491" y="611301"/>
                  </a:lnTo>
                  <a:lnTo>
                    <a:pt x="191034" y="572563"/>
                  </a:lnTo>
                  <a:lnTo>
                    <a:pt x="215986" y="534720"/>
                  </a:lnTo>
                  <a:lnTo>
                    <a:pt x="242313" y="497820"/>
                  </a:lnTo>
                  <a:lnTo>
                    <a:pt x="269981" y="461917"/>
                  </a:lnTo>
                  <a:lnTo>
                    <a:pt x="298952" y="427053"/>
                  </a:lnTo>
                  <a:lnTo>
                    <a:pt x="329187" y="393280"/>
                  </a:lnTo>
                  <a:lnTo>
                    <a:pt x="360644" y="360644"/>
                  </a:lnTo>
                  <a:lnTo>
                    <a:pt x="393280" y="329187"/>
                  </a:lnTo>
                  <a:lnTo>
                    <a:pt x="427053" y="298952"/>
                  </a:lnTo>
                  <a:lnTo>
                    <a:pt x="461917" y="269981"/>
                  </a:lnTo>
                  <a:lnTo>
                    <a:pt x="497820" y="242313"/>
                  </a:lnTo>
                  <a:lnTo>
                    <a:pt x="534720" y="215986"/>
                  </a:lnTo>
                  <a:lnTo>
                    <a:pt x="572563" y="191034"/>
                  </a:lnTo>
                  <a:lnTo>
                    <a:pt x="611301" y="167491"/>
                  </a:lnTo>
                  <a:lnTo>
                    <a:pt x="650878" y="145392"/>
                  </a:lnTo>
                  <a:lnTo>
                    <a:pt x="691239" y="124764"/>
                  </a:lnTo>
                  <a:lnTo>
                    <a:pt x="732335" y="105634"/>
                  </a:lnTo>
                  <a:lnTo>
                    <a:pt x="774107" y="88031"/>
                  </a:lnTo>
                  <a:lnTo>
                    <a:pt x="816500" y="71977"/>
                  </a:lnTo>
                  <a:lnTo>
                    <a:pt x="859451" y="57495"/>
                  </a:lnTo>
                  <a:lnTo>
                    <a:pt x="902907" y="44603"/>
                  </a:lnTo>
                  <a:lnTo>
                    <a:pt x="946812" y="33319"/>
                  </a:lnTo>
                  <a:lnTo>
                    <a:pt x="991095" y="23659"/>
                  </a:lnTo>
                  <a:lnTo>
                    <a:pt x="1035708" y="15636"/>
                  </a:lnTo>
                  <a:lnTo>
                    <a:pt x="1080590" y="9260"/>
                  </a:lnTo>
                  <a:lnTo>
                    <a:pt x="1125673" y="4540"/>
                  </a:lnTo>
                  <a:lnTo>
                    <a:pt x="1170897" y="1483"/>
                  </a:lnTo>
                  <a:lnTo>
                    <a:pt x="1216205" y="92"/>
                  </a:lnTo>
                  <a:lnTo>
                    <a:pt x="1231315" y="0"/>
                  </a:lnTo>
                  <a:lnTo>
                    <a:pt x="1246425" y="92"/>
                  </a:lnTo>
                  <a:lnTo>
                    <a:pt x="1291734" y="1483"/>
                  </a:lnTo>
                  <a:lnTo>
                    <a:pt x="1336958" y="4540"/>
                  </a:lnTo>
                  <a:lnTo>
                    <a:pt x="1382041" y="9260"/>
                  </a:lnTo>
                  <a:lnTo>
                    <a:pt x="1426922" y="15636"/>
                  </a:lnTo>
                  <a:lnTo>
                    <a:pt x="1471535" y="23659"/>
                  </a:lnTo>
                  <a:lnTo>
                    <a:pt x="1515819" y="33319"/>
                  </a:lnTo>
                  <a:lnTo>
                    <a:pt x="1559723" y="44603"/>
                  </a:lnTo>
                  <a:lnTo>
                    <a:pt x="1603180" y="57495"/>
                  </a:lnTo>
                  <a:lnTo>
                    <a:pt x="1646131" y="71977"/>
                  </a:lnTo>
                  <a:lnTo>
                    <a:pt x="1688524" y="88031"/>
                  </a:lnTo>
                  <a:lnTo>
                    <a:pt x="1730296" y="105634"/>
                  </a:lnTo>
                  <a:lnTo>
                    <a:pt x="1771391" y="124764"/>
                  </a:lnTo>
                  <a:lnTo>
                    <a:pt x="1811753" y="145392"/>
                  </a:lnTo>
                  <a:lnTo>
                    <a:pt x="1851329" y="167491"/>
                  </a:lnTo>
                  <a:lnTo>
                    <a:pt x="1890067" y="191034"/>
                  </a:lnTo>
                  <a:lnTo>
                    <a:pt x="1927911" y="215986"/>
                  </a:lnTo>
                  <a:lnTo>
                    <a:pt x="1964810" y="242313"/>
                  </a:lnTo>
                  <a:lnTo>
                    <a:pt x="2000714" y="269981"/>
                  </a:lnTo>
                  <a:lnTo>
                    <a:pt x="2035577" y="298952"/>
                  </a:lnTo>
                  <a:lnTo>
                    <a:pt x="2069351" y="329187"/>
                  </a:lnTo>
                  <a:lnTo>
                    <a:pt x="2101989" y="360644"/>
                  </a:lnTo>
                  <a:lnTo>
                    <a:pt x="2133444" y="393280"/>
                  </a:lnTo>
                  <a:lnTo>
                    <a:pt x="2163678" y="427053"/>
                  </a:lnTo>
                  <a:lnTo>
                    <a:pt x="2192651" y="461917"/>
                  </a:lnTo>
                  <a:lnTo>
                    <a:pt x="2220318" y="497820"/>
                  </a:lnTo>
                  <a:lnTo>
                    <a:pt x="2246643" y="534720"/>
                  </a:lnTo>
                  <a:lnTo>
                    <a:pt x="2271596" y="572563"/>
                  </a:lnTo>
                  <a:lnTo>
                    <a:pt x="2295138" y="611301"/>
                  </a:lnTo>
                  <a:lnTo>
                    <a:pt x="2317237" y="650878"/>
                  </a:lnTo>
                  <a:lnTo>
                    <a:pt x="2337866" y="691239"/>
                  </a:lnTo>
                  <a:lnTo>
                    <a:pt x="2356997" y="732335"/>
                  </a:lnTo>
                  <a:lnTo>
                    <a:pt x="2374599" y="774107"/>
                  </a:lnTo>
                  <a:lnTo>
                    <a:pt x="2390653" y="816500"/>
                  </a:lnTo>
                  <a:lnTo>
                    <a:pt x="2405135" y="859451"/>
                  </a:lnTo>
                  <a:lnTo>
                    <a:pt x="2418029" y="902907"/>
                  </a:lnTo>
                  <a:lnTo>
                    <a:pt x="2429312" y="946812"/>
                  </a:lnTo>
                  <a:lnTo>
                    <a:pt x="2438970" y="991095"/>
                  </a:lnTo>
                  <a:lnTo>
                    <a:pt x="2446995" y="1035708"/>
                  </a:lnTo>
                  <a:lnTo>
                    <a:pt x="2453370" y="1080590"/>
                  </a:lnTo>
                  <a:lnTo>
                    <a:pt x="2458090" y="1125673"/>
                  </a:lnTo>
                  <a:lnTo>
                    <a:pt x="2461149" y="1170897"/>
                  </a:lnTo>
                  <a:lnTo>
                    <a:pt x="2462539" y="1216205"/>
                  </a:lnTo>
                  <a:lnTo>
                    <a:pt x="2462631" y="1231315"/>
                  </a:lnTo>
                  <a:lnTo>
                    <a:pt x="2462539" y="1246425"/>
                  </a:lnTo>
                  <a:lnTo>
                    <a:pt x="2461149" y="1291734"/>
                  </a:lnTo>
                  <a:lnTo>
                    <a:pt x="2458090" y="1336958"/>
                  </a:lnTo>
                  <a:lnTo>
                    <a:pt x="2453370" y="1382041"/>
                  </a:lnTo>
                  <a:lnTo>
                    <a:pt x="2446995" y="1426922"/>
                  </a:lnTo>
                  <a:lnTo>
                    <a:pt x="2438970" y="1471535"/>
                  </a:lnTo>
                  <a:lnTo>
                    <a:pt x="2429312" y="1515819"/>
                  </a:lnTo>
                  <a:lnTo>
                    <a:pt x="2418029" y="1559723"/>
                  </a:lnTo>
                  <a:lnTo>
                    <a:pt x="2405135" y="1603180"/>
                  </a:lnTo>
                  <a:lnTo>
                    <a:pt x="2390653" y="1646131"/>
                  </a:lnTo>
                  <a:lnTo>
                    <a:pt x="2374601" y="1688524"/>
                  </a:lnTo>
                  <a:lnTo>
                    <a:pt x="2356997" y="1730296"/>
                  </a:lnTo>
                  <a:lnTo>
                    <a:pt x="2337866" y="1771391"/>
                  </a:lnTo>
                  <a:lnTo>
                    <a:pt x="2317237" y="1811753"/>
                  </a:lnTo>
                  <a:lnTo>
                    <a:pt x="2295138" y="1851329"/>
                  </a:lnTo>
                  <a:lnTo>
                    <a:pt x="2271596" y="1890067"/>
                  </a:lnTo>
                  <a:lnTo>
                    <a:pt x="2246643" y="1927911"/>
                  </a:lnTo>
                  <a:lnTo>
                    <a:pt x="2220318" y="1964810"/>
                  </a:lnTo>
                  <a:lnTo>
                    <a:pt x="2192651" y="2000714"/>
                  </a:lnTo>
                  <a:lnTo>
                    <a:pt x="2163678" y="2035577"/>
                  </a:lnTo>
                  <a:lnTo>
                    <a:pt x="2133444" y="2069351"/>
                  </a:lnTo>
                  <a:lnTo>
                    <a:pt x="2101989" y="2101989"/>
                  </a:lnTo>
                  <a:lnTo>
                    <a:pt x="2069351" y="2133444"/>
                  </a:lnTo>
                  <a:lnTo>
                    <a:pt x="2035577" y="2163678"/>
                  </a:lnTo>
                  <a:lnTo>
                    <a:pt x="2000714" y="2192651"/>
                  </a:lnTo>
                  <a:lnTo>
                    <a:pt x="1964810" y="2220318"/>
                  </a:lnTo>
                  <a:lnTo>
                    <a:pt x="1927911" y="2246643"/>
                  </a:lnTo>
                  <a:lnTo>
                    <a:pt x="1890067" y="2271596"/>
                  </a:lnTo>
                  <a:lnTo>
                    <a:pt x="1851329" y="2295138"/>
                  </a:lnTo>
                  <a:lnTo>
                    <a:pt x="1811753" y="2317237"/>
                  </a:lnTo>
                  <a:lnTo>
                    <a:pt x="1771391" y="2337866"/>
                  </a:lnTo>
                  <a:lnTo>
                    <a:pt x="1730296" y="2356997"/>
                  </a:lnTo>
                  <a:lnTo>
                    <a:pt x="1688524" y="2374599"/>
                  </a:lnTo>
                  <a:lnTo>
                    <a:pt x="1646131" y="2390653"/>
                  </a:lnTo>
                  <a:lnTo>
                    <a:pt x="1603180" y="2405135"/>
                  </a:lnTo>
                  <a:lnTo>
                    <a:pt x="1559723" y="2418029"/>
                  </a:lnTo>
                  <a:lnTo>
                    <a:pt x="1515819" y="2429312"/>
                  </a:lnTo>
                  <a:lnTo>
                    <a:pt x="1471535" y="2438970"/>
                  </a:lnTo>
                  <a:lnTo>
                    <a:pt x="1426922" y="2446995"/>
                  </a:lnTo>
                  <a:lnTo>
                    <a:pt x="1382041" y="2453370"/>
                  </a:lnTo>
                  <a:lnTo>
                    <a:pt x="1336958" y="2458090"/>
                  </a:lnTo>
                  <a:lnTo>
                    <a:pt x="1291734" y="2461149"/>
                  </a:lnTo>
                  <a:lnTo>
                    <a:pt x="1246425" y="2462539"/>
                  </a:lnTo>
                  <a:lnTo>
                    <a:pt x="1231315" y="2462631"/>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0" name="Google Shape;120;p7">
            <a:extLst>
              <a:ext uri="{FF2B5EF4-FFF2-40B4-BE49-F238E27FC236}">
                <a16:creationId xmlns:a16="http://schemas.microsoft.com/office/drawing/2014/main" id="{A36D4C7C-84FF-162A-2D3F-6A9EC9D0C577}"/>
              </a:ext>
            </a:extLst>
          </p:cNvPr>
          <p:cNvSpPr txBox="1">
            <a:spLocks noGrp="1"/>
          </p:cNvSpPr>
          <p:nvPr>
            <p:ph type="title"/>
          </p:nvPr>
        </p:nvSpPr>
        <p:spPr>
          <a:xfrm>
            <a:off x="5539408" y="971374"/>
            <a:ext cx="10750980" cy="2080170"/>
          </a:xfrm>
          <a:prstGeom prst="rect">
            <a:avLst/>
          </a:prstGeom>
          <a:noFill/>
          <a:ln>
            <a:noFill/>
          </a:ln>
        </p:spPr>
        <p:txBody>
          <a:bodyPr spcFirstLastPara="1" wrap="square" lIns="0" tIns="46975" rIns="0" bIns="0" anchor="t" anchorCtr="0">
            <a:spAutoFit/>
          </a:bodyPr>
          <a:lstStyle/>
          <a:p>
            <a:pPr marL="12700" marR="5080" lvl="0" indent="0" algn="l" rtl="0">
              <a:lnSpc>
                <a:spcPct val="118918"/>
              </a:lnSpc>
              <a:spcBef>
                <a:spcPts val="0"/>
              </a:spcBef>
              <a:spcAft>
                <a:spcPts val="0"/>
              </a:spcAft>
              <a:buSzPts val="1400"/>
              <a:buNone/>
            </a:pPr>
            <a:r>
              <a:rPr lang="en-US" sz="5550" dirty="0">
                <a:solidFill>
                  <a:srgbClr val="262626"/>
                </a:solidFill>
              </a:rPr>
              <a:t>What  if the data have high dimension feature?</a:t>
            </a:r>
            <a:endParaRPr sz="5550" dirty="0"/>
          </a:p>
        </p:txBody>
      </p:sp>
      <p:sp>
        <p:nvSpPr>
          <p:cNvPr id="2" name="TextBox 1">
            <a:extLst>
              <a:ext uri="{FF2B5EF4-FFF2-40B4-BE49-F238E27FC236}">
                <a16:creationId xmlns:a16="http://schemas.microsoft.com/office/drawing/2014/main" id="{3B17C394-BCAE-3DA0-5865-D7C911C16B16}"/>
              </a:ext>
            </a:extLst>
          </p:cNvPr>
          <p:cNvSpPr txBox="1"/>
          <p:nvPr/>
        </p:nvSpPr>
        <p:spPr>
          <a:xfrm>
            <a:off x="5539408" y="4128236"/>
            <a:ext cx="9555226" cy="4524315"/>
          </a:xfrm>
          <a:prstGeom prst="rect">
            <a:avLst/>
          </a:prstGeom>
          <a:noFill/>
        </p:spPr>
        <p:txBody>
          <a:bodyPr wrap="square" rtlCol="0">
            <a:spAutoFit/>
          </a:bodyPr>
          <a:lstStyle/>
          <a:p>
            <a:pPr marL="457200" indent="-457200">
              <a:buFont typeface="Arial" panose="020B0604020202020204" pitchFamily="34" charset="0"/>
              <a:buChar char="•"/>
            </a:pPr>
            <a:r>
              <a:rPr lang="en-US" sz="4800" dirty="0">
                <a:latin typeface="Trebuchet MS" panose="020B0603020202020204" pitchFamily="34" charset="0"/>
              </a:rPr>
              <a:t>Jaccard Similarities</a:t>
            </a:r>
          </a:p>
          <a:p>
            <a:pPr marL="457200" indent="-457200">
              <a:buFont typeface="Arial" panose="020B0604020202020204" pitchFamily="34" charset="0"/>
              <a:buChar char="•"/>
            </a:pPr>
            <a:endParaRPr lang="en-US" sz="4800" dirty="0">
              <a:latin typeface="Trebuchet MS" panose="020B0603020202020204" pitchFamily="34" charset="0"/>
            </a:endParaRPr>
          </a:p>
          <a:p>
            <a:pPr marL="457200" indent="-457200">
              <a:buFont typeface="Arial" panose="020B0604020202020204" pitchFamily="34" charset="0"/>
              <a:buChar char="•"/>
            </a:pPr>
            <a:r>
              <a:rPr lang="en-US" sz="4800" dirty="0">
                <a:latin typeface="Trebuchet MS" panose="020B0603020202020204" pitchFamily="34" charset="0"/>
              </a:rPr>
              <a:t>Euclidean Distance</a:t>
            </a:r>
          </a:p>
          <a:p>
            <a:pPr marL="457200" indent="-457200">
              <a:buFont typeface="Arial" panose="020B0604020202020204" pitchFamily="34" charset="0"/>
              <a:buChar char="•"/>
            </a:pPr>
            <a:endParaRPr lang="en-US" sz="4800" dirty="0">
              <a:latin typeface="Trebuchet MS" panose="020B0603020202020204" pitchFamily="34" charset="0"/>
            </a:endParaRPr>
          </a:p>
          <a:p>
            <a:pPr marL="457200" indent="-457200">
              <a:buFont typeface="Arial" panose="020B0604020202020204" pitchFamily="34" charset="0"/>
              <a:buChar char="•"/>
            </a:pPr>
            <a:r>
              <a:rPr lang="en-US" sz="4800" dirty="0">
                <a:latin typeface="Trebuchet MS" panose="020B0603020202020204" pitchFamily="34" charset="0"/>
              </a:rPr>
              <a:t>Cosine Similarities</a:t>
            </a:r>
          </a:p>
          <a:p>
            <a:endParaRPr lang="en-ID" sz="4800" dirty="0">
              <a:latin typeface="Trebuchet MS" panose="020B0603020202020204" pitchFamily="34" charset="0"/>
            </a:endParaRPr>
          </a:p>
        </p:txBody>
      </p:sp>
    </p:spTree>
    <p:extLst>
      <p:ext uri="{BB962C8B-B14F-4D97-AF65-F5344CB8AC3E}">
        <p14:creationId xmlns:p14="http://schemas.microsoft.com/office/powerpoint/2010/main" val="1882655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A5D61613-C1FB-E03C-8B19-11D2D23B016C}"/>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3F704557-AAAF-5A62-1DAB-61D3FBF513A8}"/>
              </a:ext>
            </a:extLst>
          </p:cNvPr>
          <p:cNvGrpSpPr/>
          <p:nvPr/>
        </p:nvGrpSpPr>
        <p:grpSpPr>
          <a:xfrm>
            <a:off x="0" y="5"/>
            <a:ext cx="18288000" cy="4162430"/>
            <a:chOff x="0" y="5"/>
            <a:chExt cx="18288000" cy="4162430"/>
          </a:xfrm>
        </p:grpSpPr>
        <p:sp>
          <p:nvSpPr>
            <p:cNvPr id="141" name="Google Shape;141;p9">
              <a:extLst>
                <a:ext uri="{FF2B5EF4-FFF2-40B4-BE49-F238E27FC236}">
                  <a16:creationId xmlns:a16="http://schemas.microsoft.com/office/drawing/2014/main" id="{5FD786D1-7FCC-FD79-BD67-B671400088EF}"/>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F291B340-CFF9-8F39-1E52-CF6E810ABC50}"/>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4CCD3E8F-F8ED-BF74-D6C0-CFC15736AE65}"/>
              </a:ext>
            </a:extLst>
          </p:cNvPr>
          <p:cNvSpPr txBox="1">
            <a:spLocks noGrp="1"/>
          </p:cNvSpPr>
          <p:nvPr>
            <p:ph type="title"/>
          </p:nvPr>
        </p:nvSpPr>
        <p:spPr>
          <a:xfrm>
            <a:off x="1015999" y="1281350"/>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Jaccard Similarities</a:t>
            </a:r>
            <a:endParaRPr sz="8800" dirty="0">
              <a:latin typeface="Georgia"/>
              <a:ea typeface="Georgia"/>
              <a:cs typeface="Georgia"/>
              <a:sym typeface="Georgia"/>
            </a:endParaRPr>
          </a:p>
        </p:txBody>
      </p:sp>
      <p:sp>
        <p:nvSpPr>
          <p:cNvPr id="2" name="Rectangle: Rounded Corners 1">
            <a:extLst>
              <a:ext uri="{FF2B5EF4-FFF2-40B4-BE49-F238E27FC236}">
                <a16:creationId xmlns:a16="http://schemas.microsoft.com/office/drawing/2014/main" id="{E92C4D71-DB17-3449-492B-136AA234BC36}"/>
              </a:ext>
            </a:extLst>
          </p:cNvPr>
          <p:cNvSpPr/>
          <p:nvPr/>
        </p:nvSpPr>
        <p:spPr>
          <a:xfrm>
            <a:off x="405285" y="4399470"/>
            <a:ext cx="1903200" cy="330547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Movie A</a:t>
            </a:r>
          </a:p>
          <a:p>
            <a:pPr algn="ctr"/>
            <a:endParaRPr lang="en-US" sz="2000" dirty="0"/>
          </a:p>
          <a:p>
            <a:pPr algn="ctr"/>
            <a:r>
              <a:rPr lang="en-US" sz="2000" dirty="0"/>
              <a:t>Genre :</a:t>
            </a:r>
          </a:p>
          <a:p>
            <a:pPr algn="ctr"/>
            <a:r>
              <a:rPr lang="en-US" sz="2000" dirty="0"/>
              <a:t> </a:t>
            </a:r>
          </a:p>
          <a:p>
            <a:pPr algn="ctr"/>
            <a:r>
              <a:rPr lang="en-US" sz="2000" dirty="0"/>
              <a:t>Horror</a:t>
            </a:r>
          </a:p>
          <a:p>
            <a:pPr algn="ctr"/>
            <a:r>
              <a:rPr lang="en-US" sz="2000" dirty="0"/>
              <a:t>Thriller</a:t>
            </a:r>
          </a:p>
          <a:p>
            <a:pPr algn="ctr"/>
            <a:r>
              <a:rPr lang="en-US" sz="2000" dirty="0"/>
              <a:t>Mystery</a:t>
            </a:r>
          </a:p>
        </p:txBody>
      </p:sp>
      <p:sp>
        <p:nvSpPr>
          <p:cNvPr id="13" name="Rectangle: Rounded Corners 12">
            <a:extLst>
              <a:ext uri="{FF2B5EF4-FFF2-40B4-BE49-F238E27FC236}">
                <a16:creationId xmlns:a16="http://schemas.microsoft.com/office/drawing/2014/main" id="{2183F695-36F2-0D82-1A3F-6B58AFC5E8E5}"/>
              </a:ext>
            </a:extLst>
          </p:cNvPr>
          <p:cNvSpPr/>
          <p:nvPr/>
        </p:nvSpPr>
        <p:spPr>
          <a:xfrm>
            <a:off x="2569989" y="4443605"/>
            <a:ext cx="1717198" cy="326133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Movie B</a:t>
            </a:r>
          </a:p>
          <a:p>
            <a:pPr algn="ctr"/>
            <a:endParaRPr lang="en-US" sz="1800" dirty="0"/>
          </a:p>
          <a:p>
            <a:pPr algn="ctr"/>
            <a:r>
              <a:rPr lang="en-US" sz="1800" dirty="0"/>
              <a:t>Genre :</a:t>
            </a:r>
          </a:p>
          <a:p>
            <a:pPr algn="ctr"/>
            <a:r>
              <a:rPr lang="en-US" sz="1800" dirty="0"/>
              <a:t> </a:t>
            </a:r>
          </a:p>
          <a:p>
            <a:pPr algn="ctr"/>
            <a:r>
              <a:rPr lang="en-US" sz="1800" dirty="0"/>
              <a:t>Horror</a:t>
            </a:r>
          </a:p>
          <a:p>
            <a:pPr algn="ctr"/>
            <a:r>
              <a:rPr lang="en-US" sz="1800" dirty="0"/>
              <a:t>Thriller</a:t>
            </a:r>
          </a:p>
          <a:p>
            <a:pPr algn="ctr"/>
            <a:endParaRPr lang="en-US" sz="1800" dirty="0"/>
          </a:p>
        </p:txBody>
      </p:sp>
      <p:graphicFrame>
        <p:nvGraphicFramePr>
          <p:cNvPr id="3" name="Table 2">
            <a:extLst>
              <a:ext uri="{FF2B5EF4-FFF2-40B4-BE49-F238E27FC236}">
                <a16:creationId xmlns:a16="http://schemas.microsoft.com/office/drawing/2014/main" id="{A9F534F4-051A-545C-53A7-D5C791CF768A}"/>
              </a:ext>
            </a:extLst>
          </p:cNvPr>
          <p:cNvGraphicFramePr>
            <a:graphicFrameLocks noGrp="1"/>
          </p:cNvGraphicFramePr>
          <p:nvPr>
            <p:extLst>
              <p:ext uri="{D42A27DB-BD31-4B8C-83A1-F6EECF244321}">
                <p14:modId xmlns:p14="http://schemas.microsoft.com/office/powerpoint/2010/main" val="844437944"/>
              </p:ext>
            </p:extLst>
          </p:nvPr>
        </p:nvGraphicFramePr>
        <p:xfrm>
          <a:off x="4915890" y="4475746"/>
          <a:ext cx="12374880" cy="2390500"/>
        </p:xfrm>
        <a:graphic>
          <a:graphicData uri="http://schemas.openxmlformats.org/drawingml/2006/table">
            <a:tbl>
              <a:tblPr firstRow="1" bandRow="1">
                <a:tableStyleId>{5C22544A-7EE6-4342-B048-85BDC9FD1C3A}</a:tableStyleId>
              </a:tblPr>
              <a:tblGrid>
                <a:gridCol w="3093720">
                  <a:extLst>
                    <a:ext uri="{9D8B030D-6E8A-4147-A177-3AD203B41FA5}">
                      <a16:colId xmlns:a16="http://schemas.microsoft.com/office/drawing/2014/main" val="3139532215"/>
                    </a:ext>
                  </a:extLst>
                </a:gridCol>
                <a:gridCol w="3093720">
                  <a:extLst>
                    <a:ext uri="{9D8B030D-6E8A-4147-A177-3AD203B41FA5}">
                      <a16:colId xmlns:a16="http://schemas.microsoft.com/office/drawing/2014/main" val="3278976274"/>
                    </a:ext>
                  </a:extLst>
                </a:gridCol>
                <a:gridCol w="3093720">
                  <a:extLst>
                    <a:ext uri="{9D8B030D-6E8A-4147-A177-3AD203B41FA5}">
                      <a16:colId xmlns:a16="http://schemas.microsoft.com/office/drawing/2014/main" val="1236047919"/>
                    </a:ext>
                  </a:extLst>
                </a:gridCol>
                <a:gridCol w="3093720">
                  <a:extLst>
                    <a:ext uri="{9D8B030D-6E8A-4147-A177-3AD203B41FA5}">
                      <a16:colId xmlns:a16="http://schemas.microsoft.com/office/drawing/2014/main" val="3092290728"/>
                    </a:ext>
                  </a:extLst>
                </a:gridCol>
              </a:tblGrid>
              <a:tr h="597625">
                <a:tc>
                  <a:txBody>
                    <a:bodyPr/>
                    <a:lstStyle/>
                    <a:p>
                      <a:r>
                        <a:rPr lang="en-US" sz="2800" dirty="0"/>
                        <a:t>Genre</a:t>
                      </a:r>
                      <a:endParaRPr lang="en-ID" sz="2800" dirty="0"/>
                    </a:p>
                  </a:txBody>
                  <a:tcPr/>
                </a:tc>
                <a:tc>
                  <a:txBody>
                    <a:bodyPr/>
                    <a:lstStyle/>
                    <a:p>
                      <a:r>
                        <a:rPr lang="en-US" sz="2800" dirty="0"/>
                        <a:t>Movie A</a:t>
                      </a:r>
                      <a:endParaRPr lang="en-ID" sz="2800" dirty="0"/>
                    </a:p>
                  </a:txBody>
                  <a:tcPr/>
                </a:tc>
                <a:tc>
                  <a:txBody>
                    <a:bodyPr/>
                    <a:lstStyle/>
                    <a:p>
                      <a:r>
                        <a:rPr lang="en-US" sz="2800" dirty="0"/>
                        <a:t>Movie B</a:t>
                      </a:r>
                      <a:endParaRPr lang="en-ID" sz="2800" dirty="0"/>
                    </a:p>
                  </a:txBody>
                  <a:tcPr/>
                </a:tc>
                <a:tc>
                  <a:txBody>
                    <a:bodyPr/>
                    <a:lstStyle/>
                    <a:p>
                      <a:r>
                        <a:rPr lang="en-US" sz="2800" dirty="0"/>
                        <a:t>Genre A = B?</a:t>
                      </a:r>
                      <a:endParaRPr lang="en-ID" sz="2800" dirty="0"/>
                    </a:p>
                  </a:txBody>
                  <a:tcPr/>
                </a:tc>
                <a:extLst>
                  <a:ext uri="{0D108BD9-81ED-4DB2-BD59-A6C34878D82A}">
                    <a16:rowId xmlns:a16="http://schemas.microsoft.com/office/drawing/2014/main" val="2014180359"/>
                  </a:ext>
                </a:extLst>
              </a:tr>
              <a:tr h="597625">
                <a:tc>
                  <a:txBody>
                    <a:bodyPr/>
                    <a:lstStyle/>
                    <a:p>
                      <a:r>
                        <a:rPr lang="en-US" sz="2800" dirty="0"/>
                        <a:t>Horror</a:t>
                      </a:r>
                      <a:endParaRPr lang="en-ID" sz="2800" dirty="0"/>
                    </a:p>
                  </a:txBody>
                  <a:tcPr/>
                </a:tc>
                <a:tc>
                  <a:txBody>
                    <a:bodyPr/>
                    <a:lstStyle/>
                    <a:p>
                      <a:r>
                        <a:rPr lang="en-US" sz="2800" dirty="0"/>
                        <a:t>1</a:t>
                      </a:r>
                      <a:endParaRPr lang="en-ID" sz="2800" dirty="0"/>
                    </a:p>
                  </a:txBody>
                  <a:tcPr/>
                </a:tc>
                <a:tc>
                  <a:txBody>
                    <a:bodyPr/>
                    <a:lstStyle/>
                    <a:p>
                      <a:r>
                        <a:rPr lang="en-US" sz="2800" dirty="0"/>
                        <a:t>1</a:t>
                      </a:r>
                      <a:endParaRPr lang="en-ID" sz="2800" dirty="0"/>
                    </a:p>
                  </a:txBody>
                  <a:tcPr/>
                </a:tc>
                <a:tc>
                  <a:txBody>
                    <a:bodyPr/>
                    <a:lstStyle/>
                    <a:p>
                      <a:r>
                        <a:rPr lang="en-US" sz="2800" dirty="0"/>
                        <a:t>1</a:t>
                      </a:r>
                      <a:endParaRPr lang="en-ID" sz="2800" dirty="0"/>
                    </a:p>
                  </a:txBody>
                  <a:tcPr/>
                </a:tc>
                <a:extLst>
                  <a:ext uri="{0D108BD9-81ED-4DB2-BD59-A6C34878D82A}">
                    <a16:rowId xmlns:a16="http://schemas.microsoft.com/office/drawing/2014/main" val="856106419"/>
                  </a:ext>
                </a:extLst>
              </a:tr>
              <a:tr h="597625">
                <a:tc>
                  <a:txBody>
                    <a:bodyPr/>
                    <a:lstStyle/>
                    <a:p>
                      <a:r>
                        <a:rPr lang="en-US" sz="2800" dirty="0"/>
                        <a:t>Thriller</a:t>
                      </a:r>
                      <a:endParaRPr lang="en-ID" sz="2800" dirty="0"/>
                    </a:p>
                  </a:txBody>
                  <a:tcPr/>
                </a:tc>
                <a:tc>
                  <a:txBody>
                    <a:bodyPr/>
                    <a:lstStyle/>
                    <a:p>
                      <a:r>
                        <a:rPr lang="en-US" sz="2800" dirty="0"/>
                        <a:t>1</a:t>
                      </a:r>
                      <a:endParaRPr lang="en-ID" sz="2800" dirty="0"/>
                    </a:p>
                  </a:txBody>
                  <a:tcPr/>
                </a:tc>
                <a:tc>
                  <a:txBody>
                    <a:bodyPr/>
                    <a:lstStyle/>
                    <a:p>
                      <a:r>
                        <a:rPr lang="en-US" sz="2800" dirty="0"/>
                        <a:t>1</a:t>
                      </a:r>
                      <a:endParaRPr lang="en-ID" sz="2800" dirty="0"/>
                    </a:p>
                  </a:txBody>
                  <a:tcPr/>
                </a:tc>
                <a:tc>
                  <a:txBody>
                    <a:bodyPr/>
                    <a:lstStyle/>
                    <a:p>
                      <a:r>
                        <a:rPr lang="en-US" sz="2800" dirty="0"/>
                        <a:t>1</a:t>
                      </a:r>
                      <a:endParaRPr lang="en-ID" sz="2800" dirty="0"/>
                    </a:p>
                  </a:txBody>
                  <a:tcPr/>
                </a:tc>
                <a:extLst>
                  <a:ext uri="{0D108BD9-81ED-4DB2-BD59-A6C34878D82A}">
                    <a16:rowId xmlns:a16="http://schemas.microsoft.com/office/drawing/2014/main" val="398558516"/>
                  </a:ext>
                </a:extLst>
              </a:tr>
              <a:tr h="597625">
                <a:tc>
                  <a:txBody>
                    <a:bodyPr/>
                    <a:lstStyle/>
                    <a:p>
                      <a:r>
                        <a:rPr lang="en-US" sz="2800" dirty="0"/>
                        <a:t>Mystery</a:t>
                      </a:r>
                      <a:endParaRPr lang="en-ID" sz="2800" dirty="0"/>
                    </a:p>
                  </a:txBody>
                  <a:tcPr/>
                </a:tc>
                <a:tc>
                  <a:txBody>
                    <a:bodyPr/>
                    <a:lstStyle/>
                    <a:p>
                      <a:r>
                        <a:rPr lang="en-US" sz="2800" dirty="0"/>
                        <a:t>1</a:t>
                      </a:r>
                      <a:endParaRPr lang="en-ID" sz="2800" dirty="0"/>
                    </a:p>
                  </a:txBody>
                  <a:tcPr/>
                </a:tc>
                <a:tc>
                  <a:txBody>
                    <a:bodyPr/>
                    <a:lstStyle/>
                    <a:p>
                      <a:r>
                        <a:rPr lang="en-US" sz="2800" dirty="0"/>
                        <a:t>0</a:t>
                      </a:r>
                      <a:endParaRPr lang="en-ID" sz="2800" dirty="0"/>
                    </a:p>
                  </a:txBody>
                  <a:tcPr/>
                </a:tc>
                <a:tc>
                  <a:txBody>
                    <a:bodyPr/>
                    <a:lstStyle/>
                    <a:p>
                      <a:r>
                        <a:rPr lang="en-US" sz="2800" dirty="0"/>
                        <a:t>0</a:t>
                      </a:r>
                      <a:endParaRPr lang="en-ID" sz="2800" dirty="0"/>
                    </a:p>
                  </a:txBody>
                  <a:tcPr/>
                </a:tc>
                <a:extLst>
                  <a:ext uri="{0D108BD9-81ED-4DB2-BD59-A6C34878D82A}">
                    <a16:rowId xmlns:a16="http://schemas.microsoft.com/office/drawing/2014/main" val="2529350751"/>
                  </a:ext>
                </a:extLst>
              </a:tr>
            </a:tbl>
          </a:graphicData>
        </a:graphic>
      </p:graphicFrame>
      <p:pic>
        <p:nvPicPr>
          <p:cNvPr id="14" name="Picture 13">
            <a:extLst>
              <a:ext uri="{FF2B5EF4-FFF2-40B4-BE49-F238E27FC236}">
                <a16:creationId xmlns:a16="http://schemas.microsoft.com/office/drawing/2014/main" id="{5B026E6B-A90C-5DC8-7B10-7D9464A53B58}"/>
              </a:ext>
            </a:extLst>
          </p:cNvPr>
          <p:cNvPicPr>
            <a:picLocks noChangeAspect="1"/>
          </p:cNvPicPr>
          <p:nvPr/>
        </p:nvPicPr>
        <p:blipFill>
          <a:blip r:embed="rId3"/>
          <a:stretch>
            <a:fillRect/>
          </a:stretch>
        </p:blipFill>
        <p:spPr>
          <a:xfrm>
            <a:off x="4915892" y="7345016"/>
            <a:ext cx="6279158" cy="166605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1579B96-331F-FCB3-4EC9-AC42EE193F17}"/>
                  </a:ext>
                </a:extLst>
              </p:cNvPr>
              <p:cNvSpPr txBox="1"/>
              <p:nvPr/>
            </p:nvSpPr>
            <p:spPr>
              <a:xfrm>
                <a:off x="14123883" y="7345017"/>
                <a:ext cx="1888184"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ID" sz="2800" i="1" smtClean="0">
                              <a:solidFill>
                                <a:srgbClr val="836967"/>
                              </a:solidFill>
                              <a:latin typeface="Cambria Math" panose="02040503050406030204" pitchFamily="18" charset="0"/>
                            </a:rPr>
                          </m:ctrlPr>
                        </m:fPr>
                        <m:num>
                          <m:r>
                            <a:rPr lang="en-ID" sz="2800">
                              <a:latin typeface="Cambria Math" panose="02040503050406030204" pitchFamily="18" charset="0"/>
                            </a:rPr>
                            <m:t>2</m:t>
                          </m:r>
                        </m:num>
                        <m:den>
                          <m:r>
                            <a:rPr lang="en-ID" sz="2800" i="0">
                              <a:latin typeface="Cambria Math" panose="02040503050406030204" pitchFamily="18" charset="0"/>
                            </a:rPr>
                            <m:t>3</m:t>
                          </m:r>
                        </m:den>
                      </m:f>
                      <m:r>
                        <a:rPr lang="en-ID" sz="2800" i="0">
                          <a:latin typeface="Cambria Math" panose="02040503050406030204" pitchFamily="18" charset="0"/>
                        </a:rPr>
                        <m:t>=0,6</m:t>
                      </m:r>
                    </m:oMath>
                  </m:oMathPara>
                </a14:m>
                <a:endParaRPr lang="en-ID" sz="2800" dirty="0"/>
              </a:p>
            </p:txBody>
          </p:sp>
        </mc:Choice>
        <mc:Fallback xmlns="">
          <p:sp>
            <p:nvSpPr>
              <p:cNvPr id="16" name="TextBox 15">
                <a:extLst>
                  <a:ext uri="{FF2B5EF4-FFF2-40B4-BE49-F238E27FC236}">
                    <a16:creationId xmlns:a16="http://schemas.microsoft.com/office/drawing/2014/main" id="{F1579B96-331F-FCB3-4EC9-AC42EE193F17}"/>
                  </a:ext>
                </a:extLst>
              </p:cNvPr>
              <p:cNvSpPr txBox="1">
                <a:spLocks noRot="1" noChangeAspect="1" noMove="1" noResize="1" noEditPoints="1" noAdjustHandles="1" noChangeArrowheads="1" noChangeShapeType="1" noTextEdit="1"/>
              </p:cNvSpPr>
              <p:nvPr/>
            </p:nvSpPr>
            <p:spPr>
              <a:xfrm>
                <a:off x="14123883" y="7345017"/>
                <a:ext cx="1888184" cy="809452"/>
              </a:xfrm>
              <a:prstGeom prst="rect">
                <a:avLst/>
              </a:prstGeom>
              <a:blipFill>
                <a:blip r:embed="rId5"/>
                <a:stretch>
                  <a:fillRect/>
                </a:stretch>
              </a:blipFill>
            </p:spPr>
            <p:txBody>
              <a:bodyPr/>
              <a:lstStyle/>
              <a:p>
                <a:r>
                  <a:rPr lang="en-ID">
                    <a:noFill/>
                  </a:rPr>
                  <a:t> </a:t>
                </a:r>
              </a:p>
            </p:txBody>
          </p:sp>
        </mc:Fallback>
      </mc:AlternateContent>
      <p:sp>
        <p:nvSpPr>
          <p:cNvPr id="18" name="TextBox 17">
            <a:extLst>
              <a:ext uri="{FF2B5EF4-FFF2-40B4-BE49-F238E27FC236}">
                <a16:creationId xmlns:a16="http://schemas.microsoft.com/office/drawing/2014/main" id="{7A0E0EE1-F130-D537-999F-375340BECEAB}"/>
              </a:ext>
            </a:extLst>
          </p:cNvPr>
          <p:cNvSpPr txBox="1"/>
          <p:nvPr/>
        </p:nvSpPr>
        <p:spPr>
          <a:xfrm>
            <a:off x="11463619" y="8422430"/>
            <a:ext cx="5634747" cy="646331"/>
          </a:xfrm>
          <a:prstGeom prst="rect">
            <a:avLst/>
          </a:prstGeom>
          <a:noFill/>
        </p:spPr>
        <p:txBody>
          <a:bodyPr wrap="square" rtlCol="0">
            <a:spAutoFit/>
          </a:bodyPr>
          <a:lstStyle/>
          <a:p>
            <a:r>
              <a:rPr lang="en-US" sz="1800" dirty="0"/>
              <a:t>If we set the similarity threshold as 0.5, both movies considered similar because the similarity value is 0.6</a:t>
            </a:r>
            <a:endParaRPr lang="en-ID" sz="1800" dirty="0"/>
          </a:p>
        </p:txBody>
      </p:sp>
    </p:spTree>
    <p:extLst>
      <p:ext uri="{BB962C8B-B14F-4D97-AF65-F5344CB8AC3E}">
        <p14:creationId xmlns:p14="http://schemas.microsoft.com/office/powerpoint/2010/main" val="33772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0D50E14B-AA74-7EF7-1F55-2032A8FBD2A3}"/>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2ABCCDE7-03E3-4860-B80D-519F74F227B1}"/>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35FF9EC3-53A6-4F13-4341-66B540637E38}"/>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711E38AF-C455-0143-79C5-39F21C9F49D8}"/>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781225DB-5EAE-C1A0-95EE-DF2DCA0C7DE5}"/>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Euclidean Distance</a:t>
            </a:r>
            <a:endParaRPr sz="8800" dirty="0">
              <a:latin typeface="Georgia"/>
              <a:ea typeface="Georgia"/>
              <a:cs typeface="Georgia"/>
              <a:sym typeface="Georgia"/>
            </a:endParaRPr>
          </a:p>
        </p:txBody>
      </p:sp>
      <p:sp>
        <p:nvSpPr>
          <p:cNvPr id="6" name="TextBox 5">
            <a:extLst>
              <a:ext uri="{FF2B5EF4-FFF2-40B4-BE49-F238E27FC236}">
                <a16:creationId xmlns:a16="http://schemas.microsoft.com/office/drawing/2014/main" id="{20401DD5-4594-AF84-8F0A-70281FB0DAF3}"/>
              </a:ext>
            </a:extLst>
          </p:cNvPr>
          <p:cNvSpPr txBox="1"/>
          <p:nvPr/>
        </p:nvSpPr>
        <p:spPr>
          <a:xfrm>
            <a:off x="214311" y="3107000"/>
            <a:ext cx="5282475" cy="2246769"/>
          </a:xfrm>
          <a:prstGeom prst="rect">
            <a:avLst/>
          </a:prstGeom>
          <a:noFill/>
        </p:spPr>
        <p:txBody>
          <a:bodyPr wrap="square" rtlCol="0">
            <a:spAutoFit/>
          </a:bodyPr>
          <a:lstStyle/>
          <a:p>
            <a:r>
              <a:rPr lang="en-US" sz="2000" dirty="0"/>
              <a:t>Example case</a:t>
            </a:r>
          </a:p>
          <a:p>
            <a:endParaRPr lang="en-US" sz="2000" dirty="0"/>
          </a:p>
          <a:p>
            <a:r>
              <a:rPr lang="en-US" sz="2000" dirty="0"/>
              <a:t>User need a hall for an event, the requirement is </a:t>
            </a:r>
          </a:p>
          <a:p>
            <a:r>
              <a:rPr lang="en-US" sz="2000" dirty="0"/>
              <a:t>Capacity of 1000 person more of less</a:t>
            </a:r>
          </a:p>
          <a:p>
            <a:r>
              <a:rPr lang="en-US" sz="2000" dirty="0"/>
              <a:t>Parking capacity for 300 car more or less</a:t>
            </a:r>
          </a:p>
          <a:p>
            <a:endParaRPr lang="en-ID" sz="2000" dirty="0"/>
          </a:p>
        </p:txBody>
      </p:sp>
      <p:sp>
        <p:nvSpPr>
          <p:cNvPr id="7" name="Rectangle: Rounded Corners 6">
            <a:extLst>
              <a:ext uri="{FF2B5EF4-FFF2-40B4-BE49-F238E27FC236}">
                <a16:creationId xmlns:a16="http://schemas.microsoft.com/office/drawing/2014/main" id="{0AA07FEF-E2CA-8B84-DD25-ED5F43D2693F}"/>
              </a:ext>
            </a:extLst>
          </p:cNvPr>
          <p:cNvSpPr/>
          <p:nvPr/>
        </p:nvSpPr>
        <p:spPr>
          <a:xfrm>
            <a:off x="260572" y="5265592"/>
            <a:ext cx="2075861" cy="253820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dirty="0"/>
              <a:t>Hall A</a:t>
            </a:r>
          </a:p>
          <a:p>
            <a:pPr algn="ctr"/>
            <a:r>
              <a:rPr lang="en-US" sz="2000" dirty="0"/>
              <a:t>1200 Perso</a:t>
            </a:r>
          </a:p>
          <a:p>
            <a:pPr algn="ctr"/>
            <a:r>
              <a:rPr lang="en-US" sz="2000" dirty="0"/>
              <a:t>500 car</a:t>
            </a:r>
            <a:endParaRPr lang="en-ID" sz="2000" dirty="0"/>
          </a:p>
        </p:txBody>
      </p:sp>
      <p:sp>
        <p:nvSpPr>
          <p:cNvPr id="8" name="Rectangle: Rounded Corners 7">
            <a:extLst>
              <a:ext uri="{FF2B5EF4-FFF2-40B4-BE49-F238E27FC236}">
                <a16:creationId xmlns:a16="http://schemas.microsoft.com/office/drawing/2014/main" id="{E88453DD-19D6-E39E-A678-38F472DADE85}"/>
              </a:ext>
            </a:extLst>
          </p:cNvPr>
          <p:cNvSpPr/>
          <p:nvPr/>
        </p:nvSpPr>
        <p:spPr>
          <a:xfrm>
            <a:off x="2539216" y="5330785"/>
            <a:ext cx="1915891" cy="242788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t>Hall B</a:t>
            </a:r>
          </a:p>
          <a:p>
            <a:pPr algn="ctr"/>
            <a:r>
              <a:rPr lang="en-US" sz="2000" dirty="0"/>
              <a:t>2000 Perso</a:t>
            </a:r>
          </a:p>
          <a:p>
            <a:pPr algn="ctr"/>
            <a:r>
              <a:rPr lang="en-US" sz="2000" dirty="0"/>
              <a:t>900 car</a:t>
            </a:r>
            <a:endParaRPr lang="en-ID" sz="2000" dirty="0"/>
          </a:p>
        </p:txBody>
      </p:sp>
      <p:grpSp>
        <p:nvGrpSpPr>
          <p:cNvPr id="19" name="Group 18">
            <a:extLst>
              <a:ext uri="{FF2B5EF4-FFF2-40B4-BE49-F238E27FC236}">
                <a16:creationId xmlns:a16="http://schemas.microsoft.com/office/drawing/2014/main" id="{ADB8CDE7-3D69-ADC0-5F64-BB1F7728136A}"/>
              </a:ext>
            </a:extLst>
          </p:cNvPr>
          <p:cNvGrpSpPr/>
          <p:nvPr/>
        </p:nvGrpSpPr>
        <p:grpSpPr>
          <a:xfrm>
            <a:off x="5838092" y="5942926"/>
            <a:ext cx="9594165" cy="3594968"/>
            <a:chOff x="6710289" y="6530134"/>
            <a:chExt cx="4553554" cy="2093361"/>
          </a:xfrm>
        </p:grpSpPr>
        <p:cxnSp>
          <p:nvCxnSpPr>
            <p:cNvPr id="11" name="Straight Connector 10">
              <a:extLst>
                <a:ext uri="{FF2B5EF4-FFF2-40B4-BE49-F238E27FC236}">
                  <a16:creationId xmlns:a16="http://schemas.microsoft.com/office/drawing/2014/main" id="{3F7EF4C8-87C0-9D96-0C8B-6CA2A4952CDF}"/>
                </a:ext>
              </a:extLst>
            </p:cNvPr>
            <p:cNvCxnSpPr>
              <a:cxnSpLocks/>
            </p:cNvCxnSpPr>
            <p:nvPr/>
          </p:nvCxnSpPr>
          <p:spPr>
            <a:xfrm>
              <a:off x="6710289" y="6530134"/>
              <a:ext cx="0" cy="2093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5F4E7A-D965-7D68-26CC-F260AD7F5966}"/>
                </a:ext>
              </a:extLst>
            </p:cNvPr>
            <p:cNvCxnSpPr>
              <a:cxnSpLocks/>
            </p:cNvCxnSpPr>
            <p:nvPr/>
          </p:nvCxnSpPr>
          <p:spPr>
            <a:xfrm flipH="1">
              <a:off x="6710289" y="8623495"/>
              <a:ext cx="455355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948409F-346B-9646-A47C-05BD31ACB671}"/>
              </a:ext>
            </a:extLst>
          </p:cNvPr>
          <p:cNvGrpSpPr/>
          <p:nvPr/>
        </p:nvGrpSpPr>
        <p:grpSpPr>
          <a:xfrm>
            <a:off x="5816320" y="4352032"/>
            <a:ext cx="2146033" cy="1218373"/>
            <a:chOff x="6279997" y="3393706"/>
            <a:chExt cx="2146033" cy="1218373"/>
          </a:xfrm>
        </p:grpSpPr>
        <p:grpSp>
          <p:nvGrpSpPr>
            <p:cNvPr id="29" name="Group 28">
              <a:extLst>
                <a:ext uri="{FF2B5EF4-FFF2-40B4-BE49-F238E27FC236}">
                  <a16:creationId xmlns:a16="http://schemas.microsoft.com/office/drawing/2014/main" id="{588D5734-4E9E-0954-F38C-6D63EFACD30A}"/>
                </a:ext>
              </a:extLst>
            </p:cNvPr>
            <p:cNvGrpSpPr/>
            <p:nvPr/>
          </p:nvGrpSpPr>
          <p:grpSpPr>
            <a:xfrm>
              <a:off x="6279997" y="3393706"/>
              <a:ext cx="2146033" cy="358565"/>
              <a:chOff x="6279997" y="3393706"/>
              <a:chExt cx="2146033" cy="358565"/>
            </a:xfrm>
          </p:grpSpPr>
          <p:sp>
            <p:nvSpPr>
              <p:cNvPr id="20" name="Oval 19">
                <a:extLst>
                  <a:ext uri="{FF2B5EF4-FFF2-40B4-BE49-F238E27FC236}">
                    <a16:creationId xmlns:a16="http://schemas.microsoft.com/office/drawing/2014/main" id="{D6E09EF2-1C07-15D4-B4F4-46D4A3824BB8}"/>
                  </a:ext>
                </a:extLst>
              </p:cNvPr>
              <p:cNvSpPr/>
              <p:nvPr/>
            </p:nvSpPr>
            <p:spPr>
              <a:xfrm>
                <a:off x="6279997" y="3393706"/>
                <a:ext cx="337615" cy="3349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1" name="TextBox 20">
                <a:extLst>
                  <a:ext uri="{FF2B5EF4-FFF2-40B4-BE49-F238E27FC236}">
                    <a16:creationId xmlns:a16="http://schemas.microsoft.com/office/drawing/2014/main" id="{A904B52A-31B0-5431-49E4-7DF84DF7E248}"/>
                  </a:ext>
                </a:extLst>
              </p:cNvPr>
              <p:cNvSpPr txBox="1"/>
              <p:nvPr/>
            </p:nvSpPr>
            <p:spPr>
              <a:xfrm>
                <a:off x="6617612" y="3444494"/>
                <a:ext cx="1808418" cy="307777"/>
              </a:xfrm>
              <a:prstGeom prst="rect">
                <a:avLst/>
              </a:prstGeom>
              <a:noFill/>
            </p:spPr>
            <p:txBody>
              <a:bodyPr wrap="square" rtlCol="0">
                <a:spAutoFit/>
              </a:bodyPr>
              <a:lstStyle/>
              <a:p>
                <a:r>
                  <a:rPr lang="en-US" dirty="0"/>
                  <a:t>User requirement</a:t>
                </a:r>
                <a:endParaRPr lang="en-ID" dirty="0"/>
              </a:p>
            </p:txBody>
          </p:sp>
        </p:grpSp>
        <p:grpSp>
          <p:nvGrpSpPr>
            <p:cNvPr id="23" name="Group 22">
              <a:extLst>
                <a:ext uri="{FF2B5EF4-FFF2-40B4-BE49-F238E27FC236}">
                  <a16:creationId xmlns:a16="http://schemas.microsoft.com/office/drawing/2014/main" id="{BE898AC6-2F01-7CCB-1124-319956B7803E}"/>
                </a:ext>
              </a:extLst>
            </p:cNvPr>
            <p:cNvGrpSpPr/>
            <p:nvPr/>
          </p:nvGrpSpPr>
          <p:grpSpPr>
            <a:xfrm>
              <a:off x="6279997" y="3820883"/>
              <a:ext cx="1076889" cy="371935"/>
              <a:chOff x="1125415" y="8948395"/>
              <a:chExt cx="1076889" cy="371935"/>
            </a:xfrm>
          </p:grpSpPr>
          <p:sp>
            <p:nvSpPr>
              <p:cNvPr id="24" name="Oval 23">
                <a:extLst>
                  <a:ext uri="{FF2B5EF4-FFF2-40B4-BE49-F238E27FC236}">
                    <a16:creationId xmlns:a16="http://schemas.microsoft.com/office/drawing/2014/main" id="{280A8574-EBD4-56A2-8C30-72907E0771ED}"/>
                  </a:ext>
                </a:extLst>
              </p:cNvPr>
              <p:cNvSpPr/>
              <p:nvPr/>
            </p:nvSpPr>
            <p:spPr>
              <a:xfrm>
                <a:off x="1125415" y="8948395"/>
                <a:ext cx="337615" cy="33490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5" name="TextBox 24">
                <a:extLst>
                  <a:ext uri="{FF2B5EF4-FFF2-40B4-BE49-F238E27FC236}">
                    <a16:creationId xmlns:a16="http://schemas.microsoft.com/office/drawing/2014/main" id="{40134B8B-ECB0-D94C-77F9-541A1C5B2538}"/>
                  </a:ext>
                </a:extLst>
              </p:cNvPr>
              <p:cNvSpPr txBox="1"/>
              <p:nvPr/>
            </p:nvSpPr>
            <p:spPr>
              <a:xfrm>
                <a:off x="1463030" y="9012553"/>
                <a:ext cx="739274" cy="307777"/>
              </a:xfrm>
              <a:prstGeom prst="rect">
                <a:avLst/>
              </a:prstGeom>
              <a:noFill/>
            </p:spPr>
            <p:txBody>
              <a:bodyPr wrap="square" rtlCol="0">
                <a:spAutoFit/>
              </a:bodyPr>
              <a:lstStyle/>
              <a:p>
                <a:r>
                  <a:rPr lang="en-US" dirty="0"/>
                  <a:t>Hall A</a:t>
                </a:r>
                <a:endParaRPr lang="en-ID" dirty="0"/>
              </a:p>
            </p:txBody>
          </p:sp>
        </p:grpSp>
        <p:grpSp>
          <p:nvGrpSpPr>
            <p:cNvPr id="26" name="Group 25">
              <a:extLst>
                <a:ext uri="{FF2B5EF4-FFF2-40B4-BE49-F238E27FC236}">
                  <a16:creationId xmlns:a16="http://schemas.microsoft.com/office/drawing/2014/main" id="{07FAD447-8B47-BCD3-B210-60554BCDF28C}"/>
                </a:ext>
              </a:extLst>
            </p:cNvPr>
            <p:cNvGrpSpPr/>
            <p:nvPr/>
          </p:nvGrpSpPr>
          <p:grpSpPr>
            <a:xfrm>
              <a:off x="6279997" y="4240144"/>
              <a:ext cx="1076889" cy="371935"/>
              <a:chOff x="1125415" y="8907573"/>
              <a:chExt cx="1076889" cy="371935"/>
            </a:xfrm>
          </p:grpSpPr>
          <p:sp>
            <p:nvSpPr>
              <p:cNvPr id="27" name="Oval 26">
                <a:extLst>
                  <a:ext uri="{FF2B5EF4-FFF2-40B4-BE49-F238E27FC236}">
                    <a16:creationId xmlns:a16="http://schemas.microsoft.com/office/drawing/2014/main" id="{AE6BF3BD-6506-1495-23E8-6912B9176B54}"/>
                  </a:ext>
                </a:extLst>
              </p:cNvPr>
              <p:cNvSpPr/>
              <p:nvPr/>
            </p:nvSpPr>
            <p:spPr>
              <a:xfrm>
                <a:off x="1125415" y="8907573"/>
                <a:ext cx="337615" cy="33490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8" name="TextBox 27">
                <a:extLst>
                  <a:ext uri="{FF2B5EF4-FFF2-40B4-BE49-F238E27FC236}">
                    <a16:creationId xmlns:a16="http://schemas.microsoft.com/office/drawing/2014/main" id="{5F1A2185-5C16-FC15-DC7F-6F79F8D15AE8}"/>
                  </a:ext>
                </a:extLst>
              </p:cNvPr>
              <p:cNvSpPr txBox="1"/>
              <p:nvPr/>
            </p:nvSpPr>
            <p:spPr>
              <a:xfrm>
                <a:off x="1463030" y="8971731"/>
                <a:ext cx="739274" cy="307777"/>
              </a:xfrm>
              <a:prstGeom prst="rect">
                <a:avLst/>
              </a:prstGeom>
              <a:noFill/>
            </p:spPr>
            <p:txBody>
              <a:bodyPr wrap="square" rtlCol="0">
                <a:spAutoFit/>
              </a:bodyPr>
              <a:lstStyle/>
              <a:p>
                <a:r>
                  <a:rPr lang="en-US" dirty="0"/>
                  <a:t>Hall B</a:t>
                </a:r>
                <a:endParaRPr lang="en-ID" dirty="0"/>
              </a:p>
            </p:txBody>
          </p:sp>
        </p:grpSp>
      </p:grpSp>
      <p:sp>
        <p:nvSpPr>
          <p:cNvPr id="31" name="Oval 30">
            <a:extLst>
              <a:ext uri="{FF2B5EF4-FFF2-40B4-BE49-F238E27FC236}">
                <a16:creationId xmlns:a16="http://schemas.microsoft.com/office/drawing/2014/main" id="{B35FDBF4-6BC0-2DD9-827C-422583AA6626}"/>
              </a:ext>
            </a:extLst>
          </p:cNvPr>
          <p:cNvSpPr/>
          <p:nvPr/>
        </p:nvSpPr>
        <p:spPr>
          <a:xfrm>
            <a:off x="6932905" y="8540938"/>
            <a:ext cx="337615" cy="3349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4" name="TextBox 33">
            <a:extLst>
              <a:ext uri="{FF2B5EF4-FFF2-40B4-BE49-F238E27FC236}">
                <a16:creationId xmlns:a16="http://schemas.microsoft.com/office/drawing/2014/main" id="{3361754D-EF85-FD53-BE7C-652BD5DDF05F}"/>
              </a:ext>
            </a:extLst>
          </p:cNvPr>
          <p:cNvSpPr txBox="1"/>
          <p:nvPr/>
        </p:nvSpPr>
        <p:spPr>
          <a:xfrm>
            <a:off x="13828540" y="9706305"/>
            <a:ext cx="1603717" cy="307777"/>
          </a:xfrm>
          <a:prstGeom prst="rect">
            <a:avLst/>
          </a:prstGeom>
          <a:noFill/>
        </p:spPr>
        <p:txBody>
          <a:bodyPr wrap="square" rtlCol="0">
            <a:spAutoFit/>
          </a:bodyPr>
          <a:lstStyle/>
          <a:p>
            <a:r>
              <a:rPr lang="en-US" dirty="0"/>
              <a:t>Parking Capacity</a:t>
            </a:r>
            <a:endParaRPr lang="en-ID" dirty="0"/>
          </a:p>
        </p:txBody>
      </p:sp>
      <p:sp>
        <p:nvSpPr>
          <p:cNvPr id="35" name="TextBox 34">
            <a:extLst>
              <a:ext uri="{FF2B5EF4-FFF2-40B4-BE49-F238E27FC236}">
                <a16:creationId xmlns:a16="http://schemas.microsoft.com/office/drawing/2014/main" id="{B4345A33-3AD6-4A15-2CD7-F9A9E1078815}"/>
              </a:ext>
            </a:extLst>
          </p:cNvPr>
          <p:cNvSpPr txBox="1"/>
          <p:nvPr/>
        </p:nvSpPr>
        <p:spPr>
          <a:xfrm>
            <a:off x="4867420" y="5821309"/>
            <a:ext cx="970672" cy="523220"/>
          </a:xfrm>
          <a:prstGeom prst="rect">
            <a:avLst/>
          </a:prstGeom>
          <a:noFill/>
        </p:spPr>
        <p:txBody>
          <a:bodyPr wrap="square" rtlCol="0">
            <a:spAutoFit/>
          </a:bodyPr>
          <a:lstStyle/>
          <a:p>
            <a:r>
              <a:rPr lang="en-US" dirty="0"/>
              <a:t>Person </a:t>
            </a:r>
          </a:p>
          <a:p>
            <a:r>
              <a:rPr lang="en-US" dirty="0"/>
              <a:t>Capacity</a:t>
            </a:r>
            <a:endParaRPr lang="en-ID" dirty="0"/>
          </a:p>
        </p:txBody>
      </p:sp>
      <p:sp>
        <p:nvSpPr>
          <p:cNvPr id="37" name="TextBox 36">
            <a:extLst>
              <a:ext uri="{FF2B5EF4-FFF2-40B4-BE49-F238E27FC236}">
                <a16:creationId xmlns:a16="http://schemas.microsoft.com/office/drawing/2014/main" id="{951AF07C-8679-E268-1BA2-ADD9C3C83A8B}"/>
              </a:ext>
            </a:extLst>
          </p:cNvPr>
          <p:cNvSpPr txBox="1"/>
          <p:nvPr/>
        </p:nvSpPr>
        <p:spPr>
          <a:xfrm>
            <a:off x="6884381" y="9670665"/>
            <a:ext cx="515226" cy="307776"/>
          </a:xfrm>
          <a:prstGeom prst="rect">
            <a:avLst/>
          </a:prstGeom>
          <a:noFill/>
        </p:spPr>
        <p:txBody>
          <a:bodyPr wrap="square" rtlCol="0">
            <a:spAutoFit/>
          </a:bodyPr>
          <a:lstStyle/>
          <a:p>
            <a:r>
              <a:rPr lang="en-US" dirty="0"/>
              <a:t>300</a:t>
            </a:r>
            <a:endParaRPr lang="en-ID" dirty="0"/>
          </a:p>
        </p:txBody>
      </p:sp>
      <p:sp>
        <p:nvSpPr>
          <p:cNvPr id="38" name="TextBox 37">
            <a:extLst>
              <a:ext uri="{FF2B5EF4-FFF2-40B4-BE49-F238E27FC236}">
                <a16:creationId xmlns:a16="http://schemas.microsoft.com/office/drawing/2014/main" id="{9FA026F2-D1C4-3774-BCC0-B3F827C5E035}"/>
              </a:ext>
            </a:extLst>
          </p:cNvPr>
          <p:cNvSpPr txBox="1"/>
          <p:nvPr/>
        </p:nvSpPr>
        <p:spPr>
          <a:xfrm>
            <a:off x="4965897" y="8571879"/>
            <a:ext cx="644473" cy="307777"/>
          </a:xfrm>
          <a:prstGeom prst="rect">
            <a:avLst/>
          </a:prstGeom>
          <a:noFill/>
        </p:spPr>
        <p:txBody>
          <a:bodyPr wrap="square" rtlCol="0">
            <a:spAutoFit/>
          </a:bodyPr>
          <a:lstStyle/>
          <a:p>
            <a:r>
              <a:rPr lang="en-US" dirty="0"/>
              <a:t>1000</a:t>
            </a:r>
            <a:endParaRPr lang="en-ID" dirty="0"/>
          </a:p>
        </p:txBody>
      </p:sp>
      <p:sp>
        <p:nvSpPr>
          <p:cNvPr id="39" name="Oval 38">
            <a:extLst>
              <a:ext uri="{FF2B5EF4-FFF2-40B4-BE49-F238E27FC236}">
                <a16:creationId xmlns:a16="http://schemas.microsoft.com/office/drawing/2014/main" id="{1907A238-8349-0696-195E-3750958A54D2}"/>
              </a:ext>
            </a:extLst>
          </p:cNvPr>
          <p:cNvSpPr/>
          <p:nvPr/>
        </p:nvSpPr>
        <p:spPr>
          <a:xfrm>
            <a:off x="7860686" y="8250933"/>
            <a:ext cx="337615" cy="33490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0" name="TextBox 39">
            <a:extLst>
              <a:ext uri="{FF2B5EF4-FFF2-40B4-BE49-F238E27FC236}">
                <a16:creationId xmlns:a16="http://schemas.microsoft.com/office/drawing/2014/main" id="{184506B7-5CA8-CAEE-A1E2-0C207E1C5590}"/>
              </a:ext>
            </a:extLst>
          </p:cNvPr>
          <p:cNvSpPr txBox="1"/>
          <p:nvPr/>
        </p:nvSpPr>
        <p:spPr>
          <a:xfrm>
            <a:off x="7683075" y="9706306"/>
            <a:ext cx="515226" cy="307776"/>
          </a:xfrm>
          <a:prstGeom prst="rect">
            <a:avLst/>
          </a:prstGeom>
          <a:noFill/>
        </p:spPr>
        <p:txBody>
          <a:bodyPr wrap="square" rtlCol="0">
            <a:spAutoFit/>
          </a:bodyPr>
          <a:lstStyle/>
          <a:p>
            <a:r>
              <a:rPr lang="en-US" dirty="0"/>
              <a:t>500</a:t>
            </a:r>
            <a:endParaRPr lang="en-ID" dirty="0"/>
          </a:p>
        </p:txBody>
      </p:sp>
      <p:sp>
        <p:nvSpPr>
          <p:cNvPr id="41" name="TextBox 40">
            <a:extLst>
              <a:ext uri="{FF2B5EF4-FFF2-40B4-BE49-F238E27FC236}">
                <a16:creationId xmlns:a16="http://schemas.microsoft.com/office/drawing/2014/main" id="{43ECE366-7868-BB6A-D4A7-983F94E6AF82}"/>
              </a:ext>
            </a:extLst>
          </p:cNvPr>
          <p:cNvSpPr txBox="1"/>
          <p:nvPr/>
        </p:nvSpPr>
        <p:spPr>
          <a:xfrm>
            <a:off x="4965896" y="8264496"/>
            <a:ext cx="644473" cy="307777"/>
          </a:xfrm>
          <a:prstGeom prst="rect">
            <a:avLst/>
          </a:prstGeom>
          <a:noFill/>
        </p:spPr>
        <p:txBody>
          <a:bodyPr wrap="square" rtlCol="0">
            <a:spAutoFit/>
          </a:bodyPr>
          <a:lstStyle/>
          <a:p>
            <a:r>
              <a:rPr lang="en-US" dirty="0"/>
              <a:t>1200</a:t>
            </a:r>
            <a:endParaRPr lang="en-ID" dirty="0"/>
          </a:p>
        </p:txBody>
      </p:sp>
      <p:sp>
        <p:nvSpPr>
          <p:cNvPr id="42" name="Oval 41">
            <a:extLst>
              <a:ext uri="{FF2B5EF4-FFF2-40B4-BE49-F238E27FC236}">
                <a16:creationId xmlns:a16="http://schemas.microsoft.com/office/drawing/2014/main" id="{63E80CD0-C54B-4606-A896-594F6CB4630A}"/>
              </a:ext>
            </a:extLst>
          </p:cNvPr>
          <p:cNvSpPr/>
          <p:nvPr/>
        </p:nvSpPr>
        <p:spPr>
          <a:xfrm>
            <a:off x="8806385" y="7220821"/>
            <a:ext cx="337615" cy="33490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3" name="TextBox 42">
            <a:extLst>
              <a:ext uri="{FF2B5EF4-FFF2-40B4-BE49-F238E27FC236}">
                <a16:creationId xmlns:a16="http://schemas.microsoft.com/office/drawing/2014/main" id="{3C0E69F0-9D77-70CB-938E-D2706FA8B4A1}"/>
              </a:ext>
            </a:extLst>
          </p:cNvPr>
          <p:cNvSpPr txBox="1"/>
          <p:nvPr/>
        </p:nvSpPr>
        <p:spPr>
          <a:xfrm>
            <a:off x="4937761" y="7307049"/>
            <a:ext cx="644473" cy="307777"/>
          </a:xfrm>
          <a:prstGeom prst="rect">
            <a:avLst/>
          </a:prstGeom>
          <a:noFill/>
        </p:spPr>
        <p:txBody>
          <a:bodyPr wrap="square" rtlCol="0">
            <a:spAutoFit/>
          </a:bodyPr>
          <a:lstStyle/>
          <a:p>
            <a:r>
              <a:rPr lang="en-US" dirty="0"/>
              <a:t>2000</a:t>
            </a:r>
            <a:endParaRPr lang="en-ID" dirty="0"/>
          </a:p>
        </p:txBody>
      </p:sp>
      <p:sp>
        <p:nvSpPr>
          <p:cNvPr id="44" name="TextBox 43">
            <a:extLst>
              <a:ext uri="{FF2B5EF4-FFF2-40B4-BE49-F238E27FC236}">
                <a16:creationId xmlns:a16="http://schemas.microsoft.com/office/drawing/2014/main" id="{66697F87-8602-95BA-6991-E9E194844A4E}"/>
              </a:ext>
            </a:extLst>
          </p:cNvPr>
          <p:cNvSpPr txBox="1"/>
          <p:nvPr/>
        </p:nvSpPr>
        <p:spPr>
          <a:xfrm>
            <a:off x="8721548" y="9706305"/>
            <a:ext cx="515226" cy="307776"/>
          </a:xfrm>
          <a:prstGeom prst="rect">
            <a:avLst/>
          </a:prstGeom>
          <a:noFill/>
        </p:spPr>
        <p:txBody>
          <a:bodyPr wrap="square" rtlCol="0">
            <a:spAutoFit/>
          </a:bodyPr>
          <a:lstStyle/>
          <a:p>
            <a:r>
              <a:rPr lang="en-US" dirty="0"/>
              <a:t>900</a:t>
            </a:r>
            <a:endParaRPr lang="en-ID" dirty="0"/>
          </a:p>
        </p:txBody>
      </p:sp>
      <p:cxnSp>
        <p:nvCxnSpPr>
          <p:cNvPr id="46" name="Straight Connector 45">
            <a:extLst>
              <a:ext uri="{FF2B5EF4-FFF2-40B4-BE49-F238E27FC236}">
                <a16:creationId xmlns:a16="http://schemas.microsoft.com/office/drawing/2014/main" id="{ACDDB2B5-A9A7-A020-D82F-C74856BDF501}"/>
              </a:ext>
            </a:extLst>
          </p:cNvPr>
          <p:cNvCxnSpPr>
            <a:stCxn id="31" idx="7"/>
            <a:endCxn id="42" idx="3"/>
          </p:cNvCxnSpPr>
          <p:nvPr/>
        </p:nvCxnSpPr>
        <p:spPr>
          <a:xfrm flipV="1">
            <a:off x="7221077" y="7506678"/>
            <a:ext cx="1634751" cy="1083305"/>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8B87A7F3-C617-A526-7A37-8F5B2AE8F850}"/>
              </a:ext>
            </a:extLst>
          </p:cNvPr>
          <p:cNvCxnSpPr>
            <a:stCxn id="31" idx="6"/>
            <a:endCxn id="39" idx="3"/>
          </p:cNvCxnSpPr>
          <p:nvPr/>
        </p:nvCxnSpPr>
        <p:spPr>
          <a:xfrm flipV="1">
            <a:off x="7270520" y="8536790"/>
            <a:ext cx="639609" cy="171599"/>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E5072D75-3828-C9C0-7AFF-680F711C4EAB}"/>
              </a:ext>
            </a:extLst>
          </p:cNvPr>
          <p:cNvCxnSpPr/>
          <p:nvPr/>
        </p:nvCxnSpPr>
        <p:spPr>
          <a:xfrm>
            <a:off x="7399607" y="7307049"/>
            <a:ext cx="541081" cy="58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28E2F63-EE8A-193A-99E0-B40149E2AEA8}"/>
              </a:ext>
            </a:extLst>
          </p:cNvPr>
          <p:cNvCxnSpPr>
            <a:cxnSpLocks/>
          </p:cNvCxnSpPr>
          <p:nvPr/>
        </p:nvCxnSpPr>
        <p:spPr>
          <a:xfrm flipH="1" flipV="1">
            <a:off x="7733970" y="8715119"/>
            <a:ext cx="631362" cy="410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0F668F1-6C6D-CD13-E7B7-7F9AFBA6CC4D}"/>
              </a:ext>
            </a:extLst>
          </p:cNvPr>
          <p:cNvSpPr txBox="1"/>
          <p:nvPr/>
        </p:nvSpPr>
        <p:spPr>
          <a:xfrm>
            <a:off x="6470425" y="6980221"/>
            <a:ext cx="1903112" cy="307777"/>
          </a:xfrm>
          <a:prstGeom prst="rect">
            <a:avLst/>
          </a:prstGeom>
          <a:noFill/>
        </p:spPr>
        <p:txBody>
          <a:bodyPr wrap="square" rtlCol="0">
            <a:spAutoFit/>
          </a:bodyPr>
          <a:lstStyle/>
          <a:p>
            <a:r>
              <a:rPr lang="en-US" dirty="0"/>
              <a:t>The Distance</a:t>
            </a:r>
            <a:endParaRPr lang="en-ID" dirty="0"/>
          </a:p>
        </p:txBody>
      </p:sp>
      <p:sp>
        <p:nvSpPr>
          <p:cNvPr id="56" name="TextBox 55">
            <a:extLst>
              <a:ext uri="{FF2B5EF4-FFF2-40B4-BE49-F238E27FC236}">
                <a16:creationId xmlns:a16="http://schemas.microsoft.com/office/drawing/2014/main" id="{FECF7495-1749-D9EB-0143-2C108C65E4E5}"/>
              </a:ext>
            </a:extLst>
          </p:cNvPr>
          <p:cNvSpPr txBox="1"/>
          <p:nvPr/>
        </p:nvSpPr>
        <p:spPr>
          <a:xfrm>
            <a:off x="8398509" y="9052979"/>
            <a:ext cx="1903112" cy="307777"/>
          </a:xfrm>
          <a:prstGeom prst="rect">
            <a:avLst/>
          </a:prstGeom>
          <a:noFill/>
        </p:spPr>
        <p:txBody>
          <a:bodyPr wrap="square" rtlCol="0">
            <a:spAutoFit/>
          </a:bodyPr>
          <a:lstStyle/>
          <a:p>
            <a:r>
              <a:rPr lang="en-US" dirty="0"/>
              <a:t>The Distance</a:t>
            </a:r>
            <a:endParaRPr lang="en-ID" dirty="0"/>
          </a:p>
        </p:txBody>
      </p:sp>
      <p:pic>
        <p:nvPicPr>
          <p:cNvPr id="62" name="Picture 61">
            <a:extLst>
              <a:ext uri="{FF2B5EF4-FFF2-40B4-BE49-F238E27FC236}">
                <a16:creationId xmlns:a16="http://schemas.microsoft.com/office/drawing/2014/main" id="{3DC20686-845F-BE3E-31D2-E03494883D78}"/>
              </a:ext>
            </a:extLst>
          </p:cNvPr>
          <p:cNvPicPr>
            <a:picLocks noChangeAspect="1"/>
          </p:cNvPicPr>
          <p:nvPr/>
        </p:nvPicPr>
        <p:blipFill>
          <a:blip r:embed="rId3"/>
          <a:stretch>
            <a:fillRect/>
          </a:stretch>
        </p:blipFill>
        <p:spPr>
          <a:xfrm>
            <a:off x="10301621" y="3732909"/>
            <a:ext cx="6316838" cy="4025756"/>
          </a:xfrm>
          <a:prstGeom prst="rect">
            <a:avLst/>
          </a:prstGeom>
        </p:spPr>
      </p:pic>
    </p:spTree>
    <p:extLst>
      <p:ext uri="{BB962C8B-B14F-4D97-AF65-F5344CB8AC3E}">
        <p14:creationId xmlns:p14="http://schemas.microsoft.com/office/powerpoint/2010/main" val="244647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BAB8032A-1C48-DCC3-A50C-139EE624C3D3}"/>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ADBD94A2-8C0A-A4A1-D968-10C8EFAD7097}"/>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42D90507-2B3D-2198-02A3-D933CA4705BD}"/>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841780A3-3579-DDF8-65AF-7D6D1887F5D3}"/>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EB2A74CE-9D9D-5739-351B-BDB6F73E3208}"/>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Euclidean Distance</a:t>
            </a:r>
            <a:endParaRPr sz="8800" dirty="0">
              <a:latin typeface="Georgia"/>
              <a:ea typeface="Georgia"/>
              <a:cs typeface="Georgia"/>
              <a:sym typeface="Georgia"/>
            </a:endParaRPr>
          </a:p>
        </p:txBody>
      </p:sp>
      <p:sp>
        <p:nvSpPr>
          <p:cNvPr id="2" name="TextBox 1">
            <a:extLst>
              <a:ext uri="{FF2B5EF4-FFF2-40B4-BE49-F238E27FC236}">
                <a16:creationId xmlns:a16="http://schemas.microsoft.com/office/drawing/2014/main" id="{0F8D3CF7-0438-939E-A622-10A53D0AAB60}"/>
              </a:ext>
            </a:extLst>
          </p:cNvPr>
          <p:cNvSpPr txBox="1"/>
          <p:nvPr/>
        </p:nvSpPr>
        <p:spPr>
          <a:xfrm>
            <a:off x="5486004" y="4021429"/>
            <a:ext cx="11703420" cy="2308324"/>
          </a:xfrm>
          <a:prstGeom prst="rect">
            <a:avLst/>
          </a:prstGeom>
          <a:noFill/>
          <a:ln>
            <a:solidFill>
              <a:schemeClr val="tx1"/>
            </a:solidFill>
          </a:ln>
        </p:spPr>
        <p:txBody>
          <a:bodyPr wrap="square" rtlCol="0">
            <a:spAutoFit/>
          </a:bodyPr>
          <a:lstStyle/>
          <a:p>
            <a:r>
              <a:rPr lang="en-US" sz="2400" dirty="0">
                <a:latin typeface="Trebuchet MS" panose="020B0603020202020204" pitchFamily="34" charset="0"/>
              </a:rPr>
              <a:t>Distance requirement towards Hall A</a:t>
            </a:r>
          </a:p>
          <a:p>
            <a:endParaRPr lang="en-US" sz="2400" dirty="0">
              <a:latin typeface="Trebuchet MS" panose="020B0603020202020204" pitchFamily="34" charset="0"/>
            </a:endParaRPr>
          </a:p>
          <a:p>
            <a:r>
              <a:rPr lang="en-US" sz="2400" dirty="0">
                <a:latin typeface="Trebuchet MS" panose="020B0603020202020204" pitchFamily="34" charset="0"/>
              </a:rPr>
              <a:t>For Hall A:</a:t>
            </a:r>
          </a:p>
          <a:p>
            <a:r>
              <a:rPr lang="en-US" sz="2400" dirty="0">
                <a:latin typeface="Trebuchet MS" panose="020B0603020202020204" pitchFamily="34" charset="0"/>
              </a:rPr>
              <a:t>Difference in Length, Length as X, X2 – X1 = 1200 - 1000 = 200</a:t>
            </a:r>
          </a:p>
          <a:p>
            <a:r>
              <a:rPr lang="en-US" sz="2400" dirty="0">
                <a:latin typeface="Trebuchet MS" panose="020B0603020202020204" pitchFamily="34" charset="0"/>
              </a:rPr>
              <a:t>Difference in Width, Width as Y, Y2 – Y1 = 500 - 300 = 200</a:t>
            </a:r>
          </a:p>
          <a:p>
            <a:r>
              <a:rPr lang="en-US" sz="2400" dirty="0">
                <a:latin typeface="Trebuchet MS" panose="020B0603020202020204" pitchFamily="34" charset="0"/>
              </a:rPr>
              <a:t>Euclidean Distance = √((200)^2 + (200)^2) = √(40000 + 40000) = √80000 = 282.8427</a:t>
            </a:r>
          </a:p>
        </p:txBody>
      </p:sp>
      <p:grpSp>
        <p:nvGrpSpPr>
          <p:cNvPr id="14" name="Group 13">
            <a:extLst>
              <a:ext uri="{FF2B5EF4-FFF2-40B4-BE49-F238E27FC236}">
                <a16:creationId xmlns:a16="http://schemas.microsoft.com/office/drawing/2014/main" id="{12F85539-B5AC-E3FF-6671-5CC179A49A15}"/>
              </a:ext>
            </a:extLst>
          </p:cNvPr>
          <p:cNvGrpSpPr/>
          <p:nvPr/>
        </p:nvGrpSpPr>
        <p:grpSpPr>
          <a:xfrm>
            <a:off x="971966" y="3236599"/>
            <a:ext cx="4135901" cy="1938992"/>
            <a:chOff x="7835705" y="3831244"/>
            <a:chExt cx="4135901" cy="1938992"/>
          </a:xfrm>
        </p:grpSpPr>
        <p:sp>
          <p:nvSpPr>
            <p:cNvPr id="13" name="TextBox 12">
              <a:extLst>
                <a:ext uri="{FF2B5EF4-FFF2-40B4-BE49-F238E27FC236}">
                  <a16:creationId xmlns:a16="http://schemas.microsoft.com/office/drawing/2014/main" id="{6F4641A7-DFF2-DA6C-AE79-754F35199FFE}"/>
                </a:ext>
              </a:extLst>
            </p:cNvPr>
            <p:cNvSpPr txBox="1"/>
            <p:nvPr/>
          </p:nvSpPr>
          <p:spPr>
            <a:xfrm>
              <a:off x="7835705" y="3831244"/>
              <a:ext cx="4135901" cy="1938992"/>
            </a:xfrm>
            <a:prstGeom prst="rect">
              <a:avLst/>
            </a:prstGeom>
            <a:noFill/>
          </p:spPr>
          <p:txBody>
            <a:bodyPr wrap="square" rtlCol="0">
              <a:spAutoFit/>
            </a:bodyPr>
            <a:lstStyle/>
            <a:p>
              <a:r>
                <a:rPr lang="en-US" sz="2400" dirty="0">
                  <a:latin typeface="Trebuchet MS" panose="020B0603020202020204" pitchFamily="34" charset="0"/>
                </a:rPr>
                <a:t>Distance calculation for 2D</a:t>
              </a:r>
            </a:p>
            <a:p>
              <a:endParaRPr lang="en-US" sz="2400" dirty="0">
                <a:latin typeface="Trebuchet MS" panose="020B0603020202020204" pitchFamily="34" charset="0"/>
              </a:endParaRPr>
            </a:p>
            <a:p>
              <a:endParaRPr lang="en-US" sz="2400" dirty="0">
                <a:latin typeface="Trebuchet MS" panose="020B0603020202020204" pitchFamily="34" charset="0"/>
              </a:endParaRPr>
            </a:p>
            <a:p>
              <a:endParaRPr lang="en-US" sz="2400" dirty="0">
                <a:latin typeface="Trebuchet MS" panose="020B0603020202020204" pitchFamily="34" charset="0"/>
              </a:endParaRPr>
            </a:p>
            <a:p>
              <a:endParaRPr lang="en-ID" sz="2400" dirty="0">
                <a:latin typeface="Trebuchet MS" panose="020B0603020202020204" pitchFamily="34" charset="0"/>
              </a:endParaRPr>
            </a:p>
          </p:txBody>
        </p:sp>
        <p:pic>
          <p:nvPicPr>
            <p:cNvPr id="10" name="Picture 9">
              <a:extLst>
                <a:ext uri="{FF2B5EF4-FFF2-40B4-BE49-F238E27FC236}">
                  <a16:creationId xmlns:a16="http://schemas.microsoft.com/office/drawing/2014/main" id="{12F43825-5A07-EC03-C1E9-FA6E7182A624}"/>
                </a:ext>
              </a:extLst>
            </p:cNvPr>
            <p:cNvPicPr>
              <a:picLocks noChangeAspect="1"/>
            </p:cNvPicPr>
            <p:nvPr/>
          </p:nvPicPr>
          <p:blipFill>
            <a:blip r:embed="rId3"/>
            <a:stretch>
              <a:fillRect/>
            </a:stretch>
          </p:blipFill>
          <p:spPr>
            <a:xfrm>
              <a:off x="7962315" y="4371969"/>
              <a:ext cx="3658122" cy="771531"/>
            </a:xfrm>
            <a:prstGeom prst="rect">
              <a:avLst/>
            </a:prstGeom>
          </p:spPr>
        </p:pic>
      </p:grpSp>
      <p:sp>
        <p:nvSpPr>
          <p:cNvPr id="15" name="TextBox 14">
            <a:extLst>
              <a:ext uri="{FF2B5EF4-FFF2-40B4-BE49-F238E27FC236}">
                <a16:creationId xmlns:a16="http://schemas.microsoft.com/office/drawing/2014/main" id="{212D770A-7D3C-E28D-A363-CBCB3BD6DBA2}"/>
              </a:ext>
            </a:extLst>
          </p:cNvPr>
          <p:cNvSpPr txBox="1"/>
          <p:nvPr/>
        </p:nvSpPr>
        <p:spPr>
          <a:xfrm>
            <a:off x="5486004" y="6758190"/>
            <a:ext cx="11703420" cy="1938992"/>
          </a:xfrm>
          <a:prstGeom prst="rect">
            <a:avLst/>
          </a:prstGeom>
          <a:noFill/>
          <a:ln>
            <a:solidFill>
              <a:schemeClr val="tx1"/>
            </a:solidFill>
          </a:ln>
        </p:spPr>
        <p:txBody>
          <a:bodyPr wrap="square" rtlCol="0">
            <a:spAutoFit/>
          </a:bodyPr>
          <a:lstStyle/>
          <a:p>
            <a:r>
              <a:rPr lang="en-US" sz="2400" dirty="0">
                <a:latin typeface="Trebuchet MS" panose="020B0603020202020204" pitchFamily="34" charset="0"/>
              </a:rPr>
              <a:t>For Hall B:</a:t>
            </a:r>
          </a:p>
          <a:p>
            <a:r>
              <a:rPr lang="en-US" sz="2400" dirty="0">
                <a:latin typeface="Trebuchet MS" panose="020B0603020202020204" pitchFamily="34" charset="0"/>
              </a:rPr>
              <a:t>Difference in Length = 2000 - 1000 = 1000</a:t>
            </a:r>
          </a:p>
          <a:p>
            <a:r>
              <a:rPr lang="en-US" sz="2400" dirty="0">
                <a:latin typeface="Trebuchet MS" panose="020B0603020202020204" pitchFamily="34" charset="0"/>
              </a:rPr>
              <a:t>Difference in Width = 900 - 300 = 600</a:t>
            </a:r>
          </a:p>
          <a:p>
            <a:r>
              <a:rPr lang="en-US" sz="2400" dirty="0">
                <a:latin typeface="Trebuchet MS" panose="020B0603020202020204" pitchFamily="34" charset="0"/>
              </a:rPr>
              <a:t>Euclidean Distance = √((1000)^2 + (600)^2) = √(1000000 + 360000) = √1360000 = 1166.274</a:t>
            </a:r>
            <a:endParaRPr lang="en-ID" sz="2400" dirty="0">
              <a:latin typeface="Trebuchet MS" panose="020B0603020202020204" pitchFamily="34" charset="0"/>
            </a:endParaRPr>
          </a:p>
        </p:txBody>
      </p:sp>
      <p:sp>
        <p:nvSpPr>
          <p:cNvPr id="16" name="TextBox 15">
            <a:extLst>
              <a:ext uri="{FF2B5EF4-FFF2-40B4-BE49-F238E27FC236}">
                <a16:creationId xmlns:a16="http://schemas.microsoft.com/office/drawing/2014/main" id="{B384171D-B119-CAAD-5EC1-1C886419541D}"/>
              </a:ext>
            </a:extLst>
          </p:cNvPr>
          <p:cNvSpPr txBox="1"/>
          <p:nvPr/>
        </p:nvSpPr>
        <p:spPr>
          <a:xfrm>
            <a:off x="903727" y="9235380"/>
            <a:ext cx="7005711" cy="307777"/>
          </a:xfrm>
          <a:prstGeom prst="rect">
            <a:avLst/>
          </a:prstGeom>
          <a:noFill/>
        </p:spPr>
        <p:txBody>
          <a:bodyPr wrap="square" rtlCol="0">
            <a:spAutoFit/>
          </a:bodyPr>
          <a:lstStyle/>
          <a:p>
            <a:r>
              <a:rPr lang="en-US" dirty="0"/>
              <a:t>Distance A is shorter than distance B, so Hall A is likely preferred by User </a:t>
            </a:r>
            <a:endParaRPr lang="en-ID"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428FF1A-2BB2-7AC5-77FB-0686FBD9F17F}"/>
                  </a:ext>
                </a:extLst>
              </p:cNvPr>
              <p:cNvSpPr txBox="1"/>
              <p:nvPr/>
            </p:nvSpPr>
            <p:spPr>
              <a:xfrm>
                <a:off x="903727" y="8910176"/>
                <a:ext cx="143004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D" sz="2000" i="1" smtClean="0">
                          <a:latin typeface="Cambria Math" panose="02040503050406030204" pitchFamily="18" charset="0"/>
                        </a:rPr>
                        <m:t>ⅆ</m:t>
                      </m:r>
                      <m:r>
                        <a:rPr lang="en-ID" sz="2000" i="1" smtClean="0">
                          <a:latin typeface="Cambria Math" panose="02040503050406030204" pitchFamily="18" charset="0"/>
                        </a:rPr>
                        <m:t>𝐴</m:t>
                      </m:r>
                      <m:r>
                        <a:rPr lang="en-ID" sz="2000" i="1" smtClean="0">
                          <a:latin typeface="Cambria Math" panose="02040503050406030204" pitchFamily="18" charset="0"/>
                        </a:rPr>
                        <m:t>&lt;ⅆ</m:t>
                      </m:r>
                      <m:r>
                        <a:rPr lang="en-ID" sz="2000" i="1" smtClean="0">
                          <a:latin typeface="Cambria Math" panose="02040503050406030204" pitchFamily="18" charset="0"/>
                        </a:rPr>
                        <m:t>𝐵</m:t>
                      </m:r>
                    </m:oMath>
                  </m:oMathPara>
                </a14:m>
                <a:endParaRPr lang="en-ID" sz="2000" dirty="0"/>
              </a:p>
            </p:txBody>
          </p:sp>
        </mc:Choice>
        <mc:Fallback xmlns="">
          <p:sp>
            <p:nvSpPr>
              <p:cNvPr id="17" name="TextBox 16">
                <a:extLst>
                  <a:ext uri="{FF2B5EF4-FFF2-40B4-BE49-F238E27FC236}">
                    <a16:creationId xmlns:a16="http://schemas.microsoft.com/office/drawing/2014/main" id="{C428FF1A-2BB2-7AC5-77FB-0686FBD9F17F}"/>
                  </a:ext>
                </a:extLst>
              </p:cNvPr>
              <p:cNvSpPr txBox="1">
                <a:spLocks noRot="1" noChangeAspect="1" noMove="1" noResize="1" noEditPoints="1" noAdjustHandles="1" noChangeArrowheads="1" noChangeShapeType="1" noTextEdit="1"/>
              </p:cNvSpPr>
              <p:nvPr/>
            </p:nvSpPr>
            <p:spPr>
              <a:xfrm>
                <a:off x="903727" y="8910176"/>
                <a:ext cx="1430040" cy="307777"/>
              </a:xfrm>
              <a:prstGeom prst="rect">
                <a:avLst/>
              </a:prstGeom>
              <a:blipFill>
                <a:blip r:embed="rId5"/>
                <a:stretch>
                  <a:fillRect b="-12000"/>
                </a:stretch>
              </a:blipFill>
            </p:spPr>
            <p:txBody>
              <a:bodyPr/>
              <a:lstStyle/>
              <a:p>
                <a:r>
                  <a:rPr lang="en-ID">
                    <a:noFill/>
                  </a:rPr>
                  <a:t> </a:t>
                </a:r>
              </a:p>
            </p:txBody>
          </p:sp>
        </mc:Fallback>
      </mc:AlternateContent>
    </p:spTree>
    <p:extLst>
      <p:ext uri="{BB962C8B-B14F-4D97-AF65-F5344CB8AC3E}">
        <p14:creationId xmlns:p14="http://schemas.microsoft.com/office/powerpoint/2010/main" val="358206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986E17E9-2B72-850F-D439-849B7F8745E7}"/>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32C758BC-0AB5-908F-9164-CECB3FA775C9}"/>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8093E815-75C5-8B8F-1D5D-724A4814B4D7}"/>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CD6F18F6-F7C9-73F7-F774-40F833D6C5BA}"/>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921E4AB2-52B9-11D3-DE73-C8A9B36D1DC9}"/>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Cosine Similarity</a:t>
            </a:r>
            <a:endParaRPr sz="8800" dirty="0">
              <a:latin typeface="Georgia"/>
              <a:ea typeface="Georgia"/>
              <a:cs typeface="Georgia"/>
              <a:sym typeface="Georgia"/>
            </a:endParaRPr>
          </a:p>
        </p:txBody>
      </p:sp>
      <p:sp>
        <p:nvSpPr>
          <p:cNvPr id="6" name="TextBox 5">
            <a:extLst>
              <a:ext uri="{FF2B5EF4-FFF2-40B4-BE49-F238E27FC236}">
                <a16:creationId xmlns:a16="http://schemas.microsoft.com/office/drawing/2014/main" id="{5E780533-C149-9E79-D2CA-9DBAE32959BF}"/>
              </a:ext>
            </a:extLst>
          </p:cNvPr>
          <p:cNvSpPr txBox="1"/>
          <p:nvPr/>
        </p:nvSpPr>
        <p:spPr>
          <a:xfrm>
            <a:off x="117540" y="2850386"/>
            <a:ext cx="5235216" cy="2246769"/>
          </a:xfrm>
          <a:prstGeom prst="rect">
            <a:avLst/>
          </a:prstGeom>
          <a:noFill/>
        </p:spPr>
        <p:txBody>
          <a:bodyPr wrap="square" rtlCol="0">
            <a:spAutoFit/>
          </a:bodyPr>
          <a:lstStyle/>
          <a:p>
            <a:r>
              <a:rPr lang="en-US" sz="2000" dirty="0"/>
              <a:t>Example case</a:t>
            </a:r>
          </a:p>
          <a:p>
            <a:endParaRPr lang="en-US" sz="2000" dirty="0"/>
          </a:p>
          <a:p>
            <a:r>
              <a:rPr lang="en-US" sz="2000" dirty="0"/>
              <a:t>User need a hall for an event, the requirement is </a:t>
            </a:r>
          </a:p>
          <a:p>
            <a:r>
              <a:rPr lang="en-US" sz="2000" dirty="0"/>
              <a:t>Capacity of 1000 person more of less</a:t>
            </a:r>
          </a:p>
          <a:p>
            <a:r>
              <a:rPr lang="en-US" sz="2000" dirty="0"/>
              <a:t>Parking capacity for 300 car more or less</a:t>
            </a:r>
          </a:p>
          <a:p>
            <a:endParaRPr lang="en-ID" sz="2000" dirty="0"/>
          </a:p>
        </p:txBody>
      </p:sp>
      <p:sp>
        <p:nvSpPr>
          <p:cNvPr id="7" name="Rectangle: Rounded Corners 6">
            <a:extLst>
              <a:ext uri="{FF2B5EF4-FFF2-40B4-BE49-F238E27FC236}">
                <a16:creationId xmlns:a16="http://schemas.microsoft.com/office/drawing/2014/main" id="{18B6FBE6-24C2-F46B-4696-0458CA84E82A}"/>
              </a:ext>
            </a:extLst>
          </p:cNvPr>
          <p:cNvSpPr/>
          <p:nvPr/>
        </p:nvSpPr>
        <p:spPr>
          <a:xfrm>
            <a:off x="72635" y="5254280"/>
            <a:ext cx="2208552" cy="298938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dirty="0"/>
              <a:t>Hall A</a:t>
            </a:r>
          </a:p>
          <a:p>
            <a:pPr algn="ctr"/>
            <a:r>
              <a:rPr lang="en-US" sz="2000" dirty="0"/>
              <a:t>1200 Perso</a:t>
            </a:r>
          </a:p>
          <a:p>
            <a:pPr algn="ctr"/>
            <a:r>
              <a:rPr lang="en-US" sz="2000" dirty="0"/>
              <a:t>500 car</a:t>
            </a:r>
            <a:endParaRPr lang="en-ID" sz="2000" dirty="0"/>
          </a:p>
        </p:txBody>
      </p:sp>
      <p:sp>
        <p:nvSpPr>
          <p:cNvPr id="8" name="Rectangle: Rounded Corners 7">
            <a:extLst>
              <a:ext uri="{FF2B5EF4-FFF2-40B4-BE49-F238E27FC236}">
                <a16:creationId xmlns:a16="http://schemas.microsoft.com/office/drawing/2014/main" id="{7D4AEA20-0429-20BE-FA97-70296D5395C2}"/>
              </a:ext>
            </a:extLst>
          </p:cNvPr>
          <p:cNvSpPr/>
          <p:nvPr/>
        </p:nvSpPr>
        <p:spPr>
          <a:xfrm>
            <a:off x="2438243" y="5262628"/>
            <a:ext cx="2091561" cy="298830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t>Hall B</a:t>
            </a:r>
          </a:p>
          <a:p>
            <a:pPr algn="ctr"/>
            <a:r>
              <a:rPr lang="en-US" sz="2000" dirty="0"/>
              <a:t>2000 Perso</a:t>
            </a:r>
          </a:p>
          <a:p>
            <a:pPr algn="ctr"/>
            <a:r>
              <a:rPr lang="en-US" sz="2000" dirty="0"/>
              <a:t>900 car</a:t>
            </a:r>
            <a:endParaRPr lang="en-ID" sz="2000" dirty="0"/>
          </a:p>
        </p:txBody>
      </p:sp>
      <p:grpSp>
        <p:nvGrpSpPr>
          <p:cNvPr id="19" name="Group 18">
            <a:extLst>
              <a:ext uri="{FF2B5EF4-FFF2-40B4-BE49-F238E27FC236}">
                <a16:creationId xmlns:a16="http://schemas.microsoft.com/office/drawing/2014/main" id="{0036BA76-0760-C1AF-AFEE-B2DE3BCD5E70}"/>
              </a:ext>
            </a:extLst>
          </p:cNvPr>
          <p:cNvGrpSpPr/>
          <p:nvPr/>
        </p:nvGrpSpPr>
        <p:grpSpPr>
          <a:xfrm>
            <a:off x="5838092" y="5942926"/>
            <a:ext cx="9594165" cy="3594968"/>
            <a:chOff x="6710289" y="6530134"/>
            <a:chExt cx="4553554" cy="2093361"/>
          </a:xfrm>
        </p:grpSpPr>
        <p:cxnSp>
          <p:nvCxnSpPr>
            <p:cNvPr id="11" name="Straight Connector 10">
              <a:extLst>
                <a:ext uri="{FF2B5EF4-FFF2-40B4-BE49-F238E27FC236}">
                  <a16:creationId xmlns:a16="http://schemas.microsoft.com/office/drawing/2014/main" id="{D09E8455-7DC4-29E8-84A7-B31AB474298C}"/>
                </a:ext>
              </a:extLst>
            </p:cNvPr>
            <p:cNvCxnSpPr>
              <a:cxnSpLocks/>
            </p:cNvCxnSpPr>
            <p:nvPr/>
          </p:nvCxnSpPr>
          <p:spPr>
            <a:xfrm>
              <a:off x="6710289" y="6530134"/>
              <a:ext cx="0" cy="2093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2949A8-966C-1703-4C32-9C2CDC51E368}"/>
                </a:ext>
              </a:extLst>
            </p:cNvPr>
            <p:cNvCxnSpPr>
              <a:cxnSpLocks/>
            </p:cNvCxnSpPr>
            <p:nvPr/>
          </p:nvCxnSpPr>
          <p:spPr>
            <a:xfrm flipH="1">
              <a:off x="6710289" y="8623495"/>
              <a:ext cx="455355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676B438-EE90-8960-A651-3C1FABFBBBA4}"/>
              </a:ext>
            </a:extLst>
          </p:cNvPr>
          <p:cNvGrpSpPr/>
          <p:nvPr/>
        </p:nvGrpSpPr>
        <p:grpSpPr>
          <a:xfrm>
            <a:off x="5816320" y="4352032"/>
            <a:ext cx="2146033" cy="1218373"/>
            <a:chOff x="6279997" y="3393706"/>
            <a:chExt cx="2146033" cy="1218373"/>
          </a:xfrm>
        </p:grpSpPr>
        <p:grpSp>
          <p:nvGrpSpPr>
            <p:cNvPr id="29" name="Group 28">
              <a:extLst>
                <a:ext uri="{FF2B5EF4-FFF2-40B4-BE49-F238E27FC236}">
                  <a16:creationId xmlns:a16="http://schemas.microsoft.com/office/drawing/2014/main" id="{28703EAC-EC14-7C7A-5A40-2AA5153DA083}"/>
                </a:ext>
              </a:extLst>
            </p:cNvPr>
            <p:cNvGrpSpPr/>
            <p:nvPr/>
          </p:nvGrpSpPr>
          <p:grpSpPr>
            <a:xfrm>
              <a:off x="6279997" y="3393706"/>
              <a:ext cx="2146033" cy="358565"/>
              <a:chOff x="6279997" y="3393706"/>
              <a:chExt cx="2146033" cy="358565"/>
            </a:xfrm>
          </p:grpSpPr>
          <p:sp>
            <p:nvSpPr>
              <p:cNvPr id="20" name="Oval 19">
                <a:extLst>
                  <a:ext uri="{FF2B5EF4-FFF2-40B4-BE49-F238E27FC236}">
                    <a16:creationId xmlns:a16="http://schemas.microsoft.com/office/drawing/2014/main" id="{73407E5E-2D7C-BF0B-00B0-5A7E692EAD4D}"/>
                  </a:ext>
                </a:extLst>
              </p:cNvPr>
              <p:cNvSpPr/>
              <p:nvPr/>
            </p:nvSpPr>
            <p:spPr>
              <a:xfrm>
                <a:off x="6279997" y="3393706"/>
                <a:ext cx="337615" cy="3349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1" name="TextBox 20">
                <a:extLst>
                  <a:ext uri="{FF2B5EF4-FFF2-40B4-BE49-F238E27FC236}">
                    <a16:creationId xmlns:a16="http://schemas.microsoft.com/office/drawing/2014/main" id="{8FF0F369-BC15-3C2D-F37C-3D08F3812A7C}"/>
                  </a:ext>
                </a:extLst>
              </p:cNvPr>
              <p:cNvSpPr txBox="1"/>
              <p:nvPr/>
            </p:nvSpPr>
            <p:spPr>
              <a:xfrm>
                <a:off x="6617612" y="3444494"/>
                <a:ext cx="1808418" cy="307777"/>
              </a:xfrm>
              <a:prstGeom prst="rect">
                <a:avLst/>
              </a:prstGeom>
              <a:noFill/>
            </p:spPr>
            <p:txBody>
              <a:bodyPr wrap="square" rtlCol="0">
                <a:spAutoFit/>
              </a:bodyPr>
              <a:lstStyle/>
              <a:p>
                <a:r>
                  <a:rPr lang="en-US" dirty="0"/>
                  <a:t>User requirement</a:t>
                </a:r>
                <a:endParaRPr lang="en-ID" dirty="0"/>
              </a:p>
            </p:txBody>
          </p:sp>
        </p:grpSp>
        <p:grpSp>
          <p:nvGrpSpPr>
            <p:cNvPr id="23" name="Group 22">
              <a:extLst>
                <a:ext uri="{FF2B5EF4-FFF2-40B4-BE49-F238E27FC236}">
                  <a16:creationId xmlns:a16="http://schemas.microsoft.com/office/drawing/2014/main" id="{4FE9A869-20FA-4329-AEE4-22A0FB5B9D45}"/>
                </a:ext>
              </a:extLst>
            </p:cNvPr>
            <p:cNvGrpSpPr/>
            <p:nvPr/>
          </p:nvGrpSpPr>
          <p:grpSpPr>
            <a:xfrm>
              <a:off x="6279997" y="3820883"/>
              <a:ext cx="1076889" cy="371935"/>
              <a:chOff x="1125415" y="8948395"/>
              <a:chExt cx="1076889" cy="371935"/>
            </a:xfrm>
          </p:grpSpPr>
          <p:sp>
            <p:nvSpPr>
              <p:cNvPr id="24" name="Oval 23">
                <a:extLst>
                  <a:ext uri="{FF2B5EF4-FFF2-40B4-BE49-F238E27FC236}">
                    <a16:creationId xmlns:a16="http://schemas.microsoft.com/office/drawing/2014/main" id="{FB1FEE37-F5CB-60AB-261D-C75505B6EBFA}"/>
                  </a:ext>
                </a:extLst>
              </p:cNvPr>
              <p:cNvSpPr/>
              <p:nvPr/>
            </p:nvSpPr>
            <p:spPr>
              <a:xfrm>
                <a:off x="1125415" y="8948395"/>
                <a:ext cx="337615" cy="33490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5" name="TextBox 24">
                <a:extLst>
                  <a:ext uri="{FF2B5EF4-FFF2-40B4-BE49-F238E27FC236}">
                    <a16:creationId xmlns:a16="http://schemas.microsoft.com/office/drawing/2014/main" id="{EE886130-1263-7185-4213-6916ED5BA749}"/>
                  </a:ext>
                </a:extLst>
              </p:cNvPr>
              <p:cNvSpPr txBox="1"/>
              <p:nvPr/>
            </p:nvSpPr>
            <p:spPr>
              <a:xfrm>
                <a:off x="1463030" y="9012553"/>
                <a:ext cx="739274" cy="307777"/>
              </a:xfrm>
              <a:prstGeom prst="rect">
                <a:avLst/>
              </a:prstGeom>
              <a:noFill/>
            </p:spPr>
            <p:txBody>
              <a:bodyPr wrap="square" rtlCol="0">
                <a:spAutoFit/>
              </a:bodyPr>
              <a:lstStyle/>
              <a:p>
                <a:r>
                  <a:rPr lang="en-US" dirty="0"/>
                  <a:t>Hall A</a:t>
                </a:r>
                <a:endParaRPr lang="en-ID" dirty="0"/>
              </a:p>
            </p:txBody>
          </p:sp>
        </p:grpSp>
        <p:grpSp>
          <p:nvGrpSpPr>
            <p:cNvPr id="26" name="Group 25">
              <a:extLst>
                <a:ext uri="{FF2B5EF4-FFF2-40B4-BE49-F238E27FC236}">
                  <a16:creationId xmlns:a16="http://schemas.microsoft.com/office/drawing/2014/main" id="{C2C7AEC1-3E49-DF6F-BB6B-F682282FAB35}"/>
                </a:ext>
              </a:extLst>
            </p:cNvPr>
            <p:cNvGrpSpPr/>
            <p:nvPr/>
          </p:nvGrpSpPr>
          <p:grpSpPr>
            <a:xfrm>
              <a:off x="6279997" y="4240144"/>
              <a:ext cx="1076889" cy="371935"/>
              <a:chOff x="1125415" y="8907573"/>
              <a:chExt cx="1076889" cy="371935"/>
            </a:xfrm>
          </p:grpSpPr>
          <p:sp>
            <p:nvSpPr>
              <p:cNvPr id="27" name="Oval 26">
                <a:extLst>
                  <a:ext uri="{FF2B5EF4-FFF2-40B4-BE49-F238E27FC236}">
                    <a16:creationId xmlns:a16="http://schemas.microsoft.com/office/drawing/2014/main" id="{43A3258C-09FA-4243-69D9-F606AA64E76A}"/>
                  </a:ext>
                </a:extLst>
              </p:cNvPr>
              <p:cNvSpPr/>
              <p:nvPr/>
            </p:nvSpPr>
            <p:spPr>
              <a:xfrm>
                <a:off x="1125415" y="8907573"/>
                <a:ext cx="337615" cy="33490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8" name="TextBox 27">
                <a:extLst>
                  <a:ext uri="{FF2B5EF4-FFF2-40B4-BE49-F238E27FC236}">
                    <a16:creationId xmlns:a16="http://schemas.microsoft.com/office/drawing/2014/main" id="{54B07C43-3406-7D09-B704-E9EFB6B4E1B5}"/>
                  </a:ext>
                </a:extLst>
              </p:cNvPr>
              <p:cNvSpPr txBox="1"/>
              <p:nvPr/>
            </p:nvSpPr>
            <p:spPr>
              <a:xfrm>
                <a:off x="1463030" y="8971731"/>
                <a:ext cx="739274" cy="307777"/>
              </a:xfrm>
              <a:prstGeom prst="rect">
                <a:avLst/>
              </a:prstGeom>
              <a:noFill/>
            </p:spPr>
            <p:txBody>
              <a:bodyPr wrap="square" rtlCol="0">
                <a:spAutoFit/>
              </a:bodyPr>
              <a:lstStyle/>
              <a:p>
                <a:r>
                  <a:rPr lang="en-US" dirty="0"/>
                  <a:t>Hall B</a:t>
                </a:r>
                <a:endParaRPr lang="en-ID" dirty="0"/>
              </a:p>
            </p:txBody>
          </p:sp>
        </p:grpSp>
      </p:grpSp>
      <p:sp>
        <p:nvSpPr>
          <p:cNvPr id="31" name="Oval 30">
            <a:extLst>
              <a:ext uri="{FF2B5EF4-FFF2-40B4-BE49-F238E27FC236}">
                <a16:creationId xmlns:a16="http://schemas.microsoft.com/office/drawing/2014/main" id="{554E27B5-BC75-4093-550F-20CF3094FF72}"/>
              </a:ext>
            </a:extLst>
          </p:cNvPr>
          <p:cNvSpPr/>
          <p:nvPr/>
        </p:nvSpPr>
        <p:spPr>
          <a:xfrm>
            <a:off x="6932905" y="8540938"/>
            <a:ext cx="337615" cy="3349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4" name="TextBox 33">
            <a:extLst>
              <a:ext uri="{FF2B5EF4-FFF2-40B4-BE49-F238E27FC236}">
                <a16:creationId xmlns:a16="http://schemas.microsoft.com/office/drawing/2014/main" id="{7161C951-265C-81AB-C90E-9C04DCB4799B}"/>
              </a:ext>
            </a:extLst>
          </p:cNvPr>
          <p:cNvSpPr txBox="1"/>
          <p:nvPr/>
        </p:nvSpPr>
        <p:spPr>
          <a:xfrm>
            <a:off x="13828540" y="9706305"/>
            <a:ext cx="1603717" cy="307777"/>
          </a:xfrm>
          <a:prstGeom prst="rect">
            <a:avLst/>
          </a:prstGeom>
          <a:noFill/>
        </p:spPr>
        <p:txBody>
          <a:bodyPr wrap="square" rtlCol="0">
            <a:spAutoFit/>
          </a:bodyPr>
          <a:lstStyle/>
          <a:p>
            <a:r>
              <a:rPr lang="en-US" dirty="0"/>
              <a:t>Parking Capacity</a:t>
            </a:r>
            <a:endParaRPr lang="en-ID" dirty="0"/>
          </a:p>
        </p:txBody>
      </p:sp>
      <p:sp>
        <p:nvSpPr>
          <p:cNvPr id="35" name="TextBox 34">
            <a:extLst>
              <a:ext uri="{FF2B5EF4-FFF2-40B4-BE49-F238E27FC236}">
                <a16:creationId xmlns:a16="http://schemas.microsoft.com/office/drawing/2014/main" id="{1B5FE68E-B41F-1A45-CA1B-C1496BCEAC16}"/>
              </a:ext>
            </a:extLst>
          </p:cNvPr>
          <p:cNvSpPr txBox="1"/>
          <p:nvPr/>
        </p:nvSpPr>
        <p:spPr>
          <a:xfrm>
            <a:off x="4867420" y="5821309"/>
            <a:ext cx="970672" cy="523220"/>
          </a:xfrm>
          <a:prstGeom prst="rect">
            <a:avLst/>
          </a:prstGeom>
          <a:noFill/>
        </p:spPr>
        <p:txBody>
          <a:bodyPr wrap="square" rtlCol="0">
            <a:spAutoFit/>
          </a:bodyPr>
          <a:lstStyle/>
          <a:p>
            <a:r>
              <a:rPr lang="en-US" dirty="0"/>
              <a:t>Person </a:t>
            </a:r>
          </a:p>
          <a:p>
            <a:r>
              <a:rPr lang="en-US" dirty="0"/>
              <a:t>Capacity</a:t>
            </a:r>
            <a:endParaRPr lang="en-ID" dirty="0"/>
          </a:p>
        </p:txBody>
      </p:sp>
      <p:sp>
        <p:nvSpPr>
          <p:cNvPr id="37" name="TextBox 36">
            <a:extLst>
              <a:ext uri="{FF2B5EF4-FFF2-40B4-BE49-F238E27FC236}">
                <a16:creationId xmlns:a16="http://schemas.microsoft.com/office/drawing/2014/main" id="{76297E0E-BAA0-6EB7-9209-B3429A8F607D}"/>
              </a:ext>
            </a:extLst>
          </p:cNvPr>
          <p:cNvSpPr txBox="1"/>
          <p:nvPr/>
        </p:nvSpPr>
        <p:spPr>
          <a:xfrm>
            <a:off x="6884381" y="9670665"/>
            <a:ext cx="515226" cy="307776"/>
          </a:xfrm>
          <a:prstGeom prst="rect">
            <a:avLst/>
          </a:prstGeom>
          <a:noFill/>
        </p:spPr>
        <p:txBody>
          <a:bodyPr wrap="square" rtlCol="0">
            <a:spAutoFit/>
          </a:bodyPr>
          <a:lstStyle/>
          <a:p>
            <a:r>
              <a:rPr lang="en-US" dirty="0"/>
              <a:t>300</a:t>
            </a:r>
            <a:endParaRPr lang="en-ID" dirty="0"/>
          </a:p>
        </p:txBody>
      </p:sp>
      <p:sp>
        <p:nvSpPr>
          <p:cNvPr id="38" name="TextBox 37">
            <a:extLst>
              <a:ext uri="{FF2B5EF4-FFF2-40B4-BE49-F238E27FC236}">
                <a16:creationId xmlns:a16="http://schemas.microsoft.com/office/drawing/2014/main" id="{16F91FA6-BF20-A980-6578-38D1B4C04161}"/>
              </a:ext>
            </a:extLst>
          </p:cNvPr>
          <p:cNvSpPr txBox="1"/>
          <p:nvPr/>
        </p:nvSpPr>
        <p:spPr>
          <a:xfrm>
            <a:off x="4965897" y="8571879"/>
            <a:ext cx="644473" cy="307777"/>
          </a:xfrm>
          <a:prstGeom prst="rect">
            <a:avLst/>
          </a:prstGeom>
          <a:noFill/>
        </p:spPr>
        <p:txBody>
          <a:bodyPr wrap="square" rtlCol="0">
            <a:spAutoFit/>
          </a:bodyPr>
          <a:lstStyle/>
          <a:p>
            <a:r>
              <a:rPr lang="en-US" dirty="0"/>
              <a:t>1000</a:t>
            </a:r>
            <a:endParaRPr lang="en-ID" dirty="0"/>
          </a:p>
        </p:txBody>
      </p:sp>
      <p:sp>
        <p:nvSpPr>
          <p:cNvPr id="39" name="Oval 38">
            <a:extLst>
              <a:ext uri="{FF2B5EF4-FFF2-40B4-BE49-F238E27FC236}">
                <a16:creationId xmlns:a16="http://schemas.microsoft.com/office/drawing/2014/main" id="{52D46153-4548-4A7D-3B26-70B723238044}"/>
              </a:ext>
            </a:extLst>
          </p:cNvPr>
          <p:cNvSpPr/>
          <p:nvPr/>
        </p:nvSpPr>
        <p:spPr>
          <a:xfrm>
            <a:off x="7860686" y="8250933"/>
            <a:ext cx="337615" cy="33490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0" name="TextBox 39">
            <a:extLst>
              <a:ext uri="{FF2B5EF4-FFF2-40B4-BE49-F238E27FC236}">
                <a16:creationId xmlns:a16="http://schemas.microsoft.com/office/drawing/2014/main" id="{F2C90031-B541-1DAB-BD69-1BD89BAD8313}"/>
              </a:ext>
            </a:extLst>
          </p:cNvPr>
          <p:cNvSpPr txBox="1"/>
          <p:nvPr/>
        </p:nvSpPr>
        <p:spPr>
          <a:xfrm>
            <a:off x="7683075" y="9706306"/>
            <a:ext cx="515226" cy="307776"/>
          </a:xfrm>
          <a:prstGeom prst="rect">
            <a:avLst/>
          </a:prstGeom>
          <a:noFill/>
        </p:spPr>
        <p:txBody>
          <a:bodyPr wrap="square" rtlCol="0">
            <a:spAutoFit/>
          </a:bodyPr>
          <a:lstStyle/>
          <a:p>
            <a:r>
              <a:rPr lang="en-US" dirty="0"/>
              <a:t>500</a:t>
            </a:r>
            <a:endParaRPr lang="en-ID" dirty="0"/>
          </a:p>
        </p:txBody>
      </p:sp>
      <p:sp>
        <p:nvSpPr>
          <p:cNvPr id="41" name="TextBox 40">
            <a:extLst>
              <a:ext uri="{FF2B5EF4-FFF2-40B4-BE49-F238E27FC236}">
                <a16:creationId xmlns:a16="http://schemas.microsoft.com/office/drawing/2014/main" id="{C26E35E4-E0E4-60E2-33E7-8142B8B50628}"/>
              </a:ext>
            </a:extLst>
          </p:cNvPr>
          <p:cNvSpPr txBox="1"/>
          <p:nvPr/>
        </p:nvSpPr>
        <p:spPr>
          <a:xfrm>
            <a:off x="4965896" y="8264496"/>
            <a:ext cx="644473" cy="307777"/>
          </a:xfrm>
          <a:prstGeom prst="rect">
            <a:avLst/>
          </a:prstGeom>
          <a:noFill/>
        </p:spPr>
        <p:txBody>
          <a:bodyPr wrap="square" rtlCol="0">
            <a:spAutoFit/>
          </a:bodyPr>
          <a:lstStyle/>
          <a:p>
            <a:r>
              <a:rPr lang="en-US" dirty="0"/>
              <a:t>1200</a:t>
            </a:r>
            <a:endParaRPr lang="en-ID" dirty="0"/>
          </a:p>
        </p:txBody>
      </p:sp>
      <p:sp>
        <p:nvSpPr>
          <p:cNvPr id="42" name="Oval 41">
            <a:extLst>
              <a:ext uri="{FF2B5EF4-FFF2-40B4-BE49-F238E27FC236}">
                <a16:creationId xmlns:a16="http://schemas.microsoft.com/office/drawing/2014/main" id="{D3946C9C-CD2A-5D08-4E57-284BAC3E4116}"/>
              </a:ext>
            </a:extLst>
          </p:cNvPr>
          <p:cNvSpPr/>
          <p:nvPr/>
        </p:nvSpPr>
        <p:spPr>
          <a:xfrm>
            <a:off x="8775610" y="7008503"/>
            <a:ext cx="337615" cy="33490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3" name="TextBox 42">
            <a:extLst>
              <a:ext uri="{FF2B5EF4-FFF2-40B4-BE49-F238E27FC236}">
                <a16:creationId xmlns:a16="http://schemas.microsoft.com/office/drawing/2014/main" id="{30DC60E9-B99F-981D-A764-A2C70B3A12F5}"/>
              </a:ext>
            </a:extLst>
          </p:cNvPr>
          <p:cNvSpPr txBox="1"/>
          <p:nvPr/>
        </p:nvSpPr>
        <p:spPr>
          <a:xfrm>
            <a:off x="4935401" y="7190091"/>
            <a:ext cx="644473" cy="307777"/>
          </a:xfrm>
          <a:prstGeom prst="rect">
            <a:avLst/>
          </a:prstGeom>
          <a:noFill/>
        </p:spPr>
        <p:txBody>
          <a:bodyPr wrap="square" rtlCol="0">
            <a:spAutoFit/>
          </a:bodyPr>
          <a:lstStyle/>
          <a:p>
            <a:r>
              <a:rPr lang="en-US" dirty="0"/>
              <a:t>2000</a:t>
            </a:r>
            <a:endParaRPr lang="en-ID" dirty="0"/>
          </a:p>
        </p:txBody>
      </p:sp>
      <p:sp>
        <p:nvSpPr>
          <p:cNvPr id="44" name="TextBox 43">
            <a:extLst>
              <a:ext uri="{FF2B5EF4-FFF2-40B4-BE49-F238E27FC236}">
                <a16:creationId xmlns:a16="http://schemas.microsoft.com/office/drawing/2014/main" id="{D75869A3-A8AA-D61A-D170-67C12A121EBC}"/>
              </a:ext>
            </a:extLst>
          </p:cNvPr>
          <p:cNvSpPr txBox="1"/>
          <p:nvPr/>
        </p:nvSpPr>
        <p:spPr>
          <a:xfrm>
            <a:off x="8721548" y="9706305"/>
            <a:ext cx="515226" cy="307776"/>
          </a:xfrm>
          <a:prstGeom prst="rect">
            <a:avLst/>
          </a:prstGeom>
          <a:noFill/>
        </p:spPr>
        <p:txBody>
          <a:bodyPr wrap="square" rtlCol="0">
            <a:spAutoFit/>
          </a:bodyPr>
          <a:lstStyle/>
          <a:p>
            <a:r>
              <a:rPr lang="en-US" dirty="0"/>
              <a:t>900</a:t>
            </a:r>
            <a:endParaRPr lang="en-ID" dirty="0"/>
          </a:p>
        </p:txBody>
      </p:sp>
      <p:cxnSp>
        <p:nvCxnSpPr>
          <p:cNvPr id="46" name="Straight Connector 45">
            <a:extLst>
              <a:ext uri="{FF2B5EF4-FFF2-40B4-BE49-F238E27FC236}">
                <a16:creationId xmlns:a16="http://schemas.microsoft.com/office/drawing/2014/main" id="{B099F256-8913-0FB4-3E92-67F9D8DC2A02}"/>
              </a:ext>
            </a:extLst>
          </p:cNvPr>
          <p:cNvCxnSpPr>
            <a:cxnSpLocks/>
            <a:endCxn id="42" idx="2"/>
          </p:cNvCxnSpPr>
          <p:nvPr/>
        </p:nvCxnSpPr>
        <p:spPr>
          <a:xfrm flipV="1">
            <a:off x="5838092" y="7175954"/>
            <a:ext cx="2937518" cy="2317572"/>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Straight Connector 47">
            <a:extLst>
              <a:ext uri="{FF2B5EF4-FFF2-40B4-BE49-F238E27FC236}">
                <a16:creationId xmlns:a16="http://schemas.microsoft.com/office/drawing/2014/main" id="{2DFD8B3A-6057-4FC1-311F-F09FAAA55795}"/>
              </a:ext>
            </a:extLst>
          </p:cNvPr>
          <p:cNvCxnSpPr>
            <a:cxnSpLocks/>
            <a:endCxn id="39" idx="3"/>
          </p:cNvCxnSpPr>
          <p:nvPr/>
        </p:nvCxnSpPr>
        <p:spPr>
          <a:xfrm flipV="1">
            <a:off x="5837423" y="8536790"/>
            <a:ext cx="2072706" cy="975787"/>
          </a:xfrm>
          <a:prstGeom prst="line">
            <a:avLst/>
          </a:prstGeom>
        </p:spPr>
        <p:style>
          <a:lnRef idx="1">
            <a:schemeClr val="accent6"/>
          </a:lnRef>
          <a:fillRef idx="0">
            <a:schemeClr val="accent6"/>
          </a:fillRef>
          <a:effectRef idx="0">
            <a:schemeClr val="accent6"/>
          </a:effectRef>
          <a:fontRef idx="minor">
            <a:schemeClr val="tx1"/>
          </a:fontRef>
        </p:style>
      </p:cxnSp>
      <p:cxnSp>
        <p:nvCxnSpPr>
          <p:cNvPr id="4" name="Straight Connector 3">
            <a:extLst>
              <a:ext uri="{FF2B5EF4-FFF2-40B4-BE49-F238E27FC236}">
                <a16:creationId xmlns:a16="http://schemas.microsoft.com/office/drawing/2014/main" id="{C300A46B-3974-FB8B-7CD2-4D4EB3F18558}"/>
              </a:ext>
            </a:extLst>
          </p:cNvPr>
          <p:cNvCxnSpPr>
            <a:cxnSpLocks/>
            <a:endCxn id="31" idx="3"/>
          </p:cNvCxnSpPr>
          <p:nvPr/>
        </p:nvCxnSpPr>
        <p:spPr>
          <a:xfrm flipV="1">
            <a:off x="5837422" y="8826795"/>
            <a:ext cx="1144926" cy="685782"/>
          </a:xfrm>
          <a:prstGeom prst="line">
            <a:avLst/>
          </a:prstGeom>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B0B5030C-CEF2-6B48-30C2-C1BEE2A7C093}"/>
              </a:ext>
            </a:extLst>
          </p:cNvPr>
          <p:cNvSpPr/>
          <p:nvPr/>
        </p:nvSpPr>
        <p:spPr>
          <a:xfrm>
            <a:off x="6574230" y="8720141"/>
            <a:ext cx="344332" cy="450236"/>
          </a:xfrm>
          <a:prstGeom prst="arc">
            <a:avLst>
              <a:gd name="adj1" fmla="val 17225966"/>
              <a:gd name="adj2" fmla="val 2004611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D"/>
          </a:p>
        </p:txBody>
      </p:sp>
      <p:sp>
        <p:nvSpPr>
          <p:cNvPr id="33" name="Arc 32">
            <a:extLst>
              <a:ext uri="{FF2B5EF4-FFF2-40B4-BE49-F238E27FC236}">
                <a16:creationId xmlns:a16="http://schemas.microsoft.com/office/drawing/2014/main" id="{DA346D3F-B92D-BB26-407B-6D48E0EEC306}"/>
              </a:ext>
            </a:extLst>
          </p:cNvPr>
          <p:cNvSpPr/>
          <p:nvPr/>
        </p:nvSpPr>
        <p:spPr>
          <a:xfrm rot="955133">
            <a:off x="6614087" y="8872541"/>
            <a:ext cx="344332" cy="450236"/>
          </a:xfrm>
          <a:prstGeom prst="arc">
            <a:avLst>
              <a:gd name="adj1" fmla="val 16878206"/>
              <a:gd name="adj2" fmla="val 18892364"/>
            </a:avLst>
          </a:prstGeom>
          <a:ln>
            <a:solidFill>
              <a:schemeClr val="accent2"/>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D"/>
          </a:p>
        </p:txBody>
      </p:sp>
      <p:cxnSp>
        <p:nvCxnSpPr>
          <p:cNvPr id="49" name="Straight Arrow Connector 48">
            <a:extLst>
              <a:ext uri="{FF2B5EF4-FFF2-40B4-BE49-F238E27FC236}">
                <a16:creationId xmlns:a16="http://schemas.microsoft.com/office/drawing/2014/main" id="{7036A44C-B2CE-11FA-EAB7-33D2DD7C18E5}"/>
              </a:ext>
            </a:extLst>
          </p:cNvPr>
          <p:cNvCxnSpPr/>
          <p:nvPr/>
        </p:nvCxnSpPr>
        <p:spPr>
          <a:xfrm>
            <a:off x="6574230" y="8243668"/>
            <a:ext cx="172166" cy="635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0D5F875-8377-53E3-5089-8DA1325EFF6B}"/>
              </a:ext>
            </a:extLst>
          </p:cNvPr>
          <p:cNvSpPr txBox="1"/>
          <p:nvPr/>
        </p:nvSpPr>
        <p:spPr>
          <a:xfrm>
            <a:off x="5967006" y="7897362"/>
            <a:ext cx="1903112" cy="523220"/>
          </a:xfrm>
          <a:prstGeom prst="rect">
            <a:avLst/>
          </a:prstGeom>
          <a:noFill/>
        </p:spPr>
        <p:txBody>
          <a:bodyPr wrap="square" rtlCol="0">
            <a:spAutoFit/>
          </a:bodyPr>
          <a:lstStyle/>
          <a:p>
            <a:r>
              <a:rPr lang="en-US" dirty="0"/>
              <a:t>The cosine value from the angle</a:t>
            </a:r>
            <a:endParaRPr lang="en-ID" dirty="0"/>
          </a:p>
        </p:txBody>
      </p:sp>
      <p:pic>
        <p:nvPicPr>
          <p:cNvPr id="54" name="Picture 53">
            <a:extLst>
              <a:ext uri="{FF2B5EF4-FFF2-40B4-BE49-F238E27FC236}">
                <a16:creationId xmlns:a16="http://schemas.microsoft.com/office/drawing/2014/main" id="{22419C4D-4A84-8C0F-0159-FAB32F95D0FD}"/>
              </a:ext>
            </a:extLst>
          </p:cNvPr>
          <p:cNvPicPr>
            <a:picLocks noChangeAspect="1"/>
          </p:cNvPicPr>
          <p:nvPr/>
        </p:nvPicPr>
        <p:blipFill>
          <a:blip r:embed="rId3"/>
          <a:stretch>
            <a:fillRect/>
          </a:stretch>
        </p:blipFill>
        <p:spPr>
          <a:xfrm>
            <a:off x="11190840" y="3513696"/>
            <a:ext cx="5851254" cy="2086024"/>
          </a:xfrm>
          <a:prstGeom prst="rect">
            <a:avLst/>
          </a:prstGeom>
        </p:spPr>
      </p:pic>
    </p:spTree>
    <p:extLst>
      <p:ext uri="{BB962C8B-B14F-4D97-AF65-F5344CB8AC3E}">
        <p14:creationId xmlns:p14="http://schemas.microsoft.com/office/powerpoint/2010/main" val="77283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D84CC827-C0D2-88D0-9C99-7FA2C8AC3B7C}"/>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7FF84CFC-F79D-B408-2E73-BC1BDAAC274A}"/>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2FDFEDFE-9BF6-2A5E-CF17-2C53A20E790C}"/>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62D0DA66-EC30-C471-7B83-7B016CD795EE}"/>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6E57D63C-BCC5-329B-8F27-00E00A8C3B68}"/>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Cosine Similarity</a:t>
            </a:r>
            <a:endParaRPr sz="8800" dirty="0">
              <a:latin typeface="Georgia"/>
              <a:ea typeface="Georgia"/>
              <a:cs typeface="Georgia"/>
              <a:sym typeface="Georgia"/>
            </a:endParaRPr>
          </a:p>
        </p:txBody>
      </p:sp>
      <p:sp>
        <p:nvSpPr>
          <p:cNvPr id="2" name="TextBox 1">
            <a:extLst>
              <a:ext uri="{FF2B5EF4-FFF2-40B4-BE49-F238E27FC236}">
                <a16:creationId xmlns:a16="http://schemas.microsoft.com/office/drawing/2014/main" id="{B24F082B-C54F-B200-1ACE-E1EB02C4F13D}"/>
              </a:ext>
            </a:extLst>
          </p:cNvPr>
          <p:cNvSpPr txBox="1"/>
          <p:nvPr/>
        </p:nvSpPr>
        <p:spPr>
          <a:xfrm>
            <a:off x="5437092" y="3159562"/>
            <a:ext cx="12256086" cy="1631216"/>
          </a:xfrm>
          <a:prstGeom prst="rect">
            <a:avLst/>
          </a:prstGeom>
          <a:noFill/>
          <a:ln>
            <a:solidFill>
              <a:schemeClr val="tx1"/>
            </a:solidFill>
          </a:ln>
        </p:spPr>
        <p:txBody>
          <a:bodyPr wrap="square" rtlCol="0">
            <a:spAutoFit/>
          </a:bodyPr>
          <a:lstStyle/>
          <a:p>
            <a:pPr algn="l"/>
            <a:r>
              <a:rPr lang="en-US" sz="2000" b="1" i="0" dirty="0">
                <a:solidFill>
                  <a:schemeClr val="tx1"/>
                </a:solidFill>
                <a:effectLst/>
                <a:latin typeface="ui-sans-serif"/>
              </a:rPr>
              <a:t>For Item A:</a:t>
            </a:r>
          </a:p>
          <a:p>
            <a:pPr algn="l">
              <a:buFont typeface="+mj-lt"/>
              <a:buAutoNum type="arabicPeriod"/>
            </a:pPr>
            <a:r>
              <a:rPr lang="en-US" sz="2000" b="0" i="0" dirty="0">
                <a:solidFill>
                  <a:schemeClr val="tx1"/>
                </a:solidFill>
                <a:effectLst/>
                <a:latin typeface="ui-sans-serif"/>
              </a:rPr>
              <a:t> Dot product of User's requirement and Item A = (1000*</a:t>
            </a:r>
            <a:r>
              <a:rPr lang="en-US" sz="2000" b="0" i="1" dirty="0">
                <a:solidFill>
                  <a:schemeClr val="tx1"/>
                </a:solidFill>
                <a:effectLst/>
                <a:latin typeface="ui-sans-serif"/>
              </a:rPr>
              <a:t>1200) + (300</a:t>
            </a:r>
            <a:r>
              <a:rPr lang="en-US" sz="2000" b="0" i="0" dirty="0">
                <a:solidFill>
                  <a:schemeClr val="tx1"/>
                </a:solidFill>
                <a:effectLst/>
                <a:latin typeface="ui-sans-serif"/>
              </a:rPr>
              <a:t>*500) = 1200000 + 150000 = 1350000</a:t>
            </a:r>
          </a:p>
          <a:p>
            <a:pPr algn="l">
              <a:buFont typeface="+mj-lt"/>
              <a:buAutoNum type="arabicPeriod"/>
            </a:pPr>
            <a:r>
              <a:rPr lang="en-US" sz="2000" b="0" i="0" dirty="0">
                <a:solidFill>
                  <a:schemeClr val="tx1"/>
                </a:solidFill>
                <a:effectLst/>
                <a:latin typeface="ui-sans-serif"/>
              </a:rPr>
              <a:t> Magnitude of User's requirement vector = </a:t>
            </a:r>
            <a:r>
              <a:rPr lang="en-US" sz="2000" dirty="0">
                <a:latin typeface="Trebuchet MS" panose="020B0603020202020204" pitchFamily="34" charset="0"/>
              </a:rPr>
              <a:t> √</a:t>
            </a:r>
            <a:r>
              <a:rPr lang="en-US" sz="2000" b="0" i="0" dirty="0">
                <a:solidFill>
                  <a:schemeClr val="tx1"/>
                </a:solidFill>
                <a:effectLst/>
                <a:latin typeface="ui-sans-serif"/>
              </a:rPr>
              <a:t>(</a:t>
            </a:r>
            <a:r>
              <a:rPr lang="en-US" sz="2000" b="0" i="0" dirty="0">
                <a:solidFill>
                  <a:schemeClr val="tx1"/>
                </a:solidFill>
                <a:effectLst/>
                <a:latin typeface="KaTeX_Main"/>
              </a:rPr>
              <a:t>(1000)^2+(300)^2) = 1000000 + 90000 = 1090000 ≈ 1043.86 </a:t>
            </a:r>
            <a:endParaRPr lang="en-US" sz="2000" b="0" i="0" dirty="0">
              <a:solidFill>
                <a:schemeClr val="tx1"/>
              </a:solidFill>
              <a:effectLst/>
              <a:latin typeface="ui-sans-serif"/>
            </a:endParaRPr>
          </a:p>
          <a:p>
            <a:pPr algn="l">
              <a:buFont typeface="+mj-lt"/>
              <a:buAutoNum type="arabicPeriod"/>
            </a:pPr>
            <a:r>
              <a:rPr lang="en-US" sz="2000" b="0" i="0" dirty="0">
                <a:solidFill>
                  <a:schemeClr val="tx1"/>
                </a:solidFill>
                <a:effectLst/>
                <a:latin typeface="ui-sans-serif"/>
              </a:rPr>
              <a:t> Magnitude of Item A vector =</a:t>
            </a:r>
            <a:r>
              <a:rPr lang="en-US" sz="2000" dirty="0">
                <a:latin typeface="Trebuchet MS" panose="020B0603020202020204" pitchFamily="34" charset="0"/>
              </a:rPr>
              <a:t> √(</a:t>
            </a:r>
            <a:r>
              <a:rPr lang="en-US" sz="2000" b="0" i="0" dirty="0">
                <a:solidFill>
                  <a:schemeClr val="tx1"/>
                </a:solidFill>
                <a:effectLst/>
                <a:latin typeface="KaTeX_Main"/>
              </a:rPr>
              <a:t>(1200)^2+(500)^2) = 1440000 + 250000 = 1690000 ≈ 1300.00 </a:t>
            </a:r>
            <a:endParaRPr lang="en-US" sz="2000" b="0" i="0" dirty="0">
              <a:solidFill>
                <a:schemeClr val="tx1"/>
              </a:solidFill>
              <a:effectLst/>
              <a:latin typeface="ui-sans-serif"/>
            </a:endParaRPr>
          </a:p>
          <a:p>
            <a:pPr algn="l">
              <a:buFont typeface="+mj-lt"/>
              <a:buAutoNum type="arabicPeriod"/>
            </a:pPr>
            <a:r>
              <a:rPr lang="en-US" sz="2000" b="0" i="0" dirty="0">
                <a:solidFill>
                  <a:schemeClr val="tx1"/>
                </a:solidFill>
                <a:effectLst/>
                <a:latin typeface="ui-sans-serif"/>
              </a:rPr>
              <a:t> Cosine Similarity = </a:t>
            </a:r>
            <a:r>
              <a:rPr lang="en-US" sz="2000" b="0" i="0" dirty="0">
                <a:solidFill>
                  <a:schemeClr val="tx1"/>
                </a:solidFill>
                <a:effectLst/>
                <a:latin typeface="KaTeX_Main"/>
              </a:rPr>
              <a:t>1350000 /  (1043.86×1300.00) ≈ 1350000/1357318 ≈ 0.994</a:t>
            </a:r>
            <a:endParaRPr lang="en-US" sz="2000" b="0" i="0" dirty="0">
              <a:solidFill>
                <a:schemeClr val="tx1"/>
              </a:solidFill>
              <a:effectLst/>
              <a:latin typeface="ui-sans-serif"/>
            </a:endParaRPr>
          </a:p>
        </p:txBody>
      </p:sp>
      <p:sp>
        <p:nvSpPr>
          <p:cNvPr id="13" name="TextBox 12">
            <a:extLst>
              <a:ext uri="{FF2B5EF4-FFF2-40B4-BE49-F238E27FC236}">
                <a16:creationId xmlns:a16="http://schemas.microsoft.com/office/drawing/2014/main" id="{5044991E-6B37-A0F6-9BBB-5CAA57094222}"/>
              </a:ext>
            </a:extLst>
          </p:cNvPr>
          <p:cNvSpPr txBox="1"/>
          <p:nvPr/>
        </p:nvSpPr>
        <p:spPr>
          <a:xfrm>
            <a:off x="971966" y="3236599"/>
            <a:ext cx="4135901" cy="1938992"/>
          </a:xfrm>
          <a:prstGeom prst="rect">
            <a:avLst/>
          </a:prstGeom>
          <a:noFill/>
        </p:spPr>
        <p:txBody>
          <a:bodyPr wrap="square" rtlCol="0">
            <a:spAutoFit/>
          </a:bodyPr>
          <a:lstStyle/>
          <a:p>
            <a:r>
              <a:rPr lang="en-US" sz="2400" dirty="0">
                <a:latin typeface="Trebuchet MS" panose="020B0603020202020204" pitchFamily="34" charset="0"/>
              </a:rPr>
              <a:t>Distance calculation for 2D</a:t>
            </a:r>
          </a:p>
          <a:p>
            <a:endParaRPr lang="en-US" sz="2400" dirty="0">
              <a:latin typeface="Trebuchet MS" panose="020B0603020202020204" pitchFamily="34" charset="0"/>
            </a:endParaRPr>
          </a:p>
          <a:p>
            <a:endParaRPr lang="en-US" sz="2400" dirty="0">
              <a:latin typeface="Trebuchet MS" panose="020B0603020202020204" pitchFamily="34" charset="0"/>
            </a:endParaRPr>
          </a:p>
          <a:p>
            <a:endParaRPr lang="en-US" sz="2400" dirty="0">
              <a:latin typeface="Trebuchet MS" panose="020B0603020202020204" pitchFamily="34" charset="0"/>
            </a:endParaRPr>
          </a:p>
          <a:p>
            <a:endParaRPr lang="en-ID" sz="2400" dirty="0">
              <a:latin typeface="Trebuchet MS" panose="020B0603020202020204" pitchFamily="34" charset="0"/>
            </a:endParaRPr>
          </a:p>
        </p:txBody>
      </p:sp>
      <p:sp>
        <p:nvSpPr>
          <p:cNvPr id="16" name="TextBox 15">
            <a:extLst>
              <a:ext uri="{FF2B5EF4-FFF2-40B4-BE49-F238E27FC236}">
                <a16:creationId xmlns:a16="http://schemas.microsoft.com/office/drawing/2014/main" id="{4810CA40-1FF2-A1AD-A48E-A1FAE595BFF0}"/>
              </a:ext>
            </a:extLst>
          </p:cNvPr>
          <p:cNvSpPr txBox="1"/>
          <p:nvPr/>
        </p:nvSpPr>
        <p:spPr>
          <a:xfrm>
            <a:off x="801858" y="9270609"/>
            <a:ext cx="7005711" cy="523220"/>
          </a:xfrm>
          <a:prstGeom prst="rect">
            <a:avLst/>
          </a:prstGeom>
          <a:noFill/>
        </p:spPr>
        <p:txBody>
          <a:bodyPr wrap="square" rtlCol="0">
            <a:spAutoFit/>
          </a:bodyPr>
          <a:lstStyle/>
          <a:p>
            <a:r>
              <a:rPr lang="en-US" dirty="0"/>
              <a:t>Cos value of item A is closer to 1 which mean the vector of User requirements to item A is </a:t>
            </a:r>
            <a:endParaRPr lang="en-ID" dirty="0"/>
          </a:p>
        </p:txBody>
      </p:sp>
      <p:pic>
        <p:nvPicPr>
          <p:cNvPr id="4" name="Picture 3">
            <a:extLst>
              <a:ext uri="{FF2B5EF4-FFF2-40B4-BE49-F238E27FC236}">
                <a16:creationId xmlns:a16="http://schemas.microsoft.com/office/drawing/2014/main" id="{63B14F96-E6D5-01EF-6EDB-4759ADFFAF44}"/>
              </a:ext>
            </a:extLst>
          </p:cNvPr>
          <p:cNvPicPr>
            <a:picLocks noChangeAspect="1"/>
          </p:cNvPicPr>
          <p:nvPr/>
        </p:nvPicPr>
        <p:blipFill>
          <a:blip r:embed="rId3"/>
          <a:stretch>
            <a:fillRect/>
          </a:stretch>
        </p:blipFill>
        <p:spPr>
          <a:xfrm>
            <a:off x="231006" y="3780014"/>
            <a:ext cx="5038701" cy="1987547"/>
          </a:xfrm>
          <a:prstGeom prst="rect">
            <a:avLst/>
          </a:prstGeom>
        </p:spPr>
      </p:pic>
      <p:sp>
        <p:nvSpPr>
          <p:cNvPr id="5" name="TextBox 4">
            <a:extLst>
              <a:ext uri="{FF2B5EF4-FFF2-40B4-BE49-F238E27FC236}">
                <a16:creationId xmlns:a16="http://schemas.microsoft.com/office/drawing/2014/main" id="{BAD19BA6-4A7E-EC37-0F4D-A409C9D85F9C}"/>
              </a:ext>
            </a:extLst>
          </p:cNvPr>
          <p:cNvSpPr txBox="1"/>
          <p:nvPr/>
        </p:nvSpPr>
        <p:spPr>
          <a:xfrm>
            <a:off x="5486004" y="5830411"/>
            <a:ext cx="12256086" cy="1631216"/>
          </a:xfrm>
          <a:prstGeom prst="rect">
            <a:avLst/>
          </a:prstGeom>
          <a:noFill/>
          <a:ln>
            <a:solidFill>
              <a:schemeClr val="tx1"/>
            </a:solidFill>
          </a:ln>
        </p:spPr>
        <p:txBody>
          <a:bodyPr wrap="square" rtlCol="0">
            <a:spAutoFit/>
          </a:bodyPr>
          <a:lstStyle/>
          <a:p>
            <a:pPr algn="l"/>
            <a:r>
              <a:rPr lang="en-US" sz="2000" b="1" i="0" dirty="0">
                <a:solidFill>
                  <a:schemeClr val="tx1"/>
                </a:solidFill>
                <a:effectLst/>
                <a:latin typeface="ui-sans-serif"/>
              </a:rPr>
              <a:t>For Item B:</a:t>
            </a:r>
          </a:p>
          <a:p>
            <a:pPr algn="l">
              <a:buFont typeface="+mj-lt"/>
              <a:buAutoNum type="arabicPeriod"/>
            </a:pPr>
            <a:r>
              <a:rPr lang="en-US" sz="2000" b="0" i="0" dirty="0">
                <a:solidFill>
                  <a:schemeClr val="tx1"/>
                </a:solidFill>
                <a:effectLst/>
                <a:latin typeface="ui-sans-serif"/>
              </a:rPr>
              <a:t> Dot product of User's requirement and Item B = (1000*</a:t>
            </a:r>
            <a:r>
              <a:rPr lang="en-US" sz="2000" b="0" i="1" dirty="0">
                <a:solidFill>
                  <a:schemeClr val="tx1"/>
                </a:solidFill>
                <a:effectLst/>
                <a:latin typeface="ui-sans-serif"/>
              </a:rPr>
              <a:t>2000) + (300*</a:t>
            </a:r>
            <a:r>
              <a:rPr lang="en-US" sz="2000" b="0" i="0" dirty="0">
                <a:solidFill>
                  <a:schemeClr val="tx1"/>
                </a:solidFill>
                <a:effectLst/>
                <a:latin typeface="ui-sans-serif"/>
              </a:rPr>
              <a:t>900) = 2000000 + 270000 = 2270000</a:t>
            </a:r>
          </a:p>
          <a:p>
            <a:pPr algn="l">
              <a:buFont typeface="+mj-lt"/>
              <a:buAutoNum type="arabicPeriod"/>
            </a:pPr>
            <a:r>
              <a:rPr lang="en-US" sz="2000" b="0" i="0" dirty="0">
                <a:solidFill>
                  <a:schemeClr val="tx1"/>
                </a:solidFill>
                <a:effectLst/>
                <a:latin typeface="ui-sans-serif"/>
              </a:rPr>
              <a:t> Magnitude of User's requirement vector (already calculated) </a:t>
            </a:r>
            <a:r>
              <a:rPr lang="en-US" sz="2000" b="0" i="0" dirty="0">
                <a:solidFill>
                  <a:schemeClr val="tx1"/>
                </a:solidFill>
                <a:effectLst/>
                <a:latin typeface="KaTeX_Main"/>
              </a:rPr>
              <a:t>≈1043.86</a:t>
            </a:r>
          </a:p>
          <a:p>
            <a:pPr algn="l">
              <a:buFont typeface="+mj-lt"/>
              <a:buAutoNum type="arabicPeriod"/>
            </a:pPr>
            <a:r>
              <a:rPr lang="en-US" sz="2000" b="0" i="0" dirty="0">
                <a:solidFill>
                  <a:schemeClr val="tx1"/>
                </a:solidFill>
                <a:effectLst/>
                <a:latin typeface="ui-sans-serif"/>
              </a:rPr>
              <a:t> Magnitude of Item B vector = </a:t>
            </a:r>
            <a:r>
              <a:rPr lang="en-US" sz="2000" dirty="0">
                <a:latin typeface="Trebuchet MS" panose="020B0603020202020204" pitchFamily="34" charset="0"/>
              </a:rPr>
              <a:t> √</a:t>
            </a:r>
            <a:r>
              <a:rPr lang="en-US" sz="2000" b="0" i="0" dirty="0">
                <a:solidFill>
                  <a:schemeClr val="tx1"/>
                </a:solidFill>
                <a:effectLst/>
                <a:latin typeface="ui-sans-serif"/>
              </a:rPr>
              <a:t>(</a:t>
            </a:r>
            <a:r>
              <a:rPr lang="en-US" sz="2000" b="0" i="0" dirty="0">
                <a:solidFill>
                  <a:schemeClr val="tx1"/>
                </a:solidFill>
                <a:effectLst/>
                <a:latin typeface="KaTeX_Main"/>
              </a:rPr>
              <a:t>(2000)2+(900)2) = 4000000 + 810000 = 4810000 ≈ 2193.23</a:t>
            </a:r>
            <a:endParaRPr lang="en-US" sz="2000" b="0" i="0" dirty="0">
              <a:solidFill>
                <a:schemeClr val="tx1"/>
              </a:solidFill>
              <a:effectLst/>
              <a:latin typeface="ui-sans-serif"/>
            </a:endParaRPr>
          </a:p>
          <a:p>
            <a:pPr algn="l">
              <a:buFont typeface="+mj-lt"/>
              <a:buAutoNum type="arabicPeriod"/>
            </a:pPr>
            <a:r>
              <a:rPr lang="en-US" sz="2000" b="0" i="0" dirty="0">
                <a:solidFill>
                  <a:schemeClr val="tx1"/>
                </a:solidFill>
                <a:effectLst/>
                <a:latin typeface="ui-sans-serif"/>
              </a:rPr>
              <a:t> Cosine Similarity = </a:t>
            </a:r>
            <a:r>
              <a:rPr lang="en-US" sz="2000" b="0" i="0" dirty="0">
                <a:solidFill>
                  <a:schemeClr val="tx1"/>
                </a:solidFill>
                <a:effectLst/>
                <a:latin typeface="KaTeX_Main"/>
              </a:rPr>
              <a:t>2270000/(1043.86×2193.23) ≈ 2270000/2293123 ≈ 0.990</a:t>
            </a:r>
            <a:endParaRPr lang="en-US" sz="2000" b="0" i="0" dirty="0">
              <a:solidFill>
                <a:schemeClr val="tx1"/>
              </a:solidFill>
              <a:effectLst/>
              <a:latin typeface="ui-sans-serif"/>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B76B7F-8C5F-1310-7BBD-027902A52C47}"/>
                  </a:ext>
                </a:extLst>
              </p:cNvPr>
              <p:cNvSpPr txBox="1"/>
              <p:nvPr/>
            </p:nvSpPr>
            <p:spPr>
              <a:xfrm>
                <a:off x="5486004" y="7639393"/>
                <a:ext cx="1562668" cy="923330"/>
              </a:xfrm>
              <a:prstGeom prst="rect">
                <a:avLst/>
              </a:prstGeom>
              <a:noFill/>
            </p:spPr>
            <p:txBody>
              <a:bodyPr wrap="square" lIns="0" tIns="0" rIns="0" bIns="0" rtlCol="0">
                <a:spAutoFit/>
              </a:bodyPr>
              <a:lstStyle/>
              <a:p>
                <a14:m>
                  <m:oMath xmlns:m="http://schemas.openxmlformats.org/officeDocument/2006/math">
                    <m:sSub>
                      <m:sSubPr>
                        <m:ctrlPr>
                          <a:rPr lang="en-ID" sz="2000" i="1" smtClean="0">
                            <a:solidFill>
                              <a:srgbClr val="836967"/>
                            </a:solidFill>
                            <a:latin typeface="Cambria Math" panose="02040503050406030204" pitchFamily="18" charset="0"/>
                          </a:rPr>
                        </m:ctrlPr>
                      </m:sSubPr>
                      <m:e>
                        <m:r>
                          <a:rPr lang="en-ID" sz="2000" i="1">
                            <a:latin typeface="Cambria Math" panose="02040503050406030204" pitchFamily="18" charset="0"/>
                          </a:rPr>
                          <m:t>𝜃</m:t>
                        </m:r>
                      </m:e>
                      <m:sub>
                        <m:r>
                          <a:rPr lang="en-ID" sz="2000" i="1">
                            <a:latin typeface="Cambria Math" panose="02040503050406030204" pitchFamily="18" charset="0"/>
                          </a:rPr>
                          <m:t>𝐴</m:t>
                        </m:r>
                      </m:sub>
                    </m:sSub>
                  </m:oMath>
                </a14:m>
                <a:r>
                  <a:rPr lang="en-ID" sz="2000" dirty="0"/>
                  <a:t> = 0.994</a:t>
                </a:r>
              </a:p>
              <a:p>
                <a14:m>
                  <m:oMath xmlns:m="http://schemas.openxmlformats.org/officeDocument/2006/math">
                    <m:sSub>
                      <m:sSubPr>
                        <m:ctrlPr>
                          <a:rPr lang="en-ID" sz="2000" i="1" smtClean="0">
                            <a:solidFill>
                              <a:srgbClr val="836967"/>
                            </a:solidFill>
                            <a:latin typeface="Cambria Math" panose="02040503050406030204" pitchFamily="18" charset="0"/>
                          </a:rPr>
                        </m:ctrlPr>
                      </m:sSubPr>
                      <m:e>
                        <m:r>
                          <a:rPr lang="en-ID" sz="2000" i="1">
                            <a:latin typeface="Cambria Math" panose="02040503050406030204" pitchFamily="18" charset="0"/>
                          </a:rPr>
                          <m:t>𝜃</m:t>
                        </m:r>
                      </m:e>
                      <m:sub>
                        <m:r>
                          <a:rPr lang="en-US" sz="2000" b="0" i="1" smtClean="0">
                            <a:latin typeface="Cambria Math" panose="02040503050406030204" pitchFamily="18" charset="0"/>
                          </a:rPr>
                          <m:t>𝐵</m:t>
                        </m:r>
                      </m:sub>
                    </m:sSub>
                  </m:oMath>
                </a14:m>
                <a:r>
                  <a:rPr lang="en-ID" sz="2000" dirty="0"/>
                  <a:t> = 0.990</a:t>
                </a:r>
              </a:p>
              <a:p>
                <a:endParaRPr lang="en-ID" sz="2000" dirty="0"/>
              </a:p>
            </p:txBody>
          </p:sp>
        </mc:Choice>
        <mc:Fallback xmlns="">
          <p:sp>
            <p:nvSpPr>
              <p:cNvPr id="6" name="TextBox 5">
                <a:extLst>
                  <a:ext uri="{FF2B5EF4-FFF2-40B4-BE49-F238E27FC236}">
                    <a16:creationId xmlns:a16="http://schemas.microsoft.com/office/drawing/2014/main" id="{91B76B7F-8C5F-1310-7BBD-027902A52C47}"/>
                  </a:ext>
                </a:extLst>
              </p:cNvPr>
              <p:cNvSpPr txBox="1">
                <a:spLocks noRot="1" noChangeAspect="1" noMove="1" noResize="1" noEditPoints="1" noAdjustHandles="1" noChangeArrowheads="1" noChangeShapeType="1" noTextEdit="1"/>
              </p:cNvSpPr>
              <p:nvPr/>
            </p:nvSpPr>
            <p:spPr>
              <a:xfrm>
                <a:off x="5486004" y="7639393"/>
                <a:ext cx="1562668" cy="923330"/>
              </a:xfrm>
              <a:prstGeom prst="rect">
                <a:avLst/>
              </a:prstGeom>
              <a:blipFill>
                <a:blip r:embed="rId5"/>
                <a:stretch>
                  <a:fillRect l="-5859" t="-7895"/>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BBEBF65E-DBB3-D995-8F80-CE912771F071}"/>
                  </a:ext>
                </a:extLst>
              </p:cNvPr>
              <p:cNvSpPr/>
              <p:nvPr/>
            </p:nvSpPr>
            <p:spPr>
              <a:xfrm>
                <a:off x="7390262" y="7978189"/>
                <a:ext cx="3507475" cy="3194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ID" sz="1400" i="1" smtClean="0">
                        <a:latin typeface="Cambria Math" panose="02040503050406030204" pitchFamily="18" charset="0"/>
                      </a:rPr>
                      <m:t>𝜃</m:t>
                    </m:r>
                  </m:oMath>
                </a14:m>
                <a:r>
                  <a:rPr lang="en-ID" dirty="0"/>
                  <a:t> Scale</a:t>
                </a:r>
              </a:p>
            </p:txBody>
          </p:sp>
        </mc:Choice>
        <mc:Fallback>
          <p:sp>
            <p:nvSpPr>
              <p:cNvPr id="7" name="Rectangle 6">
                <a:extLst>
                  <a:ext uri="{FF2B5EF4-FFF2-40B4-BE49-F238E27FC236}">
                    <a16:creationId xmlns:a16="http://schemas.microsoft.com/office/drawing/2014/main" id="{BBEBF65E-DBB3-D995-8F80-CE912771F071}"/>
                  </a:ext>
                </a:extLst>
              </p:cNvPr>
              <p:cNvSpPr>
                <a:spLocks noRot="1" noChangeAspect="1" noMove="1" noResize="1" noEditPoints="1" noAdjustHandles="1" noChangeArrowheads="1" noChangeShapeType="1" noTextEdit="1"/>
              </p:cNvSpPr>
              <p:nvPr/>
            </p:nvSpPr>
            <p:spPr>
              <a:xfrm>
                <a:off x="7390262" y="7978189"/>
                <a:ext cx="3507475" cy="319475"/>
              </a:xfrm>
              <a:prstGeom prst="rect">
                <a:avLst/>
              </a:prstGeom>
              <a:blipFill>
                <a:blip r:embed="rId6"/>
                <a:stretch>
                  <a:fillRect b="-125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80034D6-AC0A-17B1-FB66-09C40A94EA86}"/>
              </a:ext>
            </a:extLst>
          </p:cNvPr>
          <p:cNvSpPr txBox="1"/>
          <p:nvPr/>
        </p:nvSpPr>
        <p:spPr>
          <a:xfrm>
            <a:off x="7390262" y="7677938"/>
            <a:ext cx="368490" cy="307777"/>
          </a:xfrm>
          <a:prstGeom prst="rect">
            <a:avLst/>
          </a:prstGeom>
          <a:noFill/>
        </p:spPr>
        <p:txBody>
          <a:bodyPr wrap="square" rtlCol="0">
            <a:spAutoFit/>
          </a:bodyPr>
          <a:lstStyle/>
          <a:p>
            <a:r>
              <a:rPr lang="en-US" dirty="0"/>
              <a:t>-1</a:t>
            </a:r>
            <a:endParaRPr lang="en-ID" dirty="0"/>
          </a:p>
        </p:txBody>
      </p:sp>
      <p:sp>
        <p:nvSpPr>
          <p:cNvPr id="12" name="TextBox 11">
            <a:extLst>
              <a:ext uri="{FF2B5EF4-FFF2-40B4-BE49-F238E27FC236}">
                <a16:creationId xmlns:a16="http://schemas.microsoft.com/office/drawing/2014/main" id="{E39E6838-C91D-C412-8058-C8F304BE9F79}"/>
              </a:ext>
            </a:extLst>
          </p:cNvPr>
          <p:cNvSpPr txBox="1"/>
          <p:nvPr/>
        </p:nvSpPr>
        <p:spPr>
          <a:xfrm>
            <a:off x="10645055" y="7677938"/>
            <a:ext cx="368490" cy="307777"/>
          </a:xfrm>
          <a:prstGeom prst="rect">
            <a:avLst/>
          </a:prstGeom>
          <a:noFill/>
        </p:spPr>
        <p:txBody>
          <a:bodyPr wrap="square" rtlCol="0">
            <a:spAutoFit/>
          </a:bodyPr>
          <a:lstStyle/>
          <a:p>
            <a:r>
              <a:rPr lang="en-US" dirty="0"/>
              <a:t>1</a:t>
            </a:r>
            <a:endParaRPr lang="en-ID" dirty="0"/>
          </a:p>
        </p:txBody>
      </p:sp>
      <p:sp>
        <p:nvSpPr>
          <p:cNvPr id="17" name="TextBox 16">
            <a:extLst>
              <a:ext uri="{FF2B5EF4-FFF2-40B4-BE49-F238E27FC236}">
                <a16:creationId xmlns:a16="http://schemas.microsoft.com/office/drawing/2014/main" id="{6B6770DE-B92D-7B3F-2FF3-FFDE0F893978}"/>
              </a:ext>
            </a:extLst>
          </p:cNvPr>
          <p:cNvSpPr txBox="1"/>
          <p:nvPr/>
        </p:nvSpPr>
        <p:spPr>
          <a:xfrm>
            <a:off x="9017658" y="7639393"/>
            <a:ext cx="368490" cy="307777"/>
          </a:xfrm>
          <a:prstGeom prst="rect">
            <a:avLst/>
          </a:prstGeom>
          <a:noFill/>
        </p:spPr>
        <p:txBody>
          <a:bodyPr wrap="square" rtlCol="0">
            <a:spAutoFit/>
          </a:bodyPr>
          <a:lstStyle/>
          <a:p>
            <a:r>
              <a:rPr lang="en-US" dirty="0"/>
              <a:t>0</a:t>
            </a:r>
            <a:endParaRPr lang="en-ID" dirty="0"/>
          </a:p>
        </p:txBody>
      </p:sp>
    </p:spTree>
    <p:extLst>
      <p:ext uri="{BB962C8B-B14F-4D97-AF65-F5344CB8AC3E}">
        <p14:creationId xmlns:p14="http://schemas.microsoft.com/office/powerpoint/2010/main" val="42269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AC4E1613-9802-BEB3-143C-F33C1854383C}"/>
            </a:ext>
          </a:extLst>
        </p:cNvPr>
        <p:cNvGrpSpPr/>
        <p:nvPr/>
      </p:nvGrpSpPr>
      <p:grpSpPr>
        <a:xfrm>
          <a:off x="0" y="0"/>
          <a:ext cx="0" cy="0"/>
          <a:chOff x="0" y="0"/>
          <a:chExt cx="0" cy="0"/>
        </a:xfrm>
      </p:grpSpPr>
      <p:grpSp>
        <p:nvGrpSpPr>
          <p:cNvPr id="116" name="Google Shape;116;p7">
            <a:extLst>
              <a:ext uri="{FF2B5EF4-FFF2-40B4-BE49-F238E27FC236}">
                <a16:creationId xmlns:a16="http://schemas.microsoft.com/office/drawing/2014/main" id="{A924C1D4-78C1-FBA6-DE23-1892A94825E0}"/>
              </a:ext>
            </a:extLst>
          </p:cNvPr>
          <p:cNvGrpSpPr/>
          <p:nvPr/>
        </p:nvGrpSpPr>
        <p:grpSpPr>
          <a:xfrm>
            <a:off x="0" y="0"/>
            <a:ext cx="5247861" cy="10287020"/>
            <a:chOff x="0" y="0"/>
            <a:chExt cx="7153275" cy="10287020"/>
          </a:xfrm>
        </p:grpSpPr>
        <p:sp>
          <p:nvSpPr>
            <p:cNvPr id="117" name="Google Shape;117;p7">
              <a:extLst>
                <a:ext uri="{FF2B5EF4-FFF2-40B4-BE49-F238E27FC236}">
                  <a16:creationId xmlns:a16="http://schemas.microsoft.com/office/drawing/2014/main" id="{68F5AD14-CE72-CA81-459D-EE7915A5C57C}"/>
                </a:ext>
              </a:extLst>
            </p:cNvPr>
            <p:cNvSpPr/>
            <p:nvPr/>
          </p:nvSpPr>
          <p:spPr>
            <a:xfrm>
              <a:off x="0" y="0"/>
              <a:ext cx="7153275" cy="10287000"/>
            </a:xfrm>
            <a:custGeom>
              <a:avLst/>
              <a:gdLst/>
              <a:ahLst/>
              <a:cxnLst/>
              <a:rect l="l" t="t" r="r" b="b"/>
              <a:pathLst>
                <a:path w="7153275" h="10287000" extrusionOk="0">
                  <a:moveTo>
                    <a:pt x="7153275" y="10287000"/>
                  </a:moveTo>
                  <a:lnTo>
                    <a:pt x="0" y="10287000"/>
                  </a:lnTo>
                  <a:lnTo>
                    <a:pt x="0" y="0"/>
                  </a:lnTo>
                  <a:lnTo>
                    <a:pt x="7153275" y="0"/>
                  </a:lnTo>
                  <a:lnTo>
                    <a:pt x="7153275" y="1028700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 name="Google Shape;118;p7">
              <a:extLst>
                <a:ext uri="{FF2B5EF4-FFF2-40B4-BE49-F238E27FC236}">
                  <a16:creationId xmlns:a16="http://schemas.microsoft.com/office/drawing/2014/main" id="{A15A5857-FF7E-987E-25B0-BF0311AD7D44}"/>
                </a:ext>
              </a:extLst>
            </p:cNvPr>
            <p:cNvSpPr/>
            <p:nvPr/>
          </p:nvSpPr>
          <p:spPr>
            <a:xfrm>
              <a:off x="0" y="7698760"/>
              <a:ext cx="2552700" cy="2588260"/>
            </a:xfrm>
            <a:custGeom>
              <a:avLst/>
              <a:gdLst/>
              <a:ahLst/>
              <a:cxnLst/>
              <a:rect l="l" t="t" r="r" b="b"/>
              <a:pathLst>
                <a:path w="2552700" h="2588259" extrusionOk="0">
                  <a:moveTo>
                    <a:pt x="0" y="0"/>
                  </a:moveTo>
                  <a:lnTo>
                    <a:pt x="2552700" y="0"/>
                  </a:lnTo>
                  <a:lnTo>
                    <a:pt x="2552700" y="2588239"/>
                  </a:lnTo>
                  <a:lnTo>
                    <a:pt x="0" y="2588239"/>
                  </a:lnTo>
                  <a:lnTo>
                    <a:pt x="0" y="0"/>
                  </a:lnTo>
                  <a:close/>
                </a:path>
              </a:pathLst>
            </a:custGeom>
            <a:solidFill>
              <a:srgbClr val="48A8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p7">
              <a:extLst>
                <a:ext uri="{FF2B5EF4-FFF2-40B4-BE49-F238E27FC236}">
                  <a16:creationId xmlns:a16="http://schemas.microsoft.com/office/drawing/2014/main" id="{606BE0BF-97A2-10BA-7B97-487AB19D0C95}"/>
                </a:ext>
              </a:extLst>
            </p:cNvPr>
            <p:cNvSpPr/>
            <p:nvPr/>
          </p:nvSpPr>
          <p:spPr>
            <a:xfrm>
              <a:off x="2239915" y="1415372"/>
              <a:ext cx="3742502" cy="2712864"/>
            </a:xfrm>
            <a:custGeom>
              <a:avLst/>
              <a:gdLst/>
              <a:ahLst/>
              <a:cxnLst/>
              <a:rect l="l" t="t" r="r" b="b"/>
              <a:pathLst>
                <a:path w="2463165" h="2463165" extrusionOk="0">
                  <a:moveTo>
                    <a:pt x="1231315" y="2462631"/>
                  </a:moveTo>
                  <a:lnTo>
                    <a:pt x="1185996" y="2461798"/>
                  </a:lnTo>
                  <a:lnTo>
                    <a:pt x="1140734" y="2459294"/>
                  </a:lnTo>
                  <a:lnTo>
                    <a:pt x="1095597" y="2455128"/>
                  </a:lnTo>
                  <a:lnTo>
                    <a:pt x="1050642" y="2449303"/>
                  </a:lnTo>
                  <a:lnTo>
                    <a:pt x="1005935" y="2441827"/>
                  </a:lnTo>
                  <a:lnTo>
                    <a:pt x="961533" y="2432713"/>
                  </a:lnTo>
                  <a:lnTo>
                    <a:pt x="917494" y="2421970"/>
                  </a:lnTo>
                  <a:lnTo>
                    <a:pt x="873884" y="2409611"/>
                  </a:lnTo>
                  <a:lnTo>
                    <a:pt x="830758" y="2395656"/>
                  </a:lnTo>
                  <a:lnTo>
                    <a:pt x="788170" y="2380126"/>
                  </a:lnTo>
                  <a:lnTo>
                    <a:pt x="746185" y="2363035"/>
                  </a:lnTo>
                  <a:lnTo>
                    <a:pt x="704859" y="2344410"/>
                  </a:lnTo>
                  <a:lnTo>
                    <a:pt x="664248" y="2324280"/>
                  </a:lnTo>
                  <a:lnTo>
                    <a:pt x="624402" y="2302667"/>
                  </a:lnTo>
                  <a:lnTo>
                    <a:pt x="585378" y="2279602"/>
                  </a:lnTo>
                  <a:lnTo>
                    <a:pt x="547231" y="2255115"/>
                  </a:lnTo>
                  <a:lnTo>
                    <a:pt x="510013" y="2229244"/>
                  </a:lnTo>
                  <a:lnTo>
                    <a:pt x="473771" y="2202019"/>
                  </a:lnTo>
                  <a:lnTo>
                    <a:pt x="438554" y="2173478"/>
                  </a:lnTo>
                  <a:lnTo>
                    <a:pt x="404414" y="2143661"/>
                  </a:lnTo>
                  <a:lnTo>
                    <a:pt x="371394" y="2112608"/>
                  </a:lnTo>
                  <a:lnTo>
                    <a:pt x="339538" y="2080358"/>
                  </a:lnTo>
                  <a:lnTo>
                    <a:pt x="308891" y="2046958"/>
                  </a:lnTo>
                  <a:lnTo>
                    <a:pt x="279495" y="2012452"/>
                  </a:lnTo>
                  <a:lnTo>
                    <a:pt x="251389" y="1976892"/>
                  </a:lnTo>
                  <a:lnTo>
                    <a:pt x="224610" y="1940317"/>
                  </a:lnTo>
                  <a:lnTo>
                    <a:pt x="199195" y="1902783"/>
                  </a:lnTo>
                  <a:lnTo>
                    <a:pt x="175180" y="1864340"/>
                  </a:lnTo>
                  <a:lnTo>
                    <a:pt x="152597" y="1825035"/>
                  </a:lnTo>
                  <a:lnTo>
                    <a:pt x="131474" y="1784928"/>
                  </a:lnTo>
                  <a:lnTo>
                    <a:pt x="111842" y="1744071"/>
                  </a:lnTo>
                  <a:lnTo>
                    <a:pt x="93728" y="1702520"/>
                  </a:lnTo>
                  <a:lnTo>
                    <a:pt x="77155" y="1660330"/>
                  </a:lnTo>
                  <a:lnTo>
                    <a:pt x="62146" y="1617555"/>
                  </a:lnTo>
                  <a:lnTo>
                    <a:pt x="48722" y="1574260"/>
                  </a:lnTo>
                  <a:lnTo>
                    <a:pt x="36901" y="1530500"/>
                  </a:lnTo>
                  <a:lnTo>
                    <a:pt x="26698" y="1486336"/>
                  </a:lnTo>
                  <a:lnTo>
                    <a:pt x="18127" y="1441825"/>
                  </a:lnTo>
                  <a:lnTo>
                    <a:pt x="11201" y="1397025"/>
                  </a:lnTo>
                  <a:lnTo>
                    <a:pt x="5929" y="1352004"/>
                  </a:lnTo>
                  <a:lnTo>
                    <a:pt x="2317" y="1306821"/>
                  </a:lnTo>
                  <a:lnTo>
                    <a:pt x="370" y="1261532"/>
                  </a:lnTo>
                  <a:lnTo>
                    <a:pt x="0" y="1231315"/>
                  </a:lnTo>
                  <a:lnTo>
                    <a:pt x="92" y="1216205"/>
                  </a:lnTo>
                  <a:lnTo>
                    <a:pt x="1483" y="1170897"/>
                  </a:lnTo>
                  <a:lnTo>
                    <a:pt x="4540" y="1125673"/>
                  </a:lnTo>
                  <a:lnTo>
                    <a:pt x="9260" y="1080590"/>
                  </a:lnTo>
                  <a:lnTo>
                    <a:pt x="15636" y="1035708"/>
                  </a:lnTo>
                  <a:lnTo>
                    <a:pt x="23659" y="991095"/>
                  </a:lnTo>
                  <a:lnTo>
                    <a:pt x="33319" y="946812"/>
                  </a:lnTo>
                  <a:lnTo>
                    <a:pt x="44603" y="902907"/>
                  </a:lnTo>
                  <a:lnTo>
                    <a:pt x="57495" y="859451"/>
                  </a:lnTo>
                  <a:lnTo>
                    <a:pt x="71977" y="816500"/>
                  </a:lnTo>
                  <a:lnTo>
                    <a:pt x="88031" y="774107"/>
                  </a:lnTo>
                  <a:lnTo>
                    <a:pt x="105634" y="732335"/>
                  </a:lnTo>
                  <a:lnTo>
                    <a:pt x="124764" y="691239"/>
                  </a:lnTo>
                  <a:lnTo>
                    <a:pt x="145392" y="650878"/>
                  </a:lnTo>
                  <a:lnTo>
                    <a:pt x="167491" y="611301"/>
                  </a:lnTo>
                  <a:lnTo>
                    <a:pt x="191034" y="572563"/>
                  </a:lnTo>
                  <a:lnTo>
                    <a:pt x="215986" y="534720"/>
                  </a:lnTo>
                  <a:lnTo>
                    <a:pt x="242313" y="497820"/>
                  </a:lnTo>
                  <a:lnTo>
                    <a:pt x="269981" y="461917"/>
                  </a:lnTo>
                  <a:lnTo>
                    <a:pt x="298952" y="427053"/>
                  </a:lnTo>
                  <a:lnTo>
                    <a:pt x="329187" y="393280"/>
                  </a:lnTo>
                  <a:lnTo>
                    <a:pt x="360644" y="360644"/>
                  </a:lnTo>
                  <a:lnTo>
                    <a:pt x="393280" y="329187"/>
                  </a:lnTo>
                  <a:lnTo>
                    <a:pt x="427053" y="298952"/>
                  </a:lnTo>
                  <a:lnTo>
                    <a:pt x="461917" y="269981"/>
                  </a:lnTo>
                  <a:lnTo>
                    <a:pt x="497820" y="242313"/>
                  </a:lnTo>
                  <a:lnTo>
                    <a:pt x="534720" y="215986"/>
                  </a:lnTo>
                  <a:lnTo>
                    <a:pt x="572563" y="191034"/>
                  </a:lnTo>
                  <a:lnTo>
                    <a:pt x="611301" y="167491"/>
                  </a:lnTo>
                  <a:lnTo>
                    <a:pt x="650878" y="145392"/>
                  </a:lnTo>
                  <a:lnTo>
                    <a:pt x="691239" y="124764"/>
                  </a:lnTo>
                  <a:lnTo>
                    <a:pt x="732335" y="105634"/>
                  </a:lnTo>
                  <a:lnTo>
                    <a:pt x="774107" y="88031"/>
                  </a:lnTo>
                  <a:lnTo>
                    <a:pt x="816500" y="71977"/>
                  </a:lnTo>
                  <a:lnTo>
                    <a:pt x="859451" y="57495"/>
                  </a:lnTo>
                  <a:lnTo>
                    <a:pt x="902907" y="44603"/>
                  </a:lnTo>
                  <a:lnTo>
                    <a:pt x="946812" y="33319"/>
                  </a:lnTo>
                  <a:lnTo>
                    <a:pt x="991095" y="23659"/>
                  </a:lnTo>
                  <a:lnTo>
                    <a:pt x="1035708" y="15636"/>
                  </a:lnTo>
                  <a:lnTo>
                    <a:pt x="1080590" y="9260"/>
                  </a:lnTo>
                  <a:lnTo>
                    <a:pt x="1125673" y="4540"/>
                  </a:lnTo>
                  <a:lnTo>
                    <a:pt x="1170897" y="1483"/>
                  </a:lnTo>
                  <a:lnTo>
                    <a:pt x="1216205" y="92"/>
                  </a:lnTo>
                  <a:lnTo>
                    <a:pt x="1231315" y="0"/>
                  </a:lnTo>
                  <a:lnTo>
                    <a:pt x="1246425" y="92"/>
                  </a:lnTo>
                  <a:lnTo>
                    <a:pt x="1291734" y="1483"/>
                  </a:lnTo>
                  <a:lnTo>
                    <a:pt x="1336958" y="4540"/>
                  </a:lnTo>
                  <a:lnTo>
                    <a:pt x="1382041" y="9260"/>
                  </a:lnTo>
                  <a:lnTo>
                    <a:pt x="1426922" y="15636"/>
                  </a:lnTo>
                  <a:lnTo>
                    <a:pt x="1471535" y="23659"/>
                  </a:lnTo>
                  <a:lnTo>
                    <a:pt x="1515819" y="33319"/>
                  </a:lnTo>
                  <a:lnTo>
                    <a:pt x="1559723" y="44603"/>
                  </a:lnTo>
                  <a:lnTo>
                    <a:pt x="1603180" y="57495"/>
                  </a:lnTo>
                  <a:lnTo>
                    <a:pt x="1646131" y="71977"/>
                  </a:lnTo>
                  <a:lnTo>
                    <a:pt x="1688524" y="88031"/>
                  </a:lnTo>
                  <a:lnTo>
                    <a:pt x="1730296" y="105634"/>
                  </a:lnTo>
                  <a:lnTo>
                    <a:pt x="1771391" y="124764"/>
                  </a:lnTo>
                  <a:lnTo>
                    <a:pt x="1811753" y="145392"/>
                  </a:lnTo>
                  <a:lnTo>
                    <a:pt x="1851329" y="167491"/>
                  </a:lnTo>
                  <a:lnTo>
                    <a:pt x="1890067" y="191034"/>
                  </a:lnTo>
                  <a:lnTo>
                    <a:pt x="1927911" y="215986"/>
                  </a:lnTo>
                  <a:lnTo>
                    <a:pt x="1964810" y="242313"/>
                  </a:lnTo>
                  <a:lnTo>
                    <a:pt x="2000714" y="269981"/>
                  </a:lnTo>
                  <a:lnTo>
                    <a:pt x="2035577" y="298952"/>
                  </a:lnTo>
                  <a:lnTo>
                    <a:pt x="2069351" y="329187"/>
                  </a:lnTo>
                  <a:lnTo>
                    <a:pt x="2101989" y="360644"/>
                  </a:lnTo>
                  <a:lnTo>
                    <a:pt x="2133444" y="393280"/>
                  </a:lnTo>
                  <a:lnTo>
                    <a:pt x="2163678" y="427053"/>
                  </a:lnTo>
                  <a:lnTo>
                    <a:pt x="2192651" y="461917"/>
                  </a:lnTo>
                  <a:lnTo>
                    <a:pt x="2220318" y="497820"/>
                  </a:lnTo>
                  <a:lnTo>
                    <a:pt x="2246643" y="534720"/>
                  </a:lnTo>
                  <a:lnTo>
                    <a:pt x="2271596" y="572563"/>
                  </a:lnTo>
                  <a:lnTo>
                    <a:pt x="2295138" y="611301"/>
                  </a:lnTo>
                  <a:lnTo>
                    <a:pt x="2317237" y="650878"/>
                  </a:lnTo>
                  <a:lnTo>
                    <a:pt x="2337866" y="691239"/>
                  </a:lnTo>
                  <a:lnTo>
                    <a:pt x="2356997" y="732335"/>
                  </a:lnTo>
                  <a:lnTo>
                    <a:pt x="2374599" y="774107"/>
                  </a:lnTo>
                  <a:lnTo>
                    <a:pt x="2390653" y="816500"/>
                  </a:lnTo>
                  <a:lnTo>
                    <a:pt x="2405135" y="859451"/>
                  </a:lnTo>
                  <a:lnTo>
                    <a:pt x="2418029" y="902907"/>
                  </a:lnTo>
                  <a:lnTo>
                    <a:pt x="2429312" y="946812"/>
                  </a:lnTo>
                  <a:lnTo>
                    <a:pt x="2438970" y="991095"/>
                  </a:lnTo>
                  <a:lnTo>
                    <a:pt x="2446995" y="1035708"/>
                  </a:lnTo>
                  <a:lnTo>
                    <a:pt x="2453370" y="1080590"/>
                  </a:lnTo>
                  <a:lnTo>
                    <a:pt x="2458090" y="1125673"/>
                  </a:lnTo>
                  <a:lnTo>
                    <a:pt x="2461149" y="1170897"/>
                  </a:lnTo>
                  <a:lnTo>
                    <a:pt x="2462539" y="1216205"/>
                  </a:lnTo>
                  <a:lnTo>
                    <a:pt x="2462631" y="1231315"/>
                  </a:lnTo>
                  <a:lnTo>
                    <a:pt x="2462539" y="1246425"/>
                  </a:lnTo>
                  <a:lnTo>
                    <a:pt x="2461149" y="1291734"/>
                  </a:lnTo>
                  <a:lnTo>
                    <a:pt x="2458090" y="1336958"/>
                  </a:lnTo>
                  <a:lnTo>
                    <a:pt x="2453370" y="1382041"/>
                  </a:lnTo>
                  <a:lnTo>
                    <a:pt x="2446995" y="1426922"/>
                  </a:lnTo>
                  <a:lnTo>
                    <a:pt x="2438970" y="1471535"/>
                  </a:lnTo>
                  <a:lnTo>
                    <a:pt x="2429312" y="1515819"/>
                  </a:lnTo>
                  <a:lnTo>
                    <a:pt x="2418029" y="1559723"/>
                  </a:lnTo>
                  <a:lnTo>
                    <a:pt x="2405135" y="1603180"/>
                  </a:lnTo>
                  <a:lnTo>
                    <a:pt x="2390653" y="1646131"/>
                  </a:lnTo>
                  <a:lnTo>
                    <a:pt x="2374601" y="1688524"/>
                  </a:lnTo>
                  <a:lnTo>
                    <a:pt x="2356997" y="1730296"/>
                  </a:lnTo>
                  <a:lnTo>
                    <a:pt x="2337866" y="1771391"/>
                  </a:lnTo>
                  <a:lnTo>
                    <a:pt x="2317237" y="1811753"/>
                  </a:lnTo>
                  <a:lnTo>
                    <a:pt x="2295138" y="1851329"/>
                  </a:lnTo>
                  <a:lnTo>
                    <a:pt x="2271596" y="1890067"/>
                  </a:lnTo>
                  <a:lnTo>
                    <a:pt x="2246643" y="1927911"/>
                  </a:lnTo>
                  <a:lnTo>
                    <a:pt x="2220318" y="1964810"/>
                  </a:lnTo>
                  <a:lnTo>
                    <a:pt x="2192651" y="2000714"/>
                  </a:lnTo>
                  <a:lnTo>
                    <a:pt x="2163678" y="2035577"/>
                  </a:lnTo>
                  <a:lnTo>
                    <a:pt x="2133444" y="2069351"/>
                  </a:lnTo>
                  <a:lnTo>
                    <a:pt x="2101989" y="2101989"/>
                  </a:lnTo>
                  <a:lnTo>
                    <a:pt x="2069351" y="2133444"/>
                  </a:lnTo>
                  <a:lnTo>
                    <a:pt x="2035577" y="2163678"/>
                  </a:lnTo>
                  <a:lnTo>
                    <a:pt x="2000714" y="2192651"/>
                  </a:lnTo>
                  <a:lnTo>
                    <a:pt x="1964810" y="2220318"/>
                  </a:lnTo>
                  <a:lnTo>
                    <a:pt x="1927911" y="2246643"/>
                  </a:lnTo>
                  <a:lnTo>
                    <a:pt x="1890067" y="2271596"/>
                  </a:lnTo>
                  <a:lnTo>
                    <a:pt x="1851329" y="2295138"/>
                  </a:lnTo>
                  <a:lnTo>
                    <a:pt x="1811753" y="2317237"/>
                  </a:lnTo>
                  <a:lnTo>
                    <a:pt x="1771391" y="2337866"/>
                  </a:lnTo>
                  <a:lnTo>
                    <a:pt x="1730296" y="2356997"/>
                  </a:lnTo>
                  <a:lnTo>
                    <a:pt x="1688524" y="2374599"/>
                  </a:lnTo>
                  <a:lnTo>
                    <a:pt x="1646131" y="2390653"/>
                  </a:lnTo>
                  <a:lnTo>
                    <a:pt x="1603180" y="2405135"/>
                  </a:lnTo>
                  <a:lnTo>
                    <a:pt x="1559723" y="2418029"/>
                  </a:lnTo>
                  <a:lnTo>
                    <a:pt x="1515819" y="2429312"/>
                  </a:lnTo>
                  <a:lnTo>
                    <a:pt x="1471535" y="2438970"/>
                  </a:lnTo>
                  <a:lnTo>
                    <a:pt x="1426922" y="2446995"/>
                  </a:lnTo>
                  <a:lnTo>
                    <a:pt x="1382041" y="2453370"/>
                  </a:lnTo>
                  <a:lnTo>
                    <a:pt x="1336958" y="2458090"/>
                  </a:lnTo>
                  <a:lnTo>
                    <a:pt x="1291734" y="2461149"/>
                  </a:lnTo>
                  <a:lnTo>
                    <a:pt x="1246425" y="2462539"/>
                  </a:lnTo>
                  <a:lnTo>
                    <a:pt x="1231315" y="2462631"/>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0" name="Google Shape;120;p7">
            <a:extLst>
              <a:ext uri="{FF2B5EF4-FFF2-40B4-BE49-F238E27FC236}">
                <a16:creationId xmlns:a16="http://schemas.microsoft.com/office/drawing/2014/main" id="{B111762F-447C-F1C5-8964-D984127A67A8}"/>
              </a:ext>
            </a:extLst>
          </p:cNvPr>
          <p:cNvSpPr txBox="1">
            <a:spLocks noGrp="1"/>
          </p:cNvSpPr>
          <p:nvPr>
            <p:ph type="title"/>
          </p:nvPr>
        </p:nvSpPr>
        <p:spPr>
          <a:xfrm>
            <a:off x="5893750" y="4103415"/>
            <a:ext cx="10750980" cy="4112906"/>
          </a:xfrm>
          <a:prstGeom prst="rect">
            <a:avLst/>
          </a:prstGeom>
          <a:noFill/>
          <a:ln>
            <a:noFill/>
          </a:ln>
        </p:spPr>
        <p:txBody>
          <a:bodyPr spcFirstLastPara="1" wrap="square" lIns="0" tIns="46975" rIns="0" bIns="0" anchor="t" anchorCtr="0">
            <a:spAutoFit/>
          </a:bodyPr>
          <a:lstStyle/>
          <a:p>
            <a:pPr marL="12700" marR="5080" lvl="0" indent="0" algn="l" rtl="0">
              <a:lnSpc>
                <a:spcPct val="118918"/>
              </a:lnSpc>
              <a:spcBef>
                <a:spcPts val="0"/>
              </a:spcBef>
              <a:spcAft>
                <a:spcPts val="0"/>
              </a:spcAft>
              <a:buSzPts val="1400"/>
              <a:buNone/>
            </a:pPr>
            <a:r>
              <a:rPr lang="en-US" sz="5550" dirty="0">
                <a:solidFill>
                  <a:srgbClr val="262626"/>
                </a:solidFill>
                <a:latin typeface="Consolas" panose="020B0609020204030204" pitchFamily="49" charset="0"/>
              </a:rPr>
              <a:t>Now let’s get to the recommender system </a:t>
            </a:r>
            <a:br>
              <a:rPr lang="en-US" sz="5550" dirty="0">
                <a:solidFill>
                  <a:srgbClr val="262626"/>
                </a:solidFill>
                <a:latin typeface="Consolas" panose="020B0609020204030204" pitchFamily="49" charset="0"/>
              </a:rPr>
            </a:br>
            <a:r>
              <a:rPr lang="en-US" sz="5550" dirty="0">
                <a:solidFill>
                  <a:srgbClr val="262626"/>
                </a:solidFill>
                <a:latin typeface="Consolas" panose="020B0609020204030204" pitchFamily="49" charset="0"/>
              </a:rPr>
              <a:t/>
            </a:r>
            <a:br>
              <a:rPr lang="en-US" sz="5550" dirty="0">
                <a:solidFill>
                  <a:srgbClr val="262626"/>
                </a:solidFill>
                <a:latin typeface="Consolas" panose="020B0609020204030204" pitchFamily="49" charset="0"/>
              </a:rPr>
            </a:br>
            <a:r>
              <a:rPr lang="en-US" sz="5550" dirty="0">
                <a:solidFill>
                  <a:srgbClr val="262626"/>
                </a:solidFill>
                <a:latin typeface="Consolas" panose="020B0609020204030204" pitchFamily="49" charset="0"/>
              </a:rPr>
              <a:t>(Content Based Filtering)</a:t>
            </a:r>
            <a:endParaRPr sz="5550" dirty="0">
              <a:latin typeface="Consolas" panose="020B0609020204030204" pitchFamily="49" charset="0"/>
            </a:endParaRPr>
          </a:p>
        </p:txBody>
      </p:sp>
    </p:spTree>
    <p:extLst>
      <p:ext uri="{BB962C8B-B14F-4D97-AF65-F5344CB8AC3E}">
        <p14:creationId xmlns:p14="http://schemas.microsoft.com/office/powerpoint/2010/main" val="208428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568704F9-880B-3BBF-CAF5-E4A9D9927A06}"/>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CA762DF5-F0C5-E7AC-E369-4D06DA24E1AA}"/>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8AE8AAC0-96D9-83BD-82E4-6CEDB8B178D3}"/>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7D2A7A68-D3FA-4E85-9005-1B6E4C0FEB15}"/>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5869EBB8-E04C-DEB0-7E36-74EE74792630}"/>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Content Based Filtering</a:t>
            </a:r>
            <a:endParaRPr sz="8800" dirty="0">
              <a:latin typeface="Georgia"/>
              <a:ea typeface="Georgia"/>
              <a:cs typeface="Georgia"/>
              <a:sym typeface="Georgia"/>
            </a:endParaRPr>
          </a:p>
        </p:txBody>
      </p:sp>
      <p:pic>
        <p:nvPicPr>
          <p:cNvPr id="12290" name="Picture 2">
            <a:extLst>
              <a:ext uri="{FF2B5EF4-FFF2-40B4-BE49-F238E27FC236}">
                <a16:creationId xmlns:a16="http://schemas.microsoft.com/office/drawing/2014/main" id="{979D6ABE-06D4-DE14-ED3E-99BD0DF12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058" y="3490033"/>
            <a:ext cx="3077967" cy="3077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A5E75D-780D-451F-56E0-51F7D918770D}"/>
              </a:ext>
            </a:extLst>
          </p:cNvPr>
          <p:cNvSpPr txBox="1"/>
          <p:nvPr/>
        </p:nvSpPr>
        <p:spPr>
          <a:xfrm>
            <a:off x="6962252" y="4174004"/>
            <a:ext cx="3833128"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Features</a:t>
            </a:r>
          </a:p>
          <a:p>
            <a:endParaRPr lang="en-US" sz="1600" dirty="0"/>
          </a:p>
          <a:p>
            <a:r>
              <a:rPr lang="en-US" sz="1600" dirty="0"/>
              <a:t>Genre : </a:t>
            </a:r>
            <a:r>
              <a:rPr lang="en-ID" sz="1600" dirty="0"/>
              <a:t>Action, Sci-Fi</a:t>
            </a:r>
          </a:p>
          <a:p>
            <a:r>
              <a:rPr lang="en-ID" sz="1600" dirty="0"/>
              <a:t>Keywords : Dreams, Heist, Mind-bending</a:t>
            </a:r>
          </a:p>
          <a:p>
            <a:endParaRPr lang="en-ID" sz="2000" dirty="0"/>
          </a:p>
        </p:txBody>
      </p:sp>
      <p:sp>
        <p:nvSpPr>
          <p:cNvPr id="7" name="Arrow: Right 6">
            <a:extLst>
              <a:ext uri="{FF2B5EF4-FFF2-40B4-BE49-F238E27FC236}">
                <a16:creationId xmlns:a16="http://schemas.microsoft.com/office/drawing/2014/main" id="{9C0735DE-C345-DF33-A387-F54196C11A01}"/>
              </a:ext>
            </a:extLst>
          </p:cNvPr>
          <p:cNvSpPr/>
          <p:nvPr/>
        </p:nvSpPr>
        <p:spPr>
          <a:xfrm>
            <a:off x="5315096" y="4590542"/>
            <a:ext cx="1234418" cy="3090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TextBox 9">
            <a:extLst>
              <a:ext uri="{FF2B5EF4-FFF2-40B4-BE49-F238E27FC236}">
                <a16:creationId xmlns:a16="http://schemas.microsoft.com/office/drawing/2014/main" id="{2AAD74E8-A132-0D59-FA6F-7A36AD849BD6}"/>
              </a:ext>
            </a:extLst>
          </p:cNvPr>
          <p:cNvSpPr txBox="1"/>
          <p:nvPr/>
        </p:nvSpPr>
        <p:spPr>
          <a:xfrm>
            <a:off x="11813522" y="6306390"/>
            <a:ext cx="1486195" cy="523220"/>
          </a:xfrm>
          <a:prstGeom prst="rect">
            <a:avLst/>
          </a:prstGeom>
          <a:noFill/>
        </p:spPr>
        <p:txBody>
          <a:bodyPr wrap="square" rtlCol="0">
            <a:spAutoFit/>
          </a:bodyPr>
          <a:lstStyle/>
          <a:p>
            <a:r>
              <a:rPr lang="en-US" dirty="0"/>
              <a:t>Item List/Catalog</a:t>
            </a:r>
            <a:endParaRPr lang="en-ID" dirty="0"/>
          </a:p>
        </p:txBody>
      </p:sp>
      <p:pic>
        <p:nvPicPr>
          <p:cNvPr id="12" name="Picture 11">
            <a:extLst>
              <a:ext uri="{FF2B5EF4-FFF2-40B4-BE49-F238E27FC236}">
                <a16:creationId xmlns:a16="http://schemas.microsoft.com/office/drawing/2014/main" id="{5713DB0E-1190-6A93-F35F-F7333488BADB}"/>
              </a:ext>
            </a:extLst>
          </p:cNvPr>
          <p:cNvPicPr>
            <a:picLocks noChangeAspect="1"/>
          </p:cNvPicPr>
          <p:nvPr/>
        </p:nvPicPr>
        <p:blipFill>
          <a:blip r:embed="rId4"/>
          <a:stretch>
            <a:fillRect/>
          </a:stretch>
        </p:blipFill>
        <p:spPr>
          <a:xfrm>
            <a:off x="11813522" y="4401901"/>
            <a:ext cx="1694949" cy="1694949"/>
          </a:xfrm>
          <a:prstGeom prst="rect">
            <a:avLst/>
          </a:prstGeom>
        </p:spPr>
      </p:pic>
      <p:sp>
        <p:nvSpPr>
          <p:cNvPr id="13" name="Arrow: Right 12">
            <a:extLst>
              <a:ext uri="{FF2B5EF4-FFF2-40B4-BE49-F238E27FC236}">
                <a16:creationId xmlns:a16="http://schemas.microsoft.com/office/drawing/2014/main" id="{FB5F9EDA-09B5-C353-9A52-982190544A03}"/>
              </a:ext>
            </a:extLst>
          </p:cNvPr>
          <p:cNvSpPr/>
          <p:nvPr/>
        </p:nvSpPr>
        <p:spPr>
          <a:xfrm rot="5400000">
            <a:off x="8614866" y="6202902"/>
            <a:ext cx="457763" cy="245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4" name="TextBox 13">
            <a:extLst>
              <a:ext uri="{FF2B5EF4-FFF2-40B4-BE49-F238E27FC236}">
                <a16:creationId xmlns:a16="http://schemas.microsoft.com/office/drawing/2014/main" id="{F09A0A54-29A2-85D7-99A5-C0D7FF6F02C6}"/>
              </a:ext>
            </a:extLst>
          </p:cNvPr>
          <p:cNvSpPr txBox="1"/>
          <p:nvPr/>
        </p:nvSpPr>
        <p:spPr>
          <a:xfrm>
            <a:off x="7817227" y="6836464"/>
            <a:ext cx="2053042"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Calculate Similarities</a:t>
            </a:r>
            <a:endParaRPr lang="en-ID" sz="1600" dirty="0"/>
          </a:p>
          <a:p>
            <a:endParaRPr lang="en-ID" sz="2000" dirty="0"/>
          </a:p>
        </p:txBody>
      </p:sp>
      <p:sp>
        <p:nvSpPr>
          <p:cNvPr id="15" name="TextBox 14">
            <a:extLst>
              <a:ext uri="{FF2B5EF4-FFF2-40B4-BE49-F238E27FC236}">
                <a16:creationId xmlns:a16="http://schemas.microsoft.com/office/drawing/2014/main" id="{F49E0B7C-7E33-9A77-702D-7143D6807610}"/>
              </a:ext>
            </a:extLst>
          </p:cNvPr>
          <p:cNvSpPr txBox="1"/>
          <p:nvPr/>
        </p:nvSpPr>
        <p:spPr>
          <a:xfrm>
            <a:off x="5341607" y="5183919"/>
            <a:ext cx="1486195" cy="523220"/>
          </a:xfrm>
          <a:prstGeom prst="rect">
            <a:avLst/>
          </a:prstGeom>
          <a:noFill/>
        </p:spPr>
        <p:txBody>
          <a:bodyPr wrap="square" rtlCol="0">
            <a:spAutoFit/>
          </a:bodyPr>
          <a:lstStyle/>
          <a:p>
            <a:r>
              <a:rPr lang="en-US" dirty="0"/>
              <a:t>Extract Features</a:t>
            </a:r>
            <a:endParaRPr lang="en-ID" sz="1400" dirty="0"/>
          </a:p>
          <a:p>
            <a:endParaRPr lang="en-ID" dirty="0"/>
          </a:p>
        </p:txBody>
      </p:sp>
      <p:sp>
        <p:nvSpPr>
          <p:cNvPr id="16" name="Arrow: Right 15">
            <a:extLst>
              <a:ext uri="{FF2B5EF4-FFF2-40B4-BE49-F238E27FC236}">
                <a16:creationId xmlns:a16="http://schemas.microsoft.com/office/drawing/2014/main" id="{3042C3F2-6CB2-1C79-FCE2-91169AE86997}"/>
              </a:ext>
            </a:extLst>
          </p:cNvPr>
          <p:cNvSpPr/>
          <p:nvPr/>
        </p:nvSpPr>
        <p:spPr>
          <a:xfrm rot="8515281">
            <a:off x="10394806" y="6606572"/>
            <a:ext cx="1234418" cy="3307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TextBox 16">
            <a:extLst>
              <a:ext uri="{FF2B5EF4-FFF2-40B4-BE49-F238E27FC236}">
                <a16:creationId xmlns:a16="http://schemas.microsoft.com/office/drawing/2014/main" id="{8850DD59-ADAD-3654-A690-99DFC7CA8A49}"/>
              </a:ext>
            </a:extLst>
          </p:cNvPr>
          <p:cNvSpPr txBox="1"/>
          <p:nvPr/>
        </p:nvSpPr>
        <p:spPr>
          <a:xfrm>
            <a:off x="7817227" y="8425804"/>
            <a:ext cx="2053042"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Get Similar Item based on Top N</a:t>
            </a:r>
            <a:endParaRPr lang="en-ID" sz="1600" dirty="0"/>
          </a:p>
          <a:p>
            <a:endParaRPr lang="en-ID" sz="2000" dirty="0"/>
          </a:p>
        </p:txBody>
      </p:sp>
      <p:sp>
        <p:nvSpPr>
          <p:cNvPr id="18" name="Arrow: Right 17">
            <a:extLst>
              <a:ext uri="{FF2B5EF4-FFF2-40B4-BE49-F238E27FC236}">
                <a16:creationId xmlns:a16="http://schemas.microsoft.com/office/drawing/2014/main" id="{432127BE-8A8F-7C3B-76FE-6E248E1D3D5F}"/>
              </a:ext>
            </a:extLst>
          </p:cNvPr>
          <p:cNvSpPr/>
          <p:nvPr/>
        </p:nvSpPr>
        <p:spPr>
          <a:xfrm rot="5400000">
            <a:off x="8612524" y="7933566"/>
            <a:ext cx="457763" cy="245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TextBox 18">
            <a:extLst>
              <a:ext uri="{FF2B5EF4-FFF2-40B4-BE49-F238E27FC236}">
                <a16:creationId xmlns:a16="http://schemas.microsoft.com/office/drawing/2014/main" id="{5827236E-E3C5-8B32-AE59-6340CAB15D4B}"/>
              </a:ext>
            </a:extLst>
          </p:cNvPr>
          <p:cNvSpPr txBox="1"/>
          <p:nvPr/>
        </p:nvSpPr>
        <p:spPr>
          <a:xfrm>
            <a:off x="11813522" y="8425804"/>
            <a:ext cx="2053042"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Recommend To User</a:t>
            </a:r>
            <a:endParaRPr lang="en-ID" sz="1600" dirty="0"/>
          </a:p>
          <a:p>
            <a:endParaRPr lang="en-ID" sz="2000" dirty="0"/>
          </a:p>
        </p:txBody>
      </p:sp>
      <p:sp>
        <p:nvSpPr>
          <p:cNvPr id="20" name="Arrow: Right 19">
            <a:extLst>
              <a:ext uri="{FF2B5EF4-FFF2-40B4-BE49-F238E27FC236}">
                <a16:creationId xmlns:a16="http://schemas.microsoft.com/office/drawing/2014/main" id="{B511A270-6097-2E37-A5C3-ADD5C99E390A}"/>
              </a:ext>
            </a:extLst>
          </p:cNvPr>
          <p:cNvSpPr/>
          <p:nvPr/>
        </p:nvSpPr>
        <p:spPr>
          <a:xfrm>
            <a:off x="10129814" y="8717578"/>
            <a:ext cx="1234418" cy="3090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39536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64" name="Google Shape;64;p2"/>
          <p:cNvSpPr/>
          <p:nvPr/>
        </p:nvSpPr>
        <p:spPr>
          <a:xfrm>
            <a:off x="0" y="0"/>
            <a:ext cx="18288000" cy="4000500"/>
          </a:xfrm>
          <a:custGeom>
            <a:avLst/>
            <a:gdLst/>
            <a:ahLst/>
            <a:cxnLst/>
            <a:rect l="l" t="t" r="r" b="b"/>
            <a:pathLst>
              <a:path w="18288000" h="4000500" extrusionOk="0">
                <a:moveTo>
                  <a:pt x="18288000" y="4000500"/>
                </a:moveTo>
                <a:lnTo>
                  <a:pt x="0" y="4000500"/>
                </a:lnTo>
                <a:lnTo>
                  <a:pt x="0" y="0"/>
                </a:lnTo>
                <a:lnTo>
                  <a:pt x="18288000" y="0"/>
                </a:lnTo>
                <a:lnTo>
                  <a:pt x="18288000" y="400050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67;p2"/>
          <p:cNvSpPr/>
          <p:nvPr/>
        </p:nvSpPr>
        <p:spPr>
          <a:xfrm>
            <a:off x="0" y="0"/>
            <a:ext cx="1028700" cy="1114425"/>
          </a:xfrm>
          <a:custGeom>
            <a:avLst/>
            <a:gdLst/>
            <a:ahLst/>
            <a:cxnLst/>
            <a:rect l="l" t="t" r="r" b="b"/>
            <a:pathLst>
              <a:path w="1028700" h="1114425" extrusionOk="0">
                <a:moveTo>
                  <a:pt x="1028700" y="1114425"/>
                </a:moveTo>
                <a:lnTo>
                  <a:pt x="0" y="1114425"/>
                </a:lnTo>
                <a:lnTo>
                  <a:pt x="0" y="0"/>
                </a:lnTo>
                <a:lnTo>
                  <a:pt x="1028700" y="0"/>
                </a:lnTo>
                <a:lnTo>
                  <a:pt x="1028700" y="1114425"/>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8" name="Google Shape;68;p2"/>
          <p:cNvGrpSpPr/>
          <p:nvPr/>
        </p:nvGrpSpPr>
        <p:grpSpPr>
          <a:xfrm>
            <a:off x="0" y="1116869"/>
            <a:ext cx="3887413" cy="2883487"/>
            <a:chOff x="0" y="1116869"/>
            <a:chExt cx="3887413" cy="2883487"/>
          </a:xfrm>
        </p:grpSpPr>
        <p:sp>
          <p:nvSpPr>
            <p:cNvPr id="69" name="Google Shape;69;p2"/>
            <p:cNvSpPr/>
            <p:nvPr/>
          </p:nvSpPr>
          <p:spPr>
            <a:xfrm>
              <a:off x="2877763" y="2952606"/>
              <a:ext cx="1009650" cy="1047750"/>
            </a:xfrm>
            <a:custGeom>
              <a:avLst/>
              <a:gdLst/>
              <a:ahLst/>
              <a:cxnLst/>
              <a:rect l="l" t="t" r="r" b="b"/>
              <a:pathLst>
                <a:path w="1009650" h="1047750" extrusionOk="0">
                  <a:moveTo>
                    <a:pt x="1009650" y="1047750"/>
                  </a:moveTo>
                  <a:lnTo>
                    <a:pt x="0" y="1047750"/>
                  </a:lnTo>
                  <a:lnTo>
                    <a:pt x="0" y="0"/>
                  </a:lnTo>
                  <a:lnTo>
                    <a:pt x="1009650" y="0"/>
                  </a:lnTo>
                  <a:lnTo>
                    <a:pt x="1009650" y="104775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70;p2"/>
            <p:cNvSpPr/>
            <p:nvPr/>
          </p:nvSpPr>
          <p:spPr>
            <a:xfrm>
              <a:off x="1028700" y="1116869"/>
              <a:ext cx="1847850" cy="1838325"/>
            </a:xfrm>
            <a:custGeom>
              <a:avLst/>
              <a:gdLst/>
              <a:ahLst/>
              <a:cxnLst/>
              <a:rect l="l" t="t" r="r" b="b"/>
              <a:pathLst>
                <a:path w="1847850" h="1838325" extrusionOk="0">
                  <a:moveTo>
                    <a:pt x="1847850" y="1838325"/>
                  </a:moveTo>
                  <a:lnTo>
                    <a:pt x="0" y="1838325"/>
                  </a:lnTo>
                  <a:lnTo>
                    <a:pt x="0" y="0"/>
                  </a:lnTo>
                  <a:lnTo>
                    <a:pt x="1847850" y="0"/>
                  </a:lnTo>
                  <a:lnTo>
                    <a:pt x="1847850" y="1838325"/>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2"/>
            <p:cNvSpPr/>
            <p:nvPr/>
          </p:nvSpPr>
          <p:spPr>
            <a:xfrm>
              <a:off x="0" y="2952606"/>
              <a:ext cx="1028700" cy="1047750"/>
            </a:xfrm>
            <a:custGeom>
              <a:avLst/>
              <a:gdLst/>
              <a:ahLst/>
              <a:cxnLst/>
              <a:rect l="l" t="t" r="r" b="b"/>
              <a:pathLst>
                <a:path w="1028700" h="1047750" extrusionOk="0">
                  <a:moveTo>
                    <a:pt x="1028700" y="1047750"/>
                  </a:moveTo>
                  <a:lnTo>
                    <a:pt x="0" y="1047750"/>
                  </a:lnTo>
                  <a:lnTo>
                    <a:pt x="0" y="0"/>
                  </a:lnTo>
                  <a:lnTo>
                    <a:pt x="1028700" y="0"/>
                  </a:lnTo>
                  <a:lnTo>
                    <a:pt x="1028700" y="1047750"/>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2" name="Google Shape;72;p2"/>
          <p:cNvSpPr txBox="1">
            <a:spLocks noGrp="1"/>
          </p:cNvSpPr>
          <p:nvPr>
            <p:ph type="title"/>
          </p:nvPr>
        </p:nvSpPr>
        <p:spPr>
          <a:xfrm>
            <a:off x="7849050" y="687400"/>
            <a:ext cx="9426300" cy="1693412"/>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dirty="0"/>
              <a:t>Introduction to Recommender  System</a:t>
            </a:r>
            <a:endParaRPr dirty="0"/>
          </a:p>
        </p:txBody>
      </p:sp>
      <p:pic>
        <p:nvPicPr>
          <p:cNvPr id="9" name="Picture 8">
            <a:extLst>
              <a:ext uri="{FF2B5EF4-FFF2-40B4-BE49-F238E27FC236}">
                <a16:creationId xmlns:a16="http://schemas.microsoft.com/office/drawing/2014/main" id="{743E322A-7A85-FF8D-C78B-96D57D544006}"/>
              </a:ext>
            </a:extLst>
          </p:cNvPr>
          <p:cNvPicPr>
            <a:picLocks noChangeAspect="1"/>
          </p:cNvPicPr>
          <p:nvPr/>
        </p:nvPicPr>
        <p:blipFill>
          <a:blip r:embed="rId3"/>
          <a:stretch>
            <a:fillRect/>
          </a:stretch>
        </p:blipFill>
        <p:spPr>
          <a:xfrm>
            <a:off x="2194375" y="5643499"/>
            <a:ext cx="1201259" cy="1201259"/>
          </a:xfrm>
          <a:prstGeom prst="rect">
            <a:avLst/>
          </a:prstGeom>
        </p:spPr>
      </p:pic>
      <p:sp>
        <p:nvSpPr>
          <p:cNvPr id="13" name="Arrow: Right 12">
            <a:extLst>
              <a:ext uri="{FF2B5EF4-FFF2-40B4-BE49-F238E27FC236}">
                <a16:creationId xmlns:a16="http://schemas.microsoft.com/office/drawing/2014/main" id="{938AB6A4-08AC-F3F9-0146-27DEFD5BF0C2}"/>
              </a:ext>
            </a:extLst>
          </p:cNvPr>
          <p:cNvSpPr/>
          <p:nvPr/>
        </p:nvSpPr>
        <p:spPr>
          <a:xfrm>
            <a:off x="3444163" y="6133375"/>
            <a:ext cx="648980" cy="1872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dirty="0"/>
          </a:p>
        </p:txBody>
      </p:sp>
      <p:pic>
        <p:nvPicPr>
          <p:cNvPr id="24" name="Picture 23">
            <a:extLst>
              <a:ext uri="{FF2B5EF4-FFF2-40B4-BE49-F238E27FC236}">
                <a16:creationId xmlns:a16="http://schemas.microsoft.com/office/drawing/2014/main" id="{09418017-AAD6-2835-BAEA-6308952E71A9}"/>
              </a:ext>
            </a:extLst>
          </p:cNvPr>
          <p:cNvPicPr>
            <a:picLocks noChangeAspect="1"/>
          </p:cNvPicPr>
          <p:nvPr/>
        </p:nvPicPr>
        <p:blipFill>
          <a:blip r:embed="rId4"/>
          <a:stretch>
            <a:fillRect/>
          </a:stretch>
        </p:blipFill>
        <p:spPr>
          <a:xfrm>
            <a:off x="4296130" y="5688688"/>
            <a:ext cx="1314608" cy="1314608"/>
          </a:xfrm>
          <a:prstGeom prst="rect">
            <a:avLst/>
          </a:prstGeom>
        </p:spPr>
      </p:pic>
      <p:pic>
        <p:nvPicPr>
          <p:cNvPr id="26" name="Picture 25">
            <a:extLst>
              <a:ext uri="{FF2B5EF4-FFF2-40B4-BE49-F238E27FC236}">
                <a16:creationId xmlns:a16="http://schemas.microsoft.com/office/drawing/2014/main" id="{E9CAE5C0-DB81-164B-7976-29EB54291F90}"/>
              </a:ext>
            </a:extLst>
          </p:cNvPr>
          <p:cNvPicPr>
            <a:picLocks noChangeAspect="1"/>
          </p:cNvPicPr>
          <p:nvPr/>
        </p:nvPicPr>
        <p:blipFill>
          <a:blip r:embed="rId5"/>
          <a:stretch>
            <a:fillRect/>
          </a:stretch>
        </p:blipFill>
        <p:spPr>
          <a:xfrm>
            <a:off x="8484868" y="5500480"/>
            <a:ext cx="1720185" cy="1720185"/>
          </a:xfrm>
          <a:prstGeom prst="rect">
            <a:avLst/>
          </a:prstGeom>
        </p:spPr>
      </p:pic>
      <p:sp>
        <p:nvSpPr>
          <p:cNvPr id="27" name="Arrow: Right 26">
            <a:extLst>
              <a:ext uri="{FF2B5EF4-FFF2-40B4-BE49-F238E27FC236}">
                <a16:creationId xmlns:a16="http://schemas.microsoft.com/office/drawing/2014/main" id="{4653E4D8-1842-0456-C951-02A46315B541}"/>
              </a:ext>
            </a:extLst>
          </p:cNvPr>
          <p:cNvSpPr/>
          <p:nvPr/>
        </p:nvSpPr>
        <p:spPr>
          <a:xfrm>
            <a:off x="5840256" y="6162529"/>
            <a:ext cx="648980" cy="1872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pic>
        <p:nvPicPr>
          <p:cNvPr id="29" name="Picture 28">
            <a:extLst>
              <a:ext uri="{FF2B5EF4-FFF2-40B4-BE49-F238E27FC236}">
                <a16:creationId xmlns:a16="http://schemas.microsoft.com/office/drawing/2014/main" id="{3EF43F05-FF97-206E-FE74-D5A6A7B37D1A}"/>
              </a:ext>
            </a:extLst>
          </p:cNvPr>
          <p:cNvPicPr>
            <a:picLocks noChangeAspect="1"/>
          </p:cNvPicPr>
          <p:nvPr/>
        </p:nvPicPr>
        <p:blipFill>
          <a:blip r:embed="rId6"/>
          <a:stretch>
            <a:fillRect/>
          </a:stretch>
        </p:blipFill>
        <p:spPr>
          <a:xfrm>
            <a:off x="6824609" y="5776771"/>
            <a:ext cx="1138441" cy="1138441"/>
          </a:xfrm>
          <a:prstGeom prst="rect">
            <a:avLst/>
          </a:prstGeom>
        </p:spPr>
      </p:pic>
      <p:sp>
        <p:nvSpPr>
          <p:cNvPr id="30" name="TextBox 29">
            <a:extLst>
              <a:ext uri="{FF2B5EF4-FFF2-40B4-BE49-F238E27FC236}">
                <a16:creationId xmlns:a16="http://schemas.microsoft.com/office/drawing/2014/main" id="{5961C9B3-DC68-5CFA-280C-8657D92C5F9C}"/>
              </a:ext>
            </a:extLst>
          </p:cNvPr>
          <p:cNvSpPr txBox="1"/>
          <p:nvPr/>
        </p:nvSpPr>
        <p:spPr>
          <a:xfrm>
            <a:off x="6532919" y="7094557"/>
            <a:ext cx="2309024" cy="307777"/>
          </a:xfrm>
          <a:prstGeom prst="rect">
            <a:avLst/>
          </a:prstGeom>
          <a:noFill/>
        </p:spPr>
        <p:txBody>
          <a:bodyPr wrap="square" rtlCol="0">
            <a:spAutoFit/>
          </a:bodyPr>
          <a:lstStyle/>
          <a:p>
            <a:r>
              <a:rPr lang="en-US" b="1" dirty="0">
                <a:latin typeface="Consolas" panose="020B0609020204030204" pitchFamily="49" charset="0"/>
                <a:ea typeface="Cascadia Mono Light" panose="020B0609020000020004" pitchFamily="49" charset="0"/>
                <a:cs typeface="Cascadia Mono Light" panose="020B0609020000020004" pitchFamily="49" charset="0"/>
              </a:rPr>
              <a:t>Various Items</a:t>
            </a:r>
            <a:endParaRPr lang="en-ID" b="1" dirty="0">
              <a:latin typeface="Consolas" panose="020B0609020204030204" pitchFamily="49" charset="0"/>
              <a:ea typeface="Cascadia Mono Light" panose="020B0609020000020004" pitchFamily="49" charset="0"/>
              <a:cs typeface="Cascadia Mono Light" panose="020B0609020000020004" pitchFamily="49" charset="0"/>
            </a:endParaRPr>
          </a:p>
        </p:txBody>
      </p:sp>
      <p:pic>
        <p:nvPicPr>
          <p:cNvPr id="33" name="Picture 32">
            <a:extLst>
              <a:ext uri="{FF2B5EF4-FFF2-40B4-BE49-F238E27FC236}">
                <a16:creationId xmlns:a16="http://schemas.microsoft.com/office/drawing/2014/main" id="{5961F8DB-E983-CC83-67E6-D91DF552797F}"/>
              </a:ext>
            </a:extLst>
          </p:cNvPr>
          <p:cNvPicPr>
            <a:picLocks noChangeAspect="1"/>
          </p:cNvPicPr>
          <p:nvPr/>
        </p:nvPicPr>
        <p:blipFill>
          <a:blip r:embed="rId7"/>
          <a:stretch>
            <a:fillRect/>
          </a:stretch>
        </p:blipFill>
        <p:spPr>
          <a:xfrm>
            <a:off x="10625306" y="7576492"/>
            <a:ext cx="1494460" cy="1494460"/>
          </a:xfrm>
          <a:prstGeom prst="rect">
            <a:avLst/>
          </a:prstGeom>
        </p:spPr>
      </p:pic>
      <p:pic>
        <p:nvPicPr>
          <p:cNvPr id="36" name="Picture 35">
            <a:extLst>
              <a:ext uri="{FF2B5EF4-FFF2-40B4-BE49-F238E27FC236}">
                <a16:creationId xmlns:a16="http://schemas.microsoft.com/office/drawing/2014/main" id="{E925D10B-AF2C-DDA9-6002-44506B407F7B}"/>
              </a:ext>
            </a:extLst>
          </p:cNvPr>
          <p:cNvPicPr>
            <a:picLocks noChangeAspect="1"/>
          </p:cNvPicPr>
          <p:nvPr/>
        </p:nvPicPr>
        <p:blipFill>
          <a:blip r:embed="rId8"/>
          <a:stretch>
            <a:fillRect/>
          </a:stretch>
        </p:blipFill>
        <p:spPr>
          <a:xfrm>
            <a:off x="10625306" y="5743367"/>
            <a:ext cx="1154512" cy="1154512"/>
          </a:xfrm>
          <a:prstGeom prst="rect">
            <a:avLst/>
          </a:prstGeom>
        </p:spPr>
      </p:pic>
      <p:sp>
        <p:nvSpPr>
          <p:cNvPr id="38" name="TextBox 37">
            <a:extLst>
              <a:ext uri="{FF2B5EF4-FFF2-40B4-BE49-F238E27FC236}">
                <a16:creationId xmlns:a16="http://schemas.microsoft.com/office/drawing/2014/main" id="{C768EAC0-09C6-F3E4-3248-82CD13CAA815}"/>
              </a:ext>
            </a:extLst>
          </p:cNvPr>
          <p:cNvSpPr txBox="1"/>
          <p:nvPr/>
        </p:nvSpPr>
        <p:spPr>
          <a:xfrm>
            <a:off x="10437778" y="9193933"/>
            <a:ext cx="2912708" cy="307777"/>
          </a:xfrm>
          <a:prstGeom prst="rect">
            <a:avLst/>
          </a:prstGeom>
          <a:noFill/>
        </p:spPr>
        <p:txBody>
          <a:bodyPr wrap="square" rtlCol="0">
            <a:spAutoFit/>
          </a:bodyPr>
          <a:lstStyle/>
          <a:p>
            <a:r>
              <a:rPr lang="en-US" b="1" dirty="0">
                <a:latin typeface="Consolas" panose="020B0609020204030204" pitchFamily="49" charset="0"/>
                <a:ea typeface="Cascadia Mono Light" panose="020B0609020000020004" pitchFamily="49" charset="0"/>
                <a:cs typeface="Cascadia Mono Light" panose="020B0609020000020004" pitchFamily="49" charset="0"/>
              </a:rPr>
              <a:t>Recommender System</a:t>
            </a:r>
            <a:endParaRPr lang="en-ID" b="1" dirty="0">
              <a:latin typeface="Consolas" panose="020B0609020204030204" pitchFamily="49" charset="0"/>
              <a:ea typeface="Cascadia Mono Light" panose="020B0609020000020004" pitchFamily="49" charset="0"/>
              <a:cs typeface="Cascadia Mono Light" panose="020B0609020000020004" pitchFamily="49" charset="0"/>
            </a:endParaRPr>
          </a:p>
        </p:txBody>
      </p:sp>
      <p:sp>
        <p:nvSpPr>
          <p:cNvPr id="40" name="TextBox 39">
            <a:extLst>
              <a:ext uri="{FF2B5EF4-FFF2-40B4-BE49-F238E27FC236}">
                <a16:creationId xmlns:a16="http://schemas.microsoft.com/office/drawing/2014/main" id="{E275D7BA-5967-20E9-F988-0C228F16DCB3}"/>
              </a:ext>
            </a:extLst>
          </p:cNvPr>
          <p:cNvSpPr txBox="1"/>
          <p:nvPr/>
        </p:nvSpPr>
        <p:spPr>
          <a:xfrm>
            <a:off x="10437778" y="6963657"/>
            <a:ext cx="2912708" cy="307777"/>
          </a:xfrm>
          <a:prstGeom prst="rect">
            <a:avLst/>
          </a:prstGeom>
          <a:noFill/>
        </p:spPr>
        <p:txBody>
          <a:bodyPr wrap="square" rtlCol="0">
            <a:spAutoFit/>
          </a:bodyPr>
          <a:lstStyle/>
          <a:p>
            <a:r>
              <a:rPr lang="en-US" b="1" dirty="0">
                <a:latin typeface="Consolas" panose="020B0609020204030204" pitchFamily="49" charset="0"/>
                <a:ea typeface="Cascadia Mono Light" panose="020B0609020000020004" pitchFamily="49" charset="0"/>
                <a:cs typeface="Cascadia Mono Light" panose="020B0609020000020004" pitchFamily="49" charset="0"/>
              </a:rPr>
              <a:t>Recommended Items</a:t>
            </a:r>
            <a:endParaRPr lang="en-ID" b="1" dirty="0">
              <a:latin typeface="Consolas" panose="020B0609020204030204" pitchFamily="49" charset="0"/>
              <a:ea typeface="Cascadia Mono Light" panose="020B0609020000020004" pitchFamily="49" charset="0"/>
              <a:cs typeface="Cascadia Mono Light" panose="020B0609020000020004" pitchFamily="49" charset="0"/>
            </a:endParaRPr>
          </a:p>
        </p:txBody>
      </p:sp>
      <p:sp>
        <p:nvSpPr>
          <p:cNvPr id="41" name="Arrow: Right 40">
            <a:extLst>
              <a:ext uri="{FF2B5EF4-FFF2-40B4-BE49-F238E27FC236}">
                <a16:creationId xmlns:a16="http://schemas.microsoft.com/office/drawing/2014/main" id="{1BAAC940-11D6-1762-A809-A32A2753BCAC}"/>
              </a:ext>
            </a:extLst>
          </p:cNvPr>
          <p:cNvSpPr/>
          <p:nvPr/>
        </p:nvSpPr>
        <p:spPr>
          <a:xfrm rot="16200000">
            <a:off x="11157278" y="7419475"/>
            <a:ext cx="323965" cy="23339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42" name="Arrow: Right 41">
            <a:extLst>
              <a:ext uri="{FF2B5EF4-FFF2-40B4-BE49-F238E27FC236}">
                <a16:creationId xmlns:a16="http://schemas.microsoft.com/office/drawing/2014/main" id="{DA640ED3-6216-ED13-F81D-F19AC7271D81}"/>
              </a:ext>
            </a:extLst>
          </p:cNvPr>
          <p:cNvSpPr/>
          <p:nvPr/>
        </p:nvSpPr>
        <p:spPr>
          <a:xfrm>
            <a:off x="8025759" y="6210857"/>
            <a:ext cx="648980" cy="1872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pic>
        <p:nvPicPr>
          <p:cNvPr id="44" name="Picture 43">
            <a:extLst>
              <a:ext uri="{FF2B5EF4-FFF2-40B4-BE49-F238E27FC236}">
                <a16:creationId xmlns:a16="http://schemas.microsoft.com/office/drawing/2014/main" id="{B1ECBEF3-2262-4BE3-DB26-1F3EAC58C0B3}"/>
              </a:ext>
            </a:extLst>
          </p:cNvPr>
          <p:cNvPicPr>
            <a:picLocks noChangeAspect="1"/>
          </p:cNvPicPr>
          <p:nvPr/>
        </p:nvPicPr>
        <p:blipFill>
          <a:blip r:embed="rId9"/>
          <a:stretch>
            <a:fillRect/>
          </a:stretch>
        </p:blipFill>
        <p:spPr>
          <a:xfrm>
            <a:off x="12792730" y="5739613"/>
            <a:ext cx="1354944" cy="1354944"/>
          </a:xfrm>
          <a:prstGeom prst="rect">
            <a:avLst/>
          </a:prstGeom>
        </p:spPr>
      </p:pic>
      <p:sp>
        <p:nvSpPr>
          <p:cNvPr id="45" name="Arrow: Right 44">
            <a:extLst>
              <a:ext uri="{FF2B5EF4-FFF2-40B4-BE49-F238E27FC236}">
                <a16:creationId xmlns:a16="http://schemas.microsoft.com/office/drawing/2014/main" id="{449BEA88-418F-F5AB-6945-3331EC51E2C2}"/>
              </a:ext>
            </a:extLst>
          </p:cNvPr>
          <p:cNvSpPr/>
          <p:nvPr/>
        </p:nvSpPr>
        <p:spPr>
          <a:xfrm>
            <a:off x="11996181" y="6210857"/>
            <a:ext cx="648980" cy="1872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46" name="Arrow: Right 45">
            <a:extLst>
              <a:ext uri="{FF2B5EF4-FFF2-40B4-BE49-F238E27FC236}">
                <a16:creationId xmlns:a16="http://schemas.microsoft.com/office/drawing/2014/main" id="{B415CA17-E831-CBDA-C053-34B579147B35}"/>
              </a:ext>
            </a:extLst>
          </p:cNvPr>
          <p:cNvSpPr/>
          <p:nvPr/>
        </p:nvSpPr>
        <p:spPr>
          <a:xfrm>
            <a:off x="9719574" y="6230265"/>
            <a:ext cx="648980" cy="1872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7C5979FF-7120-E1C2-D174-8E830EDA48B8}"/>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94E4A8D5-CC0C-AD95-F82B-757F1861DE0C}"/>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344311AF-9DBD-D54E-5C1D-B3B72DFD439A}"/>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6B808DB1-932A-8760-0C14-BDE3CE5C722E}"/>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250A6848-2CD3-A1D5-919F-5F2D7D142C0E}"/>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Content Based Filtering</a:t>
            </a:r>
            <a:endParaRPr sz="8800" dirty="0">
              <a:latin typeface="Georgia"/>
              <a:ea typeface="Georgia"/>
              <a:cs typeface="Georgia"/>
              <a:sym typeface="Georgia"/>
            </a:endParaRPr>
          </a:p>
        </p:txBody>
      </p:sp>
      <p:graphicFrame>
        <p:nvGraphicFramePr>
          <p:cNvPr id="3" name="Table 2">
            <a:extLst>
              <a:ext uri="{FF2B5EF4-FFF2-40B4-BE49-F238E27FC236}">
                <a16:creationId xmlns:a16="http://schemas.microsoft.com/office/drawing/2014/main" id="{02870BBD-5FF2-DAA5-E2B2-18840B404806}"/>
              </a:ext>
            </a:extLst>
          </p:cNvPr>
          <p:cNvGraphicFramePr>
            <a:graphicFrameLocks noGrp="1"/>
          </p:cNvGraphicFramePr>
          <p:nvPr>
            <p:extLst>
              <p:ext uri="{D42A27DB-BD31-4B8C-83A1-F6EECF244321}">
                <p14:modId xmlns:p14="http://schemas.microsoft.com/office/powerpoint/2010/main" val="2649886082"/>
              </p:ext>
            </p:extLst>
          </p:nvPr>
        </p:nvGraphicFramePr>
        <p:xfrm>
          <a:off x="7652499" y="3449990"/>
          <a:ext cx="8552596" cy="3656742"/>
        </p:xfrm>
        <a:graphic>
          <a:graphicData uri="http://schemas.openxmlformats.org/drawingml/2006/table">
            <a:tbl>
              <a:tblPr firstRow="1" bandRow="1">
                <a:tableStyleId>{5C22544A-7EE6-4342-B048-85BDC9FD1C3A}</a:tableStyleId>
              </a:tblPr>
              <a:tblGrid>
                <a:gridCol w="1951200">
                  <a:extLst>
                    <a:ext uri="{9D8B030D-6E8A-4147-A177-3AD203B41FA5}">
                      <a16:colId xmlns:a16="http://schemas.microsoft.com/office/drawing/2014/main" val="3971631816"/>
                    </a:ext>
                  </a:extLst>
                </a:gridCol>
                <a:gridCol w="2145866">
                  <a:extLst>
                    <a:ext uri="{9D8B030D-6E8A-4147-A177-3AD203B41FA5}">
                      <a16:colId xmlns:a16="http://schemas.microsoft.com/office/drawing/2014/main" val="732348981"/>
                    </a:ext>
                  </a:extLst>
                </a:gridCol>
                <a:gridCol w="4455530">
                  <a:extLst>
                    <a:ext uri="{9D8B030D-6E8A-4147-A177-3AD203B41FA5}">
                      <a16:colId xmlns:a16="http://schemas.microsoft.com/office/drawing/2014/main" val="1843630058"/>
                    </a:ext>
                  </a:extLst>
                </a:gridCol>
              </a:tblGrid>
              <a:tr h="508461">
                <a:tc>
                  <a:txBody>
                    <a:bodyPr/>
                    <a:lstStyle/>
                    <a:p>
                      <a:pPr algn="ctr"/>
                      <a:r>
                        <a:rPr lang="en-ID" sz="1800" dirty="0"/>
                        <a:t>Movie </a:t>
                      </a:r>
                    </a:p>
                  </a:txBody>
                  <a:tcPr/>
                </a:tc>
                <a:tc>
                  <a:txBody>
                    <a:bodyPr/>
                    <a:lstStyle/>
                    <a:p>
                      <a:pPr algn="ctr"/>
                      <a:r>
                        <a:rPr lang="en-ID" sz="1800" dirty="0"/>
                        <a:t>Genres </a:t>
                      </a:r>
                    </a:p>
                  </a:txBody>
                  <a:tcPr/>
                </a:tc>
                <a:tc>
                  <a:txBody>
                    <a:bodyPr/>
                    <a:lstStyle/>
                    <a:p>
                      <a:pPr algn="ctr"/>
                      <a:r>
                        <a:rPr lang="en-ID" sz="1800" dirty="0"/>
                        <a:t>Keywords</a:t>
                      </a:r>
                    </a:p>
                  </a:txBody>
                  <a:tcPr/>
                </a:tc>
                <a:extLst>
                  <a:ext uri="{0D108BD9-81ED-4DB2-BD59-A6C34878D82A}">
                    <a16:rowId xmlns:a16="http://schemas.microsoft.com/office/drawing/2014/main" val="3105639307"/>
                  </a:ext>
                </a:extLst>
              </a:tr>
              <a:tr h="508461">
                <a:tc>
                  <a:txBody>
                    <a:bodyPr/>
                    <a:lstStyle/>
                    <a:p>
                      <a:pPr algn="ctr"/>
                      <a:r>
                        <a:rPr lang="en-ID" sz="1800" dirty="0"/>
                        <a:t>Inception </a:t>
                      </a:r>
                    </a:p>
                  </a:txBody>
                  <a:tcPr/>
                </a:tc>
                <a:tc>
                  <a:txBody>
                    <a:bodyPr/>
                    <a:lstStyle/>
                    <a:p>
                      <a:pPr algn="ctr"/>
                      <a:r>
                        <a:rPr lang="en-ID" sz="1800" dirty="0"/>
                        <a:t>Action, Sci-Fi</a:t>
                      </a:r>
                    </a:p>
                  </a:txBody>
                  <a:tcPr/>
                </a:tc>
                <a:tc>
                  <a:txBody>
                    <a:bodyPr/>
                    <a:lstStyle/>
                    <a:p>
                      <a:pPr algn="ctr"/>
                      <a:r>
                        <a:rPr lang="en-ID" sz="1800" dirty="0"/>
                        <a:t>Dreams, Heist, Mind-bending</a:t>
                      </a:r>
                    </a:p>
                  </a:txBody>
                  <a:tcPr/>
                </a:tc>
                <a:extLst>
                  <a:ext uri="{0D108BD9-81ED-4DB2-BD59-A6C34878D82A}">
                    <a16:rowId xmlns:a16="http://schemas.microsoft.com/office/drawing/2014/main" val="3468353620"/>
                  </a:ext>
                </a:extLst>
              </a:tr>
              <a:tr h="710453">
                <a:tc>
                  <a:txBody>
                    <a:bodyPr/>
                    <a:lstStyle/>
                    <a:p>
                      <a:pPr algn="ctr"/>
                      <a:r>
                        <a:rPr lang="en-ID" sz="1800" dirty="0"/>
                        <a:t>Interstellar </a:t>
                      </a:r>
                    </a:p>
                  </a:txBody>
                  <a:tcPr/>
                </a:tc>
                <a:tc>
                  <a:txBody>
                    <a:bodyPr/>
                    <a:lstStyle/>
                    <a:p>
                      <a:pPr algn="ctr"/>
                      <a:r>
                        <a:rPr lang="en-ID" sz="1800" dirty="0"/>
                        <a:t>Adventure, Sci-Fi</a:t>
                      </a:r>
                    </a:p>
                  </a:txBody>
                  <a:tcPr/>
                </a:tc>
                <a:tc>
                  <a:txBody>
                    <a:bodyPr/>
                    <a:lstStyle/>
                    <a:p>
                      <a:pPr algn="ctr"/>
                      <a:r>
                        <a:rPr lang="en-ID" sz="1800" dirty="0"/>
                        <a:t>Space, Exploration</a:t>
                      </a:r>
                    </a:p>
                  </a:txBody>
                  <a:tcPr/>
                </a:tc>
                <a:extLst>
                  <a:ext uri="{0D108BD9-81ED-4DB2-BD59-A6C34878D82A}">
                    <a16:rowId xmlns:a16="http://schemas.microsoft.com/office/drawing/2014/main" val="2905352307"/>
                  </a:ext>
                </a:extLst>
              </a:tr>
              <a:tr h="710453">
                <a:tc>
                  <a:txBody>
                    <a:bodyPr/>
                    <a:lstStyle/>
                    <a:p>
                      <a:pPr algn="ctr"/>
                      <a:r>
                        <a:rPr lang="en-ID" sz="1800" dirty="0"/>
                        <a:t>The Dark Knight</a:t>
                      </a:r>
                    </a:p>
                  </a:txBody>
                  <a:tcPr/>
                </a:tc>
                <a:tc>
                  <a:txBody>
                    <a:bodyPr/>
                    <a:lstStyle/>
                    <a:p>
                      <a:pPr algn="ctr"/>
                      <a:r>
                        <a:rPr lang="en-ID" sz="1800" dirty="0"/>
                        <a:t>Action, Crime</a:t>
                      </a:r>
                    </a:p>
                  </a:txBody>
                  <a:tcPr/>
                </a:tc>
                <a:tc>
                  <a:txBody>
                    <a:bodyPr/>
                    <a:lstStyle/>
                    <a:p>
                      <a:pPr algn="ctr"/>
                      <a:r>
                        <a:rPr lang="en-ID" sz="1800" dirty="0"/>
                        <a:t>Vigilante, Hero,</a:t>
                      </a:r>
                    </a:p>
                  </a:txBody>
                  <a:tcPr/>
                </a:tc>
                <a:extLst>
                  <a:ext uri="{0D108BD9-81ED-4DB2-BD59-A6C34878D82A}">
                    <a16:rowId xmlns:a16="http://schemas.microsoft.com/office/drawing/2014/main" val="4072856889"/>
                  </a:ext>
                </a:extLst>
              </a:tr>
              <a:tr h="508461">
                <a:tc>
                  <a:txBody>
                    <a:bodyPr/>
                    <a:lstStyle/>
                    <a:p>
                      <a:pPr algn="ctr"/>
                      <a:r>
                        <a:rPr lang="en-ID" sz="1800" dirty="0"/>
                        <a:t>The Matrix</a:t>
                      </a:r>
                    </a:p>
                  </a:txBody>
                  <a:tcPr/>
                </a:tc>
                <a:tc>
                  <a:txBody>
                    <a:bodyPr/>
                    <a:lstStyle/>
                    <a:p>
                      <a:pPr algn="ctr"/>
                      <a:r>
                        <a:rPr lang="en-ID" sz="1800" dirty="0"/>
                        <a:t>Action, Sci-Fi</a:t>
                      </a:r>
                    </a:p>
                  </a:txBody>
                  <a:tcPr/>
                </a:tc>
                <a:tc>
                  <a:txBody>
                    <a:bodyPr/>
                    <a:lstStyle/>
                    <a:p>
                      <a:pPr algn="ctr"/>
                      <a:r>
                        <a:rPr lang="en-ID" sz="1800" dirty="0"/>
                        <a:t>Simulation, Reality</a:t>
                      </a:r>
                    </a:p>
                  </a:txBody>
                  <a:tcPr/>
                </a:tc>
                <a:extLst>
                  <a:ext uri="{0D108BD9-81ED-4DB2-BD59-A6C34878D82A}">
                    <a16:rowId xmlns:a16="http://schemas.microsoft.com/office/drawing/2014/main" val="807311922"/>
                  </a:ext>
                </a:extLst>
              </a:tr>
              <a:tr h="710453">
                <a:tc>
                  <a:txBody>
                    <a:bodyPr/>
                    <a:lstStyle/>
                    <a:p>
                      <a:pPr algn="ctr"/>
                      <a:r>
                        <a:rPr lang="en-ID" sz="1800" dirty="0"/>
                        <a:t>Shutter Island</a:t>
                      </a:r>
                    </a:p>
                  </a:txBody>
                  <a:tcPr/>
                </a:tc>
                <a:tc>
                  <a:txBody>
                    <a:bodyPr/>
                    <a:lstStyle/>
                    <a:p>
                      <a:pPr algn="ctr"/>
                      <a:r>
                        <a:rPr lang="en-ID" sz="1800" dirty="0"/>
                        <a:t>Mystery, Thriller</a:t>
                      </a:r>
                    </a:p>
                  </a:txBody>
                  <a:tcPr/>
                </a:tc>
                <a:tc>
                  <a:txBody>
                    <a:bodyPr/>
                    <a:lstStyle/>
                    <a:p>
                      <a:pPr algn="ctr"/>
                      <a:r>
                        <a:rPr lang="en-ID" sz="1800" dirty="0"/>
                        <a:t>Mental Institution, Psychological</a:t>
                      </a:r>
                    </a:p>
                  </a:txBody>
                  <a:tcPr/>
                </a:tc>
                <a:extLst>
                  <a:ext uri="{0D108BD9-81ED-4DB2-BD59-A6C34878D82A}">
                    <a16:rowId xmlns:a16="http://schemas.microsoft.com/office/drawing/2014/main" val="1717761548"/>
                  </a:ext>
                </a:extLst>
              </a:tr>
            </a:tbl>
          </a:graphicData>
        </a:graphic>
      </p:graphicFrame>
      <p:sp>
        <p:nvSpPr>
          <p:cNvPr id="8" name="TextBox 7">
            <a:extLst>
              <a:ext uri="{FF2B5EF4-FFF2-40B4-BE49-F238E27FC236}">
                <a16:creationId xmlns:a16="http://schemas.microsoft.com/office/drawing/2014/main" id="{077AE466-8577-A8A5-C20F-388DE1CA0FB2}"/>
              </a:ext>
            </a:extLst>
          </p:cNvPr>
          <p:cNvSpPr txBox="1"/>
          <p:nvPr/>
        </p:nvSpPr>
        <p:spPr>
          <a:xfrm>
            <a:off x="1021202" y="3377424"/>
            <a:ext cx="5472752" cy="1631216"/>
          </a:xfrm>
          <a:prstGeom prst="rect">
            <a:avLst/>
          </a:prstGeom>
          <a:noFill/>
        </p:spPr>
        <p:txBody>
          <a:bodyPr wrap="square" rtlCol="0">
            <a:spAutoFit/>
          </a:bodyPr>
          <a:lstStyle/>
          <a:p>
            <a:pPr algn="just"/>
            <a:r>
              <a:rPr lang="en-US" sz="2000" dirty="0">
                <a:latin typeface="Trebuchet MS" panose="020B0603020202020204" pitchFamily="34" charset="0"/>
              </a:rPr>
              <a:t>User A have no idea about which movies, based on the watch history, he just watched Inception, in front of him now listed multiple movies, help him to chose one movie that suit his taste</a:t>
            </a:r>
            <a:endParaRPr lang="en-ID" sz="2000" dirty="0">
              <a:latin typeface="Trebuchet MS" panose="020B0603020202020204" pitchFamily="34" charset="0"/>
            </a:endParaRPr>
          </a:p>
        </p:txBody>
      </p:sp>
      <p:pic>
        <p:nvPicPr>
          <p:cNvPr id="9" name="Picture 8">
            <a:extLst>
              <a:ext uri="{FF2B5EF4-FFF2-40B4-BE49-F238E27FC236}">
                <a16:creationId xmlns:a16="http://schemas.microsoft.com/office/drawing/2014/main" id="{622BA3CE-4306-B0F1-3E55-F0D50399BA7B}"/>
              </a:ext>
            </a:extLst>
          </p:cNvPr>
          <p:cNvPicPr>
            <a:picLocks noChangeAspect="1"/>
          </p:cNvPicPr>
          <p:nvPr/>
        </p:nvPicPr>
        <p:blipFill>
          <a:blip r:embed="rId3"/>
          <a:stretch>
            <a:fillRect/>
          </a:stretch>
        </p:blipFill>
        <p:spPr>
          <a:xfrm>
            <a:off x="5633861" y="5516259"/>
            <a:ext cx="1720185" cy="1720185"/>
          </a:xfrm>
          <a:prstGeom prst="rect">
            <a:avLst/>
          </a:prstGeom>
        </p:spPr>
      </p:pic>
    </p:spTree>
    <p:extLst>
      <p:ext uri="{BB962C8B-B14F-4D97-AF65-F5344CB8AC3E}">
        <p14:creationId xmlns:p14="http://schemas.microsoft.com/office/powerpoint/2010/main" val="485165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EC5B93F1-A437-09F2-8509-364C6FBDBFC7}"/>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A5EA3A5D-222D-4922-BB91-450338F2DD82}"/>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EAF48856-B7FC-89A0-7F77-148D1EE9FC8E}"/>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4AFC3DD8-21B6-89EA-5131-A75B8AA47A42}"/>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E6C41CBD-B38E-5E5A-AE34-F3E90AD3BFBC}"/>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Content Based Filtering</a:t>
            </a:r>
            <a:endParaRPr sz="8800" dirty="0">
              <a:latin typeface="Georgia"/>
              <a:ea typeface="Georgia"/>
              <a:cs typeface="Georgia"/>
              <a:sym typeface="Georgia"/>
            </a:endParaRPr>
          </a:p>
        </p:txBody>
      </p:sp>
      <p:sp>
        <p:nvSpPr>
          <p:cNvPr id="8" name="TextBox 7">
            <a:extLst>
              <a:ext uri="{FF2B5EF4-FFF2-40B4-BE49-F238E27FC236}">
                <a16:creationId xmlns:a16="http://schemas.microsoft.com/office/drawing/2014/main" id="{19882537-BEB8-24FD-2A43-7C436A132A14}"/>
              </a:ext>
            </a:extLst>
          </p:cNvPr>
          <p:cNvSpPr txBox="1"/>
          <p:nvPr/>
        </p:nvSpPr>
        <p:spPr>
          <a:xfrm>
            <a:off x="1021202" y="3377424"/>
            <a:ext cx="5472752" cy="2431435"/>
          </a:xfrm>
          <a:prstGeom prst="rect">
            <a:avLst/>
          </a:prstGeom>
          <a:noFill/>
        </p:spPr>
        <p:txBody>
          <a:bodyPr wrap="square" rtlCol="0">
            <a:spAutoFit/>
          </a:bodyPr>
          <a:lstStyle/>
          <a:p>
            <a:pPr algn="just"/>
            <a:r>
              <a:rPr lang="en-US" sz="3200" b="1" dirty="0">
                <a:latin typeface="Trebuchet MS" panose="020B0603020202020204" pitchFamily="34" charset="0"/>
              </a:rPr>
              <a:t>Features  Vectorization</a:t>
            </a:r>
          </a:p>
          <a:p>
            <a:pPr marL="457200" indent="-457200" algn="just">
              <a:buAutoNum type="arabicPeriod"/>
            </a:pPr>
            <a:endParaRPr lang="en-US" sz="2000" dirty="0">
              <a:latin typeface="Trebuchet MS" panose="020B0603020202020204" pitchFamily="34" charset="0"/>
            </a:endParaRPr>
          </a:p>
          <a:p>
            <a:pPr algn="just"/>
            <a:r>
              <a:rPr lang="en-US" sz="2000" dirty="0">
                <a:latin typeface="Trebuchet MS" panose="020B0603020202020204" pitchFamily="34" charset="0"/>
              </a:rPr>
              <a:t>Convert all the feature into numerical form.</a:t>
            </a:r>
          </a:p>
          <a:p>
            <a:pPr algn="just"/>
            <a:r>
              <a:rPr lang="en-US" sz="2000" dirty="0">
                <a:latin typeface="Trebuchet MS" panose="020B0603020202020204" pitchFamily="34" charset="0"/>
              </a:rPr>
              <a:t>To achieve this, various vectorization method can be used such as </a:t>
            </a:r>
            <a:r>
              <a:rPr lang="en-US" sz="2000" b="1" dirty="0">
                <a:latin typeface="Trebuchet MS" panose="020B0603020202020204" pitchFamily="34" charset="0"/>
              </a:rPr>
              <a:t>one-hot encoding</a:t>
            </a:r>
            <a:r>
              <a:rPr lang="en-US" sz="2000" dirty="0">
                <a:latin typeface="Trebuchet MS" panose="020B0603020202020204" pitchFamily="34" charset="0"/>
              </a:rPr>
              <a:t>,</a:t>
            </a:r>
            <a:r>
              <a:rPr lang="en-US" sz="2000" b="1" dirty="0">
                <a:latin typeface="Trebuchet MS" panose="020B0603020202020204" pitchFamily="34" charset="0"/>
              </a:rPr>
              <a:t> TF-IDF</a:t>
            </a:r>
            <a:r>
              <a:rPr lang="en-US" sz="2000" dirty="0">
                <a:latin typeface="Trebuchet MS" panose="020B0603020202020204" pitchFamily="34" charset="0"/>
              </a:rPr>
              <a:t>,</a:t>
            </a:r>
            <a:r>
              <a:rPr lang="en-US" sz="2000" b="1" dirty="0">
                <a:latin typeface="Trebuchet MS" panose="020B0603020202020204" pitchFamily="34" charset="0"/>
              </a:rPr>
              <a:t> Count Vectorization</a:t>
            </a:r>
            <a:r>
              <a:rPr lang="en-US" sz="2000" dirty="0">
                <a:latin typeface="Trebuchet MS" panose="020B0603020202020204" pitchFamily="34" charset="0"/>
              </a:rPr>
              <a:t>. For this case use  one-hot as the simple</a:t>
            </a:r>
            <a:endParaRPr lang="en-ID" sz="2000" dirty="0">
              <a:latin typeface="Trebuchet MS" panose="020B0603020202020204" pitchFamily="34" charset="0"/>
            </a:endParaRPr>
          </a:p>
        </p:txBody>
      </p:sp>
      <p:graphicFrame>
        <p:nvGraphicFramePr>
          <p:cNvPr id="11" name="Table 10">
            <a:extLst>
              <a:ext uri="{FF2B5EF4-FFF2-40B4-BE49-F238E27FC236}">
                <a16:creationId xmlns:a16="http://schemas.microsoft.com/office/drawing/2014/main" id="{29AD51DA-04B2-F452-BA77-7CAB1CECF82E}"/>
              </a:ext>
            </a:extLst>
          </p:cNvPr>
          <p:cNvGraphicFramePr>
            <a:graphicFrameLocks noGrp="1"/>
          </p:cNvGraphicFramePr>
          <p:nvPr>
            <p:extLst>
              <p:ext uri="{D42A27DB-BD31-4B8C-83A1-F6EECF244321}">
                <p14:modId xmlns:p14="http://schemas.microsoft.com/office/powerpoint/2010/main" val="3868084415"/>
              </p:ext>
            </p:extLst>
          </p:nvPr>
        </p:nvGraphicFramePr>
        <p:xfrm>
          <a:off x="1021202" y="6131812"/>
          <a:ext cx="15833783" cy="3355788"/>
        </p:xfrm>
        <a:graphic>
          <a:graphicData uri="http://schemas.openxmlformats.org/drawingml/2006/table">
            <a:tbl>
              <a:tblPr>
                <a:tableStyleId>{5C22544A-7EE6-4342-B048-85BDC9FD1C3A}</a:tableStyleId>
              </a:tblPr>
              <a:tblGrid>
                <a:gridCol w="1003425">
                  <a:extLst>
                    <a:ext uri="{9D8B030D-6E8A-4147-A177-3AD203B41FA5}">
                      <a16:colId xmlns:a16="http://schemas.microsoft.com/office/drawing/2014/main" val="2593999914"/>
                    </a:ext>
                  </a:extLst>
                </a:gridCol>
                <a:gridCol w="663289">
                  <a:extLst>
                    <a:ext uri="{9D8B030D-6E8A-4147-A177-3AD203B41FA5}">
                      <a16:colId xmlns:a16="http://schemas.microsoft.com/office/drawing/2014/main" val="651267047"/>
                    </a:ext>
                  </a:extLst>
                </a:gridCol>
                <a:gridCol w="833357">
                  <a:extLst>
                    <a:ext uri="{9D8B030D-6E8A-4147-A177-3AD203B41FA5}">
                      <a16:colId xmlns:a16="http://schemas.microsoft.com/office/drawing/2014/main" val="304555232"/>
                    </a:ext>
                  </a:extLst>
                </a:gridCol>
                <a:gridCol w="833357">
                  <a:extLst>
                    <a:ext uri="{9D8B030D-6E8A-4147-A177-3AD203B41FA5}">
                      <a16:colId xmlns:a16="http://schemas.microsoft.com/office/drawing/2014/main" val="2107388715"/>
                    </a:ext>
                  </a:extLst>
                </a:gridCol>
                <a:gridCol w="833357">
                  <a:extLst>
                    <a:ext uri="{9D8B030D-6E8A-4147-A177-3AD203B41FA5}">
                      <a16:colId xmlns:a16="http://schemas.microsoft.com/office/drawing/2014/main" val="1031924193"/>
                    </a:ext>
                  </a:extLst>
                </a:gridCol>
                <a:gridCol w="833357">
                  <a:extLst>
                    <a:ext uri="{9D8B030D-6E8A-4147-A177-3AD203B41FA5}">
                      <a16:colId xmlns:a16="http://schemas.microsoft.com/office/drawing/2014/main" val="3159854854"/>
                    </a:ext>
                  </a:extLst>
                </a:gridCol>
                <a:gridCol w="833357">
                  <a:extLst>
                    <a:ext uri="{9D8B030D-6E8A-4147-A177-3AD203B41FA5}">
                      <a16:colId xmlns:a16="http://schemas.microsoft.com/office/drawing/2014/main" val="671011102"/>
                    </a:ext>
                  </a:extLst>
                </a:gridCol>
                <a:gridCol w="833357">
                  <a:extLst>
                    <a:ext uri="{9D8B030D-6E8A-4147-A177-3AD203B41FA5}">
                      <a16:colId xmlns:a16="http://schemas.microsoft.com/office/drawing/2014/main" val="3813336205"/>
                    </a:ext>
                  </a:extLst>
                </a:gridCol>
                <a:gridCol w="833357">
                  <a:extLst>
                    <a:ext uri="{9D8B030D-6E8A-4147-A177-3AD203B41FA5}">
                      <a16:colId xmlns:a16="http://schemas.microsoft.com/office/drawing/2014/main" val="902662371"/>
                    </a:ext>
                  </a:extLst>
                </a:gridCol>
                <a:gridCol w="833357">
                  <a:extLst>
                    <a:ext uri="{9D8B030D-6E8A-4147-A177-3AD203B41FA5}">
                      <a16:colId xmlns:a16="http://schemas.microsoft.com/office/drawing/2014/main" val="1627898644"/>
                    </a:ext>
                  </a:extLst>
                </a:gridCol>
                <a:gridCol w="833357">
                  <a:extLst>
                    <a:ext uri="{9D8B030D-6E8A-4147-A177-3AD203B41FA5}">
                      <a16:colId xmlns:a16="http://schemas.microsoft.com/office/drawing/2014/main" val="1231126029"/>
                    </a:ext>
                  </a:extLst>
                </a:gridCol>
                <a:gridCol w="833357">
                  <a:extLst>
                    <a:ext uri="{9D8B030D-6E8A-4147-A177-3AD203B41FA5}">
                      <a16:colId xmlns:a16="http://schemas.microsoft.com/office/drawing/2014/main" val="3294869888"/>
                    </a:ext>
                  </a:extLst>
                </a:gridCol>
                <a:gridCol w="833357">
                  <a:extLst>
                    <a:ext uri="{9D8B030D-6E8A-4147-A177-3AD203B41FA5}">
                      <a16:colId xmlns:a16="http://schemas.microsoft.com/office/drawing/2014/main" val="1342580927"/>
                    </a:ext>
                  </a:extLst>
                </a:gridCol>
                <a:gridCol w="833357">
                  <a:extLst>
                    <a:ext uri="{9D8B030D-6E8A-4147-A177-3AD203B41FA5}">
                      <a16:colId xmlns:a16="http://schemas.microsoft.com/office/drawing/2014/main" val="807411447"/>
                    </a:ext>
                  </a:extLst>
                </a:gridCol>
                <a:gridCol w="833357">
                  <a:extLst>
                    <a:ext uri="{9D8B030D-6E8A-4147-A177-3AD203B41FA5}">
                      <a16:colId xmlns:a16="http://schemas.microsoft.com/office/drawing/2014/main" val="3127653187"/>
                    </a:ext>
                  </a:extLst>
                </a:gridCol>
                <a:gridCol w="833357">
                  <a:extLst>
                    <a:ext uri="{9D8B030D-6E8A-4147-A177-3AD203B41FA5}">
                      <a16:colId xmlns:a16="http://schemas.microsoft.com/office/drawing/2014/main" val="4124556488"/>
                    </a:ext>
                  </a:extLst>
                </a:gridCol>
                <a:gridCol w="833357">
                  <a:extLst>
                    <a:ext uri="{9D8B030D-6E8A-4147-A177-3AD203B41FA5}">
                      <a16:colId xmlns:a16="http://schemas.microsoft.com/office/drawing/2014/main" val="3937037877"/>
                    </a:ext>
                  </a:extLst>
                </a:gridCol>
                <a:gridCol w="833357">
                  <a:extLst>
                    <a:ext uri="{9D8B030D-6E8A-4147-A177-3AD203B41FA5}">
                      <a16:colId xmlns:a16="http://schemas.microsoft.com/office/drawing/2014/main" val="2503534158"/>
                    </a:ext>
                  </a:extLst>
                </a:gridCol>
                <a:gridCol w="833357">
                  <a:extLst>
                    <a:ext uri="{9D8B030D-6E8A-4147-A177-3AD203B41FA5}">
                      <a16:colId xmlns:a16="http://schemas.microsoft.com/office/drawing/2014/main" val="3968111188"/>
                    </a:ext>
                  </a:extLst>
                </a:gridCol>
              </a:tblGrid>
              <a:tr h="385788">
                <a:tc>
                  <a:txBody>
                    <a:bodyPr/>
                    <a:lstStyle/>
                    <a:p>
                      <a:pPr algn="ctr" fontAlgn="t"/>
                      <a:r>
                        <a:rPr lang="en-ID" sz="1800" u="none" strike="noStrike" dirty="0">
                          <a:effectLst/>
                        </a:rPr>
                        <a:t>Movie</a:t>
                      </a:r>
                      <a:endParaRPr lang="en-ID" sz="1800" b="1" i="0" u="none" strike="noStrike" dirty="0">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dirty="0">
                          <a:effectLst/>
                        </a:rPr>
                        <a:t>Sci-Fi</a:t>
                      </a:r>
                      <a:endParaRPr lang="en-ID" sz="1800" b="1" i="0" u="none" strike="noStrike" dirty="0">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dirty="0">
                          <a:effectLst/>
                        </a:rPr>
                        <a:t>Action</a:t>
                      </a:r>
                      <a:endParaRPr lang="en-ID" sz="1800" b="1" i="0" u="none" strike="noStrike" dirty="0">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Adventure</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Crime</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Mystery</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Thriller</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Dreams</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Heist</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Mind-bending</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Space</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Exploration</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Vigilante</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Hero</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Joker</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Simulation</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Reality</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Institution</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t"/>
                      <a:r>
                        <a:rPr lang="en-ID" sz="1800" u="none" strike="noStrike">
                          <a:effectLst/>
                        </a:rPr>
                        <a:t>Psychological</a:t>
                      </a:r>
                      <a:endParaRPr lang="en-ID" sz="1800" b="1" i="0" u="none" strike="noStrike">
                        <a:solidFill>
                          <a:srgbClr val="000000"/>
                        </a:solidFill>
                        <a:effectLst/>
                        <a:latin typeface="Calibri" panose="020F0502020204030204" pitchFamily="34" charset="0"/>
                      </a:endParaRPr>
                    </a:p>
                  </a:txBody>
                  <a:tcPr marL="10658" marR="10658" marT="10658" marB="0"/>
                </a:tc>
                <a:extLst>
                  <a:ext uri="{0D108BD9-81ED-4DB2-BD59-A6C34878D82A}">
                    <a16:rowId xmlns:a16="http://schemas.microsoft.com/office/drawing/2014/main" val="3523304018"/>
                  </a:ext>
                </a:extLst>
              </a:tr>
              <a:tr h="213142">
                <a:tc>
                  <a:txBody>
                    <a:bodyPr/>
                    <a:lstStyle/>
                    <a:p>
                      <a:pPr algn="ctr" fontAlgn="t"/>
                      <a:r>
                        <a:rPr lang="en-ID" sz="1800" u="none" strike="noStrike">
                          <a:effectLst/>
                        </a:rPr>
                        <a:t>Inception</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1</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extLst>
                  <a:ext uri="{0D108BD9-81ED-4DB2-BD59-A6C34878D82A}">
                    <a16:rowId xmlns:a16="http://schemas.microsoft.com/office/drawing/2014/main" val="977299896"/>
                  </a:ext>
                </a:extLst>
              </a:tr>
              <a:tr h="385788">
                <a:tc>
                  <a:txBody>
                    <a:bodyPr/>
                    <a:lstStyle/>
                    <a:p>
                      <a:pPr algn="ctr" fontAlgn="t"/>
                      <a:r>
                        <a:rPr lang="en-ID" sz="1800" u="none" strike="noStrike">
                          <a:effectLst/>
                        </a:rPr>
                        <a:t>Interstellar</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extLst>
                  <a:ext uri="{0D108BD9-81ED-4DB2-BD59-A6C34878D82A}">
                    <a16:rowId xmlns:a16="http://schemas.microsoft.com/office/drawing/2014/main" val="4193735946"/>
                  </a:ext>
                </a:extLst>
              </a:tr>
              <a:tr h="385788">
                <a:tc>
                  <a:txBody>
                    <a:bodyPr/>
                    <a:lstStyle/>
                    <a:p>
                      <a:pPr algn="ctr" fontAlgn="t"/>
                      <a:r>
                        <a:rPr lang="en-ID" sz="1800" u="none" strike="noStrike">
                          <a:effectLst/>
                        </a:rPr>
                        <a:t>The Dark Knight</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extLst>
                  <a:ext uri="{0D108BD9-81ED-4DB2-BD59-A6C34878D82A}">
                    <a16:rowId xmlns:a16="http://schemas.microsoft.com/office/drawing/2014/main" val="757665102"/>
                  </a:ext>
                </a:extLst>
              </a:tr>
              <a:tr h="385788">
                <a:tc>
                  <a:txBody>
                    <a:bodyPr/>
                    <a:lstStyle/>
                    <a:p>
                      <a:pPr algn="ctr" fontAlgn="t"/>
                      <a:r>
                        <a:rPr lang="en-ID" sz="1800" u="none" strike="noStrike">
                          <a:effectLst/>
                        </a:rPr>
                        <a:t>The Matrix</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extLst>
                  <a:ext uri="{0D108BD9-81ED-4DB2-BD59-A6C34878D82A}">
                    <a16:rowId xmlns:a16="http://schemas.microsoft.com/office/drawing/2014/main" val="4005747951"/>
                  </a:ext>
                </a:extLst>
              </a:tr>
              <a:tr h="385788">
                <a:tc>
                  <a:txBody>
                    <a:bodyPr/>
                    <a:lstStyle/>
                    <a:p>
                      <a:pPr algn="ctr" fontAlgn="t"/>
                      <a:r>
                        <a:rPr lang="en-ID" sz="1800" u="none" strike="noStrike">
                          <a:effectLst/>
                        </a:rPr>
                        <a:t>Shutter Island</a:t>
                      </a:r>
                      <a:endParaRPr lang="en-ID" sz="1800" b="1" i="0" u="none" strike="noStrike">
                        <a:solidFill>
                          <a:srgbClr val="000000"/>
                        </a:solidFill>
                        <a:effectLst/>
                        <a:latin typeface="Calibri" panose="020F0502020204030204" pitchFamily="34" charset="0"/>
                      </a:endParaRPr>
                    </a:p>
                  </a:txBody>
                  <a:tcPr marL="10658" marR="10658" marT="10658" marB="0"/>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1</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a:effectLst/>
                        </a:rPr>
                        <a:t>0</a:t>
                      </a:r>
                      <a:endParaRPr lang="en-ID" sz="1800" b="0" i="0" u="none" strike="noStrike">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0</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1</a:t>
                      </a:r>
                      <a:endParaRPr lang="en-ID" sz="1800" b="0" i="0" u="none" strike="noStrike" dirty="0">
                        <a:solidFill>
                          <a:srgbClr val="000000"/>
                        </a:solidFill>
                        <a:effectLst/>
                        <a:latin typeface="Calibri" panose="020F0502020204030204" pitchFamily="34" charset="0"/>
                      </a:endParaRPr>
                    </a:p>
                  </a:txBody>
                  <a:tcPr marL="10658" marR="10658" marT="10658" marB="0" anchor="b"/>
                </a:tc>
                <a:tc>
                  <a:txBody>
                    <a:bodyPr/>
                    <a:lstStyle/>
                    <a:p>
                      <a:pPr algn="ctr" fontAlgn="b"/>
                      <a:r>
                        <a:rPr lang="en-ID" sz="1800" u="none" strike="noStrike" dirty="0">
                          <a:effectLst/>
                        </a:rPr>
                        <a:t>1</a:t>
                      </a:r>
                      <a:endParaRPr lang="en-ID" sz="1800" b="0" i="0" u="none" strike="noStrike" dirty="0">
                        <a:solidFill>
                          <a:srgbClr val="000000"/>
                        </a:solidFill>
                        <a:effectLst/>
                        <a:latin typeface="Calibri" panose="020F0502020204030204" pitchFamily="34" charset="0"/>
                      </a:endParaRPr>
                    </a:p>
                  </a:txBody>
                  <a:tcPr marL="10658" marR="10658" marT="10658" marB="0" anchor="b"/>
                </a:tc>
                <a:extLst>
                  <a:ext uri="{0D108BD9-81ED-4DB2-BD59-A6C34878D82A}">
                    <a16:rowId xmlns:a16="http://schemas.microsoft.com/office/drawing/2014/main" val="3807417927"/>
                  </a:ext>
                </a:extLst>
              </a:tr>
            </a:tbl>
          </a:graphicData>
        </a:graphic>
      </p:graphicFrame>
    </p:spTree>
    <p:extLst>
      <p:ext uri="{BB962C8B-B14F-4D97-AF65-F5344CB8AC3E}">
        <p14:creationId xmlns:p14="http://schemas.microsoft.com/office/powerpoint/2010/main" val="1840638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19E613DD-167A-9438-628E-7B622169859A}"/>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6707441A-9E9B-211B-2594-0977C7F68E17}"/>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AD1EC497-2ADF-E96A-FF8E-F7A55EE54033}"/>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9D6F0938-ADB0-AA0F-BF7D-DC894468F1F5}"/>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47D037BF-634E-25C2-CA5A-03EEA4AD358C}"/>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Content Based Filtering</a:t>
            </a:r>
            <a:endParaRPr sz="8800" dirty="0">
              <a:latin typeface="Georgia"/>
              <a:ea typeface="Georgia"/>
              <a:cs typeface="Georgia"/>
              <a:sym typeface="Georgia"/>
            </a:endParaRPr>
          </a:p>
        </p:txBody>
      </p:sp>
      <p:sp>
        <p:nvSpPr>
          <p:cNvPr id="8" name="TextBox 7">
            <a:extLst>
              <a:ext uri="{FF2B5EF4-FFF2-40B4-BE49-F238E27FC236}">
                <a16:creationId xmlns:a16="http://schemas.microsoft.com/office/drawing/2014/main" id="{9029193B-67F9-4300-85A9-490DC9A4167A}"/>
              </a:ext>
            </a:extLst>
          </p:cNvPr>
          <p:cNvSpPr txBox="1"/>
          <p:nvPr/>
        </p:nvSpPr>
        <p:spPr>
          <a:xfrm>
            <a:off x="1021202" y="3377424"/>
            <a:ext cx="13964040" cy="5201424"/>
          </a:xfrm>
          <a:prstGeom prst="rect">
            <a:avLst/>
          </a:prstGeom>
          <a:noFill/>
        </p:spPr>
        <p:txBody>
          <a:bodyPr wrap="square" rtlCol="0">
            <a:spAutoFit/>
          </a:bodyPr>
          <a:lstStyle/>
          <a:p>
            <a:pPr algn="just"/>
            <a:r>
              <a:rPr lang="en-US" sz="3200" b="1" dirty="0">
                <a:latin typeface="Trebuchet MS" panose="020B0603020202020204" pitchFamily="34" charset="0"/>
              </a:rPr>
              <a:t>Calculate the inception movie vector with other data</a:t>
            </a:r>
          </a:p>
          <a:p>
            <a:pPr algn="just"/>
            <a:endParaRPr lang="en-US" sz="2000" dirty="0">
              <a:latin typeface="Trebuchet MS" panose="020B0603020202020204" pitchFamily="34" charset="0"/>
            </a:endParaRPr>
          </a:p>
          <a:p>
            <a:pPr algn="just"/>
            <a:r>
              <a:rPr lang="en-US" sz="2000" dirty="0">
                <a:latin typeface="Trebuchet MS" panose="020B0603020202020204" pitchFamily="34" charset="0"/>
              </a:rPr>
              <a:t>Example Calculation: Similarity between Inception and Interstellar</a:t>
            </a:r>
          </a:p>
          <a:p>
            <a:pPr algn="just"/>
            <a:r>
              <a:rPr lang="en-US" sz="2000" dirty="0">
                <a:latin typeface="Trebuchet MS" panose="020B0603020202020204" pitchFamily="34" charset="0"/>
              </a:rPr>
              <a:t>Feature vectors:</a:t>
            </a:r>
          </a:p>
          <a:p>
            <a:pPr marL="342900" indent="-342900" algn="just">
              <a:buFont typeface="Arial" panose="020B0604020202020204" pitchFamily="34" charset="0"/>
              <a:buChar char="•"/>
            </a:pPr>
            <a:r>
              <a:rPr lang="en-US" sz="2000" dirty="0">
                <a:latin typeface="Trebuchet MS" panose="020B0603020202020204" pitchFamily="34" charset="0"/>
              </a:rPr>
              <a:t>Inception: [1,1,0,0,0,0,1,1,1,0,0,0,0,0,0,0,0,0,0]</a:t>
            </a:r>
          </a:p>
          <a:p>
            <a:pPr marL="342900" indent="-342900" algn="just">
              <a:buFont typeface="Arial" panose="020B0604020202020204" pitchFamily="34" charset="0"/>
              <a:buChar char="•"/>
            </a:pPr>
            <a:r>
              <a:rPr lang="en-US" sz="2000" dirty="0">
                <a:latin typeface="Trebuchet MS" panose="020B0603020202020204" pitchFamily="34" charset="0"/>
              </a:rPr>
              <a:t>Interstellar: [0,1,1,0,0,0,0,0,0,1,1,0,0,0,0,0,0,0,0]</a:t>
            </a:r>
          </a:p>
          <a:p>
            <a:pPr algn="just"/>
            <a:endParaRPr lang="en-US" sz="2000" dirty="0">
              <a:latin typeface="Trebuchet MS" panose="020B0603020202020204" pitchFamily="34" charset="0"/>
            </a:endParaRPr>
          </a:p>
          <a:p>
            <a:pPr algn="just"/>
            <a:r>
              <a:rPr lang="en-US" sz="2000" dirty="0">
                <a:latin typeface="Trebuchet MS" panose="020B0603020202020204" pitchFamily="34" charset="0"/>
              </a:rPr>
              <a:t>Dot product:</a:t>
            </a:r>
          </a:p>
          <a:p>
            <a:pPr marL="342900" indent="-342900" algn="just">
              <a:buFont typeface="Arial" panose="020B0604020202020204" pitchFamily="34" charset="0"/>
              <a:buChar char="•"/>
            </a:pPr>
            <a:r>
              <a:rPr lang="en-US" sz="2000" dirty="0">
                <a:latin typeface="Trebuchet MS" panose="020B0603020202020204" pitchFamily="34" charset="0"/>
              </a:rPr>
              <a:t>𝐴⋅𝐵=(1×0)+(1×1)+(0×1)+…=1A⋅B=(1×0)+(1×1)+(0×1)+…=1</a:t>
            </a:r>
          </a:p>
          <a:p>
            <a:pPr marL="342900" indent="-342900" algn="just">
              <a:buFont typeface="Arial" panose="020B0604020202020204" pitchFamily="34" charset="0"/>
              <a:buChar char="•"/>
            </a:pPr>
            <a:endParaRPr lang="en-US" sz="2000" dirty="0">
              <a:latin typeface="Trebuchet MS" panose="020B0603020202020204" pitchFamily="34" charset="0"/>
            </a:endParaRPr>
          </a:p>
          <a:p>
            <a:pPr algn="just"/>
            <a:r>
              <a:rPr lang="en-US" sz="2000" dirty="0">
                <a:latin typeface="Trebuchet MS" panose="020B0603020202020204" pitchFamily="34" charset="0"/>
              </a:rPr>
              <a:t>Magnitude of vectors:</a:t>
            </a:r>
          </a:p>
          <a:p>
            <a:pPr marL="342900" indent="-342900" algn="just">
              <a:buFont typeface="Arial" panose="020B0604020202020204" pitchFamily="34" charset="0"/>
              <a:buChar char="•"/>
            </a:pPr>
            <a:r>
              <a:rPr lang="en-US" sz="2000" dirty="0">
                <a:latin typeface="Trebuchet MS" panose="020B0603020202020204" pitchFamily="34" charset="0"/>
              </a:rPr>
              <a:t>||A|| = √(1^2 + 1^2 + 0^2 +...) = √4 = 2</a:t>
            </a:r>
          </a:p>
          <a:p>
            <a:pPr marL="342900" indent="-342900" algn="just">
              <a:buFont typeface="Arial" panose="020B0604020202020204" pitchFamily="34" charset="0"/>
              <a:buChar char="•"/>
            </a:pPr>
            <a:r>
              <a:rPr lang="en-US" sz="2000" dirty="0">
                <a:latin typeface="Trebuchet MS" panose="020B0603020202020204" pitchFamily="34" charset="0"/>
              </a:rPr>
              <a:t>||B|| = √(0^2 + 1^2 + 1^2 +...) = √3</a:t>
            </a:r>
          </a:p>
          <a:p>
            <a:pPr marL="342900" indent="-342900" algn="just">
              <a:buFont typeface="Arial" panose="020B0604020202020204" pitchFamily="34" charset="0"/>
              <a:buChar char="•"/>
            </a:pPr>
            <a:endParaRPr lang="en-US" sz="2000" dirty="0">
              <a:latin typeface="Trebuchet MS" panose="020B0603020202020204" pitchFamily="34" charset="0"/>
            </a:endParaRPr>
          </a:p>
          <a:p>
            <a:pPr algn="just"/>
            <a:r>
              <a:rPr lang="en-US" sz="2000" dirty="0">
                <a:latin typeface="Trebuchet MS" panose="020B0603020202020204" pitchFamily="34" charset="0"/>
              </a:rPr>
              <a:t>Cosine Similarity</a:t>
            </a:r>
          </a:p>
          <a:p>
            <a:pPr algn="just"/>
            <a:r>
              <a:rPr lang="en-US" sz="2000" dirty="0">
                <a:latin typeface="Trebuchet MS" panose="020B0603020202020204" pitchFamily="34" charset="0"/>
              </a:rPr>
              <a:t>Similarity(A, B) = (A ⋅ B) / (||A|| × ||B||) = 1 / (2 × √3) ≈ 0.29</a:t>
            </a:r>
          </a:p>
        </p:txBody>
      </p:sp>
    </p:spTree>
    <p:extLst>
      <p:ext uri="{BB962C8B-B14F-4D97-AF65-F5344CB8AC3E}">
        <p14:creationId xmlns:p14="http://schemas.microsoft.com/office/powerpoint/2010/main" val="1567240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79E62A22-6C15-3C92-A135-4F961A3E0E01}"/>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D164F61B-3697-CED2-9A31-918D1228AE7F}"/>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0A6CBFEE-8210-E760-B171-878BB655A009}"/>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9056AB69-351F-1C64-8D8F-44C797687CFA}"/>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D9F1F729-4796-6A7A-327C-0E323399F0BA}"/>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Content Based Filtering</a:t>
            </a:r>
            <a:endParaRPr sz="8800" dirty="0">
              <a:latin typeface="Georgia"/>
              <a:ea typeface="Georgia"/>
              <a:cs typeface="Georgia"/>
              <a:sym typeface="Georgia"/>
            </a:endParaRPr>
          </a:p>
        </p:txBody>
      </p:sp>
      <p:sp>
        <p:nvSpPr>
          <p:cNvPr id="8" name="TextBox 7">
            <a:extLst>
              <a:ext uri="{FF2B5EF4-FFF2-40B4-BE49-F238E27FC236}">
                <a16:creationId xmlns:a16="http://schemas.microsoft.com/office/drawing/2014/main" id="{9666BD00-25BE-69DC-E965-951A93B001C8}"/>
              </a:ext>
            </a:extLst>
          </p:cNvPr>
          <p:cNvSpPr txBox="1"/>
          <p:nvPr/>
        </p:nvSpPr>
        <p:spPr>
          <a:xfrm>
            <a:off x="1021202" y="3377424"/>
            <a:ext cx="13964040" cy="3970318"/>
          </a:xfrm>
          <a:prstGeom prst="rect">
            <a:avLst/>
          </a:prstGeom>
          <a:noFill/>
        </p:spPr>
        <p:txBody>
          <a:bodyPr wrap="square" rtlCol="0">
            <a:spAutoFit/>
          </a:bodyPr>
          <a:lstStyle/>
          <a:p>
            <a:pPr algn="just"/>
            <a:r>
              <a:rPr lang="en-US" sz="3200" b="1" dirty="0">
                <a:latin typeface="Trebuchet MS" panose="020B0603020202020204" pitchFamily="34" charset="0"/>
              </a:rPr>
              <a:t>Result</a:t>
            </a:r>
          </a:p>
          <a:p>
            <a:pPr algn="just"/>
            <a:endParaRPr lang="en-US" sz="2000" dirty="0">
              <a:latin typeface="Trebuchet MS" panose="020B0603020202020204" pitchFamily="34" charset="0"/>
            </a:endParaRPr>
          </a:p>
          <a:p>
            <a:pPr algn="just"/>
            <a:r>
              <a:rPr lang="en-US" sz="2000" dirty="0">
                <a:latin typeface="Trebuchet MS" panose="020B0603020202020204" pitchFamily="34" charset="0"/>
              </a:rPr>
              <a:t>After apply the calculation between inception and another data, we got this </a:t>
            </a:r>
          </a:p>
          <a:p>
            <a:pPr algn="just"/>
            <a:r>
              <a:rPr lang="en-US" sz="2000" dirty="0">
                <a:latin typeface="Trebuchet MS" panose="020B0603020202020204" pitchFamily="34" charset="0"/>
              </a:rPr>
              <a:t>Cosine Similarities with Inception:</a:t>
            </a:r>
          </a:p>
          <a:p>
            <a:pPr algn="just"/>
            <a:endParaRPr lang="en-US" sz="2000" dirty="0">
              <a:latin typeface="Trebuchet MS" panose="020B0603020202020204" pitchFamily="34" charset="0"/>
            </a:endParaRPr>
          </a:p>
          <a:p>
            <a:pPr algn="just"/>
            <a:r>
              <a:rPr lang="en-US" sz="2000" dirty="0">
                <a:latin typeface="Trebuchet MS" panose="020B0603020202020204" pitchFamily="34" charset="0"/>
              </a:rPr>
              <a:t>Interstellar       0.223607</a:t>
            </a:r>
          </a:p>
          <a:p>
            <a:pPr algn="just"/>
            <a:r>
              <a:rPr lang="en-US" sz="2000" dirty="0">
                <a:latin typeface="Trebuchet MS" panose="020B0603020202020204" pitchFamily="34" charset="0"/>
              </a:rPr>
              <a:t>The Dark Knight    0.200000</a:t>
            </a:r>
          </a:p>
          <a:p>
            <a:pPr algn="just"/>
            <a:r>
              <a:rPr lang="en-US" sz="2000" dirty="0">
                <a:latin typeface="Trebuchet MS" panose="020B0603020202020204" pitchFamily="34" charset="0"/>
              </a:rPr>
              <a:t>The Matrix         0.447214</a:t>
            </a:r>
          </a:p>
          <a:p>
            <a:pPr algn="just"/>
            <a:r>
              <a:rPr lang="en-US" sz="2000" dirty="0">
                <a:latin typeface="Trebuchet MS" panose="020B0603020202020204" pitchFamily="34" charset="0"/>
              </a:rPr>
              <a:t>Shutter Island     0.000000</a:t>
            </a:r>
          </a:p>
          <a:p>
            <a:pPr algn="just"/>
            <a:endParaRPr lang="en-US" sz="2000" dirty="0">
              <a:latin typeface="Trebuchet MS" panose="020B0603020202020204" pitchFamily="34" charset="0"/>
            </a:endParaRPr>
          </a:p>
          <a:p>
            <a:pPr algn="just"/>
            <a:r>
              <a:rPr lang="en-US" sz="2000" dirty="0">
                <a:latin typeface="Trebuchet MS" panose="020B0603020202020204" pitchFamily="34" charset="0"/>
              </a:rPr>
              <a:t>Based on the result, The Matrix has the closest number to 1, we can conclude that The matrix will be the movies to watch next. </a:t>
            </a:r>
          </a:p>
        </p:txBody>
      </p:sp>
    </p:spTree>
    <p:extLst>
      <p:ext uri="{BB962C8B-B14F-4D97-AF65-F5344CB8AC3E}">
        <p14:creationId xmlns:p14="http://schemas.microsoft.com/office/powerpoint/2010/main" val="50791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E5BC6E55-10DC-F208-8184-E6E915F5E9EB}"/>
            </a:ext>
          </a:extLst>
        </p:cNvPr>
        <p:cNvGrpSpPr/>
        <p:nvPr/>
      </p:nvGrpSpPr>
      <p:grpSpPr>
        <a:xfrm>
          <a:off x="0" y="0"/>
          <a:ext cx="0" cy="0"/>
          <a:chOff x="0" y="0"/>
          <a:chExt cx="0" cy="0"/>
        </a:xfrm>
      </p:grpSpPr>
      <p:grpSp>
        <p:nvGrpSpPr>
          <p:cNvPr id="116" name="Google Shape;116;p7">
            <a:extLst>
              <a:ext uri="{FF2B5EF4-FFF2-40B4-BE49-F238E27FC236}">
                <a16:creationId xmlns:a16="http://schemas.microsoft.com/office/drawing/2014/main" id="{D890DB5A-09C4-5D5F-6613-D1570F189DA7}"/>
              </a:ext>
            </a:extLst>
          </p:cNvPr>
          <p:cNvGrpSpPr/>
          <p:nvPr/>
        </p:nvGrpSpPr>
        <p:grpSpPr>
          <a:xfrm>
            <a:off x="0" y="0"/>
            <a:ext cx="5247861" cy="10287020"/>
            <a:chOff x="0" y="0"/>
            <a:chExt cx="7153275" cy="10287020"/>
          </a:xfrm>
        </p:grpSpPr>
        <p:sp>
          <p:nvSpPr>
            <p:cNvPr id="117" name="Google Shape;117;p7">
              <a:extLst>
                <a:ext uri="{FF2B5EF4-FFF2-40B4-BE49-F238E27FC236}">
                  <a16:creationId xmlns:a16="http://schemas.microsoft.com/office/drawing/2014/main" id="{4CD37546-46CC-219F-DC3D-530DDFC3D38C}"/>
                </a:ext>
              </a:extLst>
            </p:cNvPr>
            <p:cNvSpPr/>
            <p:nvPr/>
          </p:nvSpPr>
          <p:spPr>
            <a:xfrm>
              <a:off x="0" y="0"/>
              <a:ext cx="7153275" cy="10287000"/>
            </a:xfrm>
            <a:custGeom>
              <a:avLst/>
              <a:gdLst/>
              <a:ahLst/>
              <a:cxnLst/>
              <a:rect l="l" t="t" r="r" b="b"/>
              <a:pathLst>
                <a:path w="7153275" h="10287000" extrusionOk="0">
                  <a:moveTo>
                    <a:pt x="7153275" y="10287000"/>
                  </a:moveTo>
                  <a:lnTo>
                    <a:pt x="0" y="10287000"/>
                  </a:lnTo>
                  <a:lnTo>
                    <a:pt x="0" y="0"/>
                  </a:lnTo>
                  <a:lnTo>
                    <a:pt x="7153275" y="0"/>
                  </a:lnTo>
                  <a:lnTo>
                    <a:pt x="7153275" y="1028700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 name="Google Shape;118;p7">
              <a:extLst>
                <a:ext uri="{FF2B5EF4-FFF2-40B4-BE49-F238E27FC236}">
                  <a16:creationId xmlns:a16="http://schemas.microsoft.com/office/drawing/2014/main" id="{6AC59650-414C-CC14-0A00-5B9F8AE2D872}"/>
                </a:ext>
              </a:extLst>
            </p:cNvPr>
            <p:cNvSpPr/>
            <p:nvPr/>
          </p:nvSpPr>
          <p:spPr>
            <a:xfrm>
              <a:off x="0" y="7698760"/>
              <a:ext cx="2552700" cy="2588260"/>
            </a:xfrm>
            <a:custGeom>
              <a:avLst/>
              <a:gdLst/>
              <a:ahLst/>
              <a:cxnLst/>
              <a:rect l="l" t="t" r="r" b="b"/>
              <a:pathLst>
                <a:path w="2552700" h="2588259" extrusionOk="0">
                  <a:moveTo>
                    <a:pt x="0" y="0"/>
                  </a:moveTo>
                  <a:lnTo>
                    <a:pt x="2552700" y="0"/>
                  </a:lnTo>
                  <a:lnTo>
                    <a:pt x="2552700" y="2588239"/>
                  </a:lnTo>
                  <a:lnTo>
                    <a:pt x="0" y="2588239"/>
                  </a:lnTo>
                  <a:lnTo>
                    <a:pt x="0" y="0"/>
                  </a:lnTo>
                  <a:close/>
                </a:path>
              </a:pathLst>
            </a:custGeom>
            <a:solidFill>
              <a:srgbClr val="48A8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p7">
              <a:extLst>
                <a:ext uri="{FF2B5EF4-FFF2-40B4-BE49-F238E27FC236}">
                  <a16:creationId xmlns:a16="http://schemas.microsoft.com/office/drawing/2014/main" id="{5DC6B831-AFBA-0F44-B7A4-B36F30506E57}"/>
                </a:ext>
              </a:extLst>
            </p:cNvPr>
            <p:cNvSpPr/>
            <p:nvPr/>
          </p:nvSpPr>
          <p:spPr>
            <a:xfrm>
              <a:off x="2239915" y="1415372"/>
              <a:ext cx="3742502" cy="2712864"/>
            </a:xfrm>
            <a:custGeom>
              <a:avLst/>
              <a:gdLst/>
              <a:ahLst/>
              <a:cxnLst/>
              <a:rect l="l" t="t" r="r" b="b"/>
              <a:pathLst>
                <a:path w="2463165" h="2463165" extrusionOk="0">
                  <a:moveTo>
                    <a:pt x="1231315" y="2462631"/>
                  </a:moveTo>
                  <a:lnTo>
                    <a:pt x="1185996" y="2461798"/>
                  </a:lnTo>
                  <a:lnTo>
                    <a:pt x="1140734" y="2459294"/>
                  </a:lnTo>
                  <a:lnTo>
                    <a:pt x="1095597" y="2455128"/>
                  </a:lnTo>
                  <a:lnTo>
                    <a:pt x="1050642" y="2449303"/>
                  </a:lnTo>
                  <a:lnTo>
                    <a:pt x="1005935" y="2441827"/>
                  </a:lnTo>
                  <a:lnTo>
                    <a:pt x="961533" y="2432713"/>
                  </a:lnTo>
                  <a:lnTo>
                    <a:pt x="917494" y="2421970"/>
                  </a:lnTo>
                  <a:lnTo>
                    <a:pt x="873884" y="2409611"/>
                  </a:lnTo>
                  <a:lnTo>
                    <a:pt x="830758" y="2395656"/>
                  </a:lnTo>
                  <a:lnTo>
                    <a:pt x="788170" y="2380126"/>
                  </a:lnTo>
                  <a:lnTo>
                    <a:pt x="746185" y="2363035"/>
                  </a:lnTo>
                  <a:lnTo>
                    <a:pt x="704859" y="2344410"/>
                  </a:lnTo>
                  <a:lnTo>
                    <a:pt x="664248" y="2324280"/>
                  </a:lnTo>
                  <a:lnTo>
                    <a:pt x="624402" y="2302667"/>
                  </a:lnTo>
                  <a:lnTo>
                    <a:pt x="585378" y="2279602"/>
                  </a:lnTo>
                  <a:lnTo>
                    <a:pt x="547231" y="2255115"/>
                  </a:lnTo>
                  <a:lnTo>
                    <a:pt x="510013" y="2229244"/>
                  </a:lnTo>
                  <a:lnTo>
                    <a:pt x="473771" y="2202019"/>
                  </a:lnTo>
                  <a:lnTo>
                    <a:pt x="438554" y="2173478"/>
                  </a:lnTo>
                  <a:lnTo>
                    <a:pt x="404414" y="2143661"/>
                  </a:lnTo>
                  <a:lnTo>
                    <a:pt x="371394" y="2112608"/>
                  </a:lnTo>
                  <a:lnTo>
                    <a:pt x="339538" y="2080358"/>
                  </a:lnTo>
                  <a:lnTo>
                    <a:pt x="308891" y="2046958"/>
                  </a:lnTo>
                  <a:lnTo>
                    <a:pt x="279495" y="2012452"/>
                  </a:lnTo>
                  <a:lnTo>
                    <a:pt x="251389" y="1976892"/>
                  </a:lnTo>
                  <a:lnTo>
                    <a:pt x="224610" y="1940317"/>
                  </a:lnTo>
                  <a:lnTo>
                    <a:pt x="199195" y="1902783"/>
                  </a:lnTo>
                  <a:lnTo>
                    <a:pt x="175180" y="1864340"/>
                  </a:lnTo>
                  <a:lnTo>
                    <a:pt x="152597" y="1825035"/>
                  </a:lnTo>
                  <a:lnTo>
                    <a:pt x="131474" y="1784928"/>
                  </a:lnTo>
                  <a:lnTo>
                    <a:pt x="111842" y="1744071"/>
                  </a:lnTo>
                  <a:lnTo>
                    <a:pt x="93728" y="1702520"/>
                  </a:lnTo>
                  <a:lnTo>
                    <a:pt x="77155" y="1660330"/>
                  </a:lnTo>
                  <a:lnTo>
                    <a:pt x="62146" y="1617555"/>
                  </a:lnTo>
                  <a:lnTo>
                    <a:pt x="48722" y="1574260"/>
                  </a:lnTo>
                  <a:lnTo>
                    <a:pt x="36901" y="1530500"/>
                  </a:lnTo>
                  <a:lnTo>
                    <a:pt x="26698" y="1486336"/>
                  </a:lnTo>
                  <a:lnTo>
                    <a:pt x="18127" y="1441825"/>
                  </a:lnTo>
                  <a:lnTo>
                    <a:pt x="11201" y="1397025"/>
                  </a:lnTo>
                  <a:lnTo>
                    <a:pt x="5929" y="1352004"/>
                  </a:lnTo>
                  <a:lnTo>
                    <a:pt x="2317" y="1306821"/>
                  </a:lnTo>
                  <a:lnTo>
                    <a:pt x="370" y="1261532"/>
                  </a:lnTo>
                  <a:lnTo>
                    <a:pt x="0" y="1231315"/>
                  </a:lnTo>
                  <a:lnTo>
                    <a:pt x="92" y="1216205"/>
                  </a:lnTo>
                  <a:lnTo>
                    <a:pt x="1483" y="1170897"/>
                  </a:lnTo>
                  <a:lnTo>
                    <a:pt x="4540" y="1125673"/>
                  </a:lnTo>
                  <a:lnTo>
                    <a:pt x="9260" y="1080590"/>
                  </a:lnTo>
                  <a:lnTo>
                    <a:pt x="15636" y="1035708"/>
                  </a:lnTo>
                  <a:lnTo>
                    <a:pt x="23659" y="991095"/>
                  </a:lnTo>
                  <a:lnTo>
                    <a:pt x="33319" y="946812"/>
                  </a:lnTo>
                  <a:lnTo>
                    <a:pt x="44603" y="902907"/>
                  </a:lnTo>
                  <a:lnTo>
                    <a:pt x="57495" y="859451"/>
                  </a:lnTo>
                  <a:lnTo>
                    <a:pt x="71977" y="816500"/>
                  </a:lnTo>
                  <a:lnTo>
                    <a:pt x="88031" y="774107"/>
                  </a:lnTo>
                  <a:lnTo>
                    <a:pt x="105634" y="732335"/>
                  </a:lnTo>
                  <a:lnTo>
                    <a:pt x="124764" y="691239"/>
                  </a:lnTo>
                  <a:lnTo>
                    <a:pt x="145392" y="650878"/>
                  </a:lnTo>
                  <a:lnTo>
                    <a:pt x="167491" y="611301"/>
                  </a:lnTo>
                  <a:lnTo>
                    <a:pt x="191034" y="572563"/>
                  </a:lnTo>
                  <a:lnTo>
                    <a:pt x="215986" y="534720"/>
                  </a:lnTo>
                  <a:lnTo>
                    <a:pt x="242313" y="497820"/>
                  </a:lnTo>
                  <a:lnTo>
                    <a:pt x="269981" y="461917"/>
                  </a:lnTo>
                  <a:lnTo>
                    <a:pt x="298952" y="427053"/>
                  </a:lnTo>
                  <a:lnTo>
                    <a:pt x="329187" y="393280"/>
                  </a:lnTo>
                  <a:lnTo>
                    <a:pt x="360644" y="360644"/>
                  </a:lnTo>
                  <a:lnTo>
                    <a:pt x="393280" y="329187"/>
                  </a:lnTo>
                  <a:lnTo>
                    <a:pt x="427053" y="298952"/>
                  </a:lnTo>
                  <a:lnTo>
                    <a:pt x="461917" y="269981"/>
                  </a:lnTo>
                  <a:lnTo>
                    <a:pt x="497820" y="242313"/>
                  </a:lnTo>
                  <a:lnTo>
                    <a:pt x="534720" y="215986"/>
                  </a:lnTo>
                  <a:lnTo>
                    <a:pt x="572563" y="191034"/>
                  </a:lnTo>
                  <a:lnTo>
                    <a:pt x="611301" y="167491"/>
                  </a:lnTo>
                  <a:lnTo>
                    <a:pt x="650878" y="145392"/>
                  </a:lnTo>
                  <a:lnTo>
                    <a:pt x="691239" y="124764"/>
                  </a:lnTo>
                  <a:lnTo>
                    <a:pt x="732335" y="105634"/>
                  </a:lnTo>
                  <a:lnTo>
                    <a:pt x="774107" y="88031"/>
                  </a:lnTo>
                  <a:lnTo>
                    <a:pt x="816500" y="71977"/>
                  </a:lnTo>
                  <a:lnTo>
                    <a:pt x="859451" y="57495"/>
                  </a:lnTo>
                  <a:lnTo>
                    <a:pt x="902907" y="44603"/>
                  </a:lnTo>
                  <a:lnTo>
                    <a:pt x="946812" y="33319"/>
                  </a:lnTo>
                  <a:lnTo>
                    <a:pt x="991095" y="23659"/>
                  </a:lnTo>
                  <a:lnTo>
                    <a:pt x="1035708" y="15636"/>
                  </a:lnTo>
                  <a:lnTo>
                    <a:pt x="1080590" y="9260"/>
                  </a:lnTo>
                  <a:lnTo>
                    <a:pt x="1125673" y="4540"/>
                  </a:lnTo>
                  <a:lnTo>
                    <a:pt x="1170897" y="1483"/>
                  </a:lnTo>
                  <a:lnTo>
                    <a:pt x="1216205" y="92"/>
                  </a:lnTo>
                  <a:lnTo>
                    <a:pt x="1231315" y="0"/>
                  </a:lnTo>
                  <a:lnTo>
                    <a:pt x="1246425" y="92"/>
                  </a:lnTo>
                  <a:lnTo>
                    <a:pt x="1291734" y="1483"/>
                  </a:lnTo>
                  <a:lnTo>
                    <a:pt x="1336958" y="4540"/>
                  </a:lnTo>
                  <a:lnTo>
                    <a:pt x="1382041" y="9260"/>
                  </a:lnTo>
                  <a:lnTo>
                    <a:pt x="1426922" y="15636"/>
                  </a:lnTo>
                  <a:lnTo>
                    <a:pt x="1471535" y="23659"/>
                  </a:lnTo>
                  <a:lnTo>
                    <a:pt x="1515819" y="33319"/>
                  </a:lnTo>
                  <a:lnTo>
                    <a:pt x="1559723" y="44603"/>
                  </a:lnTo>
                  <a:lnTo>
                    <a:pt x="1603180" y="57495"/>
                  </a:lnTo>
                  <a:lnTo>
                    <a:pt x="1646131" y="71977"/>
                  </a:lnTo>
                  <a:lnTo>
                    <a:pt x="1688524" y="88031"/>
                  </a:lnTo>
                  <a:lnTo>
                    <a:pt x="1730296" y="105634"/>
                  </a:lnTo>
                  <a:lnTo>
                    <a:pt x="1771391" y="124764"/>
                  </a:lnTo>
                  <a:lnTo>
                    <a:pt x="1811753" y="145392"/>
                  </a:lnTo>
                  <a:lnTo>
                    <a:pt x="1851329" y="167491"/>
                  </a:lnTo>
                  <a:lnTo>
                    <a:pt x="1890067" y="191034"/>
                  </a:lnTo>
                  <a:lnTo>
                    <a:pt x="1927911" y="215986"/>
                  </a:lnTo>
                  <a:lnTo>
                    <a:pt x="1964810" y="242313"/>
                  </a:lnTo>
                  <a:lnTo>
                    <a:pt x="2000714" y="269981"/>
                  </a:lnTo>
                  <a:lnTo>
                    <a:pt x="2035577" y="298952"/>
                  </a:lnTo>
                  <a:lnTo>
                    <a:pt x="2069351" y="329187"/>
                  </a:lnTo>
                  <a:lnTo>
                    <a:pt x="2101989" y="360644"/>
                  </a:lnTo>
                  <a:lnTo>
                    <a:pt x="2133444" y="393280"/>
                  </a:lnTo>
                  <a:lnTo>
                    <a:pt x="2163678" y="427053"/>
                  </a:lnTo>
                  <a:lnTo>
                    <a:pt x="2192651" y="461917"/>
                  </a:lnTo>
                  <a:lnTo>
                    <a:pt x="2220318" y="497820"/>
                  </a:lnTo>
                  <a:lnTo>
                    <a:pt x="2246643" y="534720"/>
                  </a:lnTo>
                  <a:lnTo>
                    <a:pt x="2271596" y="572563"/>
                  </a:lnTo>
                  <a:lnTo>
                    <a:pt x="2295138" y="611301"/>
                  </a:lnTo>
                  <a:lnTo>
                    <a:pt x="2317237" y="650878"/>
                  </a:lnTo>
                  <a:lnTo>
                    <a:pt x="2337866" y="691239"/>
                  </a:lnTo>
                  <a:lnTo>
                    <a:pt x="2356997" y="732335"/>
                  </a:lnTo>
                  <a:lnTo>
                    <a:pt x="2374599" y="774107"/>
                  </a:lnTo>
                  <a:lnTo>
                    <a:pt x="2390653" y="816500"/>
                  </a:lnTo>
                  <a:lnTo>
                    <a:pt x="2405135" y="859451"/>
                  </a:lnTo>
                  <a:lnTo>
                    <a:pt x="2418029" y="902907"/>
                  </a:lnTo>
                  <a:lnTo>
                    <a:pt x="2429312" y="946812"/>
                  </a:lnTo>
                  <a:lnTo>
                    <a:pt x="2438970" y="991095"/>
                  </a:lnTo>
                  <a:lnTo>
                    <a:pt x="2446995" y="1035708"/>
                  </a:lnTo>
                  <a:lnTo>
                    <a:pt x="2453370" y="1080590"/>
                  </a:lnTo>
                  <a:lnTo>
                    <a:pt x="2458090" y="1125673"/>
                  </a:lnTo>
                  <a:lnTo>
                    <a:pt x="2461149" y="1170897"/>
                  </a:lnTo>
                  <a:lnTo>
                    <a:pt x="2462539" y="1216205"/>
                  </a:lnTo>
                  <a:lnTo>
                    <a:pt x="2462631" y="1231315"/>
                  </a:lnTo>
                  <a:lnTo>
                    <a:pt x="2462539" y="1246425"/>
                  </a:lnTo>
                  <a:lnTo>
                    <a:pt x="2461149" y="1291734"/>
                  </a:lnTo>
                  <a:lnTo>
                    <a:pt x="2458090" y="1336958"/>
                  </a:lnTo>
                  <a:lnTo>
                    <a:pt x="2453370" y="1382041"/>
                  </a:lnTo>
                  <a:lnTo>
                    <a:pt x="2446995" y="1426922"/>
                  </a:lnTo>
                  <a:lnTo>
                    <a:pt x="2438970" y="1471535"/>
                  </a:lnTo>
                  <a:lnTo>
                    <a:pt x="2429312" y="1515819"/>
                  </a:lnTo>
                  <a:lnTo>
                    <a:pt x="2418029" y="1559723"/>
                  </a:lnTo>
                  <a:lnTo>
                    <a:pt x="2405135" y="1603180"/>
                  </a:lnTo>
                  <a:lnTo>
                    <a:pt x="2390653" y="1646131"/>
                  </a:lnTo>
                  <a:lnTo>
                    <a:pt x="2374601" y="1688524"/>
                  </a:lnTo>
                  <a:lnTo>
                    <a:pt x="2356997" y="1730296"/>
                  </a:lnTo>
                  <a:lnTo>
                    <a:pt x="2337866" y="1771391"/>
                  </a:lnTo>
                  <a:lnTo>
                    <a:pt x="2317237" y="1811753"/>
                  </a:lnTo>
                  <a:lnTo>
                    <a:pt x="2295138" y="1851329"/>
                  </a:lnTo>
                  <a:lnTo>
                    <a:pt x="2271596" y="1890067"/>
                  </a:lnTo>
                  <a:lnTo>
                    <a:pt x="2246643" y="1927911"/>
                  </a:lnTo>
                  <a:lnTo>
                    <a:pt x="2220318" y="1964810"/>
                  </a:lnTo>
                  <a:lnTo>
                    <a:pt x="2192651" y="2000714"/>
                  </a:lnTo>
                  <a:lnTo>
                    <a:pt x="2163678" y="2035577"/>
                  </a:lnTo>
                  <a:lnTo>
                    <a:pt x="2133444" y="2069351"/>
                  </a:lnTo>
                  <a:lnTo>
                    <a:pt x="2101989" y="2101989"/>
                  </a:lnTo>
                  <a:lnTo>
                    <a:pt x="2069351" y="2133444"/>
                  </a:lnTo>
                  <a:lnTo>
                    <a:pt x="2035577" y="2163678"/>
                  </a:lnTo>
                  <a:lnTo>
                    <a:pt x="2000714" y="2192651"/>
                  </a:lnTo>
                  <a:lnTo>
                    <a:pt x="1964810" y="2220318"/>
                  </a:lnTo>
                  <a:lnTo>
                    <a:pt x="1927911" y="2246643"/>
                  </a:lnTo>
                  <a:lnTo>
                    <a:pt x="1890067" y="2271596"/>
                  </a:lnTo>
                  <a:lnTo>
                    <a:pt x="1851329" y="2295138"/>
                  </a:lnTo>
                  <a:lnTo>
                    <a:pt x="1811753" y="2317237"/>
                  </a:lnTo>
                  <a:lnTo>
                    <a:pt x="1771391" y="2337866"/>
                  </a:lnTo>
                  <a:lnTo>
                    <a:pt x="1730296" y="2356997"/>
                  </a:lnTo>
                  <a:lnTo>
                    <a:pt x="1688524" y="2374599"/>
                  </a:lnTo>
                  <a:lnTo>
                    <a:pt x="1646131" y="2390653"/>
                  </a:lnTo>
                  <a:lnTo>
                    <a:pt x="1603180" y="2405135"/>
                  </a:lnTo>
                  <a:lnTo>
                    <a:pt x="1559723" y="2418029"/>
                  </a:lnTo>
                  <a:lnTo>
                    <a:pt x="1515819" y="2429312"/>
                  </a:lnTo>
                  <a:lnTo>
                    <a:pt x="1471535" y="2438970"/>
                  </a:lnTo>
                  <a:lnTo>
                    <a:pt x="1426922" y="2446995"/>
                  </a:lnTo>
                  <a:lnTo>
                    <a:pt x="1382041" y="2453370"/>
                  </a:lnTo>
                  <a:lnTo>
                    <a:pt x="1336958" y="2458090"/>
                  </a:lnTo>
                  <a:lnTo>
                    <a:pt x="1291734" y="2461149"/>
                  </a:lnTo>
                  <a:lnTo>
                    <a:pt x="1246425" y="2462539"/>
                  </a:lnTo>
                  <a:lnTo>
                    <a:pt x="1231315" y="2462631"/>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0" name="Google Shape;120;p7">
            <a:extLst>
              <a:ext uri="{FF2B5EF4-FFF2-40B4-BE49-F238E27FC236}">
                <a16:creationId xmlns:a16="http://schemas.microsoft.com/office/drawing/2014/main" id="{DF60663B-43F8-19F4-04F1-FD2563BE3311}"/>
              </a:ext>
            </a:extLst>
          </p:cNvPr>
          <p:cNvSpPr txBox="1">
            <a:spLocks noGrp="1"/>
          </p:cNvSpPr>
          <p:nvPr>
            <p:ph type="title"/>
          </p:nvPr>
        </p:nvSpPr>
        <p:spPr>
          <a:xfrm>
            <a:off x="5893750" y="4103415"/>
            <a:ext cx="10750980" cy="4112906"/>
          </a:xfrm>
          <a:prstGeom prst="rect">
            <a:avLst/>
          </a:prstGeom>
          <a:noFill/>
          <a:ln>
            <a:noFill/>
          </a:ln>
        </p:spPr>
        <p:txBody>
          <a:bodyPr spcFirstLastPara="1" wrap="square" lIns="0" tIns="46975" rIns="0" bIns="0" anchor="t" anchorCtr="0">
            <a:spAutoFit/>
          </a:bodyPr>
          <a:lstStyle/>
          <a:p>
            <a:pPr marL="12700" marR="5080" lvl="0" indent="0" algn="l" rtl="0">
              <a:lnSpc>
                <a:spcPct val="118918"/>
              </a:lnSpc>
              <a:spcBef>
                <a:spcPts val="0"/>
              </a:spcBef>
              <a:spcAft>
                <a:spcPts val="0"/>
              </a:spcAft>
              <a:buSzPts val="1400"/>
              <a:buNone/>
            </a:pPr>
            <a:r>
              <a:rPr lang="en-US" sz="5550" dirty="0">
                <a:solidFill>
                  <a:srgbClr val="262626"/>
                </a:solidFill>
                <a:latin typeface="Consolas" panose="020B0609020204030204" pitchFamily="49" charset="0"/>
              </a:rPr>
              <a:t>Now let’s get to the recommender system </a:t>
            </a:r>
            <a:br>
              <a:rPr lang="en-US" sz="5550" dirty="0">
                <a:solidFill>
                  <a:srgbClr val="262626"/>
                </a:solidFill>
                <a:latin typeface="Consolas" panose="020B0609020204030204" pitchFamily="49" charset="0"/>
              </a:rPr>
            </a:br>
            <a:r>
              <a:rPr lang="en-US" sz="5550" dirty="0">
                <a:solidFill>
                  <a:srgbClr val="262626"/>
                </a:solidFill>
                <a:latin typeface="Consolas" panose="020B0609020204030204" pitchFamily="49" charset="0"/>
              </a:rPr>
              <a:t/>
            </a:r>
            <a:br>
              <a:rPr lang="en-US" sz="5550" dirty="0">
                <a:solidFill>
                  <a:srgbClr val="262626"/>
                </a:solidFill>
                <a:latin typeface="Consolas" panose="020B0609020204030204" pitchFamily="49" charset="0"/>
              </a:rPr>
            </a:br>
            <a:r>
              <a:rPr lang="en-US" sz="5550" dirty="0">
                <a:solidFill>
                  <a:srgbClr val="262626"/>
                </a:solidFill>
                <a:latin typeface="Consolas" panose="020B0609020204030204" pitchFamily="49" charset="0"/>
              </a:rPr>
              <a:t>(Collaborative Filtering)</a:t>
            </a:r>
            <a:endParaRPr sz="5550" dirty="0">
              <a:latin typeface="Consolas" panose="020B0609020204030204" pitchFamily="49" charset="0"/>
            </a:endParaRPr>
          </a:p>
        </p:txBody>
      </p:sp>
    </p:spTree>
    <p:extLst>
      <p:ext uri="{BB962C8B-B14F-4D97-AF65-F5344CB8AC3E}">
        <p14:creationId xmlns:p14="http://schemas.microsoft.com/office/powerpoint/2010/main" val="82511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D1D425EE-3C98-4C4F-10D3-82C39E6C8EC7}"/>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34702EEE-C925-9B54-2A7D-C33841427ADA}"/>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81DF1017-4AFB-11FB-D605-46D6DD275377}"/>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2F7BF5EC-5D29-2108-7A7C-B823AE5D2D3F}"/>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C281B658-A9C3-6E68-232F-527B822DC74D}"/>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Collaborative Filtering</a:t>
            </a:r>
            <a:endParaRPr sz="8800" dirty="0">
              <a:latin typeface="Georgia"/>
              <a:ea typeface="Georgia"/>
              <a:cs typeface="Georgia"/>
              <a:sym typeface="Georgia"/>
            </a:endParaRPr>
          </a:p>
        </p:txBody>
      </p:sp>
      <p:sp>
        <p:nvSpPr>
          <p:cNvPr id="8" name="TextBox 7">
            <a:extLst>
              <a:ext uri="{FF2B5EF4-FFF2-40B4-BE49-F238E27FC236}">
                <a16:creationId xmlns:a16="http://schemas.microsoft.com/office/drawing/2014/main" id="{8C89E134-5CDE-C372-35DE-D20E01A82DCE}"/>
              </a:ext>
            </a:extLst>
          </p:cNvPr>
          <p:cNvSpPr txBox="1"/>
          <p:nvPr/>
        </p:nvSpPr>
        <p:spPr>
          <a:xfrm>
            <a:off x="2161980" y="3382902"/>
            <a:ext cx="13964040" cy="400110"/>
          </a:xfrm>
          <a:prstGeom prst="rect">
            <a:avLst/>
          </a:prstGeom>
          <a:noFill/>
        </p:spPr>
        <p:txBody>
          <a:bodyPr wrap="square" rtlCol="0">
            <a:spAutoFit/>
          </a:bodyPr>
          <a:lstStyle/>
          <a:p>
            <a:pPr algn="just"/>
            <a:r>
              <a:rPr lang="en-US" sz="2000" dirty="0">
                <a:latin typeface="Trebuchet MS" panose="020B0603020202020204" pitchFamily="34" charset="0"/>
              </a:rPr>
              <a:t>Content Based much likely to recommend item less diverse, at some point user want more diverse recommendation</a:t>
            </a:r>
          </a:p>
        </p:txBody>
      </p:sp>
      <p:pic>
        <p:nvPicPr>
          <p:cNvPr id="3" name="Picture 2">
            <a:extLst>
              <a:ext uri="{FF2B5EF4-FFF2-40B4-BE49-F238E27FC236}">
                <a16:creationId xmlns:a16="http://schemas.microsoft.com/office/drawing/2014/main" id="{3FB91E45-E596-3D64-81D2-F1640D0F5236}"/>
              </a:ext>
            </a:extLst>
          </p:cNvPr>
          <p:cNvPicPr>
            <a:picLocks noChangeAspect="1"/>
          </p:cNvPicPr>
          <p:nvPr/>
        </p:nvPicPr>
        <p:blipFill>
          <a:blip r:embed="rId3"/>
          <a:stretch>
            <a:fillRect/>
          </a:stretch>
        </p:blipFill>
        <p:spPr>
          <a:xfrm>
            <a:off x="5203064" y="4285150"/>
            <a:ext cx="1235218" cy="1235218"/>
          </a:xfrm>
          <a:prstGeom prst="rect">
            <a:avLst/>
          </a:prstGeom>
        </p:spPr>
      </p:pic>
      <p:sp>
        <p:nvSpPr>
          <p:cNvPr id="4" name="TextBox 3">
            <a:extLst>
              <a:ext uri="{FF2B5EF4-FFF2-40B4-BE49-F238E27FC236}">
                <a16:creationId xmlns:a16="http://schemas.microsoft.com/office/drawing/2014/main" id="{1AB47765-3723-DD26-F002-F78463A50D64}"/>
              </a:ext>
            </a:extLst>
          </p:cNvPr>
          <p:cNvSpPr txBox="1"/>
          <p:nvPr/>
        </p:nvSpPr>
        <p:spPr>
          <a:xfrm>
            <a:off x="4517409" y="5909748"/>
            <a:ext cx="2413383" cy="2554545"/>
          </a:xfrm>
          <a:prstGeom prst="rect">
            <a:avLst/>
          </a:prstGeom>
          <a:noFill/>
        </p:spPr>
        <p:txBody>
          <a:bodyPr wrap="square" rtlCol="0">
            <a:spAutoFit/>
          </a:bodyPr>
          <a:lstStyle/>
          <a:p>
            <a:pPr algn="just"/>
            <a:r>
              <a:rPr lang="en-US" sz="2000" dirty="0">
                <a:latin typeface="Trebuchet MS" panose="020B0603020202020204" pitchFamily="34" charset="0"/>
              </a:rPr>
              <a:t>User 1</a:t>
            </a:r>
          </a:p>
          <a:p>
            <a:pPr algn="just"/>
            <a:endParaRPr lang="en-US" sz="2000" dirty="0">
              <a:latin typeface="Trebuchet MS" panose="020B0603020202020204" pitchFamily="34" charset="0"/>
            </a:endParaRPr>
          </a:p>
          <a:p>
            <a:pPr algn="just"/>
            <a:r>
              <a:rPr lang="en-US" sz="2000" b="1" dirty="0">
                <a:latin typeface="Trebuchet MS" panose="020B0603020202020204" pitchFamily="34" charset="0"/>
              </a:rPr>
              <a:t>Rating On Movies :</a:t>
            </a:r>
          </a:p>
          <a:p>
            <a:pPr algn="just"/>
            <a:r>
              <a:rPr lang="en-US" sz="2000" dirty="0">
                <a:latin typeface="Trebuchet MS" panose="020B0603020202020204" pitchFamily="34" charset="0"/>
              </a:rPr>
              <a:t>Inception 5</a:t>
            </a:r>
          </a:p>
          <a:p>
            <a:pPr algn="just"/>
            <a:r>
              <a:rPr lang="en-US" sz="2000" dirty="0">
                <a:latin typeface="Trebuchet MS" panose="020B0603020202020204" pitchFamily="34" charset="0"/>
              </a:rPr>
              <a:t>Interstellar 4</a:t>
            </a:r>
          </a:p>
          <a:p>
            <a:pPr algn="just"/>
            <a:r>
              <a:rPr lang="en-US" sz="2000" dirty="0">
                <a:latin typeface="Trebuchet MS" panose="020B0603020202020204" pitchFamily="34" charset="0"/>
              </a:rPr>
              <a:t>The Dark Knight  3</a:t>
            </a:r>
          </a:p>
          <a:p>
            <a:pPr algn="just"/>
            <a:r>
              <a:rPr lang="en-US" sz="2000" dirty="0">
                <a:latin typeface="Trebuchet MS" panose="020B0603020202020204" pitchFamily="34" charset="0"/>
              </a:rPr>
              <a:t>The Vow 2</a:t>
            </a:r>
          </a:p>
          <a:p>
            <a:pPr algn="just"/>
            <a:r>
              <a:rPr lang="en-US" sz="2000" dirty="0">
                <a:latin typeface="Trebuchet MS" panose="020B0603020202020204" pitchFamily="34" charset="0"/>
              </a:rPr>
              <a:t>Shutter Island 3</a:t>
            </a:r>
          </a:p>
        </p:txBody>
      </p:sp>
      <p:pic>
        <p:nvPicPr>
          <p:cNvPr id="5" name="Picture 4">
            <a:extLst>
              <a:ext uri="{FF2B5EF4-FFF2-40B4-BE49-F238E27FC236}">
                <a16:creationId xmlns:a16="http://schemas.microsoft.com/office/drawing/2014/main" id="{6F49711E-D87B-CF92-E299-FF0667B5E1C1}"/>
              </a:ext>
            </a:extLst>
          </p:cNvPr>
          <p:cNvPicPr>
            <a:picLocks noChangeAspect="1"/>
          </p:cNvPicPr>
          <p:nvPr/>
        </p:nvPicPr>
        <p:blipFill>
          <a:blip r:embed="rId3"/>
          <a:stretch>
            <a:fillRect/>
          </a:stretch>
        </p:blipFill>
        <p:spPr>
          <a:xfrm>
            <a:off x="7755686" y="4285150"/>
            <a:ext cx="1235218" cy="1235218"/>
          </a:xfrm>
          <a:prstGeom prst="rect">
            <a:avLst/>
          </a:prstGeom>
        </p:spPr>
      </p:pic>
      <p:sp>
        <p:nvSpPr>
          <p:cNvPr id="6" name="TextBox 5">
            <a:extLst>
              <a:ext uri="{FF2B5EF4-FFF2-40B4-BE49-F238E27FC236}">
                <a16:creationId xmlns:a16="http://schemas.microsoft.com/office/drawing/2014/main" id="{E16D3866-7C45-2419-C903-D401B52BE2F1}"/>
              </a:ext>
            </a:extLst>
          </p:cNvPr>
          <p:cNvSpPr txBox="1"/>
          <p:nvPr/>
        </p:nvSpPr>
        <p:spPr>
          <a:xfrm>
            <a:off x="7342495" y="5909748"/>
            <a:ext cx="2602173" cy="2554545"/>
          </a:xfrm>
          <a:prstGeom prst="rect">
            <a:avLst/>
          </a:prstGeom>
          <a:noFill/>
        </p:spPr>
        <p:txBody>
          <a:bodyPr wrap="square" rtlCol="0">
            <a:spAutoFit/>
          </a:bodyPr>
          <a:lstStyle/>
          <a:p>
            <a:pPr algn="just"/>
            <a:r>
              <a:rPr lang="en-US" sz="2000" dirty="0">
                <a:latin typeface="Trebuchet MS" panose="020B0603020202020204" pitchFamily="34" charset="0"/>
              </a:rPr>
              <a:t>User 2</a:t>
            </a:r>
          </a:p>
          <a:p>
            <a:pPr algn="just"/>
            <a:endParaRPr lang="en-US" sz="2000" dirty="0">
              <a:latin typeface="Trebuchet MS" panose="020B0603020202020204" pitchFamily="34" charset="0"/>
            </a:endParaRPr>
          </a:p>
          <a:p>
            <a:pPr algn="just"/>
            <a:r>
              <a:rPr lang="en-US" sz="2000" b="1" dirty="0">
                <a:latin typeface="Trebuchet MS" panose="020B0603020202020204" pitchFamily="34" charset="0"/>
              </a:rPr>
              <a:t>Rating On Movies :</a:t>
            </a:r>
          </a:p>
          <a:p>
            <a:pPr algn="just"/>
            <a:r>
              <a:rPr lang="en-US" sz="2000" dirty="0">
                <a:latin typeface="Trebuchet MS" panose="020B0603020202020204" pitchFamily="34" charset="0"/>
              </a:rPr>
              <a:t>Inception 2</a:t>
            </a:r>
          </a:p>
          <a:p>
            <a:pPr algn="just"/>
            <a:r>
              <a:rPr lang="en-US" sz="2000" dirty="0">
                <a:latin typeface="Trebuchet MS" panose="020B0603020202020204" pitchFamily="34" charset="0"/>
              </a:rPr>
              <a:t>Interstellar 2</a:t>
            </a:r>
          </a:p>
          <a:p>
            <a:pPr algn="just"/>
            <a:r>
              <a:rPr lang="en-US" sz="2000" dirty="0">
                <a:latin typeface="Trebuchet MS" panose="020B0603020202020204" pitchFamily="34" charset="0"/>
              </a:rPr>
              <a:t>The Dark Knight 2</a:t>
            </a:r>
          </a:p>
          <a:p>
            <a:pPr algn="just"/>
            <a:r>
              <a:rPr lang="en-US" sz="2000" dirty="0">
                <a:latin typeface="Trebuchet MS" panose="020B0603020202020204" pitchFamily="34" charset="0"/>
              </a:rPr>
              <a:t>The Vow 5</a:t>
            </a:r>
          </a:p>
          <a:p>
            <a:pPr algn="just"/>
            <a:r>
              <a:rPr lang="en-US" sz="2000" dirty="0">
                <a:latin typeface="Trebuchet MS" panose="020B0603020202020204" pitchFamily="34" charset="0"/>
              </a:rPr>
              <a:t>Shutter Island 1</a:t>
            </a:r>
          </a:p>
        </p:txBody>
      </p:sp>
      <p:pic>
        <p:nvPicPr>
          <p:cNvPr id="7" name="Picture 6">
            <a:extLst>
              <a:ext uri="{FF2B5EF4-FFF2-40B4-BE49-F238E27FC236}">
                <a16:creationId xmlns:a16="http://schemas.microsoft.com/office/drawing/2014/main" id="{9777EDED-5821-CCDE-B5E4-83B1FE91A14C}"/>
              </a:ext>
            </a:extLst>
          </p:cNvPr>
          <p:cNvPicPr>
            <a:picLocks noChangeAspect="1"/>
          </p:cNvPicPr>
          <p:nvPr/>
        </p:nvPicPr>
        <p:blipFill>
          <a:blip r:embed="rId3"/>
          <a:stretch>
            <a:fillRect/>
          </a:stretch>
        </p:blipFill>
        <p:spPr>
          <a:xfrm>
            <a:off x="10382385" y="4285150"/>
            <a:ext cx="1235218" cy="1235218"/>
          </a:xfrm>
          <a:prstGeom prst="rect">
            <a:avLst/>
          </a:prstGeom>
        </p:spPr>
      </p:pic>
      <p:sp>
        <p:nvSpPr>
          <p:cNvPr id="9" name="TextBox 8">
            <a:extLst>
              <a:ext uri="{FF2B5EF4-FFF2-40B4-BE49-F238E27FC236}">
                <a16:creationId xmlns:a16="http://schemas.microsoft.com/office/drawing/2014/main" id="{4CD9FA9D-49E1-5A86-DCEA-D0D0870C2156}"/>
              </a:ext>
            </a:extLst>
          </p:cNvPr>
          <p:cNvSpPr txBox="1"/>
          <p:nvPr/>
        </p:nvSpPr>
        <p:spPr>
          <a:xfrm>
            <a:off x="10390495" y="5909748"/>
            <a:ext cx="2479344" cy="2554545"/>
          </a:xfrm>
          <a:prstGeom prst="rect">
            <a:avLst/>
          </a:prstGeom>
          <a:noFill/>
        </p:spPr>
        <p:txBody>
          <a:bodyPr wrap="square" rtlCol="0">
            <a:spAutoFit/>
          </a:bodyPr>
          <a:lstStyle/>
          <a:p>
            <a:pPr algn="just"/>
            <a:r>
              <a:rPr lang="en-US" sz="2000" dirty="0">
                <a:latin typeface="Trebuchet MS" panose="020B0603020202020204" pitchFamily="34" charset="0"/>
              </a:rPr>
              <a:t>User 3</a:t>
            </a:r>
          </a:p>
          <a:p>
            <a:pPr algn="just"/>
            <a:endParaRPr lang="en-US" sz="2000" dirty="0">
              <a:latin typeface="Trebuchet MS" panose="020B0603020202020204" pitchFamily="34" charset="0"/>
            </a:endParaRPr>
          </a:p>
          <a:p>
            <a:pPr algn="just"/>
            <a:r>
              <a:rPr lang="en-US" sz="2000" b="1" dirty="0">
                <a:latin typeface="Trebuchet MS" panose="020B0603020202020204" pitchFamily="34" charset="0"/>
              </a:rPr>
              <a:t>Rating On Movies :</a:t>
            </a:r>
          </a:p>
          <a:p>
            <a:pPr algn="just"/>
            <a:r>
              <a:rPr lang="en-US" sz="2000" dirty="0">
                <a:latin typeface="Trebuchet MS" panose="020B0603020202020204" pitchFamily="34" charset="0"/>
              </a:rPr>
              <a:t>Inception ?</a:t>
            </a:r>
          </a:p>
          <a:p>
            <a:pPr algn="just"/>
            <a:r>
              <a:rPr lang="en-US" sz="2000" dirty="0">
                <a:latin typeface="Trebuchet MS" panose="020B0603020202020204" pitchFamily="34" charset="0"/>
              </a:rPr>
              <a:t>Interstellar 5</a:t>
            </a:r>
          </a:p>
          <a:p>
            <a:pPr algn="just"/>
            <a:r>
              <a:rPr lang="en-US" sz="2000" dirty="0">
                <a:latin typeface="Trebuchet MS" panose="020B0603020202020204" pitchFamily="34" charset="0"/>
              </a:rPr>
              <a:t>The Dark Knight 4</a:t>
            </a:r>
          </a:p>
          <a:p>
            <a:pPr algn="just"/>
            <a:r>
              <a:rPr lang="en-US" sz="2000" dirty="0">
                <a:latin typeface="Trebuchet MS" panose="020B0603020202020204" pitchFamily="34" charset="0"/>
              </a:rPr>
              <a:t>The Vow 2</a:t>
            </a:r>
          </a:p>
          <a:p>
            <a:pPr algn="just"/>
            <a:r>
              <a:rPr lang="en-US" sz="2000" dirty="0">
                <a:latin typeface="Trebuchet MS" panose="020B0603020202020204" pitchFamily="34" charset="0"/>
              </a:rPr>
              <a:t>Shutter Island 3</a:t>
            </a:r>
          </a:p>
        </p:txBody>
      </p:sp>
      <p:cxnSp>
        <p:nvCxnSpPr>
          <p:cNvPr id="12" name="Connector: Elbow 11">
            <a:extLst>
              <a:ext uri="{FF2B5EF4-FFF2-40B4-BE49-F238E27FC236}">
                <a16:creationId xmlns:a16="http://schemas.microsoft.com/office/drawing/2014/main" id="{471B5556-C9C4-9074-0E0F-3EEE40E0B81E}"/>
              </a:ext>
            </a:extLst>
          </p:cNvPr>
          <p:cNvCxnSpPr>
            <a:cxnSpLocks/>
            <a:stCxn id="4" idx="2"/>
            <a:endCxn id="9" idx="2"/>
          </p:cNvCxnSpPr>
          <p:nvPr/>
        </p:nvCxnSpPr>
        <p:spPr>
          <a:xfrm rot="16200000" flipH="1">
            <a:off x="8677134" y="5511260"/>
            <a:ext cx="12700" cy="590606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9DBA7B-28AA-E65D-5C04-638608A594F8}"/>
              </a:ext>
            </a:extLst>
          </p:cNvPr>
          <p:cNvSpPr txBox="1"/>
          <p:nvPr/>
        </p:nvSpPr>
        <p:spPr>
          <a:xfrm>
            <a:off x="4339988" y="8925565"/>
            <a:ext cx="10809027" cy="400110"/>
          </a:xfrm>
          <a:prstGeom prst="rect">
            <a:avLst/>
          </a:prstGeom>
          <a:noFill/>
        </p:spPr>
        <p:txBody>
          <a:bodyPr wrap="square" rtlCol="0">
            <a:spAutoFit/>
          </a:bodyPr>
          <a:lstStyle/>
          <a:p>
            <a:r>
              <a:rPr lang="en-US" sz="2000" b="1" dirty="0">
                <a:solidFill>
                  <a:schemeClr val="accent2"/>
                </a:solidFill>
              </a:rPr>
              <a:t>Inception is recommended for User 3 based on similar behavior to User 1.</a:t>
            </a:r>
            <a:endParaRPr lang="en-ID" sz="2000" b="1" dirty="0">
              <a:solidFill>
                <a:schemeClr val="accent2"/>
              </a:solidFill>
            </a:endParaRPr>
          </a:p>
        </p:txBody>
      </p:sp>
    </p:spTree>
    <p:extLst>
      <p:ext uri="{BB962C8B-B14F-4D97-AF65-F5344CB8AC3E}">
        <p14:creationId xmlns:p14="http://schemas.microsoft.com/office/powerpoint/2010/main" val="403447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A99F9D1-8474-3A3C-E996-28B726D40EBD}"/>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CC52527C-51DC-ED01-FFCF-BFD0A129B038}"/>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4587381D-36CD-712D-63DB-BA8593EAAF66}"/>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EB3BF909-839B-FBD0-0014-ECA49F9A255B}"/>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D481FC1D-2835-8A83-AEE7-E31964FDAC39}"/>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Collaborative Filtering</a:t>
            </a:r>
            <a:endParaRPr sz="8800" dirty="0">
              <a:latin typeface="Georgia"/>
              <a:ea typeface="Georgia"/>
              <a:cs typeface="Georgia"/>
              <a:sym typeface="Georgia"/>
            </a:endParaRPr>
          </a:p>
        </p:txBody>
      </p:sp>
      <p:sp>
        <p:nvSpPr>
          <p:cNvPr id="8" name="TextBox 7">
            <a:extLst>
              <a:ext uri="{FF2B5EF4-FFF2-40B4-BE49-F238E27FC236}">
                <a16:creationId xmlns:a16="http://schemas.microsoft.com/office/drawing/2014/main" id="{2C79B3DC-323B-A6E2-5871-84AB1F55AB9F}"/>
              </a:ext>
            </a:extLst>
          </p:cNvPr>
          <p:cNvSpPr txBox="1"/>
          <p:nvPr/>
        </p:nvSpPr>
        <p:spPr>
          <a:xfrm>
            <a:off x="1021202" y="3377424"/>
            <a:ext cx="13964040" cy="2308324"/>
          </a:xfrm>
          <a:prstGeom prst="rect">
            <a:avLst/>
          </a:prstGeom>
          <a:noFill/>
        </p:spPr>
        <p:txBody>
          <a:bodyPr wrap="square" rtlCol="0">
            <a:spAutoFit/>
          </a:bodyPr>
          <a:lstStyle/>
          <a:p>
            <a:pPr algn="just"/>
            <a:r>
              <a:rPr lang="en-US" sz="2000" dirty="0">
                <a:latin typeface="Trebuchet MS" panose="020B0603020202020204" pitchFamily="34" charset="0"/>
              </a:rPr>
              <a:t>To calculate the similarities between user and predict the rating of the recommended movies to user, we will utilize </a:t>
            </a:r>
            <a:r>
              <a:rPr lang="en-US" sz="2400" b="1" dirty="0">
                <a:latin typeface="Trebuchet MS" panose="020B0603020202020204" pitchFamily="34" charset="0"/>
              </a:rPr>
              <a:t>Neighborhood Collaborative Filtering</a:t>
            </a:r>
            <a:r>
              <a:rPr lang="en-US" sz="2000" dirty="0">
                <a:latin typeface="Trebuchet MS" panose="020B0603020202020204" pitchFamily="34" charset="0"/>
              </a:rPr>
              <a:t>, it’s actually has the same approach with KNN.</a:t>
            </a:r>
          </a:p>
          <a:p>
            <a:pPr algn="just"/>
            <a:endParaRPr lang="en-US" sz="2000" dirty="0">
              <a:latin typeface="Trebuchet MS" panose="020B0603020202020204" pitchFamily="34" charset="0"/>
            </a:endParaRPr>
          </a:p>
          <a:p>
            <a:pPr algn="just"/>
            <a:r>
              <a:rPr lang="en-US" sz="2000" dirty="0">
                <a:latin typeface="Trebuchet MS" panose="020B0603020202020204" pitchFamily="34" charset="0"/>
              </a:rPr>
              <a:t>The approach can be divided to</a:t>
            </a:r>
          </a:p>
          <a:p>
            <a:pPr algn="just"/>
            <a:endParaRPr lang="en-US" sz="2000" dirty="0">
              <a:latin typeface="Trebuchet MS" panose="020B0603020202020204" pitchFamily="34" charset="0"/>
            </a:endParaRPr>
          </a:p>
          <a:p>
            <a:pPr marL="457200" indent="-457200" algn="just">
              <a:buAutoNum type="arabicPeriod"/>
            </a:pPr>
            <a:r>
              <a:rPr lang="en-US" sz="2000" dirty="0">
                <a:latin typeface="Trebuchet MS" panose="020B0603020202020204" pitchFamily="34" charset="0"/>
              </a:rPr>
              <a:t>User to user</a:t>
            </a:r>
          </a:p>
          <a:p>
            <a:pPr marL="457200" indent="-457200" algn="just">
              <a:buAutoNum type="arabicPeriod"/>
            </a:pPr>
            <a:r>
              <a:rPr lang="en-US" sz="2000">
                <a:latin typeface="Trebuchet MS" panose="020B0603020202020204" pitchFamily="34" charset="0"/>
              </a:rPr>
              <a:t>Item to Item</a:t>
            </a:r>
            <a:endParaRPr lang="en-US" sz="2000" dirty="0">
              <a:latin typeface="Trebuchet MS" panose="020B0603020202020204" pitchFamily="34" charset="0"/>
            </a:endParaRPr>
          </a:p>
        </p:txBody>
      </p:sp>
    </p:spTree>
    <p:extLst>
      <p:ext uri="{BB962C8B-B14F-4D97-AF65-F5344CB8AC3E}">
        <p14:creationId xmlns:p14="http://schemas.microsoft.com/office/powerpoint/2010/main" val="6087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9F46862C-6D6D-BFB3-8EDC-EF2BC27831DF}"/>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084D734F-D7C3-7480-CD64-520293E8D9A4}"/>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0B486287-BEE7-CD55-9EF9-D7EB6DFA871C}"/>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86886BB5-76C0-A2FD-E4D4-BACB5FEA127F}"/>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05B29C23-609B-790E-1E08-CE246026CC38}"/>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Collaborative Filtering</a:t>
            </a:r>
            <a:endParaRPr sz="8800" dirty="0">
              <a:latin typeface="Georgia"/>
              <a:ea typeface="Georgia"/>
              <a:cs typeface="Georgia"/>
              <a:sym typeface="Georgia"/>
            </a:endParaRPr>
          </a:p>
        </p:txBody>
      </p:sp>
      <p:graphicFrame>
        <p:nvGraphicFramePr>
          <p:cNvPr id="2" name="Table 1">
            <a:extLst>
              <a:ext uri="{FF2B5EF4-FFF2-40B4-BE49-F238E27FC236}">
                <a16:creationId xmlns:a16="http://schemas.microsoft.com/office/drawing/2014/main" id="{CA4C3825-FD7F-8F6E-8ABB-3754F7D22F8F}"/>
              </a:ext>
            </a:extLst>
          </p:cNvPr>
          <p:cNvGraphicFramePr>
            <a:graphicFrameLocks noGrp="1"/>
          </p:cNvGraphicFramePr>
          <p:nvPr>
            <p:extLst>
              <p:ext uri="{D42A27DB-BD31-4B8C-83A1-F6EECF244321}">
                <p14:modId xmlns:p14="http://schemas.microsoft.com/office/powerpoint/2010/main" val="1499869045"/>
              </p:ext>
            </p:extLst>
          </p:nvPr>
        </p:nvGraphicFramePr>
        <p:xfrm>
          <a:off x="8957484" y="3603544"/>
          <a:ext cx="6232475" cy="1991245"/>
        </p:xfrm>
        <a:graphic>
          <a:graphicData uri="http://schemas.openxmlformats.org/drawingml/2006/table">
            <a:tbl>
              <a:tblPr firstRow="1" bandRow="1">
                <a:tableStyleId>{5C22544A-7EE6-4342-B048-85BDC9FD1C3A}</a:tableStyleId>
              </a:tblPr>
              <a:tblGrid>
                <a:gridCol w="1246495">
                  <a:extLst>
                    <a:ext uri="{9D8B030D-6E8A-4147-A177-3AD203B41FA5}">
                      <a16:colId xmlns:a16="http://schemas.microsoft.com/office/drawing/2014/main" val="852016404"/>
                    </a:ext>
                  </a:extLst>
                </a:gridCol>
                <a:gridCol w="1246495">
                  <a:extLst>
                    <a:ext uri="{9D8B030D-6E8A-4147-A177-3AD203B41FA5}">
                      <a16:colId xmlns:a16="http://schemas.microsoft.com/office/drawing/2014/main" val="1996321223"/>
                    </a:ext>
                  </a:extLst>
                </a:gridCol>
                <a:gridCol w="1246495">
                  <a:extLst>
                    <a:ext uri="{9D8B030D-6E8A-4147-A177-3AD203B41FA5}">
                      <a16:colId xmlns:a16="http://schemas.microsoft.com/office/drawing/2014/main" val="3211144817"/>
                    </a:ext>
                  </a:extLst>
                </a:gridCol>
                <a:gridCol w="1246495">
                  <a:extLst>
                    <a:ext uri="{9D8B030D-6E8A-4147-A177-3AD203B41FA5}">
                      <a16:colId xmlns:a16="http://schemas.microsoft.com/office/drawing/2014/main" val="2993568882"/>
                    </a:ext>
                  </a:extLst>
                </a:gridCol>
                <a:gridCol w="1246495">
                  <a:extLst>
                    <a:ext uri="{9D8B030D-6E8A-4147-A177-3AD203B41FA5}">
                      <a16:colId xmlns:a16="http://schemas.microsoft.com/office/drawing/2014/main" val="146755715"/>
                    </a:ext>
                  </a:extLst>
                </a:gridCol>
              </a:tblGrid>
              <a:tr h="398249">
                <a:tc>
                  <a:txBody>
                    <a:bodyPr/>
                    <a:lstStyle/>
                    <a:p>
                      <a:pPr algn="ctr"/>
                      <a:r>
                        <a:rPr lang="en-US" sz="2000" dirty="0"/>
                        <a:t>User</a:t>
                      </a:r>
                      <a:endParaRPr lang="en-ID" sz="2000" dirty="0"/>
                    </a:p>
                  </a:txBody>
                  <a:tcPr/>
                </a:tc>
                <a:tc>
                  <a:txBody>
                    <a:bodyPr/>
                    <a:lstStyle/>
                    <a:p>
                      <a:pPr algn="ctr"/>
                      <a:r>
                        <a:rPr lang="en-US" sz="2000" dirty="0"/>
                        <a:t>Movie A</a:t>
                      </a:r>
                      <a:endParaRPr lang="en-ID" sz="2000" dirty="0"/>
                    </a:p>
                  </a:txBody>
                  <a:tcPr/>
                </a:tc>
                <a:tc>
                  <a:txBody>
                    <a:bodyPr/>
                    <a:lstStyle/>
                    <a:p>
                      <a:pPr algn="ctr"/>
                      <a:r>
                        <a:rPr lang="en-US" sz="2000" dirty="0"/>
                        <a:t>Movie B</a:t>
                      </a:r>
                      <a:endParaRPr lang="en-ID" sz="2000" dirty="0"/>
                    </a:p>
                  </a:txBody>
                  <a:tcPr/>
                </a:tc>
                <a:tc>
                  <a:txBody>
                    <a:bodyPr/>
                    <a:lstStyle/>
                    <a:p>
                      <a:pPr algn="ctr"/>
                      <a:r>
                        <a:rPr lang="en-US" sz="2000" dirty="0"/>
                        <a:t>Movie C</a:t>
                      </a:r>
                      <a:endParaRPr lang="en-ID" sz="2000" dirty="0"/>
                    </a:p>
                  </a:txBody>
                  <a:tcPr/>
                </a:tc>
                <a:tc>
                  <a:txBody>
                    <a:bodyPr/>
                    <a:lstStyle/>
                    <a:p>
                      <a:pPr algn="ctr"/>
                      <a:r>
                        <a:rPr lang="en-US" sz="2000" dirty="0"/>
                        <a:t>Movie D</a:t>
                      </a:r>
                      <a:endParaRPr lang="en-ID" sz="2000" dirty="0"/>
                    </a:p>
                  </a:txBody>
                  <a:tcPr/>
                </a:tc>
                <a:extLst>
                  <a:ext uri="{0D108BD9-81ED-4DB2-BD59-A6C34878D82A}">
                    <a16:rowId xmlns:a16="http://schemas.microsoft.com/office/drawing/2014/main" val="2954203409"/>
                  </a:ext>
                </a:extLst>
              </a:tr>
              <a:tr h="398249">
                <a:tc>
                  <a:txBody>
                    <a:bodyPr/>
                    <a:lstStyle/>
                    <a:p>
                      <a:pPr algn="ctr"/>
                      <a:r>
                        <a:rPr lang="en-US" sz="2000" dirty="0"/>
                        <a:t>Budi</a:t>
                      </a:r>
                      <a:endParaRPr lang="en-ID" sz="2000" dirty="0"/>
                    </a:p>
                  </a:txBody>
                  <a:tcPr/>
                </a:tc>
                <a:tc>
                  <a:txBody>
                    <a:bodyPr/>
                    <a:lstStyle/>
                    <a:p>
                      <a:pPr algn="ctr"/>
                      <a:r>
                        <a:rPr lang="en-US" sz="2000" dirty="0"/>
                        <a:t>5</a:t>
                      </a:r>
                      <a:endParaRPr lang="en-ID" sz="2000" dirty="0"/>
                    </a:p>
                  </a:txBody>
                  <a:tcPr/>
                </a:tc>
                <a:tc>
                  <a:txBody>
                    <a:bodyPr/>
                    <a:lstStyle/>
                    <a:p>
                      <a:pPr algn="ctr"/>
                      <a:r>
                        <a:rPr lang="en-US" sz="2000" dirty="0"/>
                        <a:t>4</a:t>
                      </a:r>
                      <a:endParaRPr lang="en-ID" sz="2000" dirty="0"/>
                    </a:p>
                  </a:txBody>
                  <a:tcPr/>
                </a:tc>
                <a:tc>
                  <a:txBody>
                    <a:bodyPr/>
                    <a:lstStyle/>
                    <a:p>
                      <a:pPr algn="ctr"/>
                      <a:r>
                        <a:rPr lang="en-US" sz="2000" dirty="0">
                          <a:solidFill>
                            <a:srgbClr val="FF0000"/>
                          </a:solidFill>
                        </a:rPr>
                        <a:t>?</a:t>
                      </a:r>
                      <a:endParaRPr lang="en-ID" sz="2000" dirty="0">
                        <a:solidFill>
                          <a:srgbClr val="FF0000"/>
                        </a:solidFill>
                      </a:endParaRPr>
                    </a:p>
                  </a:txBody>
                  <a:tcPr/>
                </a:tc>
                <a:tc>
                  <a:txBody>
                    <a:bodyPr/>
                    <a:lstStyle/>
                    <a:p>
                      <a:pPr algn="ctr"/>
                      <a:r>
                        <a:rPr lang="en-US" sz="2000" dirty="0"/>
                        <a:t>1</a:t>
                      </a:r>
                      <a:endParaRPr lang="en-ID" sz="2000" dirty="0"/>
                    </a:p>
                  </a:txBody>
                  <a:tcPr/>
                </a:tc>
                <a:extLst>
                  <a:ext uri="{0D108BD9-81ED-4DB2-BD59-A6C34878D82A}">
                    <a16:rowId xmlns:a16="http://schemas.microsoft.com/office/drawing/2014/main" val="863063538"/>
                  </a:ext>
                </a:extLst>
              </a:tr>
              <a:tr h="398249">
                <a:tc>
                  <a:txBody>
                    <a:bodyPr/>
                    <a:lstStyle/>
                    <a:p>
                      <a:pPr algn="ctr"/>
                      <a:r>
                        <a:rPr lang="en-US" sz="2000" dirty="0"/>
                        <a:t>Joko</a:t>
                      </a:r>
                      <a:endParaRPr lang="en-ID" sz="2000" dirty="0"/>
                    </a:p>
                  </a:txBody>
                  <a:tcPr/>
                </a:tc>
                <a:tc>
                  <a:txBody>
                    <a:bodyPr/>
                    <a:lstStyle/>
                    <a:p>
                      <a:pPr algn="ctr"/>
                      <a:r>
                        <a:rPr lang="en-US" sz="2000" dirty="0"/>
                        <a:t>4</a:t>
                      </a:r>
                      <a:endParaRPr lang="en-ID" sz="2000" dirty="0"/>
                    </a:p>
                  </a:txBody>
                  <a:tcPr/>
                </a:tc>
                <a:tc>
                  <a:txBody>
                    <a:bodyPr/>
                    <a:lstStyle/>
                    <a:p>
                      <a:pPr algn="ctr"/>
                      <a:r>
                        <a:rPr lang="en-US" sz="2000" dirty="0"/>
                        <a:t>5</a:t>
                      </a:r>
                      <a:endParaRPr lang="en-ID" sz="2000" dirty="0"/>
                    </a:p>
                  </a:txBody>
                  <a:tcPr/>
                </a:tc>
                <a:tc>
                  <a:txBody>
                    <a:bodyPr/>
                    <a:lstStyle/>
                    <a:p>
                      <a:pPr algn="ctr"/>
                      <a:r>
                        <a:rPr lang="en-US" sz="2000" dirty="0"/>
                        <a:t>3</a:t>
                      </a:r>
                      <a:endParaRPr lang="en-ID" sz="2000" dirty="0"/>
                    </a:p>
                  </a:txBody>
                  <a:tcPr/>
                </a:tc>
                <a:tc>
                  <a:txBody>
                    <a:bodyPr/>
                    <a:lstStyle/>
                    <a:p>
                      <a:pPr algn="ctr"/>
                      <a:r>
                        <a:rPr lang="en-US" sz="2000" dirty="0"/>
                        <a:t>1</a:t>
                      </a:r>
                      <a:endParaRPr lang="en-ID" sz="2000" dirty="0"/>
                    </a:p>
                  </a:txBody>
                  <a:tcPr/>
                </a:tc>
                <a:extLst>
                  <a:ext uri="{0D108BD9-81ED-4DB2-BD59-A6C34878D82A}">
                    <a16:rowId xmlns:a16="http://schemas.microsoft.com/office/drawing/2014/main" val="3875191128"/>
                  </a:ext>
                </a:extLst>
              </a:tr>
              <a:tr h="398249">
                <a:tc>
                  <a:txBody>
                    <a:bodyPr/>
                    <a:lstStyle/>
                    <a:p>
                      <a:pPr algn="ctr"/>
                      <a:r>
                        <a:rPr lang="en-US" sz="2000" dirty="0"/>
                        <a:t>Raka</a:t>
                      </a:r>
                      <a:endParaRPr lang="en-ID" sz="2000" dirty="0"/>
                    </a:p>
                  </a:txBody>
                  <a:tcPr/>
                </a:tc>
                <a:tc>
                  <a:txBody>
                    <a:bodyPr/>
                    <a:lstStyle/>
                    <a:p>
                      <a:pPr algn="ctr"/>
                      <a:r>
                        <a:rPr lang="en-US" sz="2000" dirty="0"/>
                        <a:t>1</a:t>
                      </a:r>
                      <a:endParaRPr lang="en-ID" sz="2000" dirty="0"/>
                    </a:p>
                  </a:txBody>
                  <a:tcPr/>
                </a:tc>
                <a:tc>
                  <a:txBody>
                    <a:bodyPr/>
                    <a:lstStyle/>
                    <a:p>
                      <a:pPr algn="ctr"/>
                      <a:r>
                        <a:rPr lang="en-US" sz="2000" dirty="0"/>
                        <a:t>2</a:t>
                      </a:r>
                      <a:endParaRPr lang="en-ID" sz="2000" dirty="0"/>
                    </a:p>
                  </a:txBody>
                  <a:tcPr/>
                </a:tc>
                <a:tc>
                  <a:txBody>
                    <a:bodyPr/>
                    <a:lstStyle/>
                    <a:p>
                      <a:pPr algn="ctr"/>
                      <a:r>
                        <a:rPr lang="en-US" sz="2000" dirty="0"/>
                        <a:t>5</a:t>
                      </a:r>
                      <a:endParaRPr lang="en-ID" sz="2000" dirty="0"/>
                    </a:p>
                  </a:txBody>
                  <a:tcPr/>
                </a:tc>
                <a:tc>
                  <a:txBody>
                    <a:bodyPr/>
                    <a:lstStyle/>
                    <a:p>
                      <a:pPr algn="ctr"/>
                      <a:r>
                        <a:rPr lang="en-US" sz="2000" dirty="0"/>
                        <a:t>2</a:t>
                      </a:r>
                      <a:endParaRPr lang="en-ID" sz="2000" dirty="0"/>
                    </a:p>
                  </a:txBody>
                  <a:tcPr/>
                </a:tc>
                <a:extLst>
                  <a:ext uri="{0D108BD9-81ED-4DB2-BD59-A6C34878D82A}">
                    <a16:rowId xmlns:a16="http://schemas.microsoft.com/office/drawing/2014/main" val="3344462219"/>
                  </a:ext>
                </a:extLst>
              </a:tr>
              <a:tr h="398249">
                <a:tc>
                  <a:txBody>
                    <a:bodyPr/>
                    <a:lstStyle/>
                    <a:p>
                      <a:pPr algn="ctr"/>
                      <a:r>
                        <a:rPr lang="en-US" sz="2000" dirty="0" err="1"/>
                        <a:t>Bowo</a:t>
                      </a:r>
                      <a:endParaRPr lang="en-ID" sz="2000" dirty="0"/>
                    </a:p>
                  </a:txBody>
                  <a:tcPr/>
                </a:tc>
                <a:tc>
                  <a:txBody>
                    <a:bodyPr/>
                    <a:lstStyle/>
                    <a:p>
                      <a:pPr algn="ctr"/>
                      <a:r>
                        <a:rPr lang="en-US" sz="2000" dirty="0"/>
                        <a:t>4</a:t>
                      </a:r>
                      <a:endParaRPr lang="en-ID" sz="2000" dirty="0"/>
                    </a:p>
                  </a:txBody>
                  <a:tcPr/>
                </a:tc>
                <a:tc>
                  <a:txBody>
                    <a:bodyPr/>
                    <a:lstStyle/>
                    <a:p>
                      <a:pPr algn="ctr"/>
                      <a:r>
                        <a:rPr lang="en-US" sz="2000" dirty="0"/>
                        <a:t>5</a:t>
                      </a:r>
                      <a:endParaRPr lang="en-ID" sz="2000" dirty="0"/>
                    </a:p>
                  </a:txBody>
                  <a:tcPr/>
                </a:tc>
                <a:tc>
                  <a:txBody>
                    <a:bodyPr/>
                    <a:lstStyle/>
                    <a:p>
                      <a:pPr algn="ctr"/>
                      <a:r>
                        <a:rPr lang="en-US" sz="2000" dirty="0"/>
                        <a:t>2</a:t>
                      </a:r>
                      <a:endParaRPr lang="en-ID" sz="2000" dirty="0"/>
                    </a:p>
                  </a:txBody>
                  <a:tcPr/>
                </a:tc>
                <a:tc>
                  <a:txBody>
                    <a:bodyPr/>
                    <a:lstStyle/>
                    <a:p>
                      <a:pPr algn="ctr"/>
                      <a:r>
                        <a:rPr lang="en-US" sz="2000" dirty="0"/>
                        <a:t>1</a:t>
                      </a:r>
                      <a:endParaRPr lang="en-ID" sz="2000" dirty="0"/>
                    </a:p>
                  </a:txBody>
                  <a:tcPr/>
                </a:tc>
                <a:extLst>
                  <a:ext uri="{0D108BD9-81ED-4DB2-BD59-A6C34878D82A}">
                    <a16:rowId xmlns:a16="http://schemas.microsoft.com/office/drawing/2014/main" val="1704546644"/>
                  </a:ext>
                </a:extLst>
              </a:tr>
            </a:tbl>
          </a:graphicData>
        </a:graphic>
      </p:graphicFrame>
      <p:sp>
        <p:nvSpPr>
          <p:cNvPr id="3" name="TextBox 2">
            <a:extLst>
              <a:ext uri="{FF2B5EF4-FFF2-40B4-BE49-F238E27FC236}">
                <a16:creationId xmlns:a16="http://schemas.microsoft.com/office/drawing/2014/main" id="{1F640A7D-0B41-2911-4FBA-23B3BC388F36}"/>
              </a:ext>
            </a:extLst>
          </p:cNvPr>
          <p:cNvSpPr txBox="1"/>
          <p:nvPr/>
        </p:nvSpPr>
        <p:spPr>
          <a:xfrm>
            <a:off x="1214649" y="3783558"/>
            <a:ext cx="6578221" cy="1631216"/>
          </a:xfrm>
          <a:prstGeom prst="rect">
            <a:avLst/>
          </a:prstGeom>
          <a:noFill/>
        </p:spPr>
        <p:txBody>
          <a:bodyPr wrap="square" rtlCol="0">
            <a:spAutoFit/>
          </a:bodyPr>
          <a:lstStyle/>
          <a:p>
            <a:pPr algn="just"/>
            <a:r>
              <a:rPr lang="en-US" sz="2000" dirty="0">
                <a:latin typeface="Trebuchet MS" panose="020B0603020202020204" pitchFamily="34" charset="0"/>
              </a:rPr>
              <a:t>Given a data like this from streaming service, they want to recommend Movie C to Budi, so to know whether Budi likes Movie C or not, we need to calculate another user that has similar behavior with Budi and predict the Budi’s rating for Movie C .</a:t>
            </a:r>
            <a:endParaRPr lang="en-ID" sz="2000" dirty="0">
              <a:latin typeface="Trebuchet MS" panose="020B0603020202020204" pitchFamily="34" charset="0"/>
            </a:endParaRPr>
          </a:p>
        </p:txBody>
      </p:sp>
    </p:spTree>
    <p:extLst>
      <p:ext uri="{BB962C8B-B14F-4D97-AF65-F5344CB8AC3E}">
        <p14:creationId xmlns:p14="http://schemas.microsoft.com/office/powerpoint/2010/main" val="583070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89E26FA7-7EDF-7D0D-AB29-1B2AF0C91533}"/>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B43D05FC-8F95-5EBD-9632-BF4525F73AA4}"/>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701255BE-5F45-5BD4-B44B-D7BFCFFE83C1}"/>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0B7AD645-00B0-C512-EC71-C5B98B5D7541}"/>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0FF32063-E7E3-EDA7-B69D-D2C324D9CE0E}"/>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Collaborative Filtering</a:t>
            </a:r>
            <a:endParaRPr sz="8800" dirty="0">
              <a:latin typeface="Georgia"/>
              <a:ea typeface="Georgia"/>
              <a:cs typeface="Georgia"/>
              <a:sym typeface="Georgia"/>
            </a:endParaRPr>
          </a:p>
        </p:txBody>
      </p:sp>
      <p:sp>
        <p:nvSpPr>
          <p:cNvPr id="3" name="TextBox 2">
            <a:extLst>
              <a:ext uri="{FF2B5EF4-FFF2-40B4-BE49-F238E27FC236}">
                <a16:creationId xmlns:a16="http://schemas.microsoft.com/office/drawing/2014/main" id="{5DBFEE1D-DEA9-541D-A3F1-D9EC2F61AC28}"/>
              </a:ext>
            </a:extLst>
          </p:cNvPr>
          <p:cNvSpPr txBox="1"/>
          <p:nvPr/>
        </p:nvSpPr>
        <p:spPr>
          <a:xfrm>
            <a:off x="1569492" y="3377424"/>
            <a:ext cx="9144000" cy="1600438"/>
          </a:xfrm>
          <a:prstGeom prst="rect">
            <a:avLst/>
          </a:prstGeom>
          <a:noFill/>
        </p:spPr>
        <p:txBody>
          <a:bodyPr wrap="square">
            <a:spAutoFit/>
          </a:bodyPr>
          <a:lstStyle/>
          <a:p>
            <a:pPr algn="just"/>
            <a:r>
              <a:rPr lang="en-US" sz="3200" b="1" dirty="0">
                <a:latin typeface="Trebuchet MS" panose="020B0603020202020204" pitchFamily="34" charset="0"/>
              </a:rPr>
              <a:t>Calculate the similarities between Budi and other user</a:t>
            </a:r>
          </a:p>
          <a:p>
            <a:pPr algn="just"/>
            <a:endParaRPr lang="en-US" sz="1400" dirty="0">
              <a:latin typeface="Trebuchet MS" panose="020B0603020202020204" pitchFamily="34" charset="0"/>
            </a:endParaRPr>
          </a:p>
          <a:p>
            <a:pPr algn="just"/>
            <a:endParaRPr lang="en-US" sz="2000" dirty="0">
              <a:latin typeface="Trebuchet MS" panose="020B0603020202020204" pitchFamily="34" charset="0"/>
            </a:endParaRPr>
          </a:p>
        </p:txBody>
      </p:sp>
      <p:graphicFrame>
        <p:nvGraphicFramePr>
          <p:cNvPr id="4" name="Table 3">
            <a:extLst>
              <a:ext uri="{FF2B5EF4-FFF2-40B4-BE49-F238E27FC236}">
                <a16:creationId xmlns:a16="http://schemas.microsoft.com/office/drawing/2014/main" id="{EEDDAAC6-31D1-970D-1A84-1BAAFAB18CEC}"/>
              </a:ext>
            </a:extLst>
          </p:cNvPr>
          <p:cNvGraphicFramePr>
            <a:graphicFrameLocks noGrp="1"/>
          </p:cNvGraphicFramePr>
          <p:nvPr>
            <p:extLst>
              <p:ext uri="{D42A27DB-BD31-4B8C-83A1-F6EECF244321}">
                <p14:modId xmlns:p14="http://schemas.microsoft.com/office/powerpoint/2010/main" val="2737171686"/>
              </p:ext>
            </p:extLst>
          </p:nvPr>
        </p:nvGraphicFramePr>
        <p:xfrm>
          <a:off x="1569492" y="4935213"/>
          <a:ext cx="5322627" cy="2220744"/>
        </p:xfrm>
        <a:graphic>
          <a:graphicData uri="http://schemas.openxmlformats.org/drawingml/2006/table">
            <a:tbl>
              <a:tblPr firstRow="1" bandRow="1">
                <a:tableStyleId>{5C22544A-7EE6-4342-B048-85BDC9FD1C3A}</a:tableStyleId>
              </a:tblPr>
              <a:tblGrid>
                <a:gridCol w="2677708">
                  <a:extLst>
                    <a:ext uri="{9D8B030D-6E8A-4147-A177-3AD203B41FA5}">
                      <a16:colId xmlns:a16="http://schemas.microsoft.com/office/drawing/2014/main" val="2378824928"/>
                    </a:ext>
                  </a:extLst>
                </a:gridCol>
                <a:gridCol w="2644919">
                  <a:extLst>
                    <a:ext uri="{9D8B030D-6E8A-4147-A177-3AD203B41FA5}">
                      <a16:colId xmlns:a16="http://schemas.microsoft.com/office/drawing/2014/main" val="1149897930"/>
                    </a:ext>
                  </a:extLst>
                </a:gridCol>
              </a:tblGrid>
              <a:tr h="836292">
                <a:tc>
                  <a:txBody>
                    <a:bodyPr/>
                    <a:lstStyle/>
                    <a:p>
                      <a:pPr algn="ctr"/>
                      <a:r>
                        <a:rPr lang="en-US" sz="2000" dirty="0"/>
                        <a:t>User</a:t>
                      </a:r>
                      <a:endParaRPr lang="en-ID" sz="2000" dirty="0"/>
                    </a:p>
                  </a:txBody>
                  <a:tcPr/>
                </a:tc>
                <a:tc>
                  <a:txBody>
                    <a:bodyPr/>
                    <a:lstStyle/>
                    <a:p>
                      <a:pPr algn="ctr"/>
                      <a:r>
                        <a:rPr lang="en-US" sz="2000" dirty="0"/>
                        <a:t>User’s similarity with Budi</a:t>
                      </a:r>
                      <a:endParaRPr lang="en-ID" sz="2000" dirty="0"/>
                    </a:p>
                  </a:txBody>
                  <a:tcPr/>
                </a:tc>
                <a:extLst>
                  <a:ext uri="{0D108BD9-81ED-4DB2-BD59-A6C34878D82A}">
                    <a16:rowId xmlns:a16="http://schemas.microsoft.com/office/drawing/2014/main" val="3339545327"/>
                  </a:ext>
                </a:extLst>
              </a:tr>
              <a:tr h="461484">
                <a:tc>
                  <a:txBody>
                    <a:bodyPr/>
                    <a:lstStyle/>
                    <a:p>
                      <a:pPr algn="ctr"/>
                      <a:r>
                        <a:rPr lang="en-US" sz="2000" dirty="0"/>
                        <a:t>Joko</a:t>
                      </a:r>
                      <a:endParaRPr lang="en-ID" sz="2000" dirty="0"/>
                    </a:p>
                  </a:txBody>
                  <a:tcPr/>
                </a:tc>
                <a:tc>
                  <a:txBody>
                    <a:bodyPr/>
                    <a:lstStyle/>
                    <a:p>
                      <a:pPr algn="ctr"/>
                      <a:r>
                        <a:rPr lang="en-ID" sz="2000" dirty="0"/>
                        <a:t>0.885878</a:t>
                      </a:r>
                    </a:p>
                  </a:txBody>
                  <a:tcPr/>
                </a:tc>
                <a:extLst>
                  <a:ext uri="{0D108BD9-81ED-4DB2-BD59-A6C34878D82A}">
                    <a16:rowId xmlns:a16="http://schemas.microsoft.com/office/drawing/2014/main" val="3067585283"/>
                  </a:ext>
                </a:extLst>
              </a:tr>
              <a:tr h="461484">
                <a:tc>
                  <a:txBody>
                    <a:bodyPr/>
                    <a:lstStyle/>
                    <a:p>
                      <a:pPr algn="ctr"/>
                      <a:r>
                        <a:rPr lang="en-ID" sz="2000" b="0" i="0" u="none" strike="noStrike" cap="none" dirty="0">
                          <a:solidFill>
                            <a:schemeClr val="dk1"/>
                          </a:solidFill>
                          <a:effectLst/>
                          <a:latin typeface="+mn-lt"/>
                          <a:ea typeface="+mn-ea"/>
                          <a:cs typeface="+mn-cs"/>
                          <a:sym typeface="Arial"/>
                        </a:rPr>
                        <a:t>Raka</a:t>
                      </a:r>
                      <a:endParaRPr lang="en-ID" sz="2000" dirty="0"/>
                    </a:p>
                  </a:txBody>
                  <a:tcPr/>
                </a:tc>
                <a:tc>
                  <a:txBody>
                    <a:bodyPr/>
                    <a:lstStyle/>
                    <a:p>
                      <a:pPr algn="ctr"/>
                      <a:r>
                        <a:rPr lang="en-ID" sz="2000" dirty="0"/>
                        <a:t>0.396942</a:t>
                      </a:r>
                    </a:p>
                  </a:txBody>
                  <a:tcPr/>
                </a:tc>
                <a:extLst>
                  <a:ext uri="{0D108BD9-81ED-4DB2-BD59-A6C34878D82A}">
                    <a16:rowId xmlns:a16="http://schemas.microsoft.com/office/drawing/2014/main" val="2938163370"/>
                  </a:ext>
                </a:extLst>
              </a:tr>
              <a:tr h="461484">
                <a:tc>
                  <a:txBody>
                    <a:bodyPr/>
                    <a:lstStyle/>
                    <a:p>
                      <a:pPr algn="ctr"/>
                      <a:r>
                        <a:rPr lang="en-ID" sz="2000" b="0" i="0" u="none" strike="noStrike" cap="none" dirty="0" err="1">
                          <a:solidFill>
                            <a:schemeClr val="dk1"/>
                          </a:solidFill>
                          <a:effectLst/>
                          <a:latin typeface="+mn-lt"/>
                          <a:ea typeface="+mn-ea"/>
                          <a:cs typeface="+mn-cs"/>
                          <a:sym typeface="Arial"/>
                        </a:rPr>
                        <a:t>Bowo</a:t>
                      </a:r>
                      <a:endParaRPr lang="en-ID" sz="2000" dirty="0"/>
                    </a:p>
                  </a:txBody>
                  <a:tcPr/>
                </a:tc>
                <a:tc>
                  <a:txBody>
                    <a:bodyPr/>
                    <a:lstStyle/>
                    <a:p>
                      <a:pPr algn="ctr"/>
                      <a:r>
                        <a:rPr lang="en-ID" sz="2000" dirty="0"/>
                        <a:t>0.932782</a:t>
                      </a:r>
                    </a:p>
                  </a:txBody>
                  <a:tcPr/>
                </a:tc>
                <a:extLst>
                  <a:ext uri="{0D108BD9-81ED-4DB2-BD59-A6C34878D82A}">
                    <a16:rowId xmlns:a16="http://schemas.microsoft.com/office/drawing/2014/main" val="871704753"/>
                  </a:ext>
                </a:extLst>
              </a:tr>
            </a:tbl>
          </a:graphicData>
        </a:graphic>
      </p:graphicFrame>
    </p:spTree>
    <p:extLst>
      <p:ext uri="{BB962C8B-B14F-4D97-AF65-F5344CB8AC3E}">
        <p14:creationId xmlns:p14="http://schemas.microsoft.com/office/powerpoint/2010/main" val="3452741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ED138541-745F-2AEA-405C-B01E08312AF7}"/>
            </a:ext>
          </a:extLst>
        </p:cNvPr>
        <p:cNvGrpSpPr/>
        <p:nvPr/>
      </p:nvGrpSpPr>
      <p:grpSpPr>
        <a:xfrm>
          <a:off x="0" y="0"/>
          <a:ext cx="0" cy="0"/>
          <a:chOff x="0" y="0"/>
          <a:chExt cx="0" cy="0"/>
        </a:xfrm>
      </p:grpSpPr>
      <p:grpSp>
        <p:nvGrpSpPr>
          <p:cNvPr id="140" name="Google Shape;140;p9">
            <a:extLst>
              <a:ext uri="{FF2B5EF4-FFF2-40B4-BE49-F238E27FC236}">
                <a16:creationId xmlns:a16="http://schemas.microsoft.com/office/drawing/2014/main" id="{A72CA224-483F-E3DC-27BA-BB094F668B5F}"/>
              </a:ext>
            </a:extLst>
          </p:cNvPr>
          <p:cNvGrpSpPr/>
          <p:nvPr/>
        </p:nvGrpSpPr>
        <p:grpSpPr>
          <a:xfrm>
            <a:off x="0" y="5"/>
            <a:ext cx="18288000" cy="2869803"/>
            <a:chOff x="0" y="5"/>
            <a:chExt cx="18288000" cy="4162430"/>
          </a:xfrm>
        </p:grpSpPr>
        <p:sp>
          <p:nvSpPr>
            <p:cNvPr id="141" name="Google Shape;141;p9">
              <a:extLst>
                <a:ext uri="{FF2B5EF4-FFF2-40B4-BE49-F238E27FC236}">
                  <a16:creationId xmlns:a16="http://schemas.microsoft.com/office/drawing/2014/main" id="{B5363E95-FDDF-64F2-C61B-3B9309E90D5D}"/>
                </a:ext>
              </a:extLst>
            </p:cNvPr>
            <p:cNvSpPr/>
            <p:nvPr/>
          </p:nvSpPr>
          <p:spPr>
            <a:xfrm>
              <a:off x="0" y="5"/>
              <a:ext cx="18288000" cy="4162425"/>
            </a:xfrm>
            <a:custGeom>
              <a:avLst/>
              <a:gdLst/>
              <a:ahLst/>
              <a:cxnLst/>
              <a:rect l="l" t="t" r="r" b="b"/>
              <a:pathLst>
                <a:path w="18288000" h="4162425" extrusionOk="0">
                  <a:moveTo>
                    <a:pt x="18288000" y="4162425"/>
                  </a:moveTo>
                  <a:lnTo>
                    <a:pt x="0" y="4162425"/>
                  </a:lnTo>
                  <a:lnTo>
                    <a:pt x="0" y="0"/>
                  </a:lnTo>
                  <a:lnTo>
                    <a:pt x="18288000" y="0"/>
                  </a:lnTo>
                  <a:lnTo>
                    <a:pt x="18288000" y="4162425"/>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9">
              <a:extLst>
                <a:ext uri="{FF2B5EF4-FFF2-40B4-BE49-F238E27FC236}">
                  <a16:creationId xmlns:a16="http://schemas.microsoft.com/office/drawing/2014/main" id="{BAC9503B-12EE-B262-B8B9-4A39A58D386F}"/>
                </a:ext>
              </a:extLst>
            </p:cNvPr>
            <p:cNvSpPr/>
            <p:nvPr/>
          </p:nvSpPr>
          <p:spPr>
            <a:xfrm>
              <a:off x="14123883" y="10"/>
              <a:ext cx="4162425" cy="4162425"/>
            </a:xfrm>
            <a:custGeom>
              <a:avLst/>
              <a:gdLst/>
              <a:ahLst/>
              <a:cxnLst/>
              <a:rect l="l" t="t" r="r" b="b"/>
              <a:pathLst>
                <a:path w="4162425" h="4162425" extrusionOk="0">
                  <a:moveTo>
                    <a:pt x="1853526" y="4162411"/>
                  </a:moveTo>
                  <a:lnTo>
                    <a:pt x="0" y="4162411"/>
                  </a:lnTo>
                  <a:lnTo>
                    <a:pt x="276" y="4113909"/>
                  </a:lnTo>
                  <a:lnTo>
                    <a:pt x="1105" y="4065539"/>
                  </a:lnTo>
                  <a:lnTo>
                    <a:pt x="2481" y="4017305"/>
                  </a:lnTo>
                  <a:lnTo>
                    <a:pt x="4404" y="3969210"/>
                  </a:lnTo>
                  <a:lnTo>
                    <a:pt x="6869" y="3921256"/>
                  </a:lnTo>
                  <a:lnTo>
                    <a:pt x="9873" y="3873446"/>
                  </a:lnTo>
                  <a:lnTo>
                    <a:pt x="13414" y="3825784"/>
                  </a:lnTo>
                  <a:lnTo>
                    <a:pt x="17489" y="3778273"/>
                  </a:lnTo>
                  <a:lnTo>
                    <a:pt x="22094" y="3730914"/>
                  </a:lnTo>
                  <a:lnTo>
                    <a:pt x="27227" y="3683713"/>
                  </a:lnTo>
                  <a:lnTo>
                    <a:pt x="32884" y="3636671"/>
                  </a:lnTo>
                  <a:lnTo>
                    <a:pt x="39063" y="3589791"/>
                  </a:lnTo>
                  <a:lnTo>
                    <a:pt x="45761" y="3543077"/>
                  </a:lnTo>
                  <a:lnTo>
                    <a:pt x="52974" y="3496531"/>
                  </a:lnTo>
                  <a:lnTo>
                    <a:pt x="60700" y="3450156"/>
                  </a:lnTo>
                  <a:lnTo>
                    <a:pt x="68935" y="3403956"/>
                  </a:lnTo>
                  <a:lnTo>
                    <a:pt x="77677" y="3357934"/>
                  </a:lnTo>
                  <a:lnTo>
                    <a:pt x="86923" y="3312091"/>
                  </a:lnTo>
                  <a:lnTo>
                    <a:pt x="96670" y="3266433"/>
                  </a:lnTo>
                  <a:lnTo>
                    <a:pt x="106914" y="3220960"/>
                  </a:lnTo>
                  <a:lnTo>
                    <a:pt x="117652" y="3175677"/>
                  </a:lnTo>
                  <a:lnTo>
                    <a:pt x="128883" y="3130587"/>
                  </a:lnTo>
                  <a:lnTo>
                    <a:pt x="140602" y="3085691"/>
                  </a:lnTo>
                  <a:lnTo>
                    <a:pt x="152806" y="3040994"/>
                  </a:lnTo>
                  <a:lnTo>
                    <a:pt x="165494" y="2996499"/>
                  </a:lnTo>
                  <a:lnTo>
                    <a:pt x="178661" y="2952208"/>
                  </a:lnTo>
                  <a:lnTo>
                    <a:pt x="192305" y="2908124"/>
                  </a:lnTo>
                  <a:lnTo>
                    <a:pt x="206422" y="2864250"/>
                  </a:lnTo>
                  <a:lnTo>
                    <a:pt x="221011" y="2820590"/>
                  </a:lnTo>
                  <a:lnTo>
                    <a:pt x="236067" y="2777146"/>
                  </a:lnTo>
                  <a:lnTo>
                    <a:pt x="251587" y="2733922"/>
                  </a:lnTo>
                  <a:lnTo>
                    <a:pt x="267570" y="2690919"/>
                  </a:lnTo>
                  <a:lnTo>
                    <a:pt x="284011" y="2648142"/>
                  </a:lnTo>
                  <a:lnTo>
                    <a:pt x="300908" y="2605594"/>
                  </a:lnTo>
                  <a:lnTo>
                    <a:pt x="318258" y="2563276"/>
                  </a:lnTo>
                  <a:lnTo>
                    <a:pt x="336057" y="2521193"/>
                  </a:lnTo>
                  <a:lnTo>
                    <a:pt x="354304" y="2479347"/>
                  </a:lnTo>
                  <a:lnTo>
                    <a:pt x="372994" y="2437742"/>
                  </a:lnTo>
                  <a:lnTo>
                    <a:pt x="392125" y="2396380"/>
                  </a:lnTo>
                  <a:lnTo>
                    <a:pt x="411693" y="2355263"/>
                  </a:lnTo>
                  <a:lnTo>
                    <a:pt x="431697" y="2314397"/>
                  </a:lnTo>
                  <a:lnTo>
                    <a:pt x="452132" y="2273782"/>
                  </a:lnTo>
                  <a:lnTo>
                    <a:pt x="472996" y="2233423"/>
                  </a:lnTo>
                  <a:lnTo>
                    <a:pt x="494286" y="2193322"/>
                  </a:lnTo>
                  <a:lnTo>
                    <a:pt x="515999" y="2153482"/>
                  </a:lnTo>
                  <a:lnTo>
                    <a:pt x="538132" y="2113906"/>
                  </a:lnTo>
                  <a:lnTo>
                    <a:pt x="560681" y="2074597"/>
                  </a:lnTo>
                  <a:lnTo>
                    <a:pt x="583644" y="2035559"/>
                  </a:lnTo>
                  <a:lnTo>
                    <a:pt x="607018" y="1996794"/>
                  </a:lnTo>
                  <a:lnTo>
                    <a:pt x="630800" y="1958305"/>
                  </a:lnTo>
                  <a:lnTo>
                    <a:pt x="654987" y="1920095"/>
                  </a:lnTo>
                  <a:lnTo>
                    <a:pt x="679576" y="1882168"/>
                  </a:lnTo>
                  <a:lnTo>
                    <a:pt x="704564" y="1844525"/>
                  </a:lnTo>
                  <a:lnTo>
                    <a:pt x="729947" y="1807171"/>
                  </a:lnTo>
                  <a:lnTo>
                    <a:pt x="755724" y="1770108"/>
                  </a:lnTo>
                  <a:lnTo>
                    <a:pt x="781890" y="1733339"/>
                  </a:lnTo>
                  <a:lnTo>
                    <a:pt x="808444" y="1696867"/>
                  </a:lnTo>
                  <a:lnTo>
                    <a:pt x="835381" y="1660695"/>
                  </a:lnTo>
                  <a:lnTo>
                    <a:pt x="862699" y="1624827"/>
                  </a:lnTo>
                  <a:lnTo>
                    <a:pt x="890395" y="1589264"/>
                  </a:lnTo>
                  <a:lnTo>
                    <a:pt x="918466" y="1554011"/>
                  </a:lnTo>
                  <a:lnTo>
                    <a:pt x="946909" y="1519069"/>
                  </a:lnTo>
                  <a:lnTo>
                    <a:pt x="975721" y="1484443"/>
                  </a:lnTo>
                  <a:lnTo>
                    <a:pt x="1004899" y="1450135"/>
                  </a:lnTo>
                  <a:lnTo>
                    <a:pt x="1034440" y="1416148"/>
                  </a:lnTo>
                  <a:lnTo>
                    <a:pt x="1064341" y="1382485"/>
                  </a:lnTo>
                  <a:lnTo>
                    <a:pt x="1094599" y="1349149"/>
                  </a:lnTo>
                  <a:lnTo>
                    <a:pt x="1125211" y="1316143"/>
                  </a:lnTo>
                  <a:lnTo>
                    <a:pt x="1156174" y="1283470"/>
                  </a:lnTo>
                  <a:lnTo>
                    <a:pt x="1187484" y="1251133"/>
                  </a:lnTo>
                  <a:lnTo>
                    <a:pt x="1219140" y="1219135"/>
                  </a:lnTo>
                  <a:lnTo>
                    <a:pt x="1251138" y="1187479"/>
                  </a:lnTo>
                  <a:lnTo>
                    <a:pt x="1283475" y="1156169"/>
                  </a:lnTo>
                  <a:lnTo>
                    <a:pt x="1316148" y="1125206"/>
                  </a:lnTo>
                  <a:lnTo>
                    <a:pt x="1349154" y="1094594"/>
                  </a:lnTo>
                  <a:lnTo>
                    <a:pt x="1382490" y="1064336"/>
                  </a:lnTo>
                  <a:lnTo>
                    <a:pt x="1416153" y="1034435"/>
                  </a:lnTo>
                  <a:lnTo>
                    <a:pt x="1450141" y="1004895"/>
                  </a:lnTo>
                  <a:lnTo>
                    <a:pt x="1484449" y="975717"/>
                  </a:lnTo>
                  <a:lnTo>
                    <a:pt x="1519075" y="946905"/>
                  </a:lnTo>
                  <a:lnTo>
                    <a:pt x="1554017" y="918462"/>
                  </a:lnTo>
                  <a:lnTo>
                    <a:pt x="1589270" y="890391"/>
                  </a:lnTo>
                  <a:lnTo>
                    <a:pt x="1624833" y="862695"/>
                  </a:lnTo>
                  <a:lnTo>
                    <a:pt x="1660702" y="835377"/>
                  </a:lnTo>
                  <a:lnTo>
                    <a:pt x="1696874" y="808440"/>
                  </a:lnTo>
                  <a:lnTo>
                    <a:pt x="1733346" y="781887"/>
                  </a:lnTo>
                  <a:lnTo>
                    <a:pt x="1770115" y="755720"/>
                  </a:lnTo>
                  <a:lnTo>
                    <a:pt x="1807178" y="729944"/>
                  </a:lnTo>
                  <a:lnTo>
                    <a:pt x="1844532" y="704561"/>
                  </a:lnTo>
                  <a:lnTo>
                    <a:pt x="1882175" y="679573"/>
                  </a:lnTo>
                  <a:lnTo>
                    <a:pt x="1920103" y="654984"/>
                  </a:lnTo>
                  <a:lnTo>
                    <a:pt x="1958313" y="630798"/>
                  </a:lnTo>
                  <a:lnTo>
                    <a:pt x="1996802" y="607016"/>
                  </a:lnTo>
                  <a:lnTo>
                    <a:pt x="2035567" y="583642"/>
                  </a:lnTo>
                  <a:lnTo>
                    <a:pt x="2074605" y="560678"/>
                  </a:lnTo>
                  <a:lnTo>
                    <a:pt x="2113914" y="538129"/>
                  </a:lnTo>
                  <a:lnTo>
                    <a:pt x="2153490" y="515996"/>
                  </a:lnTo>
                  <a:lnTo>
                    <a:pt x="2193330" y="494284"/>
                  </a:lnTo>
                  <a:lnTo>
                    <a:pt x="2233431" y="472994"/>
                  </a:lnTo>
                  <a:lnTo>
                    <a:pt x="2273790" y="452130"/>
                  </a:lnTo>
                  <a:lnTo>
                    <a:pt x="2314405" y="431695"/>
                  </a:lnTo>
                  <a:lnTo>
                    <a:pt x="2355272" y="411691"/>
                  </a:lnTo>
                  <a:lnTo>
                    <a:pt x="2396388" y="392123"/>
                  </a:lnTo>
                  <a:lnTo>
                    <a:pt x="2437750" y="372992"/>
                  </a:lnTo>
                  <a:lnTo>
                    <a:pt x="2479356" y="354302"/>
                  </a:lnTo>
                  <a:lnTo>
                    <a:pt x="2521202" y="336056"/>
                  </a:lnTo>
                  <a:lnTo>
                    <a:pt x="2563285" y="318256"/>
                  </a:lnTo>
                  <a:lnTo>
                    <a:pt x="2605603" y="300907"/>
                  </a:lnTo>
                  <a:lnTo>
                    <a:pt x="2648151" y="284010"/>
                  </a:lnTo>
                  <a:lnTo>
                    <a:pt x="2690928" y="267569"/>
                  </a:lnTo>
                  <a:lnTo>
                    <a:pt x="2733931" y="251586"/>
                  </a:lnTo>
                  <a:lnTo>
                    <a:pt x="2777155" y="236066"/>
                  </a:lnTo>
                  <a:lnTo>
                    <a:pt x="2820599" y="221010"/>
                  </a:lnTo>
                  <a:lnTo>
                    <a:pt x="2864260" y="206421"/>
                  </a:lnTo>
                  <a:lnTo>
                    <a:pt x="2908133" y="192304"/>
                  </a:lnTo>
                  <a:lnTo>
                    <a:pt x="2952217" y="178660"/>
                  </a:lnTo>
                  <a:lnTo>
                    <a:pt x="2996508" y="165493"/>
                  </a:lnTo>
                  <a:lnTo>
                    <a:pt x="3041004" y="152806"/>
                  </a:lnTo>
                  <a:lnTo>
                    <a:pt x="3085701" y="140601"/>
                  </a:lnTo>
                  <a:lnTo>
                    <a:pt x="3130596" y="128882"/>
                  </a:lnTo>
                  <a:lnTo>
                    <a:pt x="3175687" y="117652"/>
                  </a:lnTo>
                  <a:lnTo>
                    <a:pt x="3220970" y="106913"/>
                  </a:lnTo>
                  <a:lnTo>
                    <a:pt x="3266443" y="96669"/>
                  </a:lnTo>
                  <a:lnTo>
                    <a:pt x="3312101" y="86923"/>
                  </a:lnTo>
                  <a:lnTo>
                    <a:pt x="3357944" y="77677"/>
                  </a:lnTo>
                  <a:lnTo>
                    <a:pt x="3403966" y="68935"/>
                  </a:lnTo>
                  <a:lnTo>
                    <a:pt x="3450166" y="60700"/>
                  </a:lnTo>
                  <a:lnTo>
                    <a:pt x="3496541" y="52974"/>
                  </a:lnTo>
                  <a:lnTo>
                    <a:pt x="3543087" y="45761"/>
                  </a:lnTo>
                  <a:lnTo>
                    <a:pt x="3589801" y="39063"/>
                  </a:lnTo>
                  <a:lnTo>
                    <a:pt x="3636681" y="32884"/>
                  </a:lnTo>
                  <a:lnTo>
                    <a:pt x="3683723" y="27227"/>
                  </a:lnTo>
                  <a:lnTo>
                    <a:pt x="3730925" y="22094"/>
                  </a:lnTo>
                  <a:lnTo>
                    <a:pt x="3778283" y="17489"/>
                  </a:lnTo>
                  <a:lnTo>
                    <a:pt x="3825794" y="13414"/>
                  </a:lnTo>
                  <a:lnTo>
                    <a:pt x="3873457" y="9873"/>
                  </a:lnTo>
                  <a:lnTo>
                    <a:pt x="3921266" y="6869"/>
                  </a:lnTo>
                  <a:lnTo>
                    <a:pt x="3969220" y="4404"/>
                  </a:lnTo>
                  <a:lnTo>
                    <a:pt x="4017316" y="2481"/>
                  </a:lnTo>
                  <a:lnTo>
                    <a:pt x="4065550" y="1105"/>
                  </a:lnTo>
                  <a:lnTo>
                    <a:pt x="4113919" y="276"/>
                  </a:lnTo>
                  <a:lnTo>
                    <a:pt x="4162421" y="0"/>
                  </a:lnTo>
                  <a:lnTo>
                    <a:pt x="4162421" y="1853505"/>
                  </a:lnTo>
                  <a:lnTo>
                    <a:pt x="4114115" y="1854000"/>
                  </a:lnTo>
                  <a:lnTo>
                    <a:pt x="4066051" y="1855480"/>
                  </a:lnTo>
                  <a:lnTo>
                    <a:pt x="4018238" y="1857934"/>
                  </a:lnTo>
                  <a:lnTo>
                    <a:pt x="3970686" y="1861353"/>
                  </a:lnTo>
                  <a:lnTo>
                    <a:pt x="3923405" y="1865727"/>
                  </a:lnTo>
                  <a:lnTo>
                    <a:pt x="3876404" y="1871047"/>
                  </a:lnTo>
                  <a:lnTo>
                    <a:pt x="3829693" y="1877303"/>
                  </a:lnTo>
                  <a:lnTo>
                    <a:pt x="3783282" y="1884485"/>
                  </a:lnTo>
                  <a:lnTo>
                    <a:pt x="3737179" y="1892583"/>
                  </a:lnTo>
                  <a:lnTo>
                    <a:pt x="3691396" y="1901589"/>
                  </a:lnTo>
                  <a:lnTo>
                    <a:pt x="3645941" y="1911492"/>
                  </a:lnTo>
                  <a:lnTo>
                    <a:pt x="3600825" y="1922283"/>
                  </a:lnTo>
                  <a:lnTo>
                    <a:pt x="3556056" y="1933952"/>
                  </a:lnTo>
                  <a:lnTo>
                    <a:pt x="3511645" y="1946490"/>
                  </a:lnTo>
                  <a:lnTo>
                    <a:pt x="3467600" y="1959886"/>
                  </a:lnTo>
                  <a:lnTo>
                    <a:pt x="3423933" y="1974132"/>
                  </a:lnTo>
                  <a:lnTo>
                    <a:pt x="3380652" y="1989217"/>
                  </a:lnTo>
                  <a:lnTo>
                    <a:pt x="3337766" y="2005132"/>
                  </a:lnTo>
                  <a:lnTo>
                    <a:pt x="3295287" y="2021867"/>
                  </a:lnTo>
                  <a:lnTo>
                    <a:pt x="3253223" y="2039413"/>
                  </a:lnTo>
                  <a:lnTo>
                    <a:pt x="3211583" y="2057760"/>
                  </a:lnTo>
                  <a:lnTo>
                    <a:pt x="3170379" y="2076898"/>
                  </a:lnTo>
                  <a:lnTo>
                    <a:pt x="3129618" y="2096818"/>
                  </a:lnTo>
                  <a:lnTo>
                    <a:pt x="3089312" y="2117510"/>
                  </a:lnTo>
                  <a:lnTo>
                    <a:pt x="3049468" y="2138964"/>
                  </a:lnTo>
                  <a:lnTo>
                    <a:pt x="3010098" y="2161172"/>
                  </a:lnTo>
                  <a:lnTo>
                    <a:pt x="2971211" y="2184122"/>
                  </a:lnTo>
                  <a:lnTo>
                    <a:pt x="2932817" y="2207806"/>
                  </a:lnTo>
                  <a:lnTo>
                    <a:pt x="2894924" y="2232213"/>
                  </a:lnTo>
                  <a:lnTo>
                    <a:pt x="2857543" y="2257335"/>
                  </a:lnTo>
                  <a:lnTo>
                    <a:pt x="2820683" y="2283161"/>
                  </a:lnTo>
                  <a:lnTo>
                    <a:pt x="2784355" y="2309683"/>
                  </a:lnTo>
                  <a:lnTo>
                    <a:pt x="2748567" y="2336889"/>
                  </a:lnTo>
                  <a:lnTo>
                    <a:pt x="2713329" y="2364772"/>
                  </a:lnTo>
                  <a:lnTo>
                    <a:pt x="2678652" y="2393320"/>
                  </a:lnTo>
                  <a:lnTo>
                    <a:pt x="2644543" y="2422524"/>
                  </a:lnTo>
                  <a:lnTo>
                    <a:pt x="2611014" y="2452376"/>
                  </a:lnTo>
                  <a:lnTo>
                    <a:pt x="2578074" y="2482864"/>
                  </a:lnTo>
                  <a:lnTo>
                    <a:pt x="2545733" y="2513980"/>
                  </a:lnTo>
                  <a:lnTo>
                    <a:pt x="2513999" y="2545713"/>
                  </a:lnTo>
                  <a:lnTo>
                    <a:pt x="2482884" y="2578055"/>
                  </a:lnTo>
                  <a:lnTo>
                    <a:pt x="2452395" y="2610995"/>
                  </a:lnTo>
                  <a:lnTo>
                    <a:pt x="2422544" y="2644524"/>
                  </a:lnTo>
                  <a:lnTo>
                    <a:pt x="2393340" y="2678633"/>
                  </a:lnTo>
                  <a:lnTo>
                    <a:pt x="2364792" y="2713310"/>
                  </a:lnTo>
                  <a:lnTo>
                    <a:pt x="2336909" y="2748548"/>
                  </a:lnTo>
                  <a:lnTo>
                    <a:pt x="2309703" y="2784336"/>
                  </a:lnTo>
                  <a:lnTo>
                    <a:pt x="2283182" y="2820665"/>
                  </a:lnTo>
                  <a:lnTo>
                    <a:pt x="2257355" y="2857525"/>
                  </a:lnTo>
                  <a:lnTo>
                    <a:pt x="2232234" y="2894906"/>
                  </a:lnTo>
                  <a:lnTo>
                    <a:pt x="2207826" y="2932799"/>
                  </a:lnTo>
                  <a:lnTo>
                    <a:pt x="2184142" y="2971193"/>
                  </a:lnTo>
                  <a:lnTo>
                    <a:pt x="2161192" y="3010081"/>
                  </a:lnTo>
                  <a:lnTo>
                    <a:pt x="2138985" y="3049451"/>
                  </a:lnTo>
                  <a:lnTo>
                    <a:pt x="2117531" y="3089294"/>
                  </a:lnTo>
                  <a:lnTo>
                    <a:pt x="2096839" y="3129601"/>
                  </a:lnTo>
                  <a:lnTo>
                    <a:pt x="2076919" y="3170362"/>
                  </a:lnTo>
                  <a:lnTo>
                    <a:pt x="2057781" y="3211567"/>
                  </a:lnTo>
                  <a:lnTo>
                    <a:pt x="2039434" y="3253206"/>
                  </a:lnTo>
                  <a:lnTo>
                    <a:pt x="2021888" y="3295271"/>
                  </a:lnTo>
                  <a:lnTo>
                    <a:pt x="2005153" y="3337750"/>
                  </a:lnTo>
                  <a:lnTo>
                    <a:pt x="1989238" y="3380636"/>
                  </a:lnTo>
                  <a:lnTo>
                    <a:pt x="1974152" y="3423917"/>
                  </a:lnTo>
                  <a:lnTo>
                    <a:pt x="1959907" y="3467585"/>
                  </a:lnTo>
                  <a:lnTo>
                    <a:pt x="1946511" y="3511629"/>
                  </a:lnTo>
                  <a:lnTo>
                    <a:pt x="1933973" y="3556041"/>
                  </a:lnTo>
                  <a:lnTo>
                    <a:pt x="1922304" y="3600810"/>
                  </a:lnTo>
                  <a:lnTo>
                    <a:pt x="1911513" y="3645927"/>
                  </a:lnTo>
                  <a:lnTo>
                    <a:pt x="1901610" y="3691382"/>
                  </a:lnTo>
                  <a:lnTo>
                    <a:pt x="1892604" y="3737166"/>
                  </a:lnTo>
                  <a:lnTo>
                    <a:pt x="1884505" y="3783268"/>
                  </a:lnTo>
                  <a:lnTo>
                    <a:pt x="1877323" y="3829680"/>
                  </a:lnTo>
                  <a:lnTo>
                    <a:pt x="1871068" y="3876391"/>
                  </a:lnTo>
                  <a:lnTo>
                    <a:pt x="1865748" y="3923393"/>
                  </a:lnTo>
                  <a:lnTo>
                    <a:pt x="1861374" y="3970674"/>
                  </a:lnTo>
                  <a:lnTo>
                    <a:pt x="1857955" y="4018226"/>
                  </a:lnTo>
                  <a:lnTo>
                    <a:pt x="1855501" y="4066040"/>
                  </a:lnTo>
                  <a:lnTo>
                    <a:pt x="1854021" y="4114105"/>
                  </a:lnTo>
                  <a:lnTo>
                    <a:pt x="1853526" y="4162411"/>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5" name="Google Shape;145;p9">
            <a:extLst>
              <a:ext uri="{FF2B5EF4-FFF2-40B4-BE49-F238E27FC236}">
                <a16:creationId xmlns:a16="http://schemas.microsoft.com/office/drawing/2014/main" id="{41825D68-E088-F0E8-BE90-037225966D09}"/>
              </a:ext>
            </a:extLst>
          </p:cNvPr>
          <p:cNvSpPr txBox="1">
            <a:spLocks noGrp="1"/>
          </p:cNvSpPr>
          <p:nvPr>
            <p:ph type="title"/>
          </p:nvPr>
        </p:nvSpPr>
        <p:spPr>
          <a:xfrm>
            <a:off x="1021202" y="507627"/>
            <a:ext cx="15183893" cy="136704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800" dirty="0">
                <a:latin typeface="Georgia"/>
                <a:ea typeface="Georgia"/>
                <a:cs typeface="Georgia"/>
                <a:sym typeface="Georgia"/>
              </a:rPr>
              <a:t>Collaborative Filtering</a:t>
            </a:r>
            <a:endParaRPr sz="8800" dirty="0">
              <a:latin typeface="Georgia"/>
              <a:ea typeface="Georgia"/>
              <a:cs typeface="Georgia"/>
              <a:sym typeface="Georgia"/>
            </a:endParaRPr>
          </a:p>
        </p:txBody>
      </p:sp>
      <p:sp>
        <p:nvSpPr>
          <p:cNvPr id="4" name="TextBox 3">
            <a:extLst>
              <a:ext uri="{FF2B5EF4-FFF2-40B4-BE49-F238E27FC236}">
                <a16:creationId xmlns:a16="http://schemas.microsoft.com/office/drawing/2014/main" id="{1DE13AAA-31B1-83C6-3B79-E9A3DBEEE80B}"/>
              </a:ext>
            </a:extLst>
          </p:cNvPr>
          <p:cNvSpPr txBox="1"/>
          <p:nvPr/>
        </p:nvSpPr>
        <p:spPr>
          <a:xfrm>
            <a:off x="1569492" y="3377424"/>
            <a:ext cx="9144000" cy="1107996"/>
          </a:xfrm>
          <a:prstGeom prst="rect">
            <a:avLst/>
          </a:prstGeom>
          <a:noFill/>
        </p:spPr>
        <p:txBody>
          <a:bodyPr wrap="square">
            <a:spAutoFit/>
          </a:bodyPr>
          <a:lstStyle/>
          <a:p>
            <a:pPr algn="just"/>
            <a:r>
              <a:rPr lang="en-US" sz="3200" b="1" dirty="0">
                <a:latin typeface="Trebuchet MS" panose="020B0603020202020204" pitchFamily="34" charset="0"/>
              </a:rPr>
              <a:t>Predict the movie rating </a:t>
            </a:r>
          </a:p>
          <a:p>
            <a:pPr algn="just"/>
            <a:endParaRPr lang="en-US" sz="1400" dirty="0">
              <a:latin typeface="Trebuchet MS" panose="020B0603020202020204" pitchFamily="34" charset="0"/>
            </a:endParaRPr>
          </a:p>
          <a:p>
            <a:pPr algn="just"/>
            <a:endParaRPr lang="en-US" sz="2000" dirty="0">
              <a:latin typeface="Trebuchet MS" panose="020B0603020202020204" pitchFamily="34" charset="0"/>
            </a:endParaRPr>
          </a:p>
        </p:txBody>
      </p:sp>
      <p:graphicFrame>
        <p:nvGraphicFramePr>
          <p:cNvPr id="5" name="Table 4">
            <a:extLst>
              <a:ext uri="{FF2B5EF4-FFF2-40B4-BE49-F238E27FC236}">
                <a16:creationId xmlns:a16="http://schemas.microsoft.com/office/drawing/2014/main" id="{064432C5-164C-1C37-60F9-A84A34B3A5FB}"/>
              </a:ext>
            </a:extLst>
          </p:cNvPr>
          <p:cNvGraphicFramePr>
            <a:graphicFrameLocks noGrp="1"/>
          </p:cNvGraphicFramePr>
          <p:nvPr>
            <p:extLst>
              <p:ext uri="{D42A27DB-BD31-4B8C-83A1-F6EECF244321}">
                <p14:modId xmlns:p14="http://schemas.microsoft.com/office/powerpoint/2010/main" val="2850711888"/>
              </p:ext>
            </p:extLst>
          </p:nvPr>
        </p:nvGraphicFramePr>
        <p:xfrm>
          <a:off x="1569492" y="4485420"/>
          <a:ext cx="4271750" cy="2390292"/>
        </p:xfrm>
        <a:graphic>
          <a:graphicData uri="http://schemas.openxmlformats.org/drawingml/2006/table">
            <a:tbl>
              <a:tblPr firstRow="1" bandRow="1">
                <a:tableStyleId>{5C22544A-7EE6-4342-B048-85BDC9FD1C3A}</a:tableStyleId>
              </a:tblPr>
              <a:tblGrid>
                <a:gridCol w="2149032">
                  <a:extLst>
                    <a:ext uri="{9D8B030D-6E8A-4147-A177-3AD203B41FA5}">
                      <a16:colId xmlns:a16="http://schemas.microsoft.com/office/drawing/2014/main" val="2378824928"/>
                    </a:ext>
                  </a:extLst>
                </a:gridCol>
                <a:gridCol w="2122718">
                  <a:extLst>
                    <a:ext uri="{9D8B030D-6E8A-4147-A177-3AD203B41FA5}">
                      <a16:colId xmlns:a16="http://schemas.microsoft.com/office/drawing/2014/main" val="1149897930"/>
                    </a:ext>
                  </a:extLst>
                </a:gridCol>
              </a:tblGrid>
              <a:tr h="836292">
                <a:tc>
                  <a:txBody>
                    <a:bodyPr/>
                    <a:lstStyle/>
                    <a:p>
                      <a:pPr algn="ctr"/>
                      <a:r>
                        <a:rPr lang="en-US" sz="2000" dirty="0"/>
                        <a:t>User</a:t>
                      </a:r>
                      <a:endParaRPr lang="en-ID" sz="2000" dirty="0"/>
                    </a:p>
                  </a:txBody>
                  <a:tcPr/>
                </a:tc>
                <a:tc>
                  <a:txBody>
                    <a:bodyPr/>
                    <a:lstStyle/>
                    <a:p>
                      <a:pPr algn="ctr"/>
                      <a:r>
                        <a:rPr lang="en-US" sz="2000" dirty="0"/>
                        <a:t>User’s similarity with Budi</a:t>
                      </a:r>
                      <a:endParaRPr lang="en-ID" sz="2000" dirty="0"/>
                    </a:p>
                  </a:txBody>
                  <a:tcPr/>
                </a:tc>
                <a:extLst>
                  <a:ext uri="{0D108BD9-81ED-4DB2-BD59-A6C34878D82A}">
                    <a16:rowId xmlns:a16="http://schemas.microsoft.com/office/drawing/2014/main" val="3339545327"/>
                  </a:ext>
                </a:extLst>
              </a:tr>
              <a:tr h="461484">
                <a:tc>
                  <a:txBody>
                    <a:bodyPr/>
                    <a:lstStyle/>
                    <a:p>
                      <a:pPr algn="ctr"/>
                      <a:r>
                        <a:rPr lang="en-US" sz="2000" dirty="0"/>
                        <a:t>Joko</a:t>
                      </a:r>
                      <a:endParaRPr lang="en-ID" sz="2000" dirty="0"/>
                    </a:p>
                  </a:txBody>
                  <a:tcPr/>
                </a:tc>
                <a:tc>
                  <a:txBody>
                    <a:bodyPr/>
                    <a:lstStyle/>
                    <a:p>
                      <a:pPr algn="ctr"/>
                      <a:r>
                        <a:rPr lang="en-ID" sz="2000" dirty="0"/>
                        <a:t>0.885878</a:t>
                      </a:r>
                    </a:p>
                  </a:txBody>
                  <a:tcPr/>
                </a:tc>
                <a:extLst>
                  <a:ext uri="{0D108BD9-81ED-4DB2-BD59-A6C34878D82A}">
                    <a16:rowId xmlns:a16="http://schemas.microsoft.com/office/drawing/2014/main" val="3067585283"/>
                  </a:ext>
                </a:extLst>
              </a:tr>
              <a:tr h="461484">
                <a:tc>
                  <a:txBody>
                    <a:bodyPr/>
                    <a:lstStyle/>
                    <a:p>
                      <a:pPr algn="ctr"/>
                      <a:r>
                        <a:rPr lang="en-ID" sz="2000" b="0" i="0" u="none" strike="noStrike" cap="none" dirty="0">
                          <a:solidFill>
                            <a:schemeClr val="dk1"/>
                          </a:solidFill>
                          <a:effectLst/>
                          <a:latin typeface="+mn-lt"/>
                          <a:ea typeface="+mn-ea"/>
                          <a:cs typeface="+mn-cs"/>
                          <a:sym typeface="Arial"/>
                        </a:rPr>
                        <a:t>Raka</a:t>
                      </a:r>
                      <a:endParaRPr lang="en-ID" sz="2000" dirty="0"/>
                    </a:p>
                  </a:txBody>
                  <a:tcPr/>
                </a:tc>
                <a:tc>
                  <a:txBody>
                    <a:bodyPr/>
                    <a:lstStyle/>
                    <a:p>
                      <a:pPr algn="ctr"/>
                      <a:r>
                        <a:rPr lang="en-ID" sz="2000" dirty="0"/>
                        <a:t>0.396942</a:t>
                      </a:r>
                    </a:p>
                  </a:txBody>
                  <a:tcPr/>
                </a:tc>
                <a:extLst>
                  <a:ext uri="{0D108BD9-81ED-4DB2-BD59-A6C34878D82A}">
                    <a16:rowId xmlns:a16="http://schemas.microsoft.com/office/drawing/2014/main" val="2938163370"/>
                  </a:ext>
                </a:extLst>
              </a:tr>
              <a:tr h="461484">
                <a:tc>
                  <a:txBody>
                    <a:bodyPr/>
                    <a:lstStyle/>
                    <a:p>
                      <a:pPr algn="ctr"/>
                      <a:r>
                        <a:rPr lang="en-ID" sz="2000" b="0" i="0" u="none" strike="noStrike" cap="none" dirty="0" err="1">
                          <a:solidFill>
                            <a:schemeClr val="dk1"/>
                          </a:solidFill>
                          <a:effectLst/>
                          <a:latin typeface="+mn-lt"/>
                          <a:ea typeface="+mn-ea"/>
                          <a:cs typeface="+mn-cs"/>
                          <a:sym typeface="Arial"/>
                        </a:rPr>
                        <a:t>Bowo</a:t>
                      </a:r>
                      <a:endParaRPr lang="en-ID" sz="2000" dirty="0"/>
                    </a:p>
                  </a:txBody>
                  <a:tcPr/>
                </a:tc>
                <a:tc>
                  <a:txBody>
                    <a:bodyPr/>
                    <a:lstStyle/>
                    <a:p>
                      <a:pPr algn="ctr"/>
                      <a:r>
                        <a:rPr lang="en-ID" sz="2000" dirty="0"/>
                        <a:t>0.932782</a:t>
                      </a:r>
                    </a:p>
                  </a:txBody>
                  <a:tcPr/>
                </a:tc>
                <a:extLst>
                  <a:ext uri="{0D108BD9-81ED-4DB2-BD59-A6C34878D82A}">
                    <a16:rowId xmlns:a16="http://schemas.microsoft.com/office/drawing/2014/main" val="871704753"/>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25D5790-DD6F-2850-3194-42A1CA9FD604}"/>
                  </a:ext>
                </a:extLst>
              </p:cNvPr>
              <p:cNvSpPr txBox="1"/>
              <p:nvPr/>
            </p:nvSpPr>
            <p:spPr>
              <a:xfrm>
                <a:off x="1719618" y="7826058"/>
                <a:ext cx="6503163" cy="661335"/>
              </a:xfrm>
              <a:prstGeom prst="rect">
                <a:avLst/>
              </a:prstGeom>
              <a:noFill/>
            </p:spPr>
            <p:txBody>
              <a:bodyPr wrap="square" rtlCol="0">
                <a:spAutoFit/>
              </a:bodyPr>
              <a:lstStyle/>
              <a:p>
                <a:r>
                  <a:rPr lang="en-ID" sz="2000" dirty="0"/>
                  <a:t>Predicted Rating =  </a:t>
                </a:r>
                <a14:m>
                  <m:oMath xmlns:m="http://schemas.openxmlformats.org/officeDocument/2006/math">
                    <m:f>
                      <m:fPr>
                        <m:ctrlPr>
                          <a:rPr lang="en-ID" sz="2000" i="1" smtClean="0">
                            <a:latin typeface="Cambria Math" panose="02040503050406030204" pitchFamily="18" charset="0"/>
                          </a:rPr>
                        </m:ctrlPr>
                      </m:fPr>
                      <m:num>
                        <m:r>
                          <m:rPr>
                            <m:nor/>
                          </m:rPr>
                          <a:rPr lang="en-US" sz="2000" dirty="0"/>
                          <m:t>∑(</m:t>
                        </m:r>
                        <m:r>
                          <m:rPr>
                            <m:nor/>
                          </m:rPr>
                          <a:rPr lang="en-US" sz="2000" dirty="0"/>
                          <m:t>Similarity</m:t>
                        </m:r>
                        <m:r>
                          <m:rPr>
                            <m:nor/>
                          </m:rPr>
                          <a:rPr lang="en-US" sz="2000" dirty="0"/>
                          <m:t>×</m:t>
                        </m:r>
                        <m:r>
                          <m:rPr>
                            <m:nor/>
                          </m:rPr>
                          <a:rPr lang="en-US" sz="2000" dirty="0"/>
                          <m:t>Rating</m:t>
                        </m:r>
                        <m:r>
                          <m:rPr>
                            <m:nor/>
                          </m:rPr>
                          <a:rPr lang="en-US" sz="2000" dirty="0"/>
                          <m:t> </m:t>
                        </m:r>
                        <m:r>
                          <m:rPr>
                            <m:nor/>
                          </m:rPr>
                          <a:rPr lang="en-US" sz="2000" dirty="0"/>
                          <m:t>for</m:t>
                        </m:r>
                        <m:r>
                          <m:rPr>
                            <m:nor/>
                          </m:rPr>
                          <a:rPr lang="en-US" sz="2000" dirty="0"/>
                          <m:t> </m:t>
                        </m:r>
                        <m:r>
                          <m:rPr>
                            <m:nor/>
                          </m:rPr>
                          <a:rPr lang="en-US" sz="2000" dirty="0"/>
                          <m:t>Movie</m:t>
                        </m:r>
                        <m:r>
                          <m:rPr>
                            <m:nor/>
                          </m:rPr>
                          <a:rPr lang="en-US" sz="2000" dirty="0"/>
                          <m:t> </m:t>
                        </m:r>
                        <m:r>
                          <m:rPr>
                            <m:nor/>
                          </m:rPr>
                          <a:rPr lang="en-US" sz="2000" dirty="0"/>
                          <m:t>C</m:t>
                        </m:r>
                        <m:r>
                          <m:rPr>
                            <m:nor/>
                          </m:rPr>
                          <a:rPr lang="en-US" sz="2000" dirty="0"/>
                          <m:t>)</m:t>
                        </m:r>
                      </m:num>
                      <m:den>
                        <m:r>
                          <m:rPr>
                            <m:nor/>
                          </m:rPr>
                          <a:rPr lang="en-US" sz="2000" dirty="0"/>
                          <m:t>∑(</m:t>
                        </m:r>
                        <m:r>
                          <m:rPr>
                            <m:nor/>
                          </m:rPr>
                          <a:rPr lang="en-US" sz="2000" dirty="0"/>
                          <m:t>Similarities</m:t>
                        </m:r>
                        <m:r>
                          <m:rPr>
                            <m:nor/>
                          </m:rPr>
                          <a:rPr lang="en-US" sz="2000" dirty="0"/>
                          <m:t>)</m:t>
                        </m:r>
                      </m:den>
                    </m:f>
                  </m:oMath>
                </a14:m>
                <a:endParaRPr lang="en-ID" sz="2000" dirty="0"/>
              </a:p>
            </p:txBody>
          </p:sp>
        </mc:Choice>
        <mc:Fallback xmlns="">
          <p:sp>
            <p:nvSpPr>
              <p:cNvPr id="8" name="TextBox 7">
                <a:extLst>
                  <a:ext uri="{FF2B5EF4-FFF2-40B4-BE49-F238E27FC236}">
                    <a16:creationId xmlns:a16="http://schemas.microsoft.com/office/drawing/2014/main" id="{725D5790-DD6F-2850-3194-42A1CA9FD604}"/>
                  </a:ext>
                </a:extLst>
              </p:cNvPr>
              <p:cNvSpPr txBox="1">
                <a:spLocks noRot="1" noChangeAspect="1" noMove="1" noResize="1" noEditPoints="1" noAdjustHandles="1" noChangeArrowheads="1" noChangeShapeType="1" noTextEdit="1"/>
              </p:cNvSpPr>
              <p:nvPr/>
            </p:nvSpPr>
            <p:spPr>
              <a:xfrm>
                <a:off x="1719618" y="7826058"/>
                <a:ext cx="6503163" cy="661335"/>
              </a:xfrm>
              <a:prstGeom prst="rect">
                <a:avLst/>
              </a:prstGeom>
              <a:blipFill>
                <a:blip r:embed="rId4"/>
                <a:stretch>
                  <a:fillRect l="-937"/>
                </a:stretch>
              </a:blipFill>
            </p:spPr>
            <p:txBody>
              <a:bodyPr/>
              <a:lstStyle/>
              <a:p>
                <a:r>
                  <a:rPr lang="en-ID">
                    <a:noFill/>
                  </a:rPr>
                  <a:t> </a:t>
                </a:r>
              </a:p>
            </p:txBody>
          </p:sp>
        </mc:Fallback>
      </mc:AlternateContent>
      <p:graphicFrame>
        <p:nvGraphicFramePr>
          <p:cNvPr id="10" name="Table 9">
            <a:extLst>
              <a:ext uri="{FF2B5EF4-FFF2-40B4-BE49-F238E27FC236}">
                <a16:creationId xmlns:a16="http://schemas.microsoft.com/office/drawing/2014/main" id="{110BBF14-5FE1-A334-2A89-8805009AFFBB}"/>
              </a:ext>
            </a:extLst>
          </p:cNvPr>
          <p:cNvGraphicFramePr>
            <a:graphicFrameLocks noGrp="1"/>
          </p:cNvGraphicFramePr>
          <p:nvPr>
            <p:extLst>
              <p:ext uri="{D42A27DB-BD31-4B8C-83A1-F6EECF244321}">
                <p14:modId xmlns:p14="http://schemas.microsoft.com/office/powerpoint/2010/main" val="2503588723"/>
              </p:ext>
            </p:extLst>
          </p:nvPr>
        </p:nvGraphicFramePr>
        <p:xfrm>
          <a:off x="8222781" y="4485420"/>
          <a:ext cx="4271750" cy="1928808"/>
        </p:xfrm>
        <a:graphic>
          <a:graphicData uri="http://schemas.openxmlformats.org/drawingml/2006/table">
            <a:tbl>
              <a:tblPr firstRow="1" bandRow="1">
                <a:tableStyleId>{5C22544A-7EE6-4342-B048-85BDC9FD1C3A}</a:tableStyleId>
              </a:tblPr>
              <a:tblGrid>
                <a:gridCol w="2149032">
                  <a:extLst>
                    <a:ext uri="{9D8B030D-6E8A-4147-A177-3AD203B41FA5}">
                      <a16:colId xmlns:a16="http://schemas.microsoft.com/office/drawing/2014/main" val="2378824928"/>
                    </a:ext>
                  </a:extLst>
                </a:gridCol>
                <a:gridCol w="2122718">
                  <a:extLst>
                    <a:ext uri="{9D8B030D-6E8A-4147-A177-3AD203B41FA5}">
                      <a16:colId xmlns:a16="http://schemas.microsoft.com/office/drawing/2014/main" val="1149897930"/>
                    </a:ext>
                  </a:extLst>
                </a:gridCol>
              </a:tblGrid>
              <a:tr h="836292">
                <a:tc>
                  <a:txBody>
                    <a:bodyPr/>
                    <a:lstStyle/>
                    <a:p>
                      <a:pPr algn="ctr"/>
                      <a:r>
                        <a:rPr lang="en-US" sz="2000" dirty="0"/>
                        <a:t>User</a:t>
                      </a:r>
                      <a:endParaRPr lang="en-ID" sz="2000" dirty="0"/>
                    </a:p>
                  </a:txBody>
                  <a:tcPr/>
                </a:tc>
                <a:tc>
                  <a:txBody>
                    <a:bodyPr/>
                    <a:lstStyle/>
                    <a:p>
                      <a:pPr algn="ctr"/>
                      <a:r>
                        <a:rPr lang="en-US" sz="2000" dirty="0"/>
                        <a:t>User’s similarity with Budi</a:t>
                      </a:r>
                      <a:endParaRPr lang="en-ID" sz="2000" dirty="0"/>
                    </a:p>
                  </a:txBody>
                  <a:tcPr/>
                </a:tc>
                <a:extLst>
                  <a:ext uri="{0D108BD9-81ED-4DB2-BD59-A6C34878D82A}">
                    <a16:rowId xmlns:a16="http://schemas.microsoft.com/office/drawing/2014/main" val="3339545327"/>
                  </a:ext>
                </a:extLst>
              </a:tr>
              <a:tr h="461484">
                <a:tc>
                  <a:txBody>
                    <a:bodyPr/>
                    <a:lstStyle/>
                    <a:p>
                      <a:pPr algn="ctr"/>
                      <a:r>
                        <a:rPr lang="en-US" sz="2000" dirty="0"/>
                        <a:t>Joko</a:t>
                      </a:r>
                      <a:endParaRPr lang="en-ID" sz="2000" dirty="0"/>
                    </a:p>
                  </a:txBody>
                  <a:tcPr/>
                </a:tc>
                <a:tc>
                  <a:txBody>
                    <a:bodyPr/>
                    <a:lstStyle/>
                    <a:p>
                      <a:pPr algn="ctr"/>
                      <a:r>
                        <a:rPr lang="en-ID" sz="2000" dirty="0"/>
                        <a:t>0.885878</a:t>
                      </a:r>
                    </a:p>
                  </a:txBody>
                  <a:tcPr/>
                </a:tc>
                <a:extLst>
                  <a:ext uri="{0D108BD9-81ED-4DB2-BD59-A6C34878D82A}">
                    <a16:rowId xmlns:a16="http://schemas.microsoft.com/office/drawing/2014/main" val="3067585283"/>
                  </a:ext>
                </a:extLst>
              </a:tr>
              <a:tr h="461484">
                <a:tc>
                  <a:txBody>
                    <a:bodyPr/>
                    <a:lstStyle/>
                    <a:p>
                      <a:pPr algn="ctr"/>
                      <a:r>
                        <a:rPr lang="en-ID" sz="2000" b="0" i="0" u="none" strike="noStrike" cap="none" dirty="0" err="1">
                          <a:solidFill>
                            <a:schemeClr val="dk1"/>
                          </a:solidFill>
                          <a:effectLst/>
                          <a:latin typeface="+mn-lt"/>
                          <a:ea typeface="+mn-ea"/>
                          <a:cs typeface="+mn-cs"/>
                          <a:sym typeface="Arial"/>
                        </a:rPr>
                        <a:t>Bowo</a:t>
                      </a:r>
                      <a:endParaRPr lang="en-ID" sz="2000" dirty="0"/>
                    </a:p>
                  </a:txBody>
                  <a:tcPr/>
                </a:tc>
                <a:tc>
                  <a:txBody>
                    <a:bodyPr/>
                    <a:lstStyle/>
                    <a:p>
                      <a:pPr algn="ctr"/>
                      <a:r>
                        <a:rPr lang="en-ID" sz="2000" dirty="0"/>
                        <a:t>0.932782</a:t>
                      </a:r>
                    </a:p>
                  </a:txBody>
                  <a:tcPr/>
                </a:tc>
                <a:extLst>
                  <a:ext uri="{0D108BD9-81ED-4DB2-BD59-A6C34878D82A}">
                    <a16:rowId xmlns:a16="http://schemas.microsoft.com/office/drawing/2014/main" val="871704753"/>
                  </a:ext>
                </a:extLst>
              </a:tr>
            </a:tbl>
          </a:graphicData>
        </a:graphic>
      </p:graphicFrame>
      <p:sp>
        <p:nvSpPr>
          <p:cNvPr id="11" name="Arrow: Right 10">
            <a:extLst>
              <a:ext uri="{FF2B5EF4-FFF2-40B4-BE49-F238E27FC236}">
                <a16:creationId xmlns:a16="http://schemas.microsoft.com/office/drawing/2014/main" id="{3049FEB4-8C0E-3CFB-4D29-6B10F562E4F3}"/>
              </a:ext>
            </a:extLst>
          </p:cNvPr>
          <p:cNvSpPr/>
          <p:nvPr/>
        </p:nvSpPr>
        <p:spPr>
          <a:xfrm>
            <a:off x="8222781" y="7882197"/>
            <a:ext cx="836628" cy="2952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ADE4F53E-01D1-3FC6-26D9-346897F5A383}"/>
              </a:ext>
            </a:extLst>
          </p:cNvPr>
          <p:cNvSpPr txBox="1"/>
          <p:nvPr/>
        </p:nvSpPr>
        <p:spPr>
          <a:xfrm>
            <a:off x="6250674" y="5022398"/>
            <a:ext cx="1419368" cy="400110"/>
          </a:xfrm>
          <a:prstGeom prst="rect">
            <a:avLst/>
          </a:prstGeom>
          <a:noFill/>
        </p:spPr>
        <p:txBody>
          <a:bodyPr wrap="square" rtlCol="0">
            <a:spAutoFit/>
          </a:bodyPr>
          <a:lstStyle/>
          <a:p>
            <a:r>
              <a:rPr lang="en-US" sz="2000" dirty="0"/>
              <a:t>Top K = 2 </a:t>
            </a:r>
            <a:endParaRPr lang="en-ID" sz="20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B9810E9-3EC3-2869-F710-0870504F79F9}"/>
                  </a:ext>
                </a:extLst>
              </p:cNvPr>
              <p:cNvSpPr txBox="1"/>
              <p:nvPr/>
            </p:nvSpPr>
            <p:spPr>
              <a:xfrm>
                <a:off x="9418366" y="7725785"/>
                <a:ext cx="6503163" cy="1223797"/>
              </a:xfrm>
              <a:prstGeom prst="rect">
                <a:avLst/>
              </a:prstGeom>
              <a:noFill/>
            </p:spPr>
            <p:txBody>
              <a:bodyPr wrap="square" rtlCol="0">
                <a:spAutoFit/>
              </a:bodyPr>
              <a:lstStyle/>
              <a:p>
                <a:r>
                  <a:rPr lang="en-ID" sz="2000" dirty="0"/>
                  <a:t>Predicted Rating =  </a:t>
                </a:r>
                <a14:m>
                  <m:oMath xmlns:m="http://schemas.openxmlformats.org/officeDocument/2006/math">
                    <m:f>
                      <m:fPr>
                        <m:ctrlPr>
                          <a:rPr lang="en-ID" sz="2000" i="1" smtClean="0">
                            <a:latin typeface="Cambria Math" panose="02040503050406030204" pitchFamily="18" charset="0"/>
                          </a:rPr>
                        </m:ctrlPr>
                      </m:fPr>
                      <m:num>
                        <m:r>
                          <m:rPr>
                            <m:nor/>
                          </m:rPr>
                          <a:rPr lang="en-US" sz="2000" dirty="0"/>
                          <m:t>(</m:t>
                        </m:r>
                        <m:r>
                          <m:rPr>
                            <m:nor/>
                          </m:rPr>
                          <a:rPr lang="en-ID" sz="2000" dirty="0"/>
                          <m:t>0.885878 </m:t>
                        </m:r>
                        <m:r>
                          <m:rPr>
                            <m:nor/>
                          </m:rPr>
                          <a:rPr lang="en-US" sz="2000" dirty="0"/>
                          <m:t>×</m:t>
                        </m:r>
                        <m:r>
                          <m:rPr>
                            <m:nor/>
                          </m:rPr>
                          <a:rPr lang="en-US" sz="2000" b="0" i="0" dirty="0" smtClean="0"/>
                          <m:t>3</m:t>
                        </m:r>
                        <m:r>
                          <m:rPr>
                            <m:nor/>
                          </m:rPr>
                          <a:rPr lang="en-US" sz="2000" dirty="0"/>
                          <m:t>)</m:t>
                        </m:r>
                        <m:r>
                          <m:rPr>
                            <m:nor/>
                          </m:rPr>
                          <a:rPr lang="en-US" sz="2000" b="0" i="0" dirty="0" smtClean="0"/>
                          <m:t> + (</m:t>
                        </m:r>
                        <m:r>
                          <m:rPr>
                            <m:nor/>
                          </m:rPr>
                          <a:rPr lang="en-ID" sz="2000" dirty="0"/>
                          <m:t>0.932782 </m:t>
                        </m:r>
                        <m:r>
                          <m:rPr>
                            <m:nor/>
                          </m:rPr>
                          <a:rPr lang="en-US" sz="2000" b="0" i="0" dirty="0" smtClean="0"/>
                          <m:t>x</m:t>
                        </m:r>
                        <m:r>
                          <m:rPr>
                            <m:nor/>
                          </m:rPr>
                          <a:rPr lang="en-US" sz="2000" b="0" i="0" dirty="0" smtClean="0"/>
                          <m:t> 2 )</m:t>
                        </m:r>
                      </m:num>
                      <m:den>
                        <m:r>
                          <m:rPr>
                            <m:nor/>
                          </m:rPr>
                          <a:rPr lang="en-ID" sz="2000" dirty="0"/>
                          <m:t>0.885878</m:t>
                        </m:r>
                        <m:r>
                          <m:rPr>
                            <m:nor/>
                          </m:rPr>
                          <a:rPr lang="en-US" sz="2000" b="0" i="1" dirty="0" smtClean="0"/>
                          <m:t> + </m:t>
                        </m:r>
                        <m:r>
                          <m:rPr>
                            <m:nor/>
                          </m:rPr>
                          <a:rPr lang="en-ID" sz="2000" dirty="0"/>
                          <m:t>0.932782</m:t>
                        </m:r>
                      </m:den>
                    </m:f>
                    <m:r>
                      <a:rPr lang="en-US" sz="2000" b="0" i="1" smtClean="0">
                        <a:latin typeface="Cambria Math" panose="02040503050406030204" pitchFamily="18" charset="0"/>
                      </a:rPr>
                      <m:t> </m:t>
                    </m:r>
                  </m:oMath>
                </a14:m>
                <a:endParaRPr lang="en-US" sz="2000" b="0" dirty="0"/>
              </a:p>
              <a:p>
                <a:endParaRPr lang="en-ID" sz="2000" dirty="0"/>
              </a:p>
              <a:p>
                <a:r>
                  <a:rPr lang="en-ID" sz="2000" dirty="0"/>
                  <a:t>= 2.487104830649868 ≈ 2 </a:t>
                </a:r>
              </a:p>
            </p:txBody>
          </p:sp>
        </mc:Choice>
        <mc:Fallback xmlns="">
          <p:sp>
            <p:nvSpPr>
              <p:cNvPr id="13" name="TextBox 12">
                <a:extLst>
                  <a:ext uri="{FF2B5EF4-FFF2-40B4-BE49-F238E27FC236}">
                    <a16:creationId xmlns:a16="http://schemas.microsoft.com/office/drawing/2014/main" id="{BB9810E9-3EC3-2869-F710-0870504F79F9}"/>
                  </a:ext>
                </a:extLst>
              </p:cNvPr>
              <p:cNvSpPr txBox="1">
                <a:spLocks noRot="1" noChangeAspect="1" noMove="1" noResize="1" noEditPoints="1" noAdjustHandles="1" noChangeArrowheads="1" noChangeShapeType="1" noTextEdit="1"/>
              </p:cNvSpPr>
              <p:nvPr/>
            </p:nvSpPr>
            <p:spPr>
              <a:xfrm>
                <a:off x="9418366" y="7725785"/>
                <a:ext cx="6503163" cy="1223797"/>
              </a:xfrm>
              <a:prstGeom prst="rect">
                <a:avLst/>
              </a:prstGeom>
              <a:blipFill>
                <a:blip r:embed="rId5"/>
                <a:stretch>
                  <a:fillRect l="-937" b="-7960"/>
                </a:stretch>
              </a:blipFill>
            </p:spPr>
            <p:txBody>
              <a:bodyPr/>
              <a:lstStyle/>
              <a:p>
                <a:r>
                  <a:rPr lang="en-ID">
                    <a:noFill/>
                  </a:rPr>
                  <a:t> </a:t>
                </a:r>
              </a:p>
            </p:txBody>
          </p:sp>
        </mc:Fallback>
      </mc:AlternateContent>
      <p:sp>
        <p:nvSpPr>
          <p:cNvPr id="14" name="Arrow: Right 13">
            <a:extLst>
              <a:ext uri="{FF2B5EF4-FFF2-40B4-BE49-F238E27FC236}">
                <a16:creationId xmlns:a16="http://schemas.microsoft.com/office/drawing/2014/main" id="{2C160D23-80C4-F18C-6DA3-A7B305BCD290}"/>
              </a:ext>
            </a:extLst>
          </p:cNvPr>
          <p:cNvSpPr/>
          <p:nvPr/>
        </p:nvSpPr>
        <p:spPr>
          <a:xfrm>
            <a:off x="6318913" y="5523422"/>
            <a:ext cx="1282889" cy="3275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1BB49A86-5421-3F46-D4DE-616D89410DA8}"/>
              </a:ext>
            </a:extLst>
          </p:cNvPr>
          <p:cNvSpPr txBox="1"/>
          <p:nvPr/>
        </p:nvSpPr>
        <p:spPr>
          <a:xfrm>
            <a:off x="1569492" y="9352362"/>
            <a:ext cx="14794173" cy="707886"/>
          </a:xfrm>
          <a:prstGeom prst="rect">
            <a:avLst/>
          </a:prstGeom>
          <a:noFill/>
        </p:spPr>
        <p:txBody>
          <a:bodyPr wrap="square" rtlCol="0">
            <a:spAutoFit/>
          </a:bodyPr>
          <a:lstStyle/>
          <a:p>
            <a:r>
              <a:rPr lang="en-US" sz="2000" dirty="0">
                <a:latin typeface="Trebuchet MS" panose="020B0603020202020204" pitchFamily="34" charset="0"/>
              </a:rPr>
              <a:t>After that, if the threshold for movie recommendation is 3, we can conclude that the movie is not recommended, then move on to another items </a:t>
            </a:r>
            <a:endParaRPr lang="en-ID" sz="2000" dirty="0">
              <a:latin typeface="Trebuchet MS" panose="020B0603020202020204" pitchFamily="34" charset="0"/>
            </a:endParaRPr>
          </a:p>
        </p:txBody>
      </p:sp>
    </p:spTree>
    <p:extLst>
      <p:ext uri="{BB962C8B-B14F-4D97-AF65-F5344CB8AC3E}">
        <p14:creationId xmlns:p14="http://schemas.microsoft.com/office/powerpoint/2010/main" val="366054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1AA19B87-B1E9-25E2-16F0-DFCEDB951A49}"/>
            </a:ext>
          </a:extLst>
        </p:cNvPr>
        <p:cNvGrpSpPr/>
        <p:nvPr/>
      </p:nvGrpSpPr>
      <p:grpSpPr>
        <a:xfrm>
          <a:off x="0" y="0"/>
          <a:ext cx="0" cy="0"/>
          <a:chOff x="0" y="0"/>
          <a:chExt cx="0" cy="0"/>
        </a:xfrm>
      </p:grpSpPr>
      <p:sp>
        <p:nvSpPr>
          <p:cNvPr id="64" name="Google Shape;64;p2">
            <a:extLst>
              <a:ext uri="{FF2B5EF4-FFF2-40B4-BE49-F238E27FC236}">
                <a16:creationId xmlns:a16="http://schemas.microsoft.com/office/drawing/2014/main" id="{0F93FAD6-173E-C097-814C-A1A01A066382}"/>
              </a:ext>
            </a:extLst>
          </p:cNvPr>
          <p:cNvSpPr/>
          <p:nvPr/>
        </p:nvSpPr>
        <p:spPr>
          <a:xfrm>
            <a:off x="0" y="0"/>
            <a:ext cx="18288000" cy="4000500"/>
          </a:xfrm>
          <a:custGeom>
            <a:avLst/>
            <a:gdLst/>
            <a:ahLst/>
            <a:cxnLst/>
            <a:rect l="l" t="t" r="r" b="b"/>
            <a:pathLst>
              <a:path w="18288000" h="4000500" extrusionOk="0">
                <a:moveTo>
                  <a:pt x="18288000" y="4000500"/>
                </a:moveTo>
                <a:lnTo>
                  <a:pt x="0" y="4000500"/>
                </a:lnTo>
                <a:lnTo>
                  <a:pt x="0" y="0"/>
                </a:lnTo>
                <a:lnTo>
                  <a:pt x="18288000" y="0"/>
                </a:lnTo>
                <a:lnTo>
                  <a:pt x="18288000" y="400050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67;p2">
            <a:extLst>
              <a:ext uri="{FF2B5EF4-FFF2-40B4-BE49-F238E27FC236}">
                <a16:creationId xmlns:a16="http://schemas.microsoft.com/office/drawing/2014/main" id="{4C6465FA-0C68-7A3D-F7AC-3988E3B5F127}"/>
              </a:ext>
            </a:extLst>
          </p:cNvPr>
          <p:cNvSpPr/>
          <p:nvPr/>
        </p:nvSpPr>
        <p:spPr>
          <a:xfrm>
            <a:off x="0" y="0"/>
            <a:ext cx="1028700" cy="1114425"/>
          </a:xfrm>
          <a:custGeom>
            <a:avLst/>
            <a:gdLst/>
            <a:ahLst/>
            <a:cxnLst/>
            <a:rect l="l" t="t" r="r" b="b"/>
            <a:pathLst>
              <a:path w="1028700" h="1114425" extrusionOk="0">
                <a:moveTo>
                  <a:pt x="1028700" y="1114425"/>
                </a:moveTo>
                <a:lnTo>
                  <a:pt x="0" y="1114425"/>
                </a:lnTo>
                <a:lnTo>
                  <a:pt x="0" y="0"/>
                </a:lnTo>
                <a:lnTo>
                  <a:pt x="1028700" y="0"/>
                </a:lnTo>
                <a:lnTo>
                  <a:pt x="1028700" y="1114425"/>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8" name="Google Shape;68;p2">
            <a:extLst>
              <a:ext uri="{FF2B5EF4-FFF2-40B4-BE49-F238E27FC236}">
                <a16:creationId xmlns:a16="http://schemas.microsoft.com/office/drawing/2014/main" id="{6102EA42-F829-A0CE-943B-D38CEADF8195}"/>
              </a:ext>
            </a:extLst>
          </p:cNvPr>
          <p:cNvGrpSpPr/>
          <p:nvPr/>
        </p:nvGrpSpPr>
        <p:grpSpPr>
          <a:xfrm>
            <a:off x="0" y="1116869"/>
            <a:ext cx="3887413" cy="2883487"/>
            <a:chOff x="0" y="1116869"/>
            <a:chExt cx="3887413" cy="2883487"/>
          </a:xfrm>
        </p:grpSpPr>
        <p:sp>
          <p:nvSpPr>
            <p:cNvPr id="69" name="Google Shape;69;p2">
              <a:extLst>
                <a:ext uri="{FF2B5EF4-FFF2-40B4-BE49-F238E27FC236}">
                  <a16:creationId xmlns:a16="http://schemas.microsoft.com/office/drawing/2014/main" id="{33250F7C-75A2-962E-1DD5-C02A7E1B7B40}"/>
                </a:ext>
              </a:extLst>
            </p:cNvPr>
            <p:cNvSpPr/>
            <p:nvPr/>
          </p:nvSpPr>
          <p:spPr>
            <a:xfrm>
              <a:off x="2877763" y="2952606"/>
              <a:ext cx="1009650" cy="1047750"/>
            </a:xfrm>
            <a:custGeom>
              <a:avLst/>
              <a:gdLst/>
              <a:ahLst/>
              <a:cxnLst/>
              <a:rect l="l" t="t" r="r" b="b"/>
              <a:pathLst>
                <a:path w="1009650" h="1047750" extrusionOk="0">
                  <a:moveTo>
                    <a:pt x="1009650" y="1047750"/>
                  </a:moveTo>
                  <a:lnTo>
                    <a:pt x="0" y="1047750"/>
                  </a:lnTo>
                  <a:lnTo>
                    <a:pt x="0" y="0"/>
                  </a:lnTo>
                  <a:lnTo>
                    <a:pt x="1009650" y="0"/>
                  </a:lnTo>
                  <a:lnTo>
                    <a:pt x="1009650" y="104775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70;p2">
              <a:extLst>
                <a:ext uri="{FF2B5EF4-FFF2-40B4-BE49-F238E27FC236}">
                  <a16:creationId xmlns:a16="http://schemas.microsoft.com/office/drawing/2014/main" id="{430ADA16-8F91-B773-36D4-E6CE48D523C4}"/>
                </a:ext>
              </a:extLst>
            </p:cNvPr>
            <p:cNvSpPr/>
            <p:nvPr/>
          </p:nvSpPr>
          <p:spPr>
            <a:xfrm>
              <a:off x="1028700" y="1116869"/>
              <a:ext cx="1847850" cy="1838325"/>
            </a:xfrm>
            <a:custGeom>
              <a:avLst/>
              <a:gdLst/>
              <a:ahLst/>
              <a:cxnLst/>
              <a:rect l="l" t="t" r="r" b="b"/>
              <a:pathLst>
                <a:path w="1847850" h="1838325" extrusionOk="0">
                  <a:moveTo>
                    <a:pt x="1847850" y="1838325"/>
                  </a:moveTo>
                  <a:lnTo>
                    <a:pt x="0" y="1838325"/>
                  </a:lnTo>
                  <a:lnTo>
                    <a:pt x="0" y="0"/>
                  </a:lnTo>
                  <a:lnTo>
                    <a:pt x="1847850" y="0"/>
                  </a:lnTo>
                  <a:lnTo>
                    <a:pt x="1847850" y="1838325"/>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2">
              <a:extLst>
                <a:ext uri="{FF2B5EF4-FFF2-40B4-BE49-F238E27FC236}">
                  <a16:creationId xmlns:a16="http://schemas.microsoft.com/office/drawing/2014/main" id="{A2B4D269-E3EE-BEC1-A811-E258BB2315FC}"/>
                </a:ext>
              </a:extLst>
            </p:cNvPr>
            <p:cNvSpPr/>
            <p:nvPr/>
          </p:nvSpPr>
          <p:spPr>
            <a:xfrm>
              <a:off x="0" y="2952606"/>
              <a:ext cx="1028700" cy="1047750"/>
            </a:xfrm>
            <a:custGeom>
              <a:avLst/>
              <a:gdLst/>
              <a:ahLst/>
              <a:cxnLst/>
              <a:rect l="l" t="t" r="r" b="b"/>
              <a:pathLst>
                <a:path w="1028700" h="1047750" extrusionOk="0">
                  <a:moveTo>
                    <a:pt x="1028700" y="1047750"/>
                  </a:moveTo>
                  <a:lnTo>
                    <a:pt x="0" y="1047750"/>
                  </a:lnTo>
                  <a:lnTo>
                    <a:pt x="0" y="0"/>
                  </a:lnTo>
                  <a:lnTo>
                    <a:pt x="1028700" y="0"/>
                  </a:lnTo>
                  <a:lnTo>
                    <a:pt x="1028700" y="1047750"/>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2" name="Google Shape;72;p2">
            <a:extLst>
              <a:ext uri="{FF2B5EF4-FFF2-40B4-BE49-F238E27FC236}">
                <a16:creationId xmlns:a16="http://schemas.microsoft.com/office/drawing/2014/main" id="{4128113B-378F-8D43-810B-DB59D0AE4184}"/>
              </a:ext>
            </a:extLst>
          </p:cNvPr>
          <p:cNvSpPr txBox="1">
            <a:spLocks noGrp="1"/>
          </p:cNvSpPr>
          <p:nvPr>
            <p:ph type="title"/>
          </p:nvPr>
        </p:nvSpPr>
        <p:spPr>
          <a:xfrm>
            <a:off x="7849050" y="687400"/>
            <a:ext cx="9426300" cy="854721"/>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dirty="0"/>
              <a:t>Why recommender system?</a:t>
            </a:r>
            <a:endParaRPr dirty="0"/>
          </a:p>
        </p:txBody>
      </p:sp>
      <p:sp>
        <p:nvSpPr>
          <p:cNvPr id="2" name="Google Shape;105;p6">
            <a:extLst>
              <a:ext uri="{FF2B5EF4-FFF2-40B4-BE49-F238E27FC236}">
                <a16:creationId xmlns:a16="http://schemas.microsoft.com/office/drawing/2014/main" id="{FCAA4DE6-CC20-FDFF-BC8C-8CA83D201E1A}"/>
              </a:ext>
            </a:extLst>
          </p:cNvPr>
          <p:cNvSpPr txBox="1"/>
          <p:nvPr/>
        </p:nvSpPr>
        <p:spPr>
          <a:xfrm>
            <a:off x="2310564" y="7301742"/>
            <a:ext cx="5835900" cy="507688"/>
          </a:xfrm>
          <a:prstGeom prst="rect">
            <a:avLst/>
          </a:prstGeom>
          <a:noFill/>
          <a:ln>
            <a:noFill/>
          </a:ln>
        </p:spPr>
        <p:txBody>
          <a:bodyPr spcFirstLastPara="1" wrap="square" lIns="0" tIns="12050" rIns="0" bIns="0" anchor="t" anchorCtr="0">
            <a:spAutoFit/>
          </a:bodyPr>
          <a:lstStyle/>
          <a:p>
            <a:pPr marL="12700" marR="891539" lvl="0" indent="0" algn="l" rtl="0">
              <a:lnSpc>
                <a:spcPct val="114700"/>
              </a:lnSpc>
              <a:spcBef>
                <a:spcPts val="0"/>
              </a:spcBef>
              <a:spcAft>
                <a:spcPts val="0"/>
              </a:spcAft>
              <a:buClr>
                <a:srgbClr val="000000"/>
              </a:buClr>
              <a:buSzPts val="2800"/>
              <a:buFont typeface="Arial"/>
              <a:buNone/>
            </a:pPr>
            <a:r>
              <a:rPr lang="en-US" sz="2800" b="0" i="0" u="none" strike="noStrike" cap="none" dirty="0">
                <a:solidFill>
                  <a:srgbClr val="262626"/>
                </a:solidFill>
                <a:latin typeface="Trebuchet MS"/>
                <a:ea typeface="Trebuchet MS"/>
                <a:cs typeface="Trebuchet MS"/>
                <a:sym typeface="Trebuchet MS"/>
              </a:rPr>
              <a:t>Gain more revenue</a:t>
            </a:r>
            <a:endParaRPr sz="2800" b="0" i="0" u="none" strike="noStrike" cap="none" dirty="0">
              <a:solidFill>
                <a:srgbClr val="000000"/>
              </a:solidFill>
              <a:latin typeface="Trebuchet MS"/>
              <a:ea typeface="Trebuchet MS"/>
              <a:cs typeface="Trebuchet MS"/>
              <a:sym typeface="Trebuchet MS"/>
            </a:endParaRPr>
          </a:p>
        </p:txBody>
      </p:sp>
      <p:sp>
        <p:nvSpPr>
          <p:cNvPr id="3" name="Google Shape;106;p6">
            <a:extLst>
              <a:ext uri="{FF2B5EF4-FFF2-40B4-BE49-F238E27FC236}">
                <a16:creationId xmlns:a16="http://schemas.microsoft.com/office/drawing/2014/main" id="{23BF057C-1F68-52FF-D0A3-C42A27923575}"/>
              </a:ext>
            </a:extLst>
          </p:cNvPr>
          <p:cNvSpPr txBox="1"/>
          <p:nvPr/>
        </p:nvSpPr>
        <p:spPr>
          <a:xfrm>
            <a:off x="2310565" y="4668536"/>
            <a:ext cx="5055235" cy="632466"/>
          </a:xfrm>
          <a:prstGeom prst="rect">
            <a:avLst/>
          </a:prstGeom>
          <a:noFill/>
          <a:ln>
            <a:noFill/>
          </a:ln>
        </p:spPr>
        <p:txBody>
          <a:bodyPr spcFirstLastPara="1" wrap="square" lIns="0" tIns="12050" rIns="0" bIns="0" anchor="t" anchorCtr="0">
            <a:spAutoFit/>
          </a:bodyPr>
          <a:lstStyle/>
          <a:p>
            <a:pPr marL="12700" marR="5080" lvl="0" indent="0" algn="l" rtl="0">
              <a:lnSpc>
                <a:spcPct val="137500"/>
              </a:lnSpc>
              <a:spcBef>
                <a:spcPts val="215"/>
              </a:spcBef>
              <a:spcAft>
                <a:spcPts val="0"/>
              </a:spcAft>
              <a:buClr>
                <a:srgbClr val="000000"/>
              </a:buClr>
              <a:buSzPts val="2800"/>
              <a:buFont typeface="Arial"/>
              <a:buNone/>
            </a:pPr>
            <a:r>
              <a:rPr lang="en-US" sz="2800" b="0" i="0" u="none" strike="noStrike" cap="none" dirty="0">
                <a:solidFill>
                  <a:srgbClr val="262626"/>
                </a:solidFill>
                <a:latin typeface="Trebuchet MS"/>
                <a:ea typeface="Trebuchet MS"/>
                <a:cs typeface="Trebuchet MS"/>
                <a:sym typeface="Trebuchet MS"/>
              </a:rPr>
              <a:t>Better customer journey</a:t>
            </a:r>
            <a:endParaRPr sz="2800" b="0" i="0" u="none" strike="noStrike" cap="none" dirty="0">
              <a:solidFill>
                <a:srgbClr val="000000"/>
              </a:solidFill>
              <a:latin typeface="Trebuchet MS"/>
              <a:ea typeface="Trebuchet MS"/>
              <a:cs typeface="Trebuchet MS"/>
              <a:sym typeface="Trebuchet MS"/>
            </a:endParaRPr>
          </a:p>
        </p:txBody>
      </p:sp>
      <p:grpSp>
        <p:nvGrpSpPr>
          <p:cNvPr id="10" name="Group 9">
            <a:extLst>
              <a:ext uri="{FF2B5EF4-FFF2-40B4-BE49-F238E27FC236}">
                <a16:creationId xmlns:a16="http://schemas.microsoft.com/office/drawing/2014/main" id="{ED1D371B-0639-4695-D589-24C3193B3047}"/>
              </a:ext>
            </a:extLst>
          </p:cNvPr>
          <p:cNvGrpSpPr/>
          <p:nvPr/>
        </p:nvGrpSpPr>
        <p:grpSpPr>
          <a:xfrm>
            <a:off x="1028700" y="4668536"/>
            <a:ext cx="813352" cy="793274"/>
            <a:chOff x="1028700" y="4566980"/>
            <a:chExt cx="817244" cy="817244"/>
          </a:xfrm>
        </p:grpSpPr>
        <p:sp>
          <p:nvSpPr>
            <p:cNvPr id="4" name="Google Shape;107;p6">
              <a:extLst>
                <a:ext uri="{FF2B5EF4-FFF2-40B4-BE49-F238E27FC236}">
                  <a16:creationId xmlns:a16="http://schemas.microsoft.com/office/drawing/2014/main" id="{6CD6E9F6-1073-B270-B02B-46A3AD1C6DC7}"/>
                </a:ext>
              </a:extLst>
            </p:cNvPr>
            <p:cNvSpPr/>
            <p:nvPr/>
          </p:nvSpPr>
          <p:spPr>
            <a:xfrm>
              <a:off x="1028700" y="4566980"/>
              <a:ext cx="817244" cy="817244"/>
            </a:xfrm>
            <a:custGeom>
              <a:avLst/>
              <a:gdLst/>
              <a:ahLst/>
              <a:cxnLst/>
              <a:rect l="l" t="t" r="r" b="b"/>
              <a:pathLst>
                <a:path w="817244" h="817244" extrusionOk="0">
                  <a:moveTo>
                    <a:pt x="408603" y="817206"/>
                  </a:moveTo>
                  <a:lnTo>
                    <a:pt x="368553" y="815239"/>
                  </a:lnTo>
                  <a:lnTo>
                    <a:pt x="328888" y="809355"/>
                  </a:lnTo>
                  <a:lnTo>
                    <a:pt x="289992" y="799612"/>
                  </a:lnTo>
                  <a:lnTo>
                    <a:pt x="252237" y="786103"/>
                  </a:lnTo>
                  <a:lnTo>
                    <a:pt x="215989" y="768958"/>
                  </a:lnTo>
                  <a:lnTo>
                    <a:pt x="181594" y="748344"/>
                  </a:lnTo>
                  <a:lnTo>
                    <a:pt x="149388" y="724458"/>
                  </a:lnTo>
                  <a:lnTo>
                    <a:pt x="119677" y="697530"/>
                  </a:lnTo>
                  <a:lnTo>
                    <a:pt x="92748" y="667818"/>
                  </a:lnTo>
                  <a:lnTo>
                    <a:pt x="68862" y="635612"/>
                  </a:lnTo>
                  <a:lnTo>
                    <a:pt x="48247" y="601217"/>
                  </a:lnTo>
                  <a:lnTo>
                    <a:pt x="31103" y="564969"/>
                  </a:lnTo>
                  <a:lnTo>
                    <a:pt x="17594" y="527214"/>
                  </a:lnTo>
                  <a:lnTo>
                    <a:pt x="7851" y="488318"/>
                  </a:lnTo>
                  <a:lnTo>
                    <a:pt x="1967" y="448653"/>
                  </a:lnTo>
                  <a:lnTo>
                    <a:pt x="0" y="408603"/>
                  </a:lnTo>
                  <a:lnTo>
                    <a:pt x="122" y="398572"/>
                  </a:lnTo>
                  <a:lnTo>
                    <a:pt x="3073" y="358582"/>
                  </a:lnTo>
                  <a:lnTo>
                    <a:pt x="9928" y="319074"/>
                  </a:lnTo>
                  <a:lnTo>
                    <a:pt x="20623" y="280429"/>
                  </a:lnTo>
                  <a:lnTo>
                    <a:pt x="35055" y="243017"/>
                  </a:lnTo>
                  <a:lnTo>
                    <a:pt x="53084" y="207200"/>
                  </a:lnTo>
                  <a:lnTo>
                    <a:pt x="74537" y="173323"/>
                  </a:lnTo>
                  <a:lnTo>
                    <a:pt x="99207" y="141712"/>
                  </a:lnTo>
                  <a:lnTo>
                    <a:pt x="126856" y="112671"/>
                  </a:lnTo>
                  <a:lnTo>
                    <a:pt x="157220" y="86480"/>
                  </a:lnTo>
                  <a:lnTo>
                    <a:pt x="190003" y="63391"/>
                  </a:lnTo>
                  <a:lnTo>
                    <a:pt x="224893" y="43627"/>
                  </a:lnTo>
                  <a:lnTo>
                    <a:pt x="261552" y="27378"/>
                  </a:lnTo>
                  <a:lnTo>
                    <a:pt x="299626" y="14800"/>
                  </a:lnTo>
                  <a:lnTo>
                    <a:pt x="338750" y="6014"/>
                  </a:lnTo>
                  <a:lnTo>
                    <a:pt x="378547" y="1106"/>
                  </a:lnTo>
                  <a:lnTo>
                    <a:pt x="408603" y="0"/>
                  </a:lnTo>
                  <a:lnTo>
                    <a:pt x="418634" y="122"/>
                  </a:lnTo>
                  <a:lnTo>
                    <a:pt x="458623" y="3073"/>
                  </a:lnTo>
                  <a:lnTo>
                    <a:pt x="498132" y="9928"/>
                  </a:lnTo>
                  <a:lnTo>
                    <a:pt x="536777" y="20623"/>
                  </a:lnTo>
                  <a:lnTo>
                    <a:pt x="574189" y="35055"/>
                  </a:lnTo>
                  <a:lnTo>
                    <a:pt x="610005" y="53084"/>
                  </a:lnTo>
                  <a:lnTo>
                    <a:pt x="643883" y="74537"/>
                  </a:lnTo>
                  <a:lnTo>
                    <a:pt x="675494" y="99207"/>
                  </a:lnTo>
                  <a:lnTo>
                    <a:pt x="704535" y="126856"/>
                  </a:lnTo>
                  <a:lnTo>
                    <a:pt x="730726" y="157220"/>
                  </a:lnTo>
                  <a:lnTo>
                    <a:pt x="753814" y="190003"/>
                  </a:lnTo>
                  <a:lnTo>
                    <a:pt x="773579" y="224893"/>
                  </a:lnTo>
                  <a:lnTo>
                    <a:pt x="789828" y="261552"/>
                  </a:lnTo>
                  <a:lnTo>
                    <a:pt x="802406" y="299626"/>
                  </a:lnTo>
                  <a:lnTo>
                    <a:pt x="811192" y="338750"/>
                  </a:lnTo>
                  <a:lnTo>
                    <a:pt x="816100" y="378547"/>
                  </a:lnTo>
                  <a:lnTo>
                    <a:pt x="817206" y="408603"/>
                  </a:lnTo>
                  <a:lnTo>
                    <a:pt x="817083" y="418634"/>
                  </a:lnTo>
                  <a:lnTo>
                    <a:pt x="814133" y="458623"/>
                  </a:lnTo>
                  <a:lnTo>
                    <a:pt x="807278" y="498132"/>
                  </a:lnTo>
                  <a:lnTo>
                    <a:pt x="796582" y="536777"/>
                  </a:lnTo>
                  <a:lnTo>
                    <a:pt x="782151" y="574189"/>
                  </a:lnTo>
                  <a:lnTo>
                    <a:pt x="764122" y="610005"/>
                  </a:lnTo>
                  <a:lnTo>
                    <a:pt x="742669" y="643883"/>
                  </a:lnTo>
                  <a:lnTo>
                    <a:pt x="717999" y="675494"/>
                  </a:lnTo>
                  <a:lnTo>
                    <a:pt x="690350" y="704535"/>
                  </a:lnTo>
                  <a:lnTo>
                    <a:pt x="659986" y="730726"/>
                  </a:lnTo>
                  <a:lnTo>
                    <a:pt x="627203" y="753814"/>
                  </a:lnTo>
                  <a:lnTo>
                    <a:pt x="592313" y="773579"/>
                  </a:lnTo>
                  <a:lnTo>
                    <a:pt x="555654" y="789828"/>
                  </a:lnTo>
                  <a:lnTo>
                    <a:pt x="517580" y="802406"/>
                  </a:lnTo>
                  <a:lnTo>
                    <a:pt x="478456" y="811192"/>
                  </a:lnTo>
                  <a:lnTo>
                    <a:pt x="438659" y="816100"/>
                  </a:lnTo>
                  <a:lnTo>
                    <a:pt x="408603" y="817206"/>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 name="Google Shape;108;p6">
              <a:extLst>
                <a:ext uri="{FF2B5EF4-FFF2-40B4-BE49-F238E27FC236}">
                  <a16:creationId xmlns:a16="http://schemas.microsoft.com/office/drawing/2014/main" id="{92647EDE-23E7-0669-603F-B60153E4E019}"/>
                </a:ext>
              </a:extLst>
            </p:cNvPr>
            <p:cNvSpPr txBox="1"/>
            <p:nvPr/>
          </p:nvSpPr>
          <p:spPr>
            <a:xfrm>
              <a:off x="1295054" y="4566980"/>
              <a:ext cx="191368" cy="64736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FFFFFF"/>
                  </a:solidFill>
                  <a:latin typeface="Georgia"/>
                  <a:ea typeface="Georgia"/>
                  <a:cs typeface="Georgia"/>
                  <a:sym typeface="Georgia"/>
                </a:rPr>
                <a:t>1</a:t>
              </a:r>
              <a:endParaRPr sz="4000" b="0" i="0" u="none" strike="noStrike" cap="none" dirty="0">
                <a:solidFill>
                  <a:srgbClr val="000000"/>
                </a:solidFill>
                <a:latin typeface="Georgia"/>
                <a:ea typeface="Georgia"/>
                <a:cs typeface="Georgia"/>
                <a:sym typeface="Georgia"/>
              </a:endParaRPr>
            </a:p>
          </p:txBody>
        </p:sp>
      </p:grpSp>
      <p:sp>
        <p:nvSpPr>
          <p:cNvPr id="8" name="Google Shape;106;p6">
            <a:extLst>
              <a:ext uri="{FF2B5EF4-FFF2-40B4-BE49-F238E27FC236}">
                <a16:creationId xmlns:a16="http://schemas.microsoft.com/office/drawing/2014/main" id="{C6530E9D-90F3-7CF1-C929-7865CCE6EF95}"/>
              </a:ext>
            </a:extLst>
          </p:cNvPr>
          <p:cNvSpPr txBox="1"/>
          <p:nvPr/>
        </p:nvSpPr>
        <p:spPr>
          <a:xfrm>
            <a:off x="2310564" y="5957700"/>
            <a:ext cx="5055235" cy="632466"/>
          </a:xfrm>
          <a:prstGeom prst="rect">
            <a:avLst/>
          </a:prstGeom>
          <a:noFill/>
          <a:ln>
            <a:noFill/>
          </a:ln>
        </p:spPr>
        <p:txBody>
          <a:bodyPr spcFirstLastPara="1" wrap="square" lIns="0" tIns="12050" rIns="0" bIns="0" anchor="t" anchorCtr="0">
            <a:spAutoFit/>
          </a:bodyPr>
          <a:lstStyle/>
          <a:p>
            <a:pPr marL="12700" marR="5080" lvl="0" indent="0" algn="l" rtl="0">
              <a:lnSpc>
                <a:spcPct val="137500"/>
              </a:lnSpc>
              <a:spcBef>
                <a:spcPts val="215"/>
              </a:spcBef>
              <a:spcAft>
                <a:spcPts val="0"/>
              </a:spcAft>
              <a:buClr>
                <a:srgbClr val="000000"/>
              </a:buClr>
              <a:buSzPts val="2800"/>
              <a:buFont typeface="Arial"/>
              <a:buNone/>
            </a:pPr>
            <a:r>
              <a:rPr lang="en-US" sz="2800" b="0" i="0" u="none" strike="noStrike" cap="none" dirty="0">
                <a:solidFill>
                  <a:srgbClr val="262626"/>
                </a:solidFill>
                <a:latin typeface="Trebuchet MS"/>
                <a:ea typeface="Trebuchet MS"/>
                <a:cs typeface="Trebuchet MS"/>
                <a:sym typeface="Trebuchet MS"/>
              </a:rPr>
              <a:t>Customer satisfaction</a:t>
            </a:r>
            <a:endParaRPr sz="2800" b="0" i="0" u="none" strike="noStrike" cap="none" dirty="0">
              <a:solidFill>
                <a:srgbClr val="000000"/>
              </a:solidFill>
              <a:latin typeface="Trebuchet MS"/>
              <a:ea typeface="Trebuchet MS"/>
              <a:cs typeface="Trebuchet MS"/>
              <a:sym typeface="Trebuchet MS"/>
            </a:endParaRPr>
          </a:p>
        </p:txBody>
      </p:sp>
      <p:grpSp>
        <p:nvGrpSpPr>
          <p:cNvPr id="11" name="Group 10">
            <a:extLst>
              <a:ext uri="{FF2B5EF4-FFF2-40B4-BE49-F238E27FC236}">
                <a16:creationId xmlns:a16="http://schemas.microsoft.com/office/drawing/2014/main" id="{F3D1F9B3-18BB-9A8D-1CD8-520628615831}"/>
              </a:ext>
            </a:extLst>
          </p:cNvPr>
          <p:cNvGrpSpPr/>
          <p:nvPr/>
        </p:nvGrpSpPr>
        <p:grpSpPr>
          <a:xfrm>
            <a:off x="1028700" y="5818884"/>
            <a:ext cx="813352" cy="793274"/>
            <a:chOff x="1028700" y="4566980"/>
            <a:chExt cx="817244" cy="817244"/>
          </a:xfrm>
        </p:grpSpPr>
        <p:sp>
          <p:nvSpPr>
            <p:cNvPr id="12" name="Google Shape;107;p6">
              <a:extLst>
                <a:ext uri="{FF2B5EF4-FFF2-40B4-BE49-F238E27FC236}">
                  <a16:creationId xmlns:a16="http://schemas.microsoft.com/office/drawing/2014/main" id="{0C6E4FF0-37BD-158B-0394-6B06CBA45C70}"/>
                </a:ext>
              </a:extLst>
            </p:cNvPr>
            <p:cNvSpPr/>
            <p:nvPr/>
          </p:nvSpPr>
          <p:spPr>
            <a:xfrm>
              <a:off x="1028700" y="4566980"/>
              <a:ext cx="817244" cy="817244"/>
            </a:xfrm>
            <a:custGeom>
              <a:avLst/>
              <a:gdLst/>
              <a:ahLst/>
              <a:cxnLst/>
              <a:rect l="l" t="t" r="r" b="b"/>
              <a:pathLst>
                <a:path w="817244" h="817244" extrusionOk="0">
                  <a:moveTo>
                    <a:pt x="408603" y="817206"/>
                  </a:moveTo>
                  <a:lnTo>
                    <a:pt x="368553" y="815239"/>
                  </a:lnTo>
                  <a:lnTo>
                    <a:pt x="328888" y="809355"/>
                  </a:lnTo>
                  <a:lnTo>
                    <a:pt x="289992" y="799612"/>
                  </a:lnTo>
                  <a:lnTo>
                    <a:pt x="252237" y="786103"/>
                  </a:lnTo>
                  <a:lnTo>
                    <a:pt x="215989" y="768958"/>
                  </a:lnTo>
                  <a:lnTo>
                    <a:pt x="181594" y="748344"/>
                  </a:lnTo>
                  <a:lnTo>
                    <a:pt x="149388" y="724458"/>
                  </a:lnTo>
                  <a:lnTo>
                    <a:pt x="119677" y="697530"/>
                  </a:lnTo>
                  <a:lnTo>
                    <a:pt x="92748" y="667818"/>
                  </a:lnTo>
                  <a:lnTo>
                    <a:pt x="68862" y="635612"/>
                  </a:lnTo>
                  <a:lnTo>
                    <a:pt x="48247" y="601217"/>
                  </a:lnTo>
                  <a:lnTo>
                    <a:pt x="31103" y="564969"/>
                  </a:lnTo>
                  <a:lnTo>
                    <a:pt x="17594" y="527214"/>
                  </a:lnTo>
                  <a:lnTo>
                    <a:pt x="7851" y="488318"/>
                  </a:lnTo>
                  <a:lnTo>
                    <a:pt x="1967" y="448653"/>
                  </a:lnTo>
                  <a:lnTo>
                    <a:pt x="0" y="408603"/>
                  </a:lnTo>
                  <a:lnTo>
                    <a:pt x="122" y="398572"/>
                  </a:lnTo>
                  <a:lnTo>
                    <a:pt x="3073" y="358582"/>
                  </a:lnTo>
                  <a:lnTo>
                    <a:pt x="9928" y="319074"/>
                  </a:lnTo>
                  <a:lnTo>
                    <a:pt x="20623" y="280429"/>
                  </a:lnTo>
                  <a:lnTo>
                    <a:pt x="35055" y="243017"/>
                  </a:lnTo>
                  <a:lnTo>
                    <a:pt x="53084" y="207200"/>
                  </a:lnTo>
                  <a:lnTo>
                    <a:pt x="74537" y="173323"/>
                  </a:lnTo>
                  <a:lnTo>
                    <a:pt x="99207" y="141712"/>
                  </a:lnTo>
                  <a:lnTo>
                    <a:pt x="126856" y="112671"/>
                  </a:lnTo>
                  <a:lnTo>
                    <a:pt x="157220" y="86480"/>
                  </a:lnTo>
                  <a:lnTo>
                    <a:pt x="190003" y="63391"/>
                  </a:lnTo>
                  <a:lnTo>
                    <a:pt x="224893" y="43627"/>
                  </a:lnTo>
                  <a:lnTo>
                    <a:pt x="261552" y="27378"/>
                  </a:lnTo>
                  <a:lnTo>
                    <a:pt x="299626" y="14800"/>
                  </a:lnTo>
                  <a:lnTo>
                    <a:pt x="338750" y="6014"/>
                  </a:lnTo>
                  <a:lnTo>
                    <a:pt x="378547" y="1106"/>
                  </a:lnTo>
                  <a:lnTo>
                    <a:pt x="408603" y="0"/>
                  </a:lnTo>
                  <a:lnTo>
                    <a:pt x="418634" y="122"/>
                  </a:lnTo>
                  <a:lnTo>
                    <a:pt x="458623" y="3073"/>
                  </a:lnTo>
                  <a:lnTo>
                    <a:pt x="498132" y="9928"/>
                  </a:lnTo>
                  <a:lnTo>
                    <a:pt x="536777" y="20623"/>
                  </a:lnTo>
                  <a:lnTo>
                    <a:pt x="574189" y="35055"/>
                  </a:lnTo>
                  <a:lnTo>
                    <a:pt x="610005" y="53084"/>
                  </a:lnTo>
                  <a:lnTo>
                    <a:pt x="643883" y="74537"/>
                  </a:lnTo>
                  <a:lnTo>
                    <a:pt x="675494" y="99207"/>
                  </a:lnTo>
                  <a:lnTo>
                    <a:pt x="704535" y="126856"/>
                  </a:lnTo>
                  <a:lnTo>
                    <a:pt x="730726" y="157220"/>
                  </a:lnTo>
                  <a:lnTo>
                    <a:pt x="753814" y="190003"/>
                  </a:lnTo>
                  <a:lnTo>
                    <a:pt x="773579" y="224893"/>
                  </a:lnTo>
                  <a:lnTo>
                    <a:pt x="789828" y="261552"/>
                  </a:lnTo>
                  <a:lnTo>
                    <a:pt x="802406" y="299626"/>
                  </a:lnTo>
                  <a:lnTo>
                    <a:pt x="811192" y="338750"/>
                  </a:lnTo>
                  <a:lnTo>
                    <a:pt x="816100" y="378547"/>
                  </a:lnTo>
                  <a:lnTo>
                    <a:pt x="817206" y="408603"/>
                  </a:lnTo>
                  <a:lnTo>
                    <a:pt x="817083" y="418634"/>
                  </a:lnTo>
                  <a:lnTo>
                    <a:pt x="814133" y="458623"/>
                  </a:lnTo>
                  <a:lnTo>
                    <a:pt x="807278" y="498132"/>
                  </a:lnTo>
                  <a:lnTo>
                    <a:pt x="796582" y="536777"/>
                  </a:lnTo>
                  <a:lnTo>
                    <a:pt x="782151" y="574189"/>
                  </a:lnTo>
                  <a:lnTo>
                    <a:pt x="764122" y="610005"/>
                  </a:lnTo>
                  <a:lnTo>
                    <a:pt x="742669" y="643883"/>
                  </a:lnTo>
                  <a:lnTo>
                    <a:pt x="717999" y="675494"/>
                  </a:lnTo>
                  <a:lnTo>
                    <a:pt x="690350" y="704535"/>
                  </a:lnTo>
                  <a:lnTo>
                    <a:pt x="659986" y="730726"/>
                  </a:lnTo>
                  <a:lnTo>
                    <a:pt x="627203" y="753814"/>
                  </a:lnTo>
                  <a:lnTo>
                    <a:pt x="592313" y="773579"/>
                  </a:lnTo>
                  <a:lnTo>
                    <a:pt x="555654" y="789828"/>
                  </a:lnTo>
                  <a:lnTo>
                    <a:pt x="517580" y="802406"/>
                  </a:lnTo>
                  <a:lnTo>
                    <a:pt x="478456" y="811192"/>
                  </a:lnTo>
                  <a:lnTo>
                    <a:pt x="438659" y="816100"/>
                  </a:lnTo>
                  <a:lnTo>
                    <a:pt x="408603" y="817206"/>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 name="Google Shape;108;p6">
              <a:extLst>
                <a:ext uri="{FF2B5EF4-FFF2-40B4-BE49-F238E27FC236}">
                  <a16:creationId xmlns:a16="http://schemas.microsoft.com/office/drawing/2014/main" id="{4B555896-CCC1-3497-2065-198271477A7D}"/>
                </a:ext>
              </a:extLst>
            </p:cNvPr>
            <p:cNvSpPr txBox="1"/>
            <p:nvPr/>
          </p:nvSpPr>
          <p:spPr>
            <a:xfrm>
              <a:off x="1295054" y="4566980"/>
              <a:ext cx="191368" cy="64736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FFFFFF"/>
                  </a:solidFill>
                  <a:latin typeface="Georgia"/>
                  <a:ea typeface="Georgia"/>
                  <a:cs typeface="Georgia"/>
                  <a:sym typeface="Georgia"/>
                </a:rPr>
                <a:t>2</a:t>
              </a:r>
              <a:endParaRPr sz="4000" b="0" i="0" u="none" strike="noStrike" cap="none" dirty="0">
                <a:solidFill>
                  <a:srgbClr val="000000"/>
                </a:solidFill>
                <a:latin typeface="Georgia"/>
                <a:ea typeface="Georgia"/>
                <a:cs typeface="Georgia"/>
                <a:sym typeface="Georgia"/>
              </a:endParaRPr>
            </a:p>
          </p:txBody>
        </p:sp>
      </p:grpSp>
      <p:grpSp>
        <p:nvGrpSpPr>
          <p:cNvPr id="15" name="Group 14">
            <a:extLst>
              <a:ext uri="{FF2B5EF4-FFF2-40B4-BE49-F238E27FC236}">
                <a16:creationId xmlns:a16="http://schemas.microsoft.com/office/drawing/2014/main" id="{56A3B5E4-F8C9-DEA2-ADDB-AE30150D3DFB}"/>
              </a:ext>
            </a:extLst>
          </p:cNvPr>
          <p:cNvGrpSpPr/>
          <p:nvPr/>
        </p:nvGrpSpPr>
        <p:grpSpPr>
          <a:xfrm>
            <a:off x="1077567" y="6969232"/>
            <a:ext cx="813352" cy="793274"/>
            <a:chOff x="1028700" y="4566980"/>
            <a:chExt cx="817244" cy="817244"/>
          </a:xfrm>
        </p:grpSpPr>
        <p:sp>
          <p:nvSpPr>
            <p:cNvPr id="16" name="Google Shape;107;p6">
              <a:extLst>
                <a:ext uri="{FF2B5EF4-FFF2-40B4-BE49-F238E27FC236}">
                  <a16:creationId xmlns:a16="http://schemas.microsoft.com/office/drawing/2014/main" id="{9482A3F7-8C16-3D0D-64F0-0633156B2D7E}"/>
                </a:ext>
              </a:extLst>
            </p:cNvPr>
            <p:cNvSpPr/>
            <p:nvPr/>
          </p:nvSpPr>
          <p:spPr>
            <a:xfrm>
              <a:off x="1028700" y="4566980"/>
              <a:ext cx="817244" cy="817244"/>
            </a:xfrm>
            <a:custGeom>
              <a:avLst/>
              <a:gdLst/>
              <a:ahLst/>
              <a:cxnLst/>
              <a:rect l="l" t="t" r="r" b="b"/>
              <a:pathLst>
                <a:path w="817244" h="817244" extrusionOk="0">
                  <a:moveTo>
                    <a:pt x="408603" y="817206"/>
                  </a:moveTo>
                  <a:lnTo>
                    <a:pt x="368553" y="815239"/>
                  </a:lnTo>
                  <a:lnTo>
                    <a:pt x="328888" y="809355"/>
                  </a:lnTo>
                  <a:lnTo>
                    <a:pt x="289992" y="799612"/>
                  </a:lnTo>
                  <a:lnTo>
                    <a:pt x="252237" y="786103"/>
                  </a:lnTo>
                  <a:lnTo>
                    <a:pt x="215989" y="768958"/>
                  </a:lnTo>
                  <a:lnTo>
                    <a:pt x="181594" y="748344"/>
                  </a:lnTo>
                  <a:lnTo>
                    <a:pt x="149388" y="724458"/>
                  </a:lnTo>
                  <a:lnTo>
                    <a:pt x="119677" y="697530"/>
                  </a:lnTo>
                  <a:lnTo>
                    <a:pt x="92748" y="667818"/>
                  </a:lnTo>
                  <a:lnTo>
                    <a:pt x="68862" y="635612"/>
                  </a:lnTo>
                  <a:lnTo>
                    <a:pt x="48247" y="601217"/>
                  </a:lnTo>
                  <a:lnTo>
                    <a:pt x="31103" y="564969"/>
                  </a:lnTo>
                  <a:lnTo>
                    <a:pt x="17594" y="527214"/>
                  </a:lnTo>
                  <a:lnTo>
                    <a:pt x="7851" y="488318"/>
                  </a:lnTo>
                  <a:lnTo>
                    <a:pt x="1967" y="448653"/>
                  </a:lnTo>
                  <a:lnTo>
                    <a:pt x="0" y="408603"/>
                  </a:lnTo>
                  <a:lnTo>
                    <a:pt x="122" y="398572"/>
                  </a:lnTo>
                  <a:lnTo>
                    <a:pt x="3073" y="358582"/>
                  </a:lnTo>
                  <a:lnTo>
                    <a:pt x="9928" y="319074"/>
                  </a:lnTo>
                  <a:lnTo>
                    <a:pt x="20623" y="280429"/>
                  </a:lnTo>
                  <a:lnTo>
                    <a:pt x="35055" y="243017"/>
                  </a:lnTo>
                  <a:lnTo>
                    <a:pt x="53084" y="207200"/>
                  </a:lnTo>
                  <a:lnTo>
                    <a:pt x="74537" y="173323"/>
                  </a:lnTo>
                  <a:lnTo>
                    <a:pt x="99207" y="141712"/>
                  </a:lnTo>
                  <a:lnTo>
                    <a:pt x="126856" y="112671"/>
                  </a:lnTo>
                  <a:lnTo>
                    <a:pt x="157220" y="86480"/>
                  </a:lnTo>
                  <a:lnTo>
                    <a:pt x="190003" y="63391"/>
                  </a:lnTo>
                  <a:lnTo>
                    <a:pt x="224893" y="43627"/>
                  </a:lnTo>
                  <a:lnTo>
                    <a:pt x="261552" y="27378"/>
                  </a:lnTo>
                  <a:lnTo>
                    <a:pt x="299626" y="14800"/>
                  </a:lnTo>
                  <a:lnTo>
                    <a:pt x="338750" y="6014"/>
                  </a:lnTo>
                  <a:lnTo>
                    <a:pt x="378547" y="1106"/>
                  </a:lnTo>
                  <a:lnTo>
                    <a:pt x="408603" y="0"/>
                  </a:lnTo>
                  <a:lnTo>
                    <a:pt x="418634" y="122"/>
                  </a:lnTo>
                  <a:lnTo>
                    <a:pt x="458623" y="3073"/>
                  </a:lnTo>
                  <a:lnTo>
                    <a:pt x="498132" y="9928"/>
                  </a:lnTo>
                  <a:lnTo>
                    <a:pt x="536777" y="20623"/>
                  </a:lnTo>
                  <a:lnTo>
                    <a:pt x="574189" y="35055"/>
                  </a:lnTo>
                  <a:lnTo>
                    <a:pt x="610005" y="53084"/>
                  </a:lnTo>
                  <a:lnTo>
                    <a:pt x="643883" y="74537"/>
                  </a:lnTo>
                  <a:lnTo>
                    <a:pt x="675494" y="99207"/>
                  </a:lnTo>
                  <a:lnTo>
                    <a:pt x="704535" y="126856"/>
                  </a:lnTo>
                  <a:lnTo>
                    <a:pt x="730726" y="157220"/>
                  </a:lnTo>
                  <a:lnTo>
                    <a:pt x="753814" y="190003"/>
                  </a:lnTo>
                  <a:lnTo>
                    <a:pt x="773579" y="224893"/>
                  </a:lnTo>
                  <a:lnTo>
                    <a:pt x="789828" y="261552"/>
                  </a:lnTo>
                  <a:lnTo>
                    <a:pt x="802406" y="299626"/>
                  </a:lnTo>
                  <a:lnTo>
                    <a:pt x="811192" y="338750"/>
                  </a:lnTo>
                  <a:lnTo>
                    <a:pt x="816100" y="378547"/>
                  </a:lnTo>
                  <a:lnTo>
                    <a:pt x="817206" y="408603"/>
                  </a:lnTo>
                  <a:lnTo>
                    <a:pt x="817083" y="418634"/>
                  </a:lnTo>
                  <a:lnTo>
                    <a:pt x="814133" y="458623"/>
                  </a:lnTo>
                  <a:lnTo>
                    <a:pt x="807278" y="498132"/>
                  </a:lnTo>
                  <a:lnTo>
                    <a:pt x="796582" y="536777"/>
                  </a:lnTo>
                  <a:lnTo>
                    <a:pt x="782151" y="574189"/>
                  </a:lnTo>
                  <a:lnTo>
                    <a:pt x="764122" y="610005"/>
                  </a:lnTo>
                  <a:lnTo>
                    <a:pt x="742669" y="643883"/>
                  </a:lnTo>
                  <a:lnTo>
                    <a:pt x="717999" y="675494"/>
                  </a:lnTo>
                  <a:lnTo>
                    <a:pt x="690350" y="704535"/>
                  </a:lnTo>
                  <a:lnTo>
                    <a:pt x="659986" y="730726"/>
                  </a:lnTo>
                  <a:lnTo>
                    <a:pt x="627203" y="753814"/>
                  </a:lnTo>
                  <a:lnTo>
                    <a:pt x="592313" y="773579"/>
                  </a:lnTo>
                  <a:lnTo>
                    <a:pt x="555654" y="789828"/>
                  </a:lnTo>
                  <a:lnTo>
                    <a:pt x="517580" y="802406"/>
                  </a:lnTo>
                  <a:lnTo>
                    <a:pt x="478456" y="811192"/>
                  </a:lnTo>
                  <a:lnTo>
                    <a:pt x="438659" y="816100"/>
                  </a:lnTo>
                  <a:lnTo>
                    <a:pt x="408603" y="817206"/>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108;p6">
              <a:extLst>
                <a:ext uri="{FF2B5EF4-FFF2-40B4-BE49-F238E27FC236}">
                  <a16:creationId xmlns:a16="http://schemas.microsoft.com/office/drawing/2014/main" id="{C9B4C539-43AA-9C62-716A-69B8DCC9543C}"/>
                </a:ext>
              </a:extLst>
            </p:cNvPr>
            <p:cNvSpPr txBox="1"/>
            <p:nvPr/>
          </p:nvSpPr>
          <p:spPr>
            <a:xfrm>
              <a:off x="1295054" y="4566980"/>
              <a:ext cx="191368" cy="64736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FFFFFF"/>
                  </a:solidFill>
                  <a:latin typeface="Georgia"/>
                  <a:ea typeface="Georgia"/>
                  <a:cs typeface="Georgia"/>
                  <a:sym typeface="Georgia"/>
                </a:rPr>
                <a:t>3</a:t>
              </a:r>
              <a:endParaRPr sz="4000" b="0" i="0" u="none" strike="noStrike" cap="none" dirty="0">
                <a:solidFill>
                  <a:srgbClr val="000000"/>
                </a:solidFill>
                <a:latin typeface="Georgia"/>
                <a:ea typeface="Georgia"/>
                <a:cs typeface="Georgia"/>
                <a:sym typeface="Georgia"/>
              </a:endParaRPr>
            </a:p>
          </p:txBody>
        </p:sp>
      </p:grpSp>
    </p:spTree>
    <p:extLst>
      <p:ext uri="{BB962C8B-B14F-4D97-AF65-F5344CB8AC3E}">
        <p14:creationId xmlns:p14="http://schemas.microsoft.com/office/powerpoint/2010/main" val="2768572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grpSp>
        <p:nvGrpSpPr>
          <p:cNvPr id="151" name="Google Shape;151;p10"/>
          <p:cNvGrpSpPr/>
          <p:nvPr/>
        </p:nvGrpSpPr>
        <p:grpSpPr>
          <a:xfrm>
            <a:off x="9937669" y="6"/>
            <a:ext cx="8350884" cy="10287217"/>
            <a:chOff x="9937669" y="6"/>
            <a:chExt cx="8350884" cy="10287217"/>
          </a:xfrm>
        </p:grpSpPr>
        <p:sp>
          <p:nvSpPr>
            <p:cNvPr id="152" name="Google Shape;152;p10"/>
            <p:cNvSpPr/>
            <p:nvPr/>
          </p:nvSpPr>
          <p:spPr>
            <a:xfrm>
              <a:off x="9937669" y="6"/>
              <a:ext cx="8350884" cy="10287000"/>
            </a:xfrm>
            <a:custGeom>
              <a:avLst/>
              <a:gdLst/>
              <a:ahLst/>
              <a:cxnLst/>
              <a:rect l="l" t="t" r="r" b="b"/>
              <a:pathLst>
                <a:path w="8350884" h="10287000" extrusionOk="0">
                  <a:moveTo>
                    <a:pt x="8350331" y="10286994"/>
                  </a:moveTo>
                  <a:lnTo>
                    <a:pt x="0" y="10286994"/>
                  </a:lnTo>
                  <a:lnTo>
                    <a:pt x="0" y="0"/>
                  </a:lnTo>
                  <a:lnTo>
                    <a:pt x="8350331" y="0"/>
                  </a:lnTo>
                  <a:lnTo>
                    <a:pt x="8350331" y="10286994"/>
                  </a:lnTo>
                  <a:close/>
                </a:path>
              </a:pathLst>
            </a:custGeom>
            <a:solidFill>
              <a:srgbClr val="48C4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3" name="Google Shape;153;p10"/>
            <p:cNvSpPr/>
            <p:nvPr/>
          </p:nvSpPr>
          <p:spPr>
            <a:xfrm>
              <a:off x="9944099" y="6"/>
              <a:ext cx="8343900" cy="10287000"/>
            </a:xfrm>
            <a:custGeom>
              <a:avLst/>
              <a:gdLst/>
              <a:ahLst/>
              <a:cxnLst/>
              <a:rect l="l" t="t" r="r" b="b"/>
              <a:pathLst>
                <a:path w="8343900" h="10287000" extrusionOk="0">
                  <a:moveTo>
                    <a:pt x="0" y="4580800"/>
                  </a:moveTo>
                  <a:lnTo>
                    <a:pt x="0" y="0"/>
                  </a:lnTo>
                  <a:lnTo>
                    <a:pt x="88899" y="344"/>
                  </a:lnTo>
                  <a:lnTo>
                    <a:pt x="165099" y="1377"/>
                  </a:lnTo>
                  <a:lnTo>
                    <a:pt x="253999" y="3096"/>
                  </a:lnTo>
                  <a:lnTo>
                    <a:pt x="342899" y="5498"/>
                  </a:lnTo>
                  <a:lnTo>
                    <a:pt x="419099" y="8580"/>
                  </a:lnTo>
                  <a:lnTo>
                    <a:pt x="507999" y="12339"/>
                  </a:lnTo>
                  <a:lnTo>
                    <a:pt x="596899" y="16773"/>
                  </a:lnTo>
                  <a:lnTo>
                    <a:pt x="673099" y="21880"/>
                  </a:lnTo>
                  <a:lnTo>
                    <a:pt x="761999" y="27657"/>
                  </a:lnTo>
                  <a:lnTo>
                    <a:pt x="838199" y="34100"/>
                  </a:lnTo>
                  <a:lnTo>
                    <a:pt x="927099" y="41208"/>
                  </a:lnTo>
                  <a:lnTo>
                    <a:pt x="1015999" y="48977"/>
                  </a:lnTo>
                  <a:lnTo>
                    <a:pt x="1092199" y="57406"/>
                  </a:lnTo>
                  <a:lnTo>
                    <a:pt x="1181099" y="66491"/>
                  </a:lnTo>
                  <a:lnTo>
                    <a:pt x="1257299" y="76230"/>
                  </a:lnTo>
                  <a:lnTo>
                    <a:pt x="1346199" y="86620"/>
                  </a:lnTo>
                  <a:lnTo>
                    <a:pt x="1422399" y="97658"/>
                  </a:lnTo>
                  <a:lnTo>
                    <a:pt x="1511299" y="109342"/>
                  </a:lnTo>
                  <a:lnTo>
                    <a:pt x="1587499" y="121670"/>
                  </a:lnTo>
                  <a:lnTo>
                    <a:pt x="1663699" y="134638"/>
                  </a:lnTo>
                  <a:lnTo>
                    <a:pt x="1752599" y="148244"/>
                  </a:lnTo>
                  <a:lnTo>
                    <a:pt x="1828799" y="162485"/>
                  </a:lnTo>
                  <a:lnTo>
                    <a:pt x="1917699" y="177359"/>
                  </a:lnTo>
                  <a:lnTo>
                    <a:pt x="1993899" y="192862"/>
                  </a:lnTo>
                  <a:lnTo>
                    <a:pt x="2070099" y="208993"/>
                  </a:lnTo>
                  <a:lnTo>
                    <a:pt x="2158999" y="225749"/>
                  </a:lnTo>
                  <a:lnTo>
                    <a:pt x="2235199" y="243127"/>
                  </a:lnTo>
                  <a:lnTo>
                    <a:pt x="2311399" y="261124"/>
                  </a:lnTo>
                  <a:lnTo>
                    <a:pt x="2387599" y="279737"/>
                  </a:lnTo>
                  <a:lnTo>
                    <a:pt x="2476499" y="298965"/>
                  </a:lnTo>
                  <a:lnTo>
                    <a:pt x="2552699" y="318804"/>
                  </a:lnTo>
                  <a:lnTo>
                    <a:pt x="2628899" y="339252"/>
                  </a:lnTo>
                  <a:lnTo>
                    <a:pt x="2705099" y="360306"/>
                  </a:lnTo>
                  <a:lnTo>
                    <a:pt x="2781299" y="381964"/>
                  </a:lnTo>
                  <a:lnTo>
                    <a:pt x="2870199" y="404223"/>
                  </a:lnTo>
                  <a:lnTo>
                    <a:pt x="2946399" y="427079"/>
                  </a:lnTo>
                  <a:lnTo>
                    <a:pt x="3022599" y="450531"/>
                  </a:lnTo>
                  <a:lnTo>
                    <a:pt x="3098799" y="474576"/>
                  </a:lnTo>
                  <a:lnTo>
                    <a:pt x="3174999" y="499212"/>
                  </a:lnTo>
                  <a:lnTo>
                    <a:pt x="3251199" y="524435"/>
                  </a:lnTo>
                  <a:lnTo>
                    <a:pt x="3327399" y="550242"/>
                  </a:lnTo>
                  <a:lnTo>
                    <a:pt x="3403599" y="576632"/>
                  </a:lnTo>
                  <a:lnTo>
                    <a:pt x="3479799" y="603602"/>
                  </a:lnTo>
                  <a:lnTo>
                    <a:pt x="3555999" y="631149"/>
                  </a:lnTo>
                  <a:lnTo>
                    <a:pt x="3632199" y="659270"/>
                  </a:lnTo>
                  <a:lnTo>
                    <a:pt x="3708399" y="687963"/>
                  </a:lnTo>
                  <a:lnTo>
                    <a:pt x="3784599" y="717225"/>
                  </a:lnTo>
                  <a:lnTo>
                    <a:pt x="3860799" y="747053"/>
                  </a:lnTo>
                  <a:lnTo>
                    <a:pt x="3924299" y="777445"/>
                  </a:lnTo>
                  <a:lnTo>
                    <a:pt x="4000499" y="808399"/>
                  </a:lnTo>
                  <a:lnTo>
                    <a:pt x="4076699" y="839910"/>
                  </a:lnTo>
                  <a:lnTo>
                    <a:pt x="4152899" y="871978"/>
                  </a:lnTo>
                  <a:lnTo>
                    <a:pt x="4229099" y="904599"/>
                  </a:lnTo>
                  <a:lnTo>
                    <a:pt x="4292599" y="937770"/>
                  </a:lnTo>
                  <a:lnTo>
                    <a:pt x="4368799" y="971489"/>
                  </a:lnTo>
                  <a:lnTo>
                    <a:pt x="4444999" y="1005753"/>
                  </a:lnTo>
                  <a:lnTo>
                    <a:pt x="4508499" y="1040560"/>
                  </a:lnTo>
                  <a:lnTo>
                    <a:pt x="4584699" y="1075907"/>
                  </a:lnTo>
                  <a:lnTo>
                    <a:pt x="4660899" y="1111791"/>
                  </a:lnTo>
                  <a:lnTo>
                    <a:pt x="4724399" y="1148210"/>
                  </a:lnTo>
                  <a:lnTo>
                    <a:pt x="4800599" y="1185161"/>
                  </a:lnTo>
                  <a:lnTo>
                    <a:pt x="4864099" y="1222641"/>
                  </a:lnTo>
                  <a:lnTo>
                    <a:pt x="4940299" y="1260648"/>
                  </a:lnTo>
                  <a:lnTo>
                    <a:pt x="5003799" y="1299179"/>
                  </a:lnTo>
                  <a:lnTo>
                    <a:pt x="5079999" y="1338231"/>
                  </a:lnTo>
                  <a:lnTo>
                    <a:pt x="5143499" y="1377802"/>
                  </a:lnTo>
                  <a:lnTo>
                    <a:pt x="5219699" y="1417890"/>
                  </a:lnTo>
                  <a:lnTo>
                    <a:pt x="5283199" y="1458490"/>
                  </a:lnTo>
                  <a:lnTo>
                    <a:pt x="5346699" y="1499602"/>
                  </a:lnTo>
                  <a:lnTo>
                    <a:pt x="5422899" y="1541221"/>
                  </a:lnTo>
                  <a:lnTo>
                    <a:pt x="5486399" y="1583347"/>
                  </a:lnTo>
                  <a:lnTo>
                    <a:pt x="5549899" y="1625975"/>
                  </a:lnTo>
                  <a:lnTo>
                    <a:pt x="5613399" y="1669103"/>
                  </a:lnTo>
                  <a:lnTo>
                    <a:pt x="5689599" y="1712729"/>
                  </a:lnTo>
                  <a:lnTo>
                    <a:pt x="5753099" y="1756850"/>
                  </a:lnTo>
                  <a:lnTo>
                    <a:pt x="5816599" y="1801463"/>
                  </a:lnTo>
                  <a:lnTo>
                    <a:pt x="5880099" y="1846566"/>
                  </a:lnTo>
                  <a:lnTo>
                    <a:pt x="5943599" y="1892155"/>
                  </a:lnTo>
                  <a:lnTo>
                    <a:pt x="6007099" y="1938230"/>
                  </a:lnTo>
                  <a:lnTo>
                    <a:pt x="6070599" y="1984785"/>
                  </a:lnTo>
                  <a:lnTo>
                    <a:pt x="6134099" y="2031820"/>
                  </a:lnTo>
                  <a:lnTo>
                    <a:pt x="6197599" y="2079331"/>
                  </a:lnTo>
                  <a:lnTo>
                    <a:pt x="6261099" y="2127316"/>
                  </a:lnTo>
                  <a:lnTo>
                    <a:pt x="6324599" y="2175773"/>
                  </a:lnTo>
                  <a:lnTo>
                    <a:pt x="6388099" y="2224697"/>
                  </a:lnTo>
                  <a:lnTo>
                    <a:pt x="6451599" y="2274088"/>
                  </a:lnTo>
                  <a:lnTo>
                    <a:pt x="6515099" y="2323941"/>
                  </a:lnTo>
                  <a:lnTo>
                    <a:pt x="6578599" y="2374255"/>
                  </a:lnTo>
                  <a:lnTo>
                    <a:pt x="6629399" y="2425027"/>
                  </a:lnTo>
                  <a:lnTo>
                    <a:pt x="6692899" y="2476254"/>
                  </a:lnTo>
                  <a:lnTo>
                    <a:pt x="6756399" y="2527934"/>
                  </a:lnTo>
                  <a:lnTo>
                    <a:pt x="6819899" y="2580064"/>
                  </a:lnTo>
                  <a:lnTo>
                    <a:pt x="6870699" y="2632641"/>
                  </a:lnTo>
                  <a:lnTo>
                    <a:pt x="6934199" y="2685662"/>
                  </a:lnTo>
                  <a:lnTo>
                    <a:pt x="6984999" y="2739126"/>
                  </a:lnTo>
                  <a:lnTo>
                    <a:pt x="7048499" y="2793029"/>
                  </a:lnTo>
                  <a:lnTo>
                    <a:pt x="7099299" y="2847369"/>
                  </a:lnTo>
                  <a:lnTo>
                    <a:pt x="7162799" y="2902142"/>
                  </a:lnTo>
                  <a:lnTo>
                    <a:pt x="7213599" y="2957347"/>
                  </a:lnTo>
                  <a:lnTo>
                    <a:pt x="7277099" y="3012981"/>
                  </a:lnTo>
                  <a:lnTo>
                    <a:pt x="7378699" y="3125524"/>
                  </a:lnTo>
                  <a:lnTo>
                    <a:pt x="7442199" y="3182429"/>
                  </a:lnTo>
                  <a:lnTo>
                    <a:pt x="7543799" y="3297489"/>
                  </a:lnTo>
                  <a:lnTo>
                    <a:pt x="7607299" y="3355640"/>
                  </a:lnTo>
                  <a:lnTo>
                    <a:pt x="7658099" y="3414201"/>
                  </a:lnTo>
                  <a:lnTo>
                    <a:pt x="7810499" y="3592318"/>
                  </a:lnTo>
                  <a:lnTo>
                    <a:pt x="7962899" y="3774033"/>
                  </a:lnTo>
                  <a:lnTo>
                    <a:pt x="8115299" y="3959272"/>
                  </a:lnTo>
                  <a:lnTo>
                    <a:pt x="8153399" y="4021790"/>
                  </a:lnTo>
                  <a:lnTo>
                    <a:pt x="8305799" y="4211618"/>
                  </a:lnTo>
                  <a:lnTo>
                    <a:pt x="8343899" y="4275645"/>
                  </a:lnTo>
                  <a:lnTo>
                    <a:pt x="8343899" y="10286993"/>
                  </a:lnTo>
                  <a:lnTo>
                    <a:pt x="5702299" y="10286993"/>
                  </a:lnTo>
                  <a:lnTo>
                    <a:pt x="5702299" y="9950013"/>
                  </a:lnTo>
                  <a:lnTo>
                    <a:pt x="5689599" y="9902280"/>
                  </a:lnTo>
                  <a:lnTo>
                    <a:pt x="5689599" y="9807137"/>
                  </a:lnTo>
                  <a:lnTo>
                    <a:pt x="5676899" y="9759729"/>
                  </a:lnTo>
                  <a:lnTo>
                    <a:pt x="5676899" y="9665250"/>
                  </a:lnTo>
                  <a:lnTo>
                    <a:pt x="5664199" y="9618182"/>
                  </a:lnTo>
                  <a:lnTo>
                    <a:pt x="5664199" y="9571231"/>
                  </a:lnTo>
                  <a:lnTo>
                    <a:pt x="5651499" y="9524397"/>
                  </a:lnTo>
                  <a:lnTo>
                    <a:pt x="5651499" y="9477683"/>
                  </a:lnTo>
                  <a:lnTo>
                    <a:pt x="5638799" y="9431090"/>
                  </a:lnTo>
                  <a:lnTo>
                    <a:pt x="5638799" y="9384619"/>
                  </a:lnTo>
                  <a:lnTo>
                    <a:pt x="5613399" y="9292052"/>
                  </a:lnTo>
                  <a:lnTo>
                    <a:pt x="5613399" y="9245959"/>
                  </a:lnTo>
                  <a:lnTo>
                    <a:pt x="5587999" y="9154162"/>
                  </a:lnTo>
                  <a:lnTo>
                    <a:pt x="5587999" y="9108461"/>
                  </a:lnTo>
                  <a:lnTo>
                    <a:pt x="5537199" y="8927009"/>
                  </a:lnTo>
                  <a:lnTo>
                    <a:pt x="5537199" y="8881992"/>
                  </a:lnTo>
                  <a:lnTo>
                    <a:pt x="5435599" y="8527093"/>
                  </a:lnTo>
                  <a:lnTo>
                    <a:pt x="5410199" y="8483409"/>
                  </a:lnTo>
                  <a:lnTo>
                    <a:pt x="5359399" y="8310246"/>
                  </a:lnTo>
                  <a:lnTo>
                    <a:pt x="5333999" y="8267357"/>
                  </a:lnTo>
                  <a:lnTo>
                    <a:pt x="5308599" y="8182072"/>
                  </a:lnTo>
                  <a:lnTo>
                    <a:pt x="5283199" y="8139680"/>
                  </a:lnTo>
                  <a:lnTo>
                    <a:pt x="5257799" y="8055402"/>
                  </a:lnTo>
                  <a:lnTo>
                    <a:pt x="5232399" y="8013520"/>
                  </a:lnTo>
                  <a:lnTo>
                    <a:pt x="5219699" y="7971812"/>
                  </a:lnTo>
                  <a:lnTo>
                    <a:pt x="5194299" y="7930278"/>
                  </a:lnTo>
                  <a:lnTo>
                    <a:pt x="5181599" y="7888921"/>
                  </a:lnTo>
                  <a:lnTo>
                    <a:pt x="5156199" y="7847742"/>
                  </a:lnTo>
                  <a:lnTo>
                    <a:pt x="5143499" y="7806743"/>
                  </a:lnTo>
                  <a:lnTo>
                    <a:pt x="5118099" y="7765925"/>
                  </a:lnTo>
                  <a:lnTo>
                    <a:pt x="5105399" y="7725289"/>
                  </a:lnTo>
                  <a:lnTo>
                    <a:pt x="5054599" y="7644574"/>
                  </a:lnTo>
                  <a:lnTo>
                    <a:pt x="5041899" y="7604497"/>
                  </a:lnTo>
                  <a:lnTo>
                    <a:pt x="4991099" y="7524913"/>
                  </a:lnTo>
                  <a:lnTo>
                    <a:pt x="4978399" y="7485408"/>
                  </a:lnTo>
                  <a:lnTo>
                    <a:pt x="4851399" y="7290826"/>
                  </a:lnTo>
                  <a:lnTo>
                    <a:pt x="4838699" y="7252509"/>
                  </a:lnTo>
                  <a:lnTo>
                    <a:pt x="4711699" y="7064008"/>
                  </a:lnTo>
                  <a:lnTo>
                    <a:pt x="4610099" y="6917003"/>
                  </a:lnTo>
                  <a:lnTo>
                    <a:pt x="4584699" y="6880792"/>
                  </a:lnTo>
                  <a:lnTo>
                    <a:pt x="4546599" y="6844800"/>
                  </a:lnTo>
                  <a:lnTo>
                    <a:pt x="4444999" y="6703059"/>
                  </a:lnTo>
                  <a:lnTo>
                    <a:pt x="4406899" y="6668187"/>
                  </a:lnTo>
                  <a:lnTo>
                    <a:pt x="4330699" y="6564953"/>
                  </a:lnTo>
                  <a:lnTo>
                    <a:pt x="4292599" y="6531007"/>
                  </a:lnTo>
                  <a:lnTo>
                    <a:pt x="4241799" y="6463821"/>
                  </a:lnTo>
                  <a:lnTo>
                    <a:pt x="4203699" y="6430585"/>
                  </a:lnTo>
                  <a:lnTo>
                    <a:pt x="4178299" y="6397588"/>
                  </a:lnTo>
                  <a:lnTo>
                    <a:pt x="4140199" y="6364834"/>
                  </a:lnTo>
                  <a:lnTo>
                    <a:pt x="4114799" y="6332322"/>
                  </a:lnTo>
                  <a:lnTo>
                    <a:pt x="4076699" y="6300055"/>
                  </a:lnTo>
                  <a:lnTo>
                    <a:pt x="4051299" y="6268034"/>
                  </a:lnTo>
                  <a:lnTo>
                    <a:pt x="4013199" y="6236261"/>
                  </a:lnTo>
                  <a:lnTo>
                    <a:pt x="3987799" y="6204738"/>
                  </a:lnTo>
                  <a:lnTo>
                    <a:pt x="3949699" y="6173465"/>
                  </a:lnTo>
                  <a:lnTo>
                    <a:pt x="3924299" y="6142445"/>
                  </a:lnTo>
                  <a:lnTo>
                    <a:pt x="3886199" y="6111680"/>
                  </a:lnTo>
                  <a:lnTo>
                    <a:pt x="3860799" y="6081170"/>
                  </a:lnTo>
                  <a:lnTo>
                    <a:pt x="3822699" y="6050917"/>
                  </a:lnTo>
                  <a:lnTo>
                    <a:pt x="3784599" y="6020923"/>
                  </a:lnTo>
                  <a:lnTo>
                    <a:pt x="3759199" y="5991190"/>
                  </a:lnTo>
                  <a:lnTo>
                    <a:pt x="3721099" y="5961719"/>
                  </a:lnTo>
                  <a:lnTo>
                    <a:pt x="3682999" y="5932512"/>
                  </a:lnTo>
                  <a:lnTo>
                    <a:pt x="3657599" y="5903570"/>
                  </a:lnTo>
                  <a:lnTo>
                    <a:pt x="3619499" y="5874894"/>
                  </a:lnTo>
                  <a:lnTo>
                    <a:pt x="3581399" y="5846488"/>
                  </a:lnTo>
                  <a:lnTo>
                    <a:pt x="3543299" y="5818351"/>
                  </a:lnTo>
                  <a:lnTo>
                    <a:pt x="3517899" y="5790486"/>
                  </a:lnTo>
                  <a:lnTo>
                    <a:pt x="3479799" y="5762894"/>
                  </a:lnTo>
                  <a:lnTo>
                    <a:pt x="3441699" y="5735577"/>
                  </a:lnTo>
                  <a:lnTo>
                    <a:pt x="3403599" y="5708536"/>
                  </a:lnTo>
                  <a:lnTo>
                    <a:pt x="3365499" y="5681773"/>
                  </a:lnTo>
                  <a:lnTo>
                    <a:pt x="3327399" y="5655289"/>
                  </a:lnTo>
                  <a:lnTo>
                    <a:pt x="3301999" y="5629087"/>
                  </a:lnTo>
                  <a:lnTo>
                    <a:pt x="3263899" y="5603168"/>
                  </a:lnTo>
                  <a:lnTo>
                    <a:pt x="3225799" y="5577532"/>
                  </a:lnTo>
                  <a:lnTo>
                    <a:pt x="3187699" y="5552183"/>
                  </a:lnTo>
                  <a:lnTo>
                    <a:pt x="3149599" y="5527121"/>
                  </a:lnTo>
                  <a:lnTo>
                    <a:pt x="3111499" y="5502348"/>
                  </a:lnTo>
                  <a:lnTo>
                    <a:pt x="3073399" y="5477866"/>
                  </a:lnTo>
                  <a:lnTo>
                    <a:pt x="3035299" y="5453676"/>
                  </a:lnTo>
                  <a:lnTo>
                    <a:pt x="2997199" y="5429780"/>
                  </a:lnTo>
                  <a:lnTo>
                    <a:pt x="2959099" y="5406179"/>
                  </a:lnTo>
                  <a:lnTo>
                    <a:pt x="2920999" y="5382875"/>
                  </a:lnTo>
                  <a:lnTo>
                    <a:pt x="2882899" y="5359869"/>
                  </a:lnTo>
                  <a:lnTo>
                    <a:pt x="2844799" y="5337164"/>
                  </a:lnTo>
                  <a:lnTo>
                    <a:pt x="2806699" y="5314760"/>
                  </a:lnTo>
                  <a:lnTo>
                    <a:pt x="2755899" y="5292660"/>
                  </a:lnTo>
                  <a:lnTo>
                    <a:pt x="2717799" y="5270865"/>
                  </a:lnTo>
                  <a:lnTo>
                    <a:pt x="2679699" y="5249376"/>
                  </a:lnTo>
                  <a:lnTo>
                    <a:pt x="2641599" y="5228195"/>
                  </a:lnTo>
                  <a:lnTo>
                    <a:pt x="2603499" y="5207324"/>
                  </a:lnTo>
                  <a:lnTo>
                    <a:pt x="2565399" y="5186764"/>
                  </a:lnTo>
                  <a:lnTo>
                    <a:pt x="2527299" y="5166517"/>
                  </a:lnTo>
                  <a:lnTo>
                    <a:pt x="2476499" y="5146584"/>
                  </a:lnTo>
                  <a:lnTo>
                    <a:pt x="2438399" y="5126967"/>
                  </a:lnTo>
                  <a:lnTo>
                    <a:pt x="2400299" y="5107668"/>
                  </a:lnTo>
                  <a:lnTo>
                    <a:pt x="2362199" y="5088687"/>
                  </a:lnTo>
                  <a:lnTo>
                    <a:pt x="2311399" y="5070028"/>
                  </a:lnTo>
                  <a:lnTo>
                    <a:pt x="2273299" y="5051691"/>
                  </a:lnTo>
                  <a:lnTo>
                    <a:pt x="2235199" y="5033678"/>
                  </a:lnTo>
                  <a:lnTo>
                    <a:pt x="2184399" y="5015990"/>
                  </a:lnTo>
                  <a:lnTo>
                    <a:pt x="2146299" y="4998629"/>
                  </a:lnTo>
                  <a:lnTo>
                    <a:pt x="2108199" y="4981597"/>
                  </a:lnTo>
                  <a:lnTo>
                    <a:pt x="2057399" y="4964896"/>
                  </a:lnTo>
                  <a:lnTo>
                    <a:pt x="2019299" y="4948526"/>
                  </a:lnTo>
                  <a:lnTo>
                    <a:pt x="1981199" y="4932489"/>
                  </a:lnTo>
                  <a:lnTo>
                    <a:pt x="1930399" y="4916787"/>
                  </a:lnTo>
                  <a:lnTo>
                    <a:pt x="1892299" y="4901422"/>
                  </a:lnTo>
                  <a:lnTo>
                    <a:pt x="1841499" y="4886396"/>
                  </a:lnTo>
                  <a:lnTo>
                    <a:pt x="1803399" y="4871709"/>
                  </a:lnTo>
                  <a:lnTo>
                    <a:pt x="1765299" y="4857363"/>
                  </a:lnTo>
                  <a:lnTo>
                    <a:pt x="1714499" y="4843360"/>
                  </a:lnTo>
                  <a:lnTo>
                    <a:pt x="1676399" y="4829702"/>
                  </a:lnTo>
                  <a:lnTo>
                    <a:pt x="1625599" y="4816389"/>
                  </a:lnTo>
                  <a:lnTo>
                    <a:pt x="1587499" y="4803425"/>
                  </a:lnTo>
                  <a:lnTo>
                    <a:pt x="1536699" y="4790809"/>
                  </a:lnTo>
                  <a:lnTo>
                    <a:pt x="1498599" y="4778545"/>
                  </a:lnTo>
                  <a:lnTo>
                    <a:pt x="1447799" y="4766633"/>
                  </a:lnTo>
                  <a:lnTo>
                    <a:pt x="1409699" y="4755074"/>
                  </a:lnTo>
                  <a:lnTo>
                    <a:pt x="1358899" y="4743872"/>
                  </a:lnTo>
                  <a:lnTo>
                    <a:pt x="1320799" y="4733027"/>
                  </a:lnTo>
                  <a:lnTo>
                    <a:pt x="1269999" y="4722540"/>
                  </a:lnTo>
                  <a:lnTo>
                    <a:pt x="1219199" y="4712414"/>
                  </a:lnTo>
                  <a:lnTo>
                    <a:pt x="1181099" y="4702649"/>
                  </a:lnTo>
                  <a:lnTo>
                    <a:pt x="1130299" y="4693248"/>
                  </a:lnTo>
                  <a:lnTo>
                    <a:pt x="1092199" y="4684213"/>
                  </a:lnTo>
                  <a:lnTo>
                    <a:pt x="1041399" y="4675544"/>
                  </a:lnTo>
                  <a:lnTo>
                    <a:pt x="990599" y="4667243"/>
                  </a:lnTo>
                  <a:lnTo>
                    <a:pt x="952499" y="4659312"/>
                  </a:lnTo>
                  <a:lnTo>
                    <a:pt x="901699" y="4651752"/>
                  </a:lnTo>
                  <a:lnTo>
                    <a:pt x="850899" y="4644566"/>
                  </a:lnTo>
                  <a:lnTo>
                    <a:pt x="812799" y="4637754"/>
                  </a:lnTo>
                  <a:lnTo>
                    <a:pt x="761999" y="4631318"/>
                  </a:lnTo>
                  <a:lnTo>
                    <a:pt x="711199" y="4625260"/>
                  </a:lnTo>
                  <a:lnTo>
                    <a:pt x="673099" y="4619582"/>
                  </a:lnTo>
                  <a:lnTo>
                    <a:pt x="622299" y="4614284"/>
                  </a:lnTo>
                  <a:lnTo>
                    <a:pt x="571499" y="4609369"/>
                  </a:lnTo>
                  <a:lnTo>
                    <a:pt x="533399" y="4604838"/>
                  </a:lnTo>
                  <a:lnTo>
                    <a:pt x="482599" y="4600692"/>
                  </a:lnTo>
                  <a:lnTo>
                    <a:pt x="431799" y="4596934"/>
                  </a:lnTo>
                  <a:lnTo>
                    <a:pt x="380999" y="4593565"/>
                  </a:lnTo>
                  <a:lnTo>
                    <a:pt x="342899" y="4590586"/>
                  </a:lnTo>
                  <a:lnTo>
                    <a:pt x="292099" y="4588000"/>
                  </a:lnTo>
                  <a:lnTo>
                    <a:pt x="241299" y="4585806"/>
                  </a:lnTo>
                  <a:lnTo>
                    <a:pt x="190499" y="4584008"/>
                  </a:lnTo>
                  <a:lnTo>
                    <a:pt x="139699" y="4582607"/>
                  </a:lnTo>
                  <a:lnTo>
                    <a:pt x="101599" y="4581605"/>
                  </a:lnTo>
                  <a:lnTo>
                    <a:pt x="50799" y="4581002"/>
                  </a:lnTo>
                  <a:lnTo>
                    <a:pt x="0" y="4580800"/>
                  </a:lnTo>
                  <a:close/>
                </a:path>
              </a:pathLst>
            </a:custGeom>
            <a:solidFill>
              <a:srgbClr val="48A8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4" name="Google Shape;154;p10"/>
            <p:cNvSpPr/>
            <p:nvPr/>
          </p:nvSpPr>
          <p:spPr>
            <a:xfrm>
              <a:off x="9949694" y="3822923"/>
              <a:ext cx="6540500" cy="6464300"/>
            </a:xfrm>
            <a:custGeom>
              <a:avLst/>
              <a:gdLst/>
              <a:ahLst/>
              <a:cxnLst/>
              <a:rect l="l" t="t" r="r" b="b"/>
              <a:pathLst>
                <a:path w="6540500" h="6464300" extrusionOk="0">
                  <a:moveTo>
                    <a:pt x="0" y="2918139"/>
                  </a:moveTo>
                  <a:lnTo>
                    <a:pt x="0" y="0"/>
                  </a:lnTo>
                  <a:lnTo>
                    <a:pt x="50799" y="219"/>
                  </a:lnTo>
                  <a:lnTo>
                    <a:pt x="101599" y="877"/>
                  </a:lnTo>
                  <a:lnTo>
                    <a:pt x="152399" y="1972"/>
                  </a:lnTo>
                  <a:lnTo>
                    <a:pt x="215899" y="3502"/>
                  </a:lnTo>
                  <a:lnTo>
                    <a:pt x="266699" y="5465"/>
                  </a:lnTo>
                  <a:lnTo>
                    <a:pt x="317499" y="7860"/>
                  </a:lnTo>
                  <a:lnTo>
                    <a:pt x="368299" y="10685"/>
                  </a:lnTo>
                  <a:lnTo>
                    <a:pt x="419099" y="13938"/>
                  </a:lnTo>
                  <a:lnTo>
                    <a:pt x="482599" y="17618"/>
                  </a:lnTo>
                  <a:lnTo>
                    <a:pt x="533399" y="21723"/>
                  </a:lnTo>
                  <a:lnTo>
                    <a:pt x="584199" y="26251"/>
                  </a:lnTo>
                  <a:lnTo>
                    <a:pt x="634999" y="31200"/>
                  </a:lnTo>
                  <a:lnTo>
                    <a:pt x="685799" y="36570"/>
                  </a:lnTo>
                  <a:lnTo>
                    <a:pt x="749299" y="42357"/>
                  </a:lnTo>
                  <a:lnTo>
                    <a:pt x="800099" y="48561"/>
                  </a:lnTo>
                  <a:lnTo>
                    <a:pt x="850899" y="55180"/>
                  </a:lnTo>
                  <a:lnTo>
                    <a:pt x="901699" y="62212"/>
                  </a:lnTo>
                  <a:lnTo>
                    <a:pt x="952499" y="69655"/>
                  </a:lnTo>
                  <a:lnTo>
                    <a:pt x="1003299" y="77508"/>
                  </a:lnTo>
                  <a:lnTo>
                    <a:pt x="1054099" y="85769"/>
                  </a:lnTo>
                  <a:lnTo>
                    <a:pt x="1104899" y="94437"/>
                  </a:lnTo>
                  <a:lnTo>
                    <a:pt x="1155699" y="103509"/>
                  </a:lnTo>
                  <a:lnTo>
                    <a:pt x="1206499" y="112984"/>
                  </a:lnTo>
                  <a:lnTo>
                    <a:pt x="1269999" y="122860"/>
                  </a:lnTo>
                  <a:lnTo>
                    <a:pt x="1320799" y="133136"/>
                  </a:lnTo>
                  <a:lnTo>
                    <a:pt x="1371599" y="143810"/>
                  </a:lnTo>
                  <a:lnTo>
                    <a:pt x="1422399" y="154881"/>
                  </a:lnTo>
                  <a:lnTo>
                    <a:pt x="1473199" y="166345"/>
                  </a:lnTo>
                  <a:lnTo>
                    <a:pt x="1523999" y="178203"/>
                  </a:lnTo>
                  <a:lnTo>
                    <a:pt x="1574799" y="190452"/>
                  </a:lnTo>
                  <a:lnTo>
                    <a:pt x="1625599" y="203090"/>
                  </a:lnTo>
                  <a:lnTo>
                    <a:pt x="1663699" y="216116"/>
                  </a:lnTo>
                  <a:lnTo>
                    <a:pt x="1714499" y="229529"/>
                  </a:lnTo>
                  <a:lnTo>
                    <a:pt x="1765299" y="243325"/>
                  </a:lnTo>
                  <a:lnTo>
                    <a:pt x="1816099" y="257505"/>
                  </a:lnTo>
                  <a:lnTo>
                    <a:pt x="1866899" y="272065"/>
                  </a:lnTo>
                  <a:lnTo>
                    <a:pt x="1917699" y="287005"/>
                  </a:lnTo>
                  <a:lnTo>
                    <a:pt x="1968499" y="302323"/>
                  </a:lnTo>
                  <a:lnTo>
                    <a:pt x="2019299" y="318016"/>
                  </a:lnTo>
                  <a:lnTo>
                    <a:pt x="2070099" y="334084"/>
                  </a:lnTo>
                  <a:lnTo>
                    <a:pt x="2108199" y="350525"/>
                  </a:lnTo>
                  <a:lnTo>
                    <a:pt x="2158999" y="367336"/>
                  </a:lnTo>
                  <a:lnTo>
                    <a:pt x="2209799" y="384517"/>
                  </a:lnTo>
                  <a:lnTo>
                    <a:pt x="2260599" y="402065"/>
                  </a:lnTo>
                  <a:lnTo>
                    <a:pt x="2311399" y="419980"/>
                  </a:lnTo>
                  <a:lnTo>
                    <a:pt x="2349499" y="438258"/>
                  </a:lnTo>
                  <a:lnTo>
                    <a:pt x="2400299" y="456899"/>
                  </a:lnTo>
                  <a:lnTo>
                    <a:pt x="2451099" y="475901"/>
                  </a:lnTo>
                  <a:lnTo>
                    <a:pt x="2501899" y="495261"/>
                  </a:lnTo>
                  <a:lnTo>
                    <a:pt x="2539999" y="514980"/>
                  </a:lnTo>
                  <a:lnTo>
                    <a:pt x="2590799" y="535054"/>
                  </a:lnTo>
                  <a:lnTo>
                    <a:pt x="2641599" y="555482"/>
                  </a:lnTo>
                  <a:lnTo>
                    <a:pt x="2679699" y="576263"/>
                  </a:lnTo>
                  <a:lnTo>
                    <a:pt x="2730499" y="597394"/>
                  </a:lnTo>
                  <a:lnTo>
                    <a:pt x="2781299" y="618874"/>
                  </a:lnTo>
                  <a:lnTo>
                    <a:pt x="2819399" y="640702"/>
                  </a:lnTo>
                  <a:lnTo>
                    <a:pt x="2870199" y="662875"/>
                  </a:lnTo>
                  <a:lnTo>
                    <a:pt x="2920999" y="685393"/>
                  </a:lnTo>
                  <a:lnTo>
                    <a:pt x="2959099" y="708252"/>
                  </a:lnTo>
                  <a:lnTo>
                    <a:pt x="3009899" y="731452"/>
                  </a:lnTo>
                  <a:lnTo>
                    <a:pt x="3047999" y="754991"/>
                  </a:lnTo>
                  <a:lnTo>
                    <a:pt x="3098799" y="778868"/>
                  </a:lnTo>
                  <a:lnTo>
                    <a:pt x="3136899" y="803079"/>
                  </a:lnTo>
                  <a:lnTo>
                    <a:pt x="3187699" y="827625"/>
                  </a:lnTo>
                  <a:lnTo>
                    <a:pt x="3225799" y="852503"/>
                  </a:lnTo>
                  <a:lnTo>
                    <a:pt x="3276599" y="877711"/>
                  </a:lnTo>
                  <a:lnTo>
                    <a:pt x="3314699" y="903248"/>
                  </a:lnTo>
                  <a:lnTo>
                    <a:pt x="3365499" y="929112"/>
                  </a:lnTo>
                  <a:lnTo>
                    <a:pt x="3403599" y="955302"/>
                  </a:lnTo>
                  <a:lnTo>
                    <a:pt x="3441699" y="981815"/>
                  </a:lnTo>
                  <a:lnTo>
                    <a:pt x="3492499" y="1008650"/>
                  </a:lnTo>
                  <a:lnTo>
                    <a:pt x="3530599" y="1035806"/>
                  </a:lnTo>
                  <a:lnTo>
                    <a:pt x="3568699" y="1063280"/>
                  </a:lnTo>
                  <a:lnTo>
                    <a:pt x="3619499" y="1091072"/>
                  </a:lnTo>
                  <a:lnTo>
                    <a:pt x="3657599" y="1119178"/>
                  </a:lnTo>
                  <a:lnTo>
                    <a:pt x="3695699" y="1147598"/>
                  </a:lnTo>
                  <a:lnTo>
                    <a:pt x="3746499" y="1176331"/>
                  </a:lnTo>
                  <a:lnTo>
                    <a:pt x="3784599" y="1205373"/>
                  </a:lnTo>
                  <a:lnTo>
                    <a:pt x="3822699" y="1234724"/>
                  </a:lnTo>
                  <a:lnTo>
                    <a:pt x="3860799" y="1264382"/>
                  </a:lnTo>
                  <a:lnTo>
                    <a:pt x="3898899" y="1294345"/>
                  </a:lnTo>
                  <a:lnTo>
                    <a:pt x="3949699" y="1324611"/>
                  </a:lnTo>
                  <a:lnTo>
                    <a:pt x="3987799" y="1355179"/>
                  </a:lnTo>
                  <a:lnTo>
                    <a:pt x="4025899" y="1386048"/>
                  </a:lnTo>
                  <a:lnTo>
                    <a:pt x="4063999" y="1417214"/>
                  </a:lnTo>
                  <a:lnTo>
                    <a:pt x="4102099" y="1448678"/>
                  </a:lnTo>
                  <a:lnTo>
                    <a:pt x="4140199" y="1480436"/>
                  </a:lnTo>
                  <a:lnTo>
                    <a:pt x="4178299" y="1512488"/>
                  </a:lnTo>
                  <a:lnTo>
                    <a:pt x="4216399" y="1544832"/>
                  </a:lnTo>
                  <a:lnTo>
                    <a:pt x="4254499" y="1577466"/>
                  </a:lnTo>
                  <a:lnTo>
                    <a:pt x="4292599" y="1610388"/>
                  </a:lnTo>
                  <a:lnTo>
                    <a:pt x="4368799" y="1677090"/>
                  </a:lnTo>
                  <a:lnTo>
                    <a:pt x="4444999" y="1744925"/>
                  </a:lnTo>
                  <a:lnTo>
                    <a:pt x="4521199" y="1813879"/>
                  </a:lnTo>
                  <a:lnTo>
                    <a:pt x="4597399" y="1883940"/>
                  </a:lnTo>
                  <a:lnTo>
                    <a:pt x="4622799" y="1919380"/>
                  </a:lnTo>
                  <a:lnTo>
                    <a:pt x="4660899" y="1955093"/>
                  </a:lnTo>
                  <a:lnTo>
                    <a:pt x="4737099" y="2027325"/>
                  </a:lnTo>
                  <a:lnTo>
                    <a:pt x="4762499" y="2063841"/>
                  </a:lnTo>
                  <a:lnTo>
                    <a:pt x="4838699" y="2137667"/>
                  </a:lnTo>
                  <a:lnTo>
                    <a:pt x="4864099" y="2174972"/>
                  </a:lnTo>
                  <a:lnTo>
                    <a:pt x="4940299" y="2250360"/>
                  </a:lnTo>
                  <a:lnTo>
                    <a:pt x="4965699" y="2288440"/>
                  </a:lnTo>
                  <a:lnTo>
                    <a:pt x="5003799" y="2326774"/>
                  </a:lnTo>
                  <a:lnTo>
                    <a:pt x="5029199" y="2365360"/>
                  </a:lnTo>
                  <a:lnTo>
                    <a:pt x="5067299" y="2404198"/>
                  </a:lnTo>
                  <a:lnTo>
                    <a:pt x="5092699" y="2443286"/>
                  </a:lnTo>
                  <a:lnTo>
                    <a:pt x="5130799" y="2482621"/>
                  </a:lnTo>
                  <a:lnTo>
                    <a:pt x="5156199" y="2522203"/>
                  </a:lnTo>
                  <a:lnTo>
                    <a:pt x="5194299" y="2562029"/>
                  </a:lnTo>
                  <a:lnTo>
                    <a:pt x="5219699" y="2602098"/>
                  </a:lnTo>
                  <a:lnTo>
                    <a:pt x="5257799" y="2642407"/>
                  </a:lnTo>
                  <a:lnTo>
                    <a:pt x="5308599" y="2723744"/>
                  </a:lnTo>
                  <a:lnTo>
                    <a:pt x="5346699" y="2764767"/>
                  </a:lnTo>
                  <a:lnTo>
                    <a:pt x="5422899" y="2889235"/>
                  </a:lnTo>
                  <a:lnTo>
                    <a:pt x="5460999" y="2931185"/>
                  </a:lnTo>
                  <a:lnTo>
                    <a:pt x="5537199" y="3058395"/>
                  </a:lnTo>
                  <a:lnTo>
                    <a:pt x="5689599" y="3318777"/>
                  </a:lnTo>
                  <a:lnTo>
                    <a:pt x="5867399" y="3632195"/>
                  </a:lnTo>
                  <a:lnTo>
                    <a:pt x="5880099" y="3677785"/>
                  </a:lnTo>
                  <a:lnTo>
                    <a:pt x="5956299" y="3815742"/>
                  </a:lnTo>
                  <a:lnTo>
                    <a:pt x="5968999" y="3862117"/>
                  </a:lnTo>
                  <a:lnTo>
                    <a:pt x="5994399" y="3908685"/>
                  </a:lnTo>
                  <a:lnTo>
                    <a:pt x="6007099" y="3955443"/>
                  </a:lnTo>
                  <a:lnTo>
                    <a:pt x="6057899" y="4049525"/>
                  </a:lnTo>
                  <a:lnTo>
                    <a:pt x="6070599" y="4096844"/>
                  </a:lnTo>
                  <a:lnTo>
                    <a:pt x="6095999" y="4144348"/>
                  </a:lnTo>
                  <a:lnTo>
                    <a:pt x="6121399" y="4239899"/>
                  </a:lnTo>
                  <a:lnTo>
                    <a:pt x="6146799" y="4287943"/>
                  </a:lnTo>
                  <a:lnTo>
                    <a:pt x="6159499" y="4336165"/>
                  </a:lnTo>
                  <a:lnTo>
                    <a:pt x="6184899" y="4384562"/>
                  </a:lnTo>
                  <a:lnTo>
                    <a:pt x="6210299" y="4481874"/>
                  </a:lnTo>
                  <a:lnTo>
                    <a:pt x="6235699" y="4530787"/>
                  </a:lnTo>
                  <a:lnTo>
                    <a:pt x="6311899" y="4827743"/>
                  </a:lnTo>
                  <a:lnTo>
                    <a:pt x="6337299" y="4877801"/>
                  </a:lnTo>
                  <a:lnTo>
                    <a:pt x="6375399" y="5028906"/>
                  </a:lnTo>
                  <a:lnTo>
                    <a:pt x="6375399" y="5079580"/>
                  </a:lnTo>
                  <a:lnTo>
                    <a:pt x="6438899" y="5335167"/>
                  </a:lnTo>
                  <a:lnTo>
                    <a:pt x="6438899" y="5386716"/>
                  </a:lnTo>
                  <a:lnTo>
                    <a:pt x="6464299" y="5490232"/>
                  </a:lnTo>
                  <a:lnTo>
                    <a:pt x="6464299" y="5542195"/>
                  </a:lnTo>
                  <a:lnTo>
                    <a:pt x="6489699" y="5646525"/>
                  </a:lnTo>
                  <a:lnTo>
                    <a:pt x="6489699" y="5698888"/>
                  </a:lnTo>
                  <a:lnTo>
                    <a:pt x="6502399" y="5751381"/>
                  </a:lnTo>
                  <a:lnTo>
                    <a:pt x="6502399" y="5804002"/>
                  </a:lnTo>
                  <a:lnTo>
                    <a:pt x="6515099" y="5856749"/>
                  </a:lnTo>
                  <a:lnTo>
                    <a:pt x="6515099" y="5962616"/>
                  </a:lnTo>
                  <a:lnTo>
                    <a:pt x="6527799" y="6015732"/>
                  </a:lnTo>
                  <a:lnTo>
                    <a:pt x="6527799" y="6122322"/>
                  </a:lnTo>
                  <a:lnTo>
                    <a:pt x="6540499" y="6175793"/>
                  </a:lnTo>
                  <a:lnTo>
                    <a:pt x="6540499" y="6464076"/>
                  </a:lnTo>
                  <a:lnTo>
                    <a:pt x="3632199" y="6464076"/>
                  </a:lnTo>
                  <a:lnTo>
                    <a:pt x="3632199" y="6408173"/>
                  </a:lnTo>
                  <a:lnTo>
                    <a:pt x="3619499" y="6360146"/>
                  </a:lnTo>
                  <a:lnTo>
                    <a:pt x="3619499" y="6217065"/>
                  </a:lnTo>
                  <a:lnTo>
                    <a:pt x="3606799" y="6169718"/>
                  </a:lnTo>
                  <a:lnTo>
                    <a:pt x="3606799" y="6122550"/>
                  </a:lnTo>
                  <a:lnTo>
                    <a:pt x="3594099" y="6075566"/>
                  </a:lnTo>
                  <a:lnTo>
                    <a:pt x="3594099" y="6028770"/>
                  </a:lnTo>
                  <a:lnTo>
                    <a:pt x="3581399" y="5982165"/>
                  </a:lnTo>
                  <a:lnTo>
                    <a:pt x="3581399" y="5935755"/>
                  </a:lnTo>
                  <a:lnTo>
                    <a:pt x="3555999" y="5843538"/>
                  </a:lnTo>
                  <a:lnTo>
                    <a:pt x="3555999" y="5797739"/>
                  </a:lnTo>
                  <a:lnTo>
                    <a:pt x="3416299" y="5308740"/>
                  </a:lnTo>
                  <a:lnTo>
                    <a:pt x="3390899" y="5265733"/>
                  </a:lnTo>
                  <a:lnTo>
                    <a:pt x="3365499" y="5180497"/>
                  </a:lnTo>
                  <a:lnTo>
                    <a:pt x="3340099" y="5138276"/>
                  </a:lnTo>
                  <a:lnTo>
                    <a:pt x="3327399" y="5096326"/>
                  </a:lnTo>
                  <a:lnTo>
                    <a:pt x="3301999" y="5054649"/>
                  </a:lnTo>
                  <a:lnTo>
                    <a:pt x="3289299" y="5013250"/>
                  </a:lnTo>
                  <a:lnTo>
                    <a:pt x="3263899" y="4972133"/>
                  </a:lnTo>
                  <a:lnTo>
                    <a:pt x="3251199" y="4931302"/>
                  </a:lnTo>
                  <a:lnTo>
                    <a:pt x="3225799" y="4890760"/>
                  </a:lnTo>
                  <a:lnTo>
                    <a:pt x="3213099" y="4850512"/>
                  </a:lnTo>
                  <a:lnTo>
                    <a:pt x="3136899" y="4731568"/>
                  </a:lnTo>
                  <a:lnTo>
                    <a:pt x="3111499" y="4692533"/>
                  </a:lnTo>
                  <a:lnTo>
                    <a:pt x="3098799" y="4653812"/>
                  </a:lnTo>
                  <a:lnTo>
                    <a:pt x="3022599" y="4539565"/>
                  </a:lnTo>
                  <a:lnTo>
                    <a:pt x="2946399" y="4428279"/>
                  </a:lnTo>
                  <a:lnTo>
                    <a:pt x="2895599" y="4355785"/>
                  </a:lnTo>
                  <a:lnTo>
                    <a:pt x="2857499" y="4320059"/>
                  </a:lnTo>
                  <a:lnTo>
                    <a:pt x="2806699" y="4249668"/>
                  </a:lnTo>
                  <a:lnTo>
                    <a:pt x="2781299" y="4215011"/>
                  </a:lnTo>
                  <a:lnTo>
                    <a:pt x="2743199" y="4180718"/>
                  </a:lnTo>
                  <a:lnTo>
                    <a:pt x="2692399" y="4113241"/>
                  </a:lnTo>
                  <a:lnTo>
                    <a:pt x="2654299" y="4080064"/>
                  </a:lnTo>
                  <a:lnTo>
                    <a:pt x="2628899" y="4047267"/>
                  </a:lnTo>
                  <a:lnTo>
                    <a:pt x="2590799" y="4014855"/>
                  </a:lnTo>
                  <a:lnTo>
                    <a:pt x="2565399" y="3982829"/>
                  </a:lnTo>
                  <a:lnTo>
                    <a:pt x="2527299" y="3951196"/>
                  </a:lnTo>
                  <a:lnTo>
                    <a:pt x="2501899" y="3919958"/>
                  </a:lnTo>
                  <a:lnTo>
                    <a:pt x="2463799" y="3889120"/>
                  </a:lnTo>
                  <a:lnTo>
                    <a:pt x="2438399" y="3858685"/>
                  </a:lnTo>
                  <a:lnTo>
                    <a:pt x="2400299" y="3828658"/>
                  </a:lnTo>
                  <a:lnTo>
                    <a:pt x="2362199" y="3799042"/>
                  </a:lnTo>
                  <a:lnTo>
                    <a:pt x="2336799" y="3769841"/>
                  </a:lnTo>
                  <a:lnTo>
                    <a:pt x="2298699" y="3741059"/>
                  </a:lnTo>
                  <a:lnTo>
                    <a:pt x="2260599" y="3712701"/>
                  </a:lnTo>
                  <a:lnTo>
                    <a:pt x="2222499" y="3684769"/>
                  </a:lnTo>
                  <a:lnTo>
                    <a:pt x="2197099" y="3657269"/>
                  </a:lnTo>
                  <a:lnTo>
                    <a:pt x="2158999" y="3630203"/>
                  </a:lnTo>
                  <a:lnTo>
                    <a:pt x="2120899" y="3603576"/>
                  </a:lnTo>
                  <a:lnTo>
                    <a:pt x="2082799" y="3577392"/>
                  </a:lnTo>
                  <a:lnTo>
                    <a:pt x="2044699" y="3551655"/>
                  </a:lnTo>
                  <a:lnTo>
                    <a:pt x="2006599" y="3526368"/>
                  </a:lnTo>
                  <a:lnTo>
                    <a:pt x="1968499" y="3501535"/>
                  </a:lnTo>
                  <a:lnTo>
                    <a:pt x="1930399" y="3477161"/>
                  </a:lnTo>
                  <a:lnTo>
                    <a:pt x="1892299" y="3453250"/>
                  </a:lnTo>
                  <a:lnTo>
                    <a:pt x="1854199" y="3429804"/>
                  </a:lnTo>
                  <a:lnTo>
                    <a:pt x="1816099" y="3406829"/>
                  </a:lnTo>
                  <a:lnTo>
                    <a:pt x="1777999" y="3384328"/>
                  </a:lnTo>
                  <a:lnTo>
                    <a:pt x="1739899" y="3362305"/>
                  </a:lnTo>
                  <a:lnTo>
                    <a:pt x="1701799" y="3340764"/>
                  </a:lnTo>
                  <a:lnTo>
                    <a:pt x="1650999" y="3319709"/>
                  </a:lnTo>
                  <a:lnTo>
                    <a:pt x="1612899" y="3299144"/>
                  </a:lnTo>
                  <a:lnTo>
                    <a:pt x="1574799" y="3279072"/>
                  </a:lnTo>
                  <a:lnTo>
                    <a:pt x="1536699" y="3259498"/>
                  </a:lnTo>
                  <a:lnTo>
                    <a:pt x="1498599" y="3240426"/>
                  </a:lnTo>
                  <a:lnTo>
                    <a:pt x="1447799" y="3221860"/>
                  </a:lnTo>
                  <a:lnTo>
                    <a:pt x="1409699" y="3203802"/>
                  </a:lnTo>
                  <a:lnTo>
                    <a:pt x="1371599" y="3186259"/>
                  </a:lnTo>
                  <a:lnTo>
                    <a:pt x="1320799" y="3169232"/>
                  </a:lnTo>
                  <a:lnTo>
                    <a:pt x="1282699" y="3152727"/>
                  </a:lnTo>
                  <a:lnTo>
                    <a:pt x="1244599" y="3136747"/>
                  </a:lnTo>
                  <a:lnTo>
                    <a:pt x="1193799" y="3121296"/>
                  </a:lnTo>
                  <a:lnTo>
                    <a:pt x="1155699" y="3106378"/>
                  </a:lnTo>
                  <a:lnTo>
                    <a:pt x="1104899" y="3091997"/>
                  </a:lnTo>
                  <a:lnTo>
                    <a:pt x="1066799" y="3078157"/>
                  </a:lnTo>
                  <a:lnTo>
                    <a:pt x="1015999" y="3064861"/>
                  </a:lnTo>
                  <a:lnTo>
                    <a:pt x="977899" y="3052114"/>
                  </a:lnTo>
                  <a:lnTo>
                    <a:pt x="927099" y="3039920"/>
                  </a:lnTo>
                  <a:lnTo>
                    <a:pt x="888999" y="3028283"/>
                  </a:lnTo>
                  <a:lnTo>
                    <a:pt x="838199" y="3017206"/>
                  </a:lnTo>
                  <a:lnTo>
                    <a:pt x="800099" y="3006693"/>
                  </a:lnTo>
                  <a:lnTo>
                    <a:pt x="749299" y="2996749"/>
                  </a:lnTo>
                  <a:lnTo>
                    <a:pt x="698499" y="2987377"/>
                  </a:lnTo>
                  <a:lnTo>
                    <a:pt x="660399" y="2978581"/>
                  </a:lnTo>
                  <a:lnTo>
                    <a:pt x="609599" y="2970366"/>
                  </a:lnTo>
                  <a:lnTo>
                    <a:pt x="571499" y="2962734"/>
                  </a:lnTo>
                  <a:lnTo>
                    <a:pt x="520699" y="2955691"/>
                  </a:lnTo>
                  <a:lnTo>
                    <a:pt x="469899" y="2949239"/>
                  </a:lnTo>
                  <a:lnTo>
                    <a:pt x="419099" y="2943383"/>
                  </a:lnTo>
                  <a:lnTo>
                    <a:pt x="380999" y="2938127"/>
                  </a:lnTo>
                  <a:lnTo>
                    <a:pt x="330199" y="2933474"/>
                  </a:lnTo>
                  <a:lnTo>
                    <a:pt x="279399" y="2929429"/>
                  </a:lnTo>
                  <a:lnTo>
                    <a:pt x="241299" y="2925996"/>
                  </a:lnTo>
                  <a:lnTo>
                    <a:pt x="190499" y="2923178"/>
                  </a:lnTo>
                  <a:lnTo>
                    <a:pt x="139699" y="2920979"/>
                  </a:lnTo>
                  <a:lnTo>
                    <a:pt x="88899" y="2919404"/>
                  </a:lnTo>
                  <a:lnTo>
                    <a:pt x="38099" y="2918456"/>
                  </a:lnTo>
                  <a:lnTo>
                    <a:pt x="0" y="2918139"/>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5" name="Google Shape;155;p10"/>
          <p:cNvSpPr txBox="1">
            <a:spLocks noGrp="1"/>
          </p:cNvSpPr>
          <p:nvPr>
            <p:ph type="title"/>
          </p:nvPr>
        </p:nvSpPr>
        <p:spPr>
          <a:xfrm>
            <a:off x="1398137" y="4398300"/>
            <a:ext cx="7222500" cy="1490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9600" dirty="0">
                <a:solidFill>
                  <a:srgbClr val="262626"/>
                </a:solidFill>
                <a:latin typeface="Georgia"/>
                <a:ea typeface="Georgia"/>
                <a:cs typeface="Georgia"/>
                <a:sym typeface="Georgia"/>
              </a:rPr>
              <a:t>Thank you</a:t>
            </a:r>
            <a:endParaRPr sz="9600" dirty="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1016000" y="927125"/>
            <a:ext cx="12488700" cy="1055100"/>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sz="6750" dirty="0">
                <a:solidFill>
                  <a:srgbClr val="262626"/>
                </a:solidFill>
                <a:latin typeface="Georgia"/>
                <a:ea typeface="Georgia"/>
                <a:cs typeface="Georgia"/>
                <a:sym typeface="Georgia"/>
              </a:rPr>
              <a:t>Implementation in real life </a:t>
            </a:r>
            <a:endParaRPr sz="6750" dirty="0">
              <a:latin typeface="Georgia"/>
              <a:ea typeface="Georgia"/>
              <a:cs typeface="Georgia"/>
              <a:sym typeface="Georgia"/>
            </a:endParaRPr>
          </a:p>
        </p:txBody>
      </p:sp>
      <p:pic>
        <p:nvPicPr>
          <p:cNvPr id="3" name="Picture 2">
            <a:extLst>
              <a:ext uri="{FF2B5EF4-FFF2-40B4-BE49-F238E27FC236}">
                <a16:creationId xmlns:a16="http://schemas.microsoft.com/office/drawing/2014/main" id="{FFA4E283-938C-6786-E962-25EE5CE9556E}"/>
              </a:ext>
            </a:extLst>
          </p:cNvPr>
          <p:cNvPicPr>
            <a:picLocks noChangeAspect="1"/>
          </p:cNvPicPr>
          <p:nvPr/>
        </p:nvPicPr>
        <p:blipFill>
          <a:blip r:embed="rId3"/>
          <a:stretch>
            <a:fillRect/>
          </a:stretch>
        </p:blipFill>
        <p:spPr>
          <a:xfrm>
            <a:off x="0" y="1982225"/>
            <a:ext cx="9398042" cy="6202405"/>
          </a:xfrm>
          <a:prstGeom prst="rect">
            <a:avLst/>
          </a:prstGeom>
        </p:spPr>
      </p:pic>
      <p:pic>
        <p:nvPicPr>
          <p:cNvPr id="4" name="Picture 3">
            <a:extLst>
              <a:ext uri="{FF2B5EF4-FFF2-40B4-BE49-F238E27FC236}">
                <a16:creationId xmlns:a16="http://schemas.microsoft.com/office/drawing/2014/main" id="{ECB07283-616D-AB57-64FE-FA6A80750E73}"/>
              </a:ext>
            </a:extLst>
          </p:cNvPr>
          <p:cNvPicPr>
            <a:picLocks noChangeAspect="1"/>
          </p:cNvPicPr>
          <p:nvPr/>
        </p:nvPicPr>
        <p:blipFill>
          <a:blip r:embed="rId4"/>
          <a:stretch>
            <a:fillRect/>
          </a:stretch>
        </p:blipFill>
        <p:spPr>
          <a:xfrm>
            <a:off x="9286952" y="2077996"/>
            <a:ext cx="8784661" cy="68411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grpSp>
        <p:nvGrpSpPr>
          <p:cNvPr id="92" name="Google Shape;92;p4"/>
          <p:cNvGrpSpPr/>
          <p:nvPr/>
        </p:nvGrpSpPr>
        <p:grpSpPr>
          <a:xfrm>
            <a:off x="0" y="0"/>
            <a:ext cx="8048625" cy="10287000"/>
            <a:chOff x="0" y="0"/>
            <a:chExt cx="8048625" cy="10287000"/>
          </a:xfrm>
        </p:grpSpPr>
        <p:sp>
          <p:nvSpPr>
            <p:cNvPr id="93" name="Google Shape;93;p4"/>
            <p:cNvSpPr/>
            <p:nvPr/>
          </p:nvSpPr>
          <p:spPr>
            <a:xfrm>
              <a:off x="0" y="0"/>
              <a:ext cx="8048625" cy="10287000"/>
            </a:xfrm>
            <a:custGeom>
              <a:avLst/>
              <a:gdLst/>
              <a:ahLst/>
              <a:cxnLst/>
              <a:rect l="l" t="t" r="r" b="b"/>
              <a:pathLst>
                <a:path w="8048625" h="10287000" extrusionOk="0">
                  <a:moveTo>
                    <a:pt x="8048625" y="10287000"/>
                  </a:moveTo>
                  <a:lnTo>
                    <a:pt x="0" y="10287000"/>
                  </a:lnTo>
                  <a:lnTo>
                    <a:pt x="0" y="0"/>
                  </a:lnTo>
                  <a:lnTo>
                    <a:pt x="8048625" y="0"/>
                  </a:lnTo>
                  <a:lnTo>
                    <a:pt x="8048625" y="1028700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 name="Google Shape;94;p4"/>
            <p:cNvSpPr/>
            <p:nvPr/>
          </p:nvSpPr>
          <p:spPr>
            <a:xfrm>
              <a:off x="0" y="607746"/>
              <a:ext cx="4599305" cy="9093200"/>
            </a:xfrm>
            <a:custGeom>
              <a:avLst/>
              <a:gdLst/>
              <a:ahLst/>
              <a:cxnLst/>
              <a:rect l="l" t="t" r="r" b="b"/>
              <a:pathLst>
                <a:path w="4599305" h="9093200" extrusionOk="0">
                  <a:moveTo>
                    <a:pt x="337351" y="9093199"/>
                  </a:moveTo>
                  <a:lnTo>
                    <a:pt x="0" y="9093199"/>
                  </a:lnTo>
                  <a:lnTo>
                    <a:pt x="0" y="6591299"/>
                  </a:lnTo>
                  <a:lnTo>
                    <a:pt x="145528" y="6591299"/>
                  </a:lnTo>
                  <a:lnTo>
                    <a:pt x="193028" y="6578599"/>
                  </a:lnTo>
                  <a:lnTo>
                    <a:pt x="287157" y="6578599"/>
                  </a:lnTo>
                  <a:lnTo>
                    <a:pt x="333760" y="6565899"/>
                  </a:lnTo>
                  <a:lnTo>
                    <a:pt x="380040" y="6565899"/>
                  </a:lnTo>
                  <a:lnTo>
                    <a:pt x="516809" y="6527799"/>
                  </a:lnTo>
                  <a:lnTo>
                    <a:pt x="561667" y="6527799"/>
                  </a:lnTo>
                  <a:lnTo>
                    <a:pt x="650210" y="6502399"/>
                  </a:lnTo>
                  <a:lnTo>
                    <a:pt x="693870" y="6476999"/>
                  </a:lnTo>
                  <a:lnTo>
                    <a:pt x="822253" y="6438899"/>
                  </a:lnTo>
                  <a:lnTo>
                    <a:pt x="864140" y="6413499"/>
                  </a:lnTo>
                  <a:lnTo>
                    <a:pt x="905552" y="6400799"/>
                  </a:lnTo>
                  <a:lnTo>
                    <a:pt x="946477" y="6375399"/>
                  </a:lnTo>
                  <a:lnTo>
                    <a:pt x="986903" y="6362699"/>
                  </a:lnTo>
                  <a:lnTo>
                    <a:pt x="1026816" y="6337299"/>
                  </a:lnTo>
                  <a:lnTo>
                    <a:pt x="1105055" y="6286499"/>
                  </a:lnTo>
                  <a:lnTo>
                    <a:pt x="1143356" y="6273799"/>
                  </a:lnTo>
                  <a:lnTo>
                    <a:pt x="1181095" y="6248399"/>
                  </a:lnTo>
                  <a:lnTo>
                    <a:pt x="1218258" y="6222999"/>
                  </a:lnTo>
                  <a:lnTo>
                    <a:pt x="1254834" y="6197599"/>
                  </a:lnTo>
                  <a:lnTo>
                    <a:pt x="1290810" y="6159499"/>
                  </a:lnTo>
                  <a:lnTo>
                    <a:pt x="1326173" y="6134099"/>
                  </a:lnTo>
                  <a:lnTo>
                    <a:pt x="1360910" y="6108699"/>
                  </a:lnTo>
                  <a:lnTo>
                    <a:pt x="1395010" y="6083299"/>
                  </a:lnTo>
                  <a:lnTo>
                    <a:pt x="1428460" y="6045199"/>
                  </a:lnTo>
                  <a:lnTo>
                    <a:pt x="1461246" y="6019799"/>
                  </a:lnTo>
                  <a:lnTo>
                    <a:pt x="1493357" y="5981699"/>
                  </a:lnTo>
                  <a:lnTo>
                    <a:pt x="1524781" y="5956299"/>
                  </a:lnTo>
                  <a:lnTo>
                    <a:pt x="1555503" y="5918199"/>
                  </a:lnTo>
                  <a:lnTo>
                    <a:pt x="1585513" y="5892799"/>
                  </a:lnTo>
                  <a:lnTo>
                    <a:pt x="1614796" y="5854699"/>
                  </a:lnTo>
                  <a:lnTo>
                    <a:pt x="1643342" y="5816599"/>
                  </a:lnTo>
                  <a:lnTo>
                    <a:pt x="1671137" y="5778499"/>
                  </a:lnTo>
                  <a:lnTo>
                    <a:pt x="1698168" y="5753099"/>
                  </a:lnTo>
                  <a:lnTo>
                    <a:pt x="1724423" y="5714999"/>
                  </a:lnTo>
                  <a:lnTo>
                    <a:pt x="1749891" y="5676899"/>
                  </a:lnTo>
                  <a:lnTo>
                    <a:pt x="1774557" y="5638799"/>
                  </a:lnTo>
                  <a:lnTo>
                    <a:pt x="1798409" y="5600699"/>
                  </a:lnTo>
                  <a:lnTo>
                    <a:pt x="1821435" y="5562599"/>
                  </a:lnTo>
                  <a:lnTo>
                    <a:pt x="1843623" y="5524499"/>
                  </a:lnTo>
                  <a:lnTo>
                    <a:pt x="1864960" y="5486399"/>
                  </a:lnTo>
                  <a:lnTo>
                    <a:pt x="1885433" y="5435599"/>
                  </a:lnTo>
                  <a:lnTo>
                    <a:pt x="1905029" y="5397499"/>
                  </a:lnTo>
                  <a:lnTo>
                    <a:pt x="1923737" y="5359399"/>
                  </a:lnTo>
                  <a:lnTo>
                    <a:pt x="1941543" y="5321299"/>
                  </a:lnTo>
                  <a:lnTo>
                    <a:pt x="1958435" y="5270499"/>
                  </a:lnTo>
                  <a:lnTo>
                    <a:pt x="1974401" y="5232399"/>
                  </a:lnTo>
                  <a:lnTo>
                    <a:pt x="1989427" y="5181599"/>
                  </a:lnTo>
                  <a:lnTo>
                    <a:pt x="2003503" y="5143499"/>
                  </a:lnTo>
                  <a:lnTo>
                    <a:pt x="2016613" y="5105399"/>
                  </a:lnTo>
                  <a:lnTo>
                    <a:pt x="2028747" y="5054599"/>
                  </a:lnTo>
                  <a:lnTo>
                    <a:pt x="2039892" y="5003799"/>
                  </a:lnTo>
                  <a:lnTo>
                    <a:pt x="2050035" y="4965699"/>
                  </a:lnTo>
                  <a:lnTo>
                    <a:pt x="2059164" y="4914899"/>
                  </a:lnTo>
                  <a:lnTo>
                    <a:pt x="2067265" y="4876799"/>
                  </a:lnTo>
                  <a:lnTo>
                    <a:pt x="2074328" y="4825999"/>
                  </a:lnTo>
                  <a:lnTo>
                    <a:pt x="2080338" y="4775199"/>
                  </a:lnTo>
                  <a:lnTo>
                    <a:pt x="2085283" y="4737099"/>
                  </a:lnTo>
                  <a:lnTo>
                    <a:pt x="2089152" y="4686299"/>
                  </a:lnTo>
                  <a:lnTo>
                    <a:pt x="2091930" y="4635499"/>
                  </a:lnTo>
                  <a:lnTo>
                    <a:pt x="2093607" y="4584699"/>
                  </a:lnTo>
                  <a:lnTo>
                    <a:pt x="2094168" y="4546599"/>
                  </a:lnTo>
                  <a:lnTo>
                    <a:pt x="2093611" y="4495799"/>
                  </a:lnTo>
                  <a:lnTo>
                    <a:pt x="2091946" y="4444999"/>
                  </a:lnTo>
                  <a:lnTo>
                    <a:pt x="2089187" y="4394199"/>
                  </a:lnTo>
                  <a:lnTo>
                    <a:pt x="2085346" y="4356099"/>
                  </a:lnTo>
                  <a:lnTo>
                    <a:pt x="2080434" y="4305299"/>
                  </a:lnTo>
                  <a:lnTo>
                    <a:pt x="2074464" y="4254499"/>
                  </a:lnTo>
                  <a:lnTo>
                    <a:pt x="2067448" y="4216399"/>
                  </a:lnTo>
                  <a:lnTo>
                    <a:pt x="2059399" y="4165599"/>
                  </a:lnTo>
                  <a:lnTo>
                    <a:pt x="2050328" y="4114799"/>
                  </a:lnTo>
                  <a:lnTo>
                    <a:pt x="2040248" y="4076699"/>
                  </a:lnTo>
                  <a:lnTo>
                    <a:pt x="2029170" y="4025899"/>
                  </a:lnTo>
                  <a:lnTo>
                    <a:pt x="2017108" y="3987799"/>
                  </a:lnTo>
                  <a:lnTo>
                    <a:pt x="2004073" y="3936999"/>
                  </a:lnTo>
                  <a:lnTo>
                    <a:pt x="1990077" y="3898899"/>
                  </a:lnTo>
                  <a:lnTo>
                    <a:pt x="1975134" y="3860799"/>
                  </a:lnTo>
                  <a:lnTo>
                    <a:pt x="1959254" y="3809999"/>
                  </a:lnTo>
                  <a:lnTo>
                    <a:pt x="1942450" y="3771899"/>
                  </a:lnTo>
                  <a:lnTo>
                    <a:pt x="1924734" y="3733799"/>
                  </a:lnTo>
                  <a:lnTo>
                    <a:pt x="1906119" y="3682999"/>
                  </a:lnTo>
                  <a:lnTo>
                    <a:pt x="1886617" y="3644899"/>
                  </a:lnTo>
                  <a:lnTo>
                    <a:pt x="1866239" y="3606799"/>
                  </a:lnTo>
                  <a:lnTo>
                    <a:pt x="1844999" y="3568699"/>
                  </a:lnTo>
                  <a:lnTo>
                    <a:pt x="1822908" y="3530599"/>
                  </a:lnTo>
                  <a:lnTo>
                    <a:pt x="1799978" y="3492499"/>
                  </a:lnTo>
                  <a:lnTo>
                    <a:pt x="1776222" y="3454399"/>
                  </a:lnTo>
                  <a:lnTo>
                    <a:pt x="1751652" y="3416299"/>
                  </a:lnTo>
                  <a:lnTo>
                    <a:pt x="1726280" y="3378199"/>
                  </a:lnTo>
                  <a:lnTo>
                    <a:pt x="1700118" y="3340099"/>
                  </a:lnTo>
                  <a:lnTo>
                    <a:pt x="1673178" y="3301999"/>
                  </a:lnTo>
                  <a:lnTo>
                    <a:pt x="1645473" y="3263899"/>
                  </a:lnTo>
                  <a:lnTo>
                    <a:pt x="1617015" y="3225799"/>
                  </a:lnTo>
                  <a:lnTo>
                    <a:pt x="1587817" y="3200399"/>
                  </a:lnTo>
                  <a:lnTo>
                    <a:pt x="1557889" y="3162299"/>
                  </a:lnTo>
                  <a:lnTo>
                    <a:pt x="1527245" y="3136899"/>
                  </a:lnTo>
                  <a:lnTo>
                    <a:pt x="1495896" y="3098799"/>
                  </a:lnTo>
                  <a:lnTo>
                    <a:pt x="1463855" y="3073399"/>
                  </a:lnTo>
                  <a:lnTo>
                    <a:pt x="1431135" y="3035299"/>
                  </a:lnTo>
                  <a:lnTo>
                    <a:pt x="1397746" y="3009899"/>
                  </a:lnTo>
                  <a:lnTo>
                    <a:pt x="1363702" y="2971799"/>
                  </a:lnTo>
                  <a:lnTo>
                    <a:pt x="1329015" y="2946399"/>
                  </a:lnTo>
                  <a:lnTo>
                    <a:pt x="1293696" y="2920999"/>
                  </a:lnTo>
                  <a:lnTo>
                    <a:pt x="1257758" y="2895599"/>
                  </a:lnTo>
                  <a:lnTo>
                    <a:pt x="1221214" y="2870199"/>
                  </a:lnTo>
                  <a:lnTo>
                    <a:pt x="1184075" y="2844799"/>
                  </a:lnTo>
                  <a:lnTo>
                    <a:pt x="1146354" y="2819399"/>
                  </a:lnTo>
                  <a:lnTo>
                    <a:pt x="1108062" y="2793999"/>
                  </a:lnTo>
                  <a:lnTo>
                    <a:pt x="1029817" y="2743199"/>
                  </a:lnTo>
                  <a:lnTo>
                    <a:pt x="989888" y="2730499"/>
                  </a:lnTo>
                  <a:lnTo>
                    <a:pt x="949438" y="2705099"/>
                  </a:lnTo>
                  <a:lnTo>
                    <a:pt x="908478" y="2692399"/>
                  </a:lnTo>
                  <a:lnTo>
                    <a:pt x="867022" y="2666999"/>
                  </a:lnTo>
                  <a:lnTo>
                    <a:pt x="825080" y="2654299"/>
                  </a:lnTo>
                  <a:lnTo>
                    <a:pt x="782666" y="2628899"/>
                  </a:lnTo>
                  <a:lnTo>
                    <a:pt x="739792" y="2616199"/>
                  </a:lnTo>
                  <a:lnTo>
                    <a:pt x="427804" y="2527299"/>
                  </a:lnTo>
                  <a:lnTo>
                    <a:pt x="381685" y="2527299"/>
                  </a:lnTo>
                  <a:lnTo>
                    <a:pt x="335216" y="2514599"/>
                  </a:lnTo>
                  <a:lnTo>
                    <a:pt x="288408" y="2514599"/>
                  </a:lnTo>
                  <a:lnTo>
                    <a:pt x="241274" y="2501899"/>
                  </a:lnTo>
                  <a:lnTo>
                    <a:pt x="0" y="2501899"/>
                  </a:lnTo>
                  <a:lnTo>
                    <a:pt x="0" y="0"/>
                  </a:lnTo>
                  <a:lnTo>
                    <a:pt x="384810" y="0"/>
                  </a:lnTo>
                  <a:lnTo>
                    <a:pt x="432163" y="12699"/>
                  </a:lnTo>
                  <a:lnTo>
                    <a:pt x="526457" y="12699"/>
                  </a:lnTo>
                  <a:lnTo>
                    <a:pt x="573394" y="25399"/>
                  </a:lnTo>
                  <a:lnTo>
                    <a:pt x="620186" y="25399"/>
                  </a:lnTo>
                  <a:lnTo>
                    <a:pt x="666831" y="38099"/>
                  </a:lnTo>
                  <a:lnTo>
                    <a:pt x="713328" y="38099"/>
                  </a:lnTo>
                  <a:lnTo>
                    <a:pt x="759673" y="50799"/>
                  </a:lnTo>
                  <a:lnTo>
                    <a:pt x="805864" y="50799"/>
                  </a:lnTo>
                  <a:lnTo>
                    <a:pt x="897775" y="76199"/>
                  </a:lnTo>
                  <a:lnTo>
                    <a:pt x="943490" y="76199"/>
                  </a:lnTo>
                  <a:lnTo>
                    <a:pt x="1124686" y="126999"/>
                  </a:lnTo>
                  <a:lnTo>
                    <a:pt x="1169557" y="126999"/>
                  </a:lnTo>
                  <a:lnTo>
                    <a:pt x="1434998" y="203199"/>
                  </a:lnTo>
                  <a:lnTo>
                    <a:pt x="1478584" y="228599"/>
                  </a:lnTo>
                  <a:lnTo>
                    <a:pt x="1650969" y="279399"/>
                  </a:lnTo>
                  <a:lnTo>
                    <a:pt x="1693564" y="304799"/>
                  </a:lnTo>
                  <a:lnTo>
                    <a:pt x="1778132" y="330199"/>
                  </a:lnTo>
                  <a:lnTo>
                    <a:pt x="1820101" y="355599"/>
                  </a:lnTo>
                  <a:lnTo>
                    <a:pt x="1861857" y="368299"/>
                  </a:lnTo>
                  <a:lnTo>
                    <a:pt x="1903398" y="393699"/>
                  </a:lnTo>
                  <a:lnTo>
                    <a:pt x="1944720" y="406399"/>
                  </a:lnTo>
                  <a:lnTo>
                    <a:pt x="1985822" y="431799"/>
                  </a:lnTo>
                  <a:lnTo>
                    <a:pt x="2026700" y="444499"/>
                  </a:lnTo>
                  <a:lnTo>
                    <a:pt x="2067353" y="469899"/>
                  </a:lnTo>
                  <a:lnTo>
                    <a:pt x="2107778" y="482599"/>
                  </a:lnTo>
                  <a:lnTo>
                    <a:pt x="2187933" y="533399"/>
                  </a:lnTo>
                  <a:lnTo>
                    <a:pt x="2227659" y="546099"/>
                  </a:lnTo>
                  <a:lnTo>
                    <a:pt x="2345399" y="622299"/>
                  </a:lnTo>
                  <a:lnTo>
                    <a:pt x="2384159" y="634999"/>
                  </a:lnTo>
                  <a:lnTo>
                    <a:pt x="2536693" y="736599"/>
                  </a:lnTo>
                  <a:lnTo>
                    <a:pt x="2685104" y="838199"/>
                  </a:lnTo>
                  <a:lnTo>
                    <a:pt x="2793611" y="914399"/>
                  </a:lnTo>
                  <a:lnTo>
                    <a:pt x="2864578" y="965199"/>
                  </a:lnTo>
                  <a:lnTo>
                    <a:pt x="2899643" y="1003299"/>
                  </a:lnTo>
                  <a:lnTo>
                    <a:pt x="3003133" y="1079499"/>
                  </a:lnTo>
                  <a:lnTo>
                    <a:pt x="3037053" y="1117599"/>
                  </a:lnTo>
                  <a:lnTo>
                    <a:pt x="3104014" y="1168399"/>
                  </a:lnTo>
                  <a:lnTo>
                    <a:pt x="3137050" y="1206499"/>
                  </a:lnTo>
                  <a:lnTo>
                    <a:pt x="3169787" y="1231899"/>
                  </a:lnTo>
                  <a:lnTo>
                    <a:pt x="3202221" y="1269999"/>
                  </a:lnTo>
                  <a:lnTo>
                    <a:pt x="3234350" y="1295399"/>
                  </a:lnTo>
                  <a:lnTo>
                    <a:pt x="3266172" y="1333499"/>
                  </a:lnTo>
                  <a:lnTo>
                    <a:pt x="3297685" y="1358899"/>
                  </a:lnTo>
                  <a:lnTo>
                    <a:pt x="3328886" y="1396999"/>
                  </a:lnTo>
                  <a:lnTo>
                    <a:pt x="3359772" y="1422399"/>
                  </a:lnTo>
                  <a:lnTo>
                    <a:pt x="3390341" y="1460499"/>
                  </a:lnTo>
                  <a:lnTo>
                    <a:pt x="3420590" y="1485899"/>
                  </a:lnTo>
                  <a:lnTo>
                    <a:pt x="3450518" y="1523999"/>
                  </a:lnTo>
                  <a:lnTo>
                    <a:pt x="3480121" y="1562099"/>
                  </a:lnTo>
                  <a:lnTo>
                    <a:pt x="3509397" y="1587499"/>
                  </a:lnTo>
                  <a:lnTo>
                    <a:pt x="3538344" y="1625599"/>
                  </a:lnTo>
                  <a:lnTo>
                    <a:pt x="3566959" y="1663699"/>
                  </a:lnTo>
                  <a:lnTo>
                    <a:pt x="3595239" y="1701799"/>
                  </a:lnTo>
                  <a:lnTo>
                    <a:pt x="3623183" y="1727199"/>
                  </a:lnTo>
                  <a:lnTo>
                    <a:pt x="3650788" y="1765299"/>
                  </a:lnTo>
                  <a:lnTo>
                    <a:pt x="3678051" y="1803399"/>
                  </a:lnTo>
                  <a:lnTo>
                    <a:pt x="3704969" y="1841499"/>
                  </a:lnTo>
                  <a:lnTo>
                    <a:pt x="3731541" y="1879599"/>
                  </a:lnTo>
                  <a:lnTo>
                    <a:pt x="3757764" y="1904999"/>
                  </a:lnTo>
                  <a:lnTo>
                    <a:pt x="3783635" y="1943099"/>
                  </a:lnTo>
                  <a:lnTo>
                    <a:pt x="3809152" y="1981199"/>
                  </a:lnTo>
                  <a:lnTo>
                    <a:pt x="3834313" y="2019299"/>
                  </a:lnTo>
                  <a:lnTo>
                    <a:pt x="3859114" y="2057399"/>
                  </a:lnTo>
                  <a:lnTo>
                    <a:pt x="3883554" y="2095499"/>
                  </a:lnTo>
                  <a:lnTo>
                    <a:pt x="3907630" y="2133599"/>
                  </a:lnTo>
                  <a:lnTo>
                    <a:pt x="3931339" y="2171699"/>
                  </a:lnTo>
                  <a:lnTo>
                    <a:pt x="3954680" y="2209799"/>
                  </a:lnTo>
                  <a:lnTo>
                    <a:pt x="3977649" y="2247899"/>
                  </a:lnTo>
                  <a:lnTo>
                    <a:pt x="4000244" y="2285999"/>
                  </a:lnTo>
                  <a:lnTo>
                    <a:pt x="4022463" y="2324099"/>
                  </a:lnTo>
                  <a:lnTo>
                    <a:pt x="4044303" y="2362199"/>
                  </a:lnTo>
                  <a:lnTo>
                    <a:pt x="4065762" y="2412999"/>
                  </a:lnTo>
                  <a:lnTo>
                    <a:pt x="4086837" y="2451099"/>
                  </a:lnTo>
                  <a:lnTo>
                    <a:pt x="4107526" y="2489199"/>
                  </a:lnTo>
                  <a:lnTo>
                    <a:pt x="4127826" y="2527299"/>
                  </a:lnTo>
                  <a:lnTo>
                    <a:pt x="4147735" y="2565399"/>
                  </a:lnTo>
                  <a:lnTo>
                    <a:pt x="4167251" y="2603499"/>
                  </a:lnTo>
                  <a:lnTo>
                    <a:pt x="4186370" y="2654299"/>
                  </a:lnTo>
                  <a:lnTo>
                    <a:pt x="4205091" y="2692399"/>
                  </a:lnTo>
                  <a:lnTo>
                    <a:pt x="4223410" y="2730499"/>
                  </a:lnTo>
                  <a:lnTo>
                    <a:pt x="4241326" y="2781299"/>
                  </a:lnTo>
                  <a:lnTo>
                    <a:pt x="4258837" y="2819399"/>
                  </a:lnTo>
                  <a:lnTo>
                    <a:pt x="4275938" y="2857499"/>
                  </a:lnTo>
                  <a:lnTo>
                    <a:pt x="4292629" y="2895599"/>
                  </a:lnTo>
                  <a:lnTo>
                    <a:pt x="4308906" y="2946399"/>
                  </a:lnTo>
                  <a:lnTo>
                    <a:pt x="4324768" y="2984499"/>
                  </a:lnTo>
                  <a:lnTo>
                    <a:pt x="4340211" y="3035299"/>
                  </a:lnTo>
                  <a:lnTo>
                    <a:pt x="4355233" y="3073399"/>
                  </a:lnTo>
                  <a:lnTo>
                    <a:pt x="4369832" y="3111499"/>
                  </a:lnTo>
                  <a:lnTo>
                    <a:pt x="4384005" y="3162299"/>
                  </a:lnTo>
                  <a:lnTo>
                    <a:pt x="4397750" y="3200399"/>
                  </a:lnTo>
                  <a:lnTo>
                    <a:pt x="4411064" y="3251199"/>
                  </a:lnTo>
                  <a:lnTo>
                    <a:pt x="4423945" y="3289299"/>
                  </a:lnTo>
                  <a:lnTo>
                    <a:pt x="4436390" y="3340099"/>
                  </a:lnTo>
                  <a:lnTo>
                    <a:pt x="4448397" y="3378199"/>
                  </a:lnTo>
                  <a:lnTo>
                    <a:pt x="4459964" y="3428999"/>
                  </a:lnTo>
                  <a:lnTo>
                    <a:pt x="4471088" y="3467099"/>
                  </a:lnTo>
                  <a:lnTo>
                    <a:pt x="4481766" y="3517899"/>
                  </a:lnTo>
                  <a:lnTo>
                    <a:pt x="4491996" y="3555999"/>
                  </a:lnTo>
                  <a:lnTo>
                    <a:pt x="4501775" y="3606799"/>
                  </a:lnTo>
                  <a:lnTo>
                    <a:pt x="4511102" y="3644899"/>
                  </a:lnTo>
                  <a:lnTo>
                    <a:pt x="4519973" y="3695699"/>
                  </a:lnTo>
                  <a:lnTo>
                    <a:pt x="4528386" y="3746499"/>
                  </a:lnTo>
                  <a:lnTo>
                    <a:pt x="4536339" y="3784599"/>
                  </a:lnTo>
                  <a:lnTo>
                    <a:pt x="4543829" y="3835399"/>
                  </a:lnTo>
                  <a:lnTo>
                    <a:pt x="4550853" y="3886199"/>
                  </a:lnTo>
                  <a:lnTo>
                    <a:pt x="4557410" y="3924299"/>
                  </a:lnTo>
                  <a:lnTo>
                    <a:pt x="4563497" y="3975099"/>
                  </a:lnTo>
                  <a:lnTo>
                    <a:pt x="4569111" y="4025899"/>
                  </a:lnTo>
                  <a:lnTo>
                    <a:pt x="4574250" y="4063999"/>
                  </a:lnTo>
                  <a:lnTo>
                    <a:pt x="4578911" y="4114799"/>
                  </a:lnTo>
                  <a:lnTo>
                    <a:pt x="4583092" y="4165599"/>
                  </a:lnTo>
                  <a:lnTo>
                    <a:pt x="4586790" y="4203699"/>
                  </a:lnTo>
                  <a:lnTo>
                    <a:pt x="4590003" y="4254499"/>
                  </a:lnTo>
                  <a:lnTo>
                    <a:pt x="4592729" y="4305299"/>
                  </a:lnTo>
                  <a:lnTo>
                    <a:pt x="4594964" y="4356099"/>
                  </a:lnTo>
                  <a:lnTo>
                    <a:pt x="4596707" y="4394199"/>
                  </a:lnTo>
                  <a:lnTo>
                    <a:pt x="4597956" y="4444999"/>
                  </a:lnTo>
                  <a:lnTo>
                    <a:pt x="4598706" y="4495799"/>
                  </a:lnTo>
                  <a:lnTo>
                    <a:pt x="4598957" y="4546599"/>
                  </a:lnTo>
                  <a:lnTo>
                    <a:pt x="4598835" y="4597399"/>
                  </a:lnTo>
                  <a:lnTo>
                    <a:pt x="4598209" y="4635499"/>
                  </a:lnTo>
                  <a:lnTo>
                    <a:pt x="4597083" y="4686299"/>
                  </a:lnTo>
                  <a:lnTo>
                    <a:pt x="4595459" y="4737099"/>
                  </a:lnTo>
                  <a:lnTo>
                    <a:pt x="4593339" y="4787899"/>
                  </a:lnTo>
                  <a:lnTo>
                    <a:pt x="4590725" y="4825999"/>
                  </a:lnTo>
                  <a:lnTo>
                    <a:pt x="4587621" y="4876799"/>
                  </a:lnTo>
                  <a:lnTo>
                    <a:pt x="4584029" y="4927599"/>
                  </a:lnTo>
                  <a:lnTo>
                    <a:pt x="4579951" y="4978399"/>
                  </a:lnTo>
                  <a:lnTo>
                    <a:pt x="4575390" y="5016499"/>
                  </a:lnTo>
                  <a:lnTo>
                    <a:pt x="4570348" y="5067299"/>
                  </a:lnTo>
                  <a:lnTo>
                    <a:pt x="4564828" y="5118099"/>
                  </a:lnTo>
                  <a:lnTo>
                    <a:pt x="4558832" y="5156199"/>
                  </a:lnTo>
                  <a:lnTo>
                    <a:pt x="4552364" y="5206999"/>
                  </a:lnTo>
                  <a:lnTo>
                    <a:pt x="4545424" y="5257799"/>
                  </a:lnTo>
                  <a:lnTo>
                    <a:pt x="4538016" y="5295899"/>
                  </a:lnTo>
                  <a:lnTo>
                    <a:pt x="4530143" y="5346699"/>
                  </a:lnTo>
                  <a:lnTo>
                    <a:pt x="4521806" y="5397499"/>
                  </a:lnTo>
                  <a:lnTo>
                    <a:pt x="4513009" y="5435599"/>
                  </a:lnTo>
                  <a:lnTo>
                    <a:pt x="4503754" y="5486399"/>
                  </a:lnTo>
                  <a:lnTo>
                    <a:pt x="4494043" y="5524499"/>
                  </a:lnTo>
                  <a:lnTo>
                    <a:pt x="4483879" y="5575299"/>
                  </a:lnTo>
                  <a:lnTo>
                    <a:pt x="4473264" y="5613399"/>
                  </a:lnTo>
                  <a:lnTo>
                    <a:pt x="4462201" y="5664199"/>
                  </a:lnTo>
                  <a:lnTo>
                    <a:pt x="4450692" y="5702299"/>
                  </a:lnTo>
                  <a:lnTo>
                    <a:pt x="4438741" y="5753099"/>
                  </a:lnTo>
                  <a:lnTo>
                    <a:pt x="4426348" y="5791199"/>
                  </a:lnTo>
                  <a:lnTo>
                    <a:pt x="4413518" y="5841999"/>
                  </a:lnTo>
                  <a:lnTo>
                    <a:pt x="4400252" y="5880099"/>
                  </a:lnTo>
                  <a:lnTo>
                    <a:pt x="4386553" y="5930899"/>
                  </a:lnTo>
                  <a:lnTo>
                    <a:pt x="4372423" y="5968999"/>
                  </a:lnTo>
                  <a:lnTo>
                    <a:pt x="4357865" y="6019799"/>
                  </a:lnTo>
                  <a:lnTo>
                    <a:pt x="4342881" y="6057899"/>
                  </a:lnTo>
                  <a:lnTo>
                    <a:pt x="4327475" y="6095999"/>
                  </a:lnTo>
                  <a:lnTo>
                    <a:pt x="4311647" y="6146799"/>
                  </a:lnTo>
                  <a:lnTo>
                    <a:pt x="4295402" y="6184899"/>
                  </a:lnTo>
                  <a:lnTo>
                    <a:pt x="4278741" y="6235699"/>
                  </a:lnTo>
                  <a:lnTo>
                    <a:pt x="4261667" y="6273799"/>
                  </a:lnTo>
                  <a:lnTo>
                    <a:pt x="4244182" y="6311899"/>
                  </a:lnTo>
                  <a:lnTo>
                    <a:pt x="4226290" y="6349999"/>
                  </a:lnTo>
                  <a:lnTo>
                    <a:pt x="4207991" y="6400799"/>
                  </a:lnTo>
                  <a:lnTo>
                    <a:pt x="4189290" y="6438899"/>
                  </a:lnTo>
                  <a:lnTo>
                    <a:pt x="4170188" y="6476999"/>
                  </a:lnTo>
                  <a:lnTo>
                    <a:pt x="4150688" y="6515099"/>
                  </a:lnTo>
                  <a:lnTo>
                    <a:pt x="4130792" y="6565899"/>
                  </a:lnTo>
                  <a:lnTo>
                    <a:pt x="4110504" y="6603999"/>
                  </a:lnTo>
                  <a:lnTo>
                    <a:pt x="4089825" y="6642099"/>
                  </a:lnTo>
                  <a:lnTo>
                    <a:pt x="4068757" y="6680199"/>
                  </a:lnTo>
                  <a:lnTo>
                    <a:pt x="4047305" y="6718299"/>
                  </a:lnTo>
                  <a:lnTo>
                    <a:pt x="4025469" y="6756399"/>
                  </a:lnTo>
                  <a:lnTo>
                    <a:pt x="4003252" y="6807199"/>
                  </a:lnTo>
                  <a:lnTo>
                    <a:pt x="3980658" y="6845299"/>
                  </a:lnTo>
                  <a:lnTo>
                    <a:pt x="3957688" y="6883399"/>
                  </a:lnTo>
                  <a:lnTo>
                    <a:pt x="3934345" y="6921499"/>
                  </a:lnTo>
                  <a:lnTo>
                    <a:pt x="3910631" y="6959599"/>
                  </a:lnTo>
                  <a:lnTo>
                    <a:pt x="3886550" y="6997699"/>
                  </a:lnTo>
                  <a:lnTo>
                    <a:pt x="3862103" y="7035799"/>
                  </a:lnTo>
                  <a:lnTo>
                    <a:pt x="3837292" y="7073899"/>
                  </a:lnTo>
                  <a:lnTo>
                    <a:pt x="3812122" y="7111999"/>
                  </a:lnTo>
                  <a:lnTo>
                    <a:pt x="3786593" y="7150099"/>
                  </a:lnTo>
                  <a:lnTo>
                    <a:pt x="3760709" y="7175499"/>
                  </a:lnTo>
                  <a:lnTo>
                    <a:pt x="3734472" y="7213599"/>
                  </a:lnTo>
                  <a:lnTo>
                    <a:pt x="3707884" y="7251699"/>
                  </a:lnTo>
                  <a:lnTo>
                    <a:pt x="3680948" y="7289799"/>
                  </a:lnTo>
                  <a:lnTo>
                    <a:pt x="3653667" y="7327899"/>
                  </a:lnTo>
                  <a:lnTo>
                    <a:pt x="3626043" y="7365999"/>
                  </a:lnTo>
                  <a:lnTo>
                    <a:pt x="3598078" y="7391399"/>
                  </a:lnTo>
                  <a:lnTo>
                    <a:pt x="3569776" y="7429499"/>
                  </a:lnTo>
                  <a:lnTo>
                    <a:pt x="3541138" y="7467599"/>
                  </a:lnTo>
                  <a:lnTo>
                    <a:pt x="3512167" y="7492999"/>
                  </a:lnTo>
                  <a:lnTo>
                    <a:pt x="3482865" y="7531099"/>
                  </a:lnTo>
                  <a:lnTo>
                    <a:pt x="3453235" y="7569199"/>
                  </a:lnTo>
                  <a:lnTo>
                    <a:pt x="3423280" y="7594599"/>
                  </a:lnTo>
                  <a:lnTo>
                    <a:pt x="3393003" y="7632699"/>
                  </a:lnTo>
                  <a:lnTo>
                    <a:pt x="3362404" y="7670799"/>
                  </a:lnTo>
                  <a:lnTo>
                    <a:pt x="3331488" y="7696199"/>
                  </a:lnTo>
                  <a:lnTo>
                    <a:pt x="3300256" y="7734299"/>
                  </a:lnTo>
                  <a:lnTo>
                    <a:pt x="3268711" y="7759699"/>
                  </a:lnTo>
                  <a:lnTo>
                    <a:pt x="3236856" y="7797799"/>
                  </a:lnTo>
                  <a:lnTo>
                    <a:pt x="3204693" y="7823199"/>
                  </a:lnTo>
                  <a:lnTo>
                    <a:pt x="3172224" y="7861299"/>
                  </a:lnTo>
                  <a:lnTo>
                    <a:pt x="3106381" y="7912099"/>
                  </a:lnTo>
                  <a:lnTo>
                    <a:pt x="3073011" y="7950199"/>
                  </a:lnTo>
                  <a:lnTo>
                    <a:pt x="3005387" y="8000999"/>
                  </a:lnTo>
                  <a:lnTo>
                    <a:pt x="2971139" y="8039099"/>
                  </a:lnTo>
                  <a:lnTo>
                    <a:pt x="2866675" y="8115299"/>
                  </a:lnTo>
                  <a:lnTo>
                    <a:pt x="2831290" y="8153399"/>
                  </a:lnTo>
                  <a:lnTo>
                    <a:pt x="2723477" y="8229599"/>
                  </a:lnTo>
                  <a:lnTo>
                    <a:pt x="2575952" y="8331199"/>
                  </a:lnTo>
                  <a:lnTo>
                    <a:pt x="2424261" y="8432799"/>
                  </a:lnTo>
                  <a:lnTo>
                    <a:pt x="2385706" y="8458199"/>
                  </a:lnTo>
                  <a:lnTo>
                    <a:pt x="2346904" y="8470899"/>
                  </a:lnTo>
                  <a:lnTo>
                    <a:pt x="2229034" y="8547099"/>
                  </a:lnTo>
                  <a:lnTo>
                    <a:pt x="2189265" y="8559799"/>
                  </a:lnTo>
                  <a:lnTo>
                    <a:pt x="2109023" y="8610599"/>
                  </a:lnTo>
                  <a:lnTo>
                    <a:pt x="2068555" y="8623299"/>
                  </a:lnTo>
                  <a:lnTo>
                    <a:pt x="2027860" y="8648699"/>
                  </a:lnTo>
                  <a:lnTo>
                    <a:pt x="1986939" y="8661399"/>
                  </a:lnTo>
                  <a:lnTo>
                    <a:pt x="1945796" y="8686799"/>
                  </a:lnTo>
                  <a:lnTo>
                    <a:pt x="1904432" y="8699499"/>
                  </a:lnTo>
                  <a:lnTo>
                    <a:pt x="1862850" y="8724899"/>
                  </a:lnTo>
                  <a:lnTo>
                    <a:pt x="1821053" y="8737599"/>
                  </a:lnTo>
                  <a:lnTo>
                    <a:pt x="1779043" y="8762999"/>
                  </a:lnTo>
                  <a:lnTo>
                    <a:pt x="1694396" y="8788399"/>
                  </a:lnTo>
                  <a:lnTo>
                    <a:pt x="1651762" y="8813799"/>
                  </a:lnTo>
                  <a:lnTo>
                    <a:pt x="1435605" y="8877299"/>
                  </a:lnTo>
                  <a:lnTo>
                    <a:pt x="1391792" y="8902699"/>
                  </a:lnTo>
                  <a:lnTo>
                    <a:pt x="1214690" y="8953499"/>
                  </a:lnTo>
                  <a:lnTo>
                    <a:pt x="1169964" y="8953499"/>
                  </a:lnTo>
                  <a:lnTo>
                    <a:pt x="943755" y="9016999"/>
                  </a:lnTo>
                  <a:lnTo>
                    <a:pt x="898015" y="9016999"/>
                  </a:lnTo>
                  <a:lnTo>
                    <a:pt x="806056" y="9042399"/>
                  </a:lnTo>
                  <a:lnTo>
                    <a:pt x="759843" y="9042399"/>
                  </a:lnTo>
                  <a:lnTo>
                    <a:pt x="713477" y="9055099"/>
                  </a:lnTo>
                  <a:lnTo>
                    <a:pt x="666961" y="9055099"/>
                  </a:lnTo>
                  <a:lnTo>
                    <a:pt x="620297" y="9067799"/>
                  </a:lnTo>
                  <a:lnTo>
                    <a:pt x="526536" y="9067799"/>
                  </a:lnTo>
                  <a:lnTo>
                    <a:pt x="479444" y="9080499"/>
                  </a:lnTo>
                  <a:lnTo>
                    <a:pt x="384849" y="9080499"/>
                  </a:lnTo>
                  <a:lnTo>
                    <a:pt x="337351" y="9093199"/>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 name="Google Shape;95;p4"/>
            <p:cNvSpPr/>
            <p:nvPr/>
          </p:nvSpPr>
          <p:spPr>
            <a:xfrm>
              <a:off x="5036088" y="7438461"/>
              <a:ext cx="1819910" cy="1819910"/>
            </a:xfrm>
            <a:custGeom>
              <a:avLst/>
              <a:gdLst/>
              <a:ahLst/>
              <a:cxnLst/>
              <a:rect l="l" t="t" r="r" b="b"/>
              <a:pathLst>
                <a:path w="1819909" h="1819909" extrusionOk="0">
                  <a:moveTo>
                    <a:pt x="909919" y="1819838"/>
                  </a:moveTo>
                  <a:lnTo>
                    <a:pt x="865271" y="1818743"/>
                  </a:lnTo>
                  <a:lnTo>
                    <a:pt x="820732" y="1815456"/>
                  </a:lnTo>
                  <a:lnTo>
                    <a:pt x="776405" y="1809989"/>
                  </a:lnTo>
                  <a:lnTo>
                    <a:pt x="732401" y="1802353"/>
                  </a:lnTo>
                  <a:lnTo>
                    <a:pt x="688827" y="1792570"/>
                  </a:lnTo>
                  <a:lnTo>
                    <a:pt x="645784" y="1780657"/>
                  </a:lnTo>
                  <a:lnTo>
                    <a:pt x="603378" y="1766648"/>
                  </a:lnTo>
                  <a:lnTo>
                    <a:pt x="561707" y="1750575"/>
                  </a:lnTo>
                  <a:lnTo>
                    <a:pt x="520877" y="1732475"/>
                  </a:lnTo>
                  <a:lnTo>
                    <a:pt x="480987" y="1712395"/>
                  </a:lnTo>
                  <a:lnTo>
                    <a:pt x="442126" y="1690382"/>
                  </a:lnTo>
                  <a:lnTo>
                    <a:pt x="404393" y="1666488"/>
                  </a:lnTo>
                  <a:lnTo>
                    <a:pt x="367880" y="1640773"/>
                  </a:lnTo>
                  <a:lnTo>
                    <a:pt x="332672" y="1613298"/>
                  </a:lnTo>
                  <a:lnTo>
                    <a:pt x="298855" y="1584126"/>
                  </a:lnTo>
                  <a:lnTo>
                    <a:pt x="266509" y="1553330"/>
                  </a:lnTo>
                  <a:lnTo>
                    <a:pt x="235713" y="1520984"/>
                  </a:lnTo>
                  <a:lnTo>
                    <a:pt x="206542" y="1487164"/>
                  </a:lnTo>
                  <a:lnTo>
                    <a:pt x="179065" y="1451958"/>
                  </a:lnTo>
                  <a:lnTo>
                    <a:pt x="153349" y="1415445"/>
                  </a:lnTo>
                  <a:lnTo>
                    <a:pt x="129455" y="1377712"/>
                  </a:lnTo>
                  <a:lnTo>
                    <a:pt x="107442" y="1338851"/>
                  </a:lnTo>
                  <a:lnTo>
                    <a:pt x="87362" y="1298960"/>
                  </a:lnTo>
                  <a:lnTo>
                    <a:pt x="69263" y="1258130"/>
                  </a:lnTo>
                  <a:lnTo>
                    <a:pt x="53190" y="1216460"/>
                  </a:lnTo>
                  <a:lnTo>
                    <a:pt x="39180" y="1174054"/>
                  </a:lnTo>
                  <a:lnTo>
                    <a:pt x="27269" y="1131011"/>
                  </a:lnTo>
                  <a:lnTo>
                    <a:pt x="17483" y="1087437"/>
                  </a:lnTo>
                  <a:lnTo>
                    <a:pt x="9848" y="1043433"/>
                  </a:lnTo>
                  <a:lnTo>
                    <a:pt x="4381" y="999106"/>
                  </a:lnTo>
                  <a:lnTo>
                    <a:pt x="1096" y="954567"/>
                  </a:lnTo>
                  <a:lnTo>
                    <a:pt x="0" y="909919"/>
                  </a:lnTo>
                  <a:lnTo>
                    <a:pt x="68" y="898753"/>
                  </a:lnTo>
                  <a:lnTo>
                    <a:pt x="1712" y="854121"/>
                  </a:lnTo>
                  <a:lnTo>
                    <a:pt x="5544" y="809625"/>
                  </a:lnTo>
                  <a:lnTo>
                    <a:pt x="11554" y="765369"/>
                  </a:lnTo>
                  <a:lnTo>
                    <a:pt x="19729" y="721464"/>
                  </a:lnTo>
                  <a:lnTo>
                    <a:pt x="30048" y="678011"/>
                  </a:lnTo>
                  <a:lnTo>
                    <a:pt x="42487" y="635118"/>
                  </a:lnTo>
                  <a:lnTo>
                    <a:pt x="57016" y="592885"/>
                  </a:lnTo>
                  <a:lnTo>
                    <a:pt x="73600" y="551417"/>
                  </a:lnTo>
                  <a:lnTo>
                    <a:pt x="92198" y="510813"/>
                  </a:lnTo>
                  <a:lnTo>
                    <a:pt x="112766" y="471169"/>
                  </a:lnTo>
                  <a:lnTo>
                    <a:pt x="135255" y="432583"/>
                  </a:lnTo>
                  <a:lnTo>
                    <a:pt x="159610" y="395148"/>
                  </a:lnTo>
                  <a:lnTo>
                    <a:pt x="185772" y="358952"/>
                  </a:lnTo>
                  <a:lnTo>
                    <a:pt x="213679" y="324083"/>
                  </a:lnTo>
                  <a:lnTo>
                    <a:pt x="243263" y="290626"/>
                  </a:lnTo>
                  <a:lnTo>
                    <a:pt x="274453" y="258661"/>
                  </a:lnTo>
                  <a:lnTo>
                    <a:pt x="307175" y="228265"/>
                  </a:lnTo>
                  <a:lnTo>
                    <a:pt x="341348" y="199510"/>
                  </a:lnTo>
                  <a:lnTo>
                    <a:pt x="376890" y="172468"/>
                  </a:lnTo>
                  <a:lnTo>
                    <a:pt x="413717" y="147201"/>
                  </a:lnTo>
                  <a:lnTo>
                    <a:pt x="451740" y="123773"/>
                  </a:lnTo>
                  <a:lnTo>
                    <a:pt x="490867" y="102238"/>
                  </a:lnTo>
                  <a:lnTo>
                    <a:pt x="531002" y="82649"/>
                  </a:lnTo>
                  <a:lnTo>
                    <a:pt x="572050" y="65053"/>
                  </a:lnTo>
                  <a:lnTo>
                    <a:pt x="613915" y="49492"/>
                  </a:lnTo>
                  <a:lnTo>
                    <a:pt x="656489" y="36004"/>
                  </a:lnTo>
                  <a:lnTo>
                    <a:pt x="699676" y="24622"/>
                  </a:lnTo>
                  <a:lnTo>
                    <a:pt x="743367" y="15372"/>
                  </a:lnTo>
                  <a:lnTo>
                    <a:pt x="787462" y="8277"/>
                  </a:lnTo>
                  <a:lnTo>
                    <a:pt x="831851" y="3355"/>
                  </a:lnTo>
                  <a:lnTo>
                    <a:pt x="876429" y="616"/>
                  </a:lnTo>
                  <a:lnTo>
                    <a:pt x="909919" y="0"/>
                  </a:lnTo>
                  <a:lnTo>
                    <a:pt x="921085" y="68"/>
                  </a:lnTo>
                  <a:lnTo>
                    <a:pt x="965716" y="1712"/>
                  </a:lnTo>
                  <a:lnTo>
                    <a:pt x="1010212" y="5544"/>
                  </a:lnTo>
                  <a:lnTo>
                    <a:pt x="1054469" y="11554"/>
                  </a:lnTo>
                  <a:lnTo>
                    <a:pt x="1098374" y="19729"/>
                  </a:lnTo>
                  <a:lnTo>
                    <a:pt x="1141827" y="30048"/>
                  </a:lnTo>
                  <a:lnTo>
                    <a:pt x="1184720" y="42487"/>
                  </a:lnTo>
                  <a:lnTo>
                    <a:pt x="1226952" y="57016"/>
                  </a:lnTo>
                  <a:lnTo>
                    <a:pt x="1268421" y="73600"/>
                  </a:lnTo>
                  <a:lnTo>
                    <a:pt x="1309025" y="92198"/>
                  </a:lnTo>
                  <a:lnTo>
                    <a:pt x="1348667" y="112766"/>
                  </a:lnTo>
                  <a:lnTo>
                    <a:pt x="1387255" y="135255"/>
                  </a:lnTo>
                  <a:lnTo>
                    <a:pt x="1424690" y="159610"/>
                  </a:lnTo>
                  <a:lnTo>
                    <a:pt x="1460886" y="185772"/>
                  </a:lnTo>
                  <a:lnTo>
                    <a:pt x="1495754" y="213679"/>
                  </a:lnTo>
                  <a:lnTo>
                    <a:pt x="1529212" y="243263"/>
                  </a:lnTo>
                  <a:lnTo>
                    <a:pt x="1561178" y="274453"/>
                  </a:lnTo>
                  <a:lnTo>
                    <a:pt x="1591573" y="307175"/>
                  </a:lnTo>
                  <a:lnTo>
                    <a:pt x="1620328" y="341348"/>
                  </a:lnTo>
                  <a:lnTo>
                    <a:pt x="1647370" y="376890"/>
                  </a:lnTo>
                  <a:lnTo>
                    <a:pt x="1672635" y="413717"/>
                  </a:lnTo>
                  <a:lnTo>
                    <a:pt x="1696064" y="451740"/>
                  </a:lnTo>
                  <a:lnTo>
                    <a:pt x="1717599" y="490867"/>
                  </a:lnTo>
                  <a:lnTo>
                    <a:pt x="1737189" y="531002"/>
                  </a:lnTo>
                  <a:lnTo>
                    <a:pt x="1754784" y="572050"/>
                  </a:lnTo>
                  <a:lnTo>
                    <a:pt x="1770345" y="613915"/>
                  </a:lnTo>
                  <a:lnTo>
                    <a:pt x="1783834" y="656489"/>
                  </a:lnTo>
                  <a:lnTo>
                    <a:pt x="1795216" y="699676"/>
                  </a:lnTo>
                  <a:lnTo>
                    <a:pt x="1804465" y="743367"/>
                  </a:lnTo>
                  <a:lnTo>
                    <a:pt x="1811560" y="787462"/>
                  </a:lnTo>
                  <a:lnTo>
                    <a:pt x="1816483" y="831851"/>
                  </a:lnTo>
                  <a:lnTo>
                    <a:pt x="1819223" y="876429"/>
                  </a:lnTo>
                  <a:lnTo>
                    <a:pt x="1819838" y="909919"/>
                  </a:lnTo>
                  <a:lnTo>
                    <a:pt x="1819770" y="921085"/>
                  </a:lnTo>
                  <a:lnTo>
                    <a:pt x="1818126" y="965716"/>
                  </a:lnTo>
                  <a:lnTo>
                    <a:pt x="1814293" y="1010212"/>
                  </a:lnTo>
                  <a:lnTo>
                    <a:pt x="1808283" y="1054469"/>
                  </a:lnTo>
                  <a:lnTo>
                    <a:pt x="1800108" y="1098374"/>
                  </a:lnTo>
                  <a:lnTo>
                    <a:pt x="1789790" y="1141827"/>
                  </a:lnTo>
                  <a:lnTo>
                    <a:pt x="1777349" y="1184720"/>
                  </a:lnTo>
                  <a:lnTo>
                    <a:pt x="1762822" y="1226952"/>
                  </a:lnTo>
                  <a:lnTo>
                    <a:pt x="1746238" y="1268421"/>
                  </a:lnTo>
                  <a:lnTo>
                    <a:pt x="1727639" y="1309025"/>
                  </a:lnTo>
                  <a:lnTo>
                    <a:pt x="1707071" y="1348667"/>
                  </a:lnTo>
                  <a:lnTo>
                    <a:pt x="1684583" y="1387255"/>
                  </a:lnTo>
                  <a:lnTo>
                    <a:pt x="1660227" y="1424690"/>
                  </a:lnTo>
                  <a:lnTo>
                    <a:pt x="1634067" y="1460886"/>
                  </a:lnTo>
                  <a:lnTo>
                    <a:pt x="1606159" y="1495754"/>
                  </a:lnTo>
                  <a:lnTo>
                    <a:pt x="1576575" y="1529212"/>
                  </a:lnTo>
                  <a:lnTo>
                    <a:pt x="1545385" y="1561178"/>
                  </a:lnTo>
                  <a:lnTo>
                    <a:pt x="1512663" y="1591573"/>
                  </a:lnTo>
                  <a:lnTo>
                    <a:pt x="1478490" y="1620328"/>
                  </a:lnTo>
                  <a:lnTo>
                    <a:pt x="1442948" y="1647370"/>
                  </a:lnTo>
                  <a:lnTo>
                    <a:pt x="1406121" y="1672635"/>
                  </a:lnTo>
                  <a:lnTo>
                    <a:pt x="1368097" y="1696064"/>
                  </a:lnTo>
                  <a:lnTo>
                    <a:pt x="1328971" y="1717599"/>
                  </a:lnTo>
                  <a:lnTo>
                    <a:pt x="1288836" y="1737189"/>
                  </a:lnTo>
                  <a:lnTo>
                    <a:pt x="1247787" y="1754784"/>
                  </a:lnTo>
                  <a:lnTo>
                    <a:pt x="1205923" y="1770345"/>
                  </a:lnTo>
                  <a:lnTo>
                    <a:pt x="1163349" y="1783834"/>
                  </a:lnTo>
                  <a:lnTo>
                    <a:pt x="1120162" y="1795216"/>
                  </a:lnTo>
                  <a:lnTo>
                    <a:pt x="1076471" y="1804465"/>
                  </a:lnTo>
                  <a:lnTo>
                    <a:pt x="1032376" y="1811560"/>
                  </a:lnTo>
                  <a:lnTo>
                    <a:pt x="987987" y="1816483"/>
                  </a:lnTo>
                  <a:lnTo>
                    <a:pt x="943409" y="1819223"/>
                  </a:lnTo>
                  <a:lnTo>
                    <a:pt x="909919" y="1819838"/>
                  </a:lnTo>
                  <a:close/>
                </a:path>
              </a:pathLst>
            </a:custGeom>
            <a:solidFill>
              <a:srgbClr val="F08B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6" name="Google Shape;96;p4"/>
          <p:cNvSpPr txBox="1">
            <a:spLocks noGrp="1"/>
          </p:cNvSpPr>
          <p:nvPr>
            <p:ph type="title"/>
          </p:nvPr>
        </p:nvSpPr>
        <p:spPr>
          <a:xfrm>
            <a:off x="9467159" y="941173"/>
            <a:ext cx="5861400" cy="3620089"/>
          </a:xfrm>
          <a:prstGeom prst="rect">
            <a:avLst/>
          </a:prstGeom>
          <a:noFill/>
          <a:ln>
            <a:noFill/>
          </a:ln>
        </p:spPr>
        <p:txBody>
          <a:bodyPr spcFirstLastPara="1" wrap="square" lIns="0" tIns="46350" rIns="0" bIns="0" anchor="t" anchorCtr="0">
            <a:spAutoFit/>
          </a:bodyPr>
          <a:lstStyle/>
          <a:p>
            <a:pPr marL="12700" marR="5080" lvl="0" indent="0" algn="l" rtl="0">
              <a:lnSpc>
                <a:spcPct val="119844"/>
              </a:lnSpc>
              <a:spcBef>
                <a:spcPts val="0"/>
              </a:spcBef>
              <a:spcAft>
                <a:spcPts val="0"/>
              </a:spcAft>
              <a:buSzPts val="1400"/>
              <a:buNone/>
            </a:pPr>
            <a:r>
              <a:rPr lang="en-US" sz="6450" dirty="0">
                <a:solidFill>
                  <a:srgbClr val="262626"/>
                </a:solidFill>
              </a:rPr>
              <a:t>Types of Recommender system</a:t>
            </a:r>
            <a:endParaRPr sz="6450" dirty="0"/>
          </a:p>
        </p:txBody>
      </p:sp>
      <p:sp>
        <p:nvSpPr>
          <p:cNvPr id="97" name="Google Shape;97;p4"/>
          <p:cNvSpPr txBox="1"/>
          <p:nvPr/>
        </p:nvSpPr>
        <p:spPr>
          <a:xfrm>
            <a:off x="9467158" y="6015288"/>
            <a:ext cx="7442616" cy="2277403"/>
          </a:xfrm>
          <a:prstGeom prst="rect">
            <a:avLst/>
          </a:prstGeom>
          <a:noFill/>
          <a:ln>
            <a:noFill/>
          </a:ln>
        </p:spPr>
        <p:txBody>
          <a:bodyPr spcFirstLastPara="1" wrap="square" lIns="0" tIns="12050" rIns="0" bIns="0" anchor="t" anchorCtr="0">
            <a:spAutoFit/>
          </a:bodyPr>
          <a:lstStyle/>
          <a:p>
            <a:pPr marL="355600" marR="5080" lvl="0" indent="-342900" algn="l" rtl="0">
              <a:lnSpc>
                <a:spcPct val="115399"/>
              </a:lnSpc>
              <a:spcBef>
                <a:spcPts val="0"/>
              </a:spcBef>
              <a:spcAft>
                <a:spcPts val="0"/>
              </a:spcAft>
              <a:buClr>
                <a:srgbClr val="000000"/>
              </a:buClr>
              <a:buSzPts val="2400"/>
              <a:buFont typeface="Arial" panose="020B0604020202020204" pitchFamily="34" charset="0"/>
              <a:buChar char="•"/>
            </a:pPr>
            <a:r>
              <a:rPr lang="en-US" sz="3200" dirty="0">
                <a:solidFill>
                  <a:srgbClr val="262626"/>
                </a:solidFill>
                <a:latin typeface="Sitka Text" pitchFamily="2" charset="0"/>
                <a:ea typeface="Trebuchet MS"/>
                <a:cs typeface="Trebuchet MS"/>
                <a:sym typeface="Trebuchet MS"/>
              </a:rPr>
              <a:t>Non-personalized recommender system</a:t>
            </a:r>
          </a:p>
          <a:p>
            <a:pPr marL="355600" marR="5080" lvl="0" indent="-342900" algn="l" rtl="0">
              <a:lnSpc>
                <a:spcPct val="115399"/>
              </a:lnSpc>
              <a:spcBef>
                <a:spcPts val="0"/>
              </a:spcBef>
              <a:spcAft>
                <a:spcPts val="0"/>
              </a:spcAft>
              <a:buClr>
                <a:srgbClr val="000000"/>
              </a:buClr>
              <a:buSzPts val="2400"/>
              <a:buFont typeface="Arial" panose="020B0604020202020204" pitchFamily="34" charset="0"/>
              <a:buChar char="•"/>
            </a:pPr>
            <a:endParaRPr lang="en-US" sz="3200" b="0" i="0" u="none" strike="noStrike" cap="none" dirty="0">
              <a:solidFill>
                <a:srgbClr val="262626"/>
              </a:solidFill>
              <a:latin typeface="Sitka Text" pitchFamily="2" charset="0"/>
              <a:ea typeface="Trebuchet MS"/>
              <a:cs typeface="Trebuchet MS"/>
              <a:sym typeface="Trebuchet MS"/>
            </a:endParaRPr>
          </a:p>
          <a:p>
            <a:pPr marL="355600" marR="5080" lvl="0" indent="-342900" algn="l" rtl="0">
              <a:lnSpc>
                <a:spcPct val="115399"/>
              </a:lnSpc>
              <a:spcBef>
                <a:spcPts val="0"/>
              </a:spcBef>
              <a:spcAft>
                <a:spcPts val="0"/>
              </a:spcAft>
              <a:buClr>
                <a:srgbClr val="000000"/>
              </a:buClr>
              <a:buSzPts val="2400"/>
              <a:buFont typeface="Arial" panose="020B0604020202020204" pitchFamily="34" charset="0"/>
              <a:buChar char="•"/>
            </a:pPr>
            <a:r>
              <a:rPr lang="en-US" sz="3200" dirty="0">
                <a:solidFill>
                  <a:srgbClr val="262626"/>
                </a:solidFill>
                <a:latin typeface="Sitka Text" pitchFamily="2" charset="0"/>
                <a:ea typeface="Trebuchet MS"/>
                <a:cs typeface="Trebuchet MS"/>
                <a:sym typeface="Trebuchet MS"/>
              </a:rPr>
              <a:t>Personalized recommender system</a:t>
            </a:r>
            <a:endParaRPr sz="3200" b="0" i="0" u="none" strike="noStrike" cap="none" dirty="0">
              <a:solidFill>
                <a:srgbClr val="000000"/>
              </a:solidFill>
              <a:latin typeface="Sitka Text" pitchFamily="2" charset="0"/>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5F24ED8C-F325-80EF-F842-4BEFDA555DA7}"/>
            </a:ext>
          </a:extLst>
        </p:cNvPr>
        <p:cNvGrpSpPr/>
        <p:nvPr/>
      </p:nvGrpSpPr>
      <p:grpSpPr>
        <a:xfrm>
          <a:off x="0" y="0"/>
          <a:ext cx="0" cy="0"/>
          <a:chOff x="0" y="0"/>
          <a:chExt cx="0" cy="0"/>
        </a:xfrm>
      </p:grpSpPr>
      <p:sp>
        <p:nvSpPr>
          <p:cNvPr id="64" name="Google Shape;64;p2">
            <a:extLst>
              <a:ext uri="{FF2B5EF4-FFF2-40B4-BE49-F238E27FC236}">
                <a16:creationId xmlns:a16="http://schemas.microsoft.com/office/drawing/2014/main" id="{7AD65813-262A-51E5-6B72-63FEF805D306}"/>
              </a:ext>
            </a:extLst>
          </p:cNvPr>
          <p:cNvSpPr/>
          <p:nvPr/>
        </p:nvSpPr>
        <p:spPr>
          <a:xfrm>
            <a:off x="0" y="0"/>
            <a:ext cx="18288000" cy="4000500"/>
          </a:xfrm>
          <a:custGeom>
            <a:avLst/>
            <a:gdLst/>
            <a:ahLst/>
            <a:cxnLst/>
            <a:rect l="l" t="t" r="r" b="b"/>
            <a:pathLst>
              <a:path w="18288000" h="4000500" extrusionOk="0">
                <a:moveTo>
                  <a:pt x="18288000" y="4000500"/>
                </a:moveTo>
                <a:lnTo>
                  <a:pt x="0" y="4000500"/>
                </a:lnTo>
                <a:lnTo>
                  <a:pt x="0" y="0"/>
                </a:lnTo>
                <a:lnTo>
                  <a:pt x="18288000" y="0"/>
                </a:lnTo>
                <a:lnTo>
                  <a:pt x="18288000" y="400050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67;p2">
            <a:extLst>
              <a:ext uri="{FF2B5EF4-FFF2-40B4-BE49-F238E27FC236}">
                <a16:creationId xmlns:a16="http://schemas.microsoft.com/office/drawing/2014/main" id="{33CC8072-6DCC-B459-9F34-4CCAF05CADA7}"/>
              </a:ext>
            </a:extLst>
          </p:cNvPr>
          <p:cNvSpPr/>
          <p:nvPr/>
        </p:nvSpPr>
        <p:spPr>
          <a:xfrm>
            <a:off x="0" y="0"/>
            <a:ext cx="1028700" cy="1114425"/>
          </a:xfrm>
          <a:custGeom>
            <a:avLst/>
            <a:gdLst/>
            <a:ahLst/>
            <a:cxnLst/>
            <a:rect l="l" t="t" r="r" b="b"/>
            <a:pathLst>
              <a:path w="1028700" h="1114425" extrusionOk="0">
                <a:moveTo>
                  <a:pt x="1028700" y="1114425"/>
                </a:moveTo>
                <a:lnTo>
                  <a:pt x="0" y="1114425"/>
                </a:lnTo>
                <a:lnTo>
                  <a:pt x="0" y="0"/>
                </a:lnTo>
                <a:lnTo>
                  <a:pt x="1028700" y="0"/>
                </a:lnTo>
                <a:lnTo>
                  <a:pt x="1028700" y="1114425"/>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8" name="Google Shape;68;p2">
            <a:extLst>
              <a:ext uri="{FF2B5EF4-FFF2-40B4-BE49-F238E27FC236}">
                <a16:creationId xmlns:a16="http://schemas.microsoft.com/office/drawing/2014/main" id="{6783A0AD-2E78-D2BC-2830-17DA6625A565}"/>
              </a:ext>
            </a:extLst>
          </p:cNvPr>
          <p:cNvGrpSpPr/>
          <p:nvPr/>
        </p:nvGrpSpPr>
        <p:grpSpPr>
          <a:xfrm>
            <a:off x="0" y="1116869"/>
            <a:ext cx="3887413" cy="2883487"/>
            <a:chOff x="0" y="1116869"/>
            <a:chExt cx="3887413" cy="2883487"/>
          </a:xfrm>
        </p:grpSpPr>
        <p:sp>
          <p:nvSpPr>
            <p:cNvPr id="69" name="Google Shape;69;p2">
              <a:extLst>
                <a:ext uri="{FF2B5EF4-FFF2-40B4-BE49-F238E27FC236}">
                  <a16:creationId xmlns:a16="http://schemas.microsoft.com/office/drawing/2014/main" id="{C02268CE-1864-204B-6D4B-AD0327421234}"/>
                </a:ext>
              </a:extLst>
            </p:cNvPr>
            <p:cNvSpPr/>
            <p:nvPr/>
          </p:nvSpPr>
          <p:spPr>
            <a:xfrm>
              <a:off x="2877763" y="2952606"/>
              <a:ext cx="1009650" cy="1047750"/>
            </a:xfrm>
            <a:custGeom>
              <a:avLst/>
              <a:gdLst/>
              <a:ahLst/>
              <a:cxnLst/>
              <a:rect l="l" t="t" r="r" b="b"/>
              <a:pathLst>
                <a:path w="1009650" h="1047750" extrusionOk="0">
                  <a:moveTo>
                    <a:pt x="1009650" y="1047750"/>
                  </a:moveTo>
                  <a:lnTo>
                    <a:pt x="0" y="1047750"/>
                  </a:lnTo>
                  <a:lnTo>
                    <a:pt x="0" y="0"/>
                  </a:lnTo>
                  <a:lnTo>
                    <a:pt x="1009650" y="0"/>
                  </a:lnTo>
                  <a:lnTo>
                    <a:pt x="1009650" y="104775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70;p2">
              <a:extLst>
                <a:ext uri="{FF2B5EF4-FFF2-40B4-BE49-F238E27FC236}">
                  <a16:creationId xmlns:a16="http://schemas.microsoft.com/office/drawing/2014/main" id="{AD58425C-1EBD-95B7-B22F-2387AD9EFC88}"/>
                </a:ext>
              </a:extLst>
            </p:cNvPr>
            <p:cNvSpPr/>
            <p:nvPr/>
          </p:nvSpPr>
          <p:spPr>
            <a:xfrm>
              <a:off x="1028700" y="1116869"/>
              <a:ext cx="1847850" cy="1838325"/>
            </a:xfrm>
            <a:custGeom>
              <a:avLst/>
              <a:gdLst/>
              <a:ahLst/>
              <a:cxnLst/>
              <a:rect l="l" t="t" r="r" b="b"/>
              <a:pathLst>
                <a:path w="1847850" h="1838325" extrusionOk="0">
                  <a:moveTo>
                    <a:pt x="1847850" y="1838325"/>
                  </a:moveTo>
                  <a:lnTo>
                    <a:pt x="0" y="1838325"/>
                  </a:lnTo>
                  <a:lnTo>
                    <a:pt x="0" y="0"/>
                  </a:lnTo>
                  <a:lnTo>
                    <a:pt x="1847850" y="0"/>
                  </a:lnTo>
                  <a:lnTo>
                    <a:pt x="1847850" y="1838325"/>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2">
              <a:extLst>
                <a:ext uri="{FF2B5EF4-FFF2-40B4-BE49-F238E27FC236}">
                  <a16:creationId xmlns:a16="http://schemas.microsoft.com/office/drawing/2014/main" id="{5BFFA982-EAF7-99BA-1E9B-0B6A60B749F4}"/>
                </a:ext>
              </a:extLst>
            </p:cNvPr>
            <p:cNvSpPr/>
            <p:nvPr/>
          </p:nvSpPr>
          <p:spPr>
            <a:xfrm>
              <a:off x="0" y="2952606"/>
              <a:ext cx="1028700" cy="1047750"/>
            </a:xfrm>
            <a:custGeom>
              <a:avLst/>
              <a:gdLst/>
              <a:ahLst/>
              <a:cxnLst/>
              <a:rect l="l" t="t" r="r" b="b"/>
              <a:pathLst>
                <a:path w="1028700" h="1047750" extrusionOk="0">
                  <a:moveTo>
                    <a:pt x="1028700" y="1047750"/>
                  </a:moveTo>
                  <a:lnTo>
                    <a:pt x="0" y="1047750"/>
                  </a:lnTo>
                  <a:lnTo>
                    <a:pt x="0" y="0"/>
                  </a:lnTo>
                  <a:lnTo>
                    <a:pt x="1028700" y="0"/>
                  </a:lnTo>
                  <a:lnTo>
                    <a:pt x="1028700" y="1047750"/>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2" name="Google Shape;72;p2">
            <a:extLst>
              <a:ext uri="{FF2B5EF4-FFF2-40B4-BE49-F238E27FC236}">
                <a16:creationId xmlns:a16="http://schemas.microsoft.com/office/drawing/2014/main" id="{666CDE4D-C51E-39A5-A421-7098E8CC2F10}"/>
              </a:ext>
            </a:extLst>
          </p:cNvPr>
          <p:cNvSpPr txBox="1">
            <a:spLocks noGrp="1"/>
          </p:cNvSpPr>
          <p:nvPr>
            <p:ph type="title"/>
          </p:nvPr>
        </p:nvSpPr>
        <p:spPr>
          <a:xfrm>
            <a:off x="7849050" y="687400"/>
            <a:ext cx="9426300" cy="1693412"/>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dirty="0"/>
              <a:t>Non-personalized</a:t>
            </a:r>
            <a:br>
              <a:rPr lang="en-US" dirty="0"/>
            </a:br>
            <a:r>
              <a:rPr lang="en-US" dirty="0"/>
              <a:t>System</a:t>
            </a:r>
          </a:p>
        </p:txBody>
      </p:sp>
      <p:pic>
        <p:nvPicPr>
          <p:cNvPr id="6" name="Picture 5">
            <a:extLst>
              <a:ext uri="{FF2B5EF4-FFF2-40B4-BE49-F238E27FC236}">
                <a16:creationId xmlns:a16="http://schemas.microsoft.com/office/drawing/2014/main" id="{06D0D875-0B4E-0A9C-3CBB-E9FFC8FD46DE}"/>
              </a:ext>
            </a:extLst>
          </p:cNvPr>
          <p:cNvPicPr>
            <a:picLocks noChangeAspect="1"/>
          </p:cNvPicPr>
          <p:nvPr/>
        </p:nvPicPr>
        <p:blipFill>
          <a:blip r:embed="rId3"/>
          <a:stretch>
            <a:fillRect/>
          </a:stretch>
        </p:blipFill>
        <p:spPr>
          <a:xfrm>
            <a:off x="2876550" y="4571999"/>
            <a:ext cx="3473544" cy="5076968"/>
          </a:xfrm>
          <a:prstGeom prst="rect">
            <a:avLst/>
          </a:prstGeom>
        </p:spPr>
      </p:pic>
      <p:sp>
        <p:nvSpPr>
          <p:cNvPr id="7" name="Google Shape;97;p4">
            <a:extLst>
              <a:ext uri="{FF2B5EF4-FFF2-40B4-BE49-F238E27FC236}">
                <a16:creationId xmlns:a16="http://schemas.microsoft.com/office/drawing/2014/main" id="{B7FB84A2-5D8F-7308-3020-F612418F3577}"/>
              </a:ext>
            </a:extLst>
          </p:cNvPr>
          <p:cNvSpPr txBox="1"/>
          <p:nvPr/>
        </p:nvSpPr>
        <p:spPr>
          <a:xfrm>
            <a:off x="7146562" y="6917523"/>
            <a:ext cx="7442616" cy="578477"/>
          </a:xfrm>
          <a:prstGeom prst="rect">
            <a:avLst/>
          </a:prstGeom>
          <a:noFill/>
          <a:ln>
            <a:noFill/>
          </a:ln>
        </p:spPr>
        <p:txBody>
          <a:bodyPr spcFirstLastPara="1" wrap="square" lIns="0" tIns="12050" rIns="0" bIns="0" anchor="t" anchorCtr="0">
            <a:spAutoFit/>
          </a:bodyPr>
          <a:lstStyle/>
          <a:p>
            <a:pPr marL="12700" marR="5080" lvl="0" algn="l" rtl="0">
              <a:lnSpc>
                <a:spcPct val="115399"/>
              </a:lnSpc>
              <a:spcBef>
                <a:spcPts val="0"/>
              </a:spcBef>
              <a:spcAft>
                <a:spcPts val="0"/>
              </a:spcAft>
              <a:buClr>
                <a:srgbClr val="000000"/>
              </a:buClr>
              <a:buSzPts val="2400"/>
            </a:pPr>
            <a:r>
              <a:rPr lang="en-US" sz="3200" dirty="0">
                <a:solidFill>
                  <a:srgbClr val="262626"/>
                </a:solidFill>
                <a:latin typeface="Sitka Text" pitchFamily="2" charset="0"/>
                <a:ea typeface="Trebuchet MS"/>
                <a:cs typeface="Trebuchet MS"/>
                <a:sym typeface="Trebuchet MS"/>
              </a:rPr>
              <a:t>recommendation based on Rating</a:t>
            </a:r>
            <a:endParaRPr sz="3200" b="0" i="0" u="none" strike="noStrike" cap="none" dirty="0">
              <a:solidFill>
                <a:srgbClr val="000000"/>
              </a:solidFill>
              <a:latin typeface="Sitka Text" pitchFamily="2" charset="0"/>
              <a:ea typeface="Trebuchet MS"/>
              <a:cs typeface="Trebuchet MS"/>
              <a:sym typeface="Trebuchet MS"/>
            </a:endParaRPr>
          </a:p>
        </p:txBody>
      </p:sp>
    </p:spTree>
    <p:extLst>
      <p:ext uri="{BB962C8B-B14F-4D97-AF65-F5344CB8AC3E}">
        <p14:creationId xmlns:p14="http://schemas.microsoft.com/office/powerpoint/2010/main" val="584176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B9551714-72C7-B943-6429-25616447DB49}"/>
            </a:ext>
          </a:extLst>
        </p:cNvPr>
        <p:cNvGrpSpPr/>
        <p:nvPr/>
      </p:nvGrpSpPr>
      <p:grpSpPr>
        <a:xfrm>
          <a:off x="0" y="0"/>
          <a:ext cx="0" cy="0"/>
          <a:chOff x="0" y="0"/>
          <a:chExt cx="0" cy="0"/>
        </a:xfrm>
      </p:grpSpPr>
      <p:sp>
        <p:nvSpPr>
          <p:cNvPr id="64" name="Google Shape;64;p2">
            <a:extLst>
              <a:ext uri="{FF2B5EF4-FFF2-40B4-BE49-F238E27FC236}">
                <a16:creationId xmlns:a16="http://schemas.microsoft.com/office/drawing/2014/main" id="{CFBA3815-566D-DAD2-37DA-8C7A6B4F3A5B}"/>
              </a:ext>
            </a:extLst>
          </p:cNvPr>
          <p:cNvSpPr/>
          <p:nvPr/>
        </p:nvSpPr>
        <p:spPr>
          <a:xfrm>
            <a:off x="0" y="0"/>
            <a:ext cx="18288000" cy="4000500"/>
          </a:xfrm>
          <a:custGeom>
            <a:avLst/>
            <a:gdLst/>
            <a:ahLst/>
            <a:cxnLst/>
            <a:rect l="l" t="t" r="r" b="b"/>
            <a:pathLst>
              <a:path w="18288000" h="4000500" extrusionOk="0">
                <a:moveTo>
                  <a:pt x="18288000" y="4000500"/>
                </a:moveTo>
                <a:lnTo>
                  <a:pt x="0" y="4000500"/>
                </a:lnTo>
                <a:lnTo>
                  <a:pt x="0" y="0"/>
                </a:lnTo>
                <a:lnTo>
                  <a:pt x="18288000" y="0"/>
                </a:lnTo>
                <a:lnTo>
                  <a:pt x="18288000" y="400050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67;p2">
            <a:extLst>
              <a:ext uri="{FF2B5EF4-FFF2-40B4-BE49-F238E27FC236}">
                <a16:creationId xmlns:a16="http://schemas.microsoft.com/office/drawing/2014/main" id="{C610E7BA-9F55-331D-7DA2-950000724C90}"/>
              </a:ext>
            </a:extLst>
          </p:cNvPr>
          <p:cNvSpPr/>
          <p:nvPr/>
        </p:nvSpPr>
        <p:spPr>
          <a:xfrm>
            <a:off x="0" y="0"/>
            <a:ext cx="1028700" cy="1114425"/>
          </a:xfrm>
          <a:custGeom>
            <a:avLst/>
            <a:gdLst/>
            <a:ahLst/>
            <a:cxnLst/>
            <a:rect l="l" t="t" r="r" b="b"/>
            <a:pathLst>
              <a:path w="1028700" h="1114425" extrusionOk="0">
                <a:moveTo>
                  <a:pt x="1028700" y="1114425"/>
                </a:moveTo>
                <a:lnTo>
                  <a:pt x="0" y="1114425"/>
                </a:lnTo>
                <a:lnTo>
                  <a:pt x="0" y="0"/>
                </a:lnTo>
                <a:lnTo>
                  <a:pt x="1028700" y="0"/>
                </a:lnTo>
                <a:lnTo>
                  <a:pt x="1028700" y="1114425"/>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8" name="Google Shape;68;p2">
            <a:extLst>
              <a:ext uri="{FF2B5EF4-FFF2-40B4-BE49-F238E27FC236}">
                <a16:creationId xmlns:a16="http://schemas.microsoft.com/office/drawing/2014/main" id="{E12B1ECD-3D62-1E83-859A-55F8CE0EE578}"/>
              </a:ext>
            </a:extLst>
          </p:cNvPr>
          <p:cNvGrpSpPr/>
          <p:nvPr/>
        </p:nvGrpSpPr>
        <p:grpSpPr>
          <a:xfrm>
            <a:off x="0" y="1116869"/>
            <a:ext cx="3887413" cy="2883487"/>
            <a:chOff x="0" y="1116869"/>
            <a:chExt cx="3887413" cy="2883487"/>
          </a:xfrm>
        </p:grpSpPr>
        <p:sp>
          <p:nvSpPr>
            <p:cNvPr id="69" name="Google Shape;69;p2">
              <a:extLst>
                <a:ext uri="{FF2B5EF4-FFF2-40B4-BE49-F238E27FC236}">
                  <a16:creationId xmlns:a16="http://schemas.microsoft.com/office/drawing/2014/main" id="{5B8EAE90-2995-DD15-D5AA-27C8188650F9}"/>
                </a:ext>
              </a:extLst>
            </p:cNvPr>
            <p:cNvSpPr/>
            <p:nvPr/>
          </p:nvSpPr>
          <p:spPr>
            <a:xfrm>
              <a:off x="2877763" y="2952606"/>
              <a:ext cx="1009650" cy="1047750"/>
            </a:xfrm>
            <a:custGeom>
              <a:avLst/>
              <a:gdLst/>
              <a:ahLst/>
              <a:cxnLst/>
              <a:rect l="l" t="t" r="r" b="b"/>
              <a:pathLst>
                <a:path w="1009650" h="1047750" extrusionOk="0">
                  <a:moveTo>
                    <a:pt x="1009650" y="1047750"/>
                  </a:moveTo>
                  <a:lnTo>
                    <a:pt x="0" y="1047750"/>
                  </a:lnTo>
                  <a:lnTo>
                    <a:pt x="0" y="0"/>
                  </a:lnTo>
                  <a:lnTo>
                    <a:pt x="1009650" y="0"/>
                  </a:lnTo>
                  <a:lnTo>
                    <a:pt x="1009650" y="104775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70;p2">
              <a:extLst>
                <a:ext uri="{FF2B5EF4-FFF2-40B4-BE49-F238E27FC236}">
                  <a16:creationId xmlns:a16="http://schemas.microsoft.com/office/drawing/2014/main" id="{CAD2B526-A93E-4C89-2240-D00E6210D9FC}"/>
                </a:ext>
              </a:extLst>
            </p:cNvPr>
            <p:cNvSpPr/>
            <p:nvPr/>
          </p:nvSpPr>
          <p:spPr>
            <a:xfrm>
              <a:off x="1028700" y="1116869"/>
              <a:ext cx="1847850" cy="1838325"/>
            </a:xfrm>
            <a:custGeom>
              <a:avLst/>
              <a:gdLst/>
              <a:ahLst/>
              <a:cxnLst/>
              <a:rect l="l" t="t" r="r" b="b"/>
              <a:pathLst>
                <a:path w="1847850" h="1838325" extrusionOk="0">
                  <a:moveTo>
                    <a:pt x="1847850" y="1838325"/>
                  </a:moveTo>
                  <a:lnTo>
                    <a:pt x="0" y="1838325"/>
                  </a:lnTo>
                  <a:lnTo>
                    <a:pt x="0" y="0"/>
                  </a:lnTo>
                  <a:lnTo>
                    <a:pt x="1847850" y="0"/>
                  </a:lnTo>
                  <a:lnTo>
                    <a:pt x="1847850" y="1838325"/>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2">
              <a:extLst>
                <a:ext uri="{FF2B5EF4-FFF2-40B4-BE49-F238E27FC236}">
                  <a16:creationId xmlns:a16="http://schemas.microsoft.com/office/drawing/2014/main" id="{E751686C-CFFB-DDB0-5814-EA68AD5E3104}"/>
                </a:ext>
              </a:extLst>
            </p:cNvPr>
            <p:cNvSpPr/>
            <p:nvPr/>
          </p:nvSpPr>
          <p:spPr>
            <a:xfrm>
              <a:off x="0" y="2952606"/>
              <a:ext cx="1028700" cy="1047750"/>
            </a:xfrm>
            <a:custGeom>
              <a:avLst/>
              <a:gdLst/>
              <a:ahLst/>
              <a:cxnLst/>
              <a:rect l="l" t="t" r="r" b="b"/>
              <a:pathLst>
                <a:path w="1028700" h="1047750" extrusionOk="0">
                  <a:moveTo>
                    <a:pt x="1028700" y="1047750"/>
                  </a:moveTo>
                  <a:lnTo>
                    <a:pt x="0" y="1047750"/>
                  </a:lnTo>
                  <a:lnTo>
                    <a:pt x="0" y="0"/>
                  </a:lnTo>
                  <a:lnTo>
                    <a:pt x="1028700" y="0"/>
                  </a:lnTo>
                  <a:lnTo>
                    <a:pt x="1028700" y="1047750"/>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2" name="Google Shape;72;p2">
            <a:extLst>
              <a:ext uri="{FF2B5EF4-FFF2-40B4-BE49-F238E27FC236}">
                <a16:creationId xmlns:a16="http://schemas.microsoft.com/office/drawing/2014/main" id="{124ED58F-4F6E-C7FF-A1C5-08DE1F064A07}"/>
              </a:ext>
            </a:extLst>
          </p:cNvPr>
          <p:cNvSpPr txBox="1">
            <a:spLocks noGrp="1"/>
          </p:cNvSpPr>
          <p:nvPr>
            <p:ph type="title"/>
          </p:nvPr>
        </p:nvSpPr>
        <p:spPr>
          <a:xfrm>
            <a:off x="7849050" y="687400"/>
            <a:ext cx="9426300" cy="1693412"/>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dirty="0"/>
              <a:t>Personalized</a:t>
            </a:r>
            <a:br>
              <a:rPr lang="en-US" dirty="0"/>
            </a:br>
            <a:r>
              <a:rPr lang="en-US" dirty="0"/>
              <a:t>System</a:t>
            </a:r>
          </a:p>
        </p:txBody>
      </p:sp>
      <p:pic>
        <p:nvPicPr>
          <p:cNvPr id="2" name="Picture 1">
            <a:extLst>
              <a:ext uri="{FF2B5EF4-FFF2-40B4-BE49-F238E27FC236}">
                <a16:creationId xmlns:a16="http://schemas.microsoft.com/office/drawing/2014/main" id="{54E49D40-2066-755E-9EA3-7171297DF894}"/>
              </a:ext>
            </a:extLst>
          </p:cNvPr>
          <p:cNvPicPr>
            <a:picLocks noChangeAspect="1"/>
          </p:cNvPicPr>
          <p:nvPr/>
        </p:nvPicPr>
        <p:blipFill>
          <a:blip r:embed="rId3"/>
          <a:stretch>
            <a:fillRect/>
          </a:stretch>
        </p:blipFill>
        <p:spPr>
          <a:xfrm>
            <a:off x="6334544" y="5143500"/>
            <a:ext cx="1514506" cy="1514506"/>
          </a:xfrm>
          <a:prstGeom prst="rect">
            <a:avLst/>
          </a:prstGeom>
        </p:spPr>
      </p:pic>
      <p:sp>
        <p:nvSpPr>
          <p:cNvPr id="3" name="Google Shape;97;p4">
            <a:extLst>
              <a:ext uri="{FF2B5EF4-FFF2-40B4-BE49-F238E27FC236}">
                <a16:creationId xmlns:a16="http://schemas.microsoft.com/office/drawing/2014/main" id="{5C781588-21AB-710A-377E-A71DD0D398F7}"/>
              </a:ext>
            </a:extLst>
          </p:cNvPr>
          <p:cNvSpPr txBox="1"/>
          <p:nvPr/>
        </p:nvSpPr>
        <p:spPr>
          <a:xfrm>
            <a:off x="6471499" y="4565023"/>
            <a:ext cx="1377551" cy="578477"/>
          </a:xfrm>
          <a:prstGeom prst="rect">
            <a:avLst/>
          </a:prstGeom>
          <a:noFill/>
          <a:ln>
            <a:noFill/>
          </a:ln>
        </p:spPr>
        <p:txBody>
          <a:bodyPr spcFirstLastPara="1" wrap="square" lIns="0" tIns="12050" rIns="0" bIns="0" anchor="t" anchorCtr="0">
            <a:spAutoFit/>
          </a:bodyPr>
          <a:lstStyle/>
          <a:p>
            <a:pPr marL="12700" marR="5080" lvl="0" algn="l" rtl="0">
              <a:lnSpc>
                <a:spcPct val="115399"/>
              </a:lnSpc>
              <a:spcBef>
                <a:spcPts val="0"/>
              </a:spcBef>
              <a:spcAft>
                <a:spcPts val="0"/>
              </a:spcAft>
              <a:buClr>
                <a:srgbClr val="000000"/>
              </a:buClr>
              <a:buSzPts val="2400"/>
            </a:pPr>
            <a:r>
              <a:rPr lang="en-US" sz="3200" b="0" i="0" u="none" strike="noStrike" cap="none" dirty="0">
                <a:solidFill>
                  <a:srgbClr val="262626"/>
                </a:solidFill>
                <a:latin typeface="Sitka Text" pitchFamily="2" charset="0"/>
                <a:ea typeface="Trebuchet MS"/>
                <a:cs typeface="Trebuchet MS"/>
                <a:sym typeface="Trebuchet MS"/>
              </a:rPr>
              <a:t>User 1</a:t>
            </a:r>
            <a:endParaRPr sz="3200" b="0" i="0" u="none" strike="noStrike" cap="none" dirty="0">
              <a:solidFill>
                <a:srgbClr val="000000"/>
              </a:solidFill>
              <a:latin typeface="Sitka Text" pitchFamily="2" charset="0"/>
              <a:ea typeface="Trebuchet MS"/>
              <a:cs typeface="Trebuchet MS"/>
              <a:sym typeface="Trebuchet MS"/>
            </a:endParaRPr>
          </a:p>
        </p:txBody>
      </p:sp>
      <p:sp>
        <p:nvSpPr>
          <p:cNvPr id="4" name="Rectangle: Rounded Corners 3">
            <a:extLst>
              <a:ext uri="{FF2B5EF4-FFF2-40B4-BE49-F238E27FC236}">
                <a16:creationId xmlns:a16="http://schemas.microsoft.com/office/drawing/2014/main" id="{7F0C26B5-3AB0-3917-ACA7-4A10587F78A2}"/>
              </a:ext>
            </a:extLst>
          </p:cNvPr>
          <p:cNvSpPr/>
          <p:nvPr/>
        </p:nvSpPr>
        <p:spPr>
          <a:xfrm>
            <a:off x="5740075" y="6901925"/>
            <a:ext cx="2703444" cy="755374"/>
          </a:xfrm>
          <a:prstGeom prst="round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Preference : Action, Sci-Fi, Crime</a:t>
            </a:r>
            <a:endParaRPr lang="en-ID" dirty="0"/>
          </a:p>
        </p:txBody>
      </p:sp>
      <p:sp>
        <p:nvSpPr>
          <p:cNvPr id="5" name="Rectangle: Rounded Corners 4">
            <a:extLst>
              <a:ext uri="{FF2B5EF4-FFF2-40B4-BE49-F238E27FC236}">
                <a16:creationId xmlns:a16="http://schemas.microsoft.com/office/drawing/2014/main" id="{9A455B8F-976D-077F-9B7B-24C8FFCCFB80}"/>
              </a:ext>
            </a:extLst>
          </p:cNvPr>
          <p:cNvSpPr/>
          <p:nvPr/>
        </p:nvSpPr>
        <p:spPr>
          <a:xfrm>
            <a:off x="5740075" y="7837367"/>
            <a:ext cx="2703444" cy="1138673"/>
          </a:xfrm>
          <a:prstGeom prst="round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Movie Recommendation :</a:t>
            </a:r>
          </a:p>
          <a:p>
            <a:pPr marL="285750" indent="-285750">
              <a:buFont typeface="Arial" panose="020B0604020202020204" pitchFamily="34" charset="0"/>
              <a:buChar char="•"/>
            </a:pPr>
            <a:r>
              <a:rPr lang="en-US" dirty="0"/>
              <a:t>John Wick</a:t>
            </a:r>
          </a:p>
          <a:p>
            <a:pPr marL="285750" indent="-285750">
              <a:buFont typeface="Arial" panose="020B0604020202020204" pitchFamily="34" charset="0"/>
              <a:buChar char="•"/>
            </a:pPr>
            <a:r>
              <a:rPr lang="en-US" dirty="0"/>
              <a:t>Start Wars</a:t>
            </a:r>
          </a:p>
          <a:p>
            <a:pPr marL="285750" indent="-285750">
              <a:buFont typeface="Arial" panose="020B0604020202020204" pitchFamily="34" charset="0"/>
              <a:buChar char="•"/>
            </a:pPr>
            <a:r>
              <a:rPr lang="en-US" dirty="0"/>
              <a:t>Dune</a:t>
            </a:r>
          </a:p>
          <a:p>
            <a:pPr algn="ctr"/>
            <a:endParaRPr lang="en-ID" dirty="0"/>
          </a:p>
        </p:txBody>
      </p:sp>
      <p:pic>
        <p:nvPicPr>
          <p:cNvPr id="8" name="Picture 7">
            <a:extLst>
              <a:ext uri="{FF2B5EF4-FFF2-40B4-BE49-F238E27FC236}">
                <a16:creationId xmlns:a16="http://schemas.microsoft.com/office/drawing/2014/main" id="{780B1CC7-3332-C31F-12C0-2F06BC09D1A9}"/>
              </a:ext>
            </a:extLst>
          </p:cNvPr>
          <p:cNvPicPr>
            <a:picLocks noChangeAspect="1"/>
          </p:cNvPicPr>
          <p:nvPr/>
        </p:nvPicPr>
        <p:blipFill>
          <a:blip r:embed="rId3"/>
          <a:stretch>
            <a:fillRect/>
          </a:stretch>
        </p:blipFill>
        <p:spPr>
          <a:xfrm>
            <a:off x="9985518" y="5143500"/>
            <a:ext cx="1514506" cy="1514506"/>
          </a:xfrm>
          <a:prstGeom prst="rect">
            <a:avLst/>
          </a:prstGeom>
        </p:spPr>
      </p:pic>
      <p:sp>
        <p:nvSpPr>
          <p:cNvPr id="9" name="Google Shape;97;p4">
            <a:extLst>
              <a:ext uri="{FF2B5EF4-FFF2-40B4-BE49-F238E27FC236}">
                <a16:creationId xmlns:a16="http://schemas.microsoft.com/office/drawing/2014/main" id="{7D2307F9-8939-2388-EE37-1E9A93C34877}"/>
              </a:ext>
            </a:extLst>
          </p:cNvPr>
          <p:cNvSpPr txBox="1"/>
          <p:nvPr/>
        </p:nvSpPr>
        <p:spPr>
          <a:xfrm>
            <a:off x="10122473" y="4565023"/>
            <a:ext cx="1377551" cy="578477"/>
          </a:xfrm>
          <a:prstGeom prst="rect">
            <a:avLst/>
          </a:prstGeom>
          <a:noFill/>
          <a:ln>
            <a:noFill/>
          </a:ln>
        </p:spPr>
        <p:txBody>
          <a:bodyPr spcFirstLastPara="1" wrap="square" lIns="0" tIns="12050" rIns="0" bIns="0" anchor="t" anchorCtr="0">
            <a:spAutoFit/>
          </a:bodyPr>
          <a:lstStyle/>
          <a:p>
            <a:pPr marL="12700" marR="5080" lvl="0" algn="l" rtl="0">
              <a:lnSpc>
                <a:spcPct val="115399"/>
              </a:lnSpc>
              <a:spcBef>
                <a:spcPts val="0"/>
              </a:spcBef>
              <a:spcAft>
                <a:spcPts val="0"/>
              </a:spcAft>
              <a:buClr>
                <a:srgbClr val="000000"/>
              </a:buClr>
              <a:buSzPts val="2400"/>
            </a:pPr>
            <a:r>
              <a:rPr lang="en-US" sz="3200" b="0" i="0" u="none" strike="noStrike" cap="none" dirty="0">
                <a:solidFill>
                  <a:srgbClr val="262626"/>
                </a:solidFill>
                <a:latin typeface="Sitka Text" pitchFamily="2" charset="0"/>
                <a:ea typeface="Trebuchet MS"/>
                <a:cs typeface="Trebuchet MS"/>
                <a:sym typeface="Trebuchet MS"/>
              </a:rPr>
              <a:t>User 2</a:t>
            </a:r>
            <a:endParaRPr sz="3200" b="0" i="0" u="none" strike="noStrike" cap="none" dirty="0">
              <a:solidFill>
                <a:srgbClr val="000000"/>
              </a:solidFill>
              <a:latin typeface="Sitka Text" pitchFamily="2" charset="0"/>
              <a:ea typeface="Trebuchet MS"/>
              <a:cs typeface="Trebuchet MS"/>
              <a:sym typeface="Trebuchet MS"/>
            </a:endParaRPr>
          </a:p>
        </p:txBody>
      </p:sp>
      <p:sp>
        <p:nvSpPr>
          <p:cNvPr id="10" name="Rectangle: Rounded Corners 9">
            <a:extLst>
              <a:ext uri="{FF2B5EF4-FFF2-40B4-BE49-F238E27FC236}">
                <a16:creationId xmlns:a16="http://schemas.microsoft.com/office/drawing/2014/main" id="{1B9E1CA0-C273-A164-D35E-7B65EF65C9AF}"/>
              </a:ext>
            </a:extLst>
          </p:cNvPr>
          <p:cNvSpPr/>
          <p:nvPr/>
        </p:nvSpPr>
        <p:spPr>
          <a:xfrm>
            <a:off x="9391049" y="6901925"/>
            <a:ext cx="2703444" cy="755374"/>
          </a:xfrm>
          <a:prstGeom prst="round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Preference : Drama, Romance, Comedy</a:t>
            </a:r>
            <a:endParaRPr lang="en-ID" dirty="0"/>
          </a:p>
        </p:txBody>
      </p:sp>
      <p:sp>
        <p:nvSpPr>
          <p:cNvPr id="11" name="Rectangle: Rounded Corners 10">
            <a:extLst>
              <a:ext uri="{FF2B5EF4-FFF2-40B4-BE49-F238E27FC236}">
                <a16:creationId xmlns:a16="http://schemas.microsoft.com/office/drawing/2014/main" id="{DCAC0E3B-E897-3B97-144D-8B57BE0C2C3D}"/>
              </a:ext>
            </a:extLst>
          </p:cNvPr>
          <p:cNvSpPr/>
          <p:nvPr/>
        </p:nvSpPr>
        <p:spPr>
          <a:xfrm>
            <a:off x="9391049" y="7837367"/>
            <a:ext cx="2703444" cy="1138673"/>
          </a:xfrm>
          <a:prstGeom prst="round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Movie Recommendation :</a:t>
            </a:r>
          </a:p>
          <a:p>
            <a:pPr marL="285750" indent="-285750">
              <a:buFont typeface="Arial" panose="020B0604020202020204" pitchFamily="34" charset="0"/>
              <a:buChar char="•"/>
            </a:pPr>
            <a:r>
              <a:rPr lang="en-US" dirty="0"/>
              <a:t>The Vow</a:t>
            </a:r>
          </a:p>
          <a:p>
            <a:pPr marL="285750" indent="-285750">
              <a:buFont typeface="Arial" panose="020B0604020202020204" pitchFamily="34" charset="0"/>
              <a:buChar char="•"/>
            </a:pPr>
            <a:r>
              <a:rPr lang="en-US" dirty="0"/>
              <a:t>La </a:t>
            </a:r>
            <a:r>
              <a:rPr lang="en-US" dirty="0" err="1"/>
              <a:t>La</a:t>
            </a:r>
            <a:r>
              <a:rPr lang="en-US" dirty="0"/>
              <a:t> Land</a:t>
            </a:r>
          </a:p>
          <a:p>
            <a:pPr marL="285750" indent="-285750">
              <a:buFont typeface="Arial" panose="020B0604020202020204" pitchFamily="34" charset="0"/>
              <a:buChar char="•"/>
            </a:pPr>
            <a:r>
              <a:rPr lang="en-US" dirty="0"/>
              <a:t>To All the Boys I've Loved Before</a:t>
            </a:r>
            <a:endParaRPr lang="en-ID" dirty="0"/>
          </a:p>
        </p:txBody>
      </p:sp>
    </p:spTree>
    <p:extLst>
      <p:ext uri="{BB962C8B-B14F-4D97-AF65-F5344CB8AC3E}">
        <p14:creationId xmlns:p14="http://schemas.microsoft.com/office/powerpoint/2010/main" val="120545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B71C1138-12FB-B6CA-D9FB-A0C05024FA8B}"/>
            </a:ext>
          </a:extLst>
        </p:cNvPr>
        <p:cNvGrpSpPr/>
        <p:nvPr/>
      </p:nvGrpSpPr>
      <p:grpSpPr>
        <a:xfrm>
          <a:off x="0" y="0"/>
          <a:ext cx="0" cy="0"/>
          <a:chOff x="0" y="0"/>
          <a:chExt cx="0" cy="0"/>
        </a:xfrm>
      </p:grpSpPr>
      <p:sp>
        <p:nvSpPr>
          <p:cNvPr id="64" name="Google Shape;64;p2">
            <a:extLst>
              <a:ext uri="{FF2B5EF4-FFF2-40B4-BE49-F238E27FC236}">
                <a16:creationId xmlns:a16="http://schemas.microsoft.com/office/drawing/2014/main" id="{B4FC9A72-22FB-32C6-DA61-6C789AB13B8B}"/>
              </a:ext>
            </a:extLst>
          </p:cNvPr>
          <p:cNvSpPr/>
          <p:nvPr/>
        </p:nvSpPr>
        <p:spPr>
          <a:xfrm>
            <a:off x="0" y="0"/>
            <a:ext cx="18288000" cy="4000500"/>
          </a:xfrm>
          <a:custGeom>
            <a:avLst/>
            <a:gdLst/>
            <a:ahLst/>
            <a:cxnLst/>
            <a:rect l="l" t="t" r="r" b="b"/>
            <a:pathLst>
              <a:path w="18288000" h="4000500" extrusionOk="0">
                <a:moveTo>
                  <a:pt x="18288000" y="4000500"/>
                </a:moveTo>
                <a:lnTo>
                  <a:pt x="0" y="4000500"/>
                </a:lnTo>
                <a:lnTo>
                  <a:pt x="0" y="0"/>
                </a:lnTo>
                <a:lnTo>
                  <a:pt x="18288000" y="0"/>
                </a:lnTo>
                <a:lnTo>
                  <a:pt x="18288000" y="400050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67;p2">
            <a:extLst>
              <a:ext uri="{FF2B5EF4-FFF2-40B4-BE49-F238E27FC236}">
                <a16:creationId xmlns:a16="http://schemas.microsoft.com/office/drawing/2014/main" id="{CFAE08A3-09E4-8A72-C249-91177D1A9CC7}"/>
              </a:ext>
            </a:extLst>
          </p:cNvPr>
          <p:cNvSpPr/>
          <p:nvPr/>
        </p:nvSpPr>
        <p:spPr>
          <a:xfrm>
            <a:off x="0" y="0"/>
            <a:ext cx="1028700" cy="1114425"/>
          </a:xfrm>
          <a:custGeom>
            <a:avLst/>
            <a:gdLst/>
            <a:ahLst/>
            <a:cxnLst/>
            <a:rect l="l" t="t" r="r" b="b"/>
            <a:pathLst>
              <a:path w="1028700" h="1114425" extrusionOk="0">
                <a:moveTo>
                  <a:pt x="1028700" y="1114425"/>
                </a:moveTo>
                <a:lnTo>
                  <a:pt x="0" y="1114425"/>
                </a:lnTo>
                <a:lnTo>
                  <a:pt x="0" y="0"/>
                </a:lnTo>
                <a:lnTo>
                  <a:pt x="1028700" y="0"/>
                </a:lnTo>
                <a:lnTo>
                  <a:pt x="1028700" y="1114425"/>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8" name="Google Shape;68;p2">
            <a:extLst>
              <a:ext uri="{FF2B5EF4-FFF2-40B4-BE49-F238E27FC236}">
                <a16:creationId xmlns:a16="http://schemas.microsoft.com/office/drawing/2014/main" id="{A4BE9AFC-5CA7-B8C8-D62B-E41AC8F425E8}"/>
              </a:ext>
            </a:extLst>
          </p:cNvPr>
          <p:cNvGrpSpPr/>
          <p:nvPr/>
        </p:nvGrpSpPr>
        <p:grpSpPr>
          <a:xfrm>
            <a:off x="0" y="1116869"/>
            <a:ext cx="3887413" cy="2883487"/>
            <a:chOff x="0" y="1116869"/>
            <a:chExt cx="3887413" cy="2883487"/>
          </a:xfrm>
        </p:grpSpPr>
        <p:sp>
          <p:nvSpPr>
            <p:cNvPr id="69" name="Google Shape;69;p2">
              <a:extLst>
                <a:ext uri="{FF2B5EF4-FFF2-40B4-BE49-F238E27FC236}">
                  <a16:creationId xmlns:a16="http://schemas.microsoft.com/office/drawing/2014/main" id="{AEE85916-DB34-2FB1-9ECE-A6442E3EB94F}"/>
                </a:ext>
              </a:extLst>
            </p:cNvPr>
            <p:cNvSpPr/>
            <p:nvPr/>
          </p:nvSpPr>
          <p:spPr>
            <a:xfrm>
              <a:off x="2877763" y="2952606"/>
              <a:ext cx="1009650" cy="1047750"/>
            </a:xfrm>
            <a:custGeom>
              <a:avLst/>
              <a:gdLst/>
              <a:ahLst/>
              <a:cxnLst/>
              <a:rect l="l" t="t" r="r" b="b"/>
              <a:pathLst>
                <a:path w="1009650" h="1047750" extrusionOk="0">
                  <a:moveTo>
                    <a:pt x="1009650" y="1047750"/>
                  </a:moveTo>
                  <a:lnTo>
                    <a:pt x="0" y="1047750"/>
                  </a:lnTo>
                  <a:lnTo>
                    <a:pt x="0" y="0"/>
                  </a:lnTo>
                  <a:lnTo>
                    <a:pt x="1009650" y="0"/>
                  </a:lnTo>
                  <a:lnTo>
                    <a:pt x="1009650" y="104775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70;p2">
              <a:extLst>
                <a:ext uri="{FF2B5EF4-FFF2-40B4-BE49-F238E27FC236}">
                  <a16:creationId xmlns:a16="http://schemas.microsoft.com/office/drawing/2014/main" id="{F2E5E8FC-32CE-BAB8-DCD8-E27A67116CE9}"/>
                </a:ext>
              </a:extLst>
            </p:cNvPr>
            <p:cNvSpPr/>
            <p:nvPr/>
          </p:nvSpPr>
          <p:spPr>
            <a:xfrm>
              <a:off x="1028700" y="1116869"/>
              <a:ext cx="1847850" cy="1838325"/>
            </a:xfrm>
            <a:custGeom>
              <a:avLst/>
              <a:gdLst/>
              <a:ahLst/>
              <a:cxnLst/>
              <a:rect l="l" t="t" r="r" b="b"/>
              <a:pathLst>
                <a:path w="1847850" h="1838325" extrusionOk="0">
                  <a:moveTo>
                    <a:pt x="1847850" y="1838325"/>
                  </a:moveTo>
                  <a:lnTo>
                    <a:pt x="0" y="1838325"/>
                  </a:lnTo>
                  <a:lnTo>
                    <a:pt x="0" y="0"/>
                  </a:lnTo>
                  <a:lnTo>
                    <a:pt x="1847850" y="0"/>
                  </a:lnTo>
                  <a:lnTo>
                    <a:pt x="1847850" y="1838325"/>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2">
              <a:extLst>
                <a:ext uri="{FF2B5EF4-FFF2-40B4-BE49-F238E27FC236}">
                  <a16:creationId xmlns:a16="http://schemas.microsoft.com/office/drawing/2014/main" id="{51FF48BE-73F4-126E-9A55-DE231DDF62E5}"/>
                </a:ext>
              </a:extLst>
            </p:cNvPr>
            <p:cNvSpPr/>
            <p:nvPr/>
          </p:nvSpPr>
          <p:spPr>
            <a:xfrm>
              <a:off x="0" y="2952606"/>
              <a:ext cx="1028700" cy="1047750"/>
            </a:xfrm>
            <a:custGeom>
              <a:avLst/>
              <a:gdLst/>
              <a:ahLst/>
              <a:cxnLst/>
              <a:rect l="l" t="t" r="r" b="b"/>
              <a:pathLst>
                <a:path w="1028700" h="1047750" extrusionOk="0">
                  <a:moveTo>
                    <a:pt x="1028700" y="1047750"/>
                  </a:moveTo>
                  <a:lnTo>
                    <a:pt x="0" y="1047750"/>
                  </a:lnTo>
                  <a:lnTo>
                    <a:pt x="0" y="0"/>
                  </a:lnTo>
                  <a:lnTo>
                    <a:pt x="1028700" y="0"/>
                  </a:lnTo>
                  <a:lnTo>
                    <a:pt x="1028700" y="1047750"/>
                  </a:lnTo>
                  <a:close/>
                </a:path>
              </a:pathLst>
            </a:custGeom>
            <a:solidFill>
              <a:srgbClr val="FFBD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2" name="Google Shape;72;p2">
            <a:extLst>
              <a:ext uri="{FF2B5EF4-FFF2-40B4-BE49-F238E27FC236}">
                <a16:creationId xmlns:a16="http://schemas.microsoft.com/office/drawing/2014/main" id="{3D90F356-86A9-B795-AC78-3EB15B038EA8}"/>
              </a:ext>
            </a:extLst>
          </p:cNvPr>
          <p:cNvSpPr txBox="1">
            <a:spLocks noGrp="1"/>
          </p:cNvSpPr>
          <p:nvPr>
            <p:ph type="title"/>
          </p:nvPr>
        </p:nvSpPr>
        <p:spPr>
          <a:xfrm>
            <a:off x="6915225" y="1259194"/>
            <a:ext cx="9426300" cy="1693412"/>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dirty="0"/>
              <a:t>Personalized System Approach</a:t>
            </a:r>
            <a:endParaRPr dirty="0"/>
          </a:p>
        </p:txBody>
      </p:sp>
      <p:pic>
        <p:nvPicPr>
          <p:cNvPr id="7" name="Picture 6">
            <a:extLst>
              <a:ext uri="{FF2B5EF4-FFF2-40B4-BE49-F238E27FC236}">
                <a16:creationId xmlns:a16="http://schemas.microsoft.com/office/drawing/2014/main" id="{69320BAE-3D38-69FB-CC2C-C53AD05898AC}"/>
              </a:ext>
            </a:extLst>
          </p:cNvPr>
          <p:cNvPicPr>
            <a:picLocks noChangeAspect="1"/>
          </p:cNvPicPr>
          <p:nvPr/>
        </p:nvPicPr>
        <p:blipFill>
          <a:blip r:embed="rId3"/>
          <a:stretch>
            <a:fillRect/>
          </a:stretch>
        </p:blipFill>
        <p:spPr>
          <a:xfrm>
            <a:off x="2173024" y="3013055"/>
            <a:ext cx="6221468" cy="7379640"/>
          </a:xfrm>
          <a:prstGeom prst="rect">
            <a:avLst/>
          </a:prstGeom>
        </p:spPr>
      </p:pic>
      <p:pic>
        <p:nvPicPr>
          <p:cNvPr id="13" name="Picture 12">
            <a:extLst>
              <a:ext uri="{FF2B5EF4-FFF2-40B4-BE49-F238E27FC236}">
                <a16:creationId xmlns:a16="http://schemas.microsoft.com/office/drawing/2014/main" id="{F380125F-2C3C-503A-85C4-9C12D0101630}"/>
              </a:ext>
            </a:extLst>
          </p:cNvPr>
          <p:cNvPicPr>
            <a:picLocks noChangeAspect="1"/>
          </p:cNvPicPr>
          <p:nvPr/>
        </p:nvPicPr>
        <p:blipFill>
          <a:blip r:embed="rId4"/>
          <a:stretch>
            <a:fillRect/>
          </a:stretch>
        </p:blipFill>
        <p:spPr>
          <a:xfrm>
            <a:off x="9144000" y="3013054"/>
            <a:ext cx="7258970" cy="7273936"/>
          </a:xfrm>
          <a:prstGeom prst="rect">
            <a:avLst/>
          </a:prstGeom>
        </p:spPr>
      </p:pic>
    </p:spTree>
    <p:extLst>
      <p:ext uri="{BB962C8B-B14F-4D97-AF65-F5344CB8AC3E}">
        <p14:creationId xmlns:p14="http://schemas.microsoft.com/office/powerpoint/2010/main" val="3638674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grpSp>
        <p:nvGrpSpPr>
          <p:cNvPr id="116" name="Google Shape;116;p7"/>
          <p:cNvGrpSpPr/>
          <p:nvPr/>
        </p:nvGrpSpPr>
        <p:grpSpPr>
          <a:xfrm>
            <a:off x="0" y="0"/>
            <a:ext cx="5247861" cy="10287020"/>
            <a:chOff x="0" y="0"/>
            <a:chExt cx="7153275" cy="10287020"/>
          </a:xfrm>
        </p:grpSpPr>
        <p:sp>
          <p:nvSpPr>
            <p:cNvPr id="117" name="Google Shape;117;p7"/>
            <p:cNvSpPr/>
            <p:nvPr/>
          </p:nvSpPr>
          <p:spPr>
            <a:xfrm>
              <a:off x="0" y="0"/>
              <a:ext cx="7153275" cy="10287000"/>
            </a:xfrm>
            <a:custGeom>
              <a:avLst/>
              <a:gdLst/>
              <a:ahLst/>
              <a:cxnLst/>
              <a:rect l="l" t="t" r="r" b="b"/>
              <a:pathLst>
                <a:path w="7153275" h="10287000" extrusionOk="0">
                  <a:moveTo>
                    <a:pt x="7153275" y="10287000"/>
                  </a:moveTo>
                  <a:lnTo>
                    <a:pt x="0" y="10287000"/>
                  </a:lnTo>
                  <a:lnTo>
                    <a:pt x="0" y="0"/>
                  </a:lnTo>
                  <a:lnTo>
                    <a:pt x="7153275" y="0"/>
                  </a:lnTo>
                  <a:lnTo>
                    <a:pt x="7153275" y="10287000"/>
                  </a:lnTo>
                  <a:close/>
                </a:path>
              </a:pathLst>
            </a:custGeom>
            <a:solidFill>
              <a:srgbClr val="FFDE2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 name="Google Shape;118;p7"/>
            <p:cNvSpPr/>
            <p:nvPr/>
          </p:nvSpPr>
          <p:spPr>
            <a:xfrm>
              <a:off x="0" y="7698760"/>
              <a:ext cx="2552700" cy="2588260"/>
            </a:xfrm>
            <a:custGeom>
              <a:avLst/>
              <a:gdLst/>
              <a:ahLst/>
              <a:cxnLst/>
              <a:rect l="l" t="t" r="r" b="b"/>
              <a:pathLst>
                <a:path w="2552700" h="2588259" extrusionOk="0">
                  <a:moveTo>
                    <a:pt x="0" y="0"/>
                  </a:moveTo>
                  <a:lnTo>
                    <a:pt x="2552700" y="0"/>
                  </a:lnTo>
                  <a:lnTo>
                    <a:pt x="2552700" y="2588239"/>
                  </a:lnTo>
                  <a:lnTo>
                    <a:pt x="0" y="2588239"/>
                  </a:lnTo>
                  <a:lnTo>
                    <a:pt x="0" y="0"/>
                  </a:lnTo>
                  <a:close/>
                </a:path>
              </a:pathLst>
            </a:custGeom>
            <a:solidFill>
              <a:srgbClr val="48A8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p7"/>
            <p:cNvSpPr/>
            <p:nvPr/>
          </p:nvSpPr>
          <p:spPr>
            <a:xfrm>
              <a:off x="2239915" y="1415372"/>
              <a:ext cx="3742502" cy="2712864"/>
            </a:xfrm>
            <a:custGeom>
              <a:avLst/>
              <a:gdLst/>
              <a:ahLst/>
              <a:cxnLst/>
              <a:rect l="l" t="t" r="r" b="b"/>
              <a:pathLst>
                <a:path w="2463165" h="2463165" extrusionOk="0">
                  <a:moveTo>
                    <a:pt x="1231315" y="2462631"/>
                  </a:moveTo>
                  <a:lnTo>
                    <a:pt x="1185996" y="2461798"/>
                  </a:lnTo>
                  <a:lnTo>
                    <a:pt x="1140734" y="2459294"/>
                  </a:lnTo>
                  <a:lnTo>
                    <a:pt x="1095597" y="2455128"/>
                  </a:lnTo>
                  <a:lnTo>
                    <a:pt x="1050642" y="2449303"/>
                  </a:lnTo>
                  <a:lnTo>
                    <a:pt x="1005935" y="2441827"/>
                  </a:lnTo>
                  <a:lnTo>
                    <a:pt x="961533" y="2432713"/>
                  </a:lnTo>
                  <a:lnTo>
                    <a:pt x="917494" y="2421970"/>
                  </a:lnTo>
                  <a:lnTo>
                    <a:pt x="873884" y="2409611"/>
                  </a:lnTo>
                  <a:lnTo>
                    <a:pt x="830758" y="2395656"/>
                  </a:lnTo>
                  <a:lnTo>
                    <a:pt x="788170" y="2380126"/>
                  </a:lnTo>
                  <a:lnTo>
                    <a:pt x="746185" y="2363035"/>
                  </a:lnTo>
                  <a:lnTo>
                    <a:pt x="704859" y="2344410"/>
                  </a:lnTo>
                  <a:lnTo>
                    <a:pt x="664248" y="2324280"/>
                  </a:lnTo>
                  <a:lnTo>
                    <a:pt x="624402" y="2302667"/>
                  </a:lnTo>
                  <a:lnTo>
                    <a:pt x="585378" y="2279602"/>
                  </a:lnTo>
                  <a:lnTo>
                    <a:pt x="547231" y="2255115"/>
                  </a:lnTo>
                  <a:lnTo>
                    <a:pt x="510013" y="2229244"/>
                  </a:lnTo>
                  <a:lnTo>
                    <a:pt x="473771" y="2202019"/>
                  </a:lnTo>
                  <a:lnTo>
                    <a:pt x="438554" y="2173478"/>
                  </a:lnTo>
                  <a:lnTo>
                    <a:pt x="404414" y="2143661"/>
                  </a:lnTo>
                  <a:lnTo>
                    <a:pt x="371394" y="2112608"/>
                  </a:lnTo>
                  <a:lnTo>
                    <a:pt x="339538" y="2080358"/>
                  </a:lnTo>
                  <a:lnTo>
                    <a:pt x="308891" y="2046958"/>
                  </a:lnTo>
                  <a:lnTo>
                    <a:pt x="279495" y="2012452"/>
                  </a:lnTo>
                  <a:lnTo>
                    <a:pt x="251389" y="1976892"/>
                  </a:lnTo>
                  <a:lnTo>
                    <a:pt x="224610" y="1940317"/>
                  </a:lnTo>
                  <a:lnTo>
                    <a:pt x="199195" y="1902783"/>
                  </a:lnTo>
                  <a:lnTo>
                    <a:pt x="175180" y="1864340"/>
                  </a:lnTo>
                  <a:lnTo>
                    <a:pt x="152597" y="1825035"/>
                  </a:lnTo>
                  <a:lnTo>
                    <a:pt x="131474" y="1784928"/>
                  </a:lnTo>
                  <a:lnTo>
                    <a:pt x="111842" y="1744071"/>
                  </a:lnTo>
                  <a:lnTo>
                    <a:pt x="93728" y="1702520"/>
                  </a:lnTo>
                  <a:lnTo>
                    <a:pt x="77155" y="1660330"/>
                  </a:lnTo>
                  <a:lnTo>
                    <a:pt x="62146" y="1617555"/>
                  </a:lnTo>
                  <a:lnTo>
                    <a:pt x="48722" y="1574260"/>
                  </a:lnTo>
                  <a:lnTo>
                    <a:pt x="36901" y="1530500"/>
                  </a:lnTo>
                  <a:lnTo>
                    <a:pt x="26698" y="1486336"/>
                  </a:lnTo>
                  <a:lnTo>
                    <a:pt x="18127" y="1441825"/>
                  </a:lnTo>
                  <a:lnTo>
                    <a:pt x="11201" y="1397025"/>
                  </a:lnTo>
                  <a:lnTo>
                    <a:pt x="5929" y="1352004"/>
                  </a:lnTo>
                  <a:lnTo>
                    <a:pt x="2317" y="1306821"/>
                  </a:lnTo>
                  <a:lnTo>
                    <a:pt x="370" y="1261532"/>
                  </a:lnTo>
                  <a:lnTo>
                    <a:pt x="0" y="1231315"/>
                  </a:lnTo>
                  <a:lnTo>
                    <a:pt x="92" y="1216205"/>
                  </a:lnTo>
                  <a:lnTo>
                    <a:pt x="1483" y="1170897"/>
                  </a:lnTo>
                  <a:lnTo>
                    <a:pt x="4540" y="1125673"/>
                  </a:lnTo>
                  <a:lnTo>
                    <a:pt x="9260" y="1080590"/>
                  </a:lnTo>
                  <a:lnTo>
                    <a:pt x="15636" y="1035708"/>
                  </a:lnTo>
                  <a:lnTo>
                    <a:pt x="23659" y="991095"/>
                  </a:lnTo>
                  <a:lnTo>
                    <a:pt x="33319" y="946812"/>
                  </a:lnTo>
                  <a:lnTo>
                    <a:pt x="44603" y="902907"/>
                  </a:lnTo>
                  <a:lnTo>
                    <a:pt x="57495" y="859451"/>
                  </a:lnTo>
                  <a:lnTo>
                    <a:pt x="71977" y="816500"/>
                  </a:lnTo>
                  <a:lnTo>
                    <a:pt x="88031" y="774107"/>
                  </a:lnTo>
                  <a:lnTo>
                    <a:pt x="105634" y="732335"/>
                  </a:lnTo>
                  <a:lnTo>
                    <a:pt x="124764" y="691239"/>
                  </a:lnTo>
                  <a:lnTo>
                    <a:pt x="145392" y="650878"/>
                  </a:lnTo>
                  <a:lnTo>
                    <a:pt x="167491" y="611301"/>
                  </a:lnTo>
                  <a:lnTo>
                    <a:pt x="191034" y="572563"/>
                  </a:lnTo>
                  <a:lnTo>
                    <a:pt x="215986" y="534720"/>
                  </a:lnTo>
                  <a:lnTo>
                    <a:pt x="242313" y="497820"/>
                  </a:lnTo>
                  <a:lnTo>
                    <a:pt x="269981" y="461917"/>
                  </a:lnTo>
                  <a:lnTo>
                    <a:pt x="298952" y="427053"/>
                  </a:lnTo>
                  <a:lnTo>
                    <a:pt x="329187" y="393280"/>
                  </a:lnTo>
                  <a:lnTo>
                    <a:pt x="360644" y="360644"/>
                  </a:lnTo>
                  <a:lnTo>
                    <a:pt x="393280" y="329187"/>
                  </a:lnTo>
                  <a:lnTo>
                    <a:pt x="427053" y="298952"/>
                  </a:lnTo>
                  <a:lnTo>
                    <a:pt x="461917" y="269981"/>
                  </a:lnTo>
                  <a:lnTo>
                    <a:pt x="497820" y="242313"/>
                  </a:lnTo>
                  <a:lnTo>
                    <a:pt x="534720" y="215986"/>
                  </a:lnTo>
                  <a:lnTo>
                    <a:pt x="572563" y="191034"/>
                  </a:lnTo>
                  <a:lnTo>
                    <a:pt x="611301" y="167491"/>
                  </a:lnTo>
                  <a:lnTo>
                    <a:pt x="650878" y="145392"/>
                  </a:lnTo>
                  <a:lnTo>
                    <a:pt x="691239" y="124764"/>
                  </a:lnTo>
                  <a:lnTo>
                    <a:pt x="732335" y="105634"/>
                  </a:lnTo>
                  <a:lnTo>
                    <a:pt x="774107" y="88031"/>
                  </a:lnTo>
                  <a:lnTo>
                    <a:pt x="816500" y="71977"/>
                  </a:lnTo>
                  <a:lnTo>
                    <a:pt x="859451" y="57495"/>
                  </a:lnTo>
                  <a:lnTo>
                    <a:pt x="902907" y="44603"/>
                  </a:lnTo>
                  <a:lnTo>
                    <a:pt x="946812" y="33319"/>
                  </a:lnTo>
                  <a:lnTo>
                    <a:pt x="991095" y="23659"/>
                  </a:lnTo>
                  <a:lnTo>
                    <a:pt x="1035708" y="15636"/>
                  </a:lnTo>
                  <a:lnTo>
                    <a:pt x="1080590" y="9260"/>
                  </a:lnTo>
                  <a:lnTo>
                    <a:pt x="1125673" y="4540"/>
                  </a:lnTo>
                  <a:lnTo>
                    <a:pt x="1170897" y="1483"/>
                  </a:lnTo>
                  <a:lnTo>
                    <a:pt x="1216205" y="92"/>
                  </a:lnTo>
                  <a:lnTo>
                    <a:pt x="1231315" y="0"/>
                  </a:lnTo>
                  <a:lnTo>
                    <a:pt x="1246425" y="92"/>
                  </a:lnTo>
                  <a:lnTo>
                    <a:pt x="1291734" y="1483"/>
                  </a:lnTo>
                  <a:lnTo>
                    <a:pt x="1336958" y="4540"/>
                  </a:lnTo>
                  <a:lnTo>
                    <a:pt x="1382041" y="9260"/>
                  </a:lnTo>
                  <a:lnTo>
                    <a:pt x="1426922" y="15636"/>
                  </a:lnTo>
                  <a:lnTo>
                    <a:pt x="1471535" y="23659"/>
                  </a:lnTo>
                  <a:lnTo>
                    <a:pt x="1515819" y="33319"/>
                  </a:lnTo>
                  <a:lnTo>
                    <a:pt x="1559723" y="44603"/>
                  </a:lnTo>
                  <a:lnTo>
                    <a:pt x="1603180" y="57495"/>
                  </a:lnTo>
                  <a:lnTo>
                    <a:pt x="1646131" y="71977"/>
                  </a:lnTo>
                  <a:lnTo>
                    <a:pt x="1688524" y="88031"/>
                  </a:lnTo>
                  <a:lnTo>
                    <a:pt x="1730296" y="105634"/>
                  </a:lnTo>
                  <a:lnTo>
                    <a:pt x="1771391" y="124764"/>
                  </a:lnTo>
                  <a:lnTo>
                    <a:pt x="1811753" y="145392"/>
                  </a:lnTo>
                  <a:lnTo>
                    <a:pt x="1851329" y="167491"/>
                  </a:lnTo>
                  <a:lnTo>
                    <a:pt x="1890067" y="191034"/>
                  </a:lnTo>
                  <a:lnTo>
                    <a:pt x="1927911" y="215986"/>
                  </a:lnTo>
                  <a:lnTo>
                    <a:pt x="1964810" y="242313"/>
                  </a:lnTo>
                  <a:lnTo>
                    <a:pt x="2000714" y="269981"/>
                  </a:lnTo>
                  <a:lnTo>
                    <a:pt x="2035577" y="298952"/>
                  </a:lnTo>
                  <a:lnTo>
                    <a:pt x="2069351" y="329187"/>
                  </a:lnTo>
                  <a:lnTo>
                    <a:pt x="2101989" y="360644"/>
                  </a:lnTo>
                  <a:lnTo>
                    <a:pt x="2133444" y="393280"/>
                  </a:lnTo>
                  <a:lnTo>
                    <a:pt x="2163678" y="427053"/>
                  </a:lnTo>
                  <a:lnTo>
                    <a:pt x="2192651" y="461917"/>
                  </a:lnTo>
                  <a:lnTo>
                    <a:pt x="2220318" y="497820"/>
                  </a:lnTo>
                  <a:lnTo>
                    <a:pt x="2246643" y="534720"/>
                  </a:lnTo>
                  <a:lnTo>
                    <a:pt x="2271596" y="572563"/>
                  </a:lnTo>
                  <a:lnTo>
                    <a:pt x="2295138" y="611301"/>
                  </a:lnTo>
                  <a:lnTo>
                    <a:pt x="2317237" y="650878"/>
                  </a:lnTo>
                  <a:lnTo>
                    <a:pt x="2337866" y="691239"/>
                  </a:lnTo>
                  <a:lnTo>
                    <a:pt x="2356997" y="732335"/>
                  </a:lnTo>
                  <a:lnTo>
                    <a:pt x="2374599" y="774107"/>
                  </a:lnTo>
                  <a:lnTo>
                    <a:pt x="2390653" y="816500"/>
                  </a:lnTo>
                  <a:lnTo>
                    <a:pt x="2405135" y="859451"/>
                  </a:lnTo>
                  <a:lnTo>
                    <a:pt x="2418029" y="902907"/>
                  </a:lnTo>
                  <a:lnTo>
                    <a:pt x="2429312" y="946812"/>
                  </a:lnTo>
                  <a:lnTo>
                    <a:pt x="2438970" y="991095"/>
                  </a:lnTo>
                  <a:lnTo>
                    <a:pt x="2446995" y="1035708"/>
                  </a:lnTo>
                  <a:lnTo>
                    <a:pt x="2453370" y="1080590"/>
                  </a:lnTo>
                  <a:lnTo>
                    <a:pt x="2458090" y="1125673"/>
                  </a:lnTo>
                  <a:lnTo>
                    <a:pt x="2461149" y="1170897"/>
                  </a:lnTo>
                  <a:lnTo>
                    <a:pt x="2462539" y="1216205"/>
                  </a:lnTo>
                  <a:lnTo>
                    <a:pt x="2462631" y="1231315"/>
                  </a:lnTo>
                  <a:lnTo>
                    <a:pt x="2462539" y="1246425"/>
                  </a:lnTo>
                  <a:lnTo>
                    <a:pt x="2461149" y="1291734"/>
                  </a:lnTo>
                  <a:lnTo>
                    <a:pt x="2458090" y="1336958"/>
                  </a:lnTo>
                  <a:lnTo>
                    <a:pt x="2453370" y="1382041"/>
                  </a:lnTo>
                  <a:lnTo>
                    <a:pt x="2446995" y="1426922"/>
                  </a:lnTo>
                  <a:lnTo>
                    <a:pt x="2438970" y="1471535"/>
                  </a:lnTo>
                  <a:lnTo>
                    <a:pt x="2429312" y="1515819"/>
                  </a:lnTo>
                  <a:lnTo>
                    <a:pt x="2418029" y="1559723"/>
                  </a:lnTo>
                  <a:lnTo>
                    <a:pt x="2405135" y="1603180"/>
                  </a:lnTo>
                  <a:lnTo>
                    <a:pt x="2390653" y="1646131"/>
                  </a:lnTo>
                  <a:lnTo>
                    <a:pt x="2374601" y="1688524"/>
                  </a:lnTo>
                  <a:lnTo>
                    <a:pt x="2356997" y="1730296"/>
                  </a:lnTo>
                  <a:lnTo>
                    <a:pt x="2337866" y="1771391"/>
                  </a:lnTo>
                  <a:lnTo>
                    <a:pt x="2317237" y="1811753"/>
                  </a:lnTo>
                  <a:lnTo>
                    <a:pt x="2295138" y="1851329"/>
                  </a:lnTo>
                  <a:lnTo>
                    <a:pt x="2271596" y="1890067"/>
                  </a:lnTo>
                  <a:lnTo>
                    <a:pt x="2246643" y="1927911"/>
                  </a:lnTo>
                  <a:lnTo>
                    <a:pt x="2220318" y="1964810"/>
                  </a:lnTo>
                  <a:lnTo>
                    <a:pt x="2192651" y="2000714"/>
                  </a:lnTo>
                  <a:lnTo>
                    <a:pt x="2163678" y="2035577"/>
                  </a:lnTo>
                  <a:lnTo>
                    <a:pt x="2133444" y="2069351"/>
                  </a:lnTo>
                  <a:lnTo>
                    <a:pt x="2101989" y="2101989"/>
                  </a:lnTo>
                  <a:lnTo>
                    <a:pt x="2069351" y="2133444"/>
                  </a:lnTo>
                  <a:lnTo>
                    <a:pt x="2035577" y="2163678"/>
                  </a:lnTo>
                  <a:lnTo>
                    <a:pt x="2000714" y="2192651"/>
                  </a:lnTo>
                  <a:lnTo>
                    <a:pt x="1964810" y="2220318"/>
                  </a:lnTo>
                  <a:lnTo>
                    <a:pt x="1927911" y="2246643"/>
                  </a:lnTo>
                  <a:lnTo>
                    <a:pt x="1890067" y="2271596"/>
                  </a:lnTo>
                  <a:lnTo>
                    <a:pt x="1851329" y="2295138"/>
                  </a:lnTo>
                  <a:lnTo>
                    <a:pt x="1811753" y="2317237"/>
                  </a:lnTo>
                  <a:lnTo>
                    <a:pt x="1771391" y="2337866"/>
                  </a:lnTo>
                  <a:lnTo>
                    <a:pt x="1730296" y="2356997"/>
                  </a:lnTo>
                  <a:lnTo>
                    <a:pt x="1688524" y="2374599"/>
                  </a:lnTo>
                  <a:lnTo>
                    <a:pt x="1646131" y="2390653"/>
                  </a:lnTo>
                  <a:lnTo>
                    <a:pt x="1603180" y="2405135"/>
                  </a:lnTo>
                  <a:lnTo>
                    <a:pt x="1559723" y="2418029"/>
                  </a:lnTo>
                  <a:lnTo>
                    <a:pt x="1515819" y="2429312"/>
                  </a:lnTo>
                  <a:lnTo>
                    <a:pt x="1471535" y="2438970"/>
                  </a:lnTo>
                  <a:lnTo>
                    <a:pt x="1426922" y="2446995"/>
                  </a:lnTo>
                  <a:lnTo>
                    <a:pt x="1382041" y="2453370"/>
                  </a:lnTo>
                  <a:lnTo>
                    <a:pt x="1336958" y="2458090"/>
                  </a:lnTo>
                  <a:lnTo>
                    <a:pt x="1291734" y="2461149"/>
                  </a:lnTo>
                  <a:lnTo>
                    <a:pt x="1246425" y="2462539"/>
                  </a:lnTo>
                  <a:lnTo>
                    <a:pt x="1231315" y="2462631"/>
                  </a:lnTo>
                  <a:close/>
                </a:path>
              </a:pathLst>
            </a:custGeom>
            <a:solidFill>
              <a:srgbClr val="003B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0" name="Google Shape;120;p7"/>
          <p:cNvSpPr txBox="1">
            <a:spLocks noGrp="1"/>
          </p:cNvSpPr>
          <p:nvPr>
            <p:ph type="title"/>
          </p:nvPr>
        </p:nvSpPr>
        <p:spPr>
          <a:xfrm>
            <a:off x="5539408" y="971374"/>
            <a:ext cx="7684262" cy="2080170"/>
          </a:xfrm>
          <a:prstGeom prst="rect">
            <a:avLst/>
          </a:prstGeom>
          <a:noFill/>
          <a:ln>
            <a:noFill/>
          </a:ln>
        </p:spPr>
        <p:txBody>
          <a:bodyPr spcFirstLastPara="1" wrap="square" lIns="0" tIns="46975" rIns="0" bIns="0" anchor="t" anchorCtr="0">
            <a:spAutoFit/>
          </a:bodyPr>
          <a:lstStyle/>
          <a:p>
            <a:pPr marL="12700" marR="5080" lvl="0" indent="0" algn="l" rtl="0">
              <a:lnSpc>
                <a:spcPct val="118918"/>
              </a:lnSpc>
              <a:spcBef>
                <a:spcPts val="0"/>
              </a:spcBef>
              <a:spcAft>
                <a:spcPts val="0"/>
              </a:spcAft>
              <a:buSzPts val="1400"/>
              <a:buNone/>
            </a:pPr>
            <a:r>
              <a:rPr lang="en-US" sz="5550" dirty="0">
                <a:solidFill>
                  <a:srgbClr val="262626"/>
                </a:solidFill>
              </a:rPr>
              <a:t>Recommender System Workflow</a:t>
            </a:r>
            <a:endParaRPr sz="5550" dirty="0"/>
          </a:p>
        </p:txBody>
      </p:sp>
      <p:sp>
        <p:nvSpPr>
          <p:cNvPr id="2" name="TextBox 1">
            <a:extLst>
              <a:ext uri="{FF2B5EF4-FFF2-40B4-BE49-F238E27FC236}">
                <a16:creationId xmlns:a16="http://schemas.microsoft.com/office/drawing/2014/main" id="{3D175165-8C95-18BE-9518-FFA1BD82F6E2}"/>
              </a:ext>
            </a:extLst>
          </p:cNvPr>
          <p:cNvSpPr txBox="1"/>
          <p:nvPr/>
        </p:nvSpPr>
        <p:spPr>
          <a:xfrm>
            <a:off x="5539408" y="3051544"/>
            <a:ext cx="12583700" cy="547842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rebuchet MS" panose="020B0603020202020204" pitchFamily="34" charset="0"/>
              </a:rPr>
              <a:t>Determine customer preference</a:t>
            </a:r>
          </a:p>
          <a:p>
            <a:r>
              <a:rPr lang="en-US" sz="2800" dirty="0">
                <a:latin typeface="Trebuchet MS" panose="020B0603020202020204" pitchFamily="34" charset="0"/>
              </a:rPr>
              <a:t>	1. Using questionnaires to directly elicit preferences.</a:t>
            </a:r>
          </a:p>
          <a:p>
            <a:r>
              <a:rPr lang="en-US" sz="2800" dirty="0">
                <a:latin typeface="Trebuchet MS" panose="020B0603020202020204" pitchFamily="34" charset="0"/>
              </a:rPr>
              <a:t>	2. Employing proxy labels (e.g., ratings, likes/dislikes, checkouts) as indirect indicators of preference.</a:t>
            </a:r>
          </a:p>
          <a:p>
            <a:endParaRPr lang="en-US" sz="2800" dirty="0">
              <a:latin typeface="Trebuchet MS" panose="020B0603020202020204" pitchFamily="34" charset="0"/>
            </a:endParaRPr>
          </a:p>
          <a:p>
            <a:pPr marL="457200" indent="-457200">
              <a:buFont typeface="Arial" panose="020B0604020202020204" pitchFamily="34" charset="0"/>
              <a:buChar char="•"/>
            </a:pPr>
            <a:r>
              <a:rPr lang="en-US" sz="2800" dirty="0">
                <a:latin typeface="Trebuchet MS" panose="020B0603020202020204" pitchFamily="34" charset="0"/>
              </a:rPr>
              <a:t>Methodologies Framing </a:t>
            </a:r>
          </a:p>
          <a:p>
            <a:pPr marL="457200" indent="-457200">
              <a:buFont typeface="Arial" panose="020B0604020202020204" pitchFamily="34" charset="0"/>
              <a:buChar char="•"/>
            </a:pPr>
            <a:endParaRPr lang="en-US" sz="2800" dirty="0">
              <a:latin typeface="Trebuchet MS" panose="020B0603020202020204" pitchFamily="34" charset="0"/>
            </a:endParaRPr>
          </a:p>
          <a:p>
            <a:pPr marL="457200" indent="-457200">
              <a:buFont typeface="Arial" panose="020B0604020202020204" pitchFamily="34" charset="0"/>
              <a:buChar char="•"/>
            </a:pPr>
            <a:r>
              <a:rPr lang="en-US" sz="2800" dirty="0">
                <a:latin typeface="Trebuchet MS" panose="020B0603020202020204" pitchFamily="34" charset="0"/>
              </a:rPr>
              <a:t>Data gathering</a:t>
            </a:r>
          </a:p>
          <a:p>
            <a:r>
              <a:rPr lang="en-US" sz="2800" dirty="0">
                <a:latin typeface="Trebuchet MS" panose="020B0603020202020204" pitchFamily="34" charset="0"/>
              </a:rPr>
              <a:t>	1. Explicit Rating : User directly tell labeling the data (e.g., Rating, likes/dislikes)</a:t>
            </a:r>
          </a:p>
          <a:p>
            <a:r>
              <a:rPr lang="en-US" sz="2800" dirty="0">
                <a:latin typeface="Trebuchet MS" panose="020B0603020202020204" pitchFamily="34" charset="0"/>
              </a:rPr>
              <a:t>	2. Implicit Rating : User Activity (e.g., Checkout, Listening Hours, Views)</a:t>
            </a:r>
          </a:p>
          <a:p>
            <a:endParaRPr lang="en-ID"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1438</Words>
  <Application>Microsoft Office PowerPoint</Application>
  <PresentationFormat>Custom</PresentationFormat>
  <Paragraphs>468</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Cambria Math</vt:lpstr>
      <vt:lpstr>Cascadia Mono Light</vt:lpstr>
      <vt:lpstr>Consolas</vt:lpstr>
      <vt:lpstr>Georgia</vt:lpstr>
      <vt:lpstr>KaTeX_Main</vt:lpstr>
      <vt:lpstr>Sitka Text</vt:lpstr>
      <vt:lpstr>Trebuchet MS</vt:lpstr>
      <vt:lpstr>ui-sans-serif</vt:lpstr>
      <vt:lpstr>Office Theme</vt:lpstr>
      <vt:lpstr>PowerPoint Presentation</vt:lpstr>
      <vt:lpstr>Introduction to Recommender  System</vt:lpstr>
      <vt:lpstr>Why recommender system?</vt:lpstr>
      <vt:lpstr>Implementation in real life </vt:lpstr>
      <vt:lpstr>Types of Recommender system</vt:lpstr>
      <vt:lpstr>Non-personalized System</vt:lpstr>
      <vt:lpstr>Personalized System</vt:lpstr>
      <vt:lpstr>Personalized System Approach</vt:lpstr>
      <vt:lpstr>Recommender System Workflow</vt:lpstr>
      <vt:lpstr>PowerPoint Presentation</vt:lpstr>
      <vt:lpstr>Similarity Measure Illustration</vt:lpstr>
      <vt:lpstr>What  if the data have high dimension feature?</vt:lpstr>
      <vt:lpstr>Jaccard Similarities</vt:lpstr>
      <vt:lpstr>Euclidean Distance</vt:lpstr>
      <vt:lpstr>Euclidean Distance</vt:lpstr>
      <vt:lpstr>Cosine Similarity</vt:lpstr>
      <vt:lpstr>Cosine Similarity</vt:lpstr>
      <vt:lpstr>Now let’s get to the recommender system   (Content Based Filtering)</vt:lpstr>
      <vt:lpstr>Content Based Filtering</vt:lpstr>
      <vt:lpstr>Content Based Filtering</vt:lpstr>
      <vt:lpstr>Content Based Filtering</vt:lpstr>
      <vt:lpstr>Content Based Filtering</vt:lpstr>
      <vt:lpstr>Content Based Filtering</vt:lpstr>
      <vt:lpstr>Now let’s get to the recommender system   (Collaborative Filtering)</vt:lpstr>
      <vt:lpstr>Collaborative Filtering</vt:lpstr>
      <vt:lpstr>Collaborative Filtering</vt:lpstr>
      <vt:lpstr>Collaborative Filtering</vt:lpstr>
      <vt:lpstr>Collaborative Filtering</vt:lpstr>
      <vt:lpstr>Collaborative Filtering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dibimbing.id</dc:creator>
  <cp:lastModifiedBy>Yuliana</cp:lastModifiedBy>
  <cp:revision>37</cp:revision>
  <dcterms:created xsi:type="dcterms:W3CDTF">2021-04-16T15:55:20Z</dcterms:created>
  <dcterms:modified xsi:type="dcterms:W3CDTF">2025-05-19T13:12:10Z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2021-04-16T00:00:00Z</vt:filetime>
  </property>
  <property fmtid="{D5CDD505-2E9C-101B-9397-08002B2CF9AE}" pid="3" name="Creator">
    <vt:lpwstr>Canva</vt:lpwstr>
  </property>
  <property fmtid="{D5CDD505-2E9C-101B-9397-08002B2CF9AE}" pid="4" name="LastSaved">
    <vt:filetime>2021-04-16T00:00:00Z</vt:filetime>
  </property>
</Properties>
</file>