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328" r:id="rId3"/>
    <p:sldId id="257" r:id="rId4"/>
    <p:sldId id="258" r:id="rId5"/>
    <p:sldId id="259" r:id="rId6"/>
    <p:sldId id="329" r:id="rId7"/>
    <p:sldId id="260" r:id="rId8"/>
    <p:sldId id="291" r:id="rId9"/>
    <p:sldId id="295" r:id="rId10"/>
    <p:sldId id="330" r:id="rId11"/>
    <p:sldId id="331" r:id="rId12"/>
    <p:sldId id="332" r:id="rId13"/>
    <p:sldId id="333" r:id="rId14"/>
    <p:sldId id="262" r:id="rId15"/>
    <p:sldId id="263" r:id="rId16"/>
    <p:sldId id="265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264" r:id="rId37"/>
    <p:sldId id="266" r:id="rId38"/>
    <p:sldId id="296" r:id="rId39"/>
    <p:sldId id="297" r:id="rId40"/>
    <p:sldId id="301" r:id="rId41"/>
    <p:sldId id="302" r:id="rId42"/>
    <p:sldId id="325" r:id="rId43"/>
    <p:sldId id="326" r:id="rId44"/>
    <p:sldId id="267" r:id="rId45"/>
    <p:sldId id="268" r:id="rId46"/>
    <p:sldId id="269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270" r:id="rId57"/>
    <p:sldId id="271" r:id="rId58"/>
    <p:sldId id="272" r:id="rId59"/>
    <p:sldId id="312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7" r:id="rId71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li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6323" autoAdjust="0"/>
  </p:normalViewPr>
  <p:slideViewPr>
    <p:cSldViewPr>
      <p:cViewPr>
        <p:scale>
          <a:sx n="107" d="100"/>
          <a:sy n="107" d="100"/>
        </p:scale>
        <p:origin x="-19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518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5B3625D-51E2-4226-8A5C-266F4B72C0A7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C2D02F1-C4DB-4E9D-9484-A03D7209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4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5CE4EE0-99B4-4822-A57E-2F371877DAF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1F811D9-FB80-4E03-8625-EF269C3A72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3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1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57E1-F25F-4D14-A5C8-D494ECB66293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4451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5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34D2-50F9-405A-9F7D-73B40438896A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FBC-2FB5-419B-BB9A-3C6F21286C53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B6FB-89E0-463B-8A45-A111DF28C7E9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B5C0-AAEF-4DBF-B9F4-A47458F9CBD7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3A2A-3C47-4173-B4F8-1405E77C4F3E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43D-9EBB-40DC-8691-72BD9AECE524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C1CC-D877-4C66-A252-F5D67F593D7D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E852-4812-4FD5-9A78-11F9E8A02F1F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A20E-B8BF-402F-80DF-547B3ED2219A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A84C-2DFE-4368-97C3-C0743326B7EF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2FA4-FF58-42C1-883A-47B808EB2665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97B3-6C98-43AF-BAF8-4C98766A23BF}" type="datetime1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ndroid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8600" y="5572125"/>
            <a:ext cx="1533525" cy="12858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schemas.android.com/apk/res/androi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br>
              <a:rPr lang="en-US" dirty="0" smtClean="0"/>
            </a:br>
            <a:r>
              <a:rPr lang="en-US" dirty="0" smtClean="0"/>
              <a:t>Using Menus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Politeknik</a:t>
            </a:r>
            <a:r>
              <a:rPr lang="en-US" sz="2800" dirty="0" smtClean="0"/>
              <a:t> </a:t>
            </a:r>
            <a:r>
              <a:rPr lang="en-US" sz="2800" dirty="0" err="1" smtClean="0"/>
              <a:t>Elektronika</a:t>
            </a:r>
            <a:r>
              <a:rPr lang="en-US" sz="2800" dirty="0" smtClean="0"/>
              <a:t> </a:t>
            </a:r>
            <a:r>
              <a:rPr lang="en-US" sz="2800" dirty="0" err="1" smtClean="0"/>
              <a:t>Negeri</a:t>
            </a:r>
            <a:r>
              <a:rPr lang="en-US" sz="2800" dirty="0" smtClean="0"/>
              <a:t> Surabaya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Adding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1992"/>
            <a:ext cx="5105400" cy="618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2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Adding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Given that we have received a Menu object via </a:t>
            </a:r>
            <a:r>
              <a:rPr lang="en-AU" b="1" dirty="0" err="1"/>
              <a:t>onCreateOptionsMenu</a:t>
            </a:r>
            <a:r>
              <a:rPr lang="en-AU" b="1" dirty="0"/>
              <a:t>()</a:t>
            </a:r>
            <a:r>
              <a:rPr lang="en-AU" dirty="0"/>
              <a:t>, we add menu choices by calling </a:t>
            </a:r>
            <a:r>
              <a:rPr lang="en-AU" b="1" dirty="0"/>
              <a:t>add()</a:t>
            </a:r>
            <a:r>
              <a:rPr lang="en-AU" dirty="0"/>
              <a:t>. There are many </a:t>
            </a:r>
            <a:r>
              <a:rPr lang="en-AU" dirty="0" err="1"/>
              <a:t>flavors</a:t>
            </a:r>
            <a:r>
              <a:rPr lang="en-AU" dirty="0"/>
              <a:t> of this method, which require some combination of the parameters as following:</a:t>
            </a:r>
          </a:p>
          <a:p>
            <a:pPr lvl="1"/>
            <a:r>
              <a:rPr lang="en-AU" dirty="0"/>
              <a:t>A group identifier (</a:t>
            </a:r>
            <a:r>
              <a:rPr lang="en-AU" dirty="0" err="1"/>
              <a:t>groupId</a:t>
            </a:r>
            <a:r>
              <a:rPr lang="en-AU" dirty="0"/>
              <a:t>): </a:t>
            </a:r>
            <a:br>
              <a:rPr lang="en-AU" dirty="0"/>
            </a:br>
            <a:r>
              <a:rPr lang="en-AU" dirty="0"/>
              <a:t>This should be NONE unless we are creating a specific grouped set of menu choices for use with </a:t>
            </a:r>
            <a:r>
              <a:rPr lang="en-AU" b="1" dirty="0" err="1"/>
              <a:t>setGroupCheckable</a:t>
            </a:r>
            <a:r>
              <a:rPr lang="en-AU" b="1" dirty="0"/>
              <a:t>()</a:t>
            </a:r>
            <a:r>
              <a:rPr lang="en-AU" dirty="0"/>
              <a:t>.</a:t>
            </a:r>
          </a:p>
          <a:p>
            <a:pPr lvl="1"/>
            <a:r>
              <a:rPr lang="en-AU" dirty="0"/>
              <a:t>A choice identifier (</a:t>
            </a:r>
            <a:r>
              <a:rPr lang="en-AU" dirty="0" err="1"/>
              <a:t>itemId</a:t>
            </a:r>
            <a:r>
              <a:rPr lang="en-AU" dirty="0"/>
              <a:t>): </a:t>
            </a:r>
            <a:br>
              <a:rPr lang="en-AU" dirty="0"/>
            </a:br>
            <a:r>
              <a:rPr lang="en-AU" dirty="0"/>
              <a:t>This is for use in identifying this choice in the </a:t>
            </a:r>
            <a:r>
              <a:rPr lang="en-AU" b="1" dirty="0" err="1"/>
              <a:t>onOptionsItemSelected</a:t>
            </a:r>
            <a:r>
              <a:rPr lang="en-AU" b="1" dirty="0"/>
              <a:t>()</a:t>
            </a:r>
            <a:r>
              <a:rPr lang="en-AU" dirty="0"/>
              <a:t> </a:t>
            </a:r>
            <a:r>
              <a:rPr lang="en-AU" dirty="0" err="1"/>
              <a:t>callback</a:t>
            </a:r>
            <a:r>
              <a:rPr lang="en-AU" dirty="0"/>
              <a:t> when a menu choice is selected.</a:t>
            </a:r>
          </a:p>
          <a:p>
            <a:pPr lvl="1"/>
            <a:r>
              <a:rPr lang="en-AU" dirty="0"/>
              <a:t>An order identifier (order): </a:t>
            </a:r>
            <a:br>
              <a:rPr lang="en-AU" dirty="0"/>
            </a:br>
            <a:r>
              <a:rPr lang="en-AU" dirty="0"/>
              <a:t>To indicate where this menu choice should be slotted if the menu has Android-supplied choices alongside our own; for now, just use NONE.</a:t>
            </a:r>
          </a:p>
          <a:p>
            <a:pPr lvl="1"/>
            <a:r>
              <a:rPr lang="en-AU" dirty="0" smtClean="0"/>
              <a:t>The </a:t>
            </a:r>
            <a:r>
              <a:rPr lang="en-AU" dirty="0"/>
              <a:t>text of the menu choice, as a String or a resource ID (title</a:t>
            </a:r>
            <a:r>
              <a:rPr lang="en-AU" dirty="0" smtClean="0"/>
              <a:t>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27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OptionsMen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2" y="200025"/>
            <a:ext cx="4029075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Adding Icons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525963"/>
          </a:xfrm>
        </p:spPr>
        <p:txBody>
          <a:bodyPr>
            <a:normAutofit/>
          </a:bodyPr>
          <a:lstStyle/>
          <a:p>
            <a:r>
              <a:rPr lang="en-AU" sz="2400" dirty="0"/>
              <a:t>Icons can also be added to items that appears in the Icon Menu with </a:t>
            </a:r>
            <a:r>
              <a:rPr lang="en-AU" sz="2400" b="1" dirty="0" err="1"/>
              <a:t>setIcon</a:t>
            </a:r>
            <a:r>
              <a:rPr lang="en-AU" sz="2400" b="1" dirty="0"/>
              <a:t>()</a:t>
            </a:r>
            <a:r>
              <a:rPr lang="en-AU" sz="2400" dirty="0"/>
              <a:t>. For example, if we modify one of the line in the Java code above after put icon into </a:t>
            </a:r>
            <a:r>
              <a:rPr lang="en-AU" sz="2400" b="1" dirty="0"/>
              <a:t>res/</a:t>
            </a:r>
            <a:r>
              <a:rPr lang="en-AU" sz="2400" b="1" dirty="0" err="1"/>
              <a:t>drawable</a:t>
            </a:r>
            <a:r>
              <a:rPr lang="en-AU" sz="2400" b="1" dirty="0"/>
              <a:t>/</a:t>
            </a:r>
            <a:r>
              <a:rPr lang="en-AU" sz="2400" dirty="0"/>
              <a:t>: </a:t>
            </a:r>
            <a:br>
              <a:rPr lang="en-AU" sz="2400" dirty="0"/>
            </a:br>
            <a:endParaRPr lang="en-AU" sz="2400" dirty="0" smtClean="0"/>
          </a:p>
          <a:p>
            <a:r>
              <a:rPr lang="en-AU" sz="2000" b="1" dirty="0" err="1" smtClean="0"/>
              <a:t>menu.add</a:t>
            </a:r>
            <a:r>
              <a:rPr lang="en-AU" sz="2000" b="1" dirty="0" smtClean="0"/>
              <a:t>(0</a:t>
            </a:r>
            <a:r>
              <a:rPr lang="en-AU" sz="2000" b="1" dirty="0"/>
              <a:t>, MENU_QUIT, </a:t>
            </a:r>
            <a:r>
              <a:rPr lang="en-AU" sz="2000" b="1" dirty="0" smtClean="0"/>
              <a:t>0, Quit</a:t>
            </a:r>
            <a:r>
              <a:rPr lang="en-AU" sz="2000" b="1" dirty="0"/>
              <a:t>").</a:t>
            </a:r>
            <a:r>
              <a:rPr lang="en-AU" sz="2000" b="1" dirty="0" err="1"/>
              <a:t>setIcon</a:t>
            </a:r>
            <a:r>
              <a:rPr lang="en-AU" sz="2000" b="1" dirty="0"/>
              <a:t>(</a:t>
            </a:r>
            <a:r>
              <a:rPr lang="en-AU" sz="2000" b="1" dirty="0" err="1"/>
              <a:t>R.drawable.ic_quit</a:t>
            </a:r>
            <a:r>
              <a:rPr lang="en-AU" sz="2000" b="1" dirty="0" smtClean="0"/>
              <a:t>);</a:t>
            </a:r>
            <a:endParaRPr lang="en-AU" sz="2000" b="1" dirty="0"/>
          </a:p>
        </p:txBody>
      </p:sp>
      <p:pic>
        <p:nvPicPr>
          <p:cNvPr id="3074" name="Picture 2" descr="OptionsMen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505200" cy="52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Example 1</a:t>
            </a:r>
            <a:r>
              <a:rPr lang="en-US" sz="2400" dirty="0" smtClean="0"/>
              <a:t>: Using an </a:t>
            </a:r>
            <a:r>
              <a:rPr lang="en-US" sz="2400" b="1" dirty="0" smtClean="0"/>
              <a:t>Option Menu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0574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057400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2286000"/>
            <a:ext cx="167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this application the Option menu offers a way of changing the text size (on both </a:t>
            </a:r>
            <a:r>
              <a:rPr lang="en-US" sz="1600" dirty="0" err="1" smtClean="0"/>
              <a:t>EditText</a:t>
            </a:r>
            <a:r>
              <a:rPr lang="en-US" sz="1600" dirty="0" smtClean="0"/>
              <a:t> boxes)</a:t>
            </a:r>
          </a:p>
          <a:p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4343400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Click on </a:t>
            </a:r>
            <a:r>
              <a:rPr lang="en-US" b="1" dirty="0" err="1" smtClean="0"/>
              <a:t>Menubutton</a:t>
            </a:r>
            <a:r>
              <a:rPr lang="en-US" b="1" dirty="0" smtClean="0"/>
              <a:t> to see size options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81600" y="60198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After choosing option:</a:t>
            </a:r>
          </a:p>
          <a:p>
            <a:r>
              <a:rPr lang="en-US" b="1" dirty="0" smtClean="0"/>
              <a:t>50 points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4800600"/>
            <a:ext cx="28194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71600" y="5257800"/>
            <a:ext cx="838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1: Using an Option Menu</a:t>
            </a:r>
            <a:endParaRPr lang="en-US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0574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33400"/>
            <a:ext cx="2667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981200"/>
            <a:ext cx="248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" y="2209800"/>
            <a:ext cx="1905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Up to six options will be displayed on the Option menu.</a:t>
            </a:r>
          </a:p>
          <a:p>
            <a:r>
              <a:rPr lang="en-US" dirty="0" smtClean="0"/>
              <a:t>If there are more than six options pushing the </a:t>
            </a:r>
            <a:r>
              <a:rPr lang="en-US" b="1" dirty="0" smtClean="0"/>
              <a:t>More button will show the rest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9400" y="59436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Click the </a:t>
            </a:r>
            <a:r>
              <a:rPr lang="en-US" b="1" dirty="0" smtClean="0"/>
              <a:t>More button to see additional options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5943600"/>
            <a:ext cx="2742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Additional choices of the Option menu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2438400" y="4648200"/>
            <a:ext cx="28194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495800" y="5638800"/>
            <a:ext cx="5334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29200" y="5181600"/>
            <a:ext cx="838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Example 1: Using a Context Menu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view could have an associated </a:t>
            </a:r>
          </a:p>
          <a:p>
            <a:r>
              <a:rPr lang="en-US" dirty="0" smtClean="0"/>
              <a:t>Context Menu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5908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371600"/>
            <a:ext cx="279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743200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267200" y="5715000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Long-press a textbox to invoke its Context Menu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62400" y="2971800"/>
            <a:ext cx="838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3657600"/>
            <a:ext cx="220980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Example 1: Using Option and Context Menu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The app shows two text boxes. Menus are used to change text’s size, color, and style.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86000"/>
            <a:ext cx="6858000" cy="435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1: Using Option and Context Menu</a:t>
            </a:r>
          </a:p>
          <a:p>
            <a:pPr>
              <a:buNone/>
            </a:pPr>
            <a:r>
              <a:rPr lang="en-US" sz="2000" dirty="0" smtClean="0"/>
              <a:t>	The app shows two text boxes. Menus are used to change text’s size, color, and style.</a:t>
            </a:r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725" y="2362200"/>
            <a:ext cx="7153275" cy="42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1: Using Option and Context Menu</a:t>
            </a:r>
          </a:p>
          <a:p>
            <a:pPr>
              <a:buNone/>
            </a:pPr>
            <a:r>
              <a:rPr lang="en-US" sz="2000" dirty="0" smtClean="0"/>
              <a:t>	The app shows two text boxes. Menus are used to change text’s size, color, and style.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1" y="2362200"/>
            <a:ext cx="5867400" cy="43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ContextMenu</a:t>
            </a:r>
            <a:endParaRPr lang="en-US" dirty="0" smtClean="0"/>
          </a:p>
          <a:p>
            <a:r>
              <a:rPr lang="en-US" dirty="0" err="1" smtClean="0"/>
              <a:t>OptionMenu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Example 1: Using Option and Context Menu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The app shows two text boxes. Menus are used to change text’s size, color, and style.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93808"/>
            <a:ext cx="5105400" cy="456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1: Using Option and Context Menu</a:t>
            </a:r>
          </a:p>
          <a:p>
            <a:pPr>
              <a:buNone/>
            </a:pPr>
            <a:r>
              <a:rPr lang="en-US" sz="2400" dirty="0" smtClean="0"/>
              <a:t>	The app shows two text boxes. Menus are used to change text’s size, color, and style.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276600"/>
            <a:ext cx="603569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000" b="1" dirty="0" smtClean="0"/>
              <a:t>Example 1: Using Option and Context Menu</a:t>
            </a:r>
          </a:p>
          <a:p>
            <a:pPr>
              <a:buNone/>
            </a:pPr>
            <a:r>
              <a:rPr lang="en-US" sz="1800" dirty="0" smtClean="0"/>
              <a:t>	The app shows two text boxes. Menus are used to change text’s size, color, and style.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32245"/>
            <a:ext cx="6629400" cy="492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Example 1: Using Option and Context Menu</a:t>
            </a:r>
          </a:p>
          <a:p>
            <a:pPr>
              <a:buNone/>
            </a:pPr>
            <a:r>
              <a:rPr lang="en-US" sz="2000" dirty="0" smtClean="0"/>
              <a:t>	The app shows two text boxes. Menus are used to change text’s size, color, and style.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3200"/>
            <a:ext cx="81438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Adding Menu (2) -</a:t>
            </a:r>
            <a:br>
              <a:rPr lang="en-AU" dirty="0" smtClean="0"/>
            </a:br>
            <a:r>
              <a:rPr lang="en-AU" dirty="0" smtClean="0"/>
              <a:t>Menu </a:t>
            </a:r>
            <a:r>
              <a:rPr lang="en-AU" dirty="0"/>
              <a:t>in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7" y="1521714"/>
            <a:ext cx="8229600" cy="452596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res/menu/my_menu.xml</a:t>
            </a:r>
            <a:endParaRPr lang="en-A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2" y="4648200"/>
            <a:ext cx="6319838" cy="185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6" y="2057400"/>
            <a:ext cx="8153400" cy="236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5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Adding Menu (2) -</a:t>
            </a:r>
            <a:br>
              <a:rPr lang="en-AU" dirty="0"/>
            </a:br>
            <a:r>
              <a:rPr lang="en-AU" dirty="0"/>
              <a:t>Menu in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strings.xml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209800"/>
            <a:ext cx="795130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3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Action Bar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100137"/>
            <a:ext cx="73342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OptionsMen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4548186"/>
            <a:ext cx="4057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Menu Example </a:t>
            </a:r>
            <a:r>
              <a:rPr lang="en-AU" dirty="0" smtClean="0"/>
              <a:t>- </a:t>
            </a:r>
            <a:r>
              <a:rPr lang="en-AU" dirty="0"/>
              <a:t>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Layout:</a:t>
            </a:r>
          </a:p>
          <a:p>
            <a:pPr marL="0" indent="0">
              <a:buNone/>
            </a:pPr>
            <a:r>
              <a:rPr lang="en-AU" sz="2400" dirty="0"/>
              <a:t>&lt;?xml version="1.0" encoding="utf-8"?&gt; </a:t>
            </a: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&lt;</a:t>
            </a:r>
            <a:r>
              <a:rPr lang="en-AU" sz="2400" dirty="0" err="1"/>
              <a:t>LinearLayout</a:t>
            </a:r>
            <a:r>
              <a:rPr lang="en-AU" sz="2400" dirty="0"/>
              <a:t> </a:t>
            </a:r>
            <a:r>
              <a:rPr lang="en-AU" sz="2400" dirty="0" err="1" smtClean="0"/>
              <a:t>xmlns:android</a:t>
            </a:r>
            <a:r>
              <a:rPr lang="en-AU" sz="2400" dirty="0" smtClean="0"/>
              <a:t>=</a:t>
            </a:r>
            <a:r>
              <a:rPr lang="en-AU" sz="2400" dirty="0" smtClean="0">
                <a:hlinkClick r:id="rId2"/>
              </a:rPr>
              <a:t>http</a:t>
            </a:r>
            <a:r>
              <a:rPr lang="en-AU" sz="2400" dirty="0">
                <a:hlinkClick r:id="rId2"/>
              </a:rPr>
              <a:t>://</a:t>
            </a:r>
            <a:r>
              <a:rPr lang="en-AU" sz="2400" dirty="0" smtClean="0">
                <a:hlinkClick r:id="rId2"/>
              </a:rPr>
              <a:t>schemas.android.com/apk/res/android</a:t>
            </a:r>
            <a:endParaRPr lang="en-AU" sz="2400" dirty="0" smtClean="0"/>
          </a:p>
          <a:p>
            <a:pPr marL="0" indent="0">
              <a:buNone/>
            </a:pPr>
            <a:r>
              <a:rPr lang="en-AU" sz="2400" dirty="0" err="1" smtClean="0"/>
              <a:t>android:orientation</a:t>
            </a:r>
            <a:r>
              <a:rPr lang="en-AU" sz="2400" dirty="0"/>
              <a:t>="vertical" </a:t>
            </a:r>
            <a:r>
              <a:rPr lang="en-AU" sz="2400" dirty="0" err="1"/>
              <a:t>android:layout_width</a:t>
            </a:r>
            <a:r>
              <a:rPr lang="en-AU" sz="2400" dirty="0"/>
              <a:t>="</a:t>
            </a:r>
            <a:r>
              <a:rPr lang="en-AU" sz="2400" dirty="0" err="1"/>
              <a:t>fill_parent</a:t>
            </a:r>
            <a:r>
              <a:rPr lang="en-AU" sz="2400" dirty="0"/>
              <a:t>" </a:t>
            </a:r>
            <a:r>
              <a:rPr lang="en-AU" sz="2400" dirty="0" err="1"/>
              <a:t>android:layout_height</a:t>
            </a:r>
            <a:r>
              <a:rPr lang="en-AU" sz="2400" dirty="0"/>
              <a:t>="</a:t>
            </a:r>
            <a:r>
              <a:rPr lang="en-AU" sz="2400" dirty="0" err="1"/>
              <a:t>fill_parent</a:t>
            </a:r>
            <a:r>
              <a:rPr lang="en-AU" sz="2400" dirty="0"/>
              <a:t>"&gt; </a:t>
            </a:r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&lt;</a:t>
            </a:r>
            <a:r>
              <a:rPr lang="en-AU" sz="2400" dirty="0" err="1"/>
              <a:t>TextView</a:t>
            </a:r>
            <a:r>
              <a:rPr lang="en-AU" sz="2400" dirty="0"/>
              <a:t> </a:t>
            </a:r>
            <a:r>
              <a:rPr lang="en-AU" sz="2400" dirty="0" err="1"/>
              <a:t>android:layout_width</a:t>
            </a:r>
            <a:r>
              <a:rPr lang="en-AU" sz="2400" dirty="0"/>
              <a:t>="</a:t>
            </a:r>
            <a:r>
              <a:rPr lang="en-AU" sz="2400" dirty="0" err="1"/>
              <a:t>fill_parent</a:t>
            </a:r>
            <a:r>
              <a:rPr lang="en-AU" sz="2400" dirty="0"/>
              <a:t>" </a:t>
            </a:r>
            <a:r>
              <a:rPr lang="en-AU" sz="2400" dirty="0" err="1"/>
              <a:t>android:layout_height</a:t>
            </a:r>
            <a:r>
              <a:rPr lang="en-AU" sz="2400" dirty="0"/>
              <a:t>="</a:t>
            </a:r>
            <a:r>
              <a:rPr lang="en-AU" sz="2400" dirty="0" err="1"/>
              <a:t>wrap_content</a:t>
            </a:r>
            <a:r>
              <a:rPr lang="en-AU" sz="2400" dirty="0"/>
              <a:t>" </a:t>
            </a:r>
            <a:endParaRPr lang="en-AU" sz="2400" dirty="0" smtClean="0"/>
          </a:p>
          <a:p>
            <a:pPr marL="0" indent="0">
              <a:buNone/>
            </a:pPr>
            <a:r>
              <a:rPr lang="en-AU" sz="2400" dirty="0" err="1" smtClean="0"/>
              <a:t>android:text</a:t>
            </a:r>
            <a:r>
              <a:rPr lang="en-AU" sz="2400" dirty="0"/>
              <a:t>="Click on the option menu and play with the choices!"/&gt; </a:t>
            </a: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 smtClean="0"/>
              <a:t>&lt;/</a:t>
            </a:r>
            <a:r>
              <a:rPr lang="en-AU" sz="2400" dirty="0" err="1"/>
              <a:t>LinearLayout</a:t>
            </a:r>
            <a:r>
              <a:rPr lang="en-AU" sz="2400" dirty="0" smtClean="0"/>
              <a:t>&gt;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077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2800" dirty="0"/>
              <a:t>Menus in </a:t>
            </a:r>
            <a:r>
              <a:rPr lang="en-AU" sz="2800" dirty="0" smtClean="0"/>
              <a:t>XML</a:t>
            </a:r>
            <a:endParaRPr lang="en-A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575"/>
            <a:ext cx="5698786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9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menu.xml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We </a:t>
            </a:r>
            <a:r>
              <a:rPr lang="en-AU" dirty="0"/>
              <a:t>must start with a </a:t>
            </a:r>
            <a:r>
              <a:rPr lang="en-AU" b="1" dirty="0"/>
              <a:t>menu</a:t>
            </a:r>
            <a:r>
              <a:rPr lang="en-AU" dirty="0"/>
              <a:t> root element.</a:t>
            </a:r>
          </a:p>
          <a:p>
            <a:r>
              <a:rPr lang="en-AU" dirty="0"/>
              <a:t>Inside a menu element are </a:t>
            </a:r>
            <a:r>
              <a:rPr lang="en-AU" b="1" dirty="0"/>
              <a:t>item</a:t>
            </a:r>
            <a:r>
              <a:rPr lang="en-AU" dirty="0"/>
              <a:t> elements and </a:t>
            </a:r>
            <a:r>
              <a:rPr lang="en-AU" b="1" dirty="0"/>
              <a:t>group</a:t>
            </a:r>
            <a:r>
              <a:rPr lang="en-AU" dirty="0"/>
              <a:t> elements. The group element represents a collection of menu items that can be operated upon as a group.</a:t>
            </a:r>
          </a:p>
          <a:p>
            <a:r>
              <a:rPr lang="en-AU" dirty="0"/>
              <a:t>When creating our menu resource, we can create a submenu by adding a &lt;menu&gt; element as the child of an &lt;item&gt;. In other words, submenus are specified by adding a menu element as a child of an </a:t>
            </a:r>
            <a:r>
              <a:rPr lang="en-AU" b="1" dirty="0"/>
              <a:t>item</a:t>
            </a:r>
            <a:r>
              <a:rPr lang="en-AU" dirty="0"/>
              <a:t> element, using this new menu element to describe the contents of the submenu.</a:t>
            </a:r>
          </a:p>
          <a:p>
            <a:r>
              <a:rPr lang="en-AU" dirty="0"/>
              <a:t>If we want to detect when an item is chosen, or to reference an item or group from our Java code, be sure to apply an </a:t>
            </a:r>
            <a:r>
              <a:rPr lang="en-AU" dirty="0" err="1"/>
              <a:t>android:id</a:t>
            </a:r>
            <a:r>
              <a:rPr lang="en-AU" dirty="0"/>
              <a:t>, just as do with View layout XML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53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Menus is not consuming ‘much’ view space. </a:t>
            </a:r>
          </a:p>
          <a:p>
            <a:pPr>
              <a:buNone/>
            </a:pPr>
            <a:r>
              <a:rPr lang="en-US" dirty="0" smtClean="0"/>
              <a:t>	Android provides two types of menu known as: </a:t>
            </a:r>
            <a:r>
              <a:rPr lang="en-US" b="1" dirty="0" smtClean="0">
                <a:solidFill>
                  <a:srgbClr val="0070C0"/>
                </a:solidFill>
              </a:rPr>
              <a:t>options menu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context menu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i="1" dirty="0" smtClean="0">
                <a:solidFill>
                  <a:srgbClr val="0070C0"/>
                </a:solidFill>
              </a:rPr>
              <a:t>options menu </a:t>
            </a:r>
            <a:r>
              <a:rPr lang="en-US" dirty="0" smtClean="0"/>
              <a:t>is triggered by pressing the hardware </a:t>
            </a:r>
            <a:r>
              <a:rPr lang="en-US" b="1" dirty="0" smtClean="0">
                <a:solidFill>
                  <a:srgbClr val="0070C0"/>
                </a:solidFill>
              </a:rPr>
              <a:t>Menu</a:t>
            </a:r>
            <a:r>
              <a:rPr lang="en-US" b="1" dirty="0" smtClean="0"/>
              <a:t> </a:t>
            </a:r>
            <a:r>
              <a:rPr lang="en-US" dirty="0" smtClean="0"/>
              <a:t>button on the device, while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i="1" dirty="0" smtClean="0">
                <a:solidFill>
                  <a:srgbClr val="0070C0"/>
                </a:solidFill>
              </a:rPr>
              <a:t>context menu </a:t>
            </a:r>
            <a:r>
              <a:rPr lang="en-US" dirty="0" smtClean="0"/>
              <a:t>is raised by a </a:t>
            </a:r>
            <a:r>
              <a:rPr lang="en-US" i="1" dirty="0" smtClean="0"/>
              <a:t>tap-and-hold </a:t>
            </a:r>
            <a:r>
              <a:rPr lang="en-US" dirty="0" smtClean="0"/>
              <a:t>on the widget associated to the menu.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String.xml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53509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9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05759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 smtClean="0"/>
              <a:t>Java Code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54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Java Code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" y="1295400"/>
            <a:ext cx="725800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42" name="Picture 2" descr="Inflati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974"/>
            <a:ext cx="4067175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nflation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52400"/>
            <a:ext cx="4038600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2290" name="Picture 2" descr="Inflatio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610"/>
            <a:ext cx="4010025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flatio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4372"/>
            <a:ext cx="4048125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Menu Icons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b="1" dirty="0"/>
              <a:t>high-density (</a:t>
            </a:r>
            <a:r>
              <a:rPr lang="en-AU" b="1" dirty="0" err="1"/>
              <a:t>hdpi</a:t>
            </a:r>
            <a:r>
              <a:rPr lang="en-AU" b="1" dirty="0"/>
              <a:t>)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Full Asset: 72 x 72 </a:t>
            </a:r>
            <a:r>
              <a:rPr lang="en-AU" dirty="0" err="1"/>
              <a:t>px</a:t>
            </a:r>
            <a:r>
              <a:rPr lang="en-AU" dirty="0"/>
              <a:t> </a:t>
            </a:r>
            <a:br>
              <a:rPr lang="en-AU" dirty="0"/>
            </a:br>
            <a:r>
              <a:rPr lang="en-AU" dirty="0"/>
              <a:t>Icon: 48 x 48 </a:t>
            </a:r>
            <a:r>
              <a:rPr lang="en-AU" dirty="0" err="1"/>
              <a:t>px</a:t>
            </a:r>
            <a:r>
              <a:rPr lang="en-AU" dirty="0"/>
              <a:t> </a:t>
            </a:r>
            <a:br>
              <a:rPr lang="en-AU" dirty="0"/>
            </a:br>
            <a:r>
              <a:rPr lang="en-AU" dirty="0"/>
              <a:t>Square Icon: 44 x 44 </a:t>
            </a:r>
            <a:r>
              <a:rPr lang="en-AU" dirty="0" err="1"/>
              <a:t>px</a:t>
            </a:r>
            <a:r>
              <a:rPr lang="en-AU" dirty="0"/>
              <a:t> </a:t>
            </a:r>
            <a:br>
              <a:rPr lang="en-AU" dirty="0"/>
            </a:br>
            <a:endParaRPr lang="en-AU" dirty="0" smtClean="0"/>
          </a:p>
          <a:p>
            <a:r>
              <a:rPr lang="en-AU" b="1" dirty="0" smtClean="0"/>
              <a:t>medium-density </a:t>
            </a:r>
            <a:r>
              <a:rPr lang="en-AU" b="1" dirty="0"/>
              <a:t>(</a:t>
            </a:r>
            <a:r>
              <a:rPr lang="en-AU" b="1" dirty="0" err="1"/>
              <a:t>mdpi</a:t>
            </a:r>
            <a:r>
              <a:rPr lang="en-AU" b="1" dirty="0"/>
              <a:t>)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Full Asset: 48 x 48 </a:t>
            </a:r>
            <a:r>
              <a:rPr lang="en-AU" dirty="0" err="1"/>
              <a:t>px</a:t>
            </a:r>
            <a:r>
              <a:rPr lang="en-AU" dirty="0"/>
              <a:t> </a:t>
            </a:r>
            <a:br>
              <a:rPr lang="en-AU" dirty="0"/>
            </a:br>
            <a:r>
              <a:rPr lang="en-AU" dirty="0"/>
              <a:t>Icon: 32 x 32 </a:t>
            </a:r>
            <a:r>
              <a:rPr lang="en-AU" dirty="0" err="1"/>
              <a:t>px</a:t>
            </a:r>
            <a:r>
              <a:rPr lang="en-AU" dirty="0"/>
              <a:t> </a:t>
            </a:r>
            <a:br>
              <a:rPr lang="en-AU" dirty="0"/>
            </a:br>
            <a:r>
              <a:rPr lang="en-AU" dirty="0"/>
              <a:t>Square Icon: 30 x 30 </a:t>
            </a:r>
            <a:r>
              <a:rPr lang="en-AU" dirty="0" err="1"/>
              <a:t>px</a:t>
            </a:r>
            <a:r>
              <a:rPr lang="en-AU" dirty="0"/>
              <a:t> </a:t>
            </a:r>
            <a:br>
              <a:rPr lang="en-AU" dirty="0"/>
            </a:br>
            <a:endParaRPr lang="en-AU" dirty="0" smtClean="0"/>
          </a:p>
          <a:p>
            <a:r>
              <a:rPr lang="en-AU" b="1" dirty="0" smtClean="0"/>
              <a:t>low-density </a:t>
            </a:r>
            <a:r>
              <a:rPr lang="en-AU" b="1" dirty="0"/>
              <a:t>(</a:t>
            </a:r>
            <a:r>
              <a:rPr lang="en-AU" b="1" dirty="0" err="1"/>
              <a:t>ldpi</a:t>
            </a:r>
            <a:r>
              <a:rPr lang="en-AU" b="1" dirty="0"/>
              <a:t>) 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Full Asset: 36 x 36 </a:t>
            </a:r>
            <a:r>
              <a:rPr lang="en-AU" dirty="0" err="1"/>
              <a:t>px</a:t>
            </a:r>
            <a:r>
              <a:rPr lang="en-AU" dirty="0"/>
              <a:t> </a:t>
            </a:r>
            <a:br>
              <a:rPr lang="en-AU" dirty="0"/>
            </a:br>
            <a:r>
              <a:rPr lang="en-AU" dirty="0"/>
              <a:t>Icon: 24 x 24 </a:t>
            </a:r>
            <a:r>
              <a:rPr lang="en-AU" dirty="0" err="1"/>
              <a:t>px</a:t>
            </a:r>
            <a:r>
              <a:rPr lang="en-AU" dirty="0"/>
              <a:t> </a:t>
            </a:r>
            <a:br>
              <a:rPr lang="en-AU" dirty="0"/>
            </a:br>
            <a:r>
              <a:rPr lang="en-AU" dirty="0"/>
              <a:t>Square Icon: 22 x </a:t>
            </a:r>
            <a:r>
              <a:rPr lang="en-AU" dirty="0" smtClean="0"/>
              <a:t>22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63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Example 2: Enhancing Option/Context Menu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9" y="1981200"/>
            <a:ext cx="54148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352800"/>
            <a:ext cx="2057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1828800"/>
            <a:ext cx="281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This extension of the previous example adds </a:t>
            </a:r>
            <a:r>
              <a:rPr lang="en-US" sz="1600" b="1" dirty="0" smtClean="0"/>
              <a:t>icons </a:t>
            </a:r>
            <a:r>
              <a:rPr lang="en-US" sz="1600" b="1" smtClean="0"/>
              <a:t>and links to </a:t>
            </a:r>
            <a:r>
              <a:rPr lang="en-US" sz="1600" b="1" dirty="0" smtClean="0"/>
              <a:t>the Option Menu entries, as well as a sub-menu list tied to one the option menu buttons.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743200" y="5029200"/>
            <a:ext cx="14478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5486400" y="4572000"/>
            <a:ext cx="990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5562600" y="4572000"/>
            <a:ext cx="14478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429000" y="60198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Click on </a:t>
            </a:r>
            <a:r>
              <a:rPr lang="en-US" b="1" dirty="0" err="1" smtClean="0"/>
              <a:t>SubMenu</a:t>
            </a:r>
            <a:r>
              <a:rPr lang="en-US" b="1" dirty="0" smtClean="0"/>
              <a:t> to see additional options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Example 2: Enhancing Option/Context Menu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extension of the previous example adds </a:t>
            </a:r>
            <a:r>
              <a:rPr lang="en-US" b="1" dirty="0" smtClean="0"/>
              <a:t>icons and </a:t>
            </a:r>
            <a:r>
              <a:rPr lang="en-US" b="1" dirty="0" err="1" smtClean="0"/>
              <a:t>linksto</a:t>
            </a:r>
            <a:r>
              <a:rPr lang="en-US" b="1" dirty="0" smtClean="0"/>
              <a:t> the Option Menu entries, as well as a sub-menu list tied to one the option menu buttons.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05000"/>
            <a:ext cx="3200400" cy="47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590800"/>
            <a:ext cx="2599544" cy="377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Example 2: Enhancing Option/Context Menu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553200" y="533400"/>
            <a:ext cx="2362200" cy="8617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600" dirty="0" smtClean="0"/>
              <a:t>Replace the method </a:t>
            </a:r>
          </a:p>
          <a:p>
            <a:r>
              <a:rPr lang="en-US" sz="1600" b="1" dirty="0" err="1" smtClean="0"/>
              <a:t>populateMyFirstMenu</a:t>
            </a:r>
            <a:endParaRPr lang="en-US" sz="1600" b="1" dirty="0" smtClean="0"/>
          </a:p>
          <a:p>
            <a:r>
              <a:rPr lang="en-US" sz="1600" dirty="0" smtClean="0"/>
              <a:t>with the following code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14525"/>
            <a:ext cx="81057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Example 2: Enhancing Option/Context Menu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283" y="1828800"/>
            <a:ext cx="8786597" cy="460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00800" y="228600"/>
            <a:ext cx="251460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600" i="1" dirty="0" smtClean="0"/>
              <a:t>Continuation…</a:t>
            </a:r>
          </a:p>
          <a:p>
            <a:r>
              <a:rPr lang="en-US" sz="1600" dirty="0" smtClean="0"/>
              <a:t>Replace the method </a:t>
            </a:r>
          </a:p>
          <a:p>
            <a:r>
              <a:rPr lang="en-US" sz="1600" b="1" dirty="0" err="1" smtClean="0"/>
              <a:t>populateMyFirstMenu</a:t>
            </a:r>
            <a:endParaRPr lang="en-US" sz="1600" b="1" dirty="0" smtClean="0"/>
          </a:p>
          <a:p>
            <a:r>
              <a:rPr lang="en-US" sz="1600" dirty="0" smtClean="0"/>
              <a:t>with the following code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sz="2400" b="1" dirty="0" smtClean="0"/>
              <a:t>Example</a:t>
            </a:r>
            <a:r>
              <a:rPr lang="en-US" sz="2400" dirty="0" smtClean="0"/>
              <a:t>: Using an </a:t>
            </a:r>
            <a:r>
              <a:rPr lang="en-US" sz="2400" b="1" i="1" dirty="0" smtClean="0"/>
              <a:t>option menu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981200"/>
            <a:ext cx="2667000" cy="321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905000"/>
            <a:ext cx="228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2400" y="3352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Options available   in this context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4419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Menu Button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5334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 max of six   entries per menu. Excess will be displayed as part of the </a:t>
            </a:r>
            <a:r>
              <a:rPr lang="en-US" b="1" dirty="0" smtClean="0"/>
              <a:t>More </a:t>
            </a:r>
            <a:r>
              <a:rPr lang="en-US" dirty="0" smtClean="0"/>
              <a:t>option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2: Enhancing Option/Context Menu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86010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400800" y="228600"/>
            <a:ext cx="251460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600" i="1" dirty="0" smtClean="0"/>
              <a:t>Continuation…</a:t>
            </a:r>
          </a:p>
          <a:p>
            <a:r>
              <a:rPr lang="en-US" sz="1600" dirty="0" smtClean="0"/>
              <a:t>Replace the method </a:t>
            </a:r>
          </a:p>
          <a:p>
            <a:r>
              <a:rPr lang="en-US" sz="1600" b="1" dirty="0" err="1" smtClean="0"/>
              <a:t>applyMenuOption</a:t>
            </a:r>
            <a:endParaRPr lang="en-US" sz="1600" b="1" dirty="0" smtClean="0"/>
          </a:p>
          <a:p>
            <a:r>
              <a:rPr lang="en-US" sz="1600" dirty="0" smtClean="0"/>
              <a:t>with the following code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2: Enhancing Option/Context Menu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0"/>
            <a:ext cx="7172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00800" y="228600"/>
            <a:ext cx="2514600" cy="135421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600" i="1" dirty="0" smtClean="0"/>
              <a:t>Continuation…</a:t>
            </a:r>
          </a:p>
          <a:p>
            <a:r>
              <a:rPr lang="en-US" sz="1600" dirty="0" smtClean="0"/>
              <a:t>Replace the method </a:t>
            </a:r>
          </a:p>
          <a:p>
            <a:r>
              <a:rPr lang="en-US" sz="1600" b="1" dirty="0" err="1" smtClean="0"/>
              <a:t>applyMenuOption</a:t>
            </a:r>
            <a:endParaRPr lang="en-US" sz="1600" b="1" dirty="0" smtClean="0"/>
          </a:p>
          <a:p>
            <a:r>
              <a:rPr lang="en-US" sz="1600" dirty="0" smtClean="0"/>
              <a:t>with the following code</a:t>
            </a:r>
          </a:p>
          <a:p>
            <a:r>
              <a:rPr lang="en-US" sz="1600" dirty="0" smtClean="0"/>
              <a:t>Same as before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Comments on Creating Submenus</a:t>
            </a:r>
          </a:p>
          <a:p>
            <a:r>
              <a:rPr lang="en-US" sz="2800" dirty="0" smtClean="0"/>
              <a:t>Submenus are displayed as regular </a:t>
            </a:r>
            <a:r>
              <a:rPr lang="en-US" sz="2800" i="1" dirty="0" smtClean="0"/>
              <a:t>Menus Items. When selected they just display more options. </a:t>
            </a:r>
          </a:p>
          <a:p>
            <a:r>
              <a:rPr lang="en-US" sz="2800" dirty="0" smtClean="0"/>
              <a:t>To avoid cluttered UIs, submenus are not displayed using three-like structure, instead they appear as a simple </a:t>
            </a:r>
            <a:r>
              <a:rPr lang="en-US" sz="2800" i="1" dirty="0" smtClean="0"/>
              <a:t>floating window presenting a list of items.</a:t>
            </a:r>
          </a:p>
          <a:p>
            <a:r>
              <a:rPr lang="en-US" sz="2800" dirty="0" smtClean="0"/>
              <a:t>Android does not support nested submenus.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b="1" dirty="0" smtClean="0"/>
              <a:t>Comments on Creating Submenus</a:t>
            </a:r>
          </a:p>
          <a:p>
            <a:pPr>
              <a:buNone/>
            </a:pPr>
            <a:r>
              <a:rPr lang="en-US" sz="2000" b="1" dirty="0" smtClean="0"/>
              <a:t>	Example: </a:t>
            </a:r>
          </a:p>
          <a:p>
            <a:pPr>
              <a:buNone/>
            </a:pPr>
            <a:r>
              <a:rPr lang="en-US" sz="2000" dirty="0" smtClean="0"/>
              <a:t>	Extend previous example by adding a fifth entry to the existing menu list. The new entry is of the </a:t>
            </a:r>
            <a:r>
              <a:rPr lang="en-US" sz="2000" i="1" dirty="0" err="1" smtClean="0"/>
              <a:t>SubMenutype</a:t>
            </a:r>
            <a:r>
              <a:rPr lang="en-US" sz="2000" i="1" dirty="0" smtClean="0"/>
              <a:t>. It should offer three options of its own.</a:t>
            </a:r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Note: add this code to the end of the: </a:t>
            </a:r>
            <a:r>
              <a:rPr lang="en-US" sz="2000" b="1" dirty="0" err="1" smtClean="0"/>
              <a:t>onCreateOptionsMenu</a:t>
            </a:r>
            <a:r>
              <a:rPr lang="en-US" sz="2000" b="1" dirty="0" smtClean="0"/>
              <a:t>(…)method.</a:t>
            </a:r>
            <a:endParaRPr lang="en-US" sz="20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" y="3200400"/>
            <a:ext cx="851008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3: Using Option/Context Menu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133600"/>
            <a:ext cx="24955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066800"/>
            <a:ext cx="284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38200" y="2209800"/>
            <a:ext cx="213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Observe how the selection made from the Menu changes the </a:t>
            </a:r>
            <a:r>
              <a:rPr lang="en-US" b="1" dirty="0" smtClean="0"/>
              <a:t>inter-row spacing of the </a:t>
            </a:r>
            <a:r>
              <a:rPr lang="en-US" b="1" dirty="0" err="1" smtClean="0"/>
              <a:t>ListView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434340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Click on </a:t>
            </a:r>
            <a:r>
              <a:rPr lang="en-US" b="1" dirty="0" smtClean="0"/>
              <a:t>Menu to see spacing options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5562600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After choosing option:</a:t>
            </a:r>
          </a:p>
          <a:p>
            <a:r>
              <a:rPr lang="en-US" sz="1600" b="1" dirty="0" smtClean="0"/>
              <a:t>24 Pixels</a:t>
            </a:r>
          </a:p>
          <a:p>
            <a:r>
              <a:rPr lang="en-US" sz="1600" dirty="0" smtClean="0"/>
              <a:t>of row separation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Example 3: Using Option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905000"/>
            <a:ext cx="24955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066800"/>
            <a:ext cx="279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19800" y="5562600"/>
            <a:ext cx="2362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After choosing option:</a:t>
            </a:r>
          </a:p>
          <a:p>
            <a:r>
              <a:rPr lang="en-US" sz="1600" b="1" dirty="0" smtClean="0"/>
              <a:t>More</a:t>
            </a:r>
          </a:p>
          <a:p>
            <a:r>
              <a:rPr lang="en-US" sz="1600" dirty="0" smtClean="0"/>
              <a:t>a new menu is shown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838200" y="4724400"/>
            <a:ext cx="175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Click on </a:t>
            </a:r>
            <a:r>
              <a:rPr lang="en-US" b="1" dirty="0" smtClean="0"/>
              <a:t>Menu to see spacing options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38400" y="4876800"/>
            <a:ext cx="7620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3: Using a Context Menu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057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6858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553200" y="5638800"/>
            <a:ext cx="1905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Choices listed in a floating </a:t>
            </a:r>
          </a:p>
          <a:p>
            <a:r>
              <a:rPr lang="en-US" sz="1600" dirty="0" err="1" smtClean="0"/>
              <a:t>ListView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57200" y="3429000"/>
            <a:ext cx="16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Tap &amp; Hold</a:t>
            </a:r>
          </a:p>
          <a:p>
            <a:r>
              <a:rPr lang="en-US" dirty="0" smtClean="0"/>
              <a:t>any row to bring</a:t>
            </a:r>
          </a:p>
          <a:p>
            <a:r>
              <a:rPr lang="en-US" dirty="0" smtClean="0"/>
              <a:t>Context Menu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790700" y="3924300"/>
            <a:ext cx="914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3: Creating an Option &amp; Context Menu </a:t>
            </a:r>
            <a:endParaRPr lang="en-US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75628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3: Creating an Option &amp; Context Menu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90800"/>
            <a:ext cx="4038600" cy="259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3: Creating an Option &amp; Context Menu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0"/>
            <a:ext cx="77152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Using an </a:t>
            </a:r>
            <a:r>
              <a:rPr lang="en-US" b="1" i="1" dirty="0" smtClean="0"/>
              <a:t>option menu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09800"/>
            <a:ext cx="5029200" cy="369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3886200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Available </a:t>
            </a:r>
          </a:p>
          <a:p>
            <a:r>
              <a:rPr lang="en-US" dirty="0" smtClean="0"/>
              <a:t>Options in </a:t>
            </a:r>
          </a:p>
          <a:p>
            <a:r>
              <a:rPr lang="en-US" dirty="0" smtClean="0"/>
              <a:t>this context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" y="4876800"/>
            <a:ext cx="12192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543800" y="21336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Press </a:t>
            </a:r>
            <a:r>
              <a:rPr lang="en-US" b="1" dirty="0" smtClean="0"/>
              <a:t>Menu </a:t>
            </a:r>
          </a:p>
          <a:p>
            <a:r>
              <a:rPr lang="en-US" dirty="0" smtClean="0"/>
              <a:t>button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943600" y="2819400"/>
            <a:ext cx="19812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Example 3: Creating an Option &amp; Context Menu 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6629400" cy="4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3: Creating an Option &amp; Context Menu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0"/>
            <a:ext cx="660963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3: Creating an Option &amp; Context Menu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62200"/>
            <a:ext cx="6076304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Example 3: Creating an Option &amp; Context Menu 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57400"/>
            <a:ext cx="8077200" cy="438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3: Creating an Option &amp; Context Menu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133600"/>
            <a:ext cx="557463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3: Creating an Option &amp; Context Menu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09800"/>
            <a:ext cx="492173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Example 4: Another App Using Menus that include Icons &amp; Text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057400"/>
            <a:ext cx="2971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057400"/>
            <a:ext cx="21717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2286000"/>
            <a:ext cx="281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is a simple application designed around a </a:t>
            </a:r>
            <a:r>
              <a:rPr lang="en-US" dirty="0" err="1" smtClean="0"/>
              <a:t>TableLayout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1. The </a:t>
            </a:r>
            <a:r>
              <a:rPr lang="en-US" b="1" dirty="0" smtClean="0"/>
              <a:t>first row shows a summary of the data collected from the screen. </a:t>
            </a:r>
          </a:p>
          <a:p>
            <a:r>
              <a:rPr lang="en-US" dirty="0" smtClean="0"/>
              <a:t>2. The </a:t>
            </a:r>
            <a:r>
              <a:rPr lang="en-US" b="1" dirty="0" smtClean="0"/>
              <a:t>second row exposes a </a:t>
            </a:r>
            <a:r>
              <a:rPr lang="en-US" b="1" dirty="0" err="1" smtClean="0"/>
              <a:t>RadioGroupand</a:t>
            </a:r>
            <a:r>
              <a:rPr lang="en-US" b="1" dirty="0" smtClean="0"/>
              <a:t> a </a:t>
            </a:r>
            <a:r>
              <a:rPr lang="en-US" b="1" dirty="0" err="1" smtClean="0"/>
              <a:t>textBox</a:t>
            </a:r>
            <a:r>
              <a:rPr lang="en-US" b="1" dirty="0" smtClean="0"/>
              <a:t>. </a:t>
            </a:r>
          </a:p>
          <a:p>
            <a:r>
              <a:rPr lang="en-US" dirty="0" smtClean="0"/>
              <a:t>3. The </a:t>
            </a:r>
            <a:r>
              <a:rPr lang="en-US" b="1" dirty="0" smtClean="0"/>
              <a:t>third row shows a list of the calls made to the option and context menus.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791200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This Option Menu shows its options using text &amp; icons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5562600"/>
            <a:ext cx="9906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Example 4: Another App Using Menus that include Icons &amp; Text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438400"/>
            <a:ext cx="2157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Application’s Layout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057400"/>
            <a:ext cx="269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999" y="3581400"/>
            <a:ext cx="384717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Example 4: Another App Using Menus that include Icons &amp; Text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133600"/>
            <a:ext cx="269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981199"/>
            <a:ext cx="4119979" cy="484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2590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Application’s Layout.</a:t>
            </a:r>
          </a:p>
          <a:p>
            <a:r>
              <a:rPr lang="en-US" b="1" dirty="0" smtClean="0"/>
              <a:t>Hierarchy 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371600"/>
            <a:ext cx="664626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smtClean="0"/>
              <a:t>Menus (Android 4)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OptionsMen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3124200" cy="515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1600"/>
            <a:ext cx="60483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63010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758206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Example 4. Menu Using Icons &amp; Text</a:t>
            </a:r>
          </a:p>
          <a:p>
            <a:pPr>
              <a:buNone/>
            </a:pPr>
            <a:r>
              <a:rPr lang="en-US" sz="2000" dirty="0" smtClean="0"/>
              <a:t>	This custom layout (</a:t>
            </a:r>
            <a:r>
              <a:rPr lang="en-US" sz="2000" i="1" dirty="0" smtClean="0"/>
              <a:t>main1.xml) is used to show the </a:t>
            </a:r>
            <a:r>
              <a:rPr lang="en-US" sz="2000" b="1" i="1" dirty="0" err="1" smtClean="0"/>
              <a:t>ListView</a:t>
            </a:r>
            <a:r>
              <a:rPr lang="en-US" sz="2000" b="1" i="1" dirty="0" smtClean="0"/>
              <a:t> rows  </a:t>
            </a:r>
            <a:r>
              <a:rPr lang="en-US" sz="2000" dirty="0" smtClean="0"/>
              <a:t>(shown as red rows –big font )</a:t>
            </a:r>
            <a:endParaRPr lang="en-US" sz="2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3200"/>
            <a:ext cx="59150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438400"/>
            <a:ext cx="264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Example 4. Menu Using Icons &amp; Text</a:t>
            </a:r>
          </a:p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8800"/>
            <a:ext cx="8001000" cy="485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Example 4. Menu Using Icons &amp; Text</a:t>
            </a:r>
          </a:p>
          <a:p>
            <a:endParaRPr lang="en-US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882319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400" b="1" dirty="0" smtClean="0"/>
              <a:t>Example 4. Menu Using Icons &amp; Text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8915400" cy="491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Example 4. Menu Using Icons &amp; Text</a:t>
            </a:r>
          </a:p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81547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Example 4. Menu Using Icons &amp; Text</a:t>
            </a:r>
          </a:p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816945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Example 4. Menu Using Icons &amp; Text</a:t>
            </a:r>
          </a:p>
          <a:p>
            <a:endParaRPr lang="en-US" sz="28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05000"/>
            <a:ext cx="6781800" cy="456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Menus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672352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:</a:t>
            </a:r>
            <a:endParaRPr lang="en-US" sz="2000" dirty="0" smtClean="0"/>
          </a:p>
          <a:p>
            <a:r>
              <a:rPr lang="en-US" sz="2000" dirty="0" smtClean="0"/>
              <a:t>Dealing with SMS (text-messages) by using the built-in </a:t>
            </a:r>
            <a:r>
              <a:rPr lang="en-US" sz="2000" i="1" dirty="0" smtClean="0"/>
              <a:t>Messaging </a:t>
            </a:r>
            <a:r>
              <a:rPr lang="en-US" sz="2000" dirty="0" smtClean="0"/>
              <a:t>app’s</a:t>
            </a:r>
          </a:p>
          <a:p>
            <a:r>
              <a:rPr lang="en-US" sz="2000" b="1" i="1" dirty="0" smtClean="0"/>
              <a:t>context menu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800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Tap-&amp;-Hold</a:t>
            </a:r>
          </a:p>
          <a:p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00200"/>
            <a:ext cx="59626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Comments on Creating Submenus</a:t>
            </a:r>
          </a:p>
          <a:p>
            <a:pPr>
              <a:buNone/>
            </a:pPr>
            <a:r>
              <a:rPr lang="en-US" sz="2000" b="1" dirty="0" smtClean="0"/>
              <a:t>	Example: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Extend previous example by adding a fifth entry to the existing menu list. The new entry is of the </a:t>
            </a:r>
            <a:r>
              <a:rPr lang="en-US" sz="1800" i="1" dirty="0" err="1" smtClean="0"/>
              <a:t>SubMenutype</a:t>
            </a:r>
            <a:r>
              <a:rPr lang="en-US" sz="1800" i="1" dirty="0" smtClean="0"/>
              <a:t>. It should offer three options of its own.</a:t>
            </a:r>
            <a:endParaRPr lang="en-US" sz="2000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7432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6670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Comments on Creating Context Menu </a:t>
            </a:r>
            <a:endParaRPr lang="en-US" b="1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Indicate which widget(s) on your activity have context menus. To do this, call 	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dirty="0" err="1" smtClean="0">
                <a:solidFill>
                  <a:srgbClr val="0070C0"/>
                </a:solidFill>
              </a:rPr>
              <a:t>registerForContextMenu</a:t>
            </a:r>
            <a:r>
              <a:rPr lang="en-US" sz="2400" b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</a:rPr>
              <a:t>theWidget</a:t>
            </a:r>
            <a:r>
              <a:rPr lang="en-US" sz="2400" b="1" i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400" dirty="0" smtClean="0"/>
              <a:t>supplying the View that is the widget needing a context menu.</a:t>
            </a:r>
          </a:p>
          <a:p>
            <a:pPr>
              <a:buNone/>
            </a:pPr>
            <a:r>
              <a:rPr lang="en-US" sz="2400" dirty="0" smtClean="0"/>
              <a:t>	Implement </a:t>
            </a:r>
            <a:r>
              <a:rPr lang="en-US" sz="2400" b="1" dirty="0" err="1" smtClean="0">
                <a:solidFill>
                  <a:srgbClr val="0070C0"/>
                </a:solidFill>
              </a:rPr>
              <a:t>onCreateContextMenu</a:t>
            </a:r>
            <a:r>
              <a:rPr lang="en-US" sz="2400" b="1" dirty="0" smtClean="0">
                <a:solidFill>
                  <a:srgbClr val="0070C0"/>
                </a:solidFill>
              </a:rPr>
              <a:t>(…)</a:t>
            </a:r>
            <a:endParaRPr lang="en-US" sz="2400" i="1" dirty="0" smtClean="0"/>
          </a:p>
          <a:p>
            <a:r>
              <a:rPr lang="en-US" sz="2400" dirty="0" smtClean="0"/>
              <a:t>To find out when a context menu choice was chosen, implement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onContextItemSelected</a:t>
            </a:r>
            <a:r>
              <a:rPr lang="en-US" sz="2400" b="1" i="1" dirty="0" smtClean="0">
                <a:solidFill>
                  <a:srgbClr val="0070C0"/>
                </a:solidFill>
              </a:rPr>
              <a:t>() </a:t>
            </a:r>
            <a:r>
              <a:rPr lang="en-US" sz="2400" i="1" dirty="0" smtClean="0"/>
              <a:t>on the activity.</a:t>
            </a:r>
          </a:p>
          <a:p>
            <a:pPr>
              <a:buNone/>
            </a:pPr>
            <a:endParaRPr lang="en-US" sz="1800" i="1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dirty="0" smtClean="0"/>
              <a:t>- O</a:t>
            </a:r>
            <a:r>
              <a:rPr lang="en-US" sz="4000" dirty="0" smtClean="0"/>
              <a:t>ption Menu (1)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Comments on Creating Option Menu </a:t>
            </a:r>
            <a:endParaRPr lang="en-US" b="1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dirty="0" smtClean="0"/>
              <a:t>Pressing the hardware </a:t>
            </a:r>
            <a:r>
              <a:rPr lang="en-US" b="1" dirty="0" smtClean="0">
                <a:solidFill>
                  <a:srgbClr val="0070C0"/>
                </a:solidFill>
              </a:rPr>
              <a:t>Menu</a:t>
            </a:r>
            <a:r>
              <a:rPr lang="en-US" b="1" dirty="0" smtClean="0"/>
              <a:t> </a:t>
            </a:r>
            <a:r>
              <a:rPr lang="en-US" dirty="0" smtClean="0"/>
              <a:t>button on the device.</a:t>
            </a:r>
          </a:p>
          <a:p>
            <a:pPr>
              <a:buNone/>
            </a:pPr>
            <a:r>
              <a:rPr lang="en-US" dirty="0" smtClean="0"/>
              <a:t>	Implement </a:t>
            </a:r>
            <a:r>
              <a:rPr lang="en-US" b="1" dirty="0" err="1" smtClean="0">
                <a:solidFill>
                  <a:srgbClr val="0070C0"/>
                </a:solidFill>
              </a:rPr>
              <a:t>onCreateOptionMenu</a:t>
            </a:r>
            <a:r>
              <a:rPr lang="en-US" b="1" dirty="0" smtClean="0">
                <a:solidFill>
                  <a:srgbClr val="0070C0"/>
                </a:solidFill>
              </a:rPr>
              <a:t>(…)</a:t>
            </a:r>
            <a:endParaRPr lang="en-US" i="1" dirty="0" smtClean="0"/>
          </a:p>
          <a:p>
            <a:r>
              <a:rPr lang="en-US" dirty="0" smtClean="0"/>
              <a:t>To find out when a option menu choice was chosen, implement </a:t>
            </a:r>
            <a:r>
              <a:rPr lang="en-US" b="1" i="1" dirty="0" err="1" smtClean="0">
                <a:solidFill>
                  <a:srgbClr val="0070C0"/>
                </a:solidFill>
              </a:rPr>
              <a:t>onOptionItemSelected</a:t>
            </a:r>
            <a:r>
              <a:rPr lang="en-US" b="1" i="1" dirty="0" smtClean="0">
                <a:solidFill>
                  <a:srgbClr val="0070C0"/>
                </a:solidFill>
              </a:rPr>
              <a:t>() </a:t>
            </a:r>
            <a:r>
              <a:rPr lang="en-US" i="1" dirty="0" smtClean="0"/>
              <a:t>on the activity.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1306</Words>
  <Application>Microsoft Office PowerPoint</Application>
  <PresentationFormat>On-screen Show (4:3)</PresentationFormat>
  <Paragraphs>410</Paragraphs>
  <Slides>70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Android Using Menus</vt:lpstr>
      <vt:lpstr>Outline</vt:lpstr>
      <vt:lpstr>Using Menus</vt:lpstr>
      <vt:lpstr>Using Menus</vt:lpstr>
      <vt:lpstr>Using Menus</vt:lpstr>
      <vt:lpstr>Using Menus (Android 4)</vt:lpstr>
      <vt:lpstr>Using Menus</vt:lpstr>
      <vt:lpstr>Using Menus</vt:lpstr>
      <vt:lpstr>Using Menus - Option Menu (1)</vt:lpstr>
      <vt:lpstr>Adding Menu</vt:lpstr>
      <vt:lpstr>Adding Menu</vt:lpstr>
      <vt:lpstr>PowerPoint Presentation</vt:lpstr>
      <vt:lpstr>Adding Icons</vt:lpstr>
      <vt:lpstr>Using Menus Example 1</vt:lpstr>
      <vt:lpstr>Using Menus Example 1</vt:lpstr>
      <vt:lpstr>Using Menus Example 1</vt:lpstr>
      <vt:lpstr>Using Menus Example 1</vt:lpstr>
      <vt:lpstr>Using Menus Example 1</vt:lpstr>
      <vt:lpstr>Using Menus Example 1</vt:lpstr>
      <vt:lpstr>Using Menus Example 1</vt:lpstr>
      <vt:lpstr>Using Menus Example 1</vt:lpstr>
      <vt:lpstr>Using Menus Example 1</vt:lpstr>
      <vt:lpstr>Using Menus Example 1</vt:lpstr>
      <vt:lpstr>Adding Menu (2) - Menu in XML</vt:lpstr>
      <vt:lpstr>Adding Menu (2) - Menu in XML</vt:lpstr>
      <vt:lpstr>Action Bar</vt:lpstr>
      <vt:lpstr>Menu Example - XML</vt:lpstr>
      <vt:lpstr>Menus in XML</vt:lpstr>
      <vt:lpstr>menu.xml</vt:lpstr>
      <vt:lpstr>String.xml</vt:lpstr>
      <vt:lpstr>Java Code</vt:lpstr>
      <vt:lpstr>Java Code</vt:lpstr>
      <vt:lpstr>PowerPoint Presentation</vt:lpstr>
      <vt:lpstr>PowerPoint Presentation</vt:lpstr>
      <vt:lpstr>Menu Icons</vt:lpstr>
      <vt:lpstr>Using Menu Example 2</vt:lpstr>
      <vt:lpstr>Using Menu Example 2</vt:lpstr>
      <vt:lpstr>Using Menu Example 2</vt:lpstr>
      <vt:lpstr>Using Menu Example 2</vt:lpstr>
      <vt:lpstr>Using Menu Example 2</vt:lpstr>
      <vt:lpstr>Using Menu Example 2</vt:lpstr>
      <vt:lpstr>Using Menu</vt:lpstr>
      <vt:lpstr>Using Menu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Using Menus</dc:title>
  <dc:creator>yuliana</dc:creator>
  <cp:lastModifiedBy>User</cp:lastModifiedBy>
  <cp:revision>133</cp:revision>
  <dcterms:created xsi:type="dcterms:W3CDTF">2006-08-16T00:00:00Z</dcterms:created>
  <dcterms:modified xsi:type="dcterms:W3CDTF">2015-03-23T09:25:07Z</dcterms:modified>
</cp:coreProperties>
</file>