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5" r:id="rId38"/>
    <p:sldId id="32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27B5-0134-437C-A5D6-4EDD68303D05}" type="datetimeFigureOut">
              <a:rPr lang="en-AU" smtClean="0"/>
              <a:t>17/12/2014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E5415-4475-4E69-91D9-C435536ED1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491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2FFC8B7-46D0-41C1-9610-B200D29B5182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4F4147-70D8-47AF-A7C0-5AF31EB128DF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27471F-407B-4BA4-BA49-12E060A8CD22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72989B-615D-4DBA-8DAD-07F072205BC3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039EF27-9593-4C72-8EEC-DBF771E1AFEC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EB49534-FE04-4957-9ADE-126C3CB91634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8CB76AE-6CF8-4777-B2C3-BE805DF61ABF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71C557-FC97-4277-9552-44EA8A199300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E71C557-FC97-4277-9552-44EA8A199300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EAB348-E182-49E5-ABB3-861EDE87111E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F3735F-E283-4968-AF1B-B80C3804594E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05F6EB-BF95-4FF0-90A0-8825772A172F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F9C8BC-46B6-4ECF-B0B8-F800E3E07D09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41F9291-2C53-49B8-B910-B43D17C85E47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EE9C1AF-F6D2-4777-BAF9-8EBA87BB3E39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52C5EF1-EB2A-438A-AE5C-F1C7BF10A2B4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D4EE32-90C4-4842-9F09-6C6CDA3693CD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5DD03F-3A6E-4AEA-A9C0-E2C16120076E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C68192C-22B6-4E8E-A6B5-A69F62C785E0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3A75562-449E-440E-9FF6-C9D02CE3F9E3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87D123-912D-412E-BF84-BA3FC0542FA2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67092B9-F2C9-4809-AA49-057CE4258135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B58D0FA-0EDD-448D-8CAE-4146C90E7A7A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F85BD13-627B-4D22-BD76-05E43876900A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106EC40-F66A-4BAC-BC5D-73BB579F30CB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CD4676-3BB3-4D7F-9AFC-4AAB1D4A2E62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E414C90-C18B-4907-90DB-03C1A9061A83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7262301-4AA4-4C69-ABF9-303788071921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68B19F-B45A-4656-B912-14852DCB91F8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D31F5CD-1AC1-4BCA-9132-87C1479923A4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43AF162-F95D-4ADC-AB01-DBA8FC3B614E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C3966C7-3C47-4730-B68B-995A981218C8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69A1429-41A5-4A28-B1CE-9B1718A03AE6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541DDB4-5833-485B-9DAF-71301721BBC4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F1780D-091F-4006-A8AF-FA0FCCDAB712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2855C36-B59C-42AD-82D2-F5F5B6488D2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FAF504A-AF60-45DC-8971-409A1A57EFAF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Algoritma</a:t>
            </a:r>
            <a:r>
              <a:rPr lang="en-AU" dirty="0" smtClean="0"/>
              <a:t> </a:t>
            </a:r>
            <a:r>
              <a:rPr lang="en-AU" smtClean="0"/>
              <a:t>Traversal Graph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219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Breadth-First Search Algorithm (continued)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/>
              <a:t>Continue in this fashion until the queue is empty.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43013" name="Picture 4" descr="AAERVJU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83058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2954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Implementing Breadth-First Search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Define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1371600" y="2162175"/>
            <a:ext cx="3556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public enum VertexColor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	WHITE, GRAY, BLACK</a:t>
            </a:r>
          </a:p>
          <a:p>
            <a:pPr algn="l"/>
            <a:r>
              <a:rPr lang="en-US" b="1">
                <a:latin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6693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9600" cy="12954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Implementing Breadth-First Search (continued)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The DiGraph class declares three methods that access and update the color attribute of a vertex.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066800" y="3200400"/>
          <a:ext cx="6934200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4" imgW="5605513" imgH="2373407" progId="Word.Document.8">
                  <p:embed/>
                </p:oleObj>
              </mc:Choice>
              <mc:Fallback>
                <p:oleObj name="Document" r:id="rId4" imgW="5605513" imgH="23734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00400"/>
                        <a:ext cx="6934200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36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Implementing Breadth-First Search (continued)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method bfs() returns a list of vertices visited during the breadth‑first search from a starting vertex.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3488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bfs()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301625" y="912813"/>
            <a:ext cx="728345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// perform the breadth-first traversal</a:t>
            </a:r>
          </a:p>
          <a:p>
            <a:pPr algn="l"/>
            <a:r>
              <a:rPr lang="en-US" b="1">
                <a:latin typeface="Courier New" pitchFamily="49" charset="0"/>
              </a:rPr>
              <a:t>// from sVertex and return the list</a:t>
            </a:r>
          </a:p>
          <a:p>
            <a:pPr algn="l"/>
            <a:r>
              <a:rPr lang="en-US" b="1">
                <a:latin typeface="Courier New" pitchFamily="49" charset="0"/>
              </a:rPr>
              <a:t>// of visited vertices</a:t>
            </a:r>
          </a:p>
          <a:p>
            <a:pPr algn="l"/>
            <a:r>
              <a:rPr lang="en-US" b="1">
                <a:latin typeface="Courier New" pitchFamily="49" charset="0"/>
              </a:rPr>
              <a:t>public static &lt;T&gt; LinkedList&lt;T&gt; bfs(</a:t>
            </a:r>
          </a:p>
          <a:p>
            <a:pPr algn="l"/>
            <a:r>
              <a:rPr lang="en-US" b="1">
                <a:latin typeface="Courier New" pitchFamily="49" charset="0"/>
              </a:rPr>
              <a:t>DiGraph&lt;T&gt; g, T sVertex)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// queue stores adjacent vertices; list</a:t>
            </a:r>
          </a:p>
          <a:p>
            <a:pPr algn="l"/>
            <a:r>
              <a:rPr lang="en-US" b="1">
                <a:latin typeface="Courier New" pitchFamily="49" charset="0"/>
              </a:rPr>
              <a:t>   // stores visited vertices</a:t>
            </a:r>
          </a:p>
          <a:p>
            <a:pPr algn="l"/>
            <a:r>
              <a:rPr lang="en-US" b="1">
                <a:latin typeface="Courier New" pitchFamily="49" charset="0"/>
              </a:rPr>
              <a:t>   LinkedQueue&lt;T&gt; visitQueue = new LinkedQueue&lt;T&gt;();</a:t>
            </a:r>
          </a:p>
          <a:p>
            <a:pPr algn="l"/>
            <a:r>
              <a:rPr lang="en-US" b="1">
                <a:latin typeface="Courier New" pitchFamily="49" charset="0"/>
              </a:rPr>
              <a:t>   LinkedList&lt;T&gt; visitList = new LinkedList&lt;T&gt;();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set and iterator retrieve and scan</a:t>
            </a:r>
          </a:p>
          <a:p>
            <a:pPr algn="l"/>
            <a:r>
              <a:rPr lang="en-US" b="1">
                <a:latin typeface="Courier New" pitchFamily="49" charset="0"/>
              </a:rPr>
              <a:t>   // neighbors of a vertex</a:t>
            </a:r>
          </a:p>
          <a:p>
            <a:pPr algn="l"/>
            <a:r>
              <a:rPr lang="en-US" b="1">
                <a:latin typeface="Courier New" pitchFamily="49" charset="0"/>
              </a:rPr>
              <a:t>   Set&lt;T&gt; edgeSet;</a:t>
            </a:r>
          </a:p>
          <a:p>
            <a:pPr algn="l"/>
            <a:r>
              <a:rPr lang="en-US" b="1">
                <a:latin typeface="Courier New" pitchFamily="49" charset="0"/>
              </a:rPr>
              <a:t>   Iterator&lt;T&gt; edgeIter;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T currVertex = null, neighborVertex = null;</a:t>
            </a:r>
          </a:p>
        </p:txBody>
      </p:sp>
    </p:spTree>
    <p:extLst>
      <p:ext uri="{BB962C8B-B14F-4D97-AF65-F5344CB8AC3E}">
        <p14:creationId xmlns:p14="http://schemas.microsoft.com/office/powerpoint/2010/main" val="412509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bfs() (continued)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04800" y="912813"/>
            <a:ext cx="7693025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// check that starting vertex is valid</a:t>
            </a:r>
          </a:p>
          <a:p>
            <a:pPr algn="l"/>
            <a:r>
              <a:rPr lang="en-US" b="1">
                <a:latin typeface="Courier New" pitchFamily="49" charset="0"/>
              </a:rPr>
              <a:t>   if (!g.containsVertex(sVertex))</a:t>
            </a:r>
          </a:p>
          <a:p>
            <a:pPr algn="l"/>
            <a:r>
              <a:rPr lang="en-US" b="1">
                <a:latin typeface="Courier New" pitchFamily="49" charset="0"/>
              </a:rPr>
              <a:t>      throw new IllegalArgumentException(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"bfs(): starting vertex not in the graph");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color all vertices WHITE</a:t>
            </a:r>
          </a:p>
          <a:p>
            <a:pPr algn="l"/>
            <a:r>
              <a:rPr lang="en-US" b="1">
                <a:latin typeface="Courier New" pitchFamily="49" charset="0"/>
              </a:rPr>
              <a:t>   g.colorWhite();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initialize queue with starting vertex</a:t>
            </a:r>
          </a:p>
          <a:p>
            <a:pPr algn="l"/>
            <a:r>
              <a:rPr lang="en-US" b="1">
                <a:latin typeface="Courier New" pitchFamily="49" charset="0"/>
              </a:rPr>
              <a:t>   visitQueue.push(sVertex);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while (!visitQueue.isEmpty())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// remove a vertex from the queue, color</a:t>
            </a:r>
          </a:p>
          <a:p>
            <a:pPr algn="l"/>
            <a:r>
              <a:rPr lang="en-US" b="1">
                <a:latin typeface="Courier New" pitchFamily="49" charset="0"/>
              </a:rPr>
              <a:t>      // it black, and add to the list of</a:t>
            </a:r>
          </a:p>
          <a:p>
            <a:pPr algn="l"/>
            <a:r>
              <a:rPr lang="en-US" b="1">
                <a:latin typeface="Courier New" pitchFamily="49" charset="0"/>
              </a:rPr>
              <a:t>      // visited vertices</a:t>
            </a:r>
          </a:p>
          <a:p>
            <a:pPr algn="l"/>
            <a:r>
              <a:rPr lang="en-US" b="1">
                <a:latin typeface="Courier New" pitchFamily="49" charset="0"/>
              </a:rPr>
              <a:t>      currVertex = visitQueue.pop();</a:t>
            </a:r>
          </a:p>
          <a:p>
            <a:pPr algn="l"/>
            <a:r>
              <a:rPr lang="en-US" b="1">
                <a:latin typeface="Courier New" pitchFamily="49" charset="0"/>
              </a:rPr>
              <a:t>      g.setColor(currVertex,VertexColor.BLACK);</a:t>
            </a:r>
          </a:p>
          <a:p>
            <a:pPr algn="l"/>
            <a:r>
              <a:rPr lang="en-US" b="1">
                <a:latin typeface="Courier New" pitchFamily="49" charset="0"/>
              </a:rPr>
              <a:t>      visitList.add(currVertex);</a:t>
            </a:r>
          </a:p>
        </p:txBody>
      </p:sp>
    </p:spTree>
    <p:extLst>
      <p:ext uri="{BB962C8B-B14F-4D97-AF65-F5344CB8AC3E}">
        <p14:creationId xmlns:p14="http://schemas.microsoft.com/office/powerpoint/2010/main" val="69740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bfs() (continued)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76930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// obtain the set of neighbors for current vertex</a:t>
            </a:r>
          </a:p>
          <a:p>
            <a:pPr algn="l"/>
            <a:r>
              <a:rPr lang="en-US" b="1">
                <a:latin typeface="Courier New" pitchFamily="49" charset="0"/>
              </a:rPr>
              <a:t>      edgeSet = g.getNeighbors(currVertex);</a:t>
            </a:r>
          </a:p>
          <a:p>
            <a:pPr algn="l"/>
            <a:r>
              <a:rPr lang="en-US" b="1">
                <a:latin typeface="Courier New" pitchFamily="49" charset="0"/>
              </a:rPr>
              <a:t>      // sequence through the neighbors and look</a:t>
            </a:r>
          </a:p>
          <a:p>
            <a:pPr algn="l"/>
            <a:r>
              <a:rPr lang="en-US" b="1">
                <a:latin typeface="Courier New" pitchFamily="49" charset="0"/>
              </a:rPr>
              <a:t>      // for vertices that have not been visited</a:t>
            </a:r>
          </a:p>
          <a:p>
            <a:pPr algn="l"/>
            <a:r>
              <a:rPr lang="en-US" b="1">
                <a:latin typeface="Courier New" pitchFamily="49" charset="0"/>
              </a:rPr>
              <a:t>      edgeIter = edgeSet.iterator();</a:t>
            </a:r>
          </a:p>
          <a:p>
            <a:pPr algn="l"/>
            <a:r>
              <a:rPr lang="en-US" b="1">
                <a:latin typeface="Courier New" pitchFamily="49" charset="0"/>
              </a:rPr>
              <a:t>      while (edgeIter.hasNext())</a:t>
            </a:r>
          </a:p>
          <a:p>
            <a:pPr algn="l"/>
            <a:r>
              <a:rPr lang="en-US" b="1">
                <a:latin typeface="Courier New" pitchFamily="49" charset="0"/>
              </a:rPr>
              <a:t>      {</a:t>
            </a:r>
          </a:p>
          <a:p>
            <a:pPr algn="l"/>
            <a:r>
              <a:rPr lang="en-US" b="1">
                <a:latin typeface="Courier New" pitchFamily="49" charset="0"/>
              </a:rPr>
              <a:t>         neighborVertex = edgeIter.next();</a:t>
            </a:r>
          </a:p>
        </p:txBody>
      </p:sp>
    </p:spTree>
    <p:extLst>
      <p:ext uri="{BB962C8B-B14F-4D97-AF65-F5344CB8AC3E}">
        <p14:creationId xmlns:p14="http://schemas.microsoft.com/office/powerpoint/2010/main" val="7492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bfs() (concluded)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01625" y="1370013"/>
            <a:ext cx="782955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   if (g.getColor(neighborVertex) ==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VertexColor.WHITE)</a:t>
            </a:r>
          </a:p>
          <a:p>
            <a:pPr algn="l"/>
            <a:r>
              <a:rPr lang="en-US" b="1">
                <a:latin typeface="Courier New" pitchFamily="49" charset="0"/>
              </a:rPr>
              <a:t>         {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// color unvisited vertex GRAY and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// push it onto queue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g.setColor(neighborVertex,VertexColor.GRAY);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visitQueue.push(neighborVertex);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}</a:t>
            </a:r>
          </a:p>
          <a:p>
            <a:pPr algn="l"/>
            <a:r>
              <a:rPr lang="en-US" b="1">
                <a:latin typeface="Courier New" pitchFamily="49" charset="0"/>
              </a:rPr>
              <a:t>      }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return visitList;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717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bfs() (concluded)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01625" y="1370013"/>
            <a:ext cx="7829550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   if (g.getColor(neighborVertex) ==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VertexColor.WHITE)</a:t>
            </a:r>
          </a:p>
          <a:p>
            <a:pPr algn="l"/>
            <a:r>
              <a:rPr lang="en-US" b="1">
                <a:latin typeface="Courier New" pitchFamily="49" charset="0"/>
              </a:rPr>
              <a:t>         {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// color unvisited vertex GRAY and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// push it onto queue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g.setColor(neighborVertex,VertexColor.GRAY);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visitQueue.push(neighborVertex);</a:t>
            </a:r>
          </a:p>
          <a:p>
            <a:pPr algn="l"/>
            <a:r>
              <a:rPr lang="en-US" b="1">
                <a:latin typeface="Courier New" pitchFamily="49" charset="0"/>
              </a:rPr>
              <a:t>         }</a:t>
            </a:r>
          </a:p>
          <a:p>
            <a:pPr algn="l"/>
            <a:r>
              <a:rPr lang="en-US" b="1">
                <a:latin typeface="Courier New" pitchFamily="49" charset="0"/>
              </a:rPr>
              <a:t>      }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return visitList;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338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76200"/>
            <a:ext cx="8229600" cy="12954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Running Time of Breadth-First Search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smtClean="0"/>
              <a:t> The running time for the breadth-first search is O(V + E), where V is the number of vertices and E is the number of edges.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91167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229600" cy="944562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Graph Traversal Algorithms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29600" cy="3657600"/>
          </a:xfrm>
        </p:spPr>
        <p:txBody>
          <a:bodyPr/>
          <a:lstStyle/>
          <a:p>
            <a:pPr eaLnBrk="1" hangingPunct="1"/>
            <a:r>
              <a:rPr lang="en-US" smtClean="0"/>
              <a:t>In general, graphs do not have a vertex, like a root, that initiates unique paths to each of the vertices. From any starting vertex in a graph, it might not be possible to search all of the vertices. In addition, a graph could have a cycle that results in multiple visits to a vertex.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7068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0"/>
            <a:ext cx="8229600" cy="8255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Breadth-First Search Example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644525" y="3638550"/>
            <a:ext cx="79660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// create a graph g and declare startVertex and visitList</a:t>
            </a:r>
          </a:p>
          <a:p>
            <a:pPr algn="l"/>
            <a:r>
              <a:rPr lang="en-US" b="1">
                <a:latin typeface="Courier New" pitchFamily="49" charset="0"/>
              </a:rPr>
              <a:t>DiGraph&lt;String&gt; g = DiGraph.readGraph("bfsgraph.dat");</a:t>
            </a:r>
          </a:p>
          <a:p>
            <a:pPr algn="l"/>
            <a:r>
              <a:rPr lang="en-US" b="1">
                <a:latin typeface="Courier New" pitchFamily="49" charset="0"/>
              </a:rPr>
              <a:t>String startVertex;</a:t>
            </a:r>
          </a:p>
          <a:p>
            <a:pPr algn="l"/>
            <a:r>
              <a:rPr lang="en-US" b="1">
                <a:latin typeface="Courier New" pitchFamily="49" charset="0"/>
              </a:rPr>
              <a:t>List&lt;String&gt; visitList;</a:t>
            </a:r>
          </a:p>
          <a:p>
            <a:pPr algn="l"/>
            <a:r>
              <a:rPr lang="en-US" b="1">
                <a:latin typeface="Courier New" pitchFamily="49" charset="0"/>
              </a:rPr>
              <a:t>		...</a:t>
            </a:r>
          </a:p>
          <a:p>
            <a:pPr algn="l"/>
            <a:r>
              <a:rPr lang="en-US" b="1">
                <a:latin typeface="Courier New" pitchFamily="49" charset="0"/>
              </a:rPr>
              <a:t>// call bfs() with arguments g and startVertx</a:t>
            </a:r>
          </a:p>
          <a:p>
            <a:pPr algn="l"/>
            <a:r>
              <a:rPr lang="en-US" b="1">
                <a:latin typeface="Courier New" pitchFamily="49" charset="0"/>
              </a:rPr>
              <a:t>visitList = DiGraphs.bfs(g, startVertex);</a:t>
            </a:r>
          </a:p>
          <a:p>
            <a:pPr algn="l"/>
            <a:r>
              <a:rPr lang="en-US" b="1">
                <a:latin typeface="Courier New" pitchFamily="49" charset="0"/>
              </a:rPr>
              <a:t>// output the visitList</a:t>
            </a:r>
          </a:p>
          <a:p>
            <a:pPr algn="l"/>
            <a:r>
              <a:rPr lang="en-US" b="1">
                <a:latin typeface="Courier New" pitchFamily="49" charset="0"/>
              </a:rPr>
              <a:t>System.out.println("BFS visitList from " + startVertex +</a:t>
            </a:r>
          </a:p>
          <a:p>
            <a:pPr algn="l"/>
            <a:r>
              <a:rPr lang="en-US" b="1">
                <a:latin typeface="Courier New" pitchFamily="49" charset="0"/>
              </a:rPr>
              <a:t>		      ":   " + visitList); </a:t>
            </a:r>
          </a:p>
        </p:txBody>
      </p:sp>
      <p:pic>
        <p:nvPicPr>
          <p:cNvPr id="512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762000"/>
            <a:ext cx="25654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7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229600" cy="12954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Breadth-First Search Example (concluded)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14400" y="2216150"/>
            <a:ext cx="7242175" cy="201453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9438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Output: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Run 1: (startVertex = "A")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	BFS visitList from A:   [A, G, B, C, D, E, F]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Run 2: (startVertex = "D")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	BFS visitList from D:   [D, E, F, G]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Run 3: (startVertex = "E")</a:t>
            </a:r>
          </a:p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		BFS visitList from E:   [E]</a:t>
            </a:r>
          </a:p>
        </p:txBody>
      </p:sp>
    </p:spTree>
    <p:extLst>
      <p:ext uri="{BB962C8B-B14F-4D97-AF65-F5344CB8AC3E}">
        <p14:creationId xmlns:p14="http://schemas.microsoft.com/office/powerpoint/2010/main" val="29184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Visit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depth-first visit algorithm is modeled after the recursive postorder scan of a binary tree. In the tree, a node is visited only after visits are made to all of the nodes in its subtree. In the graph, a node is visited only after visiting all of the nodes in paths that emanate from the node.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77156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Visit (continued)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229600" cy="3581400"/>
          </a:xfrm>
        </p:spPr>
        <p:txBody>
          <a:bodyPr/>
          <a:lstStyle/>
          <a:p>
            <a:pPr eaLnBrk="1" hangingPunct="1"/>
            <a:r>
              <a:rPr lang="en-US" smtClean="0"/>
              <a:t>Backtrack to the previous recursive step and look for another adjacent vertex and launch a scan down its paths. There is no ordering among vertices in an adjacency list, so the paths and hence the order of visits to vertices can vary.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5690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Visit (continued)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-38100" y="5794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Discover  A (color GRAY) </a:t>
            </a:r>
          </a:p>
          <a:p>
            <a:pPr eaLnBrk="1" hangingPunct="1"/>
            <a:r>
              <a:rPr lang="en-US" smtClean="0"/>
              <a:t>Discover  B (color GRAY)</a:t>
            </a:r>
          </a:p>
          <a:p>
            <a:pPr eaLnBrk="1" hangingPunct="1"/>
            <a:r>
              <a:rPr lang="en-US" smtClean="0"/>
              <a:t>Discover  D (color GRAY)</a:t>
            </a:r>
          </a:p>
          <a:p>
            <a:pPr eaLnBrk="1" hangingPunct="1"/>
            <a:r>
              <a:rPr lang="en-US" smtClean="0"/>
              <a:t>Discover  E (color GRAY, then BLACK)</a:t>
            </a:r>
          </a:p>
          <a:p>
            <a:pPr eaLnBrk="1" hangingPunct="1"/>
            <a:r>
              <a:rPr lang="en-US" smtClean="0"/>
              <a:t>Backtrack  D (color BLACK)</a:t>
            </a:r>
          </a:p>
          <a:p>
            <a:pPr eaLnBrk="1" hangingPunct="1"/>
            <a:r>
              <a:rPr lang="en-US" smtClean="0"/>
              <a:t>Backtrack  B (color BLACK)</a:t>
            </a:r>
          </a:p>
          <a:p>
            <a:pPr eaLnBrk="1" hangingPunct="1"/>
            <a:r>
              <a:rPr lang="en-US" smtClean="0"/>
              <a:t>Backtrack  A (A remains GRAY)</a:t>
            </a:r>
          </a:p>
          <a:p>
            <a:pPr eaLnBrk="1" hangingPunct="1"/>
            <a:r>
              <a:rPr lang="en-US" smtClean="0"/>
              <a:t>Discover  C (color BLACK)</a:t>
            </a:r>
          </a:p>
          <a:p>
            <a:pPr eaLnBrk="1" hangingPunct="1"/>
            <a:r>
              <a:rPr lang="en-US" smtClean="0"/>
              <a:t>Backtrack  A (color BLACK). Visit complete.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56325" name="Picture 5" descr="AAERVJZ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79082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49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Visit (continued)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depth‑first visit is a recursive algorithm that distinguishes the discovery and finishing time (when a vertex becomes BLACK) of a vertex.</a:t>
            </a:r>
          </a:p>
          <a:p>
            <a:pPr eaLnBrk="1" hangingPunct="1"/>
            <a:r>
              <a:rPr lang="en-US" smtClean="0"/>
              <a:t>The depth‑first visit returns a list of the vertices found in the reverse order of their finishing times.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07646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Visit (continued)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An edge that connects a vertex to a neighbor that has color GRAY is called a </a:t>
            </a:r>
            <a:r>
              <a:rPr lang="en-US" i="1" smtClean="0"/>
              <a:t>back edge</a:t>
            </a:r>
            <a:r>
              <a:rPr lang="en-US" smtClean="0"/>
              <a:t>. </a:t>
            </a:r>
          </a:p>
          <a:p>
            <a:pPr lvl="1" eaLnBrk="1" hangingPunct="1"/>
            <a:r>
              <a:rPr lang="en-US" smtClean="0"/>
              <a:t>A depth-first visit has a cycle if and only if it has a back edge.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58373" name="Picture 5" descr="AAERVKB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14725"/>
            <a:ext cx="38100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1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dfsVisit()</a:t>
            </a:r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301625" y="912813"/>
            <a:ext cx="782955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// depth-first visit assuming a WHITE starting</a:t>
            </a:r>
          </a:p>
          <a:p>
            <a:pPr algn="l"/>
            <a:r>
              <a:rPr lang="en-US" b="1">
                <a:latin typeface="Courier New" pitchFamily="49" charset="0"/>
              </a:rPr>
              <a:t>// vertex; dfsList contains the visited vertices in</a:t>
            </a:r>
          </a:p>
          <a:p>
            <a:pPr algn="l"/>
            <a:r>
              <a:rPr lang="en-US" b="1">
                <a:latin typeface="Courier New" pitchFamily="49" charset="0"/>
              </a:rPr>
              <a:t>// reverse order of finishing time; when checkForCycle</a:t>
            </a:r>
          </a:p>
          <a:p>
            <a:pPr algn="l"/>
            <a:r>
              <a:rPr lang="en-US" b="1">
                <a:latin typeface="Courier New" pitchFamily="49" charset="0"/>
              </a:rPr>
              <a:t>// is true, throws IllegalPathStateException if it</a:t>
            </a:r>
          </a:p>
          <a:p>
            <a:pPr algn="l"/>
            <a:r>
              <a:rPr lang="en-US" b="1">
                <a:latin typeface="Courier New" pitchFamily="49" charset="0"/>
              </a:rPr>
              <a:t>// detects a cycle</a:t>
            </a:r>
          </a:p>
          <a:p>
            <a:pPr algn="l"/>
            <a:r>
              <a:rPr lang="en-US" b="1">
                <a:latin typeface="Courier New" pitchFamily="49" charset="0"/>
              </a:rPr>
              <a:t>public static &lt;T&gt; void dfsVisit(DiGraph&lt;T&gt; g, T sVertex,</a:t>
            </a:r>
          </a:p>
          <a:p>
            <a:pPr algn="l"/>
            <a:r>
              <a:rPr lang="en-US" b="1">
                <a:latin typeface="Courier New" pitchFamily="49" charset="0"/>
              </a:rPr>
              <a:t>LinkedList&lt;T&gt; dfsList, boolean checkForCycle)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T neighborVertex;</a:t>
            </a:r>
          </a:p>
          <a:p>
            <a:pPr algn="l"/>
            <a:r>
              <a:rPr lang="en-US" b="1">
                <a:latin typeface="Courier New" pitchFamily="49" charset="0"/>
              </a:rPr>
              <a:t>   Set&lt;T&gt; edgeSet;</a:t>
            </a:r>
          </a:p>
          <a:p>
            <a:pPr algn="l"/>
            <a:r>
              <a:rPr lang="en-US" b="1">
                <a:latin typeface="Courier New" pitchFamily="49" charset="0"/>
              </a:rPr>
              <a:t>   // iterator to scan the adjacency set of a vertex</a:t>
            </a:r>
          </a:p>
          <a:p>
            <a:pPr algn="l"/>
            <a:r>
              <a:rPr lang="en-US" b="1">
                <a:latin typeface="Courier New" pitchFamily="49" charset="0"/>
              </a:rPr>
              <a:t>   Iterator&lt;T&gt; edgeIter;</a:t>
            </a:r>
          </a:p>
          <a:p>
            <a:pPr algn="l"/>
            <a:r>
              <a:rPr lang="en-US" b="1">
                <a:latin typeface="Courier New" pitchFamily="49" charset="0"/>
              </a:rPr>
              <a:t>   VertexColor color;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if (!g.containsVertex(sVertex))</a:t>
            </a:r>
          </a:p>
          <a:p>
            <a:pPr algn="l"/>
            <a:r>
              <a:rPr lang="en-US" b="1">
                <a:latin typeface="Courier New" pitchFamily="49" charset="0"/>
              </a:rPr>
              <a:t>      throw new IllegalArgumentException(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"dfsVisit(): vertex not in the graph");</a:t>
            </a:r>
          </a:p>
        </p:txBody>
      </p:sp>
    </p:spTree>
    <p:extLst>
      <p:ext uri="{BB962C8B-B14F-4D97-AF65-F5344CB8AC3E}">
        <p14:creationId xmlns:p14="http://schemas.microsoft.com/office/powerpoint/2010/main" val="123422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dfsVisit() (continued)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301625" y="1525588"/>
            <a:ext cx="78295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// color vertex GRAY to note its discovery</a:t>
            </a:r>
          </a:p>
          <a:p>
            <a:pPr algn="l"/>
            <a:r>
              <a:rPr lang="en-US" b="1">
                <a:latin typeface="Courier New" pitchFamily="49" charset="0"/>
              </a:rPr>
              <a:t>   g.setColor(sVertex, VertexColor.GRAY);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edgeSet = g.getNeighbors(sVertex);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sequence through the adjacency set and look</a:t>
            </a:r>
          </a:p>
          <a:p>
            <a:pPr algn="l"/>
            <a:r>
              <a:rPr lang="en-US" b="1">
                <a:latin typeface="Courier New" pitchFamily="49" charset="0"/>
              </a:rPr>
              <a:t>   // for vertices that are not yet discovered</a:t>
            </a:r>
          </a:p>
          <a:p>
            <a:pPr algn="l"/>
            <a:r>
              <a:rPr lang="en-US" b="1">
                <a:latin typeface="Courier New" pitchFamily="49" charset="0"/>
              </a:rPr>
              <a:t>   // (colored WHITE); recursively call dfsVisit()</a:t>
            </a:r>
          </a:p>
          <a:p>
            <a:pPr algn="l"/>
            <a:r>
              <a:rPr lang="en-US" b="1">
                <a:latin typeface="Courier New" pitchFamily="49" charset="0"/>
              </a:rPr>
              <a:t>   // for each such vertex; if a vertex in the adjacency</a:t>
            </a:r>
          </a:p>
          <a:p>
            <a:pPr algn="l"/>
            <a:r>
              <a:rPr lang="en-US" b="1">
                <a:latin typeface="Courier New" pitchFamily="49" charset="0"/>
              </a:rPr>
              <a:t>   // list is GRAY, the vertex was discovered during a</a:t>
            </a:r>
          </a:p>
          <a:p>
            <a:pPr algn="l"/>
            <a:r>
              <a:rPr lang="en-US" b="1">
                <a:latin typeface="Courier New" pitchFamily="49" charset="0"/>
              </a:rPr>
              <a:t>   // previous call and there is a cycle that begins and</a:t>
            </a:r>
          </a:p>
          <a:p>
            <a:pPr algn="l"/>
            <a:r>
              <a:rPr lang="en-US" b="1">
                <a:latin typeface="Courier New" pitchFamily="49" charset="0"/>
              </a:rPr>
              <a:t>   // ends at the vertex; if checkForCycle is true,</a:t>
            </a:r>
          </a:p>
          <a:p>
            <a:pPr algn="l"/>
            <a:r>
              <a:rPr lang="en-US" b="1">
                <a:latin typeface="Courier New" pitchFamily="49" charset="0"/>
              </a:rPr>
              <a:t>   // throw an exception</a:t>
            </a:r>
          </a:p>
          <a:p>
            <a:pPr algn="l"/>
            <a:r>
              <a:rPr lang="en-US" b="1">
                <a:latin typeface="Courier New" pitchFamily="49" charset="0"/>
              </a:rPr>
              <a:t>   edgeIter = edgeSet.iterator();</a:t>
            </a:r>
          </a:p>
        </p:txBody>
      </p:sp>
    </p:spTree>
    <p:extLst>
      <p:ext uri="{BB962C8B-B14F-4D97-AF65-F5344CB8AC3E}">
        <p14:creationId xmlns:p14="http://schemas.microsoft.com/office/powerpoint/2010/main" val="12407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dfsVisit() (concluded)</a:t>
            </a:r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301625" y="1370013"/>
            <a:ext cx="81026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while (edgeIter.hasNext())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neighborVertex = edgeIter.next();</a:t>
            </a:r>
          </a:p>
          <a:p>
            <a:pPr algn="l"/>
            <a:r>
              <a:rPr lang="en-US" b="1">
                <a:latin typeface="Courier New" pitchFamily="49" charset="0"/>
              </a:rPr>
              <a:t>      color = g.getColor(neighborVertex);</a:t>
            </a:r>
          </a:p>
          <a:p>
            <a:pPr algn="l"/>
            <a:r>
              <a:rPr lang="en-US" b="1">
                <a:latin typeface="Courier New" pitchFamily="49" charset="0"/>
              </a:rPr>
              <a:t>      if (color == VertexColor.WHITE)</a:t>
            </a:r>
          </a:p>
          <a:p>
            <a:pPr algn="l"/>
            <a:r>
              <a:rPr lang="en-US" b="1">
                <a:latin typeface="Courier New" pitchFamily="49" charset="0"/>
              </a:rPr>
              <a:t>         dfsVisit(g, neighborVertex, dfsList,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checkForCycle);</a:t>
            </a:r>
          </a:p>
          <a:p>
            <a:pPr algn="l"/>
            <a:r>
              <a:rPr lang="en-US" b="1">
                <a:latin typeface="Courier New" pitchFamily="49" charset="0"/>
              </a:rPr>
              <a:t>      else if (color == VertexColor.GRAY &amp;&amp; checkForCycle)</a:t>
            </a:r>
          </a:p>
          <a:p>
            <a:pPr algn="l"/>
            <a:r>
              <a:rPr lang="en-US" b="1">
                <a:latin typeface="Courier New" pitchFamily="49" charset="0"/>
              </a:rPr>
              <a:t>         throw new IllegalPathStateException(</a:t>
            </a:r>
          </a:p>
          <a:p>
            <a:pPr algn="l"/>
            <a:r>
              <a:rPr lang="en-US" b="1">
                <a:latin typeface="Courier New" pitchFamily="49" charset="0"/>
              </a:rPr>
              <a:t>               "dfsVisit(): graph has a cycle");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finished with vertex sVertex; make it BLACK</a:t>
            </a:r>
          </a:p>
          <a:p>
            <a:pPr algn="l"/>
            <a:r>
              <a:rPr lang="en-US" b="1">
                <a:latin typeface="Courier New" pitchFamily="49" charset="0"/>
              </a:rPr>
              <a:t>   // and add it to the front of dfsList</a:t>
            </a:r>
          </a:p>
          <a:p>
            <a:pPr algn="l"/>
            <a:r>
              <a:rPr lang="en-US" b="1">
                <a:latin typeface="Courier New" pitchFamily="49" charset="0"/>
              </a:rPr>
              <a:t>   g.setColor(sVertex, VertexColor.BLACK);</a:t>
            </a:r>
          </a:p>
          <a:p>
            <a:pPr algn="l"/>
            <a:r>
              <a:rPr lang="en-US" b="1">
                <a:latin typeface="Courier New" pitchFamily="49" charset="0"/>
              </a:rPr>
              <a:t>   dfsList.addFirst(sVertex);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364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12954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Graph Traversal Algorithms (continued)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The breadth-first search visits vertices in the order of their path length from a starting vertex. It may not visit every vertex of the graph</a:t>
            </a:r>
          </a:p>
          <a:p>
            <a:pPr eaLnBrk="1" hangingPunct="1"/>
            <a:r>
              <a:rPr lang="en-US" smtClean="0"/>
              <a:t>The depth-first search traverses all the vertices of a graph by making a series of recursive calls that follow paths through the graph.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85163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762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Visit Example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62468" name="Picture 4" descr="AAERVJY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33528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28600" y="3429000"/>
            <a:ext cx="8102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LinkedList&lt;String&gt; finishOrder = new LinkedList&lt;String&gt;();</a:t>
            </a:r>
          </a:p>
          <a:p>
            <a:pPr algn="l"/>
            <a:r>
              <a:rPr lang="en-US" b="1">
                <a:latin typeface="Courier New" pitchFamily="49" charset="0"/>
              </a:rPr>
              <a:t>g.colorWhite();</a:t>
            </a:r>
          </a:p>
          <a:p>
            <a:pPr algn="l"/>
            <a:r>
              <a:rPr lang="en-US" b="1">
                <a:latin typeface="Courier New" pitchFamily="49" charset="0"/>
              </a:rPr>
              <a:t>DiGraphs.dfsVisit(g, "B", finishOrder, false);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4597400"/>
            <a:ext cx="5235575" cy="366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Output:  finishOrder: [B, D, E, F, C]</a:t>
            </a:r>
          </a:p>
        </p:txBody>
      </p:sp>
    </p:spTree>
    <p:extLst>
      <p:ext uri="{BB962C8B-B14F-4D97-AF65-F5344CB8AC3E}">
        <p14:creationId xmlns:p14="http://schemas.microsoft.com/office/powerpoint/2010/main" val="278683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14300" y="0"/>
            <a:ext cx="8229600" cy="762000"/>
          </a:xfrm>
          <a:noFill/>
        </p:spPr>
        <p:txBody>
          <a:bodyPr anchor="t"/>
          <a:lstStyle/>
          <a:p>
            <a:pPr algn="l" eaLnBrk="1" hangingPunct="1"/>
            <a:r>
              <a:rPr lang="en-US" smtClean="0"/>
              <a:t>Depth-First Visit Example </a:t>
            </a:r>
            <a:r>
              <a:rPr lang="en-US" sz="2300" smtClean="0"/>
              <a:t>(concluded)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63492" name="Picture 4" descr="AAERVJY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3124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04838" y="2667000"/>
            <a:ext cx="7472362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finishOrder = new LinkedList&lt;String&gt;();</a:t>
            </a:r>
          </a:p>
          <a:p>
            <a:pPr algn="l"/>
            <a:r>
              <a:rPr lang="en-US" b="1">
                <a:latin typeface="Courier New" pitchFamily="49" charset="0"/>
              </a:rPr>
              <a:t>g.colorWhite();</a:t>
            </a:r>
          </a:p>
          <a:p>
            <a:pPr algn="l"/>
            <a:r>
              <a:rPr lang="en-US" b="1">
                <a:latin typeface="Courier New" pitchFamily="49" charset="0"/>
              </a:rPr>
              <a:t>try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	DiGraphs.dfsVisit(g, "E", finishOrder, true);</a:t>
            </a:r>
          </a:p>
          <a:p>
            <a:pPr algn="l"/>
            <a:r>
              <a:rPr lang="en-US" b="1">
                <a:latin typeface="Courier New" pitchFamily="49" charset="0"/>
              </a:rPr>
              <a:t>	System.out.println("finishOrder: " + finishOrder);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  <a:p>
            <a:pPr algn="l"/>
            <a:r>
              <a:rPr lang="en-US" b="1">
                <a:latin typeface="Courier New" pitchFamily="49" charset="0"/>
              </a:rPr>
              <a:t>catch (IllegalPathStateException ipse)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	System.out.println(ipse.getMessage());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41350" y="5845175"/>
            <a:ext cx="7283450" cy="366713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Output: dfsVisit(): cycle involving vertices D and E</a:t>
            </a:r>
          </a:p>
        </p:txBody>
      </p:sp>
    </p:spTree>
    <p:extLst>
      <p:ext uri="{BB962C8B-B14F-4D97-AF65-F5344CB8AC3E}">
        <p14:creationId xmlns:p14="http://schemas.microsoft.com/office/powerpoint/2010/main" val="281177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85725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Search Algorithm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229600" cy="3581400"/>
          </a:xfrm>
        </p:spPr>
        <p:txBody>
          <a:bodyPr/>
          <a:lstStyle/>
          <a:p>
            <a:pPr eaLnBrk="1" hangingPunct="1"/>
            <a:r>
              <a:rPr lang="en-US" smtClean="0"/>
              <a:t>Depth‑first search begins with all</a:t>
            </a:r>
            <a:br>
              <a:rPr lang="en-US" smtClean="0"/>
            </a:br>
            <a:r>
              <a:rPr lang="en-US" smtClean="0"/>
              <a:t>WHITE vertices and performs depth‑first visits until all vertices of the graph are BLACK.</a:t>
            </a:r>
          </a:p>
          <a:p>
            <a:pPr eaLnBrk="1" hangingPunct="1"/>
            <a:r>
              <a:rPr lang="en-US" smtClean="0"/>
              <a:t>The algorithm returns a list of all vertices in the graph in the reverse order of their finishing times.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64517" name="Picture 4" descr="AAERVK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00600"/>
            <a:ext cx="60198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51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dfs()</a:t>
            </a: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301625" y="1525588"/>
            <a:ext cx="605472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// depth-first search; dfsList contains all</a:t>
            </a:r>
          </a:p>
          <a:p>
            <a:pPr algn="l"/>
            <a:r>
              <a:rPr lang="en-US" b="1">
                <a:latin typeface="Courier New" pitchFamily="49" charset="0"/>
              </a:rPr>
              <a:t>// the graph vertices in the reverse order</a:t>
            </a:r>
          </a:p>
          <a:p>
            <a:pPr algn="l"/>
            <a:r>
              <a:rPr lang="en-US" b="1">
                <a:latin typeface="Courier New" pitchFamily="49" charset="0"/>
              </a:rPr>
              <a:t>// of their finishing times</a:t>
            </a:r>
          </a:p>
          <a:p>
            <a:pPr algn="l"/>
            <a:r>
              <a:rPr lang="en-US" b="1">
                <a:latin typeface="Courier New" pitchFamily="49" charset="0"/>
              </a:rPr>
              <a:t>public static &lt;T&gt; void dfs(DiGraph&lt;T&gt; g,</a:t>
            </a:r>
          </a:p>
          <a:p>
            <a:pPr algn="l"/>
            <a:r>
              <a:rPr lang="en-US" b="1">
                <a:latin typeface="Courier New" pitchFamily="49" charset="0"/>
              </a:rPr>
              <a:t>LinkedList&lt;T&gt; dfsList)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Iterator&lt;T&gt; graphIter;</a:t>
            </a:r>
          </a:p>
          <a:p>
            <a:pPr algn="l"/>
            <a:r>
              <a:rPr lang="en-US" b="1">
                <a:latin typeface="Courier New" pitchFamily="49" charset="0"/>
              </a:rPr>
              <a:t>   T vertex = null;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clear dfsList</a:t>
            </a:r>
          </a:p>
          <a:p>
            <a:pPr algn="l"/>
            <a:r>
              <a:rPr lang="en-US" b="1">
                <a:latin typeface="Courier New" pitchFamily="49" charset="0"/>
              </a:rPr>
              <a:t>   dfsList.clear();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// initialize all vertices to WHITE</a:t>
            </a:r>
          </a:p>
          <a:p>
            <a:pPr algn="l"/>
            <a:r>
              <a:rPr lang="en-US" b="1">
                <a:latin typeface="Courier New" pitchFamily="49" charset="0"/>
              </a:rPr>
              <a:t>   g.colorWhite();</a:t>
            </a:r>
          </a:p>
        </p:txBody>
      </p:sp>
    </p:spTree>
    <p:extLst>
      <p:ext uri="{BB962C8B-B14F-4D97-AF65-F5344CB8AC3E}">
        <p14:creationId xmlns:p14="http://schemas.microsoft.com/office/powerpoint/2010/main" val="400295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dfs() (concluded)</a:t>
            </a: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301625" y="1827213"/>
            <a:ext cx="701040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// call dfsVisit() for each WHITE vertex</a:t>
            </a:r>
          </a:p>
          <a:p>
            <a:pPr algn="l"/>
            <a:r>
              <a:rPr lang="en-US" b="1">
                <a:latin typeface="Courier New" pitchFamily="49" charset="0"/>
              </a:rPr>
              <a:t>   graphIter = g.vertexSet().iterator();</a:t>
            </a:r>
          </a:p>
          <a:p>
            <a:pPr algn="l"/>
            <a:r>
              <a:rPr lang="en-US" b="1">
                <a:latin typeface="Courier New" pitchFamily="49" charset="0"/>
              </a:rPr>
              <a:t>   while (graphIter.hasNext())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vertex = graphIter.next();</a:t>
            </a:r>
          </a:p>
          <a:p>
            <a:pPr algn="l"/>
            <a:r>
              <a:rPr lang="en-US" b="1">
                <a:latin typeface="Courier New" pitchFamily="49" charset="0"/>
              </a:rPr>
              <a:t>      if (g.getColor(vertex) == VertexColor.WHITE)</a:t>
            </a:r>
          </a:p>
          <a:p>
            <a:pPr algn="l"/>
            <a:r>
              <a:rPr lang="en-US" b="1">
                <a:latin typeface="Courier New" pitchFamily="49" charset="0"/>
              </a:rPr>
              <a:t>         dfsVisit(g, vertex, dfsList, false);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711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3716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Running Time for Depth-First Search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argument similar to that for the breadth-first search shows that that the running time for dfs() is O(V+E), where V is the number of vertices in the graph and E is the number of edges.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66895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74638"/>
            <a:ext cx="8229600" cy="1143000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Depth-First Search Example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68612" name="Picture 4" descr="AAERVK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1910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27025" y="4692650"/>
            <a:ext cx="8512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b="1">
                <a:latin typeface="Courier New" pitchFamily="49" charset="0"/>
              </a:rPr>
              <a:t>dfsVisit() starting at E followed by dfsVisit() starting at A</a:t>
            </a:r>
          </a:p>
          <a:p>
            <a:r>
              <a:rPr lang="en-US" b="1">
                <a:latin typeface="Courier New" pitchFamily="49" charset="0"/>
              </a:rPr>
              <a:t>dfsList: [A, B, C, E, F, G, D]</a:t>
            </a:r>
          </a:p>
        </p:txBody>
      </p:sp>
    </p:spTree>
    <p:extLst>
      <p:ext uri="{BB962C8B-B14F-4D97-AF65-F5344CB8AC3E}">
        <p14:creationId xmlns:p14="http://schemas.microsoft.com/office/powerpoint/2010/main" val="105397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7270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Program 24.2</a:t>
            </a: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301625" y="912813"/>
            <a:ext cx="7966075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import java.io.FileNotFoundException;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import ds.util.DiGraph;</a:t>
            </a:r>
          </a:p>
          <a:p>
            <a:pPr algn="l"/>
            <a:r>
              <a:rPr lang="en-US" b="1">
                <a:latin typeface="Courier New" pitchFamily="49" charset="0"/>
              </a:rPr>
              <a:t>import ds.util.DiGraphs;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public class Program24_2</a:t>
            </a:r>
          </a:p>
          <a:p>
            <a:pPr algn="l"/>
            <a:r>
              <a:rPr lang="en-US" b="1">
                <a:latin typeface="Courier New" pitchFamily="49" charset="0"/>
              </a:rPr>
              <a:t>{</a:t>
            </a:r>
          </a:p>
          <a:p>
            <a:pPr algn="l"/>
            <a:r>
              <a:rPr lang="en-US" b="1">
                <a:latin typeface="Courier New" pitchFamily="49" charset="0"/>
              </a:rPr>
              <a:t>   public static void main(String[] args)</a:t>
            </a:r>
          </a:p>
          <a:p>
            <a:pPr algn="l"/>
            <a:r>
              <a:rPr lang="en-US" b="1">
                <a:latin typeface="Courier New" pitchFamily="49" charset="0"/>
              </a:rPr>
              <a:t>   throws FileNotFoundException</a:t>
            </a:r>
          </a:p>
          <a:p>
            <a:pPr algn="l"/>
            <a:r>
              <a:rPr lang="en-US" b="1">
                <a:latin typeface="Courier New" pitchFamily="49" charset="0"/>
              </a:rPr>
              <a:t>   {</a:t>
            </a:r>
          </a:p>
          <a:p>
            <a:pPr algn="l"/>
            <a:r>
              <a:rPr lang="en-US" b="1">
                <a:latin typeface="Courier New" pitchFamily="49" charset="0"/>
              </a:rPr>
              <a:t>      DiGraph&lt;String&gt; g = DiGraph.readGraph("cycle.dat");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determine if the graph is acyclic</a:t>
            </a:r>
          </a:p>
          <a:p>
            <a:pPr algn="l"/>
            <a:r>
              <a:rPr lang="en-US" b="1">
                <a:latin typeface="Courier New" pitchFamily="49" charset="0"/>
              </a:rPr>
              <a:t>      if (DiGraphs.acyclic(g))</a:t>
            </a:r>
          </a:p>
          <a:p>
            <a:pPr algn="l"/>
            <a:r>
              <a:rPr lang="en-US" b="1">
                <a:latin typeface="Courier New" pitchFamily="49" charset="0"/>
              </a:rPr>
              <a:t>         System.out.println("Graph is acyclic");</a:t>
            </a:r>
          </a:p>
          <a:p>
            <a:pPr algn="l"/>
            <a:r>
              <a:rPr lang="en-US" b="1">
                <a:latin typeface="Courier New" pitchFamily="49" charset="0"/>
              </a:rPr>
              <a:t>      else</a:t>
            </a:r>
          </a:p>
          <a:p>
            <a:pPr algn="l"/>
            <a:r>
              <a:rPr lang="en-US" b="1">
                <a:latin typeface="Courier New" pitchFamily="49" charset="0"/>
              </a:rPr>
              <a:t>         System.out.println("Graph is not acyclic");</a:t>
            </a:r>
          </a:p>
        </p:txBody>
      </p:sp>
    </p:spTree>
    <p:extLst>
      <p:ext uri="{BB962C8B-B14F-4D97-AF65-F5344CB8AC3E}">
        <p14:creationId xmlns:p14="http://schemas.microsoft.com/office/powerpoint/2010/main" val="170000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Program 24.2 (concluded)</a:t>
            </a: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301625" y="912813"/>
            <a:ext cx="782955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latin typeface="Courier New" pitchFamily="49" charset="0"/>
              </a:rPr>
              <a:t>      // add edge (E,B) to create a cycle</a:t>
            </a:r>
          </a:p>
          <a:p>
            <a:pPr algn="l"/>
            <a:r>
              <a:rPr lang="en-US" b="1">
                <a:latin typeface="Courier New" pitchFamily="49" charset="0"/>
              </a:rPr>
              <a:t>      System.out.print("   Adding edge (E,B): ");</a:t>
            </a:r>
          </a:p>
          <a:p>
            <a:pPr algn="l"/>
            <a:r>
              <a:rPr lang="en-US" b="1">
                <a:latin typeface="Courier New" pitchFamily="49" charset="0"/>
              </a:rPr>
              <a:t>      g.addEdge("E", "B", 1);</a:t>
            </a:r>
          </a:p>
          <a:p>
            <a:pPr algn="l"/>
            <a:endParaRPr lang="en-US" b="1">
              <a:latin typeface="Courier New" pitchFamily="49" charset="0"/>
            </a:endParaRPr>
          </a:p>
          <a:p>
            <a:pPr algn="l"/>
            <a:r>
              <a:rPr lang="en-US" b="1">
                <a:latin typeface="Courier New" pitchFamily="49" charset="0"/>
              </a:rPr>
              <a:t>      // retest the graph to see if it is acyclic</a:t>
            </a:r>
          </a:p>
          <a:p>
            <a:pPr algn="l"/>
            <a:r>
              <a:rPr lang="en-US" b="1">
                <a:latin typeface="Courier New" pitchFamily="49" charset="0"/>
              </a:rPr>
              <a:t>      if (DiGraphs.acyclic(g))</a:t>
            </a:r>
          </a:p>
          <a:p>
            <a:pPr algn="l"/>
            <a:r>
              <a:rPr lang="en-US" b="1">
                <a:latin typeface="Courier New" pitchFamily="49" charset="0"/>
              </a:rPr>
              <a:t>         System.out.println("New graph is acyclic");</a:t>
            </a:r>
          </a:p>
          <a:p>
            <a:pPr algn="l"/>
            <a:r>
              <a:rPr lang="en-US" b="1">
                <a:latin typeface="Courier New" pitchFamily="49" charset="0"/>
              </a:rPr>
              <a:t>      else</a:t>
            </a:r>
          </a:p>
          <a:p>
            <a:pPr algn="l"/>
            <a:r>
              <a:rPr lang="en-US" b="1">
                <a:latin typeface="Courier New" pitchFamily="49" charset="0"/>
              </a:rPr>
              <a:t>         System.out.println("New graph is not acyclic");</a:t>
            </a:r>
          </a:p>
          <a:p>
            <a:pPr algn="l"/>
            <a:r>
              <a:rPr lang="en-US" b="1">
                <a:latin typeface="Courier New" pitchFamily="49" charset="0"/>
              </a:rPr>
              <a:t>   }</a:t>
            </a:r>
          </a:p>
          <a:p>
            <a:pPr algn="l"/>
            <a:r>
              <a:rPr lang="en-US" b="1">
                <a:latin typeface="Courier New" pitchFamily="49" charset="0"/>
              </a:rPr>
              <a:t>}</a:t>
            </a:r>
          </a:p>
        </p:txBody>
      </p:sp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301625" y="4267200"/>
            <a:ext cx="6464300" cy="119062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b="1">
                <a:solidFill>
                  <a:schemeClr val="bg1"/>
                </a:solidFill>
                <a:latin typeface="Courier New" pitchFamily="49" charset="0"/>
              </a:rPr>
              <a:t>Run:</a:t>
            </a:r>
          </a:p>
          <a:p>
            <a:pPr algn="l"/>
            <a:endParaRPr lang="en-US" b="1">
              <a:solidFill>
                <a:schemeClr val="bg1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bg1"/>
                </a:solidFill>
                <a:latin typeface="Courier New" pitchFamily="49" charset="0"/>
              </a:rPr>
              <a:t>Graph is acyclic</a:t>
            </a:r>
          </a:p>
          <a:p>
            <a:pPr algn="l"/>
            <a:r>
              <a:rPr lang="en-US" b="1">
                <a:solidFill>
                  <a:schemeClr val="bg1"/>
                </a:solidFill>
                <a:latin typeface="Courier New" pitchFamily="49" charset="0"/>
              </a:rPr>
              <a:t>   Adding edge (E,B): New graph is not acyclic</a:t>
            </a:r>
          </a:p>
        </p:txBody>
      </p:sp>
    </p:spTree>
    <p:extLst>
      <p:ext uri="{BB962C8B-B14F-4D97-AF65-F5344CB8AC3E}">
        <p14:creationId xmlns:p14="http://schemas.microsoft.com/office/powerpoint/2010/main" val="376668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1325563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Graph Traversal Algorithms (continued)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133600"/>
          </a:xfrm>
        </p:spPr>
        <p:txBody>
          <a:bodyPr/>
          <a:lstStyle/>
          <a:p>
            <a:pPr eaLnBrk="1" hangingPunct="1"/>
            <a:r>
              <a:rPr lang="en-US" smtClean="0"/>
              <a:t>Graph algorithms discern the state of a vertex during the algorithm by using the colors WHITE, GRAY, and BLACK.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4201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274638"/>
            <a:ext cx="8229600" cy="792162"/>
          </a:xfrm>
          <a:noFill/>
        </p:spPr>
        <p:txBody>
          <a:bodyPr anchor="t"/>
          <a:lstStyle/>
          <a:p>
            <a:pPr eaLnBrk="1" hangingPunct="1"/>
            <a:r>
              <a:rPr lang="en-US" smtClean="0"/>
              <a:t>Breadth-First Search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7892" name="Picture 4" descr="AAERVJX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33401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9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11430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Breadth-First Search Algorithm (continued)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90625"/>
            <a:ext cx="8229600" cy="35337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Color all vertices of the sample graph WHITE and push the starting vertex (A) onto the queue visitQueue.</a:t>
            </a:r>
          </a:p>
          <a:p>
            <a:pPr eaLnBrk="1" hangingPunct="1"/>
            <a:r>
              <a:rPr lang="en-US" smtClean="0"/>
              <a:t>Pop A from the queue, color it BLACK, and insert it into visitList, which is the list of visited vertices. Push all WHITE neighbors onto the queue.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98950"/>
            <a:ext cx="3810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2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Breadth-First Search Algorithm (continued)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229600" cy="2590800"/>
          </a:xfrm>
        </p:spPr>
        <p:txBody>
          <a:bodyPr/>
          <a:lstStyle/>
          <a:p>
            <a:pPr eaLnBrk="1" hangingPunct="1"/>
            <a:r>
              <a:rPr lang="en-US" smtClean="0"/>
              <a:t>Pop B from the queue and place it in visitList with color BLACK. The only adjacent vertex for B is D, which is still colored WHITE. Color D GRAY and add it to the queue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57600"/>
            <a:ext cx="45720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92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7620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Breadth-First Search Algorithm (continued)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Pop C and place it in visitList. The adjacent vertex G is GRAY. No new vertices enter the queue.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22663"/>
            <a:ext cx="5029200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33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8229600" cy="1143000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mtClean="0"/>
              <a:t>Breadth-First Search Algorithm (continued)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Pop vertex G from the queue and place it in visitList. G has no adjacent vertices, so pop D from the queue. The neighbors, E and F, enter the queue.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2005 Pearson Education, Inc., Upper Saddle River, NJ.  All rights reserved. </a:t>
            </a:r>
          </a:p>
        </p:txBody>
      </p:sp>
      <p:pic>
        <p:nvPicPr>
          <p:cNvPr id="41989" name="Picture 4" descr="AAERVJS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4038600"/>
            <a:ext cx="74803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87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2476</Words>
  <Application>Microsoft Office PowerPoint</Application>
  <PresentationFormat>On-screen Show (4:3)</PresentationFormat>
  <Paragraphs>356</Paragraphs>
  <Slides>38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Document</vt:lpstr>
      <vt:lpstr>Algoritma Traversal Graph</vt:lpstr>
      <vt:lpstr>Graph Traversal Algorithms</vt:lpstr>
      <vt:lpstr>Graph Traversal Algorithms (continued)</vt:lpstr>
      <vt:lpstr>Graph Traversal Algorithms (continued)</vt:lpstr>
      <vt:lpstr>Breadth-First Search Algorithm</vt:lpstr>
      <vt:lpstr>Breadth-First Search Algorithm (continued)</vt:lpstr>
      <vt:lpstr>Breadth-First Search Algorithm (continued)</vt:lpstr>
      <vt:lpstr>Breadth-First Search Algorithm (continued)</vt:lpstr>
      <vt:lpstr>Breadth-First Search Algorithm (continued)</vt:lpstr>
      <vt:lpstr>Breadth-First Search Algorithm (continued)</vt:lpstr>
      <vt:lpstr>Implementing Breadth-First Search</vt:lpstr>
      <vt:lpstr>Implementing Breadth-First Search (continued)</vt:lpstr>
      <vt:lpstr>Implementing Breadth-First Search (continued)</vt:lpstr>
      <vt:lpstr>bfs()</vt:lpstr>
      <vt:lpstr>bfs() (continued)</vt:lpstr>
      <vt:lpstr>bfs() (continued)</vt:lpstr>
      <vt:lpstr>bfs() (concluded)</vt:lpstr>
      <vt:lpstr>bfs() (concluded)</vt:lpstr>
      <vt:lpstr>Running Time of Breadth-First Search</vt:lpstr>
      <vt:lpstr>Breadth-First Search Example</vt:lpstr>
      <vt:lpstr>Breadth-First Search Example (concluded)</vt:lpstr>
      <vt:lpstr>Depth-First Visit</vt:lpstr>
      <vt:lpstr>Depth-First Visit (continued)</vt:lpstr>
      <vt:lpstr>Depth-First Visit (continued)</vt:lpstr>
      <vt:lpstr>Depth-First Visit (continued)</vt:lpstr>
      <vt:lpstr>Depth-First Visit (continued)</vt:lpstr>
      <vt:lpstr>dfsVisit()</vt:lpstr>
      <vt:lpstr>dfsVisit() (continued)</vt:lpstr>
      <vt:lpstr>dfsVisit() (concluded)</vt:lpstr>
      <vt:lpstr>Depth-First Visit Example</vt:lpstr>
      <vt:lpstr>Depth-First Visit Example (concluded)</vt:lpstr>
      <vt:lpstr>Depth-First Search Algorithm</vt:lpstr>
      <vt:lpstr>dfs()</vt:lpstr>
      <vt:lpstr>dfs() (concluded)</vt:lpstr>
      <vt:lpstr>Running Time for Depth-First Search</vt:lpstr>
      <vt:lpstr>Depth-First Search Example</vt:lpstr>
      <vt:lpstr>Program 24.2</vt:lpstr>
      <vt:lpstr>Program 24.2 (concluded)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yuliana</dc:creator>
  <cp:lastModifiedBy>User</cp:lastModifiedBy>
  <cp:revision>12</cp:revision>
  <dcterms:created xsi:type="dcterms:W3CDTF">2006-08-16T00:00:00Z</dcterms:created>
  <dcterms:modified xsi:type="dcterms:W3CDTF">2014-12-17T10:42:42Z</dcterms:modified>
</cp:coreProperties>
</file>