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627B5-0134-437C-A5D6-4EDD68303D05}" type="datetimeFigureOut">
              <a:rPr lang="en-AU" smtClean="0"/>
              <a:t>17/12/2014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E5415-4475-4E69-91D9-C435536ED1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4918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36B9BF1-2F51-4A32-B57F-455543E7740F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5879927-0273-4A14-B962-0664EE66A503}" type="slidenum">
              <a:rPr lang="en-US" smtClean="0">
                <a:latin typeface="Arial" charset="0"/>
              </a:rPr>
              <a:pPr/>
              <a:t>11</a:t>
            </a:fld>
            <a:endParaRPr lang="en-US" smtClean="0">
              <a:latin typeface="Arial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DD8FED6-0669-4183-A3A4-9B3055B18870}" type="slidenum">
              <a:rPr lang="en-US" smtClean="0">
                <a:latin typeface="Arial" charset="0"/>
              </a:rPr>
              <a:pPr/>
              <a:t>12</a:t>
            </a:fld>
            <a:endParaRPr lang="en-US" smtClean="0">
              <a:latin typeface="Arial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9427559-EC59-4132-AD2D-BB9CF8BC9CE3}" type="slidenum">
              <a:rPr lang="en-US" smtClean="0">
                <a:latin typeface="Arial" charset="0"/>
              </a:rPr>
              <a:pPr/>
              <a:t>13</a:t>
            </a:fld>
            <a:endParaRPr lang="en-US" smtClean="0">
              <a:latin typeface="Arial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38F5B25-7B55-4C6D-854F-98E6EDB13584}" type="slidenum">
              <a:rPr lang="en-US" smtClean="0">
                <a:latin typeface="Arial" charset="0"/>
              </a:rPr>
              <a:pPr/>
              <a:t>14</a:t>
            </a:fld>
            <a:endParaRPr lang="en-US" smtClean="0">
              <a:latin typeface="Arial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EF114EB-4592-4FAD-8A46-B2642C8D5B16}" type="slidenum">
              <a:rPr lang="en-US" smtClean="0">
                <a:latin typeface="Arial" charset="0"/>
              </a:rPr>
              <a:pPr/>
              <a:t>15</a:t>
            </a:fld>
            <a:endParaRPr lang="en-US" smtClean="0">
              <a:latin typeface="Arial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CBE7099-1904-4EA7-A6B9-E18CDEE67D0A}" type="slidenum">
              <a:rPr lang="en-US" smtClean="0">
                <a:latin typeface="Arial" charset="0"/>
              </a:rPr>
              <a:pPr/>
              <a:t>16</a:t>
            </a:fld>
            <a:endParaRPr lang="en-US" smtClean="0">
              <a:latin typeface="Arial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B3D8EB2-E4A2-4A6C-8BD0-B01A7F4EA05F}" type="slidenum">
              <a:rPr lang="en-US" smtClean="0">
                <a:latin typeface="Arial" charset="0"/>
              </a:rPr>
              <a:pPr/>
              <a:t>17</a:t>
            </a:fld>
            <a:endParaRPr lang="en-US" smtClean="0">
              <a:latin typeface="Arial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D02FE41-DDDA-46D9-903C-4556DA31DBC9}" type="slidenum">
              <a:rPr lang="en-US" smtClean="0">
                <a:latin typeface="Arial" charset="0"/>
              </a:rPr>
              <a:pPr/>
              <a:t>18</a:t>
            </a:fld>
            <a:endParaRPr lang="en-US" smtClean="0">
              <a:latin typeface="Arial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9E98048-E5EB-44CC-977A-9826A9F8CD2A}" type="slidenum">
              <a:rPr lang="en-US" smtClean="0">
                <a:latin typeface="Arial" charset="0"/>
              </a:rPr>
              <a:pPr/>
              <a:t>19</a:t>
            </a:fld>
            <a:endParaRPr lang="en-US" smtClean="0">
              <a:latin typeface="Arial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3E0894C-0323-407F-BEBF-626AAB0C7259}" type="slidenum">
              <a:rPr lang="en-US" smtClean="0">
                <a:latin typeface="Arial" charset="0"/>
              </a:rPr>
              <a:pPr/>
              <a:t>20</a:t>
            </a:fld>
            <a:endParaRPr lang="en-US" smtClean="0">
              <a:latin typeface="Arial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597CFB3-C6C3-459D-9337-C54F760CCDE0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F795AC5-B817-4BB4-9AB3-D055B3D1509B}" type="slidenum">
              <a:rPr lang="en-US" smtClean="0">
                <a:latin typeface="Arial" charset="0"/>
              </a:rPr>
              <a:pPr/>
              <a:t>21</a:t>
            </a:fld>
            <a:endParaRPr lang="en-US" smtClean="0">
              <a:latin typeface="Arial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90A446E-C6AA-4483-9C73-ADC88DC19B61}" type="slidenum">
              <a:rPr lang="en-US" smtClean="0">
                <a:latin typeface="Arial" charset="0"/>
              </a:rPr>
              <a:pPr/>
              <a:t>22</a:t>
            </a:fld>
            <a:endParaRPr lang="en-US" smtClean="0">
              <a:latin typeface="Arial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4F55070-06F8-490C-B177-C4064D7CF565}" type="slidenum">
              <a:rPr lang="en-US" smtClean="0">
                <a:latin typeface="Arial" charset="0"/>
              </a:rPr>
              <a:pPr/>
              <a:t>23</a:t>
            </a:fld>
            <a:endParaRPr lang="en-US" smtClean="0">
              <a:latin typeface="Arial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C3C112B-4B4B-4C13-8051-15308A0DBB43}" type="slidenum">
              <a:rPr lang="en-US" smtClean="0">
                <a:latin typeface="Arial" charset="0"/>
              </a:rPr>
              <a:pPr/>
              <a:t>24</a:t>
            </a:fld>
            <a:endParaRPr lang="en-US" smtClean="0">
              <a:latin typeface="Arial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E393D51-C654-48C9-B787-6656391B315D}" type="slidenum">
              <a:rPr lang="en-US" smtClean="0">
                <a:latin typeface="Arial" charset="0"/>
              </a:rPr>
              <a:pPr/>
              <a:t>25</a:t>
            </a:fld>
            <a:endParaRPr lang="en-US" smtClean="0">
              <a:latin typeface="Arial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0779C66-CD4A-4406-8913-5F10FB1EF7F3}" type="slidenum">
              <a:rPr lang="en-US" smtClean="0">
                <a:latin typeface="Arial" charset="0"/>
              </a:rPr>
              <a:pPr/>
              <a:t>26</a:t>
            </a:fld>
            <a:endParaRPr lang="en-US" smtClean="0">
              <a:latin typeface="Arial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EBF3887-D29B-4FEE-BAB7-1174CF9D77F0}" type="slidenum">
              <a:rPr lang="en-US" smtClean="0">
                <a:latin typeface="Arial" charset="0"/>
              </a:rPr>
              <a:pPr/>
              <a:t>27</a:t>
            </a:fld>
            <a:endParaRPr lang="en-US" smtClean="0">
              <a:latin typeface="Arial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A2DCF6F-FD4D-4280-B2AC-AD01C65B380D}" type="slidenum">
              <a:rPr lang="en-US" smtClean="0">
                <a:latin typeface="Arial" charset="0"/>
              </a:rPr>
              <a:pPr/>
              <a:t>28</a:t>
            </a:fld>
            <a:endParaRPr lang="en-US" smtClean="0">
              <a:latin typeface="Arial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D2854D6-E089-4077-AA1F-725AE273FC9B}" type="slidenum">
              <a:rPr lang="en-US" smtClean="0">
                <a:latin typeface="Arial" charset="0"/>
              </a:rPr>
              <a:pPr/>
              <a:t>29</a:t>
            </a:fld>
            <a:endParaRPr lang="en-US" smtClean="0">
              <a:latin typeface="Arial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02CFB5B-1199-4373-BD04-8FADB8A83807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BC2520C-0236-4750-BBDF-8F02DDBA6931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D8BD42D-5F08-4B77-BE7E-318B1AAE98E0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0316F91-630E-44CB-85E9-68EA46F99ED5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4154662-E00F-4E13-994F-A9B12297A6F5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D62E1E4-ABFE-42AE-9E94-C00E645F3F5E}" type="slidenum">
              <a:rPr lang="en-US" smtClean="0">
                <a:latin typeface="Arial" charset="0"/>
              </a:rPr>
              <a:pPr/>
              <a:t>9</a:t>
            </a:fld>
            <a:endParaRPr lang="en-US" smtClean="0">
              <a:latin typeface="Arial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71854E4-5A42-44FA-B21F-7210AC51C17C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Graph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2196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-155575" y="152400"/>
            <a:ext cx="8229600" cy="1143000"/>
          </a:xfrm>
          <a:noFill/>
        </p:spPr>
        <p:txBody>
          <a:bodyPr anchor="t"/>
          <a:lstStyle/>
          <a:p>
            <a:pPr eaLnBrk="1" hangingPunct="1"/>
            <a:r>
              <a:rPr lang="en-US" smtClean="0"/>
              <a:t>Graph Terminology (continued)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A digraph is </a:t>
            </a:r>
            <a:r>
              <a:rPr lang="en-US" i="1" smtClean="0"/>
              <a:t>strongly connected</a:t>
            </a:r>
            <a:r>
              <a:rPr lang="en-US" smtClean="0"/>
              <a:t> if there is a path from any vertex to any other vertex.</a:t>
            </a:r>
          </a:p>
          <a:p>
            <a:pPr eaLnBrk="1" hangingPunct="1"/>
            <a:r>
              <a:rPr lang="en-US" smtClean="0"/>
              <a:t>The digraph is </a:t>
            </a:r>
            <a:r>
              <a:rPr lang="en-US" i="1" smtClean="0"/>
              <a:t>weakly connected</a:t>
            </a:r>
            <a:r>
              <a:rPr lang="en-US" smtClean="0"/>
              <a:t> if, for each pair of vertices v</a:t>
            </a:r>
            <a:r>
              <a:rPr lang="en-US" baseline="-25000" smtClean="0"/>
              <a:t>i</a:t>
            </a:r>
            <a:r>
              <a:rPr lang="en-US" smtClean="0"/>
              <a:t> and v</a:t>
            </a:r>
            <a:r>
              <a:rPr lang="en-US" baseline="-25000" smtClean="0"/>
              <a:t>j</a:t>
            </a:r>
            <a:r>
              <a:rPr lang="en-US" smtClean="0"/>
              <a:t>, there is either a path P(v</a:t>
            </a:r>
            <a:r>
              <a:rPr lang="en-US" baseline="-25000" smtClean="0"/>
              <a:t>i</a:t>
            </a:r>
            <a:r>
              <a:rPr lang="en-US" smtClean="0"/>
              <a:t>, v</a:t>
            </a:r>
            <a:r>
              <a:rPr lang="en-US" baseline="-25000" smtClean="0"/>
              <a:t>j</a:t>
            </a:r>
            <a:r>
              <a:rPr lang="en-US" smtClean="0"/>
              <a:t>) or a path P(v</a:t>
            </a:r>
            <a:r>
              <a:rPr lang="en-US" baseline="-25000" smtClean="0"/>
              <a:t>j</a:t>
            </a:r>
            <a:r>
              <a:rPr lang="en-US" smtClean="0"/>
              <a:t>,v</a:t>
            </a:r>
            <a:r>
              <a:rPr lang="en-US" baseline="-25000" smtClean="0"/>
              <a:t>i</a:t>
            </a:r>
            <a:r>
              <a:rPr lang="en-US" smtClean="0"/>
              <a:t>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3291633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-149225" y="152400"/>
            <a:ext cx="8229600" cy="1143000"/>
          </a:xfrm>
          <a:noFill/>
        </p:spPr>
        <p:txBody>
          <a:bodyPr anchor="t"/>
          <a:lstStyle/>
          <a:p>
            <a:pPr eaLnBrk="1" hangingPunct="1"/>
            <a:r>
              <a:rPr lang="en-US" smtClean="0"/>
              <a:t>Graph Terminology (continued)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pic>
        <p:nvPicPr>
          <p:cNvPr id="18436" name="Picture 4" descr="AAERVJR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0" y="2170113"/>
            <a:ext cx="8610600" cy="278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293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-187325" y="152400"/>
            <a:ext cx="8229600" cy="1143000"/>
          </a:xfrm>
          <a:noFill/>
        </p:spPr>
        <p:txBody>
          <a:bodyPr anchor="t"/>
          <a:lstStyle/>
          <a:p>
            <a:pPr eaLnBrk="1" hangingPunct="1"/>
            <a:r>
              <a:rPr lang="en-US" smtClean="0"/>
              <a:t>Graph Terminology (concluded)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0" y="990600"/>
            <a:ext cx="8229600" cy="1752600"/>
          </a:xfrm>
        </p:spPr>
        <p:txBody>
          <a:bodyPr/>
          <a:lstStyle/>
          <a:p>
            <a:pPr eaLnBrk="1" hangingPunct="1"/>
            <a:r>
              <a:rPr lang="en-US" smtClean="0"/>
              <a:t>An </a:t>
            </a:r>
            <a:r>
              <a:rPr lang="en-US" i="1" smtClean="0"/>
              <a:t>acyclic</a:t>
            </a:r>
            <a:r>
              <a:rPr lang="en-US" smtClean="0"/>
              <a:t> graph has no cycles.</a:t>
            </a:r>
          </a:p>
          <a:p>
            <a:pPr eaLnBrk="1" hangingPunct="1"/>
            <a:r>
              <a:rPr lang="en-US" smtClean="0"/>
              <a:t>Each edge in  a </a:t>
            </a:r>
            <a:r>
              <a:rPr lang="en-US" i="1" smtClean="0"/>
              <a:t>weighted digraph</a:t>
            </a:r>
            <a:r>
              <a:rPr lang="en-US" smtClean="0"/>
              <a:t>, has a cost associated with traversing the edge. 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pic>
        <p:nvPicPr>
          <p:cNvPr id="19461" name="Picture 4" descr="AAERVJT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98800"/>
            <a:ext cx="8686800" cy="269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2497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229600" cy="762000"/>
          </a:xfrm>
          <a:noFill/>
        </p:spPr>
        <p:txBody>
          <a:bodyPr anchor="t"/>
          <a:lstStyle/>
          <a:p>
            <a:pPr eaLnBrk="1" hangingPunct="1"/>
            <a:r>
              <a:rPr lang="en-US" smtClean="0"/>
              <a:t>Creating and Using Graphs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229600" cy="1676400"/>
          </a:xfrm>
        </p:spPr>
        <p:txBody>
          <a:bodyPr/>
          <a:lstStyle/>
          <a:p>
            <a:pPr eaLnBrk="1" hangingPunct="1"/>
            <a:r>
              <a:rPr lang="en-US" smtClean="0"/>
              <a:t>The Graph interface specifies all  basic graph operations including inserting and erasing vertices and edges.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3659990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229600" cy="1143000"/>
          </a:xfrm>
          <a:noFill/>
        </p:spPr>
        <p:txBody>
          <a:bodyPr anchor="t">
            <a:normAutofit fontScale="90000"/>
          </a:bodyPr>
          <a:lstStyle/>
          <a:p>
            <a:pPr eaLnBrk="1" hangingPunct="1"/>
            <a:r>
              <a:rPr lang="en-US" smtClean="0"/>
              <a:t>Creating and Using Graphs (continued)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700088" y="1693863"/>
          <a:ext cx="7910512" cy="432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4" imgW="5605513" imgH="3064357" progId="Word.Document.8">
                  <p:embed/>
                </p:oleObj>
              </mc:Choice>
              <mc:Fallback>
                <p:oleObj name="Document" r:id="rId4" imgW="5605513" imgH="306435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8" y="1693863"/>
                        <a:ext cx="7910512" cy="432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2821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229600" cy="1447800"/>
          </a:xfrm>
          <a:noFill/>
        </p:spPr>
        <p:txBody>
          <a:bodyPr anchor="t"/>
          <a:lstStyle/>
          <a:p>
            <a:pPr eaLnBrk="1" hangingPunct="1"/>
            <a:r>
              <a:rPr lang="en-US" smtClean="0"/>
              <a:t>Creating and Using Graphs (continued)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541338" y="1828800"/>
          <a:ext cx="8374062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cument" r:id="rId4" imgW="6063916" imgH="2859418" progId="Word.Document.8">
                  <p:embed/>
                </p:oleObj>
              </mc:Choice>
              <mc:Fallback>
                <p:oleObj name="Document" r:id="rId4" imgW="6063916" imgH="285941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1828800"/>
                        <a:ext cx="8374062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7518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229600" cy="1401763"/>
          </a:xfrm>
          <a:noFill/>
        </p:spPr>
        <p:txBody>
          <a:bodyPr anchor="t">
            <a:normAutofit fontScale="90000"/>
          </a:bodyPr>
          <a:lstStyle/>
          <a:p>
            <a:pPr eaLnBrk="1" hangingPunct="1"/>
            <a:r>
              <a:rPr lang="en-US" smtClean="0"/>
              <a:t>Creating and Using Graphs (continued)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457200" y="1981200"/>
          <a:ext cx="8302625" cy="362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Document" r:id="rId4" imgW="6063916" imgH="2654478" progId="Word.Document.8">
                  <p:embed/>
                </p:oleObj>
              </mc:Choice>
              <mc:Fallback>
                <p:oleObj name="Document" r:id="rId4" imgW="6063916" imgH="265447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81200"/>
                        <a:ext cx="8302625" cy="362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8896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229600" cy="1401763"/>
          </a:xfrm>
          <a:noFill/>
        </p:spPr>
        <p:txBody>
          <a:bodyPr anchor="t">
            <a:normAutofit fontScale="90000"/>
          </a:bodyPr>
          <a:lstStyle/>
          <a:p>
            <a:pPr eaLnBrk="1" hangingPunct="1"/>
            <a:r>
              <a:rPr lang="en-US" smtClean="0"/>
              <a:t>Creating and Using Graphs (continued)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533400" y="1828800"/>
          <a:ext cx="8077200" cy="380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Document" r:id="rId4" imgW="6063916" imgH="2859418" progId="Word.Document.8">
                  <p:embed/>
                </p:oleObj>
              </mc:Choice>
              <mc:Fallback>
                <p:oleObj name="Document" r:id="rId4" imgW="6063916" imgH="285941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828800"/>
                        <a:ext cx="8077200" cy="3802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785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229600" cy="1554162"/>
          </a:xfrm>
          <a:noFill/>
        </p:spPr>
        <p:txBody>
          <a:bodyPr anchor="t"/>
          <a:lstStyle/>
          <a:p>
            <a:pPr eaLnBrk="1" hangingPunct="1"/>
            <a:r>
              <a:rPr lang="en-US" smtClean="0"/>
              <a:t>Creating and Using Graphs (continued)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266700" y="1981200"/>
          <a:ext cx="8680450" cy="309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Document" r:id="rId4" imgW="6083046" imgH="2168467" progId="Word.Document.8">
                  <p:embed/>
                </p:oleObj>
              </mc:Choice>
              <mc:Fallback>
                <p:oleObj name="Document" r:id="rId4" imgW="6083046" imgH="216846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" y="1981200"/>
                        <a:ext cx="8680450" cy="309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137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8229600" cy="1295400"/>
          </a:xfrm>
          <a:noFill/>
        </p:spPr>
        <p:txBody>
          <a:bodyPr anchor="t">
            <a:normAutofit fontScale="90000"/>
          </a:bodyPr>
          <a:lstStyle/>
          <a:p>
            <a:pPr eaLnBrk="1" hangingPunct="1"/>
            <a:r>
              <a:rPr lang="en-US" smtClean="0"/>
              <a:t>Creating and Using Graphs (continued)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pic>
        <p:nvPicPr>
          <p:cNvPr id="21508" name="Picture 4" descr="AAERVJV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650" y="1492250"/>
            <a:ext cx="6883400" cy="467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2997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noFill/>
        </p:spPr>
        <p:txBody>
          <a:bodyPr anchor="t"/>
          <a:lstStyle/>
          <a:p>
            <a:pPr eaLnBrk="1" hangingPunct="1"/>
            <a:r>
              <a:rPr lang="en-US" dirty="0" err="1" smtClean="0"/>
              <a:t>Terminologi</a:t>
            </a:r>
            <a:r>
              <a:rPr lang="en-US" dirty="0" smtClean="0"/>
              <a:t> Graph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8229600" cy="39624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A graph consists of a set of </a:t>
            </a:r>
            <a:r>
              <a:rPr lang="en-US" i="1" dirty="0" smtClean="0"/>
              <a:t>vertices</a:t>
            </a:r>
            <a:r>
              <a:rPr lang="en-US" dirty="0" smtClean="0"/>
              <a:t> V, along with a set of </a:t>
            </a:r>
            <a:r>
              <a:rPr lang="en-US" i="1" dirty="0" smtClean="0"/>
              <a:t>edges</a:t>
            </a:r>
            <a:r>
              <a:rPr lang="en-US" dirty="0" smtClean="0"/>
              <a:t> E that connect pairs of vertices.</a:t>
            </a:r>
          </a:p>
          <a:p>
            <a:pPr lvl="1" eaLnBrk="1" hangingPunct="1"/>
            <a:r>
              <a:rPr lang="en-US" dirty="0" smtClean="0"/>
              <a:t>An edge e = (</a:t>
            </a:r>
            <a:r>
              <a:rPr lang="en-US" dirty="0" err="1" smtClean="0"/>
              <a:t>vi,vj</a:t>
            </a:r>
            <a:r>
              <a:rPr lang="en-US" dirty="0" smtClean="0"/>
              <a:t>) connects vertices vi and </a:t>
            </a:r>
            <a:r>
              <a:rPr lang="en-US" dirty="0" err="1" smtClean="0"/>
              <a:t>vj</a:t>
            </a:r>
            <a:r>
              <a:rPr lang="en-US" dirty="0" smtClean="0"/>
              <a:t>.</a:t>
            </a:r>
          </a:p>
          <a:p>
            <a:pPr lvl="1" eaLnBrk="1" hangingPunct="1"/>
            <a:r>
              <a:rPr lang="en-US" dirty="0" smtClean="0"/>
              <a:t> A </a:t>
            </a:r>
            <a:r>
              <a:rPr lang="en-US" i="1" dirty="0" smtClean="0"/>
              <a:t>self-loop</a:t>
            </a:r>
            <a:r>
              <a:rPr lang="en-US" dirty="0" smtClean="0"/>
              <a:t> is an edge that connects a vertex to itself. We assume that none of our graphs have self-loops.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1901825" y="5302250"/>
            <a:ext cx="41941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>
                <a:latin typeface="Courier New" pitchFamily="49" charset="0"/>
              </a:rPr>
              <a:t>Vertices = {v</a:t>
            </a:r>
            <a:r>
              <a:rPr lang="en-US" b="1" baseline="-25000">
                <a:latin typeface="Courier New" pitchFamily="49" charset="0"/>
              </a:rPr>
              <a:t>1</a:t>
            </a:r>
            <a:r>
              <a:rPr lang="en-US" b="1">
                <a:latin typeface="Courier New" pitchFamily="49" charset="0"/>
              </a:rPr>
              <a:t>, v</a:t>
            </a:r>
            <a:r>
              <a:rPr lang="en-US" b="1" baseline="-25000">
                <a:latin typeface="Courier New" pitchFamily="49" charset="0"/>
              </a:rPr>
              <a:t>2</a:t>
            </a:r>
            <a:r>
              <a:rPr lang="en-US" b="1">
                <a:latin typeface="Courier New" pitchFamily="49" charset="0"/>
              </a:rPr>
              <a:t>, v</a:t>
            </a:r>
            <a:r>
              <a:rPr lang="en-US" b="1" baseline="-25000">
                <a:latin typeface="Courier New" pitchFamily="49" charset="0"/>
              </a:rPr>
              <a:t>3</a:t>
            </a:r>
            <a:r>
              <a:rPr lang="en-US" b="1">
                <a:latin typeface="Courier New" pitchFamily="49" charset="0"/>
              </a:rPr>
              <a:t>, …, v</a:t>
            </a:r>
            <a:r>
              <a:rPr lang="en-US" b="1" baseline="-25000">
                <a:latin typeface="Courier New" pitchFamily="49" charset="0"/>
              </a:rPr>
              <a:t>m</a:t>
            </a:r>
            <a:r>
              <a:rPr lang="en-US" b="1">
                <a:latin typeface="Courier New" pitchFamily="49" charset="0"/>
              </a:rPr>
              <a:t>}</a:t>
            </a:r>
          </a:p>
          <a:p>
            <a:pPr algn="l"/>
            <a:r>
              <a:rPr lang="en-US" b="1">
                <a:latin typeface="Courier New" pitchFamily="49" charset="0"/>
              </a:rPr>
              <a:t>Edges =    {e</a:t>
            </a:r>
            <a:r>
              <a:rPr lang="en-US" b="1" baseline="-25000">
                <a:latin typeface="Courier New" pitchFamily="49" charset="0"/>
              </a:rPr>
              <a:t>1</a:t>
            </a:r>
            <a:r>
              <a:rPr lang="en-US" b="1">
                <a:latin typeface="Courier New" pitchFamily="49" charset="0"/>
              </a:rPr>
              <a:t>, e</a:t>
            </a:r>
            <a:r>
              <a:rPr lang="en-US" b="1" baseline="-25000">
                <a:latin typeface="Courier New" pitchFamily="49" charset="0"/>
              </a:rPr>
              <a:t>2</a:t>
            </a:r>
            <a:r>
              <a:rPr lang="en-US" b="1">
                <a:latin typeface="Courier New" pitchFamily="49" charset="0"/>
              </a:rPr>
              <a:t>, e</a:t>
            </a:r>
            <a:r>
              <a:rPr lang="en-US" b="1" baseline="-25000">
                <a:latin typeface="Courier New" pitchFamily="49" charset="0"/>
              </a:rPr>
              <a:t>3</a:t>
            </a:r>
            <a:r>
              <a:rPr lang="en-US" b="1">
                <a:latin typeface="Courier New" pitchFamily="49" charset="0"/>
              </a:rPr>
              <a:t>,  …, </a:t>
            </a:r>
            <a:r>
              <a:rPr lang="en-US" b="1" baseline="-25000">
                <a:latin typeface="Courier New" pitchFamily="49" charset="0"/>
              </a:rPr>
              <a:t>en</a:t>
            </a:r>
            <a:r>
              <a:rPr lang="en-US" b="1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71308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t"/>
          <a:lstStyle/>
          <a:p>
            <a:pPr eaLnBrk="1" hangingPunct="1"/>
            <a:r>
              <a:rPr lang="en-US" smtClean="0"/>
              <a:t>The DiGraph Class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/>
              <a:t>The DiGraph class implements the Graph interface and adds other methods that are useful in applications.</a:t>
            </a:r>
          </a:p>
          <a:p>
            <a:pPr lvl="1" eaLnBrk="1" hangingPunct="1"/>
            <a:r>
              <a:rPr lang="en-US" smtClean="0"/>
              <a:t>A constructor creates an empty graph.</a:t>
            </a:r>
          </a:p>
          <a:p>
            <a:pPr lvl="1" eaLnBrk="1" hangingPunct="1"/>
            <a:r>
              <a:rPr lang="en-US" smtClean="0"/>
              <a:t>The methods inDegree() and outDegree() are special methods that access a properties that are unique to a digraph.</a:t>
            </a:r>
          </a:p>
          <a:p>
            <a:pPr lvl="1" eaLnBrk="1" hangingPunct="1"/>
            <a:r>
              <a:rPr lang="en-US" smtClean="0"/>
              <a:t>The static method readGraph() builds a graph whose vertices are strings.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1032319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274638"/>
            <a:ext cx="8229600" cy="1143000"/>
          </a:xfrm>
          <a:noFill/>
        </p:spPr>
        <p:txBody>
          <a:bodyPr anchor="t"/>
          <a:lstStyle/>
          <a:p>
            <a:pPr eaLnBrk="1" hangingPunct="1"/>
            <a:r>
              <a:rPr lang="en-US" smtClean="0"/>
              <a:t>The DiGraph Class (continued)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133600"/>
          </a:xfrm>
        </p:spPr>
        <p:txBody>
          <a:bodyPr/>
          <a:lstStyle/>
          <a:p>
            <a:pPr eaLnBrk="1" hangingPunct="1"/>
            <a:r>
              <a:rPr lang="en-US" smtClean="0"/>
              <a:t>DiGraph method readGraph() inputs the vertex values and the edges from a textfile.</a:t>
            </a:r>
          </a:p>
          <a:p>
            <a:pPr lvl="1" eaLnBrk="1" hangingPunct="1"/>
            <a:r>
              <a:rPr lang="en-US" smtClean="0"/>
              <a:t>File format:</a:t>
            </a:r>
          </a:p>
          <a:p>
            <a:pPr lvl="1" eaLnBrk="1" hangingPunct="1"/>
            <a:endParaRPr lang="en-US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1752600" y="4173538"/>
            <a:ext cx="475615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1311275" algn="l"/>
                <a:tab pos="36576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tabLst>
                <a:tab pos="1311275" algn="l"/>
                <a:tab pos="36576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tabLst>
                <a:tab pos="1311275" algn="l"/>
                <a:tab pos="36576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tabLst>
                <a:tab pos="1311275" algn="l"/>
                <a:tab pos="36576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tabLst>
                <a:tab pos="1311275" algn="l"/>
                <a:tab pos="36576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311275" algn="l"/>
                <a:tab pos="36576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311275" algn="l"/>
                <a:tab pos="36576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311275" algn="l"/>
                <a:tab pos="36576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311275" algn="l"/>
                <a:tab pos="36576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>
                <a:latin typeface="Courier New" pitchFamily="49" charset="0"/>
              </a:rPr>
              <a:t>(Number of Edges n)</a:t>
            </a:r>
          </a:p>
          <a:p>
            <a:pPr algn="l"/>
            <a:r>
              <a:rPr lang="en-US" b="1">
                <a:latin typeface="Courier New" pitchFamily="49" charset="0"/>
              </a:rPr>
              <a:t>Source</a:t>
            </a:r>
            <a:r>
              <a:rPr lang="en-US" b="1" baseline="-25000">
                <a:latin typeface="Courier New" pitchFamily="49" charset="0"/>
              </a:rPr>
              <a:t>1</a:t>
            </a:r>
            <a:r>
              <a:rPr lang="en-US" b="1">
                <a:latin typeface="Courier New" pitchFamily="49" charset="0"/>
              </a:rPr>
              <a:t>	 Destination</a:t>
            </a:r>
            <a:r>
              <a:rPr lang="en-US" b="1" baseline="-25000">
                <a:latin typeface="Courier New" pitchFamily="49" charset="0"/>
              </a:rPr>
              <a:t>1</a:t>
            </a:r>
            <a:r>
              <a:rPr lang="en-US" b="1">
                <a:latin typeface="Courier New" pitchFamily="49" charset="0"/>
              </a:rPr>
              <a:t>	Weight</a:t>
            </a:r>
            <a:r>
              <a:rPr lang="en-US" b="1" baseline="-25000">
                <a:latin typeface="Courier New" pitchFamily="49" charset="0"/>
              </a:rPr>
              <a:t>1</a:t>
            </a:r>
            <a:r>
              <a:rPr lang="en-US" b="1">
                <a:latin typeface="Courier New" pitchFamily="49" charset="0"/>
              </a:rPr>
              <a:t>	</a:t>
            </a:r>
          </a:p>
          <a:p>
            <a:pPr algn="l"/>
            <a:r>
              <a:rPr lang="en-US" b="1">
                <a:latin typeface="Courier New" pitchFamily="49" charset="0"/>
              </a:rPr>
              <a:t>Source</a:t>
            </a:r>
            <a:r>
              <a:rPr lang="en-US" b="1" baseline="-25000">
                <a:latin typeface="Courier New" pitchFamily="49" charset="0"/>
              </a:rPr>
              <a:t>2</a:t>
            </a:r>
            <a:r>
              <a:rPr lang="en-US" b="1">
                <a:latin typeface="Courier New" pitchFamily="49" charset="0"/>
              </a:rPr>
              <a:t>	 Destination</a:t>
            </a:r>
            <a:r>
              <a:rPr lang="en-US" b="1" baseline="-25000">
                <a:latin typeface="Courier New" pitchFamily="49" charset="0"/>
              </a:rPr>
              <a:t>2</a:t>
            </a:r>
            <a:r>
              <a:rPr lang="en-US" b="1">
                <a:latin typeface="Courier New" pitchFamily="49" charset="0"/>
              </a:rPr>
              <a:t>	Weight</a:t>
            </a:r>
            <a:r>
              <a:rPr lang="en-US" b="1" baseline="-25000">
                <a:latin typeface="Courier New" pitchFamily="49" charset="0"/>
              </a:rPr>
              <a:t>2</a:t>
            </a:r>
          </a:p>
          <a:p>
            <a:pPr algn="l"/>
            <a:r>
              <a:rPr lang="en-US" b="1">
                <a:latin typeface="Courier New" pitchFamily="49" charset="0"/>
              </a:rPr>
              <a:t>. . .			</a:t>
            </a:r>
          </a:p>
          <a:p>
            <a:pPr algn="l"/>
            <a:r>
              <a:rPr lang="en-US" b="1">
                <a:latin typeface="Courier New" pitchFamily="49" charset="0"/>
              </a:rPr>
              <a:t>Source</a:t>
            </a:r>
            <a:r>
              <a:rPr lang="en-US" b="1" baseline="-25000">
                <a:latin typeface="Courier New" pitchFamily="49" charset="0"/>
              </a:rPr>
              <a:t>n</a:t>
            </a:r>
            <a:r>
              <a:rPr lang="en-US" b="1">
                <a:latin typeface="Courier New" pitchFamily="49" charset="0"/>
              </a:rPr>
              <a:t>	 Destination</a:t>
            </a:r>
            <a:r>
              <a:rPr lang="en-US" b="1" baseline="-25000">
                <a:latin typeface="Courier New" pitchFamily="49" charset="0"/>
              </a:rPr>
              <a:t>n</a:t>
            </a:r>
            <a:r>
              <a:rPr lang="en-US" b="1">
                <a:latin typeface="Courier New" pitchFamily="49" charset="0"/>
              </a:rPr>
              <a:t>	Weight</a:t>
            </a:r>
            <a:r>
              <a:rPr lang="en-US" b="1" baseline="-25000">
                <a:latin typeface="Courier New" pitchFamily="49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899480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274638"/>
            <a:ext cx="8229600" cy="1143000"/>
          </a:xfrm>
          <a:noFill/>
        </p:spPr>
        <p:txBody>
          <a:bodyPr anchor="t"/>
          <a:lstStyle/>
          <a:p>
            <a:pPr eaLnBrk="1" hangingPunct="1"/>
            <a:r>
              <a:rPr lang="en-US" smtClean="0"/>
              <a:t>The DiGraph Class (continued)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229600" cy="3581400"/>
          </a:xfrm>
        </p:spPr>
        <p:txBody>
          <a:bodyPr/>
          <a:lstStyle/>
          <a:p>
            <a:pPr eaLnBrk="1" hangingPunct="1"/>
            <a:r>
              <a:rPr lang="en-US" smtClean="0"/>
              <a:t>The method toString() provides a representation of a graph. For each vertex, the string gives the list of adjacent vertices along with the weight for the corresponding edge. The information for each vertex also includes its in-degree and out-degree.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307066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152400"/>
            <a:ext cx="8229600" cy="1143000"/>
          </a:xfrm>
          <a:noFill/>
        </p:spPr>
        <p:txBody>
          <a:bodyPr anchor="t"/>
          <a:lstStyle/>
          <a:p>
            <a:pPr eaLnBrk="1" hangingPunct="1"/>
            <a:r>
              <a:rPr lang="en-US" smtClean="0"/>
              <a:t>The DiGraph Class (continued)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81000" y="1701800"/>
            <a:ext cx="8102600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tabLst>
                <a:tab pos="457200" algn="l"/>
                <a:tab pos="914400" algn="l"/>
                <a:tab pos="13716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tabLst>
                <a:tab pos="457200" algn="l"/>
                <a:tab pos="914400" algn="l"/>
                <a:tab pos="13716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tabLst>
                <a:tab pos="457200" algn="l"/>
                <a:tab pos="914400" algn="l"/>
                <a:tab pos="13716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tabLst>
                <a:tab pos="457200" algn="l"/>
                <a:tab pos="914400" algn="l"/>
                <a:tab pos="13716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 i="1">
                <a:latin typeface="Courier New" pitchFamily="49" charset="0"/>
              </a:rPr>
              <a:t>File samplegraph.dat						</a:t>
            </a:r>
            <a:endParaRPr lang="en-US" b="1">
              <a:latin typeface="Courier New" pitchFamily="49" charset="0"/>
            </a:endParaRPr>
          </a:p>
          <a:p>
            <a:pPr algn="l"/>
            <a:r>
              <a:rPr lang="en-US" b="1">
                <a:latin typeface="Courier New" pitchFamily="49" charset="0"/>
              </a:rPr>
              <a:t>5			// data for the vertices</a:t>
            </a:r>
          </a:p>
          <a:p>
            <a:pPr algn="l"/>
            <a:r>
              <a:rPr lang="en-US" b="1">
                <a:latin typeface="Courier New" pitchFamily="49" charset="0"/>
              </a:rPr>
              <a:t>A B C D E</a:t>
            </a:r>
          </a:p>
          <a:p>
            <a:pPr algn="l"/>
            <a:r>
              <a:rPr lang="en-US" b="1">
                <a:latin typeface="Courier New" pitchFamily="49" charset="0"/>
              </a:rPr>
              <a:t>6			// data for the edges</a:t>
            </a:r>
          </a:p>
          <a:p>
            <a:pPr algn="l"/>
            <a:r>
              <a:rPr lang="en-US" b="1">
                <a:latin typeface="Courier New" pitchFamily="49" charset="0"/>
              </a:rPr>
              <a:t>A B 3</a:t>
            </a:r>
          </a:p>
          <a:p>
            <a:pPr algn="l"/>
            <a:r>
              <a:rPr lang="en-US" b="1">
                <a:latin typeface="Courier New" pitchFamily="49" charset="0"/>
              </a:rPr>
              <a:t>A C 2</a:t>
            </a:r>
          </a:p>
          <a:p>
            <a:pPr algn="l"/>
            <a:r>
              <a:rPr lang="en-US" b="1">
                <a:latin typeface="Courier New" pitchFamily="49" charset="0"/>
              </a:rPr>
              <a:t>B C 6</a:t>
            </a:r>
          </a:p>
          <a:p>
            <a:pPr algn="l"/>
            <a:r>
              <a:rPr lang="en-US" b="1">
                <a:latin typeface="Courier New" pitchFamily="49" charset="0"/>
              </a:rPr>
              <a:t>C B 4</a:t>
            </a:r>
          </a:p>
          <a:p>
            <a:pPr algn="l"/>
            <a:r>
              <a:rPr lang="en-US" b="1">
                <a:latin typeface="Courier New" pitchFamily="49" charset="0"/>
              </a:rPr>
              <a:t>C D 1</a:t>
            </a:r>
          </a:p>
          <a:p>
            <a:pPr algn="l"/>
            <a:r>
              <a:rPr lang="en-US" b="1">
                <a:latin typeface="Courier New" pitchFamily="49" charset="0"/>
              </a:rPr>
              <a:t>E B 5 </a:t>
            </a:r>
            <a:br>
              <a:rPr lang="en-US" b="1">
                <a:latin typeface="Courier New" pitchFamily="49" charset="0"/>
              </a:rPr>
            </a:br>
            <a:endParaRPr lang="en-US" b="1">
              <a:latin typeface="Courier New" pitchFamily="49" charset="0"/>
            </a:endParaRPr>
          </a:p>
          <a:p>
            <a:pPr algn="l"/>
            <a:r>
              <a:rPr lang="en-US" b="1">
                <a:latin typeface="Courier New" pitchFamily="49" charset="0"/>
              </a:rPr>
              <a:t>// input vertices, edges, and weights from samplegraph.dat</a:t>
            </a:r>
          </a:p>
          <a:p>
            <a:pPr algn="l"/>
            <a:r>
              <a:rPr lang="en-US" b="1">
                <a:latin typeface="Courier New" pitchFamily="49" charset="0"/>
              </a:rPr>
              <a:t>DiGraph g = DiGraph.readGraph("samplegraph.dat");</a:t>
            </a:r>
          </a:p>
          <a:p>
            <a:pPr algn="l"/>
            <a:endParaRPr lang="en-US" b="1">
              <a:latin typeface="Courier New" pitchFamily="49" charset="0"/>
            </a:endParaRPr>
          </a:p>
          <a:p>
            <a:pPr algn="l"/>
            <a:r>
              <a:rPr lang="en-US" b="1">
                <a:latin typeface="Courier New" pitchFamily="49" charset="0"/>
              </a:rPr>
              <a:t>// display the graph</a:t>
            </a:r>
          </a:p>
          <a:p>
            <a:pPr algn="l"/>
            <a:r>
              <a:rPr lang="en-US" b="1">
                <a:latin typeface="Courier New" pitchFamily="49" charset="0"/>
              </a:rPr>
              <a:t>System.out.println(g) </a:t>
            </a:r>
          </a:p>
        </p:txBody>
      </p:sp>
      <p:pic>
        <p:nvPicPr>
          <p:cNvPr id="25605" name="Picture 5" descr="AAERVJM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425" y="2047875"/>
            <a:ext cx="3797300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2524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304800"/>
            <a:ext cx="8229600" cy="1143000"/>
          </a:xfrm>
          <a:noFill/>
        </p:spPr>
        <p:txBody>
          <a:bodyPr anchor="t"/>
          <a:lstStyle/>
          <a:p>
            <a:pPr eaLnBrk="1" hangingPunct="1"/>
            <a:r>
              <a:rPr lang="en-US" smtClean="0"/>
              <a:t>The DiGraph Class (continued)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066800" y="2057400"/>
            <a:ext cx="4143375" cy="3113088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 i="1">
                <a:solidFill>
                  <a:srgbClr val="000000"/>
                </a:solidFill>
                <a:latin typeface="Courier New" pitchFamily="49" charset="0"/>
              </a:rPr>
              <a:t>Output:</a:t>
            </a:r>
            <a:endParaRPr lang="en-US" b="1">
              <a:solidFill>
                <a:srgbClr val="000000"/>
              </a:solidFill>
              <a:latin typeface="Courier New" pitchFamily="49" charset="0"/>
            </a:endParaRPr>
          </a:p>
          <a:p>
            <a:pPr algn="l"/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A:  in-degree 0  out-degree 2</a:t>
            </a:r>
          </a:p>
          <a:p>
            <a:pPr algn="l"/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  Edges: B(3)  C(2)  </a:t>
            </a:r>
          </a:p>
          <a:p>
            <a:pPr algn="l"/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B:  in-degree 3  out-degree 1</a:t>
            </a:r>
          </a:p>
          <a:p>
            <a:pPr algn="l"/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  Edges: C(6)  </a:t>
            </a:r>
          </a:p>
          <a:p>
            <a:pPr algn="l"/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C:  in-degree 2  out-degree 2</a:t>
            </a:r>
          </a:p>
          <a:p>
            <a:pPr algn="l"/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  Edges: B(4)  D(1)  </a:t>
            </a:r>
          </a:p>
          <a:p>
            <a:pPr algn="l"/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D:  in-degree 1  out-degree 0</a:t>
            </a:r>
          </a:p>
          <a:p>
            <a:pPr algn="l"/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  Edges: </a:t>
            </a:r>
          </a:p>
          <a:p>
            <a:pPr algn="l"/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E:  in-degree 0  out-degree 1</a:t>
            </a:r>
          </a:p>
          <a:p>
            <a:pPr algn="l"/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  Edges: B(5) </a:t>
            </a:r>
          </a:p>
        </p:txBody>
      </p:sp>
    </p:spTree>
    <p:extLst>
      <p:ext uri="{BB962C8B-B14F-4D97-AF65-F5344CB8AC3E}">
        <p14:creationId xmlns:p14="http://schemas.microsoft.com/office/powerpoint/2010/main" val="425176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229600" cy="1143000"/>
          </a:xfrm>
          <a:noFill/>
        </p:spPr>
        <p:txBody>
          <a:bodyPr anchor="t"/>
          <a:lstStyle/>
          <a:p>
            <a:pPr eaLnBrk="1" hangingPunct="1"/>
            <a:r>
              <a:rPr lang="en-US" smtClean="0"/>
              <a:t>Program 24.1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pic>
        <p:nvPicPr>
          <p:cNvPr id="27652" name="Picture 4" descr="AAERVJO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1689100"/>
            <a:ext cx="6667500" cy="410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6755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83820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Program 24.1 (continued)</a:t>
            </a:r>
          </a:p>
        </p:txBody>
      </p:sp>
      <p:sp>
        <p:nvSpPr>
          <p:cNvPr id="28676" name="Text Box 6"/>
          <p:cNvSpPr txBox="1">
            <a:spLocks noChangeArrowheads="1"/>
          </p:cNvSpPr>
          <p:nvPr/>
        </p:nvSpPr>
        <p:spPr bwMode="auto">
          <a:xfrm>
            <a:off x="304800" y="912813"/>
            <a:ext cx="7556500" cy="531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>
                <a:latin typeface="Courier New" pitchFamily="49" charset="0"/>
              </a:rPr>
              <a:t>import java.io.FileNotFoundException;</a:t>
            </a:r>
          </a:p>
          <a:p>
            <a:pPr algn="l"/>
            <a:endParaRPr lang="en-US" b="1">
              <a:latin typeface="Courier New" pitchFamily="49" charset="0"/>
            </a:endParaRPr>
          </a:p>
          <a:p>
            <a:pPr algn="l"/>
            <a:r>
              <a:rPr lang="en-US" b="1">
                <a:latin typeface="Courier New" pitchFamily="49" charset="0"/>
              </a:rPr>
              <a:t>import ds.util.Set;</a:t>
            </a:r>
          </a:p>
          <a:p>
            <a:pPr algn="l"/>
            <a:r>
              <a:rPr lang="en-US" b="1">
                <a:latin typeface="Courier New" pitchFamily="49" charset="0"/>
              </a:rPr>
              <a:t>import ds.util.Iterator;</a:t>
            </a:r>
          </a:p>
          <a:p>
            <a:pPr algn="l"/>
            <a:r>
              <a:rPr lang="en-US" b="1">
                <a:latin typeface="Courier New" pitchFamily="49" charset="0"/>
              </a:rPr>
              <a:t>import ds.util.DiGraph;</a:t>
            </a:r>
          </a:p>
          <a:p>
            <a:pPr algn="l"/>
            <a:endParaRPr lang="en-US" b="1">
              <a:latin typeface="Courier New" pitchFamily="49" charset="0"/>
            </a:endParaRPr>
          </a:p>
          <a:p>
            <a:pPr algn="l"/>
            <a:r>
              <a:rPr lang="en-US" b="1">
                <a:latin typeface="Courier New" pitchFamily="49" charset="0"/>
              </a:rPr>
              <a:t>public class Program24_1</a:t>
            </a:r>
          </a:p>
          <a:p>
            <a:pPr algn="l"/>
            <a:r>
              <a:rPr lang="en-US" b="1">
                <a:latin typeface="Courier New" pitchFamily="49" charset="0"/>
              </a:rPr>
              <a:t>{</a:t>
            </a:r>
          </a:p>
          <a:p>
            <a:pPr algn="l"/>
            <a:r>
              <a:rPr lang="en-US" b="1">
                <a:latin typeface="Courier New" pitchFamily="49" charset="0"/>
              </a:rPr>
              <a:t>   public static void main(String[] args)</a:t>
            </a:r>
          </a:p>
          <a:p>
            <a:pPr algn="l"/>
            <a:r>
              <a:rPr lang="en-US" b="1">
                <a:latin typeface="Courier New" pitchFamily="49" charset="0"/>
              </a:rPr>
              <a:t>   throws FileNotFoundException</a:t>
            </a:r>
          </a:p>
          <a:p>
            <a:pPr algn="l"/>
            <a:r>
              <a:rPr lang="en-US" b="1">
                <a:latin typeface="Courier New" pitchFamily="49" charset="0"/>
              </a:rPr>
              <a:t>   {</a:t>
            </a:r>
          </a:p>
          <a:p>
            <a:pPr algn="l"/>
            <a:r>
              <a:rPr lang="en-US" b="1">
                <a:latin typeface="Courier New" pitchFamily="49" charset="0"/>
              </a:rPr>
              <a:t>      // construct graph with vertices of type</a:t>
            </a:r>
          </a:p>
          <a:p>
            <a:pPr algn="l"/>
            <a:r>
              <a:rPr lang="en-US" b="1">
                <a:latin typeface="Courier New" pitchFamily="49" charset="0"/>
              </a:rPr>
              <a:t>      // String by reading from the file "graphIO.dat"</a:t>
            </a:r>
          </a:p>
          <a:p>
            <a:pPr algn="l"/>
            <a:r>
              <a:rPr lang="en-US" b="1">
                <a:latin typeface="Courier New" pitchFamily="49" charset="0"/>
              </a:rPr>
              <a:t>      DiGraph&lt;String&gt; g =</a:t>
            </a:r>
          </a:p>
          <a:p>
            <a:pPr algn="l"/>
            <a:r>
              <a:rPr lang="en-US" b="1">
                <a:latin typeface="Courier New" pitchFamily="49" charset="0"/>
              </a:rPr>
              <a:t>            DiGraph.readGraph("graphIO.dat");</a:t>
            </a:r>
          </a:p>
          <a:p>
            <a:pPr algn="l"/>
            <a:r>
              <a:rPr lang="en-US" b="1">
                <a:latin typeface="Courier New" pitchFamily="49" charset="0"/>
              </a:rPr>
              <a:t>      String vtxName;</a:t>
            </a:r>
          </a:p>
          <a:p>
            <a:pPr algn="l"/>
            <a:r>
              <a:rPr lang="en-US" b="1">
                <a:latin typeface="Courier New" pitchFamily="49" charset="0"/>
              </a:rPr>
              <a:t>      // sets for vertexSet() and adjacent</a:t>
            </a:r>
          </a:p>
          <a:p>
            <a:pPr algn="l"/>
            <a:r>
              <a:rPr lang="en-US" b="1">
                <a:latin typeface="Courier New" pitchFamily="49" charset="0"/>
              </a:rPr>
              <a:t>      // vertices (neighbors)</a:t>
            </a:r>
          </a:p>
          <a:p>
            <a:pPr algn="l"/>
            <a:r>
              <a:rPr lang="en-US" b="1">
                <a:latin typeface="Courier New" pitchFamily="49" charset="0"/>
              </a:rPr>
              <a:t>      Set&lt;String&gt; vtxSet, neighborSet;</a:t>
            </a:r>
          </a:p>
        </p:txBody>
      </p:sp>
    </p:spTree>
    <p:extLst>
      <p:ext uri="{BB962C8B-B14F-4D97-AF65-F5344CB8AC3E}">
        <p14:creationId xmlns:p14="http://schemas.microsoft.com/office/powerpoint/2010/main" val="3707777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83820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Program 24.1 (continued)</a:t>
            </a:r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301625" y="730250"/>
            <a:ext cx="6873875" cy="558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>
                <a:latin typeface="Courier New" pitchFamily="49" charset="0"/>
              </a:rPr>
              <a:t>      // output number of vertices and edges</a:t>
            </a:r>
          </a:p>
          <a:p>
            <a:pPr algn="l"/>
            <a:r>
              <a:rPr lang="en-US" b="1">
                <a:latin typeface="Courier New" pitchFamily="49" charset="0"/>
              </a:rPr>
              <a:t>      System.out.println("Number of vertices: " +</a:t>
            </a:r>
          </a:p>
          <a:p>
            <a:pPr algn="l"/>
            <a:r>
              <a:rPr lang="en-US" b="1">
                <a:latin typeface="Courier New" pitchFamily="49" charset="0"/>
              </a:rPr>
              <a:t>            g.numberOfVertices());</a:t>
            </a:r>
          </a:p>
          <a:p>
            <a:pPr algn="l"/>
            <a:r>
              <a:rPr lang="en-US" b="1">
                <a:latin typeface="Courier New" pitchFamily="49" charset="0"/>
              </a:rPr>
              <a:t>      System.out.println("Number of edges: " +</a:t>
            </a:r>
          </a:p>
          <a:p>
            <a:pPr algn="l"/>
            <a:r>
              <a:rPr lang="en-US" b="1">
                <a:latin typeface="Courier New" pitchFamily="49" charset="0"/>
              </a:rPr>
              <a:t>            g.numberOfEdges());</a:t>
            </a:r>
          </a:p>
          <a:p>
            <a:pPr algn="l"/>
            <a:endParaRPr lang="en-US" b="1">
              <a:latin typeface="Courier New" pitchFamily="49" charset="0"/>
            </a:endParaRPr>
          </a:p>
          <a:p>
            <a:pPr algn="l"/>
            <a:r>
              <a:rPr lang="en-US" b="1">
                <a:latin typeface="Courier New" pitchFamily="49" charset="0"/>
              </a:rPr>
              <a:t>      // properties relative to vertex A</a:t>
            </a:r>
          </a:p>
          <a:p>
            <a:pPr algn="l"/>
            <a:r>
              <a:rPr lang="en-US" b="1">
                <a:latin typeface="Courier New" pitchFamily="49" charset="0"/>
              </a:rPr>
              <a:t>      System.out.println("inDegree for A: " +</a:t>
            </a:r>
          </a:p>
          <a:p>
            <a:pPr algn="l"/>
            <a:r>
              <a:rPr lang="en-US" b="1">
                <a:latin typeface="Courier New" pitchFamily="49" charset="0"/>
              </a:rPr>
              <a:t>            g.inDegree("A"));</a:t>
            </a:r>
          </a:p>
          <a:p>
            <a:pPr algn="l"/>
            <a:r>
              <a:rPr lang="en-US" b="1">
                <a:latin typeface="Courier New" pitchFamily="49" charset="0"/>
              </a:rPr>
              <a:t>      System.out.println("outDegree for A: " +</a:t>
            </a:r>
          </a:p>
          <a:p>
            <a:pPr algn="l"/>
            <a:r>
              <a:rPr lang="en-US" b="1">
                <a:latin typeface="Courier New" pitchFamily="49" charset="0"/>
              </a:rPr>
              <a:t>            g.outDegree("A"));</a:t>
            </a:r>
          </a:p>
          <a:p>
            <a:pPr algn="l"/>
            <a:r>
              <a:rPr lang="en-US" b="1">
                <a:latin typeface="Courier New" pitchFamily="49" charset="0"/>
              </a:rPr>
              <a:t>      System.out.println("Weight e(A,B): " +</a:t>
            </a:r>
          </a:p>
          <a:p>
            <a:pPr algn="l"/>
            <a:r>
              <a:rPr lang="en-US" b="1">
                <a:latin typeface="Courier New" pitchFamily="49" charset="0"/>
              </a:rPr>
              <a:t>            g.getWeight("A","B"));</a:t>
            </a:r>
          </a:p>
          <a:p>
            <a:pPr algn="l"/>
            <a:endParaRPr lang="en-US" b="1">
              <a:latin typeface="Courier New" pitchFamily="49" charset="0"/>
            </a:endParaRPr>
          </a:p>
          <a:p>
            <a:pPr algn="l"/>
            <a:r>
              <a:rPr lang="en-US" b="1">
                <a:latin typeface="Courier New" pitchFamily="49" charset="0"/>
              </a:rPr>
              <a:t>      // delete edge with weight 2</a:t>
            </a:r>
          </a:p>
          <a:p>
            <a:pPr algn="l"/>
            <a:r>
              <a:rPr lang="en-US" b="1">
                <a:latin typeface="Courier New" pitchFamily="49" charset="0"/>
              </a:rPr>
              <a:t>      g.removeEdge("B", "A");</a:t>
            </a:r>
          </a:p>
          <a:p>
            <a:pPr algn="l"/>
            <a:endParaRPr lang="en-US" b="1">
              <a:latin typeface="Courier New" pitchFamily="49" charset="0"/>
            </a:endParaRPr>
          </a:p>
          <a:p>
            <a:pPr algn="l"/>
            <a:r>
              <a:rPr lang="en-US" b="1">
                <a:latin typeface="Courier New" pitchFamily="49" charset="0"/>
              </a:rPr>
              <a:t>      // delete vertex "E" and edges (E,C),</a:t>
            </a:r>
          </a:p>
          <a:p>
            <a:pPr algn="l"/>
            <a:r>
              <a:rPr lang="en-US" b="1">
                <a:latin typeface="Courier New" pitchFamily="49" charset="0"/>
              </a:rPr>
              <a:t>      // (C,E) and (D,E)</a:t>
            </a:r>
          </a:p>
          <a:p>
            <a:pPr algn="l"/>
            <a:r>
              <a:rPr lang="en-US" b="1">
                <a:latin typeface="Courier New" pitchFamily="49" charset="0"/>
              </a:rPr>
              <a:t>      g.removeVertex("E");</a:t>
            </a:r>
          </a:p>
        </p:txBody>
      </p:sp>
    </p:spTree>
    <p:extLst>
      <p:ext uri="{BB962C8B-B14F-4D97-AF65-F5344CB8AC3E}">
        <p14:creationId xmlns:p14="http://schemas.microsoft.com/office/powerpoint/2010/main" val="2282144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sp>
        <p:nvSpPr>
          <p:cNvPr id="30723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83820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Program 24.1 (continued)</a:t>
            </a:r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301625" y="912813"/>
            <a:ext cx="7829550" cy="476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>
                <a:latin typeface="Courier New" pitchFamily="49" charset="0"/>
              </a:rPr>
              <a:t>      /* add and update attributes of the graph */</a:t>
            </a:r>
          </a:p>
          <a:p>
            <a:pPr algn="l"/>
            <a:r>
              <a:rPr lang="en-US" b="1">
                <a:latin typeface="Courier New" pitchFamily="49" charset="0"/>
              </a:rPr>
              <a:t>      // increase weight from 4 to 8</a:t>
            </a:r>
          </a:p>
          <a:p>
            <a:pPr algn="l"/>
            <a:r>
              <a:rPr lang="en-US" b="1">
                <a:latin typeface="Courier New" pitchFamily="49" charset="0"/>
              </a:rPr>
              <a:t>      g.setWeight("A","B",8);</a:t>
            </a:r>
          </a:p>
          <a:p>
            <a:pPr algn="l"/>
            <a:r>
              <a:rPr lang="en-US" b="1">
                <a:latin typeface="Courier New" pitchFamily="49" charset="0"/>
              </a:rPr>
              <a:t>      // add vertex F</a:t>
            </a:r>
          </a:p>
          <a:p>
            <a:pPr algn="l"/>
            <a:r>
              <a:rPr lang="en-US" b="1">
                <a:latin typeface="Courier New" pitchFamily="49" charset="0"/>
              </a:rPr>
              <a:t>      g.addVertex("F");</a:t>
            </a:r>
          </a:p>
          <a:p>
            <a:pPr algn="l"/>
            <a:r>
              <a:rPr lang="en-US" b="1">
                <a:latin typeface="Courier New" pitchFamily="49" charset="0"/>
              </a:rPr>
              <a:t>      // add edge (F,D) with weight 3</a:t>
            </a:r>
          </a:p>
          <a:p>
            <a:pPr algn="l"/>
            <a:r>
              <a:rPr lang="en-US" b="1">
                <a:latin typeface="Courier New" pitchFamily="49" charset="0"/>
              </a:rPr>
              <a:t>      g.addEdge("F","D",3);</a:t>
            </a:r>
          </a:p>
          <a:p>
            <a:pPr algn="l"/>
            <a:endParaRPr lang="en-US" b="1">
              <a:latin typeface="Courier New" pitchFamily="49" charset="0"/>
            </a:endParaRPr>
          </a:p>
          <a:p>
            <a:pPr algn="l"/>
            <a:r>
              <a:rPr lang="en-US" b="1">
                <a:latin typeface="Courier New" pitchFamily="49" charset="0"/>
              </a:rPr>
              <a:t>      // after all updates, output the graph</a:t>
            </a:r>
          </a:p>
          <a:p>
            <a:pPr algn="l"/>
            <a:r>
              <a:rPr lang="en-US" b="1">
                <a:latin typeface="Courier New" pitchFamily="49" charset="0"/>
              </a:rPr>
              <a:t>      // and its properties</a:t>
            </a:r>
          </a:p>
          <a:p>
            <a:pPr algn="l"/>
            <a:r>
              <a:rPr lang="en-US" b="1">
                <a:latin typeface="Courier New" pitchFamily="49" charset="0"/>
              </a:rPr>
              <a:t>      System.out.println("After all the graph updates");</a:t>
            </a:r>
          </a:p>
          <a:p>
            <a:pPr algn="l"/>
            <a:r>
              <a:rPr lang="en-US" b="1">
                <a:latin typeface="Courier New" pitchFamily="49" charset="0"/>
              </a:rPr>
              <a:t>      System.out.println(g);</a:t>
            </a:r>
          </a:p>
          <a:p>
            <a:pPr algn="l"/>
            <a:endParaRPr lang="en-US" b="1">
              <a:latin typeface="Courier New" pitchFamily="49" charset="0"/>
            </a:endParaRPr>
          </a:p>
          <a:p>
            <a:pPr algn="l"/>
            <a:r>
              <a:rPr lang="en-US" b="1">
                <a:latin typeface="Courier New" pitchFamily="49" charset="0"/>
              </a:rPr>
              <a:t>      // get the vertices as a Set and</a:t>
            </a:r>
          </a:p>
          <a:p>
            <a:pPr algn="l"/>
            <a:r>
              <a:rPr lang="en-US" b="1">
                <a:latin typeface="Courier New" pitchFamily="49" charset="0"/>
              </a:rPr>
              <a:t>      // create set iterator</a:t>
            </a:r>
          </a:p>
          <a:p>
            <a:pPr algn="l"/>
            <a:r>
              <a:rPr lang="en-US" b="1">
                <a:latin typeface="Courier New" pitchFamily="49" charset="0"/>
              </a:rPr>
              <a:t>      vtxSet = g.vertexSet();</a:t>
            </a:r>
          </a:p>
          <a:p>
            <a:pPr algn="l"/>
            <a:r>
              <a:rPr lang="en-US" b="1">
                <a:latin typeface="Courier New" pitchFamily="49" charset="0"/>
              </a:rPr>
              <a:t>      Iterator vtxIter = vtxSet.iterator();</a:t>
            </a:r>
          </a:p>
        </p:txBody>
      </p:sp>
    </p:spTree>
    <p:extLst>
      <p:ext uri="{BB962C8B-B14F-4D97-AF65-F5344CB8AC3E}">
        <p14:creationId xmlns:p14="http://schemas.microsoft.com/office/powerpoint/2010/main" val="1516666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83820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Program 24.1 (concluded)</a:t>
            </a: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301625" y="1827213"/>
            <a:ext cx="728345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>
                <a:latin typeface="Courier New" pitchFamily="49" charset="0"/>
              </a:rPr>
              <a:t>      // scan the vertices and display</a:t>
            </a:r>
          </a:p>
          <a:p>
            <a:pPr algn="l"/>
            <a:r>
              <a:rPr lang="en-US" b="1">
                <a:latin typeface="Courier New" pitchFamily="49" charset="0"/>
              </a:rPr>
              <a:t>      // the set of neighbors</a:t>
            </a:r>
          </a:p>
          <a:p>
            <a:pPr algn="l"/>
            <a:r>
              <a:rPr lang="en-US" b="1">
                <a:latin typeface="Courier New" pitchFamily="49" charset="0"/>
              </a:rPr>
              <a:t>      while(vtxIter.hasNext())</a:t>
            </a:r>
          </a:p>
          <a:p>
            <a:pPr algn="l"/>
            <a:r>
              <a:rPr lang="en-US" b="1">
                <a:latin typeface="Courier New" pitchFamily="49" charset="0"/>
              </a:rPr>
              <a:t>      {</a:t>
            </a:r>
          </a:p>
          <a:p>
            <a:pPr algn="l"/>
            <a:r>
              <a:rPr lang="en-US" b="1">
                <a:latin typeface="Courier New" pitchFamily="49" charset="0"/>
              </a:rPr>
              <a:t>         vtxName = (String)vtxIter.next();</a:t>
            </a:r>
          </a:p>
          <a:p>
            <a:pPr algn="l"/>
            <a:r>
              <a:rPr lang="en-US" b="1">
                <a:latin typeface="Courier New" pitchFamily="49" charset="0"/>
              </a:rPr>
              <a:t>         neighborSet = g.getNeighbors(vtxName);</a:t>
            </a:r>
          </a:p>
          <a:p>
            <a:pPr algn="l"/>
            <a:r>
              <a:rPr lang="en-US" b="1">
                <a:latin typeface="Courier New" pitchFamily="49" charset="0"/>
              </a:rPr>
              <a:t>         System.out.println("   Neighbor set for " +</a:t>
            </a:r>
          </a:p>
          <a:p>
            <a:pPr algn="l"/>
            <a:r>
              <a:rPr lang="en-US" b="1">
                <a:latin typeface="Courier New" pitchFamily="49" charset="0"/>
              </a:rPr>
              <a:t>               "vertex " + vtxName + " is "</a:t>
            </a:r>
          </a:p>
          <a:p>
            <a:pPr algn="l"/>
            <a:r>
              <a:rPr lang="en-US" b="1">
                <a:latin typeface="Courier New" pitchFamily="49" charset="0"/>
              </a:rPr>
              <a:t>               + neighborSet);</a:t>
            </a:r>
          </a:p>
          <a:p>
            <a:pPr algn="l"/>
            <a:r>
              <a:rPr lang="en-US" b="1">
                <a:latin typeface="Courier New" pitchFamily="49" charset="0"/>
              </a:rPr>
              <a:t>      }</a:t>
            </a:r>
          </a:p>
          <a:p>
            <a:pPr algn="l"/>
            <a:r>
              <a:rPr lang="en-US" b="1">
                <a:latin typeface="Courier New" pitchFamily="49" charset="0"/>
              </a:rPr>
              <a:t>   }</a:t>
            </a:r>
          </a:p>
          <a:p>
            <a:pPr algn="l"/>
            <a:r>
              <a:rPr lang="en-US" b="1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34419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-212725" y="274638"/>
            <a:ext cx="8229600" cy="1143000"/>
          </a:xfrm>
          <a:noFill/>
        </p:spPr>
        <p:txBody>
          <a:bodyPr anchor="t"/>
          <a:lstStyle/>
          <a:p>
            <a:pPr eaLnBrk="1" hangingPunct="1"/>
            <a:r>
              <a:rPr lang="en-US" smtClean="0"/>
              <a:t>Graph Terminology (continued)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pic>
        <p:nvPicPr>
          <p:cNvPr id="10244" name="Picture 4" descr="AAERVJL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1828800"/>
            <a:ext cx="6858000" cy="370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1747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-222250" y="274638"/>
            <a:ext cx="8229600" cy="1143000"/>
          </a:xfrm>
          <a:noFill/>
        </p:spPr>
        <p:txBody>
          <a:bodyPr anchor="t"/>
          <a:lstStyle/>
          <a:p>
            <a:pPr eaLnBrk="1" hangingPunct="1"/>
            <a:r>
              <a:rPr lang="en-US" smtClean="0"/>
              <a:t>Graph Terminology (continued)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i="1" smtClean="0"/>
              <a:t>degree</a:t>
            </a:r>
            <a:r>
              <a:rPr lang="en-US" smtClean="0"/>
              <a:t> of a vertex is the number of edges originating at the vertex.</a:t>
            </a:r>
          </a:p>
          <a:p>
            <a:pPr eaLnBrk="1" hangingPunct="1"/>
            <a:r>
              <a:rPr lang="en-US" smtClean="0"/>
              <a:t>Two vertices in a graph are </a:t>
            </a:r>
            <a:r>
              <a:rPr lang="en-US" i="1" smtClean="0"/>
              <a:t>adjacent</a:t>
            </a:r>
            <a:r>
              <a:rPr lang="en-US" smtClean="0"/>
              <a:t> (</a:t>
            </a:r>
            <a:r>
              <a:rPr lang="en-US" i="1" smtClean="0"/>
              <a:t>neighbors</a:t>
            </a:r>
            <a:r>
              <a:rPr lang="en-US" smtClean="0"/>
              <a:t>) if there is an edge connecting the vertices.</a:t>
            </a:r>
          </a:p>
          <a:p>
            <a:pPr eaLnBrk="1" hangingPunct="1"/>
            <a:r>
              <a:rPr lang="en-US" smtClean="0"/>
              <a:t>A path between vertices v and w is a series of edges leading from v to w. The path length is the number of edges in the path. </a:t>
            </a:r>
          </a:p>
          <a:p>
            <a:pPr eaLnBrk="1" hangingPunct="1"/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2625458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-196850" y="274638"/>
            <a:ext cx="8229600" cy="1143000"/>
          </a:xfrm>
          <a:noFill/>
        </p:spPr>
        <p:txBody>
          <a:bodyPr anchor="t"/>
          <a:lstStyle/>
          <a:p>
            <a:pPr eaLnBrk="1" hangingPunct="1"/>
            <a:r>
              <a:rPr lang="en-US" smtClean="0"/>
              <a:t>Graph Terminology (continued)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</a:t>
            </a:r>
            <a:r>
              <a:rPr lang="en-US" i="1" smtClean="0"/>
              <a:t>path</a:t>
            </a:r>
            <a:r>
              <a:rPr lang="en-US" smtClean="0"/>
              <a:t> is simple if all its edges are distinct. A cycle is a simple path that starts and ends on the same vertex.</a:t>
            </a:r>
          </a:p>
          <a:p>
            <a:pPr eaLnBrk="1" hangingPunct="1"/>
            <a:r>
              <a:rPr lang="en-US" smtClean="0"/>
              <a:t>A graph is </a:t>
            </a:r>
            <a:r>
              <a:rPr lang="en-US" i="1" smtClean="0"/>
              <a:t>connected</a:t>
            </a:r>
            <a:r>
              <a:rPr lang="en-US" smtClean="0"/>
              <a:t> if there is a path between any pair of distinct vertices.</a:t>
            </a:r>
          </a:p>
          <a:p>
            <a:pPr eaLnBrk="1" hangingPunct="1"/>
            <a:r>
              <a:rPr lang="en-US" smtClean="0"/>
              <a:t>A </a:t>
            </a:r>
            <a:r>
              <a:rPr lang="en-US" i="1" smtClean="0"/>
              <a:t>complete graph</a:t>
            </a:r>
            <a:r>
              <a:rPr lang="en-US" smtClean="0"/>
              <a:t> is a connected graph in which each pair of vertices is linked by an edge.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418822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-200025" y="274638"/>
            <a:ext cx="8229600" cy="1143000"/>
          </a:xfrm>
          <a:noFill/>
        </p:spPr>
        <p:txBody>
          <a:bodyPr anchor="t"/>
          <a:lstStyle/>
          <a:p>
            <a:pPr eaLnBrk="1" hangingPunct="1"/>
            <a:r>
              <a:rPr lang="en-US" smtClean="0"/>
              <a:t>Graph Terminology (continued)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pic>
        <p:nvPicPr>
          <p:cNvPr id="13316" name="Picture 4" descr="AAERVJN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065338"/>
            <a:ext cx="7010400" cy="281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585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-212725" y="274638"/>
            <a:ext cx="8229600" cy="1143000"/>
          </a:xfrm>
          <a:noFill/>
        </p:spPr>
        <p:txBody>
          <a:bodyPr anchor="t"/>
          <a:lstStyle/>
          <a:p>
            <a:pPr eaLnBrk="1" hangingPunct="1"/>
            <a:r>
              <a:rPr lang="en-US" smtClean="0"/>
              <a:t>Graph Terminology (continued)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graph described until now is termed an </a:t>
            </a:r>
            <a:r>
              <a:rPr lang="en-US" i="1" smtClean="0"/>
              <a:t>undirected graph</a:t>
            </a:r>
            <a:r>
              <a:rPr lang="en-US" smtClean="0"/>
              <a:t>. Movement between vertices can occur in either direction.</a:t>
            </a:r>
          </a:p>
          <a:p>
            <a:pPr eaLnBrk="1" hangingPunct="1"/>
            <a:r>
              <a:rPr lang="en-US" smtClean="0"/>
              <a:t>In a </a:t>
            </a:r>
            <a:r>
              <a:rPr lang="en-US" i="1" smtClean="0"/>
              <a:t>digraph</a:t>
            </a:r>
            <a:r>
              <a:rPr lang="en-US" smtClean="0"/>
              <a:t>, edges have  a direction. There might be an edge from v  to w but no edge from  w to v.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214488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-200025" y="76200"/>
            <a:ext cx="8229600" cy="1143000"/>
          </a:xfrm>
          <a:noFill/>
        </p:spPr>
        <p:txBody>
          <a:bodyPr anchor="t"/>
          <a:lstStyle/>
          <a:p>
            <a:pPr eaLnBrk="1" hangingPunct="1"/>
            <a:r>
              <a:rPr lang="en-US" smtClean="0"/>
              <a:t>Graph Terminology (continued)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pic>
        <p:nvPicPr>
          <p:cNvPr id="15364" name="Picture 4" descr="AAERVJP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1828800"/>
            <a:ext cx="5880100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9741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-168275" y="76200"/>
            <a:ext cx="8229600" cy="1143000"/>
          </a:xfrm>
          <a:noFill/>
        </p:spPr>
        <p:txBody>
          <a:bodyPr anchor="t"/>
          <a:lstStyle/>
          <a:p>
            <a:pPr eaLnBrk="1" hangingPunct="1"/>
            <a:r>
              <a:rPr lang="en-US" smtClean="0"/>
              <a:t>Graph Terminology (continued)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282575" y="11430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/>
              <a:t>In a digraph, a </a:t>
            </a:r>
            <a:r>
              <a:rPr lang="en-US" i="1" smtClean="0"/>
              <a:t>directed path</a:t>
            </a:r>
            <a:r>
              <a:rPr lang="en-US" smtClean="0"/>
              <a:t> (path) connecting vertices v</a:t>
            </a:r>
            <a:r>
              <a:rPr lang="en-US" baseline="-25000" smtClean="0"/>
              <a:t>s</a:t>
            </a:r>
            <a:r>
              <a:rPr lang="en-US" smtClean="0"/>
              <a:t> and v</a:t>
            </a:r>
            <a:r>
              <a:rPr lang="en-US" baseline="-25000" smtClean="0"/>
              <a:t>e</a:t>
            </a:r>
            <a:r>
              <a:rPr lang="en-US" smtClean="0"/>
              <a:t> is a sequence of directed edges that begin at v</a:t>
            </a:r>
            <a:r>
              <a:rPr lang="en-US" baseline="-25000" smtClean="0"/>
              <a:t>s</a:t>
            </a:r>
            <a:r>
              <a:rPr lang="en-US" smtClean="0"/>
              <a:t> and end at v</a:t>
            </a:r>
            <a:r>
              <a:rPr lang="en-US" baseline="-25000" smtClean="0"/>
              <a:t>e</a:t>
            </a:r>
            <a:r>
              <a:rPr lang="en-US" smtClean="0"/>
              <a:t>.</a:t>
            </a:r>
          </a:p>
          <a:p>
            <a:pPr eaLnBrk="1" hangingPunct="1"/>
            <a:r>
              <a:rPr lang="en-US" smtClean="0"/>
              <a:t>The number of the edges that emanate from a vertex v is called the</a:t>
            </a:r>
            <a:r>
              <a:rPr lang="en-US" i="1" smtClean="0"/>
              <a:t> out-degree</a:t>
            </a:r>
            <a:r>
              <a:rPr lang="en-US" smtClean="0"/>
              <a:t> of the vertex.</a:t>
            </a:r>
          </a:p>
          <a:p>
            <a:pPr eaLnBrk="1" hangingPunct="1"/>
            <a:r>
              <a:rPr lang="en-US" smtClean="0"/>
              <a:t>The number of the edges that terminate in vertex v is the </a:t>
            </a:r>
            <a:r>
              <a:rPr lang="en-US" i="1" smtClean="0"/>
              <a:t>in-degree</a:t>
            </a:r>
            <a:r>
              <a:rPr lang="en-US" smtClean="0"/>
              <a:t> of the vertex.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113369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1584</Words>
  <Application>Microsoft Office PowerPoint</Application>
  <PresentationFormat>On-screen Show (4:3)</PresentationFormat>
  <Paragraphs>212</Paragraphs>
  <Slides>29</Slides>
  <Notes>28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Office Theme</vt:lpstr>
      <vt:lpstr>Document</vt:lpstr>
      <vt:lpstr>Graph</vt:lpstr>
      <vt:lpstr>Terminologi Graph</vt:lpstr>
      <vt:lpstr>Graph Terminology (continued)</vt:lpstr>
      <vt:lpstr>Graph Terminology (continued)</vt:lpstr>
      <vt:lpstr>Graph Terminology (continued)</vt:lpstr>
      <vt:lpstr>Graph Terminology (continued)</vt:lpstr>
      <vt:lpstr>Graph Terminology (continued)</vt:lpstr>
      <vt:lpstr>Graph Terminology (continued)</vt:lpstr>
      <vt:lpstr>Graph Terminology (continued)</vt:lpstr>
      <vt:lpstr>Graph Terminology (continued)</vt:lpstr>
      <vt:lpstr>Graph Terminology (continued)</vt:lpstr>
      <vt:lpstr>Graph Terminology (concluded)</vt:lpstr>
      <vt:lpstr>Creating and Using Graphs</vt:lpstr>
      <vt:lpstr>Creating and Using Graphs (continued)</vt:lpstr>
      <vt:lpstr>Creating and Using Graphs (continued)</vt:lpstr>
      <vt:lpstr>Creating and Using Graphs (continued)</vt:lpstr>
      <vt:lpstr>Creating and Using Graphs (continued)</vt:lpstr>
      <vt:lpstr>Creating and Using Graphs (continued)</vt:lpstr>
      <vt:lpstr>Creating and Using Graphs (continued)</vt:lpstr>
      <vt:lpstr>The DiGraph Class</vt:lpstr>
      <vt:lpstr>The DiGraph Class (continued)</vt:lpstr>
      <vt:lpstr>The DiGraph Class (continued)</vt:lpstr>
      <vt:lpstr>The DiGraph Class (continued)</vt:lpstr>
      <vt:lpstr>The DiGraph Class (continued)</vt:lpstr>
      <vt:lpstr>Program 24.1</vt:lpstr>
      <vt:lpstr>Program 24.1 (continued)</vt:lpstr>
      <vt:lpstr>Program 24.1 (continued)</vt:lpstr>
      <vt:lpstr>Program 24.1 (continued)</vt:lpstr>
      <vt:lpstr>Program 24.1 (concluded)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</dc:title>
  <dc:creator>yuliana</dc:creator>
  <cp:lastModifiedBy>User</cp:lastModifiedBy>
  <cp:revision>11</cp:revision>
  <dcterms:created xsi:type="dcterms:W3CDTF">2006-08-16T00:00:00Z</dcterms:created>
  <dcterms:modified xsi:type="dcterms:W3CDTF">2014-12-17T10:43:10Z</dcterms:modified>
</cp:coreProperties>
</file>