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0" r:id="rId3"/>
    <p:sldId id="261" r:id="rId4"/>
    <p:sldId id="265" r:id="rId5"/>
    <p:sldId id="263" r:id="rId6"/>
    <p:sldId id="264" r:id="rId7"/>
    <p:sldId id="266" r:id="rId8"/>
    <p:sldId id="267" r:id="rId9"/>
    <p:sldId id="290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57" r:id="rId32"/>
    <p:sldId id="258" r:id="rId33"/>
    <p:sldId id="25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0" autoAdjust="0"/>
    <p:restoredTop sz="94660"/>
  </p:normalViewPr>
  <p:slideViewPr>
    <p:cSldViewPr>
      <p:cViewPr>
        <p:scale>
          <a:sx n="66" d="100"/>
          <a:sy n="66" d="100"/>
        </p:scale>
        <p:origin x="-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6CF91-E2CD-466B-B05E-476E127430A0}" type="datetimeFigureOut">
              <a:rPr lang="en-AU" smtClean="0"/>
              <a:t>17/12/2014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FAEF6-93BB-4FEB-93E2-4BAF6B8BE2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642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F41A290-5FDB-4E9A-A9CF-B2D3A92B2A11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3B5B64-A7F7-4EBD-9D32-76C7031DB455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B583EE-3984-4993-8816-F35B63123860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55C5018-D7E1-4514-B997-0B25C678DCFF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019CBA-C820-442A-BE7B-4D3B5974B87E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68A027E-16D1-486B-8331-C737FA9AAD28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86ED8F8-7178-4CED-93E4-D50D37298BCD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FD3B9E7-154C-4CD9-A7C1-6660667238DE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3D198E2-6DCF-4AD4-AAD2-CACF39DFD52D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CC4C74-AD6B-4AA2-91AC-B8674878EF29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7035E6C-8696-4916-8A4A-223B6EA5264A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37FE31-0EDD-411E-B54A-D427BD96BEAF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C4864FC-7EFB-4EA3-8B90-1E8FA7217A7A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C0C62AE-7FE0-44AC-8B34-8F553A446C16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99A90CE-59F2-40B9-83F8-3EEC3D5AFF50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FB60D0-EE14-489E-A280-9B2B6A8A1E52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2C35B31-1B7E-4E26-BC9A-B2B87C01FF1D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4534E7-8EA5-45D9-9F9C-62120B4E3EB6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4631A0A-0CAE-4D26-8C19-E5856703F230}" type="slidenum">
              <a:rPr lang="en-US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0E92E5-456F-4890-93D3-64A5F2445B59}" type="slidenum">
              <a:rPr lang="en-US">
                <a:latin typeface="Arial" charset="0"/>
              </a:rPr>
              <a:pPr/>
              <a:t>29</a:t>
            </a:fld>
            <a:endParaRPr lang="en-US">
              <a:latin typeface="Arial" charset="0"/>
            </a:endParaRPr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B842AB-398E-47CB-AA43-A96164348E63}" type="slidenum">
              <a:rPr lang="en-US">
                <a:latin typeface="Arial" charset="0"/>
              </a:rPr>
              <a:pPr/>
              <a:t>30</a:t>
            </a:fld>
            <a:endParaRPr lang="en-US">
              <a:latin typeface="Arial" charset="0"/>
            </a:endParaRPr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82D57C7-2C3D-4144-8F79-A925B114D714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270E852-6DFE-4874-9F0B-51434D41641A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89AEA24-5CF9-4482-B2BA-11E278E115E6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95FB97-53EC-4A83-8ECB-E44637E3D92D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34807CC-D10B-4A37-A216-846C07361DC5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F460E6-7318-402B-9E53-DF8C9BC6E2E9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EAF8DAE-7ED2-4216-BD08-2344F6408E6D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553200"/>
            <a:ext cx="60198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990902015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Binary Search Tree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241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  <a:noFill/>
        </p:spPr>
        <p:txBody>
          <a:bodyPr anchor="t"/>
          <a:lstStyle/>
          <a:p>
            <a:r>
              <a:rPr lang="en-US" dirty="0" smtClean="0"/>
              <a:t>Class </a:t>
            </a:r>
            <a:r>
              <a:rPr lang="en-US" dirty="0" err="1" smtClean="0"/>
              <a:t>STNode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STNode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1"/>
            <a:r>
              <a:rPr lang="en-US" dirty="0" err="1" smtClean="0"/>
              <a:t>nodeValue</a:t>
            </a:r>
            <a:r>
              <a:rPr lang="en-US" dirty="0" smtClean="0"/>
              <a:t> :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(T)</a:t>
            </a:r>
          </a:p>
          <a:p>
            <a:pPr lvl="1"/>
            <a:r>
              <a:rPr lang="en-US" dirty="0" smtClean="0"/>
              <a:t>Left 	: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</a:t>
            </a:r>
            <a:r>
              <a:rPr lang="en-US" dirty="0" err="1" smtClean="0"/>
              <a:t>STNode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Right	: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</a:t>
            </a:r>
            <a:r>
              <a:rPr lang="en-US" dirty="0" err="1" smtClean="0"/>
              <a:t>STNode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Parent	: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parent node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STNode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9461" name="Picture 4" descr="AAERVFT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95800"/>
            <a:ext cx="756438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68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76200"/>
            <a:ext cx="8229600" cy="1143000"/>
          </a:xfrm>
          <a:noFill/>
        </p:spPr>
        <p:txBody>
          <a:bodyPr anchor="t">
            <a:normAutofit fontScale="90000"/>
          </a:bodyPr>
          <a:lstStyle/>
          <a:p>
            <a:r>
              <a:rPr lang="en-US" dirty="0" smtClean="0"/>
              <a:t>Implementing the </a:t>
            </a:r>
            <a:r>
              <a:rPr lang="en-US" dirty="0" err="1" smtClean="0"/>
              <a:t>STree</a:t>
            </a:r>
            <a:r>
              <a:rPr lang="en-US" dirty="0" smtClean="0"/>
              <a:t> Class (continued)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17638"/>
            <a:ext cx="8229600" cy="4525962"/>
          </a:xfrm>
        </p:spPr>
        <p:txBody>
          <a:bodyPr/>
          <a:lstStyle/>
          <a:p>
            <a:r>
              <a:rPr lang="en-US" dirty="0" smtClean="0"/>
              <a:t>- - -  : link parent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21509" name="Picture 4" descr="AAERVFY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69767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74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371600"/>
          </a:xfrm>
          <a:noFill/>
        </p:spPr>
        <p:txBody>
          <a:bodyPr anchor="t">
            <a:normAutofit fontScale="90000"/>
          </a:bodyPr>
          <a:lstStyle/>
          <a:p>
            <a:r>
              <a:rPr lang="en-US" smtClean="0"/>
              <a:t>STree Class Private Members and Constructor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Private methods  findNode() and removeNode promote code reuse.</a:t>
            </a:r>
          </a:p>
          <a:p>
            <a:endParaRPr lang="en-US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247775" y="2738438"/>
            <a:ext cx="6600825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public class STree&lt;T&gt; implements Collection&lt;T&gt;,</a:t>
            </a:r>
          </a:p>
          <a:p>
            <a:pPr algn="l"/>
            <a:r>
              <a:rPr lang="en-US" b="1">
                <a:latin typeface="Courier New" pitchFamily="49" charset="0"/>
              </a:rPr>
              <a:t>Iterable&lt;T&gt;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   // reference to tree root</a:t>
            </a:r>
          </a:p>
          <a:p>
            <a:pPr algn="l"/>
            <a:r>
              <a:rPr lang="en-US" b="1">
                <a:latin typeface="Courier New" pitchFamily="49" charset="0"/>
              </a:rPr>
              <a:t>   private STNode&lt;T&gt; root;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number of elements in the tree</a:t>
            </a:r>
          </a:p>
          <a:p>
            <a:pPr algn="l"/>
            <a:r>
              <a:rPr lang="en-US" b="1">
                <a:latin typeface="Courier New" pitchFamily="49" charset="0"/>
              </a:rPr>
              <a:t>   private int treeSize;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increases whenever the tree changes; used</a:t>
            </a:r>
          </a:p>
          <a:p>
            <a:pPr algn="l"/>
            <a:r>
              <a:rPr lang="en-US" b="1">
                <a:latin typeface="Courier New" pitchFamily="49" charset="0"/>
              </a:rPr>
              <a:t>   // by an iterator to verify that it is in a</a:t>
            </a:r>
          </a:p>
          <a:p>
            <a:pPr algn="l"/>
            <a:r>
              <a:rPr lang="en-US" b="1">
                <a:latin typeface="Courier New" pitchFamily="49" charset="0"/>
              </a:rPr>
              <a:t>   // consistent state</a:t>
            </a:r>
          </a:p>
          <a:p>
            <a:pPr algn="l"/>
            <a:r>
              <a:rPr lang="en-US" b="1">
                <a:latin typeface="Courier New" pitchFamily="49" charset="0"/>
              </a:rPr>
              <a:t>   private int modCount;</a:t>
            </a:r>
          </a:p>
        </p:txBody>
      </p:sp>
    </p:spTree>
    <p:extLst>
      <p:ext uri="{BB962C8B-B14F-4D97-AF65-F5344CB8AC3E}">
        <p14:creationId xmlns:p14="http://schemas.microsoft.com/office/powerpoint/2010/main" val="420173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>
            <a:normAutofit fontScale="90000"/>
          </a:bodyPr>
          <a:lstStyle/>
          <a:p>
            <a:r>
              <a:rPr lang="en-US" smtClean="0"/>
              <a:t>STree Class Private Members and Constructor (continued)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30250" y="1962150"/>
            <a:ext cx="64643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// create an instance representing an empty</a:t>
            </a:r>
          </a:p>
          <a:p>
            <a:pPr algn="l"/>
            <a:r>
              <a:rPr lang="en-US" b="1">
                <a:latin typeface="Courier New" pitchFamily="49" charset="0"/>
              </a:rPr>
              <a:t>   // tree; the root is null and the variables</a:t>
            </a:r>
          </a:p>
          <a:p>
            <a:pPr algn="l"/>
            <a:r>
              <a:rPr lang="en-US" b="1">
                <a:latin typeface="Courier New" pitchFamily="49" charset="0"/>
              </a:rPr>
              <a:t>   // treeSize and modCount are initially 0</a:t>
            </a:r>
          </a:p>
          <a:p>
            <a:pPr algn="l"/>
            <a:r>
              <a:rPr lang="en-US" b="1">
                <a:latin typeface="Courier New" pitchFamily="49" charset="0"/>
              </a:rPr>
              <a:t>   public STree()</a:t>
            </a:r>
          </a:p>
          <a:p>
            <a:pPr algn="l"/>
            <a:r>
              <a:rPr lang="en-US" b="1">
                <a:latin typeface="Courier New" pitchFamily="49" charset="0"/>
              </a:rPr>
              <a:t>   {</a:t>
            </a:r>
          </a:p>
          <a:p>
            <a:pPr algn="l"/>
            <a:r>
              <a:rPr lang="en-US" b="1">
                <a:latin typeface="Courier New" pitchFamily="49" charset="0"/>
              </a:rPr>
              <a:t>      root = null;</a:t>
            </a:r>
          </a:p>
          <a:p>
            <a:pPr algn="l"/>
            <a:r>
              <a:rPr lang="en-US" b="1">
                <a:latin typeface="Courier New" pitchFamily="49" charset="0"/>
              </a:rPr>
              <a:t>      modCount = 0;</a:t>
            </a:r>
          </a:p>
          <a:p>
            <a:pPr algn="l"/>
            <a:r>
              <a:rPr lang="en-US" b="1">
                <a:latin typeface="Courier New" pitchFamily="49" charset="0"/>
              </a:rPr>
              <a:t>      treeSize = 0;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  <a:p>
            <a:pPr algn="l"/>
            <a:endParaRPr lang="en-US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8229600" cy="1447800"/>
          </a:xfrm>
          <a:noFill/>
        </p:spPr>
        <p:txBody>
          <a:bodyPr anchor="t"/>
          <a:lstStyle/>
          <a:p>
            <a:r>
              <a:rPr lang="en-US" smtClean="0"/>
              <a:t>STree Class Private Members and Constructor (concluded)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8600" y="1900238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>
                <a:latin typeface="Courier New" pitchFamily="49" charset="0"/>
              </a:rPr>
              <a:t>   // iteratively traverse a path from the root to</a:t>
            </a:r>
          </a:p>
          <a:p>
            <a:pPr algn="l"/>
            <a:r>
              <a:rPr lang="en-US" b="1">
                <a:latin typeface="Courier New" pitchFamily="49" charset="0"/>
              </a:rPr>
              <a:t>   // the node whose value is item; return a reference</a:t>
            </a:r>
          </a:p>
          <a:p>
            <a:pPr algn="l"/>
            <a:r>
              <a:rPr lang="en-US" b="1">
                <a:latin typeface="Courier New" pitchFamily="49" charset="0"/>
              </a:rPr>
              <a:t>   // to the node containing item or null if the search</a:t>
            </a:r>
          </a:p>
          <a:p>
            <a:pPr algn="l"/>
            <a:r>
              <a:rPr lang="en-US" b="1">
                <a:latin typeface="Courier New" pitchFamily="49" charset="0"/>
              </a:rPr>
              <a:t>   // fails</a:t>
            </a:r>
          </a:p>
          <a:p>
            <a:pPr algn="l"/>
            <a:r>
              <a:rPr lang="en-US" b="1">
                <a:latin typeface="Courier New" pitchFamily="49" charset="0"/>
              </a:rPr>
              <a:t>   private STNode&lt;T&gt; findNode(Object item)</a:t>
            </a:r>
          </a:p>
          <a:p>
            <a:pPr algn="l"/>
            <a:r>
              <a:rPr lang="en-US" b="1">
                <a:latin typeface="Courier New" pitchFamily="49" charset="0"/>
              </a:rPr>
              <a:t>   { . . . }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private method used by remove() and the iterator</a:t>
            </a:r>
          </a:p>
          <a:p>
            <a:pPr algn="l"/>
            <a:r>
              <a:rPr lang="en-US" b="1">
                <a:latin typeface="Courier New" pitchFamily="49" charset="0"/>
              </a:rPr>
              <a:t>   // remove() to delete a node</a:t>
            </a:r>
          </a:p>
          <a:p>
            <a:pPr algn="l"/>
            <a:r>
              <a:rPr lang="en-US" b="1">
                <a:latin typeface="Courier New" pitchFamily="49" charset="0"/>
              </a:rPr>
              <a:t>   private void removeNode(STNode&lt;T&gt; dNode)</a:t>
            </a:r>
          </a:p>
          <a:p>
            <a:pPr algn="l"/>
            <a:r>
              <a:rPr lang="en-US" b="1">
                <a:latin typeface="Courier New" pitchFamily="49" charset="0"/>
              </a:rPr>
              <a:t>   { . . . }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24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76200"/>
            <a:ext cx="8229600" cy="1143000"/>
          </a:xfrm>
          <a:noFill/>
        </p:spPr>
        <p:txBody>
          <a:bodyPr anchor="t"/>
          <a:lstStyle/>
          <a:p>
            <a:r>
              <a:rPr lang="en-US" smtClean="0"/>
              <a:t>Inserting and Locating a Node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2667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Method add()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node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Binary Search Tree</a:t>
            </a:r>
          </a:p>
          <a:p>
            <a:r>
              <a:rPr lang="en-US" sz="2400" dirty="0" smtClean="0"/>
              <a:t>Method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node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true,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node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false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25605" name="Picture 6" descr="AAERVFS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799"/>
            <a:ext cx="8001000" cy="27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92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dirty="0" smtClean="0"/>
              <a:t>add()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01625" y="912813"/>
            <a:ext cx="7146925" cy="531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// if item is not in the tree, insert it and</a:t>
            </a:r>
          </a:p>
          <a:p>
            <a:pPr algn="l"/>
            <a:r>
              <a:rPr lang="en-US" b="1">
                <a:latin typeface="Courier New" pitchFamily="49" charset="0"/>
              </a:rPr>
              <a:t>// return true; if item is a duplicate, do not</a:t>
            </a:r>
          </a:p>
          <a:p>
            <a:pPr algn="l"/>
            <a:r>
              <a:rPr lang="en-US" b="1">
                <a:latin typeface="Courier New" pitchFamily="49" charset="0"/>
              </a:rPr>
              <a:t>// insert it and return false</a:t>
            </a:r>
          </a:p>
          <a:p>
            <a:pPr algn="l"/>
            <a:r>
              <a:rPr lang="en-US" b="1">
                <a:latin typeface="Courier New" pitchFamily="49" charset="0"/>
              </a:rPr>
              <a:t>public boolean add(T item)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   // t is current node in traversal, parent the</a:t>
            </a:r>
          </a:p>
          <a:p>
            <a:pPr algn="l"/>
            <a:r>
              <a:rPr lang="en-US" b="1">
                <a:latin typeface="Courier New" pitchFamily="49" charset="0"/>
              </a:rPr>
              <a:t>   // previous node</a:t>
            </a:r>
          </a:p>
          <a:p>
            <a:pPr algn="l"/>
            <a:r>
              <a:rPr lang="en-US" b="1">
                <a:latin typeface="Courier New" pitchFamily="49" charset="0"/>
              </a:rPr>
              <a:t>   STNode&lt;T&gt; t = root, parent = null, newNode;</a:t>
            </a:r>
          </a:p>
          <a:p>
            <a:pPr algn="l"/>
            <a:r>
              <a:rPr lang="en-US" b="1">
                <a:latin typeface="Courier New" pitchFamily="49" charset="0"/>
              </a:rPr>
              <a:t>   int orderValue = 0;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terminate on an empty subtree</a:t>
            </a:r>
          </a:p>
          <a:p>
            <a:pPr algn="l"/>
            <a:r>
              <a:rPr lang="en-US" b="1">
                <a:latin typeface="Courier New" pitchFamily="49" charset="0"/>
              </a:rPr>
              <a:t>   while(t != null)</a:t>
            </a:r>
          </a:p>
          <a:p>
            <a:pPr algn="l"/>
            <a:r>
              <a:rPr lang="en-US" b="1">
                <a:latin typeface="Courier New" pitchFamily="49" charset="0"/>
              </a:rPr>
              <a:t>   {</a:t>
            </a:r>
          </a:p>
          <a:p>
            <a:pPr algn="l"/>
            <a:r>
              <a:rPr lang="en-US" b="1">
                <a:latin typeface="Courier New" pitchFamily="49" charset="0"/>
              </a:rPr>
              <a:t>      // update the parent reference</a:t>
            </a:r>
          </a:p>
          <a:p>
            <a:pPr algn="l"/>
            <a:r>
              <a:rPr lang="en-US" b="1">
                <a:latin typeface="Courier New" pitchFamily="49" charset="0"/>
              </a:rPr>
              <a:t>      parent = t;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compare item and the current node value</a:t>
            </a:r>
          </a:p>
          <a:p>
            <a:pPr algn="l"/>
            <a:r>
              <a:rPr lang="en-US" b="1">
                <a:latin typeface="Courier New" pitchFamily="49" charset="0"/>
              </a:rPr>
              <a:t>      orderValue = ((Comparable&lt;T&gt;)item).compareTo(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t.nodeValue);</a:t>
            </a:r>
          </a:p>
        </p:txBody>
      </p:sp>
    </p:spTree>
    <p:extLst>
      <p:ext uri="{BB962C8B-B14F-4D97-AF65-F5344CB8AC3E}">
        <p14:creationId xmlns:p14="http://schemas.microsoft.com/office/powerpoint/2010/main" val="354203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533400"/>
            <a:ext cx="8229600" cy="8382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smtClean="0"/>
              <a:t>add()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6737350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>
                <a:latin typeface="Courier New" pitchFamily="49" charset="0"/>
              </a:rPr>
              <a:t>      // if a match occurs, return false;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// otherwise, go left or go right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// following search tree order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if (</a:t>
            </a:r>
            <a:r>
              <a:rPr lang="en-US" b="1" dirty="0" err="1">
                <a:latin typeface="Courier New" pitchFamily="49" charset="0"/>
              </a:rPr>
              <a:t>orderValue</a:t>
            </a:r>
            <a:r>
              <a:rPr lang="en-US" b="1" dirty="0">
                <a:latin typeface="Courier New" pitchFamily="49" charset="0"/>
              </a:rPr>
              <a:t> == 0)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   return false;   // exit, item not added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else if (</a:t>
            </a:r>
            <a:r>
              <a:rPr lang="en-US" b="1" dirty="0" err="1">
                <a:latin typeface="Courier New" pitchFamily="49" charset="0"/>
              </a:rPr>
              <a:t>orderValue</a:t>
            </a:r>
            <a:r>
              <a:rPr lang="en-US" b="1" dirty="0">
                <a:latin typeface="Courier New" pitchFamily="49" charset="0"/>
              </a:rPr>
              <a:t> &lt; 0)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   t = </a:t>
            </a:r>
            <a:r>
              <a:rPr lang="en-US" b="1" dirty="0" err="1">
                <a:latin typeface="Courier New" pitchFamily="49" charset="0"/>
              </a:rPr>
              <a:t>t.left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else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   t = </a:t>
            </a:r>
            <a:r>
              <a:rPr lang="en-US" b="1" dirty="0" err="1">
                <a:latin typeface="Courier New" pitchFamily="49" charset="0"/>
              </a:rPr>
              <a:t>t.right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}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// create the new node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</a:rPr>
              <a:t>STNode</a:t>
            </a:r>
            <a:r>
              <a:rPr lang="en-US" b="1" dirty="0">
                <a:latin typeface="Courier New" pitchFamily="49" charset="0"/>
              </a:rPr>
              <a:t>&lt;T&gt;(</a:t>
            </a:r>
            <a:r>
              <a:rPr lang="en-US" b="1" dirty="0" err="1">
                <a:latin typeface="Courier New" pitchFamily="49" charset="0"/>
              </a:rPr>
              <a:t>item,parent</a:t>
            </a:r>
            <a:r>
              <a:rPr lang="en-US" b="1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2903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447800"/>
          </a:xfrm>
          <a:noFill/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dirty="0" smtClean="0"/>
              <a:t>add()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717550" y="1716088"/>
            <a:ext cx="728345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>
                <a:latin typeface="Courier New" pitchFamily="49" charset="0"/>
              </a:rPr>
              <a:t>   if (parent == null)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// this is the first node added; make it root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root =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else if (</a:t>
            </a:r>
            <a:r>
              <a:rPr lang="en-US" b="1" dirty="0" err="1">
                <a:latin typeface="Courier New" pitchFamily="49" charset="0"/>
              </a:rPr>
              <a:t>orderValue</a:t>
            </a:r>
            <a:r>
              <a:rPr lang="en-US" b="1" dirty="0">
                <a:latin typeface="Courier New" pitchFamily="49" charset="0"/>
              </a:rPr>
              <a:t> &lt; 0)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// attach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 as the left child of parent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parent.left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else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// attach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 as the right child of parent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parent.right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// increment the tree size and </a:t>
            </a:r>
            <a:r>
              <a:rPr lang="en-US" b="1" dirty="0" err="1">
                <a:latin typeface="Courier New" pitchFamily="49" charset="0"/>
              </a:rPr>
              <a:t>modCount</a:t>
            </a:r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treeSize</a:t>
            </a:r>
            <a:r>
              <a:rPr lang="en-US" b="1" dirty="0">
                <a:latin typeface="Courier New" pitchFamily="49" charset="0"/>
              </a:rPr>
              <a:t>++;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modCount</a:t>
            </a:r>
            <a:r>
              <a:rPr lang="en-US" b="1" dirty="0">
                <a:latin typeface="Courier New" pitchFamily="49" charset="0"/>
              </a:rPr>
              <a:t>++;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// we added a node to the tree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return true;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132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dirty="0" smtClean="0"/>
              <a:t>find()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229600" cy="4525963"/>
          </a:xfrm>
          <a:noFill/>
        </p:spPr>
        <p:txBody>
          <a:bodyPr>
            <a:normAutofit/>
          </a:bodyPr>
          <a:lstStyle/>
          <a:p>
            <a:r>
              <a:rPr lang="en-US" sz="2400" dirty="0" smtClean="0"/>
              <a:t>find()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node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node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 null.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01246" y="2590800"/>
            <a:ext cx="6947354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>
                <a:latin typeface="Courier New" pitchFamily="49" charset="0"/>
              </a:rPr>
              <a:t>// search for item in the tree and return a</a:t>
            </a:r>
          </a:p>
          <a:p>
            <a:pPr algn="l"/>
            <a:r>
              <a:rPr lang="en-US" b="1" dirty="0">
                <a:latin typeface="Courier New" pitchFamily="49" charset="0"/>
              </a:rPr>
              <a:t>// reference to its value or null if item</a:t>
            </a:r>
          </a:p>
          <a:p>
            <a:pPr algn="l"/>
            <a:r>
              <a:rPr lang="en-US" b="1" dirty="0">
                <a:latin typeface="Courier New" pitchFamily="49" charset="0"/>
              </a:rPr>
              <a:t>// is not in the tree</a:t>
            </a:r>
          </a:p>
          <a:p>
            <a:pPr algn="l"/>
            <a:r>
              <a:rPr lang="en-US" b="1" dirty="0">
                <a:latin typeface="Courier New" pitchFamily="49" charset="0"/>
              </a:rPr>
              <a:t>public T find(T item)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STNode</a:t>
            </a:r>
            <a:r>
              <a:rPr lang="en-US" b="1" dirty="0">
                <a:latin typeface="Courier New" pitchFamily="49" charset="0"/>
              </a:rPr>
              <a:t>&lt;T&gt; t = </a:t>
            </a:r>
            <a:r>
              <a:rPr lang="en-US" b="1" dirty="0" err="1">
                <a:latin typeface="Courier New" pitchFamily="49" charset="0"/>
              </a:rPr>
              <a:t>findNode</a:t>
            </a:r>
            <a:r>
              <a:rPr lang="en-US" b="1" dirty="0">
                <a:latin typeface="Courier New" pitchFamily="49" charset="0"/>
              </a:rPr>
              <a:t>(item);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T value = null;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if (t != null)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value = </a:t>
            </a:r>
            <a:r>
              <a:rPr lang="en-US" b="1" dirty="0" err="1">
                <a:latin typeface="Courier New" pitchFamily="49" charset="0"/>
              </a:rPr>
              <a:t>t.nodeValue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return value;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503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r>
              <a:rPr lang="en-US" dirty="0" smtClean="0"/>
              <a:t>Binary Search Tree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node di Binary Search Tree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smtClean="0"/>
              <a:t>path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root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ordering</a:t>
            </a:r>
          </a:p>
          <a:p>
            <a:pPr lvl="1"/>
            <a:r>
              <a:rPr lang="en-US" dirty="0" err="1" smtClean="0"/>
              <a:t>Sebuah</a:t>
            </a:r>
            <a:r>
              <a:rPr lang="en-US" dirty="0" smtClean="0"/>
              <a:t> Node,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node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28000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8229600" cy="762000"/>
          </a:xfrm>
          <a:noFill/>
        </p:spPr>
        <p:txBody>
          <a:bodyPr anchor="t"/>
          <a:lstStyle/>
          <a:p>
            <a:r>
              <a:rPr lang="en-US" smtClean="0"/>
              <a:t>Deleting a Node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private method </a:t>
            </a:r>
            <a:r>
              <a:rPr lang="en-US" dirty="0" err="1" smtClean="0"/>
              <a:t>removeNode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erases a node from the tree by finding a replacement node somewhere else in the tree and using it as a substitute for the deleted node.</a:t>
            </a:r>
          </a:p>
          <a:p>
            <a:pPr lvl="1"/>
            <a:r>
              <a:rPr lang="en-US" dirty="0" smtClean="0"/>
              <a:t>Choose the node so that, when it takes the place of the deleted node, its value maintains the structure of the tree.</a:t>
            </a:r>
          </a:p>
          <a:p>
            <a:pPr lvl="1"/>
            <a:r>
              <a:rPr lang="en-US" dirty="0" err="1" smtClean="0"/>
              <a:t>Subtrees</a:t>
            </a:r>
            <a:r>
              <a:rPr lang="en-US" dirty="0" smtClean="0"/>
              <a:t> for the deleted node and the replacement node must be reconnected in such a way that the new tree maintains search tree ordering.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24016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229600" cy="1143000"/>
          </a:xfrm>
          <a:noFill/>
        </p:spPr>
        <p:txBody>
          <a:bodyPr anchor="t"/>
          <a:lstStyle/>
          <a:p>
            <a:r>
              <a:rPr lang="en-US" smtClean="0"/>
              <a:t>Deleting a Node (continued)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r>
              <a:rPr lang="en-US" smtClean="0"/>
              <a:t>Notation:</a:t>
            </a:r>
          </a:p>
          <a:p>
            <a:pPr lvl="1"/>
            <a:r>
              <a:rPr lang="en-US" smtClean="0"/>
              <a:t>dNode identifies the deleted node D. pNode, identifies the parent P of the deleted node. When pNode is null, we are deleting the root. The removeNode() method sets out to find a replacement node R with reference rNode.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809852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229600" cy="1143000"/>
          </a:xfrm>
          <a:noFill/>
        </p:spPr>
        <p:txBody>
          <a:bodyPr anchor="t"/>
          <a:lstStyle/>
          <a:p>
            <a:r>
              <a:rPr lang="en-US" smtClean="0"/>
              <a:t>Deleting a Node (continued)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smtClean="0"/>
              <a:t>The algorithm for finding a replacement node considers two cases that depend on the number of children attached to node 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829837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229600" cy="1371600"/>
          </a:xfrm>
          <a:noFill/>
        </p:spPr>
        <p:txBody>
          <a:bodyPr anchor="t">
            <a:normAutofit fontScale="90000"/>
          </a:bodyPr>
          <a:lstStyle/>
          <a:p>
            <a:r>
              <a:rPr lang="en-US" smtClean="0"/>
              <a:t>Deleted Node has an Empty Subtree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other child becomes the replacement node R.  If the deleted node is a leaf node, it has two null children.  In this case, the other node R is null.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45829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229600" cy="1371600"/>
          </a:xfrm>
          <a:noFill/>
        </p:spPr>
        <p:txBody>
          <a:bodyPr anchor="t">
            <a:normAutofit fontScale="90000"/>
          </a:bodyPr>
          <a:lstStyle/>
          <a:p>
            <a:r>
              <a:rPr lang="en-US" smtClean="0"/>
              <a:t>Deleted Node has an Empty Subtree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4820" name="Picture 4" descr="AAERVFV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467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67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447800"/>
          </a:xfrm>
          <a:noFill/>
        </p:spPr>
        <p:txBody>
          <a:bodyPr anchor="t"/>
          <a:lstStyle/>
          <a:p>
            <a:r>
              <a:rPr lang="en-US" smtClean="0"/>
              <a:t>Deleted Node has an Empty Subtree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5844" name="Picture 4" descr="AAERVFW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828800"/>
            <a:ext cx="7467600" cy="4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707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229600" cy="1447800"/>
          </a:xfrm>
          <a:noFill/>
        </p:spPr>
        <p:txBody>
          <a:bodyPr anchor="t"/>
          <a:lstStyle/>
          <a:p>
            <a:r>
              <a:rPr lang="en-US" smtClean="0"/>
              <a:t>Deleted Node has an Empty Subtree (continued)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229600" cy="2057400"/>
          </a:xfrm>
        </p:spPr>
        <p:txBody>
          <a:bodyPr/>
          <a:lstStyle/>
          <a:p>
            <a:r>
              <a:rPr lang="en-US" smtClean="0"/>
              <a:t>The algorithm must handle two special cases, one in which the deleted node is a leaf node and the other in which the deleted node is the root.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72707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371600"/>
          </a:xfrm>
          <a:noFill/>
        </p:spPr>
        <p:txBody>
          <a:bodyPr anchor="t">
            <a:normAutofit fontScale="90000"/>
          </a:bodyPr>
          <a:lstStyle/>
          <a:p>
            <a:r>
              <a:rPr lang="en-US" smtClean="0"/>
              <a:t>Deleted Node has an Empty Subtree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7892" name="Picture 4" descr="AAERVFX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63" y="1676400"/>
            <a:ext cx="383063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18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524000"/>
          </a:xfrm>
          <a:noFill/>
        </p:spPr>
        <p:txBody>
          <a:bodyPr/>
          <a:lstStyle/>
          <a:p>
            <a:r>
              <a:rPr lang="en-US" smtClean="0"/>
              <a:t>removeNode()</a:t>
            </a:r>
            <a:br>
              <a:rPr lang="en-US" smtClean="0"/>
            </a:br>
            <a:r>
              <a:rPr lang="en-US" smtClean="0"/>
              <a:t>(one null child)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01625" y="1827213"/>
            <a:ext cx="687387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private void removeNode(STNode&lt;T&gt; dNode)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   if (dNode == null)</a:t>
            </a:r>
          </a:p>
          <a:p>
            <a:pPr algn="l"/>
            <a:r>
              <a:rPr lang="en-US" b="1">
                <a:latin typeface="Courier New" pitchFamily="49" charset="0"/>
              </a:rPr>
              <a:t>      return;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dNode = reference to node D that is deleted</a:t>
            </a:r>
          </a:p>
          <a:p>
            <a:pPr algn="l"/>
            <a:r>
              <a:rPr lang="en-US" b="1">
                <a:latin typeface="Courier New" pitchFamily="49" charset="0"/>
              </a:rPr>
              <a:t>   // pNode = reference to parent P of node D</a:t>
            </a:r>
          </a:p>
          <a:p>
            <a:pPr algn="l"/>
            <a:r>
              <a:rPr lang="en-US" b="1">
                <a:latin typeface="Courier New" pitchFamily="49" charset="0"/>
              </a:rPr>
              <a:t>   // rNode = reference to node R that replaces D</a:t>
            </a:r>
          </a:p>
          <a:p>
            <a:pPr algn="l"/>
            <a:r>
              <a:rPr lang="en-US" b="1">
                <a:latin typeface="Courier New" pitchFamily="49" charset="0"/>
              </a:rPr>
              <a:t>   STNode&lt;T&gt; pNode, rNode;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assign pNode as a reference to P</a:t>
            </a:r>
          </a:p>
          <a:p>
            <a:pPr algn="l"/>
            <a:r>
              <a:rPr lang="en-US" b="1">
                <a:latin typeface="Courier New" pitchFamily="49" charset="0"/>
              </a:rPr>
              <a:t>   pNode = dNode.parent;</a:t>
            </a:r>
          </a:p>
        </p:txBody>
      </p:sp>
    </p:spTree>
    <p:extLst>
      <p:ext uri="{BB962C8B-B14F-4D97-AF65-F5344CB8AC3E}">
        <p14:creationId xmlns:p14="http://schemas.microsoft.com/office/powerpoint/2010/main" val="252796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524000"/>
          </a:xfrm>
          <a:noFill/>
        </p:spPr>
        <p:txBody>
          <a:bodyPr/>
          <a:lstStyle/>
          <a:p>
            <a:r>
              <a:rPr lang="en-US" smtClean="0"/>
              <a:t>removeNode()</a:t>
            </a:r>
            <a:br>
              <a:rPr lang="en-US" smtClean="0"/>
            </a:br>
            <a:r>
              <a:rPr lang="en-US" smtClean="0"/>
              <a:t>(one null child continued)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301625" y="1827213"/>
            <a:ext cx="70104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// if D has a null child, the</a:t>
            </a:r>
          </a:p>
          <a:p>
            <a:pPr algn="l"/>
            <a:r>
              <a:rPr lang="en-US" b="1">
                <a:latin typeface="Courier New" pitchFamily="49" charset="0"/>
              </a:rPr>
              <a:t>   // replacement node is the other child</a:t>
            </a:r>
          </a:p>
          <a:p>
            <a:pPr algn="l"/>
            <a:r>
              <a:rPr lang="en-US" b="1">
                <a:latin typeface="Courier New" pitchFamily="49" charset="0"/>
              </a:rPr>
              <a:t>   if (dNode.left == null || dNode.right == null)</a:t>
            </a:r>
          </a:p>
          <a:p>
            <a:pPr algn="l"/>
            <a:r>
              <a:rPr lang="en-US" b="1">
                <a:latin typeface="Courier New" pitchFamily="49" charset="0"/>
              </a:rPr>
              <a:t>   {</a:t>
            </a:r>
          </a:p>
          <a:p>
            <a:pPr algn="l"/>
            <a:r>
              <a:rPr lang="en-US" b="1">
                <a:latin typeface="Courier New" pitchFamily="49" charset="0"/>
              </a:rPr>
              <a:t>      if (dNode.right == null)</a:t>
            </a:r>
          </a:p>
          <a:p>
            <a:pPr algn="l"/>
            <a:r>
              <a:rPr lang="en-US" b="1">
                <a:latin typeface="Courier New" pitchFamily="49" charset="0"/>
              </a:rPr>
              <a:t>         rNode = dNode.left;</a:t>
            </a:r>
          </a:p>
          <a:p>
            <a:pPr algn="l"/>
            <a:r>
              <a:rPr lang="en-US" b="1">
                <a:latin typeface="Courier New" pitchFamily="49" charset="0"/>
              </a:rPr>
              <a:t>      else</a:t>
            </a:r>
          </a:p>
          <a:p>
            <a:pPr algn="l"/>
            <a:r>
              <a:rPr lang="en-US" b="1">
                <a:latin typeface="Courier New" pitchFamily="49" charset="0"/>
              </a:rPr>
              <a:t>         rNode = dNode.right;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if (rNode != null)</a:t>
            </a:r>
          </a:p>
          <a:p>
            <a:pPr algn="l"/>
            <a:r>
              <a:rPr lang="en-US" b="1">
                <a:latin typeface="Courier New" pitchFamily="49" charset="0"/>
              </a:rPr>
              <a:t>         // the parent of R is now the parent of D</a:t>
            </a:r>
          </a:p>
          <a:p>
            <a:pPr algn="l"/>
            <a:r>
              <a:rPr lang="en-US" b="1">
                <a:latin typeface="Courier New" pitchFamily="49" charset="0"/>
              </a:rPr>
              <a:t>         rNode.parent = pNode;</a:t>
            </a:r>
          </a:p>
        </p:txBody>
      </p:sp>
    </p:spTree>
    <p:extLst>
      <p:ext uri="{BB962C8B-B14F-4D97-AF65-F5344CB8AC3E}">
        <p14:creationId xmlns:p14="http://schemas.microsoft.com/office/powerpoint/2010/main" val="4103427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8229600" cy="1143000"/>
          </a:xfrm>
          <a:noFill/>
        </p:spPr>
        <p:txBody>
          <a:bodyPr anchor="t"/>
          <a:lstStyle/>
          <a:p>
            <a:r>
              <a:rPr lang="en-US" dirty="0"/>
              <a:t>Binary Search Tree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6148" name="Picture 4" descr="AAERVFK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08200"/>
            <a:ext cx="8610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45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1600200"/>
          </a:xfrm>
          <a:noFill/>
        </p:spPr>
        <p:txBody>
          <a:bodyPr/>
          <a:lstStyle/>
          <a:p>
            <a:r>
              <a:rPr lang="en-US" smtClean="0"/>
              <a:t>removeNode()</a:t>
            </a:r>
            <a:br>
              <a:rPr lang="en-US" smtClean="0"/>
            </a:br>
            <a:r>
              <a:rPr lang="en-US" smtClean="0"/>
              <a:t>(one null child concluded)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01625" y="1827213"/>
            <a:ext cx="67373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// deleting the root node; assign new root</a:t>
            </a:r>
          </a:p>
          <a:p>
            <a:pPr algn="l"/>
            <a:r>
              <a:rPr lang="en-US" b="1">
                <a:latin typeface="Courier New" pitchFamily="49" charset="0"/>
              </a:rPr>
              <a:t>      if (pNode == null)</a:t>
            </a:r>
          </a:p>
          <a:p>
            <a:pPr algn="l"/>
            <a:r>
              <a:rPr lang="en-US" b="1">
                <a:latin typeface="Courier New" pitchFamily="49" charset="0"/>
              </a:rPr>
              <a:t>         root = rNode;</a:t>
            </a:r>
          </a:p>
          <a:p>
            <a:pPr algn="l"/>
            <a:r>
              <a:rPr lang="en-US" b="1">
                <a:latin typeface="Courier New" pitchFamily="49" charset="0"/>
              </a:rPr>
              <a:t>      // attach R to the correct branch of P</a:t>
            </a:r>
          </a:p>
          <a:p>
            <a:pPr algn="l"/>
            <a:r>
              <a:rPr lang="en-US" b="1">
                <a:latin typeface="Courier New" pitchFamily="49" charset="0"/>
              </a:rPr>
              <a:t>      else if (((Comparable&lt;T&gt;)dNode.nodeValue).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compareTo(pNode.nodeValue) &lt; 0)</a:t>
            </a:r>
          </a:p>
          <a:p>
            <a:pPr algn="l"/>
            <a:r>
              <a:rPr lang="en-US" b="1">
                <a:latin typeface="Courier New" pitchFamily="49" charset="0"/>
              </a:rPr>
              <a:t>         pNode.left = rNode;</a:t>
            </a:r>
          </a:p>
          <a:p>
            <a:pPr algn="l"/>
            <a:r>
              <a:rPr lang="en-US" b="1">
                <a:latin typeface="Courier New" pitchFamily="49" charset="0"/>
              </a:rPr>
              <a:t>      else</a:t>
            </a:r>
          </a:p>
          <a:p>
            <a:pPr algn="l"/>
            <a:r>
              <a:rPr lang="en-US" b="1">
                <a:latin typeface="Courier New" pitchFamily="49" charset="0"/>
              </a:rPr>
              <a:t>         pNode.right = rNode;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  <a:p>
            <a:pPr algn="l"/>
            <a:r>
              <a:rPr lang="en-US" b="1">
                <a:latin typeface="Courier New" pitchFamily="49" charset="0"/>
              </a:rPr>
              <a:t>   ...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6880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5218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61933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479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Membangun</a:t>
            </a:r>
            <a:r>
              <a:rPr lang="en-US" dirty="0"/>
              <a:t> Binary Search Tree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Jika</a:t>
            </a:r>
            <a:r>
              <a:rPr lang="en-US" dirty="0"/>
              <a:t> value </a:t>
            </a:r>
            <a:r>
              <a:rPr lang="en-US" dirty="0" err="1"/>
              <a:t>dari</a:t>
            </a:r>
            <a:r>
              <a:rPr lang="en-US" dirty="0"/>
              <a:t> node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value </a:t>
            </a:r>
            <a:r>
              <a:rPr lang="en-US" dirty="0" err="1"/>
              <a:t>dari</a:t>
            </a:r>
            <a:r>
              <a:rPr lang="en-US" dirty="0"/>
              <a:t> current node,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false.</a:t>
            </a:r>
            <a:endParaRPr lang="en-AU" sz="2800" dirty="0"/>
          </a:p>
          <a:p>
            <a:pPr lvl="0"/>
            <a:r>
              <a:rPr lang="en-US" dirty="0" err="1"/>
              <a:t>Jika</a:t>
            </a:r>
            <a:r>
              <a:rPr lang="en-US" dirty="0"/>
              <a:t> value </a:t>
            </a:r>
            <a:r>
              <a:rPr lang="en-US" dirty="0" err="1"/>
              <a:t>dari</a:t>
            </a:r>
            <a:r>
              <a:rPr lang="en-US" dirty="0"/>
              <a:t> node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value </a:t>
            </a:r>
            <a:r>
              <a:rPr lang="en-US" dirty="0" err="1"/>
              <a:t>dari</a:t>
            </a:r>
            <a:r>
              <a:rPr lang="en-US" dirty="0"/>
              <a:t> current node </a:t>
            </a:r>
            <a:r>
              <a:rPr lang="en-US" dirty="0" err="1"/>
              <a:t>maka</a:t>
            </a:r>
            <a:r>
              <a:rPr lang="en-US" dirty="0"/>
              <a:t> :</a:t>
            </a:r>
            <a:endParaRPr lang="en-AU" sz="2800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current node </a:t>
            </a:r>
            <a:r>
              <a:rPr lang="en-US" dirty="0" err="1"/>
              <a:t>tidak</a:t>
            </a:r>
            <a:r>
              <a:rPr lang="en-US" dirty="0"/>
              <a:t> null,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ubah</a:t>
            </a:r>
            <a:r>
              <a:rPr lang="en-US" dirty="0"/>
              <a:t> current node 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1.</a:t>
            </a:r>
            <a:endParaRPr lang="en-AU" sz="2400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current node </a:t>
            </a:r>
            <a:r>
              <a:rPr lang="en-US" dirty="0" err="1"/>
              <a:t>adalah</a:t>
            </a:r>
            <a:r>
              <a:rPr lang="en-US" dirty="0"/>
              <a:t> null,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tambahkan</a:t>
            </a:r>
            <a:r>
              <a:rPr lang="en-US" dirty="0"/>
              <a:t> node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current node</a:t>
            </a:r>
            <a:endParaRPr lang="en-AU" sz="2400" dirty="0"/>
          </a:p>
          <a:p>
            <a:pPr lvl="0"/>
            <a:r>
              <a:rPr lang="en-US" dirty="0" err="1"/>
              <a:t>Jika</a:t>
            </a:r>
            <a:r>
              <a:rPr lang="en-US" dirty="0"/>
              <a:t> value </a:t>
            </a:r>
            <a:r>
              <a:rPr lang="en-US" dirty="0" err="1"/>
              <a:t>dari</a:t>
            </a:r>
            <a:r>
              <a:rPr lang="en-US" dirty="0"/>
              <a:t> node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value </a:t>
            </a:r>
            <a:r>
              <a:rPr lang="en-US" dirty="0" err="1"/>
              <a:t>dari</a:t>
            </a:r>
            <a:r>
              <a:rPr lang="en-US" dirty="0"/>
              <a:t> current node </a:t>
            </a:r>
            <a:r>
              <a:rPr lang="en-US" dirty="0" err="1"/>
              <a:t>maka</a:t>
            </a:r>
            <a:r>
              <a:rPr lang="en-US" dirty="0"/>
              <a:t> :</a:t>
            </a:r>
            <a:endParaRPr lang="en-AU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current node </a:t>
            </a:r>
            <a:r>
              <a:rPr lang="en-US" dirty="0" err="1"/>
              <a:t>tidak</a:t>
            </a:r>
            <a:r>
              <a:rPr lang="en-US" dirty="0"/>
              <a:t> null,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ubah</a:t>
            </a:r>
            <a:r>
              <a:rPr lang="en-US" dirty="0"/>
              <a:t> current node 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1.</a:t>
            </a:r>
            <a:endParaRPr lang="en-AU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current node </a:t>
            </a:r>
            <a:r>
              <a:rPr lang="en-US" dirty="0" err="1"/>
              <a:t>adalah</a:t>
            </a:r>
            <a:r>
              <a:rPr lang="en-US" dirty="0"/>
              <a:t> null,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tambahkan</a:t>
            </a:r>
            <a:r>
              <a:rPr lang="en-US" dirty="0"/>
              <a:t> node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current node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044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  <a:ln>
            <a:miter lim="800000"/>
            <a:headEnd/>
            <a:tailEnd/>
          </a:ln>
        </p:spPr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Membangun</a:t>
            </a:r>
            <a:r>
              <a:rPr lang="en-US" dirty="0"/>
              <a:t> Binary Search Tree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8196" name="Picture 4" descr="AAERVFM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25675"/>
            <a:ext cx="86106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07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371600"/>
          </a:xfrm>
          <a:ln>
            <a:miter lim="800000"/>
            <a:headEnd/>
            <a:tailEnd/>
          </a:ln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Node </a:t>
            </a:r>
            <a:br>
              <a:rPr lang="en-US" dirty="0" smtClean="0"/>
            </a:br>
            <a:r>
              <a:rPr lang="en-US" dirty="0" err="1" smtClean="0"/>
              <a:t>pada</a:t>
            </a:r>
            <a:r>
              <a:rPr lang="en-US" dirty="0" smtClean="0"/>
              <a:t> Binary Search Tree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6858000" cy="1096962"/>
          </a:xfrm>
          <a:noFill/>
        </p:spPr>
        <p:txBody>
          <a:bodyPr>
            <a:normAutofit/>
          </a:bodyPr>
          <a:lstStyle/>
          <a:p>
            <a:r>
              <a:rPr lang="en-US" sz="2800" dirty="0" err="1" smtClean="0"/>
              <a:t>Pencarian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node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proses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penyisipan</a:t>
            </a:r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1026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211935"/>
              </p:ext>
            </p:extLst>
          </p:nvPr>
        </p:nvGraphicFramePr>
        <p:xfrm>
          <a:off x="1295400" y="2514600"/>
          <a:ext cx="6594268" cy="403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SmartDraw" r:id="rId4" imgW="4635720" imgH="2834640" progId="SmartDraw.2">
                  <p:embed/>
                </p:oleObj>
              </mc:Choice>
              <mc:Fallback>
                <p:oleObj name="SmartDraw" r:id="rId4" imgW="4635720" imgH="2834640" progId="SmartDraw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6594268" cy="403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4264034682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  <a:noFill/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Menghapus</a:t>
            </a:r>
            <a:r>
              <a:rPr lang="en-US" dirty="0" smtClean="0"/>
              <a:t> Node Binary </a:t>
            </a:r>
            <a:r>
              <a:rPr lang="en-US" dirty="0" smtClean="0"/>
              <a:t>Search </a:t>
            </a:r>
            <a:r>
              <a:rPr lang="en-US" dirty="0" smtClean="0"/>
              <a:t>Tree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Node root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parent,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lain.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0245" name="Picture 4" descr="AAERVFL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0"/>
            <a:ext cx="32766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42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8229600" cy="1371600"/>
          </a:xfrm>
          <a:noFill/>
        </p:spPr>
        <p:txBody>
          <a:bodyPr anchor="t">
            <a:normAutofit fontScale="90000"/>
          </a:bodyPr>
          <a:lstStyle/>
          <a:p>
            <a:r>
              <a:rPr lang="en-US" dirty="0" err="1"/>
              <a:t>Menghapus</a:t>
            </a:r>
            <a:r>
              <a:rPr lang="en-US" dirty="0"/>
              <a:t> Node Binary Search Tree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node </a:t>
            </a:r>
            <a:r>
              <a:rPr lang="en-US" dirty="0" err="1" smtClean="0"/>
              <a:t>dari</a:t>
            </a:r>
            <a:r>
              <a:rPr lang="en-US" dirty="0" smtClean="0"/>
              <a:t> Binary Search Tree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node yang lain.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1269" name="Picture 6" descr="AAERVF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57550"/>
            <a:ext cx="73152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46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  <a:noFill/>
        </p:spPr>
        <p:txBody>
          <a:bodyPr anchor="t"/>
          <a:lstStyle/>
          <a:p>
            <a:r>
              <a:rPr lang="en-US" dirty="0" smtClean="0"/>
              <a:t>Class </a:t>
            </a:r>
            <a:r>
              <a:rPr lang="en-US" dirty="0" err="1" smtClean="0"/>
              <a:t>BinarySearchTree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Binary Search Tree method: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dd() 	: </a:t>
            </a:r>
            <a:r>
              <a:rPr lang="en-US" dirty="0" err="1" smtClean="0"/>
              <a:t>menyisipkan</a:t>
            </a:r>
            <a:r>
              <a:rPr lang="en-US" dirty="0" smtClean="0"/>
              <a:t> node </a:t>
            </a:r>
            <a:r>
              <a:rPr lang="en-US" dirty="0" err="1" smtClean="0"/>
              <a:t>baru</a:t>
            </a:r>
            <a:r>
              <a:rPr lang="en-US" dirty="0" smtClean="0"/>
              <a:t>, return true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node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Tree, return false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duplikat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/>
              <a:t>toString</a:t>
            </a:r>
            <a:r>
              <a:rPr lang="en-US" dirty="0"/>
              <a:t>() :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String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inorder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first() :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tree</a:t>
            </a:r>
          </a:p>
          <a:p>
            <a:pPr lvl="1"/>
            <a:r>
              <a:rPr lang="en-US" dirty="0"/>
              <a:t>last() :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tree. 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ind():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tree.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29147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1867</Words>
  <Application>Microsoft Office PowerPoint</Application>
  <PresentationFormat>On-screen Show (4:3)</PresentationFormat>
  <Paragraphs>256</Paragraphs>
  <Slides>33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SmartDraw</vt:lpstr>
      <vt:lpstr>Binary Search Tree</vt:lpstr>
      <vt:lpstr>Binary Search Tree</vt:lpstr>
      <vt:lpstr>Binary Search Tree</vt:lpstr>
      <vt:lpstr>Membangun Binary Search Tree</vt:lpstr>
      <vt:lpstr>Membangun Binary Search Tree</vt:lpstr>
      <vt:lpstr>Menemukan Sebuah Node  pada Binary Search Tree</vt:lpstr>
      <vt:lpstr>Menghapus Node Binary Search Tree</vt:lpstr>
      <vt:lpstr>Menghapus Node Binary Search Tree</vt:lpstr>
      <vt:lpstr>Class BinarySearchTree </vt:lpstr>
      <vt:lpstr>Class STNode</vt:lpstr>
      <vt:lpstr>Implementing the STree Class (continued)</vt:lpstr>
      <vt:lpstr>STree Class Private Members and Constructor</vt:lpstr>
      <vt:lpstr>STree Class Private Members and Constructor (continued)</vt:lpstr>
      <vt:lpstr>STree Class Private Members and Constructor (concluded)</vt:lpstr>
      <vt:lpstr>Inserting and Locating a Node</vt:lpstr>
      <vt:lpstr>Method add()</vt:lpstr>
      <vt:lpstr>Method add() </vt:lpstr>
      <vt:lpstr>Method add() </vt:lpstr>
      <vt:lpstr>Method find()</vt:lpstr>
      <vt:lpstr>Deleting a Node</vt:lpstr>
      <vt:lpstr>Deleting a Node (continued)</vt:lpstr>
      <vt:lpstr>Deleting a Node (continued)</vt:lpstr>
      <vt:lpstr>Deleted Node has an Empty Subtree</vt:lpstr>
      <vt:lpstr>Deleted Node has an Empty Subtree (continued)</vt:lpstr>
      <vt:lpstr>Deleted Node has an Empty Subtree (continued)</vt:lpstr>
      <vt:lpstr>Deleted Node has an Empty Subtree (continued)</vt:lpstr>
      <vt:lpstr>Deleted Node has an Empty Subtree (continued)</vt:lpstr>
      <vt:lpstr>removeNode() (one null child)</vt:lpstr>
      <vt:lpstr>removeNode() (one null child continued)</vt:lpstr>
      <vt:lpstr>removeNode() (one null child concluded)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</dc:title>
  <dc:creator>yuliana</dc:creator>
  <cp:lastModifiedBy>User</cp:lastModifiedBy>
  <cp:revision>73</cp:revision>
  <dcterms:created xsi:type="dcterms:W3CDTF">2006-08-16T00:00:00Z</dcterms:created>
  <dcterms:modified xsi:type="dcterms:W3CDTF">2014-12-17T09:33:49Z</dcterms:modified>
</cp:coreProperties>
</file>