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68" r:id="rId3"/>
    <p:sldId id="264" r:id="rId4"/>
    <p:sldId id="269" r:id="rId5"/>
    <p:sldId id="270" r:id="rId6"/>
    <p:sldId id="274" r:id="rId7"/>
    <p:sldId id="273" r:id="rId8"/>
    <p:sldId id="272" r:id="rId9"/>
    <p:sldId id="257" r:id="rId10"/>
    <p:sldId id="258" r:id="rId11"/>
    <p:sldId id="259" r:id="rId12"/>
    <p:sldId id="275" r:id="rId13"/>
    <p:sldId id="276" r:id="rId14"/>
    <p:sldId id="277" r:id="rId15"/>
    <p:sldId id="278" r:id="rId16"/>
    <p:sldId id="287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6" r:id="rId33"/>
    <p:sldId id="260" r:id="rId34"/>
    <p:sldId id="261" r:id="rId35"/>
    <p:sldId id="297" r:id="rId36"/>
    <p:sldId id="298" r:id="rId37"/>
    <p:sldId id="301" r:id="rId38"/>
    <p:sldId id="302" r:id="rId39"/>
    <p:sldId id="303" r:id="rId40"/>
    <p:sldId id="306" r:id="rId41"/>
    <p:sldId id="307" r:id="rId42"/>
    <p:sldId id="308" r:id="rId43"/>
    <p:sldId id="309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1" r:id="rId55"/>
    <p:sldId id="322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4C264-B918-447E-9C35-F09B920D2C2C}" type="datetimeFigureOut">
              <a:rPr lang="en-AU" smtClean="0"/>
              <a:t>8/12/2015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3DBA5-69B1-45A2-BC8B-42234609D1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498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161B04A-88B7-4D1F-8E30-A88C8DDC6AFA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A9D6651-EDC7-472D-B1A9-51E289104A93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F23ECBF-618E-4CF1-9380-4C260F52D428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C6D4EEE-E5AB-4CFE-ACBF-033EF7CB41B2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4E3FDC-B371-4D89-84C0-2A4F3CD11FBA}" type="slidenum">
              <a:rPr lang="en-US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3DCEA04-9675-46C3-A558-7FA39DC2257B}" type="slidenum">
              <a:rPr lang="en-US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661ADF-5347-416A-B480-D9D42794B0AF}" type="slidenum">
              <a:rPr lang="en-US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751C2AC-09C9-4BE2-83D3-F327973CA3FA}" type="slidenum">
              <a:rPr lang="en-US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ACAB61-8338-4317-BA48-9EA8DDC6F849}" type="slidenum">
              <a:rPr lang="en-US">
                <a:latin typeface="Arial" charset="0"/>
              </a:rPr>
              <a:pPr/>
              <a:t>26</a:t>
            </a:fld>
            <a:endParaRPr lang="en-US">
              <a:latin typeface="Arial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ACAB61-8338-4317-BA48-9EA8DDC6F849}" type="slidenum">
              <a:rPr lang="en-US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ACAB61-8338-4317-BA48-9EA8DDC6F849}" type="slidenum">
              <a:rPr lang="en-US">
                <a:latin typeface="Arial" charset="0"/>
              </a:rPr>
              <a:pPr/>
              <a:t>28</a:t>
            </a:fld>
            <a:endParaRPr lang="en-US">
              <a:latin typeface="Arial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8336BEB-F156-488B-AED3-D9BB933B203C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4415740-1C6C-452C-8D76-88EB684E5514}" type="slidenum">
              <a:rPr lang="en-US">
                <a:latin typeface="Arial" charset="0"/>
              </a:rPr>
              <a:pPr/>
              <a:t>29</a:t>
            </a:fld>
            <a:endParaRPr lang="en-US">
              <a:latin typeface="Arial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59DE801-9C31-4E76-B39F-958319EB9083}" type="slidenum">
              <a:rPr lang="en-US">
                <a:latin typeface="Arial" charset="0"/>
              </a:rPr>
              <a:pPr/>
              <a:t>30</a:t>
            </a:fld>
            <a:endParaRPr lang="en-US">
              <a:latin typeface="Arial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59DE801-9C31-4E76-B39F-958319EB9083}" type="slidenum">
              <a:rPr lang="en-US">
                <a:latin typeface="Arial" charset="0"/>
              </a:rPr>
              <a:pPr/>
              <a:t>31</a:t>
            </a:fld>
            <a:endParaRPr lang="en-US">
              <a:latin typeface="Arial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59DE801-9C31-4E76-B39F-958319EB9083}" type="slidenum">
              <a:rPr lang="en-US">
                <a:latin typeface="Arial" charset="0"/>
              </a:rPr>
              <a:pPr/>
              <a:t>32</a:t>
            </a:fld>
            <a:endParaRPr lang="en-US">
              <a:latin typeface="Arial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FAF9C57-E6E4-4A19-A785-B780A040B2F8}" type="slidenum">
              <a:rPr lang="en-US">
                <a:latin typeface="Arial" charset="0"/>
              </a:rPr>
              <a:pPr/>
              <a:t>37</a:t>
            </a:fld>
            <a:endParaRPr lang="en-US">
              <a:latin typeface="Arial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B99527E-AEC9-42C6-9D6D-CF3C4572BB8B}" type="slidenum">
              <a:rPr lang="en-US">
                <a:latin typeface="Arial" charset="0"/>
              </a:rPr>
              <a:pPr/>
              <a:t>38</a:t>
            </a:fld>
            <a:endParaRPr lang="en-US">
              <a:latin typeface="Arial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B7A5262-98DF-4D09-981B-B3B8A9148622}" type="slidenum">
              <a:rPr lang="en-US">
                <a:latin typeface="Arial" charset="0"/>
              </a:rPr>
              <a:pPr/>
              <a:t>39</a:t>
            </a:fld>
            <a:endParaRPr lang="en-US">
              <a:latin typeface="Arial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3ACFF14-2E5C-4596-AB6E-74A355FBEF44}" type="slidenum">
              <a:rPr lang="en-US">
                <a:latin typeface="Arial" charset="0"/>
              </a:rPr>
              <a:pPr/>
              <a:t>40</a:t>
            </a:fld>
            <a:endParaRPr lang="en-US">
              <a:latin typeface="Arial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3CB50E0-3863-4636-AA47-31D484A741B4}" type="slidenum">
              <a:rPr lang="en-US">
                <a:latin typeface="Arial" charset="0"/>
              </a:rPr>
              <a:pPr/>
              <a:t>41</a:t>
            </a:fld>
            <a:endParaRPr lang="en-US">
              <a:latin typeface="Arial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B81D51D-99E9-4A71-AFA0-5E1D1CDE39F6}" type="slidenum">
              <a:rPr lang="en-US">
                <a:latin typeface="Arial" charset="0"/>
              </a:rPr>
              <a:pPr/>
              <a:t>42</a:t>
            </a:fld>
            <a:endParaRPr lang="en-US">
              <a:latin typeface="Arial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AC55ACD-199F-4C56-B654-74D24484D454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A3ADDEE-F753-4D6B-B2F2-3BBC22DBFC15}" type="slidenum">
              <a:rPr lang="en-US">
                <a:latin typeface="Arial" charset="0"/>
              </a:rPr>
              <a:pPr/>
              <a:t>43</a:t>
            </a:fld>
            <a:endParaRPr lang="en-US">
              <a:latin typeface="Arial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CE5F6E6-9AD2-4839-959B-4B3DA7DE1B9B}" type="slidenum">
              <a:rPr lang="en-US">
                <a:latin typeface="Arial" charset="0"/>
              </a:rPr>
              <a:pPr/>
              <a:t>44</a:t>
            </a:fld>
            <a:endParaRPr lang="en-US">
              <a:latin typeface="Arial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E34028C-2D22-4EE2-8F82-D34ADD73A5D6}" type="slidenum">
              <a:rPr lang="en-US" smtClean="0">
                <a:latin typeface="Arial" charset="0"/>
              </a:rPr>
              <a:pPr/>
              <a:t>46</a:t>
            </a:fld>
            <a:endParaRPr lang="en-US" smtClean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375BEED-68B1-4255-9EAA-98FFF53FC27B}" type="slidenum">
              <a:rPr lang="en-US" smtClean="0">
                <a:latin typeface="Arial" charset="0"/>
              </a:rPr>
              <a:pPr/>
              <a:t>47</a:t>
            </a:fld>
            <a:endParaRPr lang="en-US" smtClean="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61382FA-ACCA-4BB9-803B-39636AFE022E}" type="slidenum">
              <a:rPr lang="en-US" smtClean="0">
                <a:latin typeface="Arial" charset="0"/>
              </a:rPr>
              <a:pPr/>
              <a:t>48</a:t>
            </a:fld>
            <a:endParaRPr lang="en-US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4790D5F-822A-4A37-88CB-1710A2E8133D}" type="slidenum">
              <a:rPr lang="en-US" smtClean="0">
                <a:latin typeface="Arial" charset="0"/>
              </a:rPr>
              <a:pPr/>
              <a:t>49</a:t>
            </a:fld>
            <a:endParaRPr lang="en-US" smtClean="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82B752-7BEE-46AD-9AB3-5FD23C351EA3}" type="slidenum">
              <a:rPr lang="en-US" smtClean="0">
                <a:latin typeface="Arial" charset="0"/>
              </a:rPr>
              <a:pPr/>
              <a:t>50</a:t>
            </a:fld>
            <a:endParaRPr lang="en-US" smtClean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2487CBC-D8E7-4C8D-A44E-A3BF1F6FF0B2}" type="slidenum">
              <a:rPr lang="en-US" smtClean="0">
                <a:latin typeface="Arial" charset="0"/>
              </a:rPr>
              <a:pPr/>
              <a:t>51</a:t>
            </a:fld>
            <a:endParaRPr lang="en-US" smtClean="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FB9E117-DAA3-4230-831C-3A8277DE7F45}" type="slidenum">
              <a:rPr lang="en-US" smtClean="0">
                <a:latin typeface="Arial" charset="0"/>
              </a:rPr>
              <a:pPr/>
              <a:t>52</a:t>
            </a:fld>
            <a:endParaRPr lang="en-US" smtClean="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8E50F60-CA88-431E-93C3-C859FBF15E91}" type="slidenum">
              <a:rPr lang="en-US" smtClean="0">
                <a:latin typeface="Arial" charset="0"/>
              </a:rPr>
              <a:pPr/>
              <a:t>53</a:t>
            </a:fld>
            <a:endParaRPr lang="en-US" smtClean="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B89418-A37E-44F7-947F-4E609F3074B9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A004E5D-47E1-4A36-BF9F-781097DF113D}" type="slidenum">
              <a:rPr lang="en-US" smtClean="0">
                <a:latin typeface="Arial" charset="0"/>
              </a:rPr>
              <a:pPr/>
              <a:t>54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C057907-F04E-4F6F-901B-24A282E21447}" type="slidenum">
              <a:rPr lang="en-US" smtClean="0">
                <a:latin typeface="Arial" charset="0"/>
              </a:rPr>
              <a:pPr/>
              <a:t>55</a:t>
            </a:fld>
            <a:endParaRPr 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B0EC309-8344-4876-89A8-999D0A2F86B2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1138DFA-5687-45FE-BCD4-273F16379C00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AFBC5F4-56C1-41C8-9AB2-275A67D99AE7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97DF4A5-A42B-458C-B8FC-98F2B10BFF98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E81C14D-38E2-42F9-9F54-55A70714BF3E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40639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447800" y="6553200"/>
            <a:ext cx="60198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960019613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9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5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Binary Tree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1505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Complete Binary tree</a:t>
            </a:r>
            <a:r>
              <a:rPr lang="en-AU" sz="2400" dirty="0"/>
              <a:t>: binary tree </a:t>
            </a:r>
            <a:r>
              <a:rPr lang="en-AU" sz="2400" dirty="0" err="1"/>
              <a:t>dengan</a:t>
            </a:r>
            <a:r>
              <a:rPr lang="en-AU" sz="2400" dirty="0"/>
              <a:t> </a:t>
            </a:r>
            <a:r>
              <a:rPr lang="en-AU" sz="2400" dirty="0" err="1"/>
              <a:t>tinggi</a:t>
            </a:r>
            <a:r>
              <a:rPr lang="en-AU" sz="2400" dirty="0"/>
              <a:t> </a:t>
            </a:r>
            <a:r>
              <a:rPr lang="en-AU" sz="2400" dirty="0" smtClean="0"/>
              <a:t>k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</a:t>
            </a:r>
            <a:r>
              <a:rPr lang="en-AU" sz="2400" dirty="0"/>
              <a:t>binary tree yang </a:t>
            </a:r>
            <a:r>
              <a:rPr lang="en-AU" sz="2400" dirty="0" err="1"/>
              <a:t>miliki</a:t>
            </a:r>
            <a:r>
              <a:rPr lang="en-AU" sz="2400" dirty="0"/>
              <a:t> </a:t>
            </a:r>
            <a:r>
              <a:rPr lang="en-AU" sz="2400" dirty="0" err="1"/>
              <a:t>jumlah</a:t>
            </a:r>
            <a:r>
              <a:rPr lang="en-AU" sz="2400" dirty="0"/>
              <a:t> maximum </a:t>
            </a:r>
            <a:r>
              <a:rPr lang="en-AU" sz="2400" dirty="0" smtClean="0"/>
              <a:t>nodes </a:t>
            </a:r>
            <a:r>
              <a:rPr lang="en-AU" sz="2400" dirty="0"/>
              <a:t>di levels 0 </a:t>
            </a:r>
            <a:r>
              <a:rPr lang="en-AU" sz="2400" dirty="0" err="1"/>
              <a:t>sampai</a:t>
            </a:r>
            <a:r>
              <a:rPr lang="en-AU" sz="2400" dirty="0"/>
              <a:t> k – 1, </a:t>
            </a:r>
            <a:r>
              <a:rPr lang="en-AU" sz="2400" dirty="0" err="1"/>
              <a:t>dan</a:t>
            </a:r>
            <a:r>
              <a:rPr lang="en-AU" sz="2400" dirty="0"/>
              <a:t> </a:t>
            </a:r>
            <a:r>
              <a:rPr lang="en-AU" sz="2400" dirty="0" err="1"/>
              <a:t>pada</a:t>
            </a:r>
            <a:r>
              <a:rPr lang="en-AU" sz="2400" dirty="0"/>
              <a:t> level k </a:t>
            </a:r>
            <a:r>
              <a:rPr lang="en-AU" sz="2400" dirty="0" err="1" smtClean="0"/>
              <a:t>seluruh</a:t>
            </a:r>
            <a:r>
              <a:rPr lang="en-AU" sz="2400" dirty="0" smtClean="0"/>
              <a:t> </a:t>
            </a:r>
            <a:r>
              <a:rPr lang="en-AU" sz="2400" dirty="0"/>
              <a:t>node </a:t>
            </a:r>
            <a:r>
              <a:rPr lang="en-AU" sz="2400" dirty="0" err="1"/>
              <a:t>mampat</a:t>
            </a:r>
            <a:r>
              <a:rPr lang="en-AU" sz="2400" dirty="0"/>
              <a:t> </a:t>
            </a:r>
            <a:r>
              <a:rPr lang="en-AU" sz="2400" dirty="0" err="1"/>
              <a:t>ke</a:t>
            </a:r>
            <a:r>
              <a:rPr lang="en-AU" sz="2400" dirty="0"/>
              <a:t> </a:t>
            </a:r>
            <a:r>
              <a:rPr lang="en-AU" sz="2400" dirty="0" err="1"/>
              <a:t>kiri</a:t>
            </a:r>
            <a:r>
              <a:rPr lang="en-AU" sz="2400" dirty="0"/>
              <a:t>.</a:t>
            </a:r>
          </a:p>
          <a:p>
            <a:r>
              <a:rPr lang="en-AU" sz="2400" dirty="0" err="1" smtClean="0"/>
              <a:t>Jadi</a:t>
            </a:r>
            <a:r>
              <a:rPr lang="en-AU" sz="2400" dirty="0" smtClean="0"/>
              <a:t> </a:t>
            </a:r>
            <a:r>
              <a:rPr lang="en-AU" sz="2400" dirty="0" err="1"/>
              <a:t>suatu</a:t>
            </a:r>
            <a:r>
              <a:rPr lang="en-AU" sz="2400" dirty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perfect binary tree </a:t>
            </a:r>
            <a:r>
              <a:rPr lang="en-AU" sz="2400" dirty="0" err="1"/>
              <a:t>adalah</a:t>
            </a:r>
            <a:r>
              <a:rPr lang="en-AU" sz="2400" dirty="0"/>
              <a:t> </a:t>
            </a:r>
            <a:r>
              <a:rPr lang="en-AU" sz="2400" dirty="0" err="1" smtClean="0"/>
              <a:t>juga</a:t>
            </a:r>
            <a:r>
              <a:rPr lang="en-AU" sz="2400" dirty="0" smtClean="0"/>
              <a:t> complete </a:t>
            </a:r>
            <a:r>
              <a:rPr lang="en-AU" sz="2400" dirty="0"/>
              <a:t>binary tree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4148791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694428"/>
            <a:ext cx="3886200" cy="222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857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Full Binary Tree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4857750" cy="4525963"/>
          </a:xfrm>
        </p:spPr>
        <p:txBody>
          <a:bodyPr>
            <a:normAutofit/>
          </a:bodyPr>
          <a:lstStyle/>
          <a:p>
            <a:r>
              <a:rPr lang="en-AU" sz="2400" dirty="0"/>
              <a:t>(# external nodes ) = (# internal </a:t>
            </a:r>
            <a:r>
              <a:rPr lang="en-AU" sz="2400" dirty="0" smtClean="0"/>
              <a:t> nodes</a:t>
            </a:r>
            <a:r>
              <a:rPr lang="en-AU" sz="2400" dirty="0"/>
              <a:t>) + 1</a:t>
            </a:r>
          </a:p>
          <a:p>
            <a:r>
              <a:rPr lang="en-AU" sz="2400" dirty="0" smtClean="0"/>
              <a:t>(# </a:t>
            </a:r>
            <a:r>
              <a:rPr lang="en-AU" sz="2400" dirty="0"/>
              <a:t>nodes at level i) ≤ </a:t>
            </a:r>
            <a:r>
              <a:rPr lang="en-AU" sz="2400" dirty="0" smtClean="0"/>
              <a:t>2</a:t>
            </a:r>
            <a:r>
              <a:rPr lang="en-AU" sz="2400" baseline="30000" dirty="0" smtClean="0"/>
              <a:t>i</a:t>
            </a:r>
            <a:endParaRPr lang="en-AU" sz="2400" baseline="30000" dirty="0"/>
          </a:p>
          <a:p>
            <a:r>
              <a:rPr lang="en-AU" sz="2400" dirty="0" smtClean="0"/>
              <a:t>(# </a:t>
            </a:r>
            <a:r>
              <a:rPr lang="en-AU" sz="2400" dirty="0"/>
              <a:t>external nodes) ≤ </a:t>
            </a:r>
            <a:r>
              <a:rPr lang="en-AU" sz="2400" baseline="30000" dirty="0" smtClean="0"/>
              <a:t>2(height</a:t>
            </a:r>
            <a:r>
              <a:rPr lang="en-AU" sz="2400" baseline="30000" dirty="0"/>
              <a:t>)</a:t>
            </a:r>
          </a:p>
          <a:p>
            <a:r>
              <a:rPr lang="en-AU" sz="2400" dirty="0" smtClean="0"/>
              <a:t>‏(</a:t>
            </a:r>
            <a:r>
              <a:rPr lang="en-AU" sz="2400" dirty="0"/>
              <a:t>height) </a:t>
            </a:r>
            <a:r>
              <a:rPr lang="en-AU" sz="2400" dirty="0" smtClean="0"/>
              <a:t>≥ log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(# </a:t>
            </a:r>
            <a:r>
              <a:rPr lang="en-AU" sz="2400" dirty="0"/>
              <a:t>external nodes)‏</a:t>
            </a:r>
          </a:p>
          <a:p>
            <a:r>
              <a:rPr lang="en-AU" sz="2400" dirty="0" smtClean="0"/>
              <a:t>(</a:t>
            </a:r>
            <a:r>
              <a:rPr lang="en-AU" sz="2400" dirty="0"/>
              <a:t>height) ≥</a:t>
            </a:r>
            <a:r>
              <a:rPr lang="en-AU" sz="2400" dirty="0" smtClean="0"/>
              <a:t> log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(# </a:t>
            </a:r>
            <a:r>
              <a:rPr lang="en-AU" sz="2400" dirty="0"/>
              <a:t>nodes) - 1</a:t>
            </a:r>
          </a:p>
          <a:p>
            <a:r>
              <a:rPr lang="en-AU" sz="2400" dirty="0" smtClean="0"/>
              <a:t>(</a:t>
            </a:r>
            <a:r>
              <a:rPr lang="en-AU" sz="2400" dirty="0"/>
              <a:t>height) ≤ (# internal nodes) = ((# </a:t>
            </a:r>
            <a:r>
              <a:rPr lang="en-AU" sz="2400" dirty="0" smtClean="0"/>
              <a:t>nodes</a:t>
            </a:r>
            <a:r>
              <a:rPr lang="en-AU" sz="2400" dirty="0"/>
              <a:t>) - 1)/2</a:t>
            </a:r>
          </a:p>
          <a:p>
            <a:r>
              <a:rPr lang="en-AU" sz="2400" dirty="0" err="1" smtClean="0"/>
              <a:t>Jika</a:t>
            </a:r>
            <a:r>
              <a:rPr lang="en-AU" sz="2400" dirty="0" smtClean="0"/>
              <a:t> </a:t>
            </a:r>
            <a:r>
              <a:rPr lang="en-AU" sz="2400" dirty="0" err="1"/>
              <a:t>tinggi</a:t>
            </a:r>
            <a:r>
              <a:rPr lang="en-AU" sz="2400" dirty="0"/>
              <a:t> = </a:t>
            </a:r>
            <a:r>
              <a:rPr lang="en-AU" sz="2400" dirty="0" smtClean="0"/>
              <a:t>k, </a:t>
            </a:r>
            <a:r>
              <a:rPr lang="en-AU" sz="2400" dirty="0" err="1" smtClean="0"/>
              <a:t>maka</a:t>
            </a:r>
            <a:r>
              <a:rPr lang="en-AU" sz="2400" dirty="0" smtClean="0"/>
              <a:t> </a:t>
            </a:r>
            <a:r>
              <a:rPr lang="en-AU" sz="2400" dirty="0"/>
              <a:t>#node = </a:t>
            </a:r>
            <a:r>
              <a:rPr lang="en-AU" sz="2400" dirty="0" smtClean="0"/>
              <a:t>2</a:t>
            </a:r>
            <a:r>
              <a:rPr lang="en-AU" sz="2400" baseline="30000" dirty="0" smtClean="0"/>
              <a:t>k+1</a:t>
            </a:r>
            <a:r>
              <a:rPr lang="en-AU" sz="2400" dirty="0" smtClean="0"/>
              <a:t>- </a:t>
            </a:r>
            <a:r>
              <a:rPr lang="en-AU" sz="2400" dirty="0"/>
              <a:t>1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405765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919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143000"/>
          </a:xfrm>
          <a:noFill/>
        </p:spPr>
        <p:txBody>
          <a:bodyPr anchor="t">
            <a:normAutofit/>
          </a:bodyPr>
          <a:lstStyle/>
          <a:p>
            <a:r>
              <a:rPr lang="en-US" dirty="0" smtClean="0"/>
              <a:t>Height </a:t>
            </a:r>
            <a:r>
              <a:rPr lang="en-US" dirty="0" err="1" smtClean="0"/>
              <a:t>dari</a:t>
            </a:r>
            <a:r>
              <a:rPr lang="en-US" dirty="0" smtClean="0"/>
              <a:t> Binary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857250"/>
            <a:ext cx="7467600" cy="2286000"/>
          </a:xfrm>
          <a:noFill/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Height</a:t>
            </a:r>
            <a:r>
              <a:rPr lang="en-US" sz="2800" dirty="0" smtClean="0"/>
              <a:t>/</a:t>
            </a:r>
            <a:r>
              <a:rPr lang="en-US" sz="2800" dirty="0" err="1" smtClean="0"/>
              <a:t>kedalaman</a:t>
            </a:r>
            <a:r>
              <a:rPr lang="en-US" sz="2800" dirty="0" smtClean="0"/>
              <a:t> tree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 level </a:t>
            </a:r>
            <a:r>
              <a:rPr lang="en-US" sz="2800" dirty="0" err="1" smtClean="0"/>
              <a:t>dari</a:t>
            </a:r>
            <a:r>
              <a:rPr lang="en-US" sz="2800" dirty="0" smtClean="0"/>
              <a:t> tree.</a:t>
            </a:r>
          </a:p>
          <a:p>
            <a:r>
              <a:rPr lang="en-US" sz="2800" dirty="0" err="1" smtClean="0"/>
              <a:t>Misal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root 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800" baseline="-250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root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</a:t>
            </a:r>
            <a:r>
              <a:rPr lang="en-US" sz="2800" dirty="0" err="1"/>
              <a:t>kiri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root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447800" y="6553200"/>
            <a:ext cx="60198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grpSp>
        <p:nvGrpSpPr>
          <p:cNvPr id="21509" name="Group 18"/>
          <p:cNvGrpSpPr>
            <a:grpSpLocks/>
          </p:cNvGrpSpPr>
          <p:nvPr/>
        </p:nvGrpSpPr>
        <p:grpSpPr bwMode="auto">
          <a:xfrm>
            <a:off x="457200" y="2971800"/>
            <a:ext cx="8204200" cy="717550"/>
            <a:chOff x="592" y="3216"/>
            <a:chExt cx="5168" cy="452"/>
          </a:xfrm>
        </p:grpSpPr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>
              <a:off x="2485" y="3264"/>
              <a:ext cx="3275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tabLst>
                  <a:tab pos="3482975" algn="l"/>
                </a:tabLst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-1	if T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is empty</a:t>
              </a:r>
            </a:p>
            <a:p>
              <a:pPr algn="l">
                <a:tabLst>
                  <a:tab pos="3482975" algn="l"/>
                </a:tabLst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1+max( height(T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), height(T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))	if T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not empty</a:t>
              </a: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592" y="3324"/>
              <a:ext cx="171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height(N) = height(T</a:t>
              </a:r>
              <a:r>
                <a:rPr lang="en-US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=</a:t>
              </a:r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2226" y="3216"/>
              <a:ext cx="25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{</a:t>
              </a:r>
            </a:p>
          </p:txBody>
        </p:sp>
      </p:grpSp>
      <p:pic>
        <p:nvPicPr>
          <p:cNvPr id="21510" name="Picture 19" descr="AAERVDM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48088"/>
            <a:ext cx="495300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541422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229600" cy="1143000"/>
          </a:xfrm>
          <a:noFill/>
        </p:spPr>
        <p:txBody>
          <a:bodyPr anchor="t"/>
          <a:lstStyle/>
          <a:p>
            <a:r>
              <a:rPr lang="en-US" dirty="0" smtClean="0"/>
              <a:t>Height </a:t>
            </a:r>
            <a:r>
              <a:rPr lang="en-US" dirty="0" err="1" smtClean="0"/>
              <a:t>dari</a:t>
            </a:r>
            <a:r>
              <a:rPr lang="en-US" dirty="0" smtClean="0"/>
              <a:t> Binary Tree</a:t>
            </a:r>
          </a:p>
        </p:txBody>
      </p:sp>
      <p:pic>
        <p:nvPicPr>
          <p:cNvPr id="22532" name="Picture 4" descr="AAERVDO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754188"/>
            <a:ext cx="7391400" cy="342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5562600" y="4800600"/>
            <a:ext cx="9906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87863" y="5729288"/>
            <a:ext cx="25225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Degenerate binary tree</a:t>
            </a:r>
          </a:p>
        </p:txBody>
      </p:sp>
    </p:spTree>
    <p:extLst>
      <p:ext uri="{BB962C8B-B14F-4D97-AF65-F5344CB8AC3E}">
        <p14:creationId xmlns:p14="http://schemas.microsoft.com/office/powerpoint/2010/main" val="409494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229600" cy="1143000"/>
          </a:xfrm>
          <a:noFill/>
        </p:spPr>
        <p:txBody>
          <a:bodyPr anchor="t"/>
          <a:lstStyle/>
          <a:p>
            <a:r>
              <a:rPr lang="en-US" dirty="0" smtClean="0"/>
              <a:t>Density Binary Tree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41438"/>
            <a:ext cx="8229600" cy="4830762"/>
          </a:xfrm>
        </p:spPr>
        <p:txBody>
          <a:bodyPr>
            <a:normAutofit/>
          </a:bodyPr>
          <a:lstStyle/>
          <a:p>
            <a:r>
              <a:rPr lang="en-US" dirty="0" err="1" smtClean="0"/>
              <a:t>Jumlah</a:t>
            </a:r>
            <a:r>
              <a:rPr lang="en-US" dirty="0" smtClean="0"/>
              <a:t> node di </a:t>
            </a:r>
            <a:r>
              <a:rPr lang="en-US" dirty="0" err="1" smtClean="0"/>
              <a:t>tiap</a:t>
            </a:r>
            <a:r>
              <a:rPr lang="en-US" dirty="0" smtClean="0"/>
              <a:t> level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range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Level 0, </a:t>
            </a:r>
            <a:r>
              <a:rPr lang="en-US" dirty="0" err="1"/>
              <a:t>terdapat</a:t>
            </a:r>
            <a:r>
              <a:rPr lang="en-US" dirty="0"/>
              <a:t> 1 node </a:t>
            </a:r>
            <a:r>
              <a:rPr lang="en-US" dirty="0" err="1"/>
              <a:t>yaitu</a:t>
            </a:r>
            <a:r>
              <a:rPr lang="en-US" dirty="0"/>
              <a:t> root.</a:t>
            </a:r>
          </a:p>
          <a:p>
            <a:pPr lvl="1"/>
            <a:r>
              <a:rPr lang="en-US" dirty="0"/>
              <a:t>Level 1, </a:t>
            </a:r>
            <a:r>
              <a:rPr lang="en-US" dirty="0" err="1"/>
              <a:t>mempunyai</a:t>
            </a:r>
            <a:r>
              <a:rPr lang="en-US" dirty="0"/>
              <a:t> 1 </a:t>
            </a:r>
            <a:r>
              <a:rPr lang="en-US" dirty="0" err="1"/>
              <a:t>atau</a:t>
            </a:r>
            <a:r>
              <a:rPr lang="en-US" dirty="0"/>
              <a:t> 2 node</a:t>
            </a:r>
          </a:p>
          <a:p>
            <a:pPr lvl="1"/>
            <a:r>
              <a:rPr lang="en-US" dirty="0"/>
              <a:t>Level k, </a:t>
            </a:r>
            <a:r>
              <a:rPr lang="en-US" dirty="0" err="1"/>
              <a:t>jumlah</a:t>
            </a:r>
            <a:r>
              <a:rPr lang="en-US" dirty="0"/>
              <a:t> node </a:t>
            </a:r>
            <a:r>
              <a:rPr lang="en-US" dirty="0" err="1"/>
              <a:t>antara</a:t>
            </a:r>
            <a:r>
              <a:rPr lang="en-US" dirty="0"/>
              <a:t> 1 to </a:t>
            </a:r>
            <a:r>
              <a:rPr lang="en-US" dirty="0" smtClean="0"/>
              <a:t>2</a:t>
            </a:r>
            <a:r>
              <a:rPr lang="en-US" baseline="30000" dirty="0" smtClean="0"/>
              <a:t>k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Densitas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/size tree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node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/height tree.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54779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371600"/>
          </a:xfrm>
          <a:noFill/>
        </p:spPr>
        <p:txBody>
          <a:bodyPr anchor="t">
            <a:normAutofit/>
          </a:bodyPr>
          <a:lstStyle/>
          <a:p>
            <a:r>
              <a:rPr lang="en-US" dirty="0" smtClean="0"/>
              <a:t>Density Binary Tree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24580" name="Picture 4" descr="AAERVDQ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5791200" cy="359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98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b="1" dirty="0" err="1" smtClean="0">
                <a:solidFill>
                  <a:schemeClr val="tx1"/>
                </a:solidFill>
              </a:rPr>
              <a:t>Implementasi</a:t>
            </a:r>
            <a:r>
              <a:rPr lang="en-AU" sz="4000" b="1" dirty="0" smtClean="0">
                <a:solidFill>
                  <a:schemeClr val="tx1"/>
                </a:solidFill>
              </a:rPr>
              <a:t> Binary Tree </a:t>
            </a:r>
            <a:r>
              <a:rPr lang="en-AU" sz="4000" b="1" dirty="0" err="1" smtClean="0">
                <a:solidFill>
                  <a:schemeClr val="tx1"/>
                </a:solidFill>
              </a:rPr>
              <a:t>dalam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Bahasa</a:t>
            </a:r>
            <a:r>
              <a:rPr lang="en-AU" sz="4000" b="1" dirty="0" smtClean="0">
                <a:solidFill>
                  <a:schemeClr val="tx1"/>
                </a:solidFill>
              </a:rPr>
              <a:t> Java</a:t>
            </a:r>
            <a:endParaRPr lang="en-A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6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noFill/>
        </p:spPr>
        <p:txBody>
          <a:bodyPr anchor="t"/>
          <a:lstStyle/>
          <a:p>
            <a:r>
              <a:rPr lang="en-US" dirty="0" smtClean="0"/>
              <a:t>Node Binary Tree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2296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Tnode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Node </a:t>
            </a:r>
            <a:r>
              <a:rPr lang="en-US" dirty="0" err="1" smtClean="0"/>
              <a:t>pada</a:t>
            </a:r>
            <a:r>
              <a:rPr lang="en-US" dirty="0" smtClean="0"/>
              <a:t> Binary Tree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Node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field </a:t>
            </a:r>
            <a:r>
              <a:rPr lang="en-US" dirty="0" err="1" smtClean="0"/>
              <a:t>yaitu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nodeValue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Variabel</a:t>
            </a:r>
            <a:r>
              <a:rPr lang="en-US" dirty="0" smtClean="0"/>
              <a:t> reference, left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right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30725" name="Picture 4" descr="AAERVDF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0"/>
            <a:ext cx="51816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50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74638"/>
            <a:ext cx="8229600" cy="1143000"/>
          </a:xfrm>
          <a:noFill/>
        </p:spPr>
        <p:txBody>
          <a:bodyPr anchor="t"/>
          <a:lstStyle/>
          <a:p>
            <a:r>
              <a:rPr lang="en-US" dirty="0" smtClean="0"/>
              <a:t>Node Binary Tree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31748" name="Picture 5" descr="AAERVDU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949450"/>
            <a:ext cx="84582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64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noFill/>
        </p:spPr>
        <p:txBody>
          <a:bodyPr anchor="t"/>
          <a:lstStyle/>
          <a:p>
            <a:r>
              <a:rPr lang="en-US" dirty="0"/>
              <a:t>Node Binary Tree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class </a:t>
            </a:r>
            <a:r>
              <a:rPr lang="en-US" dirty="0" err="1" smtClean="0"/>
              <a:t>TNode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Binary Tree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TNode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88725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Tree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AU" dirty="0" err="1"/>
              <a:t>Sebuah</a:t>
            </a:r>
            <a:r>
              <a:rPr lang="en-AU" dirty="0"/>
              <a:t> tree </a:t>
            </a:r>
            <a:r>
              <a:rPr lang="en-AU" dirty="0" err="1"/>
              <a:t>merepresentasikan</a:t>
            </a:r>
            <a:r>
              <a:rPr lang="en-AU" dirty="0"/>
              <a:t> </a:t>
            </a:r>
            <a:r>
              <a:rPr lang="en-AU" dirty="0" err="1"/>
              <a:t>sebuah</a:t>
            </a:r>
            <a:r>
              <a:rPr lang="en-AU" dirty="0"/>
              <a:t> </a:t>
            </a:r>
            <a:r>
              <a:rPr lang="en-AU" dirty="0" err="1" smtClean="0"/>
              <a:t>hirarki</a:t>
            </a:r>
            <a:endParaRPr lang="en-AU" dirty="0"/>
          </a:p>
          <a:p>
            <a:r>
              <a:rPr lang="en-AU" dirty="0" err="1" smtClean="0"/>
              <a:t>Misal</a:t>
            </a:r>
            <a:r>
              <a:rPr lang="en-AU" dirty="0" smtClean="0"/>
              <a:t> : </a:t>
            </a:r>
            <a:r>
              <a:rPr lang="en-AU" dirty="0" err="1" smtClean="0"/>
              <a:t>Struktur</a:t>
            </a:r>
            <a:r>
              <a:rPr lang="en-AU" dirty="0" smtClean="0"/>
              <a:t> </a:t>
            </a:r>
            <a:r>
              <a:rPr lang="en-AU" dirty="0" err="1"/>
              <a:t>organisasi</a:t>
            </a:r>
            <a:r>
              <a:rPr lang="en-AU" dirty="0"/>
              <a:t> </a:t>
            </a:r>
            <a:r>
              <a:rPr lang="en-AU" dirty="0" err="1"/>
              <a:t>sebuah</a:t>
            </a:r>
            <a:r>
              <a:rPr lang="en-AU" dirty="0"/>
              <a:t> </a:t>
            </a:r>
            <a:r>
              <a:rPr lang="en-AU" dirty="0" err="1"/>
              <a:t>perusahaan</a:t>
            </a:r>
            <a:endParaRPr lang="en-AU" dirty="0"/>
          </a:p>
        </p:txBody>
      </p:sp>
      <p:pic>
        <p:nvPicPr>
          <p:cNvPr id="4" name="Picture 4" descr="AAERVD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30839"/>
            <a:ext cx="5410200" cy="366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259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5400" y="304800"/>
            <a:ext cx="8229600" cy="762000"/>
          </a:xfrm>
          <a:noFill/>
        </p:spPr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TNode</a:t>
            </a:r>
            <a:endParaRPr lang="en-US" dirty="0" smtClean="0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990600" y="1295400"/>
            <a:ext cx="735329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>
                <a:latin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&lt;T&gt;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data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dari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sebuah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node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public T </a:t>
            </a:r>
            <a:r>
              <a:rPr lang="en-US" b="1" dirty="0" err="1">
                <a:latin typeface="Courier New" pitchFamily="49" charset="0"/>
              </a:rPr>
              <a:t>nodeValue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menyimpan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alamat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dari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anak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kiri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anak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kanan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public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&lt;T&gt; left, right;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membuat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obyek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dengan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sebuah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data item </a:t>
            </a:r>
          </a:p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 //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anak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kiri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anak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kanan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diset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null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public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(T item)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nodeValue</a:t>
            </a:r>
            <a:r>
              <a:rPr lang="en-US" b="1" dirty="0">
                <a:latin typeface="Courier New" pitchFamily="49" charset="0"/>
              </a:rPr>
              <a:t> = item;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left = right = null;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55298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</a:t>
            </a:r>
            <a:r>
              <a:rPr lang="en-US" dirty="0"/>
              <a:t>All rights reserved. 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34141" y="533400"/>
            <a:ext cx="8229600" cy="838200"/>
          </a:xfrm>
          <a:noFill/>
        </p:spPr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TNode</a:t>
            </a:r>
            <a:endParaRPr lang="en-US" dirty="0" smtClean="0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01625" y="1827213"/>
            <a:ext cx="849463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 //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membuat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obyek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dengan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sebuah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data item 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//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menentukan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alamat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dari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anak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kiri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anak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kanan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public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 (T item,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&lt;T&gt; left,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&lt;T&gt; right)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nodeValue</a:t>
            </a:r>
            <a:r>
              <a:rPr lang="en-US" b="1" dirty="0">
                <a:latin typeface="Courier New" pitchFamily="49" charset="0"/>
              </a:rPr>
              <a:t> = item;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this.left</a:t>
            </a:r>
            <a:r>
              <a:rPr lang="en-US" b="1" dirty="0">
                <a:latin typeface="Courier New" pitchFamily="49" charset="0"/>
              </a:rPr>
              <a:t> = left;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this.right</a:t>
            </a:r>
            <a:r>
              <a:rPr lang="en-US" b="1" dirty="0">
                <a:latin typeface="Courier New" pitchFamily="49" charset="0"/>
              </a:rPr>
              <a:t> = right;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}</a:t>
            </a:r>
          </a:p>
          <a:p>
            <a:pPr algn="l"/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920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715963"/>
          </a:xfrm>
          <a:noFill/>
        </p:spPr>
        <p:txBody>
          <a:bodyPr anchor="t">
            <a:normAutofit fontScale="90000"/>
          </a:bodyPr>
          <a:lstStyle/>
          <a:p>
            <a:r>
              <a:rPr lang="en-US" dirty="0" err="1" smtClean="0"/>
              <a:t>Membangun</a:t>
            </a:r>
            <a:r>
              <a:rPr lang="en-US" dirty="0" smtClean="0"/>
              <a:t> Binary Tree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838200"/>
            <a:ext cx="82296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Binary Tree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TNode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TNode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reference left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reference right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Binary Tree</a:t>
            </a:r>
          </a:p>
          <a:p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749300" y="2862263"/>
            <a:ext cx="79375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97497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297497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297497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297497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297497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497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497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497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497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&lt;Integer&gt; p, q;	// references to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 objects with</a:t>
            </a:r>
          </a:p>
          <a:p>
            <a:pPr algn="l"/>
            <a:r>
              <a:rPr lang="en-US" b="1" dirty="0">
                <a:latin typeface="Courier New" pitchFamily="49" charset="0"/>
              </a:rPr>
              <a:t>	// Integer data</a:t>
            </a:r>
          </a:p>
          <a:p>
            <a:pPr algn="l"/>
            <a:r>
              <a:rPr lang="en-US" b="1" dirty="0">
                <a:latin typeface="Courier New" pitchFamily="49" charset="0"/>
              </a:rPr>
              <a:t>// p is a leaf node with value 8;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p = new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&lt;Integer&gt;(8);	</a:t>
            </a:r>
          </a:p>
          <a:p>
            <a:pPr algn="l"/>
            <a:r>
              <a:rPr lang="en-US" b="1" dirty="0">
                <a:latin typeface="Courier New" pitchFamily="49" charset="0"/>
              </a:rPr>
              <a:t>		</a:t>
            </a:r>
          </a:p>
          <a:p>
            <a:pPr algn="l"/>
            <a:r>
              <a:rPr lang="en-US" b="1" dirty="0">
                <a:latin typeface="Courier New" pitchFamily="49" charset="0"/>
              </a:rPr>
              <a:t>// q is a node with value 4 and p as a right child</a:t>
            </a:r>
          </a:p>
          <a:p>
            <a:pPr algn="l"/>
            <a:r>
              <a:rPr lang="en-US" b="1" dirty="0">
                <a:latin typeface="Courier New" pitchFamily="49" charset="0"/>
              </a:rPr>
              <a:t>q = new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&lt;Integer&gt;(4, null, p);</a:t>
            </a:r>
          </a:p>
        </p:txBody>
      </p:sp>
      <p:pic>
        <p:nvPicPr>
          <p:cNvPr id="35846" name="Picture 5" descr="AAERVDW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953000"/>
            <a:ext cx="388620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72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"/>
            <a:ext cx="8229600" cy="762000"/>
          </a:xfrm>
          <a:noFill/>
        </p:spPr>
        <p:txBody>
          <a:bodyPr anchor="t"/>
          <a:lstStyle/>
          <a:p>
            <a:r>
              <a:rPr lang="en-US" dirty="0" err="1" smtClean="0"/>
              <a:t>Membangun</a:t>
            </a:r>
            <a:r>
              <a:rPr lang="en-US" dirty="0" smtClean="0"/>
              <a:t> Binary Tree</a:t>
            </a:r>
            <a:endParaRPr lang="en-US" sz="2800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Class </a:t>
            </a:r>
            <a:r>
              <a:rPr lang="en-US" dirty="0" err="1" smtClean="0"/>
              <a:t>Tnode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Binary Tree </a:t>
            </a:r>
            <a:r>
              <a:rPr lang="en-US" dirty="0" err="1" smtClean="0"/>
              <a:t>dengan</a:t>
            </a:r>
            <a:r>
              <a:rPr lang="en-US" dirty="0" smtClean="0"/>
              <a:t> bottom up.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6096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 err="1" smtClean="0">
                <a:latin typeface="Courier New" pitchFamily="49" charset="0"/>
              </a:rPr>
              <a:t>TNode</a:t>
            </a:r>
            <a:r>
              <a:rPr lang="en-US" b="1" dirty="0" smtClean="0">
                <a:latin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</a:rPr>
              <a:t>&gt; root, p, q, r;</a:t>
            </a:r>
          </a:p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membuat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lef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node p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dengan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nilai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20</a:t>
            </a:r>
          </a:p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leaf node q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dengan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nilai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40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p </a:t>
            </a:r>
            <a:r>
              <a:rPr lang="en-US" b="1" dirty="0">
                <a:latin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&lt;Integer&gt;(20);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q = new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&lt;Integer&gt;(40);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membuat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internal node r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dengan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nilai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30</a:t>
            </a:r>
          </a:p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left child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q,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right child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diset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null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r = new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&lt;Integer&gt;(30, q, null);</a:t>
            </a:r>
          </a:p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membuat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root node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dengan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nilai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10</a:t>
            </a:r>
          </a:p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left child p, and right child r </a:t>
            </a:r>
          </a:p>
          <a:p>
            <a:pPr algn="l"/>
            <a:r>
              <a:rPr lang="en-US" b="1" dirty="0">
                <a:latin typeface="Courier New" pitchFamily="49" charset="0"/>
              </a:rPr>
              <a:t>root = new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&lt;Integer&gt;(10, p, r);</a:t>
            </a:r>
          </a:p>
        </p:txBody>
      </p:sp>
      <p:pic>
        <p:nvPicPr>
          <p:cNvPr id="36870" name="Picture 5" descr="AAERVDH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299" y="2298700"/>
            <a:ext cx="26400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48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229600" cy="914400"/>
          </a:xfrm>
          <a:noFill/>
        </p:spPr>
        <p:txBody>
          <a:bodyPr anchor="t"/>
          <a:lstStyle/>
          <a:p>
            <a:r>
              <a:rPr lang="en-US" dirty="0" err="1" smtClean="0"/>
              <a:t>Membangun</a:t>
            </a:r>
            <a:r>
              <a:rPr lang="en-US" dirty="0" smtClean="0"/>
              <a:t> Binary Tree</a:t>
            </a:r>
            <a:endParaRPr lang="en-US" sz="28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8350" y="914400"/>
            <a:ext cx="66008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// n is in the range 0 to 2 </a:t>
            </a:r>
          </a:p>
          <a:p>
            <a:pPr algn="l"/>
            <a:r>
              <a:rPr lang="en-US" b="1">
                <a:latin typeface="Courier New" pitchFamily="49" charset="0"/>
              </a:rPr>
              <a:t>public static TNode&lt;Character&gt; buildTree(int n)</a:t>
            </a:r>
          </a:p>
          <a:p>
            <a:pPr algn="l"/>
            <a:r>
              <a:rPr lang="en-US" b="1">
                <a:latin typeface="Courier New" pitchFamily="49" charset="0"/>
              </a:rPr>
              <a:t>{ ... }</a:t>
            </a:r>
          </a:p>
        </p:txBody>
      </p:sp>
      <p:pic>
        <p:nvPicPr>
          <p:cNvPr id="37893" name="Picture 5" descr="AAERVDY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49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15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229600" cy="685800"/>
          </a:xfrm>
          <a:noFill/>
        </p:spPr>
        <p:txBody>
          <a:bodyPr anchor="t"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Binary </a:t>
            </a:r>
            <a:r>
              <a:rPr lang="en-US" dirty="0"/>
              <a:t>Tree-Scan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Rekursif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74838"/>
            <a:ext cx="8229600" cy="4525962"/>
          </a:xfrm>
        </p:spPr>
        <p:txBody>
          <a:bodyPr>
            <a:normAutofit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/scan tree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rekursif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mengunjungi</a:t>
            </a:r>
            <a:r>
              <a:rPr lang="en-US" dirty="0" smtClean="0"/>
              <a:t> node(N)</a:t>
            </a:r>
          </a:p>
          <a:p>
            <a:pPr lvl="1"/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(L)</a:t>
            </a:r>
          </a:p>
          <a:p>
            <a:pPr lvl="1"/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subtree</a:t>
            </a:r>
            <a:r>
              <a:rPr lang="en-US" dirty="0" smtClean="0"/>
              <a:t> kana (R)</a:t>
            </a:r>
          </a:p>
          <a:p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N, L, 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 tree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55521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229600" cy="762000"/>
          </a:xfrm>
          <a:noFill/>
        </p:spPr>
        <p:txBody>
          <a:bodyPr anchor="t"/>
          <a:lstStyle/>
          <a:p>
            <a:r>
              <a:rPr lang="en-US" dirty="0" err="1" smtClean="0"/>
              <a:t>Inorder</a:t>
            </a:r>
            <a:r>
              <a:rPr lang="en-US" dirty="0" smtClean="0"/>
              <a:t> Scan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36563" y="110648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Langkah-langkah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pembacaan</a:t>
            </a:r>
            <a:r>
              <a:rPr lang="en-US" sz="2800" dirty="0" smtClean="0"/>
              <a:t> tree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InOrder</a:t>
            </a:r>
            <a:r>
              <a:rPr lang="en-US" sz="2800" dirty="0"/>
              <a:t>:</a:t>
            </a:r>
            <a:endParaRPr lang="en-US" sz="2800" dirty="0" smtClean="0"/>
          </a:p>
          <a:p>
            <a:pPr lvl="1"/>
            <a:r>
              <a:rPr lang="en-US" sz="2000" dirty="0" err="1" smtClean="0"/>
              <a:t>Mengunjungi</a:t>
            </a:r>
            <a:r>
              <a:rPr lang="en-US" sz="2000" dirty="0" smtClean="0"/>
              <a:t>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L, </a:t>
            </a:r>
          </a:p>
          <a:p>
            <a:pPr lvl="1"/>
            <a:r>
              <a:rPr lang="en-US" sz="2000" dirty="0" err="1" smtClean="0"/>
              <a:t>Mengunjungi</a:t>
            </a:r>
            <a:r>
              <a:rPr lang="en-US" sz="2000" dirty="0" smtClean="0"/>
              <a:t> node N, </a:t>
            </a:r>
          </a:p>
          <a:p>
            <a:pPr lvl="1"/>
            <a:r>
              <a:rPr lang="en-US" sz="2000" dirty="0" err="1" smtClean="0"/>
              <a:t>Mengunjungi</a:t>
            </a:r>
            <a:r>
              <a:rPr lang="en-US" sz="2000" dirty="0" smtClean="0"/>
              <a:t>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R.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39941" name="Picture 4" descr="AAERVDJ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3352800"/>
            <a:ext cx="28956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4856163" y="4038600"/>
            <a:ext cx="26876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Scan order: B  D  A  E  C</a:t>
            </a:r>
          </a:p>
        </p:txBody>
      </p:sp>
    </p:spTree>
    <p:extLst>
      <p:ext uri="{BB962C8B-B14F-4D97-AF65-F5344CB8AC3E}">
        <p14:creationId xmlns:p14="http://schemas.microsoft.com/office/powerpoint/2010/main" val="52646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229600" cy="762000"/>
          </a:xfrm>
          <a:noFill/>
        </p:spPr>
        <p:txBody>
          <a:bodyPr anchor="t"/>
          <a:lstStyle/>
          <a:p>
            <a:r>
              <a:rPr lang="en-US" dirty="0" smtClean="0"/>
              <a:t>Preorder Scan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36563" y="110648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Langkah-langkah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pembacaan</a:t>
            </a:r>
            <a:r>
              <a:rPr lang="en-US" sz="2800" dirty="0" smtClean="0"/>
              <a:t> tree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PreOrder</a:t>
            </a:r>
            <a:r>
              <a:rPr lang="en-US" sz="2800" dirty="0"/>
              <a:t>:</a:t>
            </a:r>
            <a:endParaRPr lang="en-US" sz="2800" dirty="0" smtClean="0"/>
          </a:p>
          <a:p>
            <a:pPr lvl="1"/>
            <a:r>
              <a:rPr lang="en-US" sz="2000" dirty="0" err="1"/>
              <a:t>Mengunjungi</a:t>
            </a:r>
            <a:r>
              <a:rPr lang="en-US" sz="2000" dirty="0"/>
              <a:t> node N, </a:t>
            </a:r>
          </a:p>
          <a:p>
            <a:pPr lvl="1"/>
            <a:r>
              <a:rPr lang="en-US" sz="2000" dirty="0" err="1" smtClean="0"/>
              <a:t>Mengunjungi</a:t>
            </a:r>
            <a:r>
              <a:rPr lang="en-US" sz="2000" dirty="0" smtClean="0"/>
              <a:t>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L, </a:t>
            </a:r>
          </a:p>
          <a:p>
            <a:pPr lvl="1"/>
            <a:r>
              <a:rPr lang="en-US" sz="2000" dirty="0" err="1" smtClean="0"/>
              <a:t>Mengunjungi</a:t>
            </a:r>
            <a:r>
              <a:rPr lang="en-US" sz="2000" dirty="0" smtClean="0"/>
              <a:t>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R.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39941" name="Picture 4" descr="AAERVDJ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3352800"/>
            <a:ext cx="28956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4856163" y="4038600"/>
            <a:ext cx="21512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Scan order: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B D C E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506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229600" cy="762000"/>
          </a:xfrm>
          <a:noFill/>
        </p:spPr>
        <p:txBody>
          <a:bodyPr anchor="t"/>
          <a:lstStyle/>
          <a:p>
            <a:r>
              <a:rPr lang="en-US" dirty="0" err="1" smtClean="0"/>
              <a:t>Postorder</a:t>
            </a:r>
            <a:r>
              <a:rPr lang="en-US" dirty="0" smtClean="0"/>
              <a:t> Scan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36563" y="110648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Langkah-langkah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pembacaan</a:t>
            </a:r>
            <a:r>
              <a:rPr lang="en-US" sz="2800" dirty="0" smtClean="0"/>
              <a:t> tree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PostOrder</a:t>
            </a:r>
            <a:r>
              <a:rPr lang="en-US" sz="2800" dirty="0"/>
              <a:t>:</a:t>
            </a:r>
            <a:endParaRPr lang="en-US" sz="2800" dirty="0" smtClean="0"/>
          </a:p>
          <a:p>
            <a:pPr lvl="1"/>
            <a:r>
              <a:rPr lang="en-US" sz="2000" dirty="0" err="1" smtClean="0"/>
              <a:t>Mengunjungi</a:t>
            </a:r>
            <a:r>
              <a:rPr lang="en-US" sz="2000" dirty="0" smtClean="0"/>
              <a:t>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L, </a:t>
            </a:r>
          </a:p>
          <a:p>
            <a:pPr lvl="1"/>
            <a:r>
              <a:rPr lang="en-US" sz="2000" dirty="0" err="1" smtClean="0"/>
              <a:t>Mengunjungi</a:t>
            </a:r>
            <a:r>
              <a:rPr lang="en-US" sz="2000" dirty="0" smtClean="0"/>
              <a:t>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R. </a:t>
            </a:r>
          </a:p>
          <a:p>
            <a:pPr lvl="1"/>
            <a:r>
              <a:rPr lang="en-US" sz="2000" dirty="0" err="1"/>
              <a:t>Mengunjungi</a:t>
            </a:r>
            <a:r>
              <a:rPr lang="en-US" sz="2000" dirty="0"/>
              <a:t> node N, </a:t>
            </a:r>
          </a:p>
          <a:p>
            <a:pPr lvl="1"/>
            <a:endParaRPr lang="en-US" sz="20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39941" name="Picture 4" descr="AAERVDJ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3352800"/>
            <a:ext cx="28956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4856163" y="4038600"/>
            <a:ext cx="21512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Scan order: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 B E C A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506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9600" cy="944563"/>
          </a:xfrm>
          <a:noFill/>
        </p:spPr>
        <p:txBody>
          <a:bodyPr anchor="t">
            <a:normAutofit fontScale="90000"/>
          </a:bodyPr>
          <a:lstStyle/>
          <a:p>
            <a:r>
              <a:rPr lang="en-US" sz="4000" dirty="0" err="1" smtClean="0"/>
              <a:t>Contoh</a:t>
            </a:r>
            <a:r>
              <a:rPr lang="en-US" sz="4000" dirty="0" smtClean="0"/>
              <a:t> </a:t>
            </a:r>
            <a:r>
              <a:rPr lang="en-US" sz="4000" dirty="0" err="1" smtClean="0"/>
              <a:t>Pembacaan</a:t>
            </a:r>
            <a:r>
              <a:rPr lang="en-US" sz="4000" dirty="0" smtClean="0"/>
              <a:t> Tree </a:t>
            </a:r>
            <a:br>
              <a:rPr lang="en-US" sz="4000" dirty="0" smtClean="0"/>
            </a:br>
            <a:r>
              <a:rPr lang="en-US" sz="4000" dirty="0" err="1" smtClean="0"/>
              <a:t>Secara</a:t>
            </a:r>
            <a:r>
              <a:rPr lang="en-US" sz="4000" dirty="0" smtClean="0"/>
              <a:t> </a:t>
            </a:r>
            <a:r>
              <a:rPr lang="en-US" sz="4000" dirty="0" err="1" smtClean="0"/>
              <a:t>Rekursif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62000" y="1447800"/>
            <a:ext cx="63404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>
                <a:latin typeface="Courier New" pitchFamily="49" charset="0"/>
              </a:rPr>
              <a:t>Preorder (NLR):	A  B  D  G  C  E  H  I  F</a:t>
            </a:r>
          </a:p>
          <a:p>
            <a:pPr algn="l"/>
            <a:r>
              <a:rPr lang="en-US" b="1" dirty="0" err="1">
                <a:latin typeface="Courier New" pitchFamily="49" charset="0"/>
              </a:rPr>
              <a:t>Inorder</a:t>
            </a:r>
            <a:r>
              <a:rPr lang="en-US" b="1" dirty="0">
                <a:latin typeface="Courier New" pitchFamily="49" charset="0"/>
              </a:rPr>
              <a:t> (LNR):	D  G  B  A  H  E  I  C  F</a:t>
            </a:r>
          </a:p>
          <a:p>
            <a:pPr algn="l"/>
            <a:r>
              <a:rPr lang="en-US" b="1" dirty="0" err="1">
                <a:latin typeface="Courier New" pitchFamily="49" charset="0"/>
              </a:rPr>
              <a:t>Postorder</a:t>
            </a:r>
            <a:r>
              <a:rPr lang="en-US" b="1" dirty="0">
                <a:latin typeface="Courier New" pitchFamily="49" charset="0"/>
              </a:rPr>
              <a:t> (LRN):	G  D  B  H  I  E  F  C  A</a:t>
            </a:r>
          </a:p>
        </p:txBody>
      </p:sp>
      <p:pic>
        <p:nvPicPr>
          <p:cNvPr id="40965" name="Picture 5" descr="AAERVDL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05075"/>
            <a:ext cx="46482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496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229600" cy="1143000"/>
          </a:xfrm>
          <a:noFill/>
        </p:spPr>
        <p:txBody>
          <a:bodyPr anchor="t"/>
          <a:lstStyle/>
          <a:p>
            <a:r>
              <a:rPr lang="en-US" dirty="0" err="1" smtClean="0"/>
              <a:t>Contoh</a:t>
            </a:r>
            <a:r>
              <a:rPr lang="en-US" dirty="0" smtClean="0"/>
              <a:t> Tree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tree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file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5105400" cy="3467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304800" y="912813"/>
            <a:ext cx="7491153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 smtClean="0">
                <a:latin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</a:rPr>
              <a:t>static &lt;T&gt; String </a:t>
            </a:r>
            <a:r>
              <a:rPr lang="en-US" b="1" dirty="0" err="1">
                <a:latin typeface="Courier New" pitchFamily="49" charset="0"/>
              </a:rPr>
              <a:t>inorderDisplay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&lt;T&gt; t)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String </a:t>
            </a:r>
            <a:r>
              <a:rPr lang="en-US" b="1" dirty="0">
                <a:latin typeface="Courier New" pitchFamily="49" charset="0"/>
              </a:rPr>
              <a:t>s = "";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   if </a:t>
            </a:r>
            <a:r>
              <a:rPr lang="en-US" b="1" dirty="0">
                <a:latin typeface="Courier New" pitchFamily="49" charset="0"/>
              </a:rPr>
              <a:t>(t != null)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s += </a:t>
            </a:r>
            <a:r>
              <a:rPr lang="en-US" b="1" dirty="0" err="1">
                <a:latin typeface="Courier New" pitchFamily="49" charset="0"/>
              </a:rPr>
              <a:t>inorderDisplay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t.left</a:t>
            </a:r>
            <a:r>
              <a:rPr lang="en-US" b="1" dirty="0">
                <a:latin typeface="Courier New" pitchFamily="49" charset="0"/>
              </a:rPr>
              <a:t>);   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s += </a:t>
            </a:r>
            <a:r>
              <a:rPr lang="en-US" b="1" dirty="0" err="1">
                <a:latin typeface="Courier New" pitchFamily="49" charset="0"/>
              </a:rPr>
              <a:t>t.nodeValue</a:t>
            </a:r>
            <a:r>
              <a:rPr lang="en-US" b="1" dirty="0">
                <a:latin typeface="Courier New" pitchFamily="49" charset="0"/>
              </a:rPr>
              <a:t> + "  ";       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s += </a:t>
            </a:r>
            <a:r>
              <a:rPr lang="en-US" b="1" dirty="0" err="1">
                <a:latin typeface="Courier New" pitchFamily="49" charset="0"/>
              </a:rPr>
              <a:t>inorderDisplay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t.right</a:t>
            </a:r>
            <a:r>
              <a:rPr lang="en-US" b="1" dirty="0">
                <a:latin typeface="Courier New" pitchFamily="49" charset="0"/>
              </a:rPr>
              <a:t>);  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}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return s;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499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Preorder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304800" y="912813"/>
            <a:ext cx="735329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 smtClean="0">
                <a:latin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</a:rPr>
              <a:t>static &lt;T&gt; String </a:t>
            </a:r>
            <a:r>
              <a:rPr lang="en-US" b="1" dirty="0" err="1" smtClean="0">
                <a:latin typeface="Courier New" pitchFamily="49" charset="0"/>
              </a:rPr>
              <a:t>preorderDisplay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TNode</a:t>
            </a:r>
            <a:r>
              <a:rPr lang="en-US" b="1" dirty="0" smtClean="0">
                <a:latin typeface="Courier New" pitchFamily="49" charset="0"/>
              </a:rPr>
              <a:t>&lt;T</a:t>
            </a:r>
            <a:r>
              <a:rPr lang="en-US" b="1" dirty="0">
                <a:latin typeface="Courier New" pitchFamily="49" charset="0"/>
              </a:rPr>
              <a:t>&gt; t)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String </a:t>
            </a:r>
            <a:r>
              <a:rPr lang="en-US" b="1" dirty="0">
                <a:latin typeface="Courier New" pitchFamily="49" charset="0"/>
              </a:rPr>
              <a:t>s = "";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   if </a:t>
            </a:r>
            <a:r>
              <a:rPr lang="en-US" b="1" dirty="0">
                <a:latin typeface="Courier New" pitchFamily="49" charset="0"/>
              </a:rPr>
              <a:t>(t != null)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   s += </a:t>
            </a:r>
            <a:r>
              <a:rPr lang="en-US" b="1" dirty="0" err="1">
                <a:latin typeface="Courier New" pitchFamily="49" charset="0"/>
              </a:rPr>
              <a:t>t.nodeValue</a:t>
            </a:r>
            <a:r>
              <a:rPr lang="en-US" b="1" dirty="0">
                <a:latin typeface="Courier New" pitchFamily="49" charset="0"/>
              </a:rPr>
              <a:t> + "  ";       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s += </a:t>
            </a:r>
            <a:r>
              <a:rPr lang="en-US" b="1" dirty="0" err="1">
                <a:latin typeface="Courier New" pitchFamily="49" charset="0"/>
              </a:rPr>
              <a:t>inorderDisplay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t.left</a:t>
            </a:r>
            <a:r>
              <a:rPr lang="en-US" b="1" dirty="0">
                <a:latin typeface="Courier New" pitchFamily="49" charset="0"/>
              </a:rPr>
              <a:t>);   </a:t>
            </a:r>
          </a:p>
          <a:p>
            <a:pPr algn="l"/>
            <a:r>
              <a:rPr lang="en-US" b="1" dirty="0" smtClean="0">
                <a:latin typeface="Courier New" pitchFamily="49" charset="0"/>
              </a:rPr>
              <a:t>      s </a:t>
            </a:r>
            <a:r>
              <a:rPr lang="en-US" b="1" dirty="0">
                <a:latin typeface="Courier New" pitchFamily="49" charset="0"/>
              </a:rPr>
              <a:t>+= </a:t>
            </a:r>
            <a:r>
              <a:rPr lang="en-US" b="1" dirty="0" err="1">
                <a:latin typeface="Courier New" pitchFamily="49" charset="0"/>
              </a:rPr>
              <a:t>inorderDisplay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t.right</a:t>
            </a:r>
            <a:r>
              <a:rPr lang="en-US" b="1" dirty="0">
                <a:latin typeface="Courier New" pitchFamily="49" charset="0"/>
              </a:rPr>
              <a:t>);  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}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return s;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670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Postorder</a:t>
            </a:r>
            <a:endParaRPr lang="en-US" dirty="0" smtClean="0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304800" y="912813"/>
            <a:ext cx="7491153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 smtClean="0">
                <a:latin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</a:rPr>
              <a:t>static &lt;T&gt; String </a:t>
            </a:r>
            <a:r>
              <a:rPr lang="en-US" b="1" dirty="0" err="1" smtClean="0">
                <a:latin typeface="Courier New" pitchFamily="49" charset="0"/>
              </a:rPr>
              <a:t>postorderDisplay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TNode</a:t>
            </a:r>
            <a:r>
              <a:rPr lang="en-US" b="1" dirty="0" smtClean="0">
                <a:latin typeface="Courier New" pitchFamily="49" charset="0"/>
              </a:rPr>
              <a:t>&lt;T</a:t>
            </a:r>
            <a:r>
              <a:rPr lang="en-US" b="1" dirty="0">
                <a:latin typeface="Courier New" pitchFamily="49" charset="0"/>
              </a:rPr>
              <a:t>&gt; t)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String </a:t>
            </a:r>
            <a:r>
              <a:rPr lang="en-US" b="1" dirty="0">
                <a:latin typeface="Courier New" pitchFamily="49" charset="0"/>
              </a:rPr>
              <a:t>s = "";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   if </a:t>
            </a:r>
            <a:r>
              <a:rPr lang="en-US" b="1" dirty="0">
                <a:latin typeface="Courier New" pitchFamily="49" charset="0"/>
              </a:rPr>
              <a:t>(t != null)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   s </a:t>
            </a:r>
            <a:r>
              <a:rPr lang="en-US" b="1" dirty="0">
                <a:latin typeface="Courier New" pitchFamily="49" charset="0"/>
              </a:rPr>
              <a:t>+= </a:t>
            </a:r>
            <a:r>
              <a:rPr lang="en-US" b="1" dirty="0" err="1">
                <a:latin typeface="Courier New" pitchFamily="49" charset="0"/>
              </a:rPr>
              <a:t>inorderDisplay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t.left</a:t>
            </a:r>
            <a:r>
              <a:rPr lang="en-US" b="1" dirty="0">
                <a:latin typeface="Courier New" pitchFamily="49" charset="0"/>
              </a:rPr>
              <a:t>);   </a:t>
            </a:r>
          </a:p>
          <a:p>
            <a:pPr algn="l"/>
            <a:r>
              <a:rPr lang="en-US" b="1" dirty="0" smtClean="0">
                <a:latin typeface="Courier New" pitchFamily="49" charset="0"/>
              </a:rPr>
              <a:t>      s </a:t>
            </a:r>
            <a:r>
              <a:rPr lang="en-US" b="1" dirty="0">
                <a:latin typeface="Courier New" pitchFamily="49" charset="0"/>
              </a:rPr>
              <a:t>+= </a:t>
            </a:r>
            <a:r>
              <a:rPr lang="en-US" b="1" dirty="0" err="1">
                <a:latin typeface="Courier New" pitchFamily="49" charset="0"/>
              </a:rPr>
              <a:t>inorderDisplay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t.right</a:t>
            </a:r>
            <a:r>
              <a:rPr lang="en-US" b="1" dirty="0">
                <a:latin typeface="Courier New" pitchFamily="49" charset="0"/>
              </a:rPr>
              <a:t>);  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   s </a:t>
            </a:r>
            <a:r>
              <a:rPr lang="en-US" b="1" dirty="0">
                <a:latin typeface="Courier New" pitchFamily="49" charset="0"/>
              </a:rPr>
              <a:t>+= </a:t>
            </a:r>
            <a:r>
              <a:rPr lang="en-US" b="1" dirty="0" err="1">
                <a:latin typeface="Courier New" pitchFamily="49" charset="0"/>
              </a:rPr>
              <a:t>t.nodeValue</a:t>
            </a:r>
            <a:r>
              <a:rPr lang="en-US" b="1" dirty="0">
                <a:latin typeface="Courier New" pitchFamily="49" charset="0"/>
              </a:rPr>
              <a:t> + "  ";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}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return s;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276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Algoritma</a:t>
            </a:r>
            <a:r>
              <a:rPr lang="en-AU" dirty="0" smtClean="0"/>
              <a:t> </a:t>
            </a:r>
            <a:r>
              <a:rPr lang="en-AU" dirty="0" err="1" smtClean="0"/>
              <a:t>Pembacaan</a:t>
            </a:r>
            <a:r>
              <a:rPr lang="en-AU" dirty="0" smtClean="0"/>
              <a:t> Tree </a:t>
            </a:r>
            <a:r>
              <a:rPr lang="en-AU" dirty="0" err="1" smtClean="0"/>
              <a:t>Inorder</a:t>
            </a:r>
            <a:r>
              <a:rPr lang="en-AU" dirty="0" smtClean="0"/>
              <a:t> Non </a:t>
            </a:r>
            <a:r>
              <a:rPr lang="en-AU" dirty="0" err="1" smtClean="0"/>
              <a:t>Rekursif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 smtClean="0"/>
              <a:t>1</a:t>
            </a:r>
            <a:r>
              <a:rPr lang="en-AU" dirty="0"/>
              <a:t>) </a:t>
            </a:r>
            <a:r>
              <a:rPr lang="en-AU" dirty="0" err="1" smtClean="0"/>
              <a:t>Buatlah</a:t>
            </a:r>
            <a:r>
              <a:rPr lang="en-AU" dirty="0" smtClean="0"/>
              <a:t> Stack S</a:t>
            </a:r>
            <a:r>
              <a:rPr lang="en-AU" dirty="0"/>
              <a:t>.</a:t>
            </a:r>
          </a:p>
          <a:p>
            <a:pPr marL="0" indent="0">
              <a:buNone/>
            </a:pPr>
            <a:r>
              <a:rPr lang="en-AU" dirty="0"/>
              <a:t>2) </a:t>
            </a:r>
            <a:r>
              <a:rPr lang="en-AU" dirty="0" err="1" smtClean="0"/>
              <a:t>Lakukan</a:t>
            </a:r>
            <a:r>
              <a:rPr lang="en-AU" dirty="0" smtClean="0"/>
              <a:t> </a:t>
            </a:r>
            <a:r>
              <a:rPr lang="en-AU" dirty="0" err="1" smtClean="0"/>
              <a:t>inisialisasi</a:t>
            </a:r>
            <a:r>
              <a:rPr lang="en-AU" dirty="0" smtClean="0"/>
              <a:t> </a:t>
            </a:r>
            <a:r>
              <a:rPr lang="en-AU" dirty="0"/>
              <a:t>current node </a:t>
            </a:r>
            <a:r>
              <a:rPr lang="en-AU" dirty="0" err="1" smtClean="0"/>
              <a:t>sebagai</a:t>
            </a:r>
            <a:r>
              <a:rPr lang="en-AU" dirty="0" smtClean="0"/>
              <a:t> </a:t>
            </a:r>
            <a:r>
              <a:rPr lang="en-AU" dirty="0"/>
              <a:t>root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3</a:t>
            </a:r>
            <a:r>
              <a:rPr lang="en-AU" dirty="0"/>
              <a:t>) </a:t>
            </a:r>
            <a:r>
              <a:rPr lang="en-AU" dirty="0" smtClean="0"/>
              <a:t>Push </a:t>
            </a:r>
            <a:r>
              <a:rPr lang="en-AU" dirty="0"/>
              <a:t>current node </a:t>
            </a:r>
            <a:r>
              <a:rPr lang="en-AU" dirty="0" err="1" smtClean="0"/>
              <a:t>ke</a:t>
            </a:r>
            <a:r>
              <a:rPr lang="en-AU" dirty="0" smtClean="0"/>
              <a:t> stack S </a:t>
            </a:r>
            <a:r>
              <a:rPr lang="en-AU" dirty="0" err="1" smtClean="0"/>
              <a:t>dan</a:t>
            </a:r>
            <a:r>
              <a:rPr lang="en-AU" dirty="0" smtClean="0"/>
              <a:t> set </a:t>
            </a:r>
            <a:r>
              <a:rPr lang="en-AU" dirty="0"/>
              <a:t>current = </a:t>
            </a:r>
            <a:r>
              <a:rPr lang="en-AU" dirty="0" err="1" smtClean="0"/>
              <a:t>current.left</a:t>
            </a:r>
            <a:r>
              <a:rPr lang="en-AU" dirty="0" smtClean="0"/>
              <a:t> </a:t>
            </a:r>
            <a:r>
              <a:rPr lang="en-AU" dirty="0" err="1" smtClean="0"/>
              <a:t>sampai</a:t>
            </a:r>
            <a:r>
              <a:rPr lang="en-AU" dirty="0" smtClean="0"/>
              <a:t> current =null</a:t>
            </a:r>
          </a:p>
          <a:p>
            <a:pPr marL="0" indent="0">
              <a:buNone/>
            </a:pPr>
            <a:r>
              <a:rPr lang="en-AU" dirty="0" smtClean="0"/>
              <a:t>4) </a:t>
            </a:r>
            <a:r>
              <a:rPr lang="en-AU" dirty="0" err="1" smtClean="0"/>
              <a:t>Jika</a:t>
            </a:r>
            <a:r>
              <a:rPr lang="en-AU" dirty="0" smtClean="0"/>
              <a:t> current = null </a:t>
            </a:r>
            <a:r>
              <a:rPr lang="en-AU" dirty="0" err="1" smtClean="0"/>
              <a:t>dan</a:t>
            </a:r>
            <a:r>
              <a:rPr lang="en-AU" dirty="0" smtClean="0"/>
              <a:t> stack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kosong</a:t>
            </a:r>
            <a:r>
              <a:rPr lang="en-AU" dirty="0" smtClean="0"/>
              <a:t> </a:t>
            </a:r>
            <a:r>
              <a:rPr lang="en-AU" dirty="0" err="1" smtClean="0"/>
              <a:t>maka</a:t>
            </a:r>
            <a:r>
              <a:rPr lang="en-AU" dirty="0" smtClean="0"/>
              <a:t> </a:t>
            </a:r>
            <a:r>
              <a:rPr lang="en-AU" dirty="0" err="1" smtClean="0"/>
              <a:t>lakukan</a:t>
            </a:r>
            <a:endParaRPr lang="en-AU" dirty="0" smtClean="0"/>
          </a:p>
          <a:p>
            <a:pPr lvl="1"/>
            <a:r>
              <a:rPr lang="en-AU" dirty="0"/>
              <a:t>N = Pop Stack</a:t>
            </a:r>
          </a:p>
          <a:p>
            <a:pPr lvl="1"/>
            <a:r>
              <a:rPr lang="en-AU" dirty="0" err="1"/>
              <a:t>Cetak</a:t>
            </a:r>
            <a:r>
              <a:rPr lang="en-AU" dirty="0"/>
              <a:t> data </a:t>
            </a:r>
            <a:r>
              <a:rPr lang="en-AU" dirty="0" err="1"/>
              <a:t>dari</a:t>
            </a:r>
            <a:r>
              <a:rPr lang="en-AU" dirty="0"/>
              <a:t> node N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set current = </a:t>
            </a:r>
            <a:r>
              <a:rPr lang="en-AU" dirty="0" err="1"/>
              <a:t>N.right</a:t>
            </a:r>
            <a:r>
              <a:rPr lang="en-AU" dirty="0"/>
              <a:t> </a:t>
            </a:r>
          </a:p>
          <a:p>
            <a:pPr lvl="1"/>
            <a:r>
              <a:rPr lang="en-AU" dirty="0" err="1"/>
              <a:t>Kembali</a:t>
            </a:r>
            <a:r>
              <a:rPr lang="en-AU" dirty="0"/>
              <a:t> </a:t>
            </a:r>
            <a:r>
              <a:rPr lang="en-AU" dirty="0" err="1"/>
              <a:t>ke</a:t>
            </a:r>
            <a:r>
              <a:rPr lang="en-AU" dirty="0"/>
              <a:t> </a:t>
            </a:r>
            <a:r>
              <a:rPr lang="en-AU" dirty="0" err="1"/>
              <a:t>langkah</a:t>
            </a:r>
            <a:r>
              <a:rPr lang="en-AU" dirty="0"/>
              <a:t> 3</a:t>
            </a:r>
          </a:p>
          <a:p>
            <a:pPr marL="0" indent="0">
              <a:buNone/>
            </a:pPr>
            <a:r>
              <a:rPr lang="en-AU" dirty="0" smtClean="0"/>
              <a:t>5) </a:t>
            </a:r>
            <a:r>
              <a:rPr lang="en-AU" dirty="0" err="1" smtClean="0"/>
              <a:t>Jika</a:t>
            </a:r>
            <a:r>
              <a:rPr lang="en-AU" dirty="0" smtClean="0"/>
              <a:t> current = null </a:t>
            </a:r>
            <a:r>
              <a:rPr lang="en-AU" dirty="0" err="1" smtClean="0"/>
              <a:t>dan</a:t>
            </a:r>
            <a:r>
              <a:rPr lang="en-AU" dirty="0" smtClean="0"/>
              <a:t> stack </a:t>
            </a:r>
            <a:r>
              <a:rPr lang="en-AU" dirty="0" err="1" smtClean="0"/>
              <a:t>kosong</a:t>
            </a:r>
            <a:r>
              <a:rPr lang="en-AU" dirty="0" smtClean="0"/>
              <a:t> </a:t>
            </a:r>
            <a:r>
              <a:rPr lang="en-AU" dirty="0" err="1" smtClean="0"/>
              <a:t>maka</a:t>
            </a:r>
            <a:r>
              <a:rPr lang="en-AU" dirty="0" smtClean="0"/>
              <a:t> proses </a:t>
            </a:r>
            <a:r>
              <a:rPr lang="en-AU" dirty="0" err="1" smtClean="0"/>
              <a:t>berhenti</a:t>
            </a:r>
            <a:r>
              <a:rPr lang="en-AU" dirty="0" smtClean="0"/>
              <a:t>.</a:t>
            </a:r>
          </a:p>
          <a:p>
            <a:pPr lvl="1"/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4172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Algoritma</a:t>
            </a:r>
            <a:r>
              <a:rPr lang="en-AU" dirty="0"/>
              <a:t> </a:t>
            </a:r>
            <a:r>
              <a:rPr lang="en-AU" dirty="0" err="1"/>
              <a:t>Pembacaan</a:t>
            </a:r>
            <a:r>
              <a:rPr lang="en-AU" dirty="0"/>
              <a:t> Tree </a:t>
            </a:r>
            <a:r>
              <a:rPr lang="en-AU" dirty="0" err="1"/>
              <a:t>Inorder</a:t>
            </a:r>
            <a:r>
              <a:rPr lang="en-AU" dirty="0"/>
              <a:t> Non </a:t>
            </a:r>
            <a:r>
              <a:rPr lang="en-AU" dirty="0" err="1"/>
              <a:t>Rekursif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724400"/>
          </a:xfrm>
        </p:spPr>
        <p:txBody>
          <a:bodyPr>
            <a:normAutofit fontScale="55000" lnSpcReduction="20000"/>
          </a:bodyPr>
          <a:lstStyle/>
          <a:p>
            <a:r>
              <a:rPr lang="en-AU" dirty="0"/>
              <a:t>Step 1 </a:t>
            </a:r>
            <a:r>
              <a:rPr lang="en-AU" dirty="0" err="1" smtClean="0"/>
              <a:t>Buat</a:t>
            </a:r>
            <a:r>
              <a:rPr lang="en-AU" dirty="0" smtClean="0"/>
              <a:t> Stack S.</a:t>
            </a:r>
          </a:p>
          <a:p>
            <a:r>
              <a:rPr lang="en-AU" dirty="0" smtClean="0"/>
              <a:t>Step </a:t>
            </a:r>
            <a:r>
              <a:rPr lang="en-AU" dirty="0"/>
              <a:t>2 </a:t>
            </a:r>
            <a:r>
              <a:rPr lang="en-AU" dirty="0" smtClean="0"/>
              <a:t>set root=current</a:t>
            </a:r>
            <a:endParaRPr lang="en-AU" dirty="0"/>
          </a:p>
          <a:p>
            <a:r>
              <a:rPr lang="en-AU" dirty="0"/>
              <a:t>Step 3 </a:t>
            </a:r>
            <a:endParaRPr lang="en-AU" dirty="0" smtClean="0"/>
          </a:p>
          <a:p>
            <a:pPr lvl="1"/>
            <a:r>
              <a:rPr lang="en-AU" dirty="0" smtClean="0"/>
              <a:t>current  </a:t>
            </a:r>
            <a:r>
              <a:rPr lang="en-AU" dirty="0" smtClean="0">
                <a:sym typeface="Wingdings" pitchFamily="2" charset="2"/>
              </a:rPr>
              <a:t> 1</a:t>
            </a:r>
            <a:endParaRPr lang="en-AU" dirty="0" smtClean="0"/>
          </a:p>
          <a:p>
            <a:pPr lvl="1"/>
            <a:r>
              <a:rPr lang="en-AU" dirty="0" smtClean="0"/>
              <a:t>push 1 </a:t>
            </a:r>
            <a:r>
              <a:rPr lang="en-AU" dirty="0" err="1" smtClean="0"/>
              <a:t>pada</a:t>
            </a:r>
            <a:r>
              <a:rPr lang="en-AU" dirty="0" smtClean="0"/>
              <a:t> Stack </a:t>
            </a:r>
            <a:r>
              <a:rPr lang="en-AU" dirty="0"/>
              <a:t>S [</a:t>
            </a:r>
            <a:r>
              <a:rPr lang="en-AU" dirty="0" smtClean="0"/>
              <a:t> 1 ]</a:t>
            </a:r>
          </a:p>
          <a:p>
            <a:pPr lvl="1"/>
            <a:endParaRPr lang="en-AU" dirty="0" smtClean="0"/>
          </a:p>
          <a:p>
            <a:pPr lvl="1"/>
            <a:r>
              <a:rPr lang="en-AU" dirty="0"/>
              <a:t>current  </a:t>
            </a:r>
            <a:r>
              <a:rPr lang="en-AU" dirty="0">
                <a:sym typeface="Wingdings" pitchFamily="2" charset="2"/>
              </a:rPr>
              <a:t> </a:t>
            </a:r>
            <a:r>
              <a:rPr lang="en-AU" dirty="0" smtClean="0">
                <a:sym typeface="Wingdings" pitchFamily="2" charset="2"/>
              </a:rPr>
              <a:t>2</a:t>
            </a:r>
            <a:endParaRPr lang="en-AU" dirty="0"/>
          </a:p>
          <a:p>
            <a:pPr lvl="1"/>
            <a:r>
              <a:rPr lang="en-AU" dirty="0"/>
              <a:t>push 2</a:t>
            </a:r>
            <a:r>
              <a:rPr lang="en-AU" dirty="0" smtClean="0"/>
              <a:t> </a:t>
            </a:r>
            <a:r>
              <a:rPr lang="en-AU" dirty="0" err="1"/>
              <a:t>pada</a:t>
            </a:r>
            <a:r>
              <a:rPr lang="en-AU" dirty="0"/>
              <a:t> Stack S [ </a:t>
            </a:r>
            <a:r>
              <a:rPr lang="en-AU" dirty="0" smtClean="0"/>
              <a:t>1, 2 </a:t>
            </a:r>
            <a:r>
              <a:rPr lang="en-AU" dirty="0"/>
              <a:t>]</a:t>
            </a:r>
          </a:p>
          <a:p>
            <a:pPr lvl="1"/>
            <a:endParaRPr lang="en-AU" dirty="0" smtClean="0"/>
          </a:p>
          <a:p>
            <a:pPr lvl="1"/>
            <a:r>
              <a:rPr lang="en-AU" dirty="0"/>
              <a:t>current  </a:t>
            </a:r>
            <a:r>
              <a:rPr lang="en-AU" dirty="0">
                <a:sym typeface="Wingdings" pitchFamily="2" charset="2"/>
              </a:rPr>
              <a:t> </a:t>
            </a:r>
            <a:r>
              <a:rPr lang="en-AU" dirty="0" smtClean="0">
                <a:sym typeface="Wingdings" pitchFamily="2" charset="2"/>
              </a:rPr>
              <a:t>4</a:t>
            </a:r>
            <a:endParaRPr lang="en-AU" dirty="0"/>
          </a:p>
          <a:p>
            <a:pPr lvl="1"/>
            <a:r>
              <a:rPr lang="en-AU" dirty="0"/>
              <a:t>push </a:t>
            </a:r>
            <a:r>
              <a:rPr lang="en-AU" dirty="0" smtClean="0"/>
              <a:t>4 </a:t>
            </a:r>
            <a:r>
              <a:rPr lang="en-AU" dirty="0" err="1"/>
              <a:t>pada</a:t>
            </a:r>
            <a:r>
              <a:rPr lang="en-AU" dirty="0"/>
              <a:t> Stack S [ </a:t>
            </a:r>
            <a:r>
              <a:rPr lang="en-AU" dirty="0" smtClean="0"/>
              <a:t>1, 2, 4 ]</a:t>
            </a:r>
          </a:p>
          <a:p>
            <a:pPr marL="457200" lvl="1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current </a:t>
            </a:r>
            <a:r>
              <a:rPr lang="en-AU" dirty="0"/>
              <a:t>= </a:t>
            </a:r>
            <a:r>
              <a:rPr lang="en-AU" dirty="0" smtClean="0"/>
              <a:t>NULL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sz="3200" dirty="0"/>
              <a:t>Step 4 </a:t>
            </a:r>
            <a:r>
              <a:rPr lang="en-AU" sz="3200" dirty="0" smtClean="0"/>
              <a:t>pop </a:t>
            </a:r>
            <a:r>
              <a:rPr lang="en-AU" sz="3200" dirty="0" err="1" smtClean="0"/>
              <a:t>dari</a:t>
            </a:r>
            <a:r>
              <a:rPr lang="en-AU" sz="3200" dirty="0" smtClean="0"/>
              <a:t> Stack S</a:t>
            </a:r>
          </a:p>
          <a:p>
            <a:pPr lvl="1"/>
            <a:r>
              <a:rPr lang="en-AU" sz="2700" dirty="0" smtClean="0"/>
              <a:t>N = Pop 4 </a:t>
            </a:r>
            <a:r>
              <a:rPr lang="en-AU" sz="2700" dirty="0" err="1" smtClean="0"/>
              <a:t>dari</a:t>
            </a:r>
            <a:r>
              <a:rPr lang="en-AU" sz="2700" dirty="0" smtClean="0"/>
              <a:t> Stack </a:t>
            </a:r>
            <a:r>
              <a:rPr lang="en-AU" sz="2700" dirty="0"/>
              <a:t>S </a:t>
            </a:r>
            <a:r>
              <a:rPr lang="en-AU" sz="2700" dirty="0" smtClean="0"/>
              <a:t>[1, 2]</a:t>
            </a:r>
            <a:endParaRPr lang="en-AU" sz="2700" dirty="0"/>
          </a:p>
          <a:p>
            <a:pPr lvl="1"/>
            <a:r>
              <a:rPr lang="en-AU" sz="2700" dirty="0" err="1" smtClean="0"/>
              <a:t>Cetak</a:t>
            </a:r>
            <a:r>
              <a:rPr lang="en-AU" sz="2700" dirty="0" smtClean="0"/>
              <a:t> “4”. Current = </a:t>
            </a:r>
            <a:r>
              <a:rPr lang="en-AU" sz="2700" dirty="0" err="1" smtClean="0"/>
              <a:t>N.right</a:t>
            </a:r>
            <a:r>
              <a:rPr lang="en-AU" sz="2700" dirty="0" smtClean="0"/>
              <a:t> </a:t>
            </a:r>
            <a:endParaRPr lang="en-AU" sz="2700" dirty="0"/>
          </a:p>
          <a:p>
            <a:pPr lvl="1"/>
            <a:r>
              <a:rPr lang="en-AU" sz="2700" dirty="0" smtClean="0"/>
              <a:t>current </a:t>
            </a:r>
            <a:r>
              <a:rPr lang="en-AU" sz="2700" dirty="0"/>
              <a:t>= </a:t>
            </a:r>
            <a:r>
              <a:rPr lang="en-AU" sz="2700" dirty="0" smtClean="0"/>
              <a:t>null /*</a:t>
            </a:r>
            <a:r>
              <a:rPr lang="en-AU" sz="2700" dirty="0" err="1" smtClean="0"/>
              <a:t>kanan</a:t>
            </a:r>
            <a:r>
              <a:rPr lang="en-AU" sz="2700" dirty="0" smtClean="0"/>
              <a:t> </a:t>
            </a:r>
            <a:r>
              <a:rPr lang="en-AU" sz="2700" dirty="0" err="1" smtClean="0"/>
              <a:t>dari</a:t>
            </a:r>
            <a:r>
              <a:rPr lang="en-AU" sz="2700" dirty="0" smtClean="0"/>
              <a:t> node </a:t>
            </a:r>
            <a:r>
              <a:rPr lang="en-AU" sz="2700" dirty="0"/>
              <a:t>4 </a:t>
            </a:r>
            <a:r>
              <a:rPr lang="en-AU" sz="2700" dirty="0" smtClean="0"/>
              <a:t>*/ </a:t>
            </a:r>
            <a:r>
              <a:rPr lang="en-AU" sz="2700" dirty="0" err="1" smtClean="0"/>
              <a:t>menuju</a:t>
            </a:r>
            <a:r>
              <a:rPr lang="en-AU" sz="2700" dirty="0" smtClean="0"/>
              <a:t> </a:t>
            </a:r>
            <a:r>
              <a:rPr lang="en-AU" sz="2700" dirty="0" err="1" smtClean="0"/>
              <a:t>ke</a:t>
            </a:r>
            <a:r>
              <a:rPr lang="en-AU" sz="2700" dirty="0" smtClean="0"/>
              <a:t> step 4</a:t>
            </a:r>
            <a:endParaRPr lang="en-AU" sz="27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2895600" cy="2409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6360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Algoritma</a:t>
            </a:r>
            <a:r>
              <a:rPr lang="en-AU" dirty="0"/>
              <a:t> </a:t>
            </a:r>
            <a:r>
              <a:rPr lang="en-AU" dirty="0" err="1"/>
              <a:t>Pembacaan</a:t>
            </a:r>
            <a:r>
              <a:rPr lang="en-AU" dirty="0"/>
              <a:t> Tree </a:t>
            </a:r>
            <a:r>
              <a:rPr lang="en-AU" dirty="0" err="1"/>
              <a:t>Inorder</a:t>
            </a:r>
            <a:r>
              <a:rPr lang="en-AU" dirty="0"/>
              <a:t> Non </a:t>
            </a:r>
            <a:r>
              <a:rPr lang="en-AU" dirty="0" err="1"/>
              <a:t>Rekursif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/>
              <a:t>Step </a:t>
            </a:r>
            <a:r>
              <a:rPr lang="en-AU" dirty="0" smtClean="0"/>
              <a:t>4.</a:t>
            </a:r>
          </a:p>
          <a:p>
            <a:pPr marL="742950" lvl="2" indent="-342900"/>
            <a:r>
              <a:rPr lang="en-AU" sz="2700" dirty="0" smtClean="0"/>
              <a:t>N </a:t>
            </a:r>
            <a:r>
              <a:rPr lang="en-AU" sz="2700" dirty="0"/>
              <a:t>= Pop 2 </a:t>
            </a:r>
            <a:r>
              <a:rPr lang="en-AU" sz="2700" dirty="0" err="1"/>
              <a:t>dari</a:t>
            </a:r>
            <a:r>
              <a:rPr lang="en-AU" sz="2700" dirty="0"/>
              <a:t> Stack S [ 1 ]</a:t>
            </a:r>
          </a:p>
          <a:p>
            <a:pPr marL="742950" lvl="2" indent="-342900"/>
            <a:r>
              <a:rPr lang="en-AU" sz="2700" dirty="0" err="1" smtClean="0"/>
              <a:t>cetak</a:t>
            </a:r>
            <a:r>
              <a:rPr lang="en-AU" sz="2700" dirty="0" smtClean="0"/>
              <a:t> </a:t>
            </a:r>
            <a:r>
              <a:rPr lang="en-AU" sz="2700" dirty="0"/>
              <a:t>"2“. Set current = </a:t>
            </a:r>
            <a:r>
              <a:rPr lang="en-AU" sz="2700" dirty="0" err="1"/>
              <a:t>N.right</a:t>
            </a:r>
            <a:endParaRPr lang="en-AU" sz="2700" dirty="0"/>
          </a:p>
          <a:p>
            <a:pPr marL="742950" lvl="2" indent="-342900"/>
            <a:r>
              <a:rPr lang="en-AU" sz="2700" dirty="0" smtClean="0"/>
              <a:t>current </a:t>
            </a:r>
            <a:r>
              <a:rPr lang="en-AU" sz="2700" dirty="0">
                <a:sym typeface="Wingdings" pitchFamily="2" charset="2"/>
              </a:rPr>
              <a:t></a:t>
            </a:r>
            <a:r>
              <a:rPr lang="en-AU" sz="2700" dirty="0"/>
              <a:t> 5</a:t>
            </a:r>
            <a:r>
              <a:rPr lang="en-AU" sz="2700" dirty="0" smtClean="0"/>
              <a:t>/*</a:t>
            </a:r>
            <a:r>
              <a:rPr lang="en-AU" sz="2700" dirty="0" err="1" smtClean="0"/>
              <a:t>kanan</a:t>
            </a:r>
            <a:r>
              <a:rPr lang="en-AU" sz="2700" dirty="0" smtClean="0"/>
              <a:t> </a:t>
            </a:r>
            <a:r>
              <a:rPr lang="en-AU" sz="2700" dirty="0" err="1" smtClean="0"/>
              <a:t>dari</a:t>
            </a:r>
            <a:r>
              <a:rPr lang="en-AU" sz="2700" dirty="0" smtClean="0"/>
              <a:t> node 2 </a:t>
            </a:r>
            <a:r>
              <a:rPr lang="en-AU" sz="2700" dirty="0"/>
              <a:t>*/ </a:t>
            </a:r>
            <a:r>
              <a:rPr lang="en-AU" sz="2700" dirty="0" err="1"/>
              <a:t>dan</a:t>
            </a:r>
            <a:r>
              <a:rPr lang="en-AU" sz="2700" dirty="0"/>
              <a:t> </a:t>
            </a:r>
            <a:r>
              <a:rPr lang="en-AU" sz="2700" dirty="0" err="1"/>
              <a:t>menuju</a:t>
            </a:r>
            <a:r>
              <a:rPr lang="en-AU" sz="2700" dirty="0"/>
              <a:t> </a:t>
            </a:r>
            <a:r>
              <a:rPr lang="en-AU" sz="2700" dirty="0" err="1"/>
              <a:t>ke</a:t>
            </a:r>
            <a:r>
              <a:rPr lang="en-AU" sz="2700" dirty="0"/>
              <a:t> step 3</a:t>
            </a:r>
          </a:p>
          <a:p>
            <a:endParaRPr lang="en-AU" dirty="0"/>
          </a:p>
          <a:p>
            <a:r>
              <a:rPr lang="en-AU" dirty="0"/>
              <a:t>Step </a:t>
            </a:r>
            <a:r>
              <a:rPr lang="en-AU" dirty="0" smtClean="0"/>
              <a:t>3 </a:t>
            </a:r>
          </a:p>
          <a:p>
            <a:pPr marL="742950" lvl="2" indent="-342900"/>
            <a:r>
              <a:rPr lang="en-AU" sz="2700" dirty="0"/>
              <a:t>Push 5 </a:t>
            </a:r>
            <a:r>
              <a:rPr lang="en-AU" sz="2700" dirty="0" err="1"/>
              <a:t>ke</a:t>
            </a:r>
            <a:r>
              <a:rPr lang="en-AU" sz="2700" dirty="0"/>
              <a:t> stack S </a:t>
            </a:r>
            <a:r>
              <a:rPr lang="en-AU" sz="2700" dirty="0" err="1"/>
              <a:t>dan</a:t>
            </a:r>
            <a:r>
              <a:rPr lang="en-AU" sz="2700" dirty="0"/>
              <a:t> current = </a:t>
            </a:r>
            <a:r>
              <a:rPr lang="en-AU" sz="2700" dirty="0" err="1"/>
              <a:t>current.left</a:t>
            </a:r>
            <a:r>
              <a:rPr lang="en-AU" sz="2700" dirty="0"/>
              <a:t>  (current = null). Stack S [1, 5] </a:t>
            </a:r>
            <a:r>
              <a:rPr lang="en-AU" sz="2700" dirty="0" err="1"/>
              <a:t>menuju</a:t>
            </a:r>
            <a:r>
              <a:rPr lang="en-AU" sz="2700" dirty="0"/>
              <a:t> </a:t>
            </a:r>
            <a:r>
              <a:rPr lang="en-AU" sz="2700" dirty="0" err="1"/>
              <a:t>ke</a:t>
            </a:r>
            <a:r>
              <a:rPr lang="en-AU" sz="2700" dirty="0"/>
              <a:t> step 4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Step </a:t>
            </a:r>
            <a:r>
              <a:rPr lang="en-AU" dirty="0" smtClean="0"/>
              <a:t>4</a:t>
            </a:r>
            <a:endParaRPr lang="en-AU" dirty="0"/>
          </a:p>
          <a:p>
            <a:pPr marL="742950" lvl="2" indent="-342900"/>
            <a:r>
              <a:rPr lang="en-AU" sz="2700" dirty="0" smtClean="0"/>
              <a:t>N=Pop </a:t>
            </a:r>
            <a:r>
              <a:rPr lang="en-AU" sz="2700" dirty="0"/>
              <a:t>5 </a:t>
            </a:r>
            <a:r>
              <a:rPr lang="en-AU" sz="2700" dirty="0" err="1"/>
              <a:t>dari</a:t>
            </a:r>
            <a:r>
              <a:rPr lang="en-AU" sz="2700" dirty="0"/>
              <a:t> Stack S [ 1 ]</a:t>
            </a:r>
          </a:p>
          <a:p>
            <a:pPr marL="742950" lvl="2" indent="-342900"/>
            <a:r>
              <a:rPr lang="en-AU" sz="2700" dirty="0" err="1" smtClean="0"/>
              <a:t>cetak</a:t>
            </a:r>
            <a:r>
              <a:rPr lang="en-AU" sz="2700" dirty="0" smtClean="0"/>
              <a:t> </a:t>
            </a:r>
            <a:r>
              <a:rPr lang="en-AU" sz="2700" dirty="0"/>
              <a:t>"5“Set current = </a:t>
            </a:r>
            <a:r>
              <a:rPr lang="en-AU" sz="2700" dirty="0" err="1"/>
              <a:t>N.right</a:t>
            </a:r>
            <a:endParaRPr lang="en-AU" sz="2700" dirty="0"/>
          </a:p>
          <a:p>
            <a:pPr marL="742950" lvl="2" indent="-342900"/>
            <a:r>
              <a:rPr lang="en-AU" sz="2700" dirty="0"/>
              <a:t> </a:t>
            </a:r>
            <a:r>
              <a:rPr lang="en-AU" sz="2700" dirty="0" smtClean="0"/>
              <a:t>current </a:t>
            </a:r>
            <a:r>
              <a:rPr lang="en-AU" sz="2700" dirty="0"/>
              <a:t>= NULL </a:t>
            </a:r>
            <a:r>
              <a:rPr lang="en-AU" sz="2700" dirty="0" smtClean="0"/>
              <a:t>/*</a:t>
            </a:r>
            <a:r>
              <a:rPr lang="en-AU" sz="2700" dirty="0" err="1" smtClean="0"/>
              <a:t>kanan</a:t>
            </a:r>
            <a:r>
              <a:rPr lang="en-AU" sz="2700" dirty="0" smtClean="0"/>
              <a:t> </a:t>
            </a:r>
            <a:r>
              <a:rPr lang="en-AU" sz="2700" dirty="0" err="1" smtClean="0"/>
              <a:t>dari</a:t>
            </a:r>
            <a:r>
              <a:rPr lang="en-AU" sz="2700" dirty="0" smtClean="0"/>
              <a:t> node 5 </a:t>
            </a:r>
            <a:r>
              <a:rPr lang="en-AU" sz="2700" dirty="0"/>
              <a:t>*/ </a:t>
            </a:r>
            <a:r>
              <a:rPr lang="en-AU" sz="2700" dirty="0" err="1"/>
              <a:t>menuju</a:t>
            </a:r>
            <a:r>
              <a:rPr lang="en-AU" sz="2700" dirty="0"/>
              <a:t> </a:t>
            </a:r>
            <a:r>
              <a:rPr lang="en-AU" sz="2700" dirty="0" err="1"/>
              <a:t>ke</a:t>
            </a:r>
            <a:r>
              <a:rPr lang="en-AU" sz="2700" dirty="0"/>
              <a:t> step 4</a:t>
            </a:r>
          </a:p>
        </p:txBody>
      </p:sp>
    </p:spTree>
    <p:extLst>
      <p:ext uri="{BB962C8B-B14F-4D97-AF65-F5344CB8AC3E}">
        <p14:creationId xmlns:p14="http://schemas.microsoft.com/office/powerpoint/2010/main" val="21809929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Algoritma</a:t>
            </a:r>
            <a:r>
              <a:rPr lang="en-AU" dirty="0"/>
              <a:t> </a:t>
            </a:r>
            <a:r>
              <a:rPr lang="en-AU" dirty="0" err="1"/>
              <a:t>Pembacaan</a:t>
            </a:r>
            <a:r>
              <a:rPr lang="en-AU" dirty="0"/>
              <a:t> Tree </a:t>
            </a:r>
            <a:r>
              <a:rPr lang="en-AU" dirty="0" err="1"/>
              <a:t>Inorder</a:t>
            </a:r>
            <a:r>
              <a:rPr lang="en-AU" dirty="0"/>
              <a:t> Non </a:t>
            </a:r>
            <a:r>
              <a:rPr lang="en-AU" dirty="0" err="1"/>
              <a:t>Rekursif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/>
              <a:t>Step </a:t>
            </a:r>
            <a:r>
              <a:rPr lang="en-AU" dirty="0" smtClean="0"/>
              <a:t>4.</a:t>
            </a:r>
            <a:endParaRPr lang="en-AU" dirty="0"/>
          </a:p>
          <a:p>
            <a:pPr lvl="1"/>
            <a:r>
              <a:rPr lang="en-AU" sz="2900" dirty="0" smtClean="0"/>
              <a:t>N </a:t>
            </a:r>
            <a:r>
              <a:rPr lang="en-AU" sz="2900" dirty="0"/>
              <a:t>= Pop 1 </a:t>
            </a:r>
            <a:r>
              <a:rPr lang="en-AU" sz="2900" dirty="0" err="1"/>
              <a:t>dari</a:t>
            </a:r>
            <a:r>
              <a:rPr lang="en-AU" sz="2900" dirty="0"/>
              <a:t> Stack S [ ]</a:t>
            </a:r>
          </a:p>
          <a:p>
            <a:pPr lvl="1"/>
            <a:r>
              <a:rPr lang="en-AU" sz="2900" dirty="0" err="1" smtClean="0"/>
              <a:t>cetak</a:t>
            </a:r>
            <a:r>
              <a:rPr lang="en-AU" sz="2900" dirty="0" smtClean="0"/>
              <a:t> </a:t>
            </a:r>
            <a:r>
              <a:rPr lang="en-AU" sz="2900" dirty="0"/>
              <a:t>"1" Set current = </a:t>
            </a:r>
            <a:r>
              <a:rPr lang="en-AU" sz="2900" dirty="0" err="1"/>
              <a:t>N.right</a:t>
            </a:r>
            <a:r>
              <a:rPr lang="en-AU" sz="2900" dirty="0"/>
              <a:t> (Node 3)</a:t>
            </a:r>
          </a:p>
          <a:p>
            <a:pPr lvl="1"/>
            <a:r>
              <a:rPr lang="en-AU" sz="2900" dirty="0" smtClean="0"/>
              <a:t>current </a:t>
            </a:r>
            <a:r>
              <a:rPr lang="en-AU" sz="2900" dirty="0" err="1"/>
              <a:t>adalah</a:t>
            </a:r>
            <a:r>
              <a:rPr lang="en-AU" sz="2900" dirty="0"/>
              <a:t> Node 3 /*</a:t>
            </a:r>
            <a:r>
              <a:rPr lang="en-AU" sz="2900" dirty="0" err="1"/>
              <a:t>kanan</a:t>
            </a:r>
            <a:r>
              <a:rPr lang="en-AU" sz="2900" dirty="0"/>
              <a:t> </a:t>
            </a:r>
            <a:r>
              <a:rPr lang="en-AU" sz="2900" dirty="0" err="1"/>
              <a:t>dari</a:t>
            </a:r>
            <a:r>
              <a:rPr lang="en-AU" sz="2900" dirty="0"/>
              <a:t> Node 5 */  </a:t>
            </a:r>
          </a:p>
          <a:p>
            <a:endParaRPr lang="en-AU" dirty="0"/>
          </a:p>
          <a:p>
            <a:r>
              <a:rPr lang="en-AU" dirty="0"/>
              <a:t>Step 3 </a:t>
            </a:r>
            <a:endParaRPr lang="en-AU" dirty="0" smtClean="0"/>
          </a:p>
          <a:p>
            <a:pPr lvl="1"/>
            <a:r>
              <a:rPr lang="en-AU" dirty="0"/>
              <a:t>Push </a:t>
            </a:r>
            <a:r>
              <a:rPr lang="en-AU" dirty="0" smtClean="0"/>
              <a:t>3 </a:t>
            </a:r>
            <a:r>
              <a:rPr lang="en-AU" dirty="0" err="1"/>
              <a:t>ke</a:t>
            </a:r>
            <a:r>
              <a:rPr lang="en-AU" dirty="0"/>
              <a:t> stack </a:t>
            </a:r>
            <a:r>
              <a:rPr lang="en-AU" dirty="0" smtClean="0"/>
              <a:t>S [3] </a:t>
            </a:r>
            <a:r>
              <a:rPr lang="en-AU" dirty="0" err="1"/>
              <a:t>dan</a:t>
            </a:r>
            <a:r>
              <a:rPr lang="en-AU" dirty="0"/>
              <a:t> current = </a:t>
            </a:r>
            <a:r>
              <a:rPr lang="en-AU" dirty="0" err="1"/>
              <a:t>current.left</a:t>
            </a:r>
            <a:r>
              <a:rPr lang="en-AU" dirty="0"/>
              <a:t>  (current = null). </a:t>
            </a:r>
            <a:endParaRPr lang="en-AU" dirty="0" smtClean="0"/>
          </a:p>
          <a:p>
            <a:pPr lvl="1"/>
            <a:r>
              <a:rPr lang="en-AU" dirty="0" err="1" smtClean="0"/>
              <a:t>menuju</a:t>
            </a:r>
            <a:r>
              <a:rPr lang="en-AU" dirty="0" smtClean="0"/>
              <a:t> </a:t>
            </a:r>
            <a:r>
              <a:rPr lang="en-AU" dirty="0" err="1"/>
              <a:t>ke</a:t>
            </a:r>
            <a:r>
              <a:rPr lang="en-AU" dirty="0"/>
              <a:t> step 4</a:t>
            </a:r>
          </a:p>
          <a:p>
            <a:endParaRPr lang="en-AU" dirty="0"/>
          </a:p>
          <a:p>
            <a:r>
              <a:rPr lang="en-AU" dirty="0"/>
              <a:t>Step 4 </a:t>
            </a:r>
            <a:endParaRPr lang="en-AU" dirty="0" smtClean="0"/>
          </a:p>
          <a:p>
            <a:pPr lvl="1"/>
            <a:r>
              <a:rPr lang="en-AU" sz="2900" dirty="0" smtClean="0"/>
              <a:t>N </a:t>
            </a:r>
            <a:r>
              <a:rPr lang="en-AU" sz="2900" dirty="0"/>
              <a:t>= Pop 3 </a:t>
            </a:r>
            <a:r>
              <a:rPr lang="en-AU" sz="2900" dirty="0" err="1"/>
              <a:t>dari</a:t>
            </a:r>
            <a:r>
              <a:rPr lang="en-AU" sz="2900" dirty="0"/>
              <a:t> Stack S []</a:t>
            </a:r>
          </a:p>
          <a:p>
            <a:pPr lvl="1"/>
            <a:r>
              <a:rPr lang="en-AU" sz="2900" dirty="0" err="1" smtClean="0"/>
              <a:t>cetak</a:t>
            </a:r>
            <a:r>
              <a:rPr lang="en-AU" sz="2900" dirty="0" smtClean="0"/>
              <a:t> </a:t>
            </a:r>
            <a:r>
              <a:rPr lang="en-AU" sz="2900" dirty="0"/>
              <a:t>"3“. Set current = </a:t>
            </a:r>
            <a:r>
              <a:rPr lang="en-AU" sz="2900" dirty="0" err="1"/>
              <a:t>N.right</a:t>
            </a:r>
            <a:r>
              <a:rPr lang="en-AU" sz="2900" dirty="0"/>
              <a:t> (current = null)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err="1" smtClean="0"/>
              <a:t>Karena</a:t>
            </a:r>
            <a:r>
              <a:rPr lang="en-AU" dirty="0" smtClean="0"/>
              <a:t> Stack </a:t>
            </a:r>
            <a:r>
              <a:rPr lang="en-AU" dirty="0" err="1" smtClean="0"/>
              <a:t>sudah</a:t>
            </a:r>
            <a:r>
              <a:rPr lang="en-AU" dirty="0" smtClean="0"/>
              <a:t> </a:t>
            </a:r>
            <a:r>
              <a:rPr lang="en-AU" dirty="0" err="1" smtClean="0"/>
              <a:t>kosong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current = null </a:t>
            </a:r>
            <a:r>
              <a:rPr lang="en-AU" dirty="0" err="1" smtClean="0"/>
              <a:t>maka</a:t>
            </a:r>
            <a:r>
              <a:rPr lang="en-AU" dirty="0" smtClean="0"/>
              <a:t> proses </a:t>
            </a:r>
            <a:r>
              <a:rPr lang="en-AU" dirty="0" err="1" smtClean="0"/>
              <a:t>pembacaan</a:t>
            </a:r>
            <a:r>
              <a:rPr lang="en-AU" dirty="0" smtClean="0"/>
              <a:t> tree </a:t>
            </a:r>
            <a:r>
              <a:rPr lang="en-AU" dirty="0" err="1" smtClean="0"/>
              <a:t>selesai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47877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229600" cy="1143000"/>
          </a:xfrm>
          <a:noFill/>
        </p:spPr>
        <p:txBody>
          <a:bodyPr anchor="t">
            <a:normAutofit fontScale="90000"/>
          </a:bodyPr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Tree</a:t>
            </a:r>
            <a:br>
              <a:rPr lang="en-US" dirty="0" smtClean="0"/>
            </a:br>
            <a:r>
              <a:rPr lang="en-US" dirty="0" smtClean="0"/>
              <a:t>(Tree Height)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tree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rekursif</a:t>
            </a:r>
            <a:endParaRPr lang="en-US" dirty="0" smtClean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782638" y="3001963"/>
            <a:ext cx="1503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height(T) =  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667000" y="2682875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7179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37179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37179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37179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37179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7179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7179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7179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7179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-1	if T is empty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733675" y="3292475"/>
            <a:ext cx="5476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2051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32051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32051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32051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32051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2051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2051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2051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2051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/>
              <a:t>1 + max(height(T</a:t>
            </a:r>
            <a:r>
              <a:rPr lang="en-US" baseline="-25000"/>
              <a:t>L</a:t>
            </a:r>
            <a:r>
              <a:rPr lang="en-US"/>
              <a:t>), height(T</a:t>
            </a:r>
            <a:r>
              <a:rPr lang="en-US" baseline="-25000"/>
              <a:t>R</a:t>
            </a:r>
            <a:r>
              <a:rPr lang="en-US"/>
              <a:t>))	if T is nonempty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097088" y="2590800"/>
            <a:ext cx="5508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6000">
                <a:cs typeface="Tahoma" pitchFamily="34" charset="0"/>
              </a:rPr>
              <a:t>{</a:t>
            </a:r>
          </a:p>
        </p:txBody>
      </p:sp>
      <p:pic>
        <p:nvPicPr>
          <p:cNvPr id="65545" name="Picture 9" descr="AAERVEC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0"/>
            <a:ext cx="5029200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93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213"/>
            <a:ext cx="8229600" cy="1371600"/>
          </a:xfrm>
          <a:noFill/>
        </p:spPr>
        <p:txBody>
          <a:bodyPr>
            <a:normAutofit fontScale="90000"/>
          </a:bodyPr>
          <a:lstStyle/>
          <a:p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Tree</a:t>
            </a:r>
            <a:br>
              <a:rPr lang="en-US" dirty="0"/>
            </a:br>
            <a:r>
              <a:rPr lang="en-US" dirty="0"/>
              <a:t>(Tree Height)</a:t>
            </a:r>
            <a:endParaRPr lang="en-US" dirty="0" smtClean="0"/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301625" y="1370013"/>
            <a:ext cx="818044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 smtClean="0">
                <a:latin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</a:rPr>
              <a:t>static &lt;T&gt;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height(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&lt;T&gt; t)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heightLeft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heightRight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heightval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if (t == null)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tinggi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dari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tree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kosong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adalah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-1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heightval</a:t>
            </a:r>
            <a:r>
              <a:rPr lang="en-US" b="1" dirty="0">
                <a:latin typeface="Courier New" pitchFamily="49" charset="0"/>
              </a:rPr>
              <a:t> = -1;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else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{</a:t>
            </a:r>
          </a:p>
          <a:p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mendapatkan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tinggi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dari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subtree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kiri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dari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tree t</a:t>
            </a:r>
          </a:p>
          <a:p>
            <a:pPr algn="l"/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</a:rPr>
              <a:t>heightLeft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height(</a:t>
            </a:r>
            <a:r>
              <a:rPr lang="en-US" b="1" dirty="0" err="1">
                <a:latin typeface="Courier New" pitchFamily="49" charset="0"/>
              </a:rPr>
              <a:t>t.left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mendapatkan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tinggi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dari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subtree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kanan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dari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tree t</a:t>
            </a:r>
          </a:p>
          <a:p>
            <a:pPr algn="l"/>
            <a:r>
              <a:rPr lang="en-US" b="1" dirty="0" smtClean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heightRight</a:t>
            </a:r>
            <a:r>
              <a:rPr lang="en-US" b="1" dirty="0">
                <a:latin typeface="Courier New" pitchFamily="49" charset="0"/>
              </a:rPr>
              <a:t> = height(</a:t>
            </a:r>
            <a:r>
              <a:rPr lang="en-US" b="1" dirty="0" err="1">
                <a:latin typeface="Courier New" pitchFamily="49" charset="0"/>
              </a:rPr>
              <a:t>t.right</a:t>
            </a:r>
            <a:r>
              <a:rPr lang="en-US" b="1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95622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524000"/>
          </a:xfrm>
          <a:noFill/>
        </p:spPr>
        <p:txBody>
          <a:bodyPr/>
          <a:lstStyle/>
          <a:p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Tree</a:t>
            </a:r>
            <a:br>
              <a:rPr lang="en-US" dirty="0"/>
            </a:br>
            <a:r>
              <a:rPr lang="en-US" dirty="0"/>
              <a:t>(Tree Height)</a:t>
            </a:r>
            <a:endParaRPr lang="en-US" dirty="0" smtClean="0"/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304800" y="1827213"/>
            <a:ext cx="735329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tinggi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tree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adalah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1 + max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dari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dua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</a:rPr>
              <a:t>subtree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</a:rPr>
              <a:t>heightval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1 +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   (</a:t>
            </a:r>
            <a:r>
              <a:rPr lang="en-US" b="1" dirty="0" err="1">
                <a:latin typeface="Courier New" pitchFamily="49" charset="0"/>
              </a:rPr>
              <a:t>heightLeft</a:t>
            </a:r>
            <a:r>
              <a:rPr lang="en-US" b="1" dirty="0">
                <a:latin typeface="Courier New" pitchFamily="49" charset="0"/>
              </a:rPr>
              <a:t> &gt; </a:t>
            </a:r>
            <a:r>
              <a:rPr lang="en-US" b="1" dirty="0" err="1">
                <a:latin typeface="Courier New" pitchFamily="49" charset="0"/>
              </a:rPr>
              <a:t>heightRight</a:t>
            </a:r>
            <a:r>
              <a:rPr lang="en-US" b="1" dirty="0">
                <a:latin typeface="Courier New" pitchFamily="49" charset="0"/>
              </a:rPr>
              <a:t> ? </a:t>
            </a:r>
            <a:r>
              <a:rPr lang="en-US" b="1" dirty="0" err="1">
                <a:latin typeface="Courier New" pitchFamily="49" charset="0"/>
              </a:rPr>
              <a:t>heightLeft</a:t>
            </a:r>
            <a:r>
              <a:rPr lang="en-US" b="1" dirty="0">
                <a:latin typeface="Courier New" pitchFamily="49" charset="0"/>
              </a:rPr>
              <a:t> :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   </a:t>
            </a:r>
            <a:r>
              <a:rPr lang="en-US" b="1" dirty="0" err="1">
                <a:latin typeface="Courier New" pitchFamily="49" charset="0"/>
              </a:rPr>
              <a:t>heightRight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}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return </a:t>
            </a:r>
            <a:r>
              <a:rPr lang="en-US" b="1" dirty="0" err="1">
                <a:latin typeface="Courier New" pitchFamily="49" charset="0"/>
              </a:rPr>
              <a:t>heightval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5690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Istilah</a:t>
            </a:r>
            <a:r>
              <a:rPr lang="en-AU" dirty="0" smtClean="0"/>
              <a:t> </a:t>
            </a:r>
            <a:r>
              <a:rPr lang="en-AU" dirty="0" err="1" smtClean="0"/>
              <a:t>Umum</a:t>
            </a:r>
            <a:r>
              <a:rPr lang="en-AU" dirty="0"/>
              <a:t> </a:t>
            </a:r>
            <a:r>
              <a:rPr lang="en-AU" dirty="0" smtClean="0"/>
              <a:t>di Tree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47800"/>
            <a:ext cx="4114800" cy="4525963"/>
          </a:xfrm>
        </p:spPr>
        <p:txBody>
          <a:bodyPr>
            <a:noAutofit/>
          </a:bodyPr>
          <a:lstStyle/>
          <a:p>
            <a:r>
              <a:rPr lang="en-AU" sz="2400" dirty="0"/>
              <a:t>A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</a:t>
            </a:r>
            <a:r>
              <a:rPr lang="en-A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root</a:t>
            </a:r>
            <a:r>
              <a:rPr lang="en-AU" sz="2400" dirty="0" smtClean="0"/>
              <a:t> </a:t>
            </a:r>
            <a:r>
              <a:rPr lang="en-AU" sz="2400" dirty="0" err="1" smtClean="0"/>
              <a:t>dari</a:t>
            </a:r>
            <a:r>
              <a:rPr lang="en-AU" sz="2400" dirty="0" smtClean="0"/>
              <a:t> Tree</a:t>
            </a:r>
            <a:endParaRPr lang="en-AU" sz="2400" dirty="0"/>
          </a:p>
          <a:p>
            <a:r>
              <a:rPr lang="en-AU" sz="2400" dirty="0" smtClean="0"/>
              <a:t>B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parent</a:t>
            </a:r>
            <a:r>
              <a:rPr lang="en-AU" sz="2400" dirty="0" smtClean="0"/>
              <a:t> </a:t>
            </a:r>
            <a:r>
              <a:rPr lang="en-AU" sz="2400" dirty="0" err="1" smtClean="0"/>
              <a:t>dari</a:t>
            </a:r>
            <a:r>
              <a:rPr lang="en-AU" sz="2400" dirty="0" smtClean="0"/>
              <a:t> </a:t>
            </a:r>
            <a:r>
              <a:rPr lang="en-AU" sz="2400" dirty="0"/>
              <a:t>D </a:t>
            </a:r>
            <a:r>
              <a:rPr lang="en-AU" sz="2400" dirty="0" err="1" smtClean="0"/>
              <a:t>dan</a:t>
            </a:r>
            <a:r>
              <a:rPr lang="en-AU" sz="2400" dirty="0" smtClean="0"/>
              <a:t> </a:t>
            </a:r>
            <a:r>
              <a:rPr lang="en-AU" sz="2400" dirty="0"/>
              <a:t>E</a:t>
            </a:r>
          </a:p>
          <a:p>
            <a:r>
              <a:rPr lang="en-AU" sz="2400" dirty="0" smtClean="0"/>
              <a:t>C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sibling</a:t>
            </a:r>
            <a:r>
              <a:rPr lang="en-AU" sz="2400" dirty="0" smtClean="0"/>
              <a:t> </a:t>
            </a:r>
            <a:r>
              <a:rPr lang="en-AU" sz="2400" dirty="0" err="1" smtClean="0"/>
              <a:t>dari</a:t>
            </a:r>
            <a:r>
              <a:rPr lang="en-AU" sz="2400" dirty="0" smtClean="0"/>
              <a:t> </a:t>
            </a:r>
            <a:r>
              <a:rPr lang="en-AU" sz="2400" dirty="0"/>
              <a:t>B</a:t>
            </a:r>
          </a:p>
          <a:p>
            <a:r>
              <a:rPr lang="en-AU" sz="2400" dirty="0" smtClean="0"/>
              <a:t>D </a:t>
            </a:r>
            <a:r>
              <a:rPr lang="en-AU" sz="2400" dirty="0" err="1" smtClean="0"/>
              <a:t>dan</a:t>
            </a:r>
            <a:r>
              <a:rPr lang="en-AU" sz="2400" dirty="0" smtClean="0"/>
              <a:t> </a:t>
            </a:r>
            <a:r>
              <a:rPr lang="en-AU" sz="2400" dirty="0"/>
              <a:t>E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children</a:t>
            </a:r>
            <a:r>
              <a:rPr lang="en-AU" sz="2400" dirty="0" smtClean="0"/>
              <a:t>/</a:t>
            </a:r>
            <a:r>
              <a:rPr lang="en-AU" sz="2400" dirty="0" err="1" smtClean="0"/>
              <a:t>anak</a:t>
            </a:r>
            <a:r>
              <a:rPr lang="en-AU" sz="2400" dirty="0" smtClean="0"/>
              <a:t> </a:t>
            </a:r>
            <a:r>
              <a:rPr lang="en-AU" sz="2400" dirty="0" err="1" smtClean="0"/>
              <a:t>dari</a:t>
            </a:r>
            <a:r>
              <a:rPr lang="en-AU" sz="2400" dirty="0" smtClean="0"/>
              <a:t> B</a:t>
            </a:r>
          </a:p>
          <a:p>
            <a:r>
              <a:rPr lang="en-AU" sz="2400" dirty="0" smtClean="0"/>
              <a:t>D</a:t>
            </a:r>
            <a:r>
              <a:rPr lang="en-AU" sz="2400" dirty="0"/>
              <a:t>, E, F, G, I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external nodes</a:t>
            </a:r>
            <a:r>
              <a:rPr lang="en-AU" sz="2400" dirty="0" smtClean="0"/>
              <a:t> </a:t>
            </a:r>
            <a:r>
              <a:rPr lang="en-AU" sz="2400" dirty="0" err="1" smtClean="0"/>
              <a:t>atau</a:t>
            </a:r>
            <a:r>
              <a:rPr lang="en-AU" sz="2400" dirty="0" smtClean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leaf</a:t>
            </a:r>
          </a:p>
          <a:p>
            <a:r>
              <a:rPr lang="en-AU" sz="2400" dirty="0" smtClean="0"/>
              <a:t>A</a:t>
            </a:r>
            <a:r>
              <a:rPr lang="en-AU" sz="2400" dirty="0"/>
              <a:t>, B, C, H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</a:t>
            </a:r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internal nodes</a:t>
            </a:r>
          </a:p>
          <a:p>
            <a:r>
              <a:rPr lang="en-AU" sz="2400" dirty="0" err="1" smtClean="0"/>
              <a:t>Tinggi</a:t>
            </a:r>
            <a:r>
              <a:rPr lang="en-AU" sz="2400" dirty="0" smtClean="0"/>
              <a:t>/</a:t>
            </a:r>
            <a:r>
              <a:rPr lang="en-A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height</a:t>
            </a:r>
            <a:r>
              <a:rPr lang="en-AU" sz="2400" dirty="0" smtClean="0"/>
              <a:t> </a:t>
            </a:r>
            <a:r>
              <a:rPr lang="en-AU" sz="2400" dirty="0" err="1" smtClean="0"/>
              <a:t>dari</a:t>
            </a:r>
            <a:r>
              <a:rPr lang="en-AU" sz="2400" dirty="0" smtClean="0"/>
              <a:t> tree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</a:t>
            </a:r>
            <a:r>
              <a:rPr lang="en-AU" sz="2400" dirty="0"/>
              <a:t>3</a:t>
            </a:r>
          </a:p>
          <a:p>
            <a:r>
              <a:rPr lang="en-AU" sz="2400" dirty="0" smtClean="0"/>
              <a:t>B,D,E </a:t>
            </a:r>
            <a:r>
              <a:rPr lang="en-AU" sz="2400" dirty="0" err="1"/>
              <a:t>adalah</a:t>
            </a:r>
            <a:r>
              <a:rPr lang="en-AU" sz="2400" dirty="0"/>
              <a:t> </a:t>
            </a:r>
            <a:r>
              <a:rPr lang="en-AU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subtree</a:t>
            </a:r>
            <a:endParaRPr lang="en-A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4495800" cy="266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9936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229600" cy="990600"/>
          </a:xfrm>
          <a:noFill/>
        </p:spPr>
        <p:txBody>
          <a:bodyPr anchor="t"/>
          <a:lstStyle/>
          <a:p>
            <a:r>
              <a:rPr lang="en-US" dirty="0" err="1" smtClean="0"/>
              <a:t>Mengkopi</a:t>
            </a:r>
            <a:r>
              <a:rPr lang="en-US" dirty="0" smtClean="0"/>
              <a:t> </a:t>
            </a:r>
            <a:r>
              <a:rPr lang="en-US" dirty="0"/>
              <a:t>Binary Tree</a:t>
            </a:r>
            <a:endParaRPr lang="en-US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Mengkopi</a:t>
            </a:r>
            <a:r>
              <a:rPr lang="en-US" dirty="0" smtClean="0"/>
              <a:t> Binary Tree </a:t>
            </a:r>
            <a:r>
              <a:rPr lang="en-US" dirty="0" err="1" smtClean="0"/>
              <a:t>menggunakan</a:t>
            </a:r>
            <a:r>
              <a:rPr lang="en-US" dirty="0"/>
              <a:t> </a:t>
            </a:r>
            <a:r>
              <a:rPr lang="en-US" dirty="0" err="1"/>
              <a:t>postorder</a:t>
            </a:r>
            <a:r>
              <a:rPr lang="en-US" dirty="0"/>
              <a:t> </a:t>
            </a:r>
            <a:r>
              <a:rPr lang="en-US" dirty="0" smtClean="0"/>
              <a:t>scan, </a:t>
            </a:r>
            <a:r>
              <a:rPr lang="en-US" dirty="0" err="1" smtClean="0"/>
              <a:t>menduplikat</a:t>
            </a:r>
            <a:r>
              <a:rPr lang="en-US" dirty="0" smtClean="0"/>
              <a:t> tree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(</a:t>
            </a:r>
            <a:r>
              <a:rPr lang="en-US" dirty="0"/>
              <a:t>bottom </a:t>
            </a:r>
            <a:r>
              <a:rPr lang="en-US" dirty="0" smtClean="0"/>
              <a:t>up)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70661" name="Picture 4" descr="AAERVEG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41725"/>
            <a:ext cx="68580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1682750" y="2971800"/>
            <a:ext cx="5556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public static &lt;T&gt; TNode&lt;T&gt; copyTree(TNode&lt;T&gt; t)</a:t>
            </a:r>
          </a:p>
        </p:txBody>
      </p:sp>
    </p:spTree>
    <p:extLst>
      <p:ext uri="{BB962C8B-B14F-4D97-AF65-F5344CB8AC3E}">
        <p14:creationId xmlns:p14="http://schemas.microsoft.com/office/powerpoint/2010/main" val="254112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t"/>
          <a:lstStyle/>
          <a:p>
            <a:r>
              <a:rPr lang="en-US" dirty="0" err="1"/>
              <a:t>Mengkopi</a:t>
            </a:r>
            <a:r>
              <a:rPr lang="en-US" dirty="0"/>
              <a:t> Binary Tree</a:t>
            </a: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71684" name="Picture 4" descr="AAERVDZ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3733800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5" name="Picture 5" descr="AAERVEB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4343400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0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371600"/>
          </a:xfrm>
          <a:noFill/>
        </p:spPr>
        <p:txBody>
          <a:bodyPr anchor="t"/>
          <a:lstStyle/>
          <a:p>
            <a:r>
              <a:rPr lang="en-US" dirty="0" err="1"/>
              <a:t>Mengkopi</a:t>
            </a:r>
            <a:r>
              <a:rPr lang="en-US" dirty="0"/>
              <a:t> Binary Tree</a:t>
            </a:r>
            <a:endParaRPr lang="en-US" dirty="0" smtClean="0"/>
          </a:p>
        </p:txBody>
      </p:sp>
      <p:graphicFrame>
        <p:nvGraphicFramePr>
          <p:cNvPr id="2050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76200" y="1600200"/>
          <a:ext cx="4343400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5" name="SmartDraw" r:id="rId4" imgW="2980800" imgH="1472040" progId="SmartDraw.2">
                  <p:embed/>
                </p:oleObj>
              </mc:Choice>
              <mc:Fallback>
                <p:oleObj name="SmartDraw" r:id="rId4" imgW="2980800" imgH="1472040" progId="SmartDraw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600200"/>
                        <a:ext cx="4343400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495800" y="1600200"/>
          <a:ext cx="4570413" cy="211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SmartDraw" r:id="rId6" imgW="3282480" imgH="1517760" progId="SmartDraw.2">
                  <p:embed/>
                </p:oleObj>
              </mc:Choice>
              <mc:Fallback>
                <p:oleObj name="SmartDraw" r:id="rId6" imgW="3282480" imgH="1517760" progId="SmartDraw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4570413" cy="211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2400" y="4038600"/>
          <a:ext cx="4265613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SmartDraw" r:id="rId8" imgW="3319200" imgH="1463040" progId="SmartDraw.2">
                  <p:embed/>
                </p:oleObj>
              </mc:Choice>
              <mc:Fallback>
                <p:oleObj name="SmartDraw" r:id="rId8" imgW="3319200" imgH="1463040" progId="SmartDraw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38600"/>
                        <a:ext cx="4265613" cy="188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053606325"/>
      </p:ext>
    </p:extLst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28600"/>
            <a:ext cx="8229600" cy="1143000"/>
          </a:xfrm>
          <a:noFill/>
        </p:spPr>
        <p:txBody>
          <a:bodyPr anchor="t"/>
          <a:lstStyle/>
          <a:p>
            <a:r>
              <a:rPr lang="en-US" dirty="0" err="1"/>
              <a:t>Mengkopi</a:t>
            </a:r>
            <a:r>
              <a:rPr lang="en-US" dirty="0"/>
              <a:t> Binary Tree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76250" y="1827213"/>
            <a:ext cx="680186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 smtClean="0">
                <a:latin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</a:rPr>
              <a:t>static &lt;T&gt;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&lt;T&gt; </a:t>
            </a:r>
            <a:r>
              <a:rPr lang="en-US" b="1" dirty="0" err="1">
                <a:latin typeface="Courier New" pitchFamily="49" charset="0"/>
              </a:rPr>
              <a:t>copyTree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&lt;T&gt; t)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</a:rPr>
              <a:t>TNode</a:t>
            </a:r>
            <a:r>
              <a:rPr lang="en-US" b="1" dirty="0" smtClean="0">
                <a:latin typeface="Courier New" pitchFamily="49" charset="0"/>
              </a:rPr>
              <a:t>&lt;T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newLeft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newRight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newNode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if </a:t>
            </a:r>
            <a:r>
              <a:rPr lang="en-US" b="1" dirty="0">
                <a:latin typeface="Courier New" pitchFamily="49" charset="0"/>
              </a:rPr>
              <a:t>(t == null)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return null</a:t>
            </a:r>
            <a:r>
              <a:rPr lang="en-US" b="1" dirty="0" smtClean="0">
                <a:latin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</a:rPr>
              <a:t>newLeft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</a:rPr>
              <a:t>copyTree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t.left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</a:rPr>
              <a:t>newRight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</a:rPr>
              <a:t>copyTree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t.right</a:t>
            </a:r>
            <a:r>
              <a:rPr lang="en-US" b="1" dirty="0" smtClean="0">
                <a:latin typeface="Courier New" pitchFamily="49" charset="0"/>
              </a:rPr>
              <a:t>);</a:t>
            </a: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</a:rPr>
              <a:t>newNode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&lt;T&gt; (</a:t>
            </a:r>
            <a:r>
              <a:rPr lang="en-US" b="1" dirty="0" err="1">
                <a:latin typeface="Courier New" pitchFamily="49" charset="0"/>
              </a:rPr>
              <a:t>t.nodeValue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newLeft</a:t>
            </a:r>
            <a:r>
              <a:rPr lang="en-US" b="1" dirty="0">
                <a:latin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</a:rPr>
              <a:t>newRight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r>
              <a:rPr lang="en-US" b="1" dirty="0" smtClean="0">
                <a:latin typeface="Courier New" pitchFamily="49" charset="0"/>
              </a:rPr>
              <a:t>   return </a:t>
            </a:r>
            <a:r>
              <a:rPr lang="en-US" b="1" dirty="0" err="1">
                <a:latin typeface="Courier New" pitchFamily="49" charset="0"/>
              </a:rPr>
              <a:t>newNode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98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868363"/>
          </a:xfrm>
          <a:noFill/>
        </p:spPr>
        <p:txBody>
          <a:bodyPr anchor="t"/>
          <a:lstStyle/>
          <a:p>
            <a:r>
              <a:rPr lang="en-US" dirty="0" err="1" smtClean="0"/>
              <a:t>Membersihkan</a:t>
            </a:r>
            <a:r>
              <a:rPr lang="en-US" dirty="0" smtClean="0"/>
              <a:t> a Binary Tree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Membersihkan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clear</a:t>
            </a:r>
            <a:r>
              <a:rPr lang="en-US" dirty="0" smtClean="0"/>
              <a:t>) tree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/>
              <a:t>postorder</a:t>
            </a:r>
            <a:r>
              <a:rPr lang="en-US" dirty="0"/>
              <a:t> </a:t>
            </a:r>
            <a:r>
              <a:rPr lang="en-US" dirty="0" smtClean="0"/>
              <a:t>scan. Proses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node.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74757" name="Text Box 4"/>
          <p:cNvSpPr txBox="1">
            <a:spLocks noChangeArrowheads="1"/>
          </p:cNvSpPr>
          <p:nvPr/>
        </p:nvSpPr>
        <p:spPr bwMode="auto">
          <a:xfrm>
            <a:off x="1123950" y="2754313"/>
            <a:ext cx="61912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public static &lt;T&gt; void clearTree(TNode&lt;T&gt; t)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   // postorder scan; delete left and right</a:t>
            </a:r>
          </a:p>
          <a:p>
            <a:pPr algn="l"/>
            <a:r>
              <a:rPr lang="en-US" b="1">
                <a:latin typeface="Courier New" pitchFamily="49" charset="0"/>
              </a:rPr>
              <a:t>   // subtrees of t and then node t</a:t>
            </a:r>
          </a:p>
          <a:p>
            <a:pPr algn="l"/>
            <a:r>
              <a:rPr lang="en-US" b="1">
                <a:latin typeface="Courier New" pitchFamily="49" charset="0"/>
              </a:rPr>
              <a:t>   if (t != null)</a:t>
            </a:r>
          </a:p>
          <a:p>
            <a:pPr algn="l"/>
            <a:r>
              <a:rPr lang="en-US" b="1">
                <a:latin typeface="Courier New" pitchFamily="49" charset="0"/>
              </a:rPr>
              <a:t>   {</a:t>
            </a:r>
          </a:p>
          <a:p>
            <a:pPr algn="l"/>
            <a:r>
              <a:rPr lang="en-US" b="1">
                <a:latin typeface="Courier New" pitchFamily="49" charset="0"/>
              </a:rPr>
              <a:t>      clearTree(t.left);</a:t>
            </a:r>
          </a:p>
          <a:p>
            <a:pPr algn="l"/>
            <a:r>
              <a:rPr lang="en-US" b="1">
                <a:latin typeface="Courier New" pitchFamily="49" charset="0"/>
              </a:rPr>
              <a:t>      clearTree(t.right);</a:t>
            </a:r>
          </a:p>
          <a:p>
            <a:pPr algn="l"/>
            <a:r>
              <a:rPr lang="en-US" b="1">
                <a:latin typeface="Courier New" pitchFamily="49" charset="0"/>
              </a:rPr>
              <a:t>      t = null;</a:t>
            </a:r>
          </a:p>
          <a:p>
            <a:pPr algn="l"/>
            <a:r>
              <a:rPr lang="en-US" b="1">
                <a:latin typeface="Courier New" pitchFamily="49" charset="0"/>
              </a:rPr>
              <a:t>   }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214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Aplikasi</a:t>
            </a:r>
            <a:r>
              <a:rPr lang="en-AU" dirty="0" smtClean="0"/>
              <a:t> Binary Tree</a:t>
            </a:r>
            <a:endParaRPr lang="en-AU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90786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 anchor="t">
            <a:noAutofit/>
          </a:bodyPr>
          <a:lstStyle/>
          <a:p>
            <a:r>
              <a:rPr lang="en-US" sz="2800" dirty="0" err="1" smtClean="0"/>
              <a:t>Ekspresi</a:t>
            </a:r>
            <a:r>
              <a:rPr lang="en-US" sz="2800" dirty="0" smtClean="0"/>
              <a:t> </a:t>
            </a:r>
            <a:r>
              <a:rPr lang="en-US" sz="2800" dirty="0" err="1" smtClean="0"/>
              <a:t>Aritmatika</a:t>
            </a:r>
            <a:r>
              <a:rPr lang="en-US" sz="2800" dirty="0" smtClean="0"/>
              <a:t> </a:t>
            </a:r>
            <a:r>
              <a:rPr lang="en-US" sz="2800" dirty="0" err="1" smtClean="0"/>
              <a:t>direpresentasikan</a:t>
            </a:r>
            <a:r>
              <a:rPr lang="en-US" sz="2800" dirty="0" smtClean="0"/>
              <a:t> Binary Tree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237229"/>
            <a:ext cx="8229600" cy="3200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aritmatika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binary tree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aritmatika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operator </a:t>
            </a:r>
            <a:r>
              <a:rPr lang="en-US" sz="2400" dirty="0" err="1" smtClean="0"/>
              <a:t>dan</a:t>
            </a:r>
            <a:r>
              <a:rPr lang="en-US" sz="2400" dirty="0" smtClean="0"/>
              <a:t> operand. Operator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internal node </a:t>
            </a:r>
            <a:r>
              <a:rPr lang="en-US" sz="2400" dirty="0" err="1" smtClean="0"/>
              <a:t>dan</a:t>
            </a:r>
            <a:r>
              <a:rPr lang="en-US" sz="2400" dirty="0" smtClean="0"/>
              <a:t> Operand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leaf.</a:t>
            </a:r>
          </a:p>
          <a:p>
            <a:pPr lvl="1"/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b="1" dirty="0" smtClean="0"/>
          </a:p>
        </p:txBody>
      </p:sp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6149" name="Picture 4" descr="AAERVER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0"/>
            <a:ext cx="6934200" cy="326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71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 anchor="t">
            <a:noAutofit/>
          </a:bodyPr>
          <a:lstStyle/>
          <a:p>
            <a:r>
              <a:rPr lang="en-US" sz="3600" dirty="0" err="1"/>
              <a:t>Ekspresi</a:t>
            </a:r>
            <a:r>
              <a:rPr lang="en-US" sz="3600" dirty="0"/>
              <a:t> </a:t>
            </a:r>
            <a:r>
              <a:rPr lang="en-US" sz="3600" dirty="0" err="1"/>
              <a:t>Aritmatika</a:t>
            </a:r>
            <a:r>
              <a:rPr lang="en-US" sz="3600" dirty="0"/>
              <a:t> </a:t>
            </a:r>
            <a:r>
              <a:rPr lang="en-US" sz="3600" dirty="0" err="1"/>
              <a:t>direpresentasikan</a:t>
            </a:r>
            <a:r>
              <a:rPr lang="en-US" sz="3600" dirty="0"/>
              <a:t> Binary Tree</a:t>
            </a:r>
            <a:endParaRPr lang="en-US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/>
          <a:lstStyle/>
          <a:p>
            <a:r>
              <a:rPr lang="en-US" dirty="0" err="1" smtClean="0"/>
              <a:t>Pembacaan</a:t>
            </a:r>
            <a:r>
              <a:rPr lang="en-US" dirty="0" smtClean="0"/>
              <a:t> Tree</a:t>
            </a:r>
          </a:p>
          <a:p>
            <a:pPr lvl="1"/>
            <a:r>
              <a:rPr lang="en-US" dirty="0" err="1" smtClean="0"/>
              <a:t>Inorder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Infix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Preorder  Prefix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Postorder</a:t>
            </a:r>
            <a:r>
              <a:rPr lang="en-US" dirty="0" smtClean="0">
                <a:sym typeface="Wingdings" pitchFamily="2" charset="2"/>
              </a:rPr>
              <a:t>  Postfix</a:t>
            </a:r>
            <a:endParaRPr lang="en-US" dirty="0" smtClean="0"/>
          </a:p>
        </p:txBody>
      </p:sp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427469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371600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Mengubah</a:t>
            </a:r>
            <a:r>
              <a:rPr lang="en-US" sz="3600" dirty="0"/>
              <a:t> </a:t>
            </a:r>
            <a:r>
              <a:rPr lang="en-US" sz="3600" dirty="0" err="1"/>
              <a:t>Notasi</a:t>
            </a:r>
            <a:r>
              <a:rPr lang="en-US" sz="3600" dirty="0"/>
              <a:t> Postfix </a:t>
            </a:r>
            <a:br>
              <a:rPr lang="en-US" sz="3600" dirty="0"/>
            </a:br>
            <a:r>
              <a:rPr lang="en-US" sz="3600" dirty="0" err="1"/>
              <a:t>menjadi</a:t>
            </a:r>
            <a:r>
              <a:rPr lang="en-US" sz="3600" dirty="0"/>
              <a:t> Binary Tree </a:t>
            </a:r>
            <a:endParaRPr lang="en-US" sz="3600" dirty="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182567"/>
              </p:ext>
            </p:extLst>
          </p:nvPr>
        </p:nvGraphicFramePr>
        <p:xfrm>
          <a:off x="3200400" y="1520371"/>
          <a:ext cx="2462212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SmartDraw" r:id="rId4" imgW="1737360" imgH="2148840" progId="SmartDraw.2">
                  <p:embed/>
                </p:oleObj>
              </mc:Choice>
              <mc:Fallback>
                <p:oleObj name="SmartDraw" r:id="rId4" imgW="1737360" imgH="2148840" progId="SmartDraw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520371"/>
                        <a:ext cx="2462212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8128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743200" algn="l"/>
                <a:tab pos="50292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2743200" algn="l"/>
                <a:tab pos="50292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2743200" algn="l"/>
                <a:tab pos="50292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2743200" algn="l"/>
                <a:tab pos="50292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2743200" algn="l"/>
                <a:tab pos="50292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0292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0292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0292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  <a:tab pos="50292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Preorder(Prefix):	- + a / * b c d e	// preorder scan</a:t>
            </a:r>
            <a:endParaRPr lang="fr-FR" b="1">
              <a:latin typeface="Courier New" pitchFamily="49" charset="0"/>
            </a:endParaRPr>
          </a:p>
          <a:p>
            <a:pPr algn="l"/>
            <a:r>
              <a:rPr lang="fr-FR" b="1">
                <a:latin typeface="Courier New" pitchFamily="49" charset="0"/>
              </a:rPr>
              <a:t>Inorder(Infix):	a + b * c / d - e	// inorder scan </a:t>
            </a:r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Postorder(Postfix):	a b c * d / + e -	// postorder scan </a:t>
            </a:r>
          </a:p>
        </p:txBody>
      </p:sp>
    </p:spTree>
    <p:extLst>
      <p:ext uri="{BB962C8B-B14F-4D97-AF65-F5344CB8AC3E}">
        <p14:creationId xmlns:p14="http://schemas.microsoft.com/office/powerpoint/2010/main" val="333066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371600"/>
          </a:xfrm>
        </p:spPr>
        <p:txBody>
          <a:bodyPr anchor="t">
            <a:normAutofit fontScale="90000"/>
          </a:bodyPr>
          <a:lstStyle/>
          <a:p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Postfix </a:t>
            </a:r>
            <a:br>
              <a:rPr lang="en-US" dirty="0" smtClean="0"/>
            </a:br>
            <a:r>
              <a:rPr lang="en-US" dirty="0" err="1" smtClean="0"/>
              <a:t>menjadi</a:t>
            </a:r>
            <a:r>
              <a:rPr lang="en-US" dirty="0" smtClean="0"/>
              <a:t> Binary Tree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Siapkan</a:t>
            </a:r>
            <a:r>
              <a:rPr lang="en-US" dirty="0" smtClean="0"/>
              <a:t> stack S, data yang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stack 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TNode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operand</a:t>
            </a:r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node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operand,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null. Push node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stack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TNode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22554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Istilah</a:t>
            </a:r>
            <a:r>
              <a:rPr lang="en-AU" dirty="0"/>
              <a:t> </a:t>
            </a:r>
            <a:r>
              <a:rPr lang="en-AU" dirty="0" err="1"/>
              <a:t>Umum</a:t>
            </a:r>
            <a:r>
              <a:rPr lang="en-AU" dirty="0"/>
              <a:t> di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endParaRPr lang="en-AU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5499524"/>
              </p:ext>
            </p:extLst>
          </p:nvPr>
        </p:nvGraphicFramePr>
        <p:xfrm>
          <a:off x="381000" y="1447800"/>
          <a:ext cx="8630748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SmartDraw" r:id="rId3" imgW="4626864" imgH="2532888" progId="SmartDraw.2">
                  <p:embed/>
                </p:oleObj>
              </mc:Choice>
              <mc:Fallback>
                <p:oleObj name="SmartDraw" r:id="rId3" imgW="4626864" imgH="2532888" progId="SmartDraw.2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47800"/>
                        <a:ext cx="8630748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57541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229600" cy="1371600"/>
          </a:xfrm>
          <a:ln>
            <a:miter lim="800000"/>
            <a:headEnd/>
            <a:tailEnd/>
          </a:ln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Postfix </a:t>
            </a:r>
            <a:br>
              <a:rPr lang="en-US" dirty="0"/>
            </a:br>
            <a:r>
              <a:rPr lang="en-US" dirty="0" err="1"/>
              <a:t>menjadi</a:t>
            </a:r>
            <a:r>
              <a:rPr lang="en-US" dirty="0"/>
              <a:t> Binary Tree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038600"/>
          </a:xfrm>
        </p:spPr>
        <p:txBody>
          <a:bodyPr>
            <a:noAutofit/>
          </a:bodyPr>
          <a:lstStyle/>
          <a:p>
            <a:pPr marL="342900" lvl="5" indent="-342900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operator</a:t>
            </a:r>
          </a:p>
          <a:p>
            <a:pPr marL="800100" lvl="6" indent="-342900"/>
            <a:r>
              <a:rPr lang="en-US" dirty="0" err="1"/>
              <a:t>Jika</a:t>
            </a:r>
            <a:r>
              <a:rPr lang="en-US" dirty="0"/>
              <a:t> stack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tampilkan</a:t>
            </a:r>
            <a:r>
              <a:rPr lang="en-US" dirty="0"/>
              <a:t> exception “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operator”</a:t>
            </a:r>
          </a:p>
          <a:p>
            <a:pPr marL="800100" lvl="6" indent="-342900"/>
            <a:r>
              <a:rPr lang="en-US" dirty="0" smtClean="0"/>
              <a:t>Pop </a:t>
            </a:r>
            <a:r>
              <a:rPr lang="en-US" dirty="0"/>
              <a:t>node N1 </a:t>
            </a:r>
            <a:r>
              <a:rPr lang="en-US" dirty="0" err="1"/>
              <a:t>dari</a:t>
            </a:r>
            <a:r>
              <a:rPr lang="en-US" dirty="0"/>
              <a:t> stack S,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operand </a:t>
            </a:r>
            <a:r>
              <a:rPr lang="en-US" dirty="0" err="1"/>
              <a:t>kanan</a:t>
            </a:r>
            <a:r>
              <a:rPr lang="en-US" dirty="0"/>
              <a:t>. </a:t>
            </a:r>
            <a:endParaRPr lang="en-AU" dirty="0"/>
          </a:p>
          <a:p>
            <a:pPr marL="800100" lvl="6" indent="-342900"/>
            <a:r>
              <a:rPr lang="en-US" dirty="0"/>
              <a:t>Pop node N2 </a:t>
            </a:r>
            <a:r>
              <a:rPr lang="en-US" dirty="0" err="1"/>
              <a:t>dari</a:t>
            </a:r>
            <a:r>
              <a:rPr lang="en-US" dirty="0"/>
              <a:t> stack S,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operand </a:t>
            </a:r>
            <a:r>
              <a:rPr lang="en-US" dirty="0" err="1"/>
              <a:t>kiri</a:t>
            </a:r>
            <a:r>
              <a:rPr lang="en-US" dirty="0"/>
              <a:t>.</a:t>
            </a:r>
            <a:endParaRPr lang="en-AU" dirty="0"/>
          </a:p>
          <a:p>
            <a:pPr marL="800100" lvl="6" indent="-342900"/>
            <a:r>
              <a:rPr lang="en-US" dirty="0" err="1"/>
              <a:t>Buat</a:t>
            </a:r>
            <a:r>
              <a:rPr lang="en-US" dirty="0"/>
              <a:t> node </a:t>
            </a:r>
            <a:r>
              <a:rPr lang="en-US" dirty="0" err="1"/>
              <a:t>baru</a:t>
            </a:r>
            <a:r>
              <a:rPr lang="en-US" dirty="0"/>
              <a:t> M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operator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node N1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node N2.</a:t>
            </a:r>
            <a:endParaRPr lang="en-AU" dirty="0"/>
          </a:p>
          <a:p>
            <a:pPr marL="800100" lvl="6" indent="-342900"/>
            <a:r>
              <a:rPr lang="en-US" dirty="0" err="1"/>
              <a:t>Masukkan</a:t>
            </a:r>
            <a:r>
              <a:rPr lang="en-US" dirty="0"/>
              <a:t> Node M </a:t>
            </a:r>
            <a:r>
              <a:rPr lang="en-US" dirty="0" err="1"/>
              <a:t>ke</a:t>
            </a:r>
            <a:r>
              <a:rPr lang="en-US" dirty="0"/>
              <a:t> Stack S.	</a:t>
            </a:r>
            <a:endParaRPr lang="en-AU" dirty="0"/>
          </a:p>
          <a:p>
            <a:pPr lvl="0"/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/>
              <a:t>String pop Stack(),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ternyata</a:t>
            </a:r>
            <a:r>
              <a:rPr lang="en-US" sz="2400" dirty="0"/>
              <a:t> stack S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kosong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tampilkan</a:t>
            </a:r>
            <a:r>
              <a:rPr lang="en-US" sz="2400" dirty="0"/>
              <a:t> exception “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smtClean="0"/>
              <a:t>operand”</a:t>
            </a:r>
            <a:endParaRPr lang="en-US" sz="2400" dirty="0"/>
          </a:p>
        </p:txBody>
      </p:sp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19788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229600" cy="1447800"/>
          </a:xfrm>
        </p:spPr>
        <p:txBody>
          <a:bodyPr anchor="t"/>
          <a:lstStyle/>
          <a:p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Postfix </a:t>
            </a:r>
            <a:br>
              <a:rPr lang="en-US" dirty="0"/>
            </a:br>
            <a:r>
              <a:rPr lang="en-US" dirty="0" err="1"/>
              <a:t>menjadi</a:t>
            </a:r>
            <a:r>
              <a:rPr lang="en-US" dirty="0"/>
              <a:t> Binary Tree </a:t>
            </a:r>
            <a:endParaRPr lang="en-US" dirty="0" smtClean="0"/>
          </a:p>
        </p:txBody>
      </p:sp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95600" y="1524000"/>
            <a:ext cx="2009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2400" b="1">
                <a:latin typeface="Courier New" pitchFamily="49" charset="0"/>
              </a:rPr>
              <a:t>a b c * + </a:t>
            </a:r>
          </a:p>
        </p:txBody>
      </p:sp>
      <p:pic>
        <p:nvPicPr>
          <p:cNvPr id="10245" name="Picture 10" descr="AAERVEU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37338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1" descr="AAERVEW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95800"/>
            <a:ext cx="27432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2" descr="AAERVEY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0861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3" descr="AAERVES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14478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10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</p:spPr>
        <p:txBody>
          <a:bodyPr/>
          <a:lstStyle/>
          <a:p>
            <a:r>
              <a:rPr lang="en-US" dirty="0" err="1" smtClean="0"/>
              <a:t>buildExpTree</a:t>
            </a:r>
            <a:r>
              <a:rPr lang="en-US" dirty="0" smtClean="0"/>
              <a:t>()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01625" y="912813"/>
            <a:ext cx="7419975" cy="531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 dirty="0">
                <a:latin typeface="Courier New" pitchFamily="49" charset="0"/>
              </a:rPr>
              <a:t>public static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&lt;Character&gt; </a:t>
            </a:r>
            <a:r>
              <a:rPr lang="en-US" b="1" dirty="0" err="1">
                <a:latin typeface="Courier New" pitchFamily="49" charset="0"/>
              </a:rPr>
              <a:t>buildExpTree</a:t>
            </a:r>
            <a:r>
              <a:rPr lang="en-US" b="1" dirty="0">
                <a:latin typeface="Courier New" pitchFamily="49" charset="0"/>
              </a:rPr>
              <a:t>(</a:t>
            </a:r>
          </a:p>
          <a:p>
            <a:pPr algn="l"/>
            <a:r>
              <a:rPr lang="en-US" b="1" dirty="0">
                <a:latin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</a:rPr>
              <a:t>postfixExp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// </a:t>
            </a:r>
            <a:r>
              <a:rPr lang="en-US" b="1" dirty="0" err="1">
                <a:latin typeface="Courier New" pitchFamily="49" charset="0"/>
              </a:rPr>
              <a:t>newNode</a:t>
            </a:r>
            <a:r>
              <a:rPr lang="en-US" b="1" dirty="0">
                <a:latin typeface="Courier New" pitchFamily="49" charset="0"/>
              </a:rPr>
              <a:t> is a reference to the root of </a:t>
            </a:r>
            <a:r>
              <a:rPr lang="en-US" b="1" dirty="0" err="1">
                <a:latin typeface="Courier New" pitchFamily="49" charset="0"/>
              </a:rPr>
              <a:t>subtrees</a:t>
            </a:r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// we build, and </a:t>
            </a:r>
            <a:r>
              <a:rPr lang="en-US" b="1" dirty="0" err="1">
                <a:latin typeface="Courier New" pitchFamily="49" charset="0"/>
              </a:rPr>
              <a:t>newLeft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newRight</a:t>
            </a:r>
            <a:r>
              <a:rPr lang="en-US" b="1" dirty="0">
                <a:latin typeface="Courier New" pitchFamily="49" charset="0"/>
              </a:rPr>
              <a:t> are its children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&lt;Character&gt; </a:t>
            </a:r>
            <a:r>
              <a:rPr lang="en-US" b="1" dirty="0" err="1">
                <a:latin typeface="Courier New" pitchFamily="49" charset="0"/>
              </a:rPr>
              <a:t>newNode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newLeft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newRight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char token;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// </a:t>
            </a:r>
            <a:r>
              <a:rPr lang="en-US" b="1" dirty="0" err="1">
                <a:latin typeface="Courier New" pitchFamily="49" charset="0"/>
              </a:rPr>
              <a:t>subtrees</a:t>
            </a:r>
            <a:r>
              <a:rPr lang="en-US" b="1" dirty="0">
                <a:latin typeface="Courier New" pitchFamily="49" charset="0"/>
              </a:rPr>
              <a:t> go into and off the stack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</a:rPr>
              <a:t>ALStack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&lt;Character&gt;&gt; s = new </a:t>
            </a:r>
            <a:r>
              <a:rPr lang="en-US" b="1" dirty="0" err="1">
                <a:latin typeface="Courier New" pitchFamily="49" charset="0"/>
              </a:rPr>
              <a:t>ALStack</a:t>
            </a:r>
            <a:r>
              <a:rPr lang="en-US" b="1" dirty="0">
                <a:latin typeface="Courier New" pitchFamily="49" charset="0"/>
              </a:rPr>
              <a:t>&lt;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   </a:t>
            </a:r>
            <a:r>
              <a:rPr lang="en-US" b="1" dirty="0" err="1">
                <a:latin typeface="Courier New" pitchFamily="49" charset="0"/>
              </a:rPr>
              <a:t>TNode</a:t>
            </a:r>
            <a:r>
              <a:rPr lang="en-US" b="1" dirty="0">
                <a:latin typeface="Courier New" pitchFamily="49" charset="0"/>
              </a:rPr>
              <a:t>&lt;Character&gt;&gt;();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i = 0, n = </a:t>
            </a:r>
            <a:r>
              <a:rPr lang="en-US" b="1" dirty="0" err="1">
                <a:latin typeface="Courier New" pitchFamily="49" charset="0"/>
              </a:rPr>
              <a:t>postfixExp.length</a:t>
            </a:r>
            <a:r>
              <a:rPr lang="en-US" b="1" dirty="0">
                <a:latin typeface="Courier New" pitchFamily="49" charset="0"/>
              </a:rPr>
              <a:t>();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// loop until i reaches the end of the string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while(i != n)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{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// skip blanks and tabs in the expression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while (</a:t>
            </a:r>
            <a:r>
              <a:rPr lang="en-US" b="1" dirty="0" err="1">
                <a:latin typeface="Courier New" pitchFamily="49" charset="0"/>
              </a:rPr>
              <a:t>postfixExp.charAt</a:t>
            </a:r>
            <a:r>
              <a:rPr lang="en-US" b="1" dirty="0">
                <a:latin typeface="Courier New" pitchFamily="49" charset="0"/>
              </a:rPr>
              <a:t>(i) == ' ' ||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</a:rPr>
              <a:t>postfixExp.charAt</a:t>
            </a:r>
            <a:r>
              <a:rPr lang="en-US" b="1" dirty="0">
                <a:latin typeface="Courier New" pitchFamily="49" charset="0"/>
              </a:rPr>
              <a:t>(i) == '\t')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       i++;</a:t>
            </a:r>
          </a:p>
        </p:txBody>
      </p:sp>
    </p:spTree>
    <p:extLst>
      <p:ext uri="{BB962C8B-B14F-4D97-AF65-F5344CB8AC3E}">
        <p14:creationId xmlns:p14="http://schemas.microsoft.com/office/powerpoint/2010/main" val="421902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477963"/>
          </a:xfrm>
        </p:spPr>
        <p:txBody>
          <a:bodyPr/>
          <a:lstStyle/>
          <a:p>
            <a:r>
              <a:rPr lang="en-US" smtClean="0"/>
              <a:t>buildExpTree()</a:t>
            </a:r>
            <a:br>
              <a:rPr lang="en-US" smtClean="0"/>
            </a:br>
            <a:r>
              <a:rPr lang="en-US" smtClean="0"/>
              <a:t>(continued)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01625" y="1516063"/>
            <a:ext cx="755650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   // if the expression has trailing whitespace,</a:t>
            </a:r>
          </a:p>
          <a:p>
            <a:pPr algn="l"/>
            <a:r>
              <a:rPr lang="en-US" b="1">
                <a:latin typeface="Courier New" pitchFamily="49" charset="0"/>
              </a:rPr>
              <a:t>      // we could be at the end of the string</a:t>
            </a:r>
          </a:p>
          <a:p>
            <a:pPr algn="l"/>
            <a:r>
              <a:rPr lang="en-US" b="1">
                <a:latin typeface="Courier New" pitchFamily="49" charset="0"/>
              </a:rPr>
              <a:t>      if (i == n)</a:t>
            </a:r>
          </a:p>
          <a:p>
            <a:pPr algn="l"/>
            <a:r>
              <a:rPr lang="en-US" b="1">
                <a:latin typeface="Courier New" pitchFamily="49" charset="0"/>
              </a:rPr>
              <a:t>         break;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   // extract the current token and increment i</a:t>
            </a:r>
          </a:p>
          <a:p>
            <a:pPr algn="l"/>
            <a:r>
              <a:rPr lang="en-US" b="1">
                <a:latin typeface="Courier New" pitchFamily="49" charset="0"/>
              </a:rPr>
              <a:t>      token = postfixExp.charAt(i);</a:t>
            </a:r>
          </a:p>
          <a:p>
            <a:pPr algn="l"/>
            <a:r>
              <a:rPr lang="en-US" b="1">
                <a:latin typeface="Courier New" pitchFamily="49" charset="0"/>
              </a:rPr>
              <a:t>      i++;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   // see if the token is an operator or an operand</a:t>
            </a:r>
          </a:p>
          <a:p>
            <a:pPr algn="l"/>
            <a:r>
              <a:rPr lang="en-US" b="1">
                <a:latin typeface="Courier New" pitchFamily="49" charset="0"/>
              </a:rPr>
              <a:t>      if (token == '+' || token == '-' ||</a:t>
            </a:r>
          </a:p>
          <a:p>
            <a:pPr algn="l"/>
            <a:r>
              <a:rPr lang="en-US" b="1">
                <a:latin typeface="Courier New" pitchFamily="49" charset="0"/>
              </a:rPr>
              <a:t>          token == '*' || token == '/')</a:t>
            </a:r>
          </a:p>
          <a:p>
            <a:pPr algn="l"/>
            <a:r>
              <a:rPr lang="en-US" b="1">
                <a:latin typeface="Courier New" pitchFamily="49" charset="0"/>
              </a:rPr>
              <a:t>      {</a:t>
            </a:r>
          </a:p>
          <a:p>
            <a:pPr algn="l"/>
            <a:r>
              <a:rPr lang="en-US" b="1">
                <a:latin typeface="Courier New" pitchFamily="49" charset="0"/>
              </a:rPr>
              <a:t>         // current token is an operator; pop two</a:t>
            </a:r>
          </a:p>
          <a:p>
            <a:pPr algn="l"/>
            <a:r>
              <a:rPr lang="en-US" b="1">
                <a:latin typeface="Courier New" pitchFamily="49" charset="0"/>
              </a:rPr>
              <a:t>         // subtrees off the stack</a:t>
            </a:r>
          </a:p>
          <a:p>
            <a:pPr algn="l"/>
            <a:r>
              <a:rPr lang="en-US" b="1">
                <a:latin typeface="Courier New" pitchFamily="49" charset="0"/>
              </a:rPr>
              <a:t>         newRight = s.pop();</a:t>
            </a:r>
          </a:p>
          <a:p>
            <a:pPr algn="l"/>
            <a:r>
              <a:rPr lang="en-US" b="1">
                <a:latin typeface="Courier New" pitchFamily="49" charset="0"/>
              </a:rPr>
              <a:t>         newLeft = s.pop();</a:t>
            </a:r>
          </a:p>
        </p:txBody>
      </p:sp>
    </p:spTree>
    <p:extLst>
      <p:ext uri="{BB962C8B-B14F-4D97-AF65-F5344CB8AC3E}">
        <p14:creationId xmlns:p14="http://schemas.microsoft.com/office/powerpoint/2010/main" val="228913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477963"/>
          </a:xfrm>
        </p:spPr>
        <p:txBody>
          <a:bodyPr/>
          <a:lstStyle/>
          <a:p>
            <a:r>
              <a:rPr lang="en-US" smtClean="0"/>
              <a:t>buildExpTree()</a:t>
            </a:r>
            <a:br>
              <a:rPr lang="en-US" smtClean="0"/>
            </a:br>
            <a:r>
              <a:rPr lang="en-US" smtClean="0"/>
              <a:t>(continued)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04800" y="1516063"/>
            <a:ext cx="796607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      // create a new subtree with token as root and</a:t>
            </a:r>
          </a:p>
          <a:p>
            <a:pPr algn="l"/>
            <a:r>
              <a:rPr lang="en-US" b="1">
                <a:latin typeface="Courier New" pitchFamily="49" charset="0"/>
              </a:rPr>
              <a:t>         // subtrees newLeft and newRight and push it</a:t>
            </a:r>
          </a:p>
          <a:p>
            <a:pPr algn="l"/>
            <a:r>
              <a:rPr lang="en-US" b="1">
                <a:latin typeface="Courier New" pitchFamily="49" charset="0"/>
              </a:rPr>
              <a:t>         // onto the stack</a:t>
            </a:r>
          </a:p>
          <a:p>
            <a:pPr algn="l"/>
            <a:r>
              <a:rPr lang="en-US" b="1">
                <a:latin typeface="Courier New" pitchFamily="49" charset="0"/>
              </a:rPr>
              <a:t>         newNode = new TNode&lt;Character&gt;(token,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   newLeft,newRight);</a:t>
            </a:r>
          </a:p>
          <a:p>
            <a:pPr algn="l"/>
            <a:r>
              <a:rPr lang="en-US" b="1">
                <a:latin typeface="Courier New" pitchFamily="49" charset="0"/>
              </a:rPr>
              <a:t>         s.push(newNode);</a:t>
            </a:r>
          </a:p>
          <a:p>
            <a:pPr algn="l"/>
            <a:r>
              <a:rPr lang="en-US" b="1">
                <a:latin typeface="Courier New" pitchFamily="49" charset="0"/>
              </a:rPr>
              <a:t>      }</a:t>
            </a:r>
          </a:p>
          <a:p>
            <a:pPr algn="l"/>
            <a:r>
              <a:rPr lang="en-US" b="1">
                <a:latin typeface="Courier New" pitchFamily="49" charset="0"/>
              </a:rPr>
              <a:t>      else // must be an operand</a:t>
            </a:r>
          </a:p>
          <a:p>
            <a:pPr algn="l"/>
            <a:r>
              <a:rPr lang="en-US" b="1">
                <a:latin typeface="Courier New" pitchFamily="49" charset="0"/>
              </a:rPr>
              <a:t>      {</a:t>
            </a:r>
          </a:p>
          <a:p>
            <a:pPr algn="l"/>
            <a:r>
              <a:rPr lang="en-US" b="1">
                <a:latin typeface="Courier New" pitchFamily="49" charset="0"/>
              </a:rPr>
              <a:t>         // create a leaf node and push it onto the stack</a:t>
            </a:r>
          </a:p>
          <a:p>
            <a:pPr algn="l"/>
            <a:r>
              <a:rPr lang="en-US" b="1">
                <a:latin typeface="Courier New" pitchFamily="49" charset="0"/>
              </a:rPr>
              <a:t>         newNode = new TNode&lt;Character&gt;(token);</a:t>
            </a:r>
          </a:p>
          <a:p>
            <a:pPr algn="l"/>
            <a:r>
              <a:rPr lang="en-US" b="1">
                <a:latin typeface="Courier New" pitchFamily="49" charset="0"/>
              </a:rPr>
              <a:t>         s.push(newNode);</a:t>
            </a:r>
          </a:p>
          <a:p>
            <a:pPr algn="l"/>
            <a:r>
              <a:rPr lang="en-US" b="1">
                <a:latin typeface="Courier New" pitchFamily="49" charset="0"/>
              </a:rPr>
              <a:t>      }</a:t>
            </a:r>
          </a:p>
          <a:p>
            <a:pPr algn="l"/>
            <a:r>
              <a:rPr lang="en-US" b="1">
                <a:latin typeface="Courier New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17698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524000"/>
          </a:xfrm>
        </p:spPr>
        <p:txBody>
          <a:bodyPr/>
          <a:lstStyle/>
          <a:p>
            <a:r>
              <a:rPr lang="en-US" smtClean="0"/>
              <a:t>buildExpTree()</a:t>
            </a:r>
            <a:br>
              <a:rPr lang="en-US" smtClean="0"/>
            </a:br>
            <a:r>
              <a:rPr lang="en-US" smtClean="0"/>
              <a:t>(concluded)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01625" y="1827213"/>
            <a:ext cx="72834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// if the expression was not empty, the root of</a:t>
            </a:r>
          </a:p>
          <a:p>
            <a:pPr algn="l"/>
            <a:r>
              <a:rPr lang="en-US" b="1">
                <a:latin typeface="Courier New" pitchFamily="49" charset="0"/>
              </a:rPr>
              <a:t>   // the expression tree is on the top of the stack</a:t>
            </a:r>
          </a:p>
          <a:p>
            <a:pPr algn="l"/>
            <a:r>
              <a:rPr lang="en-US" b="1">
                <a:latin typeface="Courier New" pitchFamily="49" charset="0"/>
              </a:rPr>
              <a:t>   if (!s.isEmpty())</a:t>
            </a:r>
          </a:p>
          <a:p>
            <a:pPr algn="l"/>
            <a:r>
              <a:rPr lang="en-US" b="1">
                <a:latin typeface="Courier New" pitchFamily="49" charset="0"/>
              </a:rPr>
              <a:t>      return s.pop();</a:t>
            </a:r>
          </a:p>
          <a:p>
            <a:pPr algn="l"/>
            <a:r>
              <a:rPr lang="en-US" b="1">
                <a:latin typeface="Courier New" pitchFamily="49" charset="0"/>
              </a:rPr>
              <a:t>   else</a:t>
            </a:r>
          </a:p>
          <a:p>
            <a:pPr algn="l"/>
            <a:r>
              <a:rPr lang="en-US" b="1">
                <a:latin typeface="Courier New" pitchFamily="49" charset="0"/>
              </a:rPr>
              <a:t>      return null;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623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t"/>
          <a:lstStyle/>
          <a:p>
            <a:r>
              <a:rPr lang="en-US" smtClean="0"/>
              <a:t>Binary Trees (continued)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42218"/>
            <a:ext cx="8229600" cy="4525963"/>
          </a:xfrm>
        </p:spPr>
        <p:txBody>
          <a:bodyPr/>
          <a:lstStyle/>
          <a:p>
            <a:r>
              <a:rPr lang="en-US" sz="2400" dirty="0" err="1" smtClean="0"/>
              <a:t>Tiap</a:t>
            </a:r>
            <a:r>
              <a:rPr lang="en-US" sz="2400" dirty="0" smtClean="0"/>
              <a:t> node </a:t>
            </a:r>
            <a:r>
              <a:rPr lang="en-US" sz="2400" dirty="0" err="1" smtClean="0"/>
              <a:t>pada</a:t>
            </a:r>
            <a:r>
              <a:rPr lang="en-US" sz="2400" dirty="0" smtClean="0"/>
              <a:t> binary tree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subtree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kiri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subtree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kanan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Subtree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tree</a:t>
            </a:r>
            <a:r>
              <a:rPr lang="en-US" sz="2400" dirty="0" smtClean="0"/>
              <a:t>.</a:t>
            </a:r>
            <a:endParaRPr lang="en-US" sz="2000" dirty="0" smtClean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18437" name="Picture 4" descr="AAERVDK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525" y="2590800"/>
            <a:ext cx="5486400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1447800" y="3733800"/>
            <a:ext cx="1676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5867400" y="3200400"/>
            <a:ext cx="15240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-28575" y="3505200"/>
            <a:ext cx="1576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Left child of T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304088" y="2971800"/>
            <a:ext cx="171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Right child of T</a:t>
            </a:r>
          </a:p>
        </p:txBody>
      </p:sp>
    </p:spTree>
    <p:extLst>
      <p:ext uri="{BB962C8B-B14F-4D97-AF65-F5344CB8AC3E}">
        <p14:creationId xmlns:p14="http://schemas.microsoft.com/office/powerpoint/2010/main" val="118921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74638"/>
            <a:ext cx="8229600" cy="1143000"/>
          </a:xfrm>
          <a:noFill/>
        </p:spPr>
        <p:txBody>
          <a:bodyPr anchor="t"/>
          <a:lstStyle/>
          <a:p>
            <a:r>
              <a:rPr lang="en-US" dirty="0" smtClean="0"/>
              <a:t>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16388" name="Picture 4" descr="AAERVDG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1485900"/>
            <a:ext cx="72390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13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Binary Tree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node </a:t>
            </a:r>
            <a:r>
              <a:rPr lang="en-US" dirty="0" err="1" smtClean="0"/>
              <a:t>dalam</a:t>
            </a:r>
            <a:r>
              <a:rPr lang="en-US" dirty="0" smtClean="0"/>
              <a:t> Tree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 smtClean="0"/>
          </a:p>
          <a:p>
            <a:endParaRPr lang="en-A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34385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532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Binary Tree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Binary </a:t>
            </a:r>
            <a:r>
              <a:rPr lang="en-A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tree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tree </a:t>
            </a:r>
            <a:r>
              <a:rPr lang="en-AU" sz="2400" dirty="0"/>
              <a:t>di mana </a:t>
            </a:r>
            <a:r>
              <a:rPr lang="en-AU" sz="2400" dirty="0" err="1"/>
              <a:t>setiap</a:t>
            </a:r>
            <a:r>
              <a:rPr lang="en-AU" sz="2400" dirty="0"/>
              <a:t> </a:t>
            </a:r>
            <a:r>
              <a:rPr lang="en-AU" sz="2400" dirty="0" smtClean="0"/>
              <a:t>nodes </a:t>
            </a:r>
            <a:r>
              <a:rPr lang="en-AU" sz="2400" dirty="0" err="1" smtClean="0"/>
              <a:t>memiliki</a:t>
            </a:r>
            <a:r>
              <a:rPr lang="en-AU" sz="2400" dirty="0" smtClean="0"/>
              <a:t> </a:t>
            </a:r>
            <a:r>
              <a:rPr lang="en-AU" sz="2400" dirty="0" err="1"/>
              <a:t>maksimum</a:t>
            </a:r>
            <a:r>
              <a:rPr lang="en-AU" sz="2400" dirty="0"/>
              <a:t> </a:t>
            </a:r>
            <a:r>
              <a:rPr lang="en-AU" sz="2400" dirty="0" smtClean="0"/>
              <a:t>2 </a:t>
            </a:r>
            <a:r>
              <a:rPr lang="en-AU" sz="2400" dirty="0" err="1" smtClean="0"/>
              <a:t>anak</a:t>
            </a:r>
            <a:endParaRPr lang="en-AU" sz="2400" dirty="0"/>
          </a:p>
          <a:p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Full Binary tree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binary </a:t>
            </a:r>
            <a:r>
              <a:rPr lang="en-AU" sz="2400" dirty="0"/>
              <a:t>tree di mana </a:t>
            </a:r>
            <a:r>
              <a:rPr lang="en-AU" sz="2400" dirty="0" err="1" smtClean="0"/>
              <a:t>setiap</a:t>
            </a:r>
            <a:r>
              <a:rPr lang="en-AU" sz="2400" dirty="0" smtClean="0"/>
              <a:t> nodes </a:t>
            </a:r>
            <a:r>
              <a:rPr lang="en-AU" sz="2400" dirty="0" err="1" smtClean="0"/>
              <a:t>memiliki</a:t>
            </a:r>
            <a:r>
              <a:rPr lang="en-AU" sz="2400" dirty="0" smtClean="0"/>
              <a:t> </a:t>
            </a:r>
            <a:r>
              <a:rPr lang="en-AU" sz="2400" dirty="0" err="1" smtClean="0"/>
              <a:t>anak</a:t>
            </a:r>
            <a:r>
              <a:rPr lang="en-AU" sz="2400" dirty="0" smtClean="0"/>
              <a:t> 0 </a:t>
            </a:r>
            <a:r>
              <a:rPr lang="en-AU" sz="2400" dirty="0" err="1" smtClean="0"/>
              <a:t>atau</a:t>
            </a:r>
            <a:r>
              <a:rPr lang="en-AU" sz="2400" dirty="0" smtClean="0"/>
              <a:t> </a:t>
            </a:r>
            <a:r>
              <a:rPr lang="en-AU" sz="2400" dirty="0" err="1" smtClean="0"/>
              <a:t>anak</a:t>
            </a:r>
            <a:r>
              <a:rPr lang="en-AU" sz="2400" dirty="0" smtClean="0"/>
              <a:t> 2.</a:t>
            </a:r>
          </a:p>
          <a:p>
            <a:r>
              <a:rPr lang="en-A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Perfect Binary </a:t>
            </a:r>
            <a:r>
              <a:rPr lang="en-A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tree</a:t>
            </a:r>
            <a:r>
              <a:rPr lang="en-AU" sz="2400" dirty="0" smtClean="0"/>
              <a:t>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</a:t>
            </a:r>
            <a:r>
              <a:rPr lang="en-AU" sz="2400" dirty="0"/>
              <a:t>binary tree di </a:t>
            </a:r>
            <a:r>
              <a:rPr lang="en-AU" sz="2400" dirty="0" smtClean="0"/>
              <a:t>mana </a:t>
            </a:r>
            <a:r>
              <a:rPr lang="en-AU" sz="2400" dirty="0" err="1" smtClean="0"/>
              <a:t>setiap</a:t>
            </a:r>
            <a:r>
              <a:rPr lang="en-AU" sz="2400" dirty="0" smtClean="0"/>
              <a:t> </a:t>
            </a:r>
            <a:r>
              <a:rPr lang="en-AU" sz="2400" dirty="0"/>
              <a:t>nodes </a:t>
            </a:r>
            <a:r>
              <a:rPr lang="en-AU" sz="2400" dirty="0" err="1"/>
              <a:t>memiliki</a:t>
            </a:r>
            <a:r>
              <a:rPr lang="en-AU" sz="2400" dirty="0"/>
              <a:t> </a:t>
            </a:r>
            <a:r>
              <a:rPr lang="en-AU" sz="2400" dirty="0" err="1" smtClean="0"/>
              <a:t>anak</a:t>
            </a:r>
            <a:r>
              <a:rPr lang="en-AU" sz="2400" dirty="0" smtClean="0"/>
              <a:t> </a:t>
            </a:r>
            <a:r>
              <a:rPr lang="en-AU" sz="2400" dirty="0"/>
              <a:t>0 </a:t>
            </a:r>
            <a:r>
              <a:rPr lang="en-AU" sz="2400" dirty="0" err="1"/>
              <a:t>atau</a:t>
            </a:r>
            <a:r>
              <a:rPr lang="en-AU" sz="2400" dirty="0"/>
              <a:t> 2 </a:t>
            </a:r>
            <a:r>
              <a:rPr lang="en-AU" sz="2400" dirty="0" err="1" smtClean="0"/>
              <a:t>dan</a:t>
            </a:r>
            <a:r>
              <a:rPr lang="en-AU" sz="2400" dirty="0" smtClean="0"/>
              <a:t> </a:t>
            </a:r>
            <a:r>
              <a:rPr lang="en-AU" sz="2400" dirty="0" err="1" smtClean="0"/>
              <a:t>setiap</a:t>
            </a:r>
            <a:r>
              <a:rPr lang="en-AU" sz="2400" dirty="0" smtClean="0"/>
              <a:t> </a:t>
            </a:r>
            <a:r>
              <a:rPr lang="en-AU" sz="2400" dirty="0"/>
              <a:t>leaf </a:t>
            </a:r>
            <a:r>
              <a:rPr lang="en-AU" sz="2400" dirty="0" err="1"/>
              <a:t>berada</a:t>
            </a:r>
            <a:r>
              <a:rPr lang="en-AU" sz="2400" dirty="0"/>
              <a:t> </a:t>
            </a:r>
            <a:r>
              <a:rPr lang="en-AU" sz="2400" dirty="0" err="1"/>
              <a:t>pada</a:t>
            </a:r>
            <a:r>
              <a:rPr lang="en-AU" sz="2400" dirty="0"/>
              <a:t> level </a:t>
            </a:r>
            <a:r>
              <a:rPr lang="en-AU" sz="2400" dirty="0" err="1"/>
              <a:t>terbawah</a:t>
            </a:r>
            <a:endParaRPr lang="en-A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42" y="4349187"/>
            <a:ext cx="886777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40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2932</Words>
  <Application>Microsoft Office PowerPoint</Application>
  <PresentationFormat>On-screen Show (4:3)</PresentationFormat>
  <Paragraphs>474</Paragraphs>
  <Slides>55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Office Theme</vt:lpstr>
      <vt:lpstr>SmartDraw</vt:lpstr>
      <vt:lpstr>Binary Tree</vt:lpstr>
      <vt:lpstr>Tree</vt:lpstr>
      <vt:lpstr>Contoh Tree</vt:lpstr>
      <vt:lpstr>Istilah Umum di Tree</vt:lpstr>
      <vt:lpstr>Istilah Umum di Tree</vt:lpstr>
      <vt:lpstr>Binary Trees (continued)</vt:lpstr>
      <vt:lpstr>Level</vt:lpstr>
      <vt:lpstr>Binary Tree</vt:lpstr>
      <vt:lpstr>Binary Tree</vt:lpstr>
      <vt:lpstr>Binary Tree</vt:lpstr>
      <vt:lpstr>Full Binary Tree</vt:lpstr>
      <vt:lpstr>Height dari Binary Tree</vt:lpstr>
      <vt:lpstr>Height dari Binary Tree</vt:lpstr>
      <vt:lpstr>Density Binary Tree</vt:lpstr>
      <vt:lpstr>Density Binary Tree (continued)</vt:lpstr>
      <vt:lpstr>PowerPoint Presentation</vt:lpstr>
      <vt:lpstr>Node Binary Tree</vt:lpstr>
      <vt:lpstr>Node Binary Tree</vt:lpstr>
      <vt:lpstr>Node Binary Tree</vt:lpstr>
      <vt:lpstr>Class TNode</vt:lpstr>
      <vt:lpstr>Class TNode</vt:lpstr>
      <vt:lpstr>Membangun Binary Tree</vt:lpstr>
      <vt:lpstr>Membangun Binary Tree</vt:lpstr>
      <vt:lpstr>Membangun Binary Tree</vt:lpstr>
      <vt:lpstr>Algoritma Binary Tree-Scan  Secara Rekursif </vt:lpstr>
      <vt:lpstr>Inorder Scan</vt:lpstr>
      <vt:lpstr>Preorder Scan</vt:lpstr>
      <vt:lpstr>Postorder Scan</vt:lpstr>
      <vt:lpstr>Contoh Pembacaan Tree  Secara Rekursif </vt:lpstr>
      <vt:lpstr>Algoritma Inorder</vt:lpstr>
      <vt:lpstr>Algoritma Preorder</vt:lpstr>
      <vt:lpstr>Algoritma Postorder</vt:lpstr>
      <vt:lpstr>Algoritma Pembacaan Tree Inorder Non Rekursif</vt:lpstr>
      <vt:lpstr>Algoritma Pembacaan Tree Inorder Non Rekursif</vt:lpstr>
      <vt:lpstr>Algoritma Pembacaan Tree Inorder Non Rekursif</vt:lpstr>
      <vt:lpstr>Algoritma Pembacaan Tree Inorder Non Rekursif</vt:lpstr>
      <vt:lpstr>Menghitung Tinggi Tree (Tree Height)</vt:lpstr>
      <vt:lpstr>Menghitung Tinggi Tree (Tree Height)</vt:lpstr>
      <vt:lpstr>Menghitung Tinggi Tree (Tree Height)</vt:lpstr>
      <vt:lpstr>Mengkopi Binary Tree</vt:lpstr>
      <vt:lpstr>Mengkopi Binary Tree</vt:lpstr>
      <vt:lpstr>Mengkopi Binary Tree</vt:lpstr>
      <vt:lpstr>Mengkopi Binary Tree</vt:lpstr>
      <vt:lpstr>Membersihkan a Binary Tree</vt:lpstr>
      <vt:lpstr>Aplikasi Binary Tree</vt:lpstr>
      <vt:lpstr>Ekspresi Aritmatika direpresentasikan Binary Tree</vt:lpstr>
      <vt:lpstr>Ekspresi Aritmatika direpresentasikan Binary Tree</vt:lpstr>
      <vt:lpstr>Mengubah Notasi Postfix  menjadi Binary Tree </vt:lpstr>
      <vt:lpstr>Mengubah Notasi Postfix  menjadi Binary Tree </vt:lpstr>
      <vt:lpstr>Mengubah Notasi Postfix  menjadi Binary Tree </vt:lpstr>
      <vt:lpstr>Mengubah Notasi Postfix  menjadi Binary Tree </vt:lpstr>
      <vt:lpstr>buildExpTree()</vt:lpstr>
      <vt:lpstr>buildExpTree() (continued)</vt:lpstr>
      <vt:lpstr>buildExpTree() (continued)</vt:lpstr>
      <vt:lpstr>buildExpTree() (concluded)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Tree</dc:title>
  <dc:creator>yuliana</dc:creator>
  <cp:lastModifiedBy>User</cp:lastModifiedBy>
  <cp:revision>214</cp:revision>
  <dcterms:created xsi:type="dcterms:W3CDTF">2006-08-16T00:00:00Z</dcterms:created>
  <dcterms:modified xsi:type="dcterms:W3CDTF">2015-12-08T04:09:54Z</dcterms:modified>
</cp:coreProperties>
</file>