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6"/>
  </p:notesMasterIdLst>
  <p:sldIdLst>
    <p:sldId id="266" r:id="rId2"/>
    <p:sldId id="305" r:id="rId3"/>
    <p:sldId id="30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292" r:id="rId30"/>
    <p:sldId id="293" r:id="rId31"/>
    <p:sldId id="294" r:id="rId32"/>
    <p:sldId id="295" r:id="rId33"/>
    <p:sldId id="296" r:id="rId34"/>
    <p:sldId id="297" r:id="rId35"/>
    <p:sldId id="298" r:id="rId36"/>
    <p:sldId id="299" r:id="rId37"/>
    <p:sldId id="300" r:id="rId38"/>
    <p:sldId id="301" r:id="rId39"/>
    <p:sldId id="302" r:id="rId40"/>
    <p:sldId id="303" r:id="rId41"/>
    <p:sldId id="304" r:id="rId42"/>
    <p:sldId id="307" r:id="rId43"/>
    <p:sldId id="309" r:id="rId44"/>
    <p:sldId id="308" r:id="rId4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8" autoAdjust="0"/>
    <p:restoredTop sz="94696"/>
  </p:normalViewPr>
  <p:slideViewPr>
    <p:cSldViewPr snapToGrid="0" snapToObjects="1">
      <p:cViewPr>
        <p:scale>
          <a:sx n="114" d="100"/>
          <a:sy n="114" d="100"/>
        </p:scale>
        <p:origin x="-348" y="1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39FA1A-5413-4211-B5D8-61E1A66003F0}" type="datetimeFigureOut">
              <a:rPr lang="en-AU" smtClean="0"/>
              <a:t>19/12/2016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ABAB25-DE38-49B7-B1AC-357EB07BE0A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70221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02756" indent="-270291"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081164" indent="-216233"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513629" indent="-216233"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1946095" indent="-216233"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fld id="{8660544E-9CF9-4F3F-B132-D2B6B2F41908}" type="slidenum">
              <a:rPr lang="en-US" smtClean="0">
                <a:latin typeface="Arial" charset="0"/>
              </a:rPr>
              <a:pPr eaLnBrk="1" hangingPunct="1"/>
              <a:t>6</a:t>
            </a:fld>
            <a:endParaRPr lang="en-US" smtClean="0">
              <a:latin typeface="Arial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02756" indent="-270291"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081164" indent="-216233"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513629" indent="-216233"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1946095" indent="-216233"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fld id="{F126F06F-C64D-4B5B-A445-D01949069A8F}" type="slidenum">
              <a:rPr lang="en-US" smtClean="0">
                <a:latin typeface="Arial" charset="0"/>
              </a:rPr>
              <a:pPr eaLnBrk="1" hangingPunct="1"/>
              <a:t>10</a:t>
            </a:fld>
            <a:endParaRPr lang="en-US" smtClean="0">
              <a:latin typeface="Arial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02756" indent="-270291"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081164" indent="-216233"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513629" indent="-216233"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1946095" indent="-216233"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fld id="{709B3097-E00D-4125-9ABC-631ED061391C}" type="slidenum">
              <a:rPr lang="en-US" smtClean="0">
                <a:latin typeface="Arial" charset="0"/>
              </a:rPr>
              <a:pPr eaLnBrk="1" hangingPunct="1"/>
              <a:t>11</a:t>
            </a:fld>
            <a:endParaRPr lang="en-US" smtClean="0">
              <a:latin typeface="Arial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02756" indent="-270291"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081164" indent="-216233"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513629" indent="-216233"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1946095" indent="-216233"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fld id="{3A189488-6311-4647-9FB0-97979978117F}" type="slidenum">
              <a:rPr lang="en-US" smtClean="0">
                <a:latin typeface="Arial" charset="0"/>
              </a:rPr>
              <a:pPr eaLnBrk="1" hangingPunct="1"/>
              <a:t>15</a:t>
            </a:fld>
            <a:endParaRPr lang="en-US" smtClean="0">
              <a:latin typeface="Arial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02756" indent="-270291"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081164" indent="-216233"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513629" indent="-216233"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1946095" indent="-216233"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fld id="{F4569364-7728-427F-AA8C-4F0FF12A1660}" type="slidenum">
              <a:rPr lang="en-US" smtClean="0">
                <a:latin typeface="Arial" charset="0"/>
              </a:rPr>
              <a:pPr eaLnBrk="1" hangingPunct="1"/>
              <a:t>16</a:t>
            </a:fld>
            <a:endParaRPr lang="en-US" smtClean="0">
              <a:latin typeface="Arial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02756" indent="-270291"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081164" indent="-216233"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513629" indent="-216233"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1946095" indent="-216233"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fld id="{5C49E356-BE04-4887-A5C7-4FE0E4F350E9}" type="slidenum">
              <a:rPr lang="en-US" smtClean="0">
                <a:latin typeface="Arial" charset="0"/>
              </a:rPr>
              <a:pPr eaLnBrk="1" hangingPunct="1"/>
              <a:t>17</a:t>
            </a:fld>
            <a:endParaRPr lang="en-US" smtClean="0">
              <a:latin typeface="Arial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02756" indent="-270291"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081164" indent="-216233"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513629" indent="-216233"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1946095" indent="-216233"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fld id="{DF1241FA-6812-4C4B-9848-B3596D684AF1}" type="slidenum">
              <a:rPr lang="en-US" smtClean="0">
                <a:latin typeface="Arial" charset="0"/>
              </a:rPr>
              <a:pPr eaLnBrk="1" hangingPunct="1"/>
              <a:t>18</a:t>
            </a:fld>
            <a:endParaRPr lang="en-US" smtClean="0">
              <a:latin typeface="Arial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02756" indent="-270291"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081164" indent="-216233"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513629" indent="-216233"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1946095" indent="-216233"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fld id="{69C3B1C2-809C-4C87-BEA7-5E4A6D3D635B}" type="slidenum">
              <a:rPr lang="en-US" smtClean="0">
                <a:latin typeface="Arial" charset="0"/>
              </a:rPr>
              <a:pPr eaLnBrk="1" hangingPunct="1"/>
              <a:t>19</a:t>
            </a:fld>
            <a:endParaRPr lang="en-US" smtClean="0">
              <a:latin typeface="Arial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02756" indent="-270291"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081164" indent="-216233"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513629" indent="-216233"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1946095" indent="-216233"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fld id="{1C62C9A5-2BE8-4504-A5DC-C1A9904A3E77}" type="slidenum">
              <a:rPr lang="en-US" smtClean="0">
                <a:latin typeface="Arial" charset="0"/>
              </a:rPr>
              <a:pPr eaLnBrk="1" hangingPunct="1"/>
              <a:t>21</a:t>
            </a:fld>
            <a:endParaRPr lang="en-US" smtClean="0">
              <a:latin typeface="Arial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6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Hal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" y="21569"/>
            <a:ext cx="1204483" cy="1146877"/>
          </a:xfrm>
          <a:prstGeom prst="rect">
            <a:avLst/>
          </a:prstGeom>
        </p:spPr>
      </p:pic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164357" y="6451685"/>
            <a:ext cx="76919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 cap="all" baseline="0">
                <a:solidFill>
                  <a:schemeClr val="tx1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Hal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862374" y="6446837"/>
            <a:ext cx="76919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 cap="all" baseline="0">
                <a:solidFill>
                  <a:schemeClr val="tx1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Hal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862374" y="6446837"/>
            <a:ext cx="76919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 cap="all" baseline="0">
                <a:solidFill>
                  <a:schemeClr val="tx1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079524"/>
            <a:ext cx="817067" cy="7779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585" y="214314"/>
            <a:ext cx="10390716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76917" y="2017713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60117" y="2017713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49400" y="6243638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6800" y="6243638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389533" y="6243638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4C8601-C8CD-431D-AD9B-4F5D63F0B4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950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 Hal </a:t>
            </a:r>
            <a:fld id="{6113E31D-E2AB-40D1-8B51-AFA5AFEF393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862374" y="6446837"/>
            <a:ext cx="76919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 cap="all" baseline="0">
                <a:solidFill>
                  <a:schemeClr val="tx1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6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Hal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862374" y="6446837"/>
            <a:ext cx="76919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 cap="all" baseline="0">
                <a:solidFill>
                  <a:schemeClr val="tx1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079524"/>
            <a:ext cx="817067" cy="7779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Hal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862374" y="6446837"/>
            <a:ext cx="76919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 cap="all" baseline="0">
                <a:solidFill>
                  <a:schemeClr val="tx1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Hal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862374" y="6446837"/>
            <a:ext cx="76919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 cap="all" baseline="0">
                <a:solidFill>
                  <a:schemeClr val="tx1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Hal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4"/>
          <p:cNvSpPr txBox="1">
            <a:spLocks/>
          </p:cNvSpPr>
          <p:nvPr userDrawn="1"/>
        </p:nvSpPr>
        <p:spPr>
          <a:xfrm>
            <a:off x="862374" y="6446837"/>
            <a:ext cx="76919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 cap="all" baseline="0">
                <a:solidFill>
                  <a:schemeClr val="tx1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Hal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862374" y="6446837"/>
            <a:ext cx="76919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 cap="all" baseline="0">
                <a:solidFill>
                  <a:schemeClr val="tx1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079524"/>
            <a:ext cx="817067" cy="7779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Hal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784" y="6080010"/>
            <a:ext cx="817067" cy="777990"/>
          </a:xfrm>
          <a:prstGeom prst="rect">
            <a:avLst/>
          </a:prstGeom>
        </p:spPr>
      </p:pic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4931851" y="6461105"/>
            <a:ext cx="4871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 cap="all" baseline="0">
                <a:solidFill>
                  <a:schemeClr val="tx1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Hal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862374" y="6446837"/>
            <a:ext cx="76919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 cap="all" baseline="0">
                <a:solidFill>
                  <a:schemeClr val="tx1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239" y="6112388"/>
            <a:ext cx="817067" cy="77799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314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7066" y="6459785"/>
            <a:ext cx="76919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cap="all" baseline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defRPr>
            </a:lvl1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Hal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079524"/>
            <a:ext cx="817067" cy="77799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7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5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74459" y="2750192"/>
            <a:ext cx="10363200" cy="1470025"/>
          </a:xfrm>
        </p:spPr>
        <p:txBody>
          <a:bodyPr/>
          <a:lstStyle/>
          <a:p>
            <a:r>
              <a:rPr lang="en-US" dirty="0" smtClean="0"/>
              <a:t>Tree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14290" y="4511180"/>
            <a:ext cx="8534400" cy="1752600"/>
          </a:xfrm>
        </p:spPr>
        <p:txBody>
          <a:bodyPr/>
          <a:lstStyle/>
          <a:p>
            <a:pPr algn="ctr"/>
            <a:r>
              <a:rPr lang="en-US" dirty="0" smtClean="0"/>
              <a:t>ARNA FARIZA</a:t>
            </a:r>
          </a:p>
          <a:p>
            <a:pPr algn="ctr"/>
            <a:r>
              <a:rPr lang="en-US" dirty="0" err="1" smtClean="0"/>
              <a:t>Yuliana</a:t>
            </a:r>
            <a:r>
              <a:rPr lang="en-US" dirty="0" smtClean="0"/>
              <a:t> </a:t>
            </a:r>
            <a:r>
              <a:rPr lang="en-US" dirty="0" err="1" smtClean="0"/>
              <a:t>Setiowati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4881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979834" y="940944"/>
            <a:ext cx="10058400" cy="1450757"/>
          </a:xfrm>
        </p:spPr>
        <p:txBody>
          <a:bodyPr anchor="t"/>
          <a:lstStyle/>
          <a:p>
            <a:r>
              <a:rPr lang="en-US" dirty="0" smtClean="0"/>
              <a:t>Binary Tree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828645" y="1837044"/>
            <a:ext cx="10972800" cy="4525963"/>
          </a:xfrm>
        </p:spPr>
        <p:txBody>
          <a:bodyPr/>
          <a:lstStyle/>
          <a:p>
            <a:pPr>
              <a:defRPr/>
            </a:pPr>
            <a:r>
              <a:rPr lang="en-US" sz="2400" dirty="0" err="1" smtClean="0"/>
              <a:t>Tiap</a:t>
            </a:r>
            <a:r>
              <a:rPr lang="en-US" sz="2400" dirty="0" smtClean="0"/>
              <a:t> node </a:t>
            </a:r>
            <a:r>
              <a:rPr lang="en-US" sz="2400" dirty="0" err="1" smtClean="0"/>
              <a:t>pada</a:t>
            </a:r>
            <a:r>
              <a:rPr lang="en-US" sz="2400" dirty="0" smtClean="0"/>
              <a:t> binary tree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subtree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kiri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subtree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kanan</a:t>
            </a:r>
            <a:r>
              <a:rPr lang="en-US" sz="2400" dirty="0" smtClean="0"/>
              <a:t>. </a:t>
            </a:r>
          </a:p>
          <a:p>
            <a:pPr>
              <a:defRPr/>
            </a:pP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Subtree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b="1" dirty="0">
                <a:solidFill>
                  <a:srgbClr val="0070C0"/>
                </a:solidFill>
              </a:rPr>
              <a:t>tree</a:t>
            </a:r>
            <a:r>
              <a:rPr lang="en-US" sz="2400" dirty="0" smtClean="0"/>
              <a:t>.</a:t>
            </a:r>
            <a:endParaRPr lang="en-US" sz="2000" dirty="0" smtClean="0"/>
          </a:p>
        </p:txBody>
      </p:sp>
      <p:pic>
        <p:nvPicPr>
          <p:cNvPr id="21508" name="Picture 4" descr="AAERVDK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3585" y="2916224"/>
            <a:ext cx="7315200" cy="359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Line 5"/>
          <p:cNvSpPr>
            <a:spLocks noChangeShapeType="1"/>
          </p:cNvSpPr>
          <p:nvPr/>
        </p:nvSpPr>
        <p:spPr bwMode="auto">
          <a:xfrm>
            <a:off x="1930400" y="3733800"/>
            <a:ext cx="223520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1510" name="Line 7"/>
          <p:cNvSpPr>
            <a:spLocks noChangeShapeType="1"/>
          </p:cNvSpPr>
          <p:nvPr/>
        </p:nvSpPr>
        <p:spPr bwMode="auto">
          <a:xfrm flipV="1">
            <a:off x="7823200" y="3200400"/>
            <a:ext cx="2032000" cy="685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1511" name="Text Box 8"/>
          <p:cNvSpPr txBox="1">
            <a:spLocks noChangeArrowheads="1"/>
          </p:cNvSpPr>
          <p:nvPr/>
        </p:nvSpPr>
        <p:spPr bwMode="auto">
          <a:xfrm>
            <a:off x="757278" y="3168002"/>
            <a:ext cx="159075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r>
              <a:rPr lang="en-US" dirty="0">
                <a:latin typeface="Tahoma" pitchFamily="34" charset="0"/>
              </a:rPr>
              <a:t>Left child of T</a:t>
            </a:r>
          </a:p>
        </p:txBody>
      </p:sp>
      <p:sp>
        <p:nvSpPr>
          <p:cNvPr id="21512" name="Text Box 9"/>
          <p:cNvSpPr txBox="1">
            <a:spLocks noChangeArrowheads="1"/>
          </p:cNvSpPr>
          <p:nvPr/>
        </p:nvSpPr>
        <p:spPr bwMode="auto">
          <a:xfrm>
            <a:off x="9423859" y="2731558"/>
            <a:ext cx="173182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r>
              <a:rPr lang="en-US" dirty="0">
                <a:latin typeface="Tahoma" pitchFamily="34" charset="0"/>
              </a:rPr>
              <a:t>Right child of T</a:t>
            </a:r>
          </a:p>
        </p:txBody>
      </p:sp>
    </p:spTree>
    <p:extLst>
      <p:ext uri="{BB962C8B-B14F-4D97-AF65-F5344CB8AC3E}">
        <p14:creationId xmlns:p14="http://schemas.microsoft.com/office/powerpoint/2010/main" val="209869450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097280" y="454243"/>
            <a:ext cx="10058400" cy="1450757"/>
          </a:xfrm>
        </p:spPr>
        <p:txBody>
          <a:bodyPr anchor="t"/>
          <a:lstStyle/>
          <a:p>
            <a:r>
              <a:rPr lang="en-US" dirty="0" smtClean="0"/>
              <a:t>Level</a:t>
            </a:r>
          </a:p>
        </p:txBody>
      </p:sp>
      <p:sp>
        <p:nvSpPr>
          <p:cNvPr id="22531" name="Content Placeholder 1"/>
          <p:cNvSpPr>
            <a:spLocks noGrp="1"/>
          </p:cNvSpPr>
          <p:nvPr>
            <p:ph idx="1"/>
          </p:nvPr>
        </p:nvSpPr>
        <p:spPr>
          <a:xfrm>
            <a:off x="970947" y="1311480"/>
            <a:ext cx="10972800" cy="4525963"/>
          </a:xfrm>
        </p:spPr>
        <p:txBody>
          <a:bodyPr/>
          <a:lstStyle/>
          <a:p>
            <a:r>
              <a:rPr lang="en-AU" sz="2400" dirty="0" smtClean="0"/>
              <a:t>Tree </a:t>
            </a:r>
            <a:r>
              <a:rPr lang="en-AU" sz="2400" dirty="0" err="1" smtClean="0"/>
              <a:t>dengan</a:t>
            </a:r>
            <a:r>
              <a:rPr lang="en-AU" sz="2400" dirty="0" smtClean="0"/>
              <a:t> level 3</a:t>
            </a:r>
          </a:p>
        </p:txBody>
      </p:sp>
      <p:pic>
        <p:nvPicPr>
          <p:cNvPr id="22532" name="Picture 4" descr="AAERVDG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201" y="1905000"/>
            <a:ext cx="8870951" cy="427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296350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Binary Tree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819325" y="1977006"/>
            <a:ext cx="10972800" cy="4525963"/>
          </a:xfrm>
        </p:spPr>
        <p:txBody>
          <a:bodyPr/>
          <a:lstStyle/>
          <a:p>
            <a:r>
              <a:rPr lang="en-US" sz="2800" dirty="0" err="1" smtClean="0"/>
              <a:t>Setiap</a:t>
            </a:r>
            <a:r>
              <a:rPr lang="en-US" sz="2800" dirty="0" smtClean="0"/>
              <a:t> node </a:t>
            </a:r>
            <a:r>
              <a:rPr lang="en-US" sz="2800" dirty="0" err="1" smtClean="0"/>
              <a:t>dalam</a:t>
            </a:r>
            <a:r>
              <a:rPr lang="en-US" sz="2800" dirty="0" smtClean="0"/>
              <a:t> Tree </a:t>
            </a:r>
            <a:r>
              <a:rPr lang="en-US" sz="2800" dirty="0" err="1" smtClean="0"/>
              <a:t>mempunyai</a:t>
            </a:r>
            <a:r>
              <a:rPr lang="en-US" sz="2800" dirty="0" smtClean="0"/>
              <a:t> </a:t>
            </a:r>
            <a:r>
              <a:rPr lang="en-US" sz="2800" dirty="0" err="1" smtClean="0"/>
              <a:t>maksimum</a:t>
            </a:r>
            <a:r>
              <a:rPr lang="en-US" sz="2800" dirty="0" smtClean="0"/>
              <a:t> </a:t>
            </a:r>
            <a:r>
              <a:rPr lang="en-US" sz="2800" dirty="0" err="1" smtClean="0"/>
              <a:t>dua</a:t>
            </a:r>
            <a:r>
              <a:rPr lang="en-US" sz="2800" dirty="0" smtClean="0"/>
              <a:t> </a:t>
            </a:r>
            <a:r>
              <a:rPr lang="en-US" sz="2800" dirty="0" err="1" smtClean="0"/>
              <a:t>anak</a:t>
            </a:r>
            <a:endParaRPr lang="en-US" sz="2800" dirty="0" smtClean="0"/>
          </a:p>
          <a:p>
            <a:endParaRPr lang="en-AU" sz="2800" dirty="0" smtClean="0"/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1" y="2819401"/>
            <a:ext cx="4584700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950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Binary Tree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800975" y="1874240"/>
            <a:ext cx="10972800" cy="4525963"/>
          </a:xfrm>
        </p:spPr>
        <p:txBody>
          <a:bodyPr/>
          <a:lstStyle/>
          <a:p>
            <a:r>
              <a:rPr lang="en-AU" sz="2400" b="1" dirty="0" smtClean="0">
                <a:solidFill>
                  <a:srgbClr val="0070C0"/>
                </a:solidFill>
              </a:rPr>
              <a:t>Binary tree </a:t>
            </a:r>
            <a:r>
              <a:rPr lang="en-AU" sz="2400" dirty="0" err="1" smtClean="0"/>
              <a:t>adalah</a:t>
            </a:r>
            <a:r>
              <a:rPr lang="en-AU" sz="2400" dirty="0" smtClean="0"/>
              <a:t> tree di mana </a:t>
            </a:r>
            <a:r>
              <a:rPr lang="en-AU" sz="2400" dirty="0" err="1" smtClean="0"/>
              <a:t>setiap</a:t>
            </a:r>
            <a:r>
              <a:rPr lang="en-AU" sz="2400" dirty="0" smtClean="0"/>
              <a:t> nodes </a:t>
            </a:r>
            <a:r>
              <a:rPr lang="en-AU" sz="2400" dirty="0" err="1" smtClean="0"/>
              <a:t>memiliki</a:t>
            </a:r>
            <a:r>
              <a:rPr lang="en-AU" sz="2400" dirty="0" smtClean="0"/>
              <a:t> </a:t>
            </a:r>
            <a:r>
              <a:rPr lang="en-AU" sz="2400" dirty="0" err="1" smtClean="0"/>
              <a:t>maksimum</a:t>
            </a:r>
            <a:r>
              <a:rPr lang="en-AU" sz="2400" dirty="0" smtClean="0"/>
              <a:t> 2 </a:t>
            </a:r>
            <a:r>
              <a:rPr lang="en-AU" sz="2400" dirty="0" err="1" smtClean="0"/>
              <a:t>anak</a:t>
            </a:r>
            <a:endParaRPr lang="en-AU" sz="2400" dirty="0" smtClean="0"/>
          </a:p>
          <a:p>
            <a:r>
              <a:rPr lang="en-AU" sz="2400" b="1" dirty="0" smtClean="0">
                <a:solidFill>
                  <a:srgbClr val="0070C0"/>
                </a:solidFill>
              </a:rPr>
              <a:t>Full Binary tree </a:t>
            </a:r>
            <a:r>
              <a:rPr lang="en-AU" sz="2400" dirty="0" err="1" smtClean="0"/>
              <a:t>adalah</a:t>
            </a:r>
            <a:r>
              <a:rPr lang="en-AU" sz="2400" dirty="0" smtClean="0"/>
              <a:t> binary tree di mana </a:t>
            </a:r>
            <a:r>
              <a:rPr lang="en-AU" sz="2400" dirty="0" err="1" smtClean="0"/>
              <a:t>setiap</a:t>
            </a:r>
            <a:r>
              <a:rPr lang="en-AU" sz="2400" dirty="0" smtClean="0"/>
              <a:t> nodes </a:t>
            </a:r>
            <a:r>
              <a:rPr lang="en-AU" sz="2400" dirty="0" err="1" smtClean="0"/>
              <a:t>memiliki</a:t>
            </a:r>
            <a:r>
              <a:rPr lang="en-AU" sz="2400" dirty="0" smtClean="0"/>
              <a:t> </a:t>
            </a:r>
            <a:r>
              <a:rPr lang="en-AU" sz="2400" dirty="0" err="1" smtClean="0"/>
              <a:t>anak</a:t>
            </a:r>
            <a:r>
              <a:rPr lang="en-AU" sz="2400" dirty="0" smtClean="0"/>
              <a:t> 0 </a:t>
            </a:r>
            <a:r>
              <a:rPr lang="en-AU" sz="2400" dirty="0" err="1" smtClean="0"/>
              <a:t>atau</a:t>
            </a:r>
            <a:r>
              <a:rPr lang="en-AU" sz="2400" dirty="0" smtClean="0"/>
              <a:t> </a:t>
            </a:r>
            <a:r>
              <a:rPr lang="en-AU" sz="2400" dirty="0" err="1" smtClean="0"/>
              <a:t>anak</a:t>
            </a:r>
            <a:r>
              <a:rPr lang="en-AU" sz="2400" dirty="0" smtClean="0"/>
              <a:t> 2.</a:t>
            </a:r>
          </a:p>
        </p:txBody>
      </p:sp>
      <p:pic>
        <p:nvPicPr>
          <p:cNvPr id="2458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01" y="3254376"/>
            <a:ext cx="11823700" cy="193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367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Full Binary Tree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824918" y="1816917"/>
            <a:ext cx="6477000" cy="4525963"/>
          </a:xfrm>
        </p:spPr>
        <p:txBody>
          <a:bodyPr/>
          <a:lstStyle/>
          <a:p>
            <a:r>
              <a:rPr lang="en-AU" sz="2400" dirty="0" smtClean="0"/>
              <a:t>(# external nodes ) = (# internal  nodes) + 1</a:t>
            </a:r>
          </a:p>
          <a:p>
            <a:r>
              <a:rPr lang="en-AU" sz="2400" dirty="0" smtClean="0"/>
              <a:t>(# nodes at level i) ≤ 2</a:t>
            </a:r>
            <a:r>
              <a:rPr lang="en-AU" sz="2400" baseline="30000" dirty="0" smtClean="0"/>
              <a:t>i</a:t>
            </a:r>
          </a:p>
          <a:p>
            <a:r>
              <a:rPr lang="en-AU" sz="2400" dirty="0" smtClean="0"/>
              <a:t>(# external nodes) ≤ </a:t>
            </a:r>
            <a:r>
              <a:rPr lang="en-AU" sz="2400" baseline="30000" dirty="0" smtClean="0"/>
              <a:t>2(height)</a:t>
            </a:r>
          </a:p>
          <a:p>
            <a:r>
              <a:rPr lang="ar-SA" sz="2400" dirty="0" smtClean="0">
                <a:cs typeface="Arial" charset="0"/>
              </a:rPr>
              <a:t>‏</a:t>
            </a:r>
            <a:r>
              <a:rPr lang="en-AU" sz="2400" dirty="0" smtClean="0"/>
              <a:t>(height) ≥ log</a:t>
            </a:r>
            <a:r>
              <a:rPr lang="en-AU" sz="2400" baseline="-25000" dirty="0" smtClean="0"/>
              <a:t>2</a:t>
            </a:r>
            <a:r>
              <a:rPr lang="en-AU" sz="2400" dirty="0" smtClean="0"/>
              <a:t>(# external nodes)</a:t>
            </a:r>
            <a:r>
              <a:rPr lang="ar-SA" sz="2400" dirty="0" smtClean="0">
                <a:cs typeface="Arial" charset="0"/>
              </a:rPr>
              <a:t>‏</a:t>
            </a:r>
            <a:endParaRPr lang="en-AU" sz="2400" dirty="0" smtClean="0"/>
          </a:p>
          <a:p>
            <a:r>
              <a:rPr lang="en-AU" sz="2400" dirty="0" smtClean="0"/>
              <a:t>(height) ≥ log</a:t>
            </a:r>
            <a:r>
              <a:rPr lang="en-AU" sz="2400" baseline="-25000" dirty="0" smtClean="0"/>
              <a:t>2</a:t>
            </a:r>
            <a:r>
              <a:rPr lang="en-AU" sz="2400" dirty="0" smtClean="0"/>
              <a:t>(# nodes) - 1</a:t>
            </a:r>
          </a:p>
          <a:p>
            <a:r>
              <a:rPr lang="en-AU" sz="2400" dirty="0" smtClean="0"/>
              <a:t>(height) ≤ (# internal nodes) = ((# nodes) - 1)/2</a:t>
            </a:r>
          </a:p>
          <a:p>
            <a:r>
              <a:rPr lang="en-AU" sz="2400" dirty="0" err="1" smtClean="0"/>
              <a:t>Jika</a:t>
            </a:r>
            <a:r>
              <a:rPr lang="en-AU" sz="2400" dirty="0" smtClean="0"/>
              <a:t> </a:t>
            </a:r>
            <a:r>
              <a:rPr lang="en-AU" sz="2400" dirty="0" err="1" smtClean="0"/>
              <a:t>tinggi</a:t>
            </a:r>
            <a:r>
              <a:rPr lang="en-AU" sz="2400" dirty="0" smtClean="0"/>
              <a:t> = k, </a:t>
            </a:r>
            <a:r>
              <a:rPr lang="en-AU" sz="2400" dirty="0" err="1" smtClean="0"/>
              <a:t>maka</a:t>
            </a:r>
            <a:r>
              <a:rPr lang="en-AU" sz="2400" dirty="0" smtClean="0"/>
              <a:t> #node = 2</a:t>
            </a:r>
            <a:r>
              <a:rPr lang="en-AU" sz="2400" baseline="30000" dirty="0" smtClean="0"/>
              <a:t>k+1</a:t>
            </a:r>
            <a:r>
              <a:rPr lang="en-AU" sz="2400" dirty="0" smtClean="0"/>
              <a:t>- 1 </a:t>
            </a:r>
          </a:p>
        </p:txBody>
      </p:sp>
      <p:pic>
        <p:nvPicPr>
          <p:cNvPr id="2560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2400" y="1371601"/>
            <a:ext cx="5410200" cy="305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464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10972800" cy="1143000"/>
          </a:xfrm>
        </p:spPr>
        <p:txBody>
          <a:bodyPr anchor="t"/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Height </a:t>
            </a:r>
            <a:r>
              <a:rPr lang="en-US" sz="4000" dirty="0" err="1" smtClean="0"/>
              <a:t>dari</a:t>
            </a:r>
            <a:r>
              <a:rPr lang="en-US" sz="4000" dirty="0" smtClean="0"/>
              <a:t> Binary Tree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63600" y="1863726"/>
            <a:ext cx="9956800" cy="2286000"/>
          </a:xfrm>
        </p:spPr>
        <p:txBody>
          <a:bodyPr/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Height</a:t>
            </a:r>
            <a:r>
              <a:rPr lang="en-US" sz="2400" dirty="0" smtClean="0"/>
              <a:t>/</a:t>
            </a:r>
            <a:r>
              <a:rPr lang="en-US" sz="2400" dirty="0" err="1" smtClean="0"/>
              <a:t>kedalaman</a:t>
            </a:r>
            <a:r>
              <a:rPr lang="en-US" sz="2400" dirty="0" smtClean="0"/>
              <a:t> tree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maksimum</a:t>
            </a:r>
            <a:r>
              <a:rPr lang="en-US" sz="2400" dirty="0" smtClean="0"/>
              <a:t> level </a:t>
            </a:r>
            <a:r>
              <a:rPr lang="en-US" sz="2400" dirty="0" err="1" smtClean="0"/>
              <a:t>dari</a:t>
            </a:r>
            <a:r>
              <a:rPr lang="en-US" sz="2400" dirty="0" smtClean="0"/>
              <a:t> tree.</a:t>
            </a:r>
          </a:p>
          <a:p>
            <a:r>
              <a:rPr lang="en-US" sz="2400" dirty="0" err="1" smtClean="0"/>
              <a:t>Misal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0070C0"/>
                </a:solidFill>
              </a:rPr>
              <a:t>T</a:t>
            </a:r>
            <a:r>
              <a:rPr lang="en-US" sz="2400" b="1" baseline="-25000" dirty="0" smtClean="0">
                <a:solidFill>
                  <a:srgbClr val="0070C0"/>
                </a:solidFill>
              </a:rPr>
              <a:t>N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subtree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root N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0070C0"/>
                </a:solidFill>
              </a:rPr>
              <a:t>T</a:t>
            </a:r>
            <a:r>
              <a:rPr lang="en-US" sz="2400" b="1" baseline="-25000" dirty="0" smtClean="0">
                <a:solidFill>
                  <a:srgbClr val="0070C0"/>
                </a:solidFill>
              </a:rPr>
              <a:t>L</a:t>
            </a:r>
            <a:r>
              <a:rPr lang="en-US" sz="2400" baseline="-250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root </a:t>
            </a:r>
            <a:r>
              <a:rPr lang="en-US" sz="2400" dirty="0" err="1" smtClean="0"/>
              <a:t>subtree</a:t>
            </a:r>
            <a:r>
              <a:rPr lang="en-US" sz="2400" dirty="0" smtClean="0"/>
              <a:t> </a:t>
            </a:r>
            <a:r>
              <a:rPr lang="en-US" sz="2400" dirty="0" err="1" smtClean="0"/>
              <a:t>kiri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0070C0"/>
                </a:solidFill>
              </a:rPr>
              <a:t>T</a:t>
            </a:r>
            <a:r>
              <a:rPr lang="en-US" sz="2400" b="1" baseline="-25000" dirty="0" smtClean="0">
                <a:solidFill>
                  <a:srgbClr val="0070C0"/>
                </a:solidFill>
              </a:rPr>
              <a:t>R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root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subtree</a:t>
            </a:r>
            <a:r>
              <a:rPr lang="en-US" sz="2400" dirty="0" smtClean="0"/>
              <a:t> </a:t>
            </a:r>
            <a:r>
              <a:rPr lang="en-US" sz="2400" dirty="0" err="1" smtClean="0"/>
              <a:t>kanan</a:t>
            </a:r>
            <a:r>
              <a:rPr lang="en-US" sz="2400" dirty="0" smtClean="0"/>
              <a:t>.</a:t>
            </a:r>
          </a:p>
        </p:txBody>
      </p:sp>
      <p:grpSp>
        <p:nvGrpSpPr>
          <p:cNvPr id="26628" name="Group 18"/>
          <p:cNvGrpSpPr>
            <a:grpSpLocks/>
          </p:cNvGrpSpPr>
          <p:nvPr/>
        </p:nvGrpSpPr>
        <p:grpSpPr bwMode="auto">
          <a:xfrm>
            <a:off x="609600" y="3006726"/>
            <a:ext cx="8964084" cy="625475"/>
            <a:chOff x="592" y="3238"/>
            <a:chExt cx="4235" cy="394"/>
          </a:xfrm>
        </p:grpSpPr>
        <p:sp>
          <p:nvSpPr>
            <p:cNvPr id="84996" name="Text Box 4"/>
            <p:cNvSpPr txBox="1">
              <a:spLocks noChangeArrowheads="1"/>
            </p:cNvSpPr>
            <p:nvPr/>
          </p:nvSpPr>
          <p:spPr bwMode="auto">
            <a:xfrm>
              <a:off x="2485" y="3264"/>
              <a:ext cx="2342" cy="3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tabLst>
                  <a:tab pos="3482975" algn="l"/>
                </a:tabLst>
                <a:defRPr/>
              </a:pPr>
              <a:r>
                <a:rPr lang="en-US" sz="1600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-1	if T</a:t>
              </a:r>
              <a:r>
                <a:rPr lang="en-US" sz="1600" baseline="-25000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N</a:t>
              </a:r>
              <a:r>
                <a:rPr lang="en-US" sz="1600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is empty</a:t>
              </a:r>
            </a:p>
            <a:p>
              <a:pPr>
                <a:tabLst>
                  <a:tab pos="3482975" algn="l"/>
                </a:tabLst>
                <a:defRPr/>
              </a:pPr>
              <a:r>
                <a:rPr lang="en-US" sz="1600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1+max( height(T</a:t>
              </a:r>
              <a:r>
                <a:rPr lang="en-US" sz="1600" baseline="-25000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L</a:t>
              </a:r>
              <a:r>
                <a:rPr lang="en-US" sz="1600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), height(T</a:t>
              </a:r>
              <a:r>
                <a:rPr lang="en-US" sz="1600" baseline="-25000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R</a:t>
              </a:r>
              <a:r>
                <a:rPr lang="en-US" sz="1600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))	if T</a:t>
              </a:r>
              <a:r>
                <a:rPr lang="en-US" sz="1600" baseline="-25000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N</a:t>
              </a:r>
              <a:r>
                <a:rPr lang="en-US" sz="1600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not empty</a:t>
              </a:r>
            </a:p>
          </p:txBody>
        </p:sp>
        <p:sp>
          <p:nvSpPr>
            <p:cNvPr id="85007" name="Text Box 15"/>
            <p:cNvSpPr txBox="1">
              <a:spLocks noChangeArrowheads="1"/>
            </p:cNvSpPr>
            <p:nvPr/>
          </p:nvSpPr>
          <p:spPr bwMode="auto">
            <a:xfrm>
              <a:off x="592" y="3324"/>
              <a:ext cx="1018" cy="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600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height(N) = height(T</a:t>
              </a:r>
              <a:r>
                <a:rPr lang="en-US" sz="1600" baseline="-25000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N</a:t>
              </a:r>
              <a:r>
                <a:rPr lang="en-US" sz="1600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) =</a:t>
              </a:r>
            </a:p>
          </p:txBody>
        </p:sp>
        <p:sp>
          <p:nvSpPr>
            <p:cNvPr id="85008" name="Text Box 16"/>
            <p:cNvSpPr txBox="1">
              <a:spLocks noChangeArrowheads="1"/>
            </p:cNvSpPr>
            <p:nvPr/>
          </p:nvSpPr>
          <p:spPr bwMode="auto">
            <a:xfrm>
              <a:off x="2358" y="3238"/>
              <a:ext cx="149" cy="3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200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{</a:t>
              </a:r>
            </a:p>
          </p:txBody>
        </p:sp>
      </p:grpSp>
      <p:pic>
        <p:nvPicPr>
          <p:cNvPr id="26629" name="Picture 19" descr="AAERVDM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0" y="3748088"/>
            <a:ext cx="6604000" cy="265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299026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73586" y="694087"/>
            <a:ext cx="10972800" cy="1143000"/>
          </a:xfrm>
        </p:spPr>
        <p:txBody>
          <a:bodyPr anchor="t"/>
          <a:lstStyle/>
          <a:p>
            <a:r>
              <a:rPr lang="en-US" smtClean="0"/>
              <a:t>Height dari Binary Tree</a:t>
            </a:r>
          </a:p>
        </p:txBody>
      </p:sp>
      <p:pic>
        <p:nvPicPr>
          <p:cNvPr id="27651" name="Picture 4" descr="AAERVDO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217" y="1379538"/>
            <a:ext cx="9855200" cy="3427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17763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911604" y="871756"/>
            <a:ext cx="10972800" cy="1143000"/>
          </a:xfrm>
        </p:spPr>
        <p:txBody>
          <a:bodyPr anchor="t"/>
          <a:lstStyle/>
          <a:p>
            <a:r>
              <a:rPr lang="en-US" dirty="0" err="1" smtClean="0"/>
              <a:t>Densitas</a:t>
            </a:r>
            <a:r>
              <a:rPr lang="en-US" dirty="0" smtClean="0"/>
              <a:t> Binary Tree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810936" y="1841383"/>
            <a:ext cx="10972800" cy="48307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err="1" smtClean="0"/>
              <a:t>Jumlah</a:t>
            </a:r>
            <a:r>
              <a:rPr lang="en-US" dirty="0" smtClean="0"/>
              <a:t> node di </a:t>
            </a:r>
            <a:r>
              <a:rPr lang="en-US" dirty="0" err="1" smtClean="0"/>
              <a:t>tiap</a:t>
            </a:r>
            <a:r>
              <a:rPr lang="en-US" dirty="0" smtClean="0"/>
              <a:t> level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range </a:t>
            </a:r>
            <a:r>
              <a:rPr lang="en-US" dirty="0" err="1" smtClean="0"/>
              <a:t>tertentu</a:t>
            </a:r>
            <a:r>
              <a:rPr lang="en-US" dirty="0" smtClean="0"/>
              <a:t>.</a:t>
            </a:r>
          </a:p>
          <a:p>
            <a:pPr lvl="1">
              <a:defRPr/>
            </a:pPr>
            <a:r>
              <a:rPr lang="en-US" dirty="0"/>
              <a:t>Level 0, </a:t>
            </a:r>
            <a:r>
              <a:rPr lang="en-US" dirty="0" err="1"/>
              <a:t>terdapat</a:t>
            </a:r>
            <a:r>
              <a:rPr lang="en-US" dirty="0"/>
              <a:t> 1 node </a:t>
            </a:r>
            <a:r>
              <a:rPr lang="en-US" dirty="0" err="1"/>
              <a:t>yaitu</a:t>
            </a:r>
            <a:r>
              <a:rPr lang="en-US" dirty="0"/>
              <a:t> root.</a:t>
            </a:r>
          </a:p>
          <a:p>
            <a:pPr lvl="1">
              <a:defRPr/>
            </a:pPr>
            <a:r>
              <a:rPr lang="en-US" dirty="0"/>
              <a:t>Level 1, </a:t>
            </a:r>
            <a:r>
              <a:rPr lang="en-US" dirty="0" err="1"/>
              <a:t>mempunyai</a:t>
            </a:r>
            <a:r>
              <a:rPr lang="en-US" dirty="0"/>
              <a:t> 1 </a:t>
            </a:r>
            <a:r>
              <a:rPr lang="en-US" dirty="0" err="1"/>
              <a:t>atau</a:t>
            </a:r>
            <a:r>
              <a:rPr lang="en-US" dirty="0"/>
              <a:t> 2 node</a:t>
            </a:r>
          </a:p>
          <a:p>
            <a:pPr lvl="1">
              <a:defRPr/>
            </a:pPr>
            <a:r>
              <a:rPr lang="en-US" dirty="0"/>
              <a:t>Level k, </a:t>
            </a:r>
            <a:r>
              <a:rPr lang="en-US" dirty="0" err="1"/>
              <a:t>jumlah</a:t>
            </a:r>
            <a:r>
              <a:rPr lang="en-US" dirty="0"/>
              <a:t> node </a:t>
            </a:r>
            <a:r>
              <a:rPr lang="en-US" dirty="0" err="1"/>
              <a:t>antara</a:t>
            </a:r>
            <a:r>
              <a:rPr lang="en-US" dirty="0"/>
              <a:t> 1 to </a:t>
            </a:r>
            <a:r>
              <a:rPr lang="en-US" dirty="0" smtClean="0"/>
              <a:t>2</a:t>
            </a:r>
            <a:r>
              <a:rPr lang="en-US" baseline="30000" dirty="0" smtClean="0"/>
              <a:t>k</a:t>
            </a:r>
            <a:endParaRPr lang="en-US" dirty="0" smtClean="0"/>
          </a:p>
          <a:p>
            <a:pPr marL="342900" lvl="1" indent="-342900">
              <a:buFont typeface="Arial" pitchFamily="34" charset="0"/>
              <a:buChar char="•"/>
              <a:defRPr/>
            </a:pPr>
            <a:r>
              <a:rPr lang="en-US" b="1" dirty="0" err="1" smtClean="0">
                <a:solidFill>
                  <a:srgbClr val="0070C0"/>
                </a:solidFill>
              </a:rPr>
              <a:t>Densitas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/size tree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node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/height tree.</a:t>
            </a:r>
          </a:p>
        </p:txBody>
      </p:sp>
    </p:spTree>
    <p:extLst>
      <p:ext uri="{BB962C8B-B14F-4D97-AF65-F5344CB8AC3E}">
        <p14:creationId xmlns:p14="http://schemas.microsoft.com/office/powerpoint/2010/main" val="259035476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985007"/>
            <a:ext cx="10972800" cy="1371600"/>
          </a:xfrm>
        </p:spPr>
        <p:txBody>
          <a:bodyPr anchor="t"/>
          <a:lstStyle/>
          <a:p>
            <a:r>
              <a:rPr lang="en-US" sz="4000" dirty="0" err="1" smtClean="0"/>
              <a:t>Densitas</a:t>
            </a:r>
            <a:r>
              <a:rPr lang="en-US" sz="4000" dirty="0" smtClean="0"/>
              <a:t> Binary Tree</a:t>
            </a:r>
          </a:p>
        </p:txBody>
      </p:sp>
      <p:pic>
        <p:nvPicPr>
          <p:cNvPr id="29699" name="Picture 4" descr="AAERVDQ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9446" y="2044818"/>
            <a:ext cx="7721600" cy="359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658858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97280" y="789942"/>
            <a:ext cx="10058400" cy="1450757"/>
          </a:xfrm>
        </p:spPr>
        <p:txBody>
          <a:bodyPr anchor="t"/>
          <a:lstStyle/>
          <a:p>
            <a:r>
              <a:rPr lang="en-US" dirty="0" smtClean="0"/>
              <a:t>Binary Search Tree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711200" y="1933663"/>
            <a:ext cx="10668000" cy="4525963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Sebuah</a:t>
            </a:r>
            <a:r>
              <a:rPr lang="en-US" sz="2400" dirty="0" smtClean="0"/>
              <a:t> node di Binary Search Tree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path yang </a:t>
            </a:r>
            <a:r>
              <a:rPr lang="en-US" sz="2400" dirty="0" err="1" smtClean="0"/>
              <a:t>unik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root </a:t>
            </a:r>
            <a:r>
              <a:rPr lang="en-US" sz="2400" dirty="0" err="1" smtClean="0"/>
              <a:t>menurut</a:t>
            </a:r>
            <a:r>
              <a:rPr lang="en-US" sz="2400" dirty="0" smtClean="0"/>
              <a:t> </a:t>
            </a:r>
            <a:r>
              <a:rPr lang="en-US" sz="2400" dirty="0" err="1" smtClean="0"/>
              <a:t>aturan</a:t>
            </a:r>
            <a:r>
              <a:rPr lang="en-US" sz="2400" dirty="0" smtClean="0"/>
              <a:t> ordering</a:t>
            </a:r>
          </a:p>
          <a:p>
            <a:pPr lvl="1"/>
            <a:r>
              <a:rPr lang="en-US" sz="2000" dirty="0" err="1" smtClean="0"/>
              <a:t>Sebuah</a:t>
            </a:r>
            <a:r>
              <a:rPr lang="en-US" sz="2000" dirty="0" smtClean="0"/>
              <a:t> Node, </a:t>
            </a:r>
            <a:r>
              <a:rPr lang="en-US" sz="2000" dirty="0" err="1" smtClean="0"/>
              <a:t>mempunyai</a:t>
            </a:r>
            <a:r>
              <a:rPr lang="en-US" sz="2000" dirty="0" smtClean="0"/>
              <a:t> </a:t>
            </a:r>
            <a:r>
              <a:rPr lang="en-US" sz="2000" dirty="0" err="1" smtClean="0"/>
              <a:t>subtree</a:t>
            </a:r>
            <a:r>
              <a:rPr lang="en-US" sz="2000" dirty="0" smtClean="0"/>
              <a:t> </a:t>
            </a:r>
            <a:r>
              <a:rPr lang="en-US" sz="2000" dirty="0" err="1" smtClean="0"/>
              <a:t>kiri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kecil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node </a:t>
            </a:r>
            <a:r>
              <a:rPr lang="en-US" sz="2000" dirty="0" err="1" smtClean="0"/>
              <a:t>tsb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subtree</a:t>
            </a:r>
            <a:r>
              <a:rPr lang="en-US" sz="2000" dirty="0" smtClean="0"/>
              <a:t> </a:t>
            </a:r>
            <a:r>
              <a:rPr lang="en-US" sz="2000" dirty="0" err="1" smtClean="0"/>
              <a:t>kanan</a:t>
            </a:r>
            <a:r>
              <a:rPr lang="en-US" sz="2000" dirty="0" smtClean="0"/>
              <a:t>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besar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node </a:t>
            </a:r>
            <a:r>
              <a:rPr lang="en-US" sz="2000" dirty="0" err="1" smtClean="0"/>
              <a:t>tsb</a:t>
            </a:r>
            <a:r>
              <a:rPr lang="en-US" sz="2000" dirty="0" smtClean="0"/>
              <a:t>. </a:t>
            </a:r>
          </a:p>
          <a:p>
            <a:pPr lvl="1"/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diperbolehkan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 node yang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yang </a:t>
            </a:r>
            <a:r>
              <a:rPr lang="en-US" sz="2000" dirty="0" err="1" smtClean="0"/>
              <a:t>sama</a:t>
            </a:r>
            <a:r>
              <a:rPr lang="en-US" sz="2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04442871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Capaian</a:t>
            </a:r>
            <a:r>
              <a:rPr lang="en-AU" dirty="0" smtClean="0"/>
              <a:t> </a:t>
            </a:r>
            <a:r>
              <a:rPr lang="en-AU" dirty="0" err="1" smtClean="0"/>
              <a:t>Pembelajaran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mengerti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tree.</a:t>
            </a:r>
            <a:endParaRPr lang="en-AU" dirty="0"/>
          </a:p>
          <a:p>
            <a:pPr lvl="0"/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mengimplementasikan</a:t>
            </a:r>
            <a:r>
              <a:rPr lang="en-US" dirty="0"/>
              <a:t> tree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pemrograman</a:t>
            </a:r>
            <a:r>
              <a:rPr lang="en-US" dirty="0"/>
              <a:t>.</a:t>
            </a:r>
            <a:endParaRPr lang="en-AU" dirty="0"/>
          </a:p>
          <a:p>
            <a:pPr lvl="0"/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mengimplementasikan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pembentukan</a:t>
            </a:r>
            <a:r>
              <a:rPr lang="en-US" dirty="0"/>
              <a:t> tree.</a:t>
            </a:r>
            <a:endParaRPr lang="en-AU" dirty="0"/>
          </a:p>
          <a:p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mengimplementasikan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penelusuran</a:t>
            </a:r>
            <a:r>
              <a:rPr lang="en-US" dirty="0"/>
              <a:t> tree </a:t>
            </a:r>
            <a:r>
              <a:rPr lang="en-US" dirty="0" err="1"/>
              <a:t>yaitu</a:t>
            </a:r>
            <a:r>
              <a:rPr lang="en-US" dirty="0"/>
              <a:t> preorder, </a:t>
            </a:r>
            <a:r>
              <a:rPr lang="en-US" dirty="0" err="1"/>
              <a:t>inorder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postorder</a:t>
            </a:r>
            <a:r>
              <a:rPr lang="en-US" dirty="0"/>
              <a:t>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291882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Membangun Binary Search Tree</a:t>
            </a:r>
            <a:endParaRPr lang="en-AU" sz="40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200" y="1807828"/>
            <a:ext cx="10972800" cy="4525963"/>
          </a:xfrm>
        </p:spPr>
        <p:txBody>
          <a:bodyPr>
            <a:noAutofit/>
          </a:bodyPr>
          <a:lstStyle/>
          <a:p>
            <a:pPr marL="357188" indent="-357188">
              <a:buFontTx/>
              <a:buNone/>
              <a:defRPr/>
            </a:pPr>
            <a:r>
              <a:rPr lang="en-US" sz="2400" dirty="0" smtClean="0"/>
              <a:t>1. 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/>
              <a:t>value </a:t>
            </a:r>
            <a:r>
              <a:rPr lang="en-US" sz="2400" dirty="0" err="1"/>
              <a:t>dari</a:t>
            </a:r>
            <a:r>
              <a:rPr lang="en-US" sz="2400" dirty="0"/>
              <a:t> node </a:t>
            </a:r>
            <a:r>
              <a:rPr lang="en-US" sz="2400" dirty="0" err="1"/>
              <a:t>baru</a:t>
            </a:r>
            <a:r>
              <a:rPr lang="en-US" sz="2400" dirty="0"/>
              <a:t> </a:t>
            </a:r>
            <a:r>
              <a:rPr lang="en-US" sz="2400" dirty="0" err="1"/>
              <a:t>sama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value </a:t>
            </a:r>
            <a:r>
              <a:rPr lang="en-US" sz="2400" dirty="0" err="1"/>
              <a:t>dari</a:t>
            </a:r>
            <a:r>
              <a:rPr lang="en-US" sz="2400" dirty="0"/>
              <a:t> current node,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mengembalikan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false.</a:t>
            </a:r>
            <a:endParaRPr lang="en-AU" dirty="0"/>
          </a:p>
          <a:p>
            <a:pPr marL="357188" indent="-357188">
              <a:buFontTx/>
              <a:buNone/>
              <a:defRPr/>
            </a:pPr>
            <a:r>
              <a:rPr lang="en-US" sz="2400" dirty="0" smtClean="0"/>
              <a:t>2. 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/>
              <a:t>value </a:t>
            </a:r>
            <a:r>
              <a:rPr lang="en-US" sz="2400" dirty="0" err="1"/>
              <a:t>dari</a:t>
            </a:r>
            <a:r>
              <a:rPr lang="en-US" sz="2400" dirty="0"/>
              <a:t> node </a:t>
            </a:r>
            <a:r>
              <a:rPr lang="en-US" sz="2400" dirty="0" err="1"/>
              <a:t>baru</a:t>
            </a:r>
            <a:r>
              <a:rPr lang="en-US" sz="2400" dirty="0"/>
              <a:t> </a:t>
            </a:r>
            <a:r>
              <a:rPr lang="en-US" sz="2400" dirty="0" err="1"/>
              <a:t>kurang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value </a:t>
            </a:r>
            <a:r>
              <a:rPr lang="en-US" sz="2400" dirty="0" err="1"/>
              <a:t>dari</a:t>
            </a:r>
            <a:r>
              <a:rPr lang="en-US" sz="2400" dirty="0"/>
              <a:t> current node </a:t>
            </a:r>
            <a:r>
              <a:rPr lang="en-US" sz="2400" dirty="0" err="1"/>
              <a:t>maka</a:t>
            </a:r>
            <a:r>
              <a:rPr lang="en-US" sz="2400" dirty="0"/>
              <a:t> :</a:t>
            </a:r>
            <a:endParaRPr lang="en-AU" dirty="0"/>
          </a:p>
          <a:p>
            <a:pPr marL="971550" lvl="1" indent="-514350">
              <a:buFont typeface="+mj-lt"/>
              <a:buAutoNum type="arabicParenR"/>
              <a:defRPr/>
            </a:pPr>
            <a:r>
              <a:rPr lang="en-US" sz="2000" dirty="0" err="1"/>
              <a:t>Jika</a:t>
            </a:r>
            <a:r>
              <a:rPr lang="en-US" sz="2000" dirty="0"/>
              <a:t> </a:t>
            </a:r>
            <a:r>
              <a:rPr lang="en-US" sz="2000" dirty="0" err="1"/>
              <a:t>anak</a:t>
            </a:r>
            <a:r>
              <a:rPr lang="en-US" sz="2000" dirty="0"/>
              <a:t> </a:t>
            </a:r>
            <a:r>
              <a:rPr lang="en-US" sz="2000" dirty="0" err="1"/>
              <a:t>kiri</a:t>
            </a:r>
            <a:r>
              <a:rPr lang="en-US" sz="2000" dirty="0"/>
              <a:t> current node </a:t>
            </a:r>
            <a:r>
              <a:rPr lang="en-US" sz="2000" dirty="0" err="1"/>
              <a:t>tidak</a:t>
            </a:r>
            <a:r>
              <a:rPr lang="en-US" sz="2000" dirty="0"/>
              <a:t> null, </a:t>
            </a:r>
            <a:r>
              <a:rPr lang="en-US" sz="2000" dirty="0" err="1"/>
              <a:t>maka</a:t>
            </a:r>
            <a:r>
              <a:rPr lang="en-US" sz="2000" dirty="0"/>
              <a:t> </a:t>
            </a:r>
            <a:r>
              <a:rPr lang="en-US" sz="2000" dirty="0" err="1"/>
              <a:t>ubah</a:t>
            </a:r>
            <a:r>
              <a:rPr lang="en-US" sz="2000" dirty="0"/>
              <a:t> current node  </a:t>
            </a:r>
            <a:r>
              <a:rPr lang="en-US" sz="2000" dirty="0" err="1"/>
              <a:t>ke</a:t>
            </a:r>
            <a:r>
              <a:rPr lang="en-US" sz="2000" dirty="0"/>
              <a:t> </a:t>
            </a:r>
            <a:r>
              <a:rPr lang="en-US" sz="2000" dirty="0" err="1"/>
              <a:t>anak</a:t>
            </a:r>
            <a:r>
              <a:rPr lang="en-US" sz="2000" dirty="0"/>
              <a:t> </a:t>
            </a:r>
            <a:r>
              <a:rPr lang="en-US" sz="2000" dirty="0" err="1"/>
              <a:t>kiri</a:t>
            </a:r>
            <a:r>
              <a:rPr lang="en-US" sz="2000" dirty="0"/>
              <a:t> </a:t>
            </a:r>
            <a:r>
              <a:rPr lang="en-US" sz="2000" dirty="0" err="1"/>
              <a:t>tersebut</a:t>
            </a:r>
            <a:r>
              <a:rPr lang="en-US" sz="2000" dirty="0"/>
              <a:t>, </a:t>
            </a:r>
            <a:r>
              <a:rPr lang="en-US" sz="2000" dirty="0" err="1"/>
              <a:t>lakukan</a:t>
            </a:r>
            <a:r>
              <a:rPr lang="en-US" sz="2000" dirty="0"/>
              <a:t> </a:t>
            </a:r>
            <a:r>
              <a:rPr lang="en-US" sz="2000" dirty="0" err="1"/>
              <a:t>langkah</a:t>
            </a:r>
            <a:r>
              <a:rPr lang="en-US" sz="2000" dirty="0"/>
              <a:t> 1.</a:t>
            </a:r>
            <a:endParaRPr lang="en-AU" dirty="0"/>
          </a:p>
          <a:p>
            <a:pPr marL="971550" lvl="1" indent="-514350">
              <a:buFont typeface="+mj-lt"/>
              <a:buAutoNum type="arabicParenR"/>
              <a:defRPr/>
            </a:pPr>
            <a:r>
              <a:rPr lang="en-US" sz="2000" dirty="0" err="1"/>
              <a:t>Jika</a:t>
            </a:r>
            <a:r>
              <a:rPr lang="en-US" sz="2000" dirty="0"/>
              <a:t> </a:t>
            </a:r>
            <a:r>
              <a:rPr lang="en-US" sz="2000" dirty="0" err="1"/>
              <a:t>anak</a:t>
            </a:r>
            <a:r>
              <a:rPr lang="en-US" sz="2000" dirty="0"/>
              <a:t> </a:t>
            </a:r>
            <a:r>
              <a:rPr lang="en-US" sz="2000" dirty="0" err="1"/>
              <a:t>kiri</a:t>
            </a:r>
            <a:r>
              <a:rPr lang="en-US" sz="2000" dirty="0"/>
              <a:t> current node </a:t>
            </a:r>
            <a:r>
              <a:rPr lang="en-US" sz="2000" dirty="0" err="1"/>
              <a:t>adalah</a:t>
            </a:r>
            <a:r>
              <a:rPr lang="en-US" sz="2000" dirty="0"/>
              <a:t> null, </a:t>
            </a:r>
            <a:r>
              <a:rPr lang="en-US" sz="2000" dirty="0" err="1"/>
              <a:t>maka</a:t>
            </a:r>
            <a:r>
              <a:rPr lang="en-US" sz="2000" dirty="0"/>
              <a:t> </a:t>
            </a:r>
            <a:r>
              <a:rPr lang="en-US" sz="2000" dirty="0" err="1"/>
              <a:t>tambahkan</a:t>
            </a:r>
            <a:r>
              <a:rPr lang="en-US" sz="2000" dirty="0"/>
              <a:t> node </a:t>
            </a:r>
            <a:r>
              <a:rPr lang="en-US" sz="2000" dirty="0" err="1"/>
              <a:t>baru</a:t>
            </a:r>
            <a:r>
              <a:rPr lang="en-US" sz="2000" dirty="0"/>
              <a:t> </a:t>
            </a:r>
            <a:r>
              <a:rPr lang="en-US" sz="2000" dirty="0" err="1"/>
              <a:t>tersebut</a:t>
            </a:r>
            <a:r>
              <a:rPr lang="en-US" sz="2000" dirty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/>
              <a:t>anak</a:t>
            </a:r>
            <a:r>
              <a:rPr lang="en-US" sz="2000" dirty="0"/>
              <a:t> </a:t>
            </a:r>
            <a:r>
              <a:rPr lang="en-US" sz="2000" dirty="0" err="1"/>
              <a:t>kiri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current node</a:t>
            </a:r>
            <a:endParaRPr lang="en-AU" dirty="0"/>
          </a:p>
          <a:p>
            <a:pPr marL="268288" indent="-268288">
              <a:buFontTx/>
              <a:buNone/>
              <a:defRPr/>
            </a:pPr>
            <a:r>
              <a:rPr lang="en-US" sz="2400" dirty="0" smtClean="0"/>
              <a:t>3.  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/>
              <a:t>value </a:t>
            </a:r>
            <a:r>
              <a:rPr lang="en-US" sz="2400" dirty="0" err="1"/>
              <a:t>dari</a:t>
            </a:r>
            <a:r>
              <a:rPr lang="en-US" sz="2400" dirty="0"/>
              <a:t> node </a:t>
            </a:r>
            <a:r>
              <a:rPr lang="en-US" sz="2400" dirty="0" err="1"/>
              <a:t>baru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besar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value </a:t>
            </a:r>
            <a:r>
              <a:rPr lang="en-US" sz="2400" dirty="0" err="1"/>
              <a:t>dari</a:t>
            </a:r>
            <a:r>
              <a:rPr lang="en-US" sz="2400" dirty="0"/>
              <a:t> current node </a:t>
            </a:r>
            <a:r>
              <a:rPr lang="en-US" sz="2400" dirty="0" err="1"/>
              <a:t>maka</a:t>
            </a:r>
            <a:r>
              <a:rPr lang="en-US" sz="2400" dirty="0"/>
              <a:t> :</a:t>
            </a:r>
            <a:endParaRPr lang="en-AU" dirty="0"/>
          </a:p>
          <a:p>
            <a:pPr marL="971550" lvl="1" indent="-514350">
              <a:buFont typeface="+mj-lt"/>
              <a:buAutoNum type="arabicPeriod"/>
              <a:defRPr/>
            </a:pPr>
            <a:r>
              <a:rPr lang="en-US" sz="2000" dirty="0" err="1"/>
              <a:t>Jika</a:t>
            </a:r>
            <a:r>
              <a:rPr lang="en-US" sz="2000" dirty="0"/>
              <a:t> </a:t>
            </a:r>
            <a:r>
              <a:rPr lang="en-US" sz="2000" dirty="0" err="1"/>
              <a:t>anak</a:t>
            </a:r>
            <a:r>
              <a:rPr lang="en-US" sz="2000" dirty="0"/>
              <a:t> </a:t>
            </a:r>
            <a:r>
              <a:rPr lang="en-US" sz="2000" dirty="0" err="1"/>
              <a:t>kanan</a:t>
            </a:r>
            <a:r>
              <a:rPr lang="en-US" sz="2000" dirty="0"/>
              <a:t> current node </a:t>
            </a:r>
            <a:r>
              <a:rPr lang="en-US" sz="2000" dirty="0" err="1"/>
              <a:t>tidak</a:t>
            </a:r>
            <a:r>
              <a:rPr lang="en-US" sz="2000" dirty="0"/>
              <a:t> null, </a:t>
            </a:r>
            <a:r>
              <a:rPr lang="en-US" sz="2000" dirty="0" err="1"/>
              <a:t>maka</a:t>
            </a:r>
            <a:r>
              <a:rPr lang="en-US" sz="2000" dirty="0"/>
              <a:t> </a:t>
            </a:r>
            <a:r>
              <a:rPr lang="en-US" sz="2000" dirty="0" err="1"/>
              <a:t>ubah</a:t>
            </a:r>
            <a:r>
              <a:rPr lang="en-US" sz="2000" dirty="0"/>
              <a:t> current node  </a:t>
            </a:r>
            <a:r>
              <a:rPr lang="en-US" sz="2000" dirty="0" err="1"/>
              <a:t>ke</a:t>
            </a:r>
            <a:r>
              <a:rPr lang="en-US" sz="2000" dirty="0"/>
              <a:t> </a:t>
            </a:r>
            <a:r>
              <a:rPr lang="en-US" sz="2000" dirty="0" err="1"/>
              <a:t>anak</a:t>
            </a:r>
            <a:r>
              <a:rPr lang="en-US" sz="2000" dirty="0"/>
              <a:t> </a:t>
            </a:r>
            <a:r>
              <a:rPr lang="en-US" sz="2000" dirty="0" err="1"/>
              <a:t>kanan</a:t>
            </a:r>
            <a:r>
              <a:rPr lang="en-US" sz="2000" dirty="0"/>
              <a:t> </a:t>
            </a:r>
            <a:r>
              <a:rPr lang="en-US" sz="2000" dirty="0" err="1"/>
              <a:t>tersebut</a:t>
            </a:r>
            <a:r>
              <a:rPr lang="en-US" sz="2000" dirty="0"/>
              <a:t>, </a:t>
            </a:r>
            <a:r>
              <a:rPr lang="en-US" sz="2000" dirty="0" err="1"/>
              <a:t>lakukan</a:t>
            </a:r>
            <a:r>
              <a:rPr lang="en-US" sz="2000" dirty="0"/>
              <a:t> </a:t>
            </a:r>
            <a:r>
              <a:rPr lang="en-US" sz="2000" dirty="0" err="1"/>
              <a:t>langkah</a:t>
            </a:r>
            <a:r>
              <a:rPr lang="en-US" sz="2000" dirty="0"/>
              <a:t> 1.</a:t>
            </a:r>
            <a:endParaRPr lang="en-AU" dirty="0"/>
          </a:p>
          <a:p>
            <a:pPr marL="971550" lvl="1" indent="-514350">
              <a:buFont typeface="+mj-lt"/>
              <a:buAutoNum type="arabicPeriod"/>
              <a:defRPr/>
            </a:pPr>
            <a:r>
              <a:rPr lang="en-US" sz="2000" dirty="0" err="1"/>
              <a:t>Jika</a:t>
            </a:r>
            <a:r>
              <a:rPr lang="en-US" sz="2000" dirty="0"/>
              <a:t> </a:t>
            </a:r>
            <a:r>
              <a:rPr lang="en-US" sz="2000" dirty="0" err="1"/>
              <a:t>anak</a:t>
            </a:r>
            <a:r>
              <a:rPr lang="en-US" sz="2000" dirty="0"/>
              <a:t> </a:t>
            </a:r>
            <a:r>
              <a:rPr lang="en-US" sz="2000" dirty="0" err="1"/>
              <a:t>kanan</a:t>
            </a:r>
            <a:r>
              <a:rPr lang="en-US" sz="2000" dirty="0"/>
              <a:t> current node </a:t>
            </a:r>
            <a:r>
              <a:rPr lang="en-US" sz="2000" dirty="0" err="1"/>
              <a:t>adalah</a:t>
            </a:r>
            <a:r>
              <a:rPr lang="en-US" sz="2000" dirty="0"/>
              <a:t> null, </a:t>
            </a:r>
            <a:r>
              <a:rPr lang="en-US" sz="2000" dirty="0" err="1"/>
              <a:t>maka</a:t>
            </a:r>
            <a:r>
              <a:rPr lang="en-US" sz="2000" dirty="0"/>
              <a:t> </a:t>
            </a:r>
            <a:r>
              <a:rPr lang="en-US" sz="2000" dirty="0" err="1"/>
              <a:t>tambahkan</a:t>
            </a:r>
            <a:r>
              <a:rPr lang="en-US" sz="2000" dirty="0"/>
              <a:t> node </a:t>
            </a:r>
            <a:r>
              <a:rPr lang="en-US" sz="2000" dirty="0" err="1"/>
              <a:t>baru</a:t>
            </a:r>
            <a:r>
              <a:rPr lang="en-US" sz="2000" dirty="0"/>
              <a:t> </a:t>
            </a:r>
            <a:r>
              <a:rPr lang="en-US" sz="2000" dirty="0" err="1"/>
              <a:t>tersebut</a:t>
            </a:r>
            <a:r>
              <a:rPr lang="en-US" sz="2000" dirty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/>
              <a:t>anak</a:t>
            </a:r>
            <a:r>
              <a:rPr lang="en-US" sz="2000" dirty="0"/>
              <a:t> </a:t>
            </a:r>
            <a:r>
              <a:rPr lang="en-US" sz="2000" dirty="0" err="1"/>
              <a:t>kanan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current node</a:t>
            </a:r>
            <a:endParaRPr lang="en-AU" dirty="0"/>
          </a:p>
          <a:p>
            <a:pPr>
              <a:defRPr/>
            </a:pP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24056079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850084"/>
            <a:ext cx="10972800" cy="1143000"/>
          </a:xfrm>
        </p:spPr>
        <p:txBody>
          <a:bodyPr anchor="t"/>
          <a:lstStyle/>
          <a:p>
            <a:r>
              <a:rPr lang="en-US" dirty="0" err="1" smtClean="0"/>
              <a:t>Membangun</a:t>
            </a:r>
            <a:r>
              <a:rPr lang="en-US" dirty="0" smtClean="0"/>
              <a:t> Binary Search Tree</a:t>
            </a:r>
          </a:p>
        </p:txBody>
      </p:sp>
      <p:pic>
        <p:nvPicPr>
          <p:cNvPr id="32771" name="Picture 4" descr="AAERVFM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2225675"/>
            <a:ext cx="11480800" cy="272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3858701"/>
      </p:ext>
    </p:extLst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Membangun Binary Search Tree</a:t>
            </a:r>
            <a:endParaRPr lang="en-AU" smtClean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smtClean="0"/>
          </a:p>
        </p:txBody>
      </p:sp>
      <p:pic>
        <p:nvPicPr>
          <p:cNvPr id="3379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600" y="1828801"/>
            <a:ext cx="8585200" cy="412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21942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Pembentukan Tree</a:t>
            </a:r>
          </a:p>
        </p:txBody>
      </p:sp>
      <p:graphicFrame>
        <p:nvGraphicFramePr>
          <p:cNvPr id="34819" name="Object 27"/>
          <p:cNvGraphicFramePr>
            <a:graphicFrameLocks noChangeAspect="1"/>
          </p:cNvGraphicFramePr>
          <p:nvPr>
            <p:ph idx="1"/>
          </p:nvPr>
        </p:nvGraphicFramePr>
        <p:xfrm>
          <a:off x="2946400" y="1981201"/>
          <a:ext cx="5689600" cy="290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" name="Bitmap Image" r:id="rId3" imgW="2467319" imgH="1676634" progId="Paint.Picture">
                  <p:embed/>
                </p:oleObj>
              </mc:Choice>
              <mc:Fallback>
                <p:oleObj name="Bitmap Image" r:id="rId3" imgW="2467319" imgH="1676634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6400" y="1981201"/>
                        <a:ext cx="5689600" cy="290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034512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Metode Traversal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863195"/>
            <a:ext cx="10566400" cy="4114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400" dirty="0" smtClean="0"/>
              <a:t>Salah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operasi</a:t>
            </a:r>
            <a:r>
              <a:rPr lang="en-US" sz="2400" dirty="0" smtClean="0"/>
              <a:t> yang paling </a:t>
            </a:r>
            <a:r>
              <a:rPr lang="en-US" sz="2400" dirty="0" err="1" smtClean="0"/>
              <a:t>umum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tree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kunjungan</a:t>
            </a:r>
            <a:r>
              <a:rPr lang="en-US" sz="2400" dirty="0" smtClean="0"/>
              <a:t> (traversing)</a:t>
            </a:r>
          </a:p>
          <a:p>
            <a:pPr>
              <a:lnSpc>
                <a:spcPct val="80000"/>
              </a:lnSpc>
            </a:pP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kunjungan</a:t>
            </a:r>
            <a:r>
              <a:rPr lang="en-US" sz="2400" dirty="0" smtClean="0"/>
              <a:t> </a:t>
            </a:r>
            <a:r>
              <a:rPr lang="en-US" sz="2400" dirty="0" err="1" smtClean="0"/>
              <a:t>berawal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root, </a:t>
            </a:r>
            <a:r>
              <a:rPr lang="en-US" sz="2400" dirty="0" err="1" smtClean="0"/>
              <a:t>mengunjungi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node </a:t>
            </a:r>
            <a:r>
              <a:rPr lang="en-US" sz="2400" dirty="0" err="1" smtClean="0"/>
              <a:t>dalam</a:t>
            </a:r>
            <a:r>
              <a:rPr lang="en-US" sz="2400" dirty="0" smtClean="0"/>
              <a:t> tree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tepat</a:t>
            </a:r>
            <a:r>
              <a:rPr lang="en-US" sz="2400" dirty="0" smtClean="0"/>
              <a:t>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sekali</a:t>
            </a:r>
            <a:endParaRPr lang="en-US" sz="2400" i="1" dirty="0" smtClean="0"/>
          </a:p>
          <a:p>
            <a:pPr lvl="1">
              <a:lnSpc>
                <a:spcPct val="80000"/>
              </a:lnSpc>
            </a:pPr>
            <a:r>
              <a:rPr lang="en-US" sz="2000" i="1" dirty="0" err="1" smtClean="0"/>
              <a:t>Mengunjungi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artinya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memproses</a:t>
            </a:r>
            <a:r>
              <a:rPr lang="en-US" sz="2000" i="1" dirty="0" smtClean="0"/>
              <a:t> data/info yang </a:t>
            </a:r>
            <a:r>
              <a:rPr lang="en-US" sz="2000" i="1" dirty="0" err="1" smtClean="0"/>
              <a:t>ada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pada</a:t>
            </a:r>
            <a:r>
              <a:rPr lang="en-US" sz="2000" i="1" dirty="0" smtClean="0"/>
              <a:t> node </a:t>
            </a:r>
            <a:r>
              <a:rPr lang="en-US" sz="2000" i="1" dirty="0" err="1" smtClean="0"/>
              <a:t>ybs</a:t>
            </a:r>
            <a:endParaRPr lang="en-US" sz="2000" dirty="0" smtClean="0"/>
          </a:p>
          <a:p>
            <a:pPr>
              <a:lnSpc>
                <a:spcPct val="80000"/>
              </a:lnSpc>
            </a:pPr>
            <a:r>
              <a:rPr lang="en-US" sz="2400" dirty="0" err="1" smtClean="0"/>
              <a:t>Kunjungan</a:t>
            </a:r>
            <a:r>
              <a:rPr lang="en-US" sz="2400" dirty="0" smtClean="0"/>
              <a:t>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3 </a:t>
            </a:r>
            <a:r>
              <a:rPr lang="en-US" sz="2400" dirty="0" err="1" smtClean="0"/>
              <a:t>cara</a:t>
            </a:r>
            <a:r>
              <a:rPr lang="en-US" sz="2400" dirty="0" smtClean="0"/>
              <a:t>: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	1. Preorder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	2. </a:t>
            </a:r>
            <a:r>
              <a:rPr lang="en-US" sz="2400" dirty="0" err="1" smtClean="0"/>
              <a:t>Inorder</a:t>
            </a:r>
            <a:endParaRPr lang="en-US" sz="24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	3. </a:t>
            </a:r>
            <a:r>
              <a:rPr lang="en-US" sz="2400" dirty="0" err="1" smtClean="0"/>
              <a:t>Postorder</a:t>
            </a: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400" dirty="0" err="1" smtClean="0"/>
              <a:t>Ketiga</a:t>
            </a:r>
            <a:r>
              <a:rPr lang="en-US" sz="2400" dirty="0" smtClean="0"/>
              <a:t> </a:t>
            </a:r>
            <a:r>
              <a:rPr lang="en-US" sz="2400" dirty="0" err="1" smtClean="0"/>
              <a:t>macam</a:t>
            </a:r>
            <a:r>
              <a:rPr lang="en-US" sz="2400" dirty="0" smtClean="0"/>
              <a:t> </a:t>
            </a:r>
            <a:r>
              <a:rPr lang="en-US" sz="2400" dirty="0" err="1" smtClean="0"/>
              <a:t>kunjungan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rekursif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non </a:t>
            </a:r>
            <a:r>
              <a:rPr lang="en-US" sz="2400" dirty="0" err="1" smtClean="0"/>
              <a:t>rekursif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2780001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Preorder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Kunjungan</a:t>
            </a:r>
            <a:r>
              <a:rPr lang="en-US" dirty="0" smtClean="0"/>
              <a:t> preorder,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i="1" dirty="0" smtClean="0"/>
              <a:t>depth first order</a:t>
            </a:r>
            <a:r>
              <a:rPr lang="en-US" dirty="0" smtClean="0"/>
              <a:t>,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urutan</a:t>
            </a:r>
            <a:r>
              <a:rPr lang="en-US" dirty="0" smtClean="0"/>
              <a:t>:</a:t>
            </a:r>
          </a:p>
          <a:p>
            <a:pPr defTabSz="360363">
              <a:buFont typeface="Wingdings" pitchFamily="2" charset="2"/>
              <a:buChar char="Ø"/>
              <a:tabLst>
                <a:tab pos="360363" algn="l"/>
              </a:tabLst>
            </a:pPr>
            <a:r>
              <a:rPr lang="en-US" dirty="0" smtClean="0"/>
              <a:t>		</a:t>
            </a:r>
            <a:r>
              <a:rPr lang="en-US" dirty="0" err="1" smtClean="0"/>
              <a:t>Cetak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yang </a:t>
            </a:r>
            <a:r>
              <a:rPr lang="en-US" dirty="0" err="1" smtClean="0"/>
              <a:t>dikunjungi</a:t>
            </a:r>
            <a:endParaRPr lang="en-US" dirty="0" smtClean="0"/>
          </a:p>
          <a:p>
            <a:pPr defTabSz="360363">
              <a:buFont typeface="Wingdings" pitchFamily="2" charset="2"/>
              <a:buChar char="Ø"/>
              <a:tabLst>
                <a:tab pos="360363" algn="l"/>
              </a:tabLst>
            </a:pPr>
            <a:r>
              <a:rPr lang="en-US" dirty="0" smtClean="0"/>
              <a:t>		</a:t>
            </a:r>
            <a:r>
              <a:rPr lang="en-US" dirty="0" err="1" smtClean="0"/>
              <a:t>Kunjungi</a:t>
            </a:r>
            <a:r>
              <a:rPr lang="en-US" dirty="0" smtClean="0"/>
              <a:t> </a:t>
            </a:r>
            <a:r>
              <a:rPr lang="en-US" dirty="0" err="1" smtClean="0"/>
              <a:t>cabang</a:t>
            </a:r>
            <a:r>
              <a:rPr lang="en-US" dirty="0" smtClean="0"/>
              <a:t> </a:t>
            </a:r>
            <a:r>
              <a:rPr lang="en-US" dirty="0" err="1" smtClean="0"/>
              <a:t>kiri</a:t>
            </a:r>
            <a:endParaRPr lang="en-US" dirty="0" smtClean="0"/>
          </a:p>
          <a:p>
            <a:pPr defTabSz="360363">
              <a:buFont typeface="Wingdings" pitchFamily="2" charset="2"/>
              <a:buChar char="Ø"/>
              <a:tabLst>
                <a:tab pos="360363" algn="l"/>
              </a:tabLst>
            </a:pPr>
            <a:r>
              <a:rPr lang="en-US" dirty="0" smtClean="0"/>
              <a:t>		</a:t>
            </a:r>
            <a:r>
              <a:rPr lang="en-US" dirty="0" err="1" smtClean="0"/>
              <a:t>Kunjungi</a:t>
            </a:r>
            <a:r>
              <a:rPr lang="en-US" dirty="0" smtClean="0"/>
              <a:t> </a:t>
            </a:r>
            <a:r>
              <a:rPr lang="en-US" dirty="0" err="1" smtClean="0"/>
              <a:t>cabang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645786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Preorder</a:t>
            </a:r>
          </a:p>
        </p:txBody>
      </p:sp>
      <p:sp>
        <p:nvSpPr>
          <p:cNvPr id="37891" name="Text Box 4"/>
          <p:cNvSpPr>
            <a:spLocks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lvl="1">
              <a:buFont typeface="Wingdings" pitchFamily="2" charset="2"/>
              <a:buNone/>
            </a:pPr>
            <a:r>
              <a:rPr lang="en-US" sz="2400" smtClean="0"/>
              <a:t>void preorder(pohon ph)</a:t>
            </a:r>
          </a:p>
          <a:p>
            <a:pPr lvl="1">
              <a:buFont typeface="Wingdings" pitchFamily="2" charset="2"/>
              <a:buNone/>
            </a:pPr>
            <a:r>
              <a:rPr lang="en-US" sz="2400" smtClean="0"/>
              <a:t>{</a:t>
            </a:r>
          </a:p>
          <a:p>
            <a:pPr lvl="1">
              <a:buFont typeface="Wingdings" pitchFamily="2" charset="2"/>
              <a:buNone/>
            </a:pPr>
            <a:r>
              <a:rPr lang="en-US" sz="2400" smtClean="0"/>
              <a:t>	if (ph != NULL)</a:t>
            </a:r>
          </a:p>
          <a:p>
            <a:pPr lvl="1">
              <a:buFont typeface="Wingdings" pitchFamily="2" charset="2"/>
              <a:buNone/>
            </a:pPr>
            <a:r>
              <a:rPr lang="en-US" sz="2400" smtClean="0"/>
              <a:t>	{</a:t>
            </a:r>
          </a:p>
          <a:p>
            <a:pPr lvl="1">
              <a:buFont typeface="Wingdings" pitchFamily="2" charset="2"/>
              <a:buNone/>
            </a:pPr>
            <a:r>
              <a:rPr lang="en-US" sz="2400" smtClean="0"/>
              <a:t>		printf("%c ", ph-&gt;info);</a:t>
            </a:r>
          </a:p>
          <a:p>
            <a:pPr lvl="1">
              <a:buFont typeface="Wingdings" pitchFamily="2" charset="2"/>
              <a:buNone/>
            </a:pPr>
            <a:r>
              <a:rPr lang="en-US" sz="2400" smtClean="0"/>
              <a:t>		preorder(ph-&gt;kiri);</a:t>
            </a:r>
          </a:p>
          <a:p>
            <a:pPr lvl="1">
              <a:buFont typeface="Wingdings" pitchFamily="2" charset="2"/>
              <a:buNone/>
            </a:pPr>
            <a:r>
              <a:rPr lang="en-US" sz="2400" smtClean="0"/>
              <a:t>		preorder(ph-&gt;kanan);</a:t>
            </a:r>
          </a:p>
          <a:p>
            <a:pPr lvl="1">
              <a:buFont typeface="Wingdings" pitchFamily="2" charset="2"/>
              <a:buNone/>
            </a:pPr>
            <a:r>
              <a:rPr lang="en-US" sz="2400" smtClean="0"/>
              <a:t>	}</a:t>
            </a:r>
          </a:p>
          <a:p>
            <a:pPr lvl="1">
              <a:buFont typeface="Wingdings" pitchFamily="2" charset="2"/>
              <a:buNone/>
            </a:pPr>
            <a:r>
              <a:rPr lang="en-US" sz="240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67568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Preorder</a:t>
            </a:r>
          </a:p>
        </p:txBody>
      </p:sp>
      <p:pic>
        <p:nvPicPr>
          <p:cNvPr id="38915" name="Picture 4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43200" y="1817615"/>
            <a:ext cx="6604000" cy="43243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55099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Inorder</a:t>
            </a:r>
            <a:endParaRPr lang="en-US" dirty="0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1901646"/>
            <a:ext cx="10972800" cy="4525963"/>
          </a:xfrm>
        </p:spPr>
        <p:txBody>
          <a:bodyPr/>
          <a:lstStyle/>
          <a:p>
            <a:r>
              <a:rPr lang="en-US" dirty="0" err="1" smtClean="0"/>
              <a:t>Kunjungan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inorder</a:t>
            </a:r>
            <a:r>
              <a:rPr lang="en-US" dirty="0" smtClean="0"/>
              <a:t>,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i="1" dirty="0" smtClean="0"/>
              <a:t>symmetric order</a:t>
            </a:r>
            <a:r>
              <a:rPr lang="en-US" dirty="0" smtClean="0"/>
              <a:t>,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urutan</a:t>
            </a:r>
            <a:r>
              <a:rPr lang="en-US" dirty="0" smtClean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Kunjungi</a:t>
            </a:r>
            <a:r>
              <a:rPr lang="en-US" dirty="0" smtClean="0"/>
              <a:t> </a:t>
            </a:r>
            <a:r>
              <a:rPr lang="en-US" dirty="0" err="1" smtClean="0"/>
              <a:t>cabang</a:t>
            </a:r>
            <a:r>
              <a:rPr lang="en-US" dirty="0" smtClean="0"/>
              <a:t> </a:t>
            </a:r>
            <a:r>
              <a:rPr lang="en-US" dirty="0" err="1" smtClean="0"/>
              <a:t>kiri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Cetak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yang </a:t>
            </a:r>
            <a:r>
              <a:rPr lang="en-US" dirty="0" err="1" smtClean="0"/>
              <a:t>dikunjungi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Kunjungi</a:t>
            </a:r>
            <a:r>
              <a:rPr lang="en-US" dirty="0" smtClean="0"/>
              <a:t> </a:t>
            </a:r>
            <a:r>
              <a:rPr lang="en-US" dirty="0" err="1" smtClean="0"/>
              <a:t>cabang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591158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Inorder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smtClean="0"/>
              <a:t>void inorder(pohon ph)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smtClean="0"/>
              <a:t>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smtClean="0"/>
              <a:t>	if (ph != NULL)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smtClean="0"/>
              <a:t>	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smtClean="0"/>
              <a:t>		inorder(ph-&gt;kiri);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smtClean="0"/>
              <a:t>		printf("%c ", ph-&gt;info);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smtClean="0"/>
              <a:t>		inorder(ph-&gt;kanan);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smtClean="0"/>
              <a:t>	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38609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Materi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Tree</a:t>
            </a:r>
          </a:p>
          <a:p>
            <a:r>
              <a:rPr lang="en-AU" dirty="0" smtClean="0"/>
              <a:t>Binary Tree</a:t>
            </a:r>
          </a:p>
          <a:p>
            <a:r>
              <a:rPr lang="en-AU" dirty="0" smtClean="0"/>
              <a:t>Binary Search Tree</a:t>
            </a:r>
          </a:p>
          <a:p>
            <a:r>
              <a:rPr lang="en-AU" dirty="0" err="1" smtClean="0"/>
              <a:t>Metode</a:t>
            </a:r>
            <a:r>
              <a:rPr lang="en-AU" dirty="0" smtClean="0"/>
              <a:t> Traversal</a:t>
            </a:r>
          </a:p>
          <a:p>
            <a:r>
              <a:rPr lang="en-AU" dirty="0" smtClean="0"/>
              <a:t>- </a:t>
            </a:r>
            <a:r>
              <a:rPr lang="en-AU" dirty="0" err="1" smtClean="0"/>
              <a:t>Inorder</a:t>
            </a:r>
            <a:endParaRPr lang="en-AU" dirty="0" smtClean="0"/>
          </a:p>
          <a:p>
            <a:r>
              <a:rPr lang="en-AU" dirty="0" smtClean="0"/>
              <a:t>- </a:t>
            </a:r>
            <a:r>
              <a:rPr lang="en-AU" dirty="0" err="1" smtClean="0"/>
              <a:t>Preorder</a:t>
            </a:r>
            <a:endParaRPr lang="en-AU" dirty="0" smtClean="0"/>
          </a:p>
          <a:p>
            <a:r>
              <a:rPr lang="en-AU" dirty="0" smtClean="0"/>
              <a:t>- </a:t>
            </a:r>
            <a:r>
              <a:rPr lang="en-AU" dirty="0" err="1" smtClean="0"/>
              <a:t>Postorder</a:t>
            </a:r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581364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Inorder</a:t>
            </a:r>
          </a:p>
        </p:txBody>
      </p:sp>
      <p:pic>
        <p:nvPicPr>
          <p:cNvPr id="41987" name="Picture 4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38400" y="1828800"/>
            <a:ext cx="7213600" cy="424338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26018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Postorder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Kunjungan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postorder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urutan</a:t>
            </a:r>
            <a:r>
              <a:rPr lang="en-US" dirty="0" smtClean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Kunjungi</a:t>
            </a:r>
            <a:r>
              <a:rPr lang="en-US" dirty="0" smtClean="0"/>
              <a:t> </a:t>
            </a:r>
            <a:r>
              <a:rPr lang="en-US" dirty="0" err="1" smtClean="0"/>
              <a:t>cabang</a:t>
            </a:r>
            <a:r>
              <a:rPr lang="en-US" dirty="0" smtClean="0"/>
              <a:t> </a:t>
            </a:r>
            <a:r>
              <a:rPr lang="en-US" dirty="0" err="1" smtClean="0"/>
              <a:t>kiri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Kunjungi</a:t>
            </a:r>
            <a:r>
              <a:rPr lang="en-US" dirty="0" smtClean="0"/>
              <a:t> </a:t>
            </a:r>
            <a:r>
              <a:rPr lang="en-US" dirty="0" err="1" smtClean="0"/>
              <a:t>cabang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Cetak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yang </a:t>
            </a:r>
            <a:r>
              <a:rPr lang="en-US" dirty="0" err="1" smtClean="0"/>
              <a:t>dikunjungi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2945457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Postorder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smtClean="0"/>
              <a:t>void postorder(pohon ph)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smtClean="0"/>
              <a:t>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smtClean="0"/>
              <a:t>	if (ph != NULL)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smtClean="0"/>
              <a:t>	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smtClean="0"/>
              <a:t>		postorder(ph-&gt;kiri);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smtClean="0"/>
              <a:t>		postorder(ph-&gt;kanan);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smtClean="0"/>
              <a:t>		printf("%c ", ph-&gt;info);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smtClean="0"/>
              <a:t>	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624948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Postorder</a:t>
            </a:r>
          </a:p>
        </p:txBody>
      </p:sp>
      <p:pic>
        <p:nvPicPr>
          <p:cNvPr id="45059" name="Picture 4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44800" y="1828801"/>
            <a:ext cx="6502400" cy="41624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620586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Studi Kasus 1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800" smtClean="0"/>
              <a:t>Terdapat Tree sbb, lakukan traversal tree secara</a:t>
            </a:r>
          </a:p>
          <a:p>
            <a:pPr lvl="1"/>
            <a:r>
              <a:rPr lang="en-AU" sz="2400" smtClean="0"/>
              <a:t>Inorder</a:t>
            </a:r>
          </a:p>
          <a:p>
            <a:pPr lvl="1"/>
            <a:r>
              <a:rPr lang="en-AU" sz="2400" smtClean="0"/>
              <a:t>Preorder</a:t>
            </a:r>
          </a:p>
          <a:p>
            <a:pPr lvl="1"/>
            <a:r>
              <a:rPr lang="en-AU" sz="2400" smtClean="0"/>
              <a:t>Postorder</a:t>
            </a:r>
          </a:p>
        </p:txBody>
      </p:sp>
      <p:sp>
        <p:nvSpPr>
          <p:cNvPr id="4608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165600" y="6305550"/>
            <a:ext cx="38608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r>
              <a:rPr lang="en-US" smtClean="0">
                <a:latin typeface="Arial Narrow" pitchFamily="34" charset="0"/>
              </a:rPr>
              <a:t>PENS-ITS</a:t>
            </a:r>
          </a:p>
        </p:txBody>
      </p:sp>
      <p:pic>
        <p:nvPicPr>
          <p:cNvPr id="4608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5200" y="2362201"/>
            <a:ext cx="4876800" cy="268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894832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Traversal PreOrder</a:t>
            </a:r>
          </a:p>
        </p:txBody>
      </p:sp>
      <p:sp>
        <p:nvSpPr>
          <p:cNvPr id="47107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165600" y="6305550"/>
            <a:ext cx="38608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r>
              <a:rPr lang="en-US" smtClean="0">
                <a:latin typeface="Arial Narrow" pitchFamily="34" charset="0"/>
              </a:rPr>
              <a:t>PENS-ITS</a:t>
            </a:r>
          </a:p>
        </p:txBody>
      </p:sp>
      <p:sp>
        <p:nvSpPr>
          <p:cNvPr id="47108" name="Rectangle 104"/>
          <p:cNvSpPr>
            <a:spLocks noChangeArrowheads="1"/>
          </p:cNvSpPr>
          <p:nvPr/>
        </p:nvSpPr>
        <p:spPr bwMode="auto">
          <a:xfrm>
            <a:off x="203200" y="-322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AU"/>
          </a:p>
        </p:txBody>
      </p:sp>
      <p:pic>
        <p:nvPicPr>
          <p:cNvPr id="47109" name="Picture 1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6400" y="1219201"/>
            <a:ext cx="5892800" cy="516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828530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Traversal InOrder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smtClean="0"/>
          </a:p>
        </p:txBody>
      </p:sp>
      <p:sp>
        <p:nvSpPr>
          <p:cNvPr id="48132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165600" y="6305550"/>
            <a:ext cx="38608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r>
              <a:rPr lang="en-US" smtClean="0">
                <a:latin typeface="Arial Narrow" pitchFamily="34" charset="0"/>
              </a:rPr>
              <a:t>PENS-ITS</a:t>
            </a:r>
          </a:p>
        </p:txBody>
      </p:sp>
      <p:pic>
        <p:nvPicPr>
          <p:cNvPr id="4813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3467" y="1600200"/>
            <a:ext cx="57277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783253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Traversal PostOrder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smtClean="0"/>
          </a:p>
        </p:txBody>
      </p:sp>
      <p:sp>
        <p:nvSpPr>
          <p:cNvPr id="49156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165600" y="6305550"/>
            <a:ext cx="38608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r>
              <a:rPr lang="en-US" smtClean="0">
                <a:latin typeface="Arial Narrow" pitchFamily="34" charset="0"/>
              </a:rPr>
              <a:t>PENS-ITS</a:t>
            </a:r>
          </a:p>
        </p:txBody>
      </p:sp>
      <p:pic>
        <p:nvPicPr>
          <p:cNvPr id="4915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4051" y="1219200"/>
            <a:ext cx="5803900" cy="496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164811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320800" y="152400"/>
            <a:ext cx="10390717" cy="1462088"/>
          </a:xfrm>
        </p:spPr>
        <p:txBody>
          <a:bodyPr/>
          <a:lstStyle/>
          <a:p>
            <a:r>
              <a:rPr lang="en-US" smtClean="0"/>
              <a:t>Struktur Binary Tree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893815"/>
            <a:ext cx="10464800" cy="4114800"/>
          </a:xfrm>
        </p:spPr>
        <p:txBody>
          <a:bodyPr/>
          <a:lstStyle/>
          <a:p>
            <a:r>
              <a:rPr lang="en-US" sz="2800" dirty="0" err="1" smtClean="0"/>
              <a:t>Masing-masing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binary tree </a:t>
            </a:r>
            <a:r>
              <a:rPr lang="en-US" sz="2800" dirty="0" err="1" smtClean="0"/>
              <a:t>terdiri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tiga</a:t>
            </a:r>
            <a:r>
              <a:rPr lang="en-US" sz="2800" dirty="0" smtClean="0"/>
              <a:t> </a:t>
            </a:r>
            <a:r>
              <a:rPr lang="en-US" sz="2800" dirty="0" err="1" smtClean="0"/>
              <a:t>bagian</a:t>
            </a:r>
            <a:r>
              <a:rPr lang="en-US" sz="2800" dirty="0" smtClean="0"/>
              <a:t> </a:t>
            </a:r>
            <a:r>
              <a:rPr lang="en-US" sz="2800" dirty="0" err="1" smtClean="0"/>
              <a:t>yaitu</a:t>
            </a:r>
            <a:r>
              <a:rPr lang="en-US" sz="2800" dirty="0" smtClean="0"/>
              <a:t>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data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dua</a:t>
            </a:r>
            <a:r>
              <a:rPr lang="en-US" sz="2800" dirty="0" smtClean="0"/>
              <a:t> </a:t>
            </a:r>
            <a:r>
              <a:rPr lang="en-US" sz="2800" dirty="0" err="1" smtClean="0"/>
              <a:t>buah</a:t>
            </a:r>
            <a:r>
              <a:rPr lang="en-US" sz="2800" dirty="0" smtClean="0"/>
              <a:t> pointer yang </a:t>
            </a:r>
            <a:r>
              <a:rPr lang="en-US" sz="2800" dirty="0" err="1" smtClean="0"/>
              <a:t>dinamakan</a:t>
            </a:r>
            <a:r>
              <a:rPr lang="en-US" sz="2800" dirty="0" smtClean="0"/>
              <a:t> pointer </a:t>
            </a:r>
            <a:r>
              <a:rPr lang="en-US" sz="2800" dirty="0" err="1" smtClean="0"/>
              <a:t>kiri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kanan</a:t>
            </a:r>
            <a:r>
              <a:rPr lang="en-US" sz="2800" dirty="0" smtClean="0"/>
              <a:t>. </a:t>
            </a:r>
          </a:p>
        </p:txBody>
      </p:sp>
      <p:graphicFrame>
        <p:nvGraphicFramePr>
          <p:cNvPr id="50180" name="Object 4"/>
          <p:cNvGraphicFramePr>
            <a:graphicFrameLocks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00861245"/>
              </p:ext>
            </p:extLst>
          </p:nvPr>
        </p:nvGraphicFramePr>
        <p:xfrm>
          <a:off x="1930400" y="3429699"/>
          <a:ext cx="8229600" cy="74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" name="Bitmap Image" r:id="rId3" imgW="2610214" imgH="314286" progId="Paint.Picture">
                  <p:embed/>
                </p:oleObj>
              </mc:Choice>
              <mc:Fallback>
                <p:oleObj name="Bitmap Image" r:id="rId3" imgW="2610214" imgH="314286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0400" y="3429699"/>
                        <a:ext cx="8229600" cy="744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01614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Deklarasi Tree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sz="2400" smtClean="0"/>
              <a:t>typedef char TypeInfo;</a:t>
            </a:r>
            <a:endParaRPr lang="en-AU" sz="2400" smtClean="0"/>
          </a:p>
          <a:p>
            <a:pPr marL="0" indent="0">
              <a:buFontTx/>
              <a:buNone/>
            </a:pPr>
            <a:r>
              <a:rPr lang="en-US" sz="2400" smtClean="0"/>
              <a:t>typedef struct Simpul *Tree;</a:t>
            </a:r>
            <a:endParaRPr lang="en-AU" sz="2400" smtClean="0"/>
          </a:p>
          <a:p>
            <a:pPr marL="0" indent="0">
              <a:buFontTx/>
              <a:buNone/>
            </a:pPr>
            <a:r>
              <a:rPr lang="en-US" sz="2400" smtClean="0"/>
              <a:t>struct Simpul {</a:t>
            </a:r>
            <a:endParaRPr lang="en-AU" sz="2400" smtClean="0"/>
          </a:p>
          <a:p>
            <a:pPr marL="0" indent="0">
              <a:buFontTx/>
              <a:buNone/>
            </a:pPr>
            <a:r>
              <a:rPr lang="en-US" sz="2400" smtClean="0"/>
              <a:t>	TypeInfo Info;</a:t>
            </a:r>
            <a:endParaRPr lang="en-AU" sz="2400" smtClean="0"/>
          </a:p>
          <a:p>
            <a:pPr marL="0" indent="0">
              <a:buFontTx/>
              <a:buNone/>
            </a:pPr>
            <a:r>
              <a:rPr lang="en-US" sz="2400" smtClean="0"/>
              <a:t>	tree Kiri,     		/* cabang kiri */</a:t>
            </a:r>
            <a:endParaRPr lang="en-AU" sz="2400" smtClean="0"/>
          </a:p>
          <a:p>
            <a:pPr marL="0" indent="0">
              <a:buFontTx/>
              <a:buNone/>
            </a:pPr>
            <a:r>
              <a:rPr lang="en-US" sz="2400" smtClean="0"/>
              <a:t>	tree Kanan;		/* cabang kanan */</a:t>
            </a:r>
            <a:endParaRPr lang="en-AU" sz="2400" smtClean="0"/>
          </a:p>
          <a:p>
            <a:pPr marL="0" indent="0">
              <a:buFontTx/>
              <a:buNone/>
            </a:pPr>
            <a:r>
              <a:rPr lang="en-US" sz="2400" smtClean="0"/>
              <a:t>};</a:t>
            </a:r>
            <a:endParaRPr lang="en-AU" sz="2400" smtClean="0"/>
          </a:p>
        </p:txBody>
      </p:sp>
    </p:spTree>
    <p:extLst>
      <p:ext uri="{BB962C8B-B14F-4D97-AF65-F5344CB8AC3E}">
        <p14:creationId xmlns:p14="http://schemas.microsoft.com/office/powerpoint/2010/main" val="1625511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143000"/>
          </a:xfrm>
        </p:spPr>
        <p:txBody>
          <a:bodyPr/>
          <a:lstStyle/>
          <a:p>
            <a:r>
              <a:rPr lang="en-AU" smtClean="0"/>
              <a:t>Tree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812800" y="1890320"/>
            <a:ext cx="10972800" cy="4525963"/>
          </a:xfrm>
        </p:spPr>
        <p:txBody>
          <a:bodyPr/>
          <a:lstStyle/>
          <a:p>
            <a:r>
              <a:rPr lang="en-AU" sz="2800" dirty="0" err="1" smtClean="0"/>
              <a:t>Struktur</a:t>
            </a:r>
            <a:r>
              <a:rPr lang="en-AU" sz="2800" dirty="0" smtClean="0"/>
              <a:t> </a:t>
            </a:r>
            <a:r>
              <a:rPr lang="en-AU" sz="2800" dirty="0" err="1" smtClean="0"/>
              <a:t>pohon</a:t>
            </a:r>
            <a:r>
              <a:rPr lang="en-AU" sz="2800" dirty="0" smtClean="0"/>
              <a:t> (tree) </a:t>
            </a:r>
            <a:r>
              <a:rPr lang="en-AU" sz="2800" dirty="0" err="1" smtClean="0"/>
              <a:t>biasanya</a:t>
            </a:r>
            <a:r>
              <a:rPr lang="en-AU" sz="2800" dirty="0" smtClean="0"/>
              <a:t> </a:t>
            </a:r>
            <a:r>
              <a:rPr lang="en-AU" sz="2800" dirty="0" err="1" smtClean="0"/>
              <a:t>digunakan</a:t>
            </a:r>
            <a:r>
              <a:rPr lang="en-AU" sz="2800" dirty="0" smtClean="0"/>
              <a:t> </a:t>
            </a:r>
            <a:r>
              <a:rPr lang="en-AU" sz="2800" dirty="0" err="1" smtClean="0"/>
              <a:t>untuk</a:t>
            </a:r>
            <a:r>
              <a:rPr lang="en-AU" sz="2800" dirty="0" smtClean="0"/>
              <a:t> </a:t>
            </a:r>
            <a:r>
              <a:rPr lang="en-AU" sz="2800" dirty="0" err="1" smtClean="0"/>
              <a:t>menggambarkan</a:t>
            </a:r>
            <a:r>
              <a:rPr lang="en-AU" sz="2800" dirty="0" smtClean="0"/>
              <a:t> </a:t>
            </a:r>
            <a:r>
              <a:rPr lang="en-AU" sz="2800" dirty="0" err="1" smtClean="0"/>
              <a:t>hubungan</a:t>
            </a:r>
            <a:r>
              <a:rPr lang="en-AU" sz="2800" dirty="0" smtClean="0"/>
              <a:t> yang </a:t>
            </a:r>
            <a:r>
              <a:rPr lang="en-AU" sz="2800" dirty="0" err="1" smtClean="0"/>
              <a:t>bersifat</a:t>
            </a:r>
            <a:r>
              <a:rPr lang="en-AU" sz="2800" dirty="0" smtClean="0"/>
              <a:t> </a:t>
            </a:r>
            <a:r>
              <a:rPr lang="en-AU" sz="2800" dirty="0" err="1" smtClean="0"/>
              <a:t>hirarkis</a:t>
            </a:r>
            <a:r>
              <a:rPr lang="en-AU" sz="2800" dirty="0" smtClean="0"/>
              <a:t> </a:t>
            </a:r>
            <a:r>
              <a:rPr lang="en-AU" sz="2800" dirty="0" err="1" smtClean="0"/>
              <a:t>antara</a:t>
            </a:r>
            <a:r>
              <a:rPr lang="en-AU" sz="2800" dirty="0" smtClean="0"/>
              <a:t> </a:t>
            </a:r>
            <a:r>
              <a:rPr lang="en-AU" sz="2800" dirty="0" err="1" smtClean="0"/>
              <a:t>elemen-elemen</a:t>
            </a:r>
            <a:r>
              <a:rPr lang="en-AU" sz="2800" dirty="0" smtClean="0"/>
              <a:t> yang </a:t>
            </a:r>
            <a:r>
              <a:rPr lang="en-AU" sz="2800" dirty="0" err="1" smtClean="0"/>
              <a:t>ada</a:t>
            </a:r>
            <a:r>
              <a:rPr lang="en-AU" sz="2800" dirty="0" smtClean="0"/>
              <a:t>.  </a:t>
            </a:r>
            <a:r>
              <a:rPr lang="en-US" sz="2800" dirty="0" err="1" smtClean="0"/>
              <a:t>Contoh</a:t>
            </a:r>
            <a:r>
              <a:rPr lang="en-US" sz="2800" dirty="0" smtClean="0"/>
              <a:t> </a:t>
            </a:r>
            <a:r>
              <a:rPr lang="en-US" sz="2800" dirty="0" err="1" smtClean="0"/>
              <a:t>penggunaan</a:t>
            </a:r>
            <a:r>
              <a:rPr lang="en-US" sz="2800" dirty="0" smtClean="0"/>
              <a:t> </a:t>
            </a:r>
            <a:r>
              <a:rPr lang="en-US" sz="2800" dirty="0" err="1" smtClean="0"/>
              <a:t>struktur</a:t>
            </a:r>
            <a:r>
              <a:rPr lang="en-US" sz="2800" dirty="0" smtClean="0"/>
              <a:t> </a:t>
            </a:r>
            <a:r>
              <a:rPr lang="en-US" sz="2800" dirty="0" err="1" smtClean="0"/>
              <a:t>pohon</a:t>
            </a:r>
            <a:r>
              <a:rPr lang="en-US" sz="2800" dirty="0" smtClean="0"/>
              <a:t>:</a:t>
            </a:r>
            <a:endParaRPr lang="en-AU" sz="2800" dirty="0" smtClean="0"/>
          </a:p>
          <a:p>
            <a:pPr lvl="1"/>
            <a:r>
              <a:rPr lang="en-US" sz="2400" dirty="0" err="1" smtClean="0"/>
              <a:t>Silsilah</a:t>
            </a:r>
            <a:r>
              <a:rPr lang="en-US" sz="2400" dirty="0" smtClean="0"/>
              <a:t> </a:t>
            </a:r>
            <a:r>
              <a:rPr lang="en-US" sz="2400" dirty="0" err="1" smtClean="0"/>
              <a:t>keluarga</a:t>
            </a:r>
            <a:endParaRPr lang="en-AU" sz="2400" dirty="0" smtClean="0"/>
          </a:p>
          <a:p>
            <a:pPr lvl="1"/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pertandingan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berbentuk</a:t>
            </a:r>
            <a:r>
              <a:rPr lang="en-US" sz="2400" dirty="0" smtClean="0"/>
              <a:t> </a:t>
            </a:r>
            <a:r>
              <a:rPr lang="en-US" sz="2400" dirty="0" err="1" smtClean="0"/>
              <a:t>turnamen</a:t>
            </a:r>
            <a:endParaRPr lang="en-AU" sz="2400" dirty="0" smtClean="0"/>
          </a:p>
          <a:p>
            <a:pPr lvl="1"/>
            <a:r>
              <a:rPr lang="en-US" sz="2400" dirty="0" err="1" smtClean="0"/>
              <a:t>Struktur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perusahaan</a:t>
            </a:r>
            <a:r>
              <a:rPr lang="en-US" sz="2400" dirty="0" smtClean="0"/>
              <a:t> </a:t>
            </a:r>
            <a:endParaRPr lang="en-AU" sz="2400" dirty="0" smtClean="0"/>
          </a:p>
          <a:p>
            <a:endParaRPr lang="en-AU" dirty="0" smtClean="0"/>
          </a:p>
        </p:txBody>
      </p:sp>
      <p:sp>
        <p:nvSpPr>
          <p:cNvPr id="1536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165600" y="6305550"/>
            <a:ext cx="38608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r>
              <a:rPr lang="en-US" smtClean="0">
                <a:latin typeface="Arial Narrow" pitchFamily="34" charset="0"/>
              </a:rPr>
              <a:t>PENS-ITS</a:t>
            </a:r>
          </a:p>
        </p:txBody>
      </p:sp>
    </p:spTree>
    <p:extLst>
      <p:ext uri="{BB962C8B-B14F-4D97-AF65-F5344CB8AC3E}">
        <p14:creationId xmlns:p14="http://schemas.microsoft.com/office/powerpoint/2010/main" val="405615473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Membuat Simpul Baru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sz="2000" smtClean="0"/>
              <a:t>pohon </a:t>
            </a:r>
            <a:r>
              <a:rPr lang="en-US" sz="2000" b="1" smtClean="0"/>
              <a:t>baru</a:t>
            </a:r>
            <a:r>
              <a:rPr lang="en-US" sz="2000" smtClean="0"/>
              <a:t>(char hrf)</a:t>
            </a:r>
            <a:endParaRPr lang="en-AU" sz="2000" smtClean="0"/>
          </a:p>
          <a:p>
            <a:pPr marL="0" indent="0">
              <a:buFontTx/>
              <a:buNone/>
            </a:pPr>
            <a:r>
              <a:rPr lang="en-US" sz="2000" smtClean="0"/>
              <a:t>{</a:t>
            </a:r>
            <a:endParaRPr lang="en-AU" sz="2000" smtClean="0"/>
          </a:p>
          <a:p>
            <a:pPr marL="0" indent="0">
              <a:buFontTx/>
              <a:buNone/>
            </a:pPr>
            <a:r>
              <a:rPr lang="en-US" sz="2000" smtClean="0"/>
              <a:t>	pohon br;</a:t>
            </a:r>
            <a:endParaRPr lang="en-AU" sz="2000" smtClean="0"/>
          </a:p>
          <a:p>
            <a:pPr marL="0" indent="0">
              <a:buFontTx/>
              <a:buNone/>
            </a:pPr>
            <a:r>
              <a:rPr lang="en-US" sz="2000" smtClean="0"/>
              <a:t>	br=(pohon)malloc(sizeof(struct tree));</a:t>
            </a:r>
            <a:endParaRPr lang="en-AU" sz="2000" smtClean="0"/>
          </a:p>
          <a:p>
            <a:pPr marL="0" indent="0">
              <a:buFontTx/>
              <a:buNone/>
            </a:pPr>
            <a:r>
              <a:rPr lang="en-US" sz="2000" smtClean="0"/>
              <a:t>     	br-&gt;info=hrf;</a:t>
            </a:r>
            <a:endParaRPr lang="en-AU" sz="2000" smtClean="0"/>
          </a:p>
          <a:p>
            <a:pPr marL="0" indent="0">
              <a:buFontTx/>
              <a:buNone/>
            </a:pPr>
            <a:r>
              <a:rPr lang="en-US" sz="2000" smtClean="0"/>
              <a:t>     	br-&gt;kiri=NULL;</a:t>
            </a:r>
            <a:endParaRPr lang="en-AU" sz="2000" smtClean="0"/>
          </a:p>
          <a:p>
            <a:pPr marL="0" indent="0">
              <a:buFontTx/>
              <a:buNone/>
            </a:pPr>
            <a:r>
              <a:rPr lang="en-US" sz="2000" smtClean="0"/>
              <a:t>     	br-&gt;kanan=NULL;</a:t>
            </a:r>
            <a:endParaRPr lang="en-AU" sz="2000" smtClean="0"/>
          </a:p>
          <a:p>
            <a:pPr marL="0" indent="0">
              <a:buFontTx/>
              <a:buNone/>
            </a:pPr>
            <a:r>
              <a:rPr lang="en-US" sz="2000" smtClean="0"/>
              <a:t>     	return (br);</a:t>
            </a:r>
            <a:endParaRPr lang="en-AU" sz="2000" smtClean="0"/>
          </a:p>
          <a:p>
            <a:pPr marL="0" indent="0">
              <a:buFontTx/>
              <a:buNone/>
            </a:pPr>
            <a:r>
              <a:rPr lang="en-US" sz="2000" smtClean="0"/>
              <a:t>}</a:t>
            </a:r>
            <a:endParaRPr lang="en-AU" sz="2000" smtClean="0"/>
          </a:p>
        </p:txBody>
      </p:sp>
      <p:sp>
        <p:nvSpPr>
          <p:cNvPr id="52228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165600" y="6305550"/>
            <a:ext cx="38608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r>
              <a:rPr lang="en-US" smtClean="0">
                <a:latin typeface="Arial Narrow" pitchFamily="34" charset="0"/>
              </a:rPr>
              <a:t>PENS-ITS</a:t>
            </a:r>
          </a:p>
        </p:txBody>
      </p:sp>
    </p:spTree>
    <p:extLst>
      <p:ext uri="{BB962C8B-B14F-4D97-AF65-F5344CB8AC3E}">
        <p14:creationId xmlns:p14="http://schemas.microsoft.com/office/powerpoint/2010/main" val="231009002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786701" y="856532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en-AU" sz="3200" dirty="0" smtClean="0"/>
              <a:t/>
            </a:r>
            <a:br>
              <a:rPr lang="en-AU" sz="3200" dirty="0" smtClean="0"/>
            </a:br>
            <a:r>
              <a:rPr lang="en-US" sz="3200" dirty="0" err="1" smtClean="0"/>
              <a:t>Fungsi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menyisipkan</a:t>
            </a:r>
            <a:r>
              <a:rPr lang="en-US" sz="3200" dirty="0" smtClean="0"/>
              <a:t> </a:t>
            </a:r>
            <a:r>
              <a:rPr lang="en-US" sz="3200" dirty="0" err="1" smtClean="0"/>
              <a:t>simpul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Binary Search Tree yang </a:t>
            </a:r>
            <a:r>
              <a:rPr lang="en-US" sz="3200" dirty="0" err="1" smtClean="0"/>
              <a:t>sudah</a:t>
            </a:r>
            <a:r>
              <a:rPr lang="en-US" sz="3200" dirty="0" smtClean="0"/>
              <a:t> </a:t>
            </a:r>
            <a:r>
              <a:rPr lang="en-US" sz="3200" dirty="0" err="1" smtClean="0"/>
              <a:t>dibangun</a:t>
            </a:r>
            <a:r>
              <a:rPr lang="en-AU" sz="3200" dirty="0" smtClean="0"/>
              <a:t/>
            </a:r>
            <a:br>
              <a:rPr lang="en-AU" sz="3200" dirty="0" smtClean="0"/>
            </a:br>
            <a:endParaRPr lang="en-AU" sz="3200" dirty="0" smtClean="0"/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spcBef>
                <a:spcPct val="0"/>
              </a:spcBef>
              <a:buFontTx/>
              <a:buNone/>
            </a:pPr>
            <a:r>
              <a:rPr lang="en-US" sz="1400" b="1" dirty="0" smtClean="0"/>
              <a:t>void </a:t>
            </a:r>
            <a:r>
              <a:rPr lang="en-US" sz="1400" b="1" dirty="0" err="1" smtClean="0"/>
              <a:t>sisip</a:t>
            </a:r>
            <a:r>
              <a:rPr lang="en-US" sz="1400" b="1" dirty="0" smtClean="0"/>
              <a:t> (</a:t>
            </a:r>
            <a:r>
              <a:rPr lang="en-US" sz="1400" b="1" dirty="0" err="1" smtClean="0"/>
              <a:t>pohon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ph</a:t>
            </a:r>
            <a:r>
              <a:rPr lang="en-US" sz="1400" b="1" dirty="0" smtClean="0"/>
              <a:t>, </a:t>
            </a:r>
            <a:r>
              <a:rPr lang="en-US" sz="1400" b="1" dirty="0" err="1" smtClean="0"/>
              <a:t>pohon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sp</a:t>
            </a:r>
            <a:r>
              <a:rPr lang="en-US" sz="1400" b="1" dirty="0" smtClean="0"/>
              <a:t>)</a:t>
            </a:r>
            <a:endParaRPr lang="en-AU" sz="1400" b="1" dirty="0" smtClean="0"/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sz="1400" b="1" dirty="0" smtClean="0"/>
              <a:t>{</a:t>
            </a:r>
            <a:endParaRPr lang="en-AU" sz="1400" b="1" dirty="0" smtClean="0"/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sz="1400" b="1" dirty="0" smtClean="0"/>
              <a:t>     </a:t>
            </a:r>
            <a:r>
              <a:rPr lang="en-US" sz="1400" b="1" dirty="0" err="1" smtClean="0"/>
              <a:t>pohon</a:t>
            </a:r>
            <a:r>
              <a:rPr lang="en-US" sz="1400" b="1" dirty="0" smtClean="0"/>
              <a:t> P,Q;</a:t>
            </a:r>
            <a:endParaRPr lang="en-AU" sz="1400" b="1" dirty="0" smtClean="0"/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sz="1400" b="1" dirty="0" smtClean="0"/>
              <a:t>     P = </a:t>
            </a:r>
            <a:r>
              <a:rPr lang="en-US" sz="1400" b="1" dirty="0" err="1" smtClean="0"/>
              <a:t>ph</a:t>
            </a:r>
            <a:r>
              <a:rPr lang="en-US" sz="1400" b="1" dirty="0" smtClean="0"/>
              <a:t>;</a:t>
            </a:r>
            <a:endParaRPr lang="en-AU" sz="1400" b="1" dirty="0" smtClean="0"/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sz="1400" b="1" dirty="0" smtClean="0"/>
              <a:t>     Q = </a:t>
            </a:r>
            <a:r>
              <a:rPr lang="en-US" sz="1400" b="1" dirty="0" err="1" smtClean="0"/>
              <a:t>ph</a:t>
            </a:r>
            <a:r>
              <a:rPr lang="en-US" sz="1400" b="1" dirty="0" smtClean="0"/>
              <a:t>;</a:t>
            </a:r>
            <a:endParaRPr lang="en-AU" sz="1400" b="1" dirty="0" smtClean="0"/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sz="1400" b="1" dirty="0" smtClean="0"/>
              <a:t>      while((</a:t>
            </a:r>
            <a:r>
              <a:rPr lang="en-US" sz="1400" b="1" dirty="0" err="1" smtClean="0"/>
              <a:t>sp</a:t>
            </a:r>
            <a:r>
              <a:rPr lang="en-US" sz="1400" b="1" dirty="0" smtClean="0"/>
              <a:t>-&gt;info != </a:t>
            </a:r>
            <a:r>
              <a:rPr lang="en-US" sz="1400" b="1" dirty="0" err="1" smtClean="0"/>
              <a:t>ph</a:t>
            </a:r>
            <a:r>
              <a:rPr lang="en-US" sz="1400" b="1" dirty="0" smtClean="0"/>
              <a:t>-&gt;info)&amp;&amp;(Q!=NULL))</a:t>
            </a:r>
            <a:endParaRPr lang="en-AU" sz="1400" b="1" dirty="0" smtClean="0"/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sz="1400" b="1" dirty="0" smtClean="0"/>
              <a:t>    {</a:t>
            </a:r>
            <a:endParaRPr lang="en-AU" sz="1400" b="1" dirty="0" smtClean="0"/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sz="1400" b="1" dirty="0" smtClean="0"/>
              <a:t>            P = Q;</a:t>
            </a:r>
            <a:endParaRPr lang="en-AU" sz="1400" b="1" dirty="0" smtClean="0"/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sz="1400" b="1" dirty="0" smtClean="0"/>
              <a:t>            if (</a:t>
            </a:r>
            <a:r>
              <a:rPr lang="en-US" sz="1400" b="1" dirty="0" err="1" smtClean="0"/>
              <a:t>sp</a:t>
            </a:r>
            <a:r>
              <a:rPr lang="en-US" sz="1400" b="1" dirty="0" smtClean="0"/>
              <a:t>-&gt;info &lt; P-&gt;info)</a:t>
            </a:r>
            <a:endParaRPr lang="en-AU" sz="1400" b="1" dirty="0" smtClean="0"/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sz="1400" b="1" dirty="0" smtClean="0"/>
              <a:t>                   Q = P-&gt;</a:t>
            </a:r>
            <a:r>
              <a:rPr lang="en-US" sz="1400" b="1" dirty="0" err="1" smtClean="0"/>
              <a:t>kiri</a:t>
            </a:r>
            <a:r>
              <a:rPr lang="en-US" sz="1400" b="1" dirty="0" smtClean="0"/>
              <a:t>;</a:t>
            </a:r>
            <a:endParaRPr lang="en-AU" sz="1400" b="1" dirty="0" smtClean="0"/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sz="1400" b="1" dirty="0" smtClean="0"/>
              <a:t>            Else</a:t>
            </a:r>
            <a:endParaRPr lang="en-AU" sz="1400" b="1" dirty="0" smtClean="0"/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sz="1400" b="1" dirty="0" smtClean="0"/>
              <a:t> 	Q = P-&gt;</a:t>
            </a:r>
            <a:r>
              <a:rPr lang="en-US" sz="1400" b="1" dirty="0" err="1" smtClean="0"/>
              <a:t>kanan</a:t>
            </a:r>
            <a:r>
              <a:rPr lang="en-US" sz="1400" b="1" dirty="0" smtClean="0"/>
              <a:t>;</a:t>
            </a:r>
            <a:endParaRPr lang="en-AU" sz="1400" b="1" dirty="0" smtClean="0"/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sz="1400" b="1" dirty="0" smtClean="0"/>
              <a:t>      }</a:t>
            </a:r>
            <a:endParaRPr lang="en-AU" sz="1400" b="1" dirty="0" smtClean="0"/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sz="1400" b="1" dirty="0" smtClean="0"/>
              <a:t>      if(</a:t>
            </a:r>
            <a:r>
              <a:rPr lang="en-US" sz="1400" b="1" dirty="0" err="1" smtClean="0"/>
              <a:t>sp</a:t>
            </a:r>
            <a:r>
              <a:rPr lang="en-US" sz="1400" b="1" dirty="0" smtClean="0"/>
              <a:t>-&gt;info == P-&gt;info)</a:t>
            </a:r>
            <a:endParaRPr lang="en-AU" sz="1400" b="1" dirty="0" smtClean="0"/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sz="1400" b="1" dirty="0" smtClean="0"/>
              <a:t>             </a:t>
            </a:r>
            <a:r>
              <a:rPr lang="en-US" sz="1400" b="1" dirty="0" err="1" smtClean="0"/>
              <a:t>printf</a:t>
            </a:r>
            <a:r>
              <a:rPr lang="en-US" sz="1400" b="1" dirty="0" smtClean="0"/>
              <a:t>("</a:t>
            </a:r>
            <a:r>
              <a:rPr lang="en-US" sz="1400" b="1" dirty="0" err="1" smtClean="0"/>
              <a:t>Sudah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ada</a:t>
            </a:r>
            <a:r>
              <a:rPr lang="en-US" sz="1400" b="1" dirty="0" smtClean="0"/>
              <a:t>");</a:t>
            </a:r>
            <a:endParaRPr lang="en-AU" sz="1400" b="1" dirty="0" smtClean="0"/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sz="1400" b="1" dirty="0" smtClean="0"/>
              <a:t>      else</a:t>
            </a:r>
            <a:endParaRPr lang="en-AU" sz="1400" b="1" dirty="0" smtClean="0"/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sz="1400" b="1" dirty="0" smtClean="0"/>
              <a:t>	if(</a:t>
            </a:r>
            <a:r>
              <a:rPr lang="en-US" sz="1400" b="1" dirty="0" err="1" smtClean="0"/>
              <a:t>sp</a:t>
            </a:r>
            <a:r>
              <a:rPr lang="en-US" sz="1400" b="1" dirty="0" smtClean="0"/>
              <a:t>-&gt;info &lt; P-&gt;info)</a:t>
            </a:r>
            <a:endParaRPr lang="en-AU" sz="1400" b="1" dirty="0" smtClean="0"/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sz="1400" b="1" dirty="0" smtClean="0"/>
              <a:t>		P-&gt;</a:t>
            </a:r>
            <a:r>
              <a:rPr lang="en-US" sz="1400" b="1" dirty="0" err="1" smtClean="0"/>
              <a:t>kiri</a:t>
            </a:r>
            <a:r>
              <a:rPr lang="en-US" sz="1400" b="1" dirty="0" smtClean="0"/>
              <a:t>=</a:t>
            </a:r>
            <a:r>
              <a:rPr lang="en-US" sz="1400" b="1" dirty="0" err="1" smtClean="0"/>
              <a:t>sp</a:t>
            </a:r>
            <a:r>
              <a:rPr lang="en-US" sz="1400" b="1" dirty="0" smtClean="0"/>
              <a:t>;</a:t>
            </a:r>
            <a:endParaRPr lang="en-AU" sz="1400" b="1" dirty="0" smtClean="0"/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sz="1400" b="1" dirty="0" smtClean="0"/>
              <a:t>	Else</a:t>
            </a:r>
            <a:endParaRPr lang="en-AU" sz="1400" b="1" dirty="0" smtClean="0"/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sz="1400" b="1" dirty="0" smtClean="0"/>
              <a:t>		P-&gt;</a:t>
            </a:r>
            <a:r>
              <a:rPr lang="en-US" sz="1400" b="1" dirty="0" err="1" smtClean="0"/>
              <a:t>kanan</a:t>
            </a:r>
            <a:r>
              <a:rPr lang="en-US" sz="1400" b="1" dirty="0" smtClean="0"/>
              <a:t>=</a:t>
            </a:r>
            <a:r>
              <a:rPr lang="en-US" sz="1400" b="1" dirty="0" err="1" smtClean="0"/>
              <a:t>sp</a:t>
            </a:r>
            <a:r>
              <a:rPr lang="en-US" sz="1400" b="1" dirty="0" smtClean="0"/>
              <a:t>;</a:t>
            </a:r>
            <a:endParaRPr lang="en-AU" sz="1400" b="1" dirty="0" smtClean="0"/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sz="1400" b="1" dirty="0" smtClean="0"/>
              <a:t>}</a:t>
            </a:r>
            <a:endParaRPr lang="en-AU" sz="1400" b="1" dirty="0" smtClean="0"/>
          </a:p>
          <a:p>
            <a:pPr marL="0" indent="0">
              <a:spcBef>
                <a:spcPct val="0"/>
              </a:spcBef>
              <a:buFontTx/>
              <a:buNone/>
            </a:pPr>
            <a:endParaRPr lang="en-AU" sz="1400" dirty="0" smtClean="0"/>
          </a:p>
        </p:txBody>
      </p:sp>
      <p:sp>
        <p:nvSpPr>
          <p:cNvPr id="53252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165600" y="6305550"/>
            <a:ext cx="38608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r>
              <a:rPr lang="en-US" smtClean="0">
                <a:latin typeface="Arial Narrow" pitchFamily="34" charset="0"/>
              </a:rPr>
              <a:t>PENS-ITS</a:t>
            </a:r>
          </a:p>
        </p:txBody>
      </p:sp>
    </p:spTree>
    <p:extLst>
      <p:ext uri="{BB962C8B-B14F-4D97-AF65-F5344CB8AC3E}">
        <p14:creationId xmlns:p14="http://schemas.microsoft.com/office/powerpoint/2010/main" val="110355093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Kesimpulan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b="1" dirty="0" smtClean="0"/>
              <a:t>Tree </a:t>
            </a:r>
            <a:r>
              <a:rPr lang="en-AU" dirty="0" smtClean="0"/>
              <a:t>		: </a:t>
            </a:r>
            <a:r>
              <a:rPr lang="en-AU" dirty="0" err="1"/>
              <a:t>Struktur</a:t>
            </a:r>
            <a:r>
              <a:rPr lang="en-AU" dirty="0"/>
              <a:t> </a:t>
            </a:r>
            <a:r>
              <a:rPr lang="en-AU" dirty="0" err="1"/>
              <a:t>pohon</a:t>
            </a:r>
            <a:r>
              <a:rPr lang="en-AU" dirty="0"/>
              <a:t> (tree) </a:t>
            </a:r>
            <a:r>
              <a:rPr lang="en-AU" dirty="0" err="1"/>
              <a:t>biasanya</a:t>
            </a:r>
            <a:r>
              <a:rPr lang="en-AU" dirty="0"/>
              <a:t> </a:t>
            </a:r>
            <a:r>
              <a:rPr lang="en-AU" dirty="0" err="1"/>
              <a:t>digunakan</a:t>
            </a:r>
            <a:r>
              <a:rPr lang="en-AU" dirty="0"/>
              <a:t> </a:t>
            </a:r>
            <a:r>
              <a:rPr lang="en-AU" dirty="0" err="1"/>
              <a:t>untuk</a:t>
            </a:r>
            <a:r>
              <a:rPr lang="en-AU" dirty="0"/>
              <a:t> </a:t>
            </a:r>
            <a:r>
              <a:rPr lang="en-AU" dirty="0" err="1"/>
              <a:t>menggambarkan</a:t>
            </a:r>
            <a:r>
              <a:rPr lang="en-AU" dirty="0"/>
              <a:t> </a:t>
            </a:r>
            <a:r>
              <a:rPr lang="en-AU" dirty="0" err="1"/>
              <a:t>hubungan</a:t>
            </a:r>
            <a:r>
              <a:rPr lang="en-AU" dirty="0"/>
              <a:t> yang </a:t>
            </a:r>
            <a:r>
              <a:rPr lang="en-AU" dirty="0" err="1"/>
              <a:t>bersifat</a:t>
            </a:r>
            <a:r>
              <a:rPr lang="en-AU" dirty="0"/>
              <a:t> </a:t>
            </a:r>
            <a:r>
              <a:rPr lang="en-AU" dirty="0" err="1"/>
              <a:t>hirarkis</a:t>
            </a:r>
            <a:r>
              <a:rPr lang="en-AU" dirty="0"/>
              <a:t> </a:t>
            </a:r>
            <a:r>
              <a:rPr lang="en-AU" dirty="0" err="1"/>
              <a:t>antara</a:t>
            </a:r>
            <a:r>
              <a:rPr lang="en-AU" dirty="0"/>
              <a:t> </a:t>
            </a:r>
            <a:r>
              <a:rPr lang="en-AU" dirty="0" err="1"/>
              <a:t>elemen-elemen</a:t>
            </a:r>
            <a:r>
              <a:rPr lang="en-AU" dirty="0"/>
              <a:t> yang </a:t>
            </a:r>
            <a:r>
              <a:rPr lang="en-AU" dirty="0" err="1"/>
              <a:t>ada</a:t>
            </a:r>
            <a:r>
              <a:rPr lang="en-AU" dirty="0"/>
              <a:t>.</a:t>
            </a:r>
          </a:p>
          <a:p>
            <a:r>
              <a:rPr lang="en-AU" b="1" dirty="0"/>
              <a:t>Binary </a:t>
            </a:r>
            <a:r>
              <a:rPr lang="en-AU" b="1" dirty="0" smtClean="0"/>
              <a:t>Tree</a:t>
            </a:r>
            <a:r>
              <a:rPr lang="en-AU" dirty="0" smtClean="0"/>
              <a:t>	: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pengorganisasian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hirarki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buah</a:t>
            </a:r>
            <a:r>
              <a:rPr lang="en-US" dirty="0"/>
              <a:t> </a:t>
            </a:r>
            <a:r>
              <a:rPr lang="en-US" dirty="0" err="1"/>
              <a:t>simpul</a:t>
            </a:r>
            <a:r>
              <a:rPr lang="en-US" dirty="0"/>
              <a:t>,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simpul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2. </a:t>
            </a:r>
          </a:p>
          <a:p>
            <a:r>
              <a:rPr lang="en-AU" b="1" dirty="0" smtClean="0"/>
              <a:t>Binary </a:t>
            </a:r>
            <a:r>
              <a:rPr lang="en-AU" b="1" dirty="0"/>
              <a:t>Search </a:t>
            </a:r>
            <a:r>
              <a:rPr lang="en-AU" b="1" dirty="0" smtClean="0"/>
              <a:t>Tree</a:t>
            </a:r>
          </a:p>
          <a:p>
            <a:r>
              <a:rPr lang="en-US" dirty="0" err="1"/>
              <a:t>Sebuah</a:t>
            </a:r>
            <a:r>
              <a:rPr lang="en-US" dirty="0"/>
              <a:t> node di Binary Search Tree </a:t>
            </a:r>
            <a:r>
              <a:rPr lang="en-US" dirty="0" err="1"/>
              <a:t>memiliki</a:t>
            </a:r>
            <a:r>
              <a:rPr lang="en-US" dirty="0"/>
              <a:t> path yang </a:t>
            </a:r>
            <a:r>
              <a:rPr lang="en-US" dirty="0" err="1"/>
              <a:t>unik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root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aturan</a:t>
            </a:r>
            <a:r>
              <a:rPr lang="en-US" dirty="0"/>
              <a:t> ordering</a:t>
            </a:r>
          </a:p>
          <a:p>
            <a:pPr lvl="1"/>
            <a:r>
              <a:rPr lang="en-US" sz="2000" dirty="0" err="1"/>
              <a:t>Sebuah</a:t>
            </a:r>
            <a:r>
              <a:rPr lang="en-US" sz="2000" dirty="0"/>
              <a:t> Node, </a:t>
            </a:r>
            <a:r>
              <a:rPr lang="en-US" sz="2000" dirty="0" err="1"/>
              <a:t>mempunyai</a:t>
            </a:r>
            <a:r>
              <a:rPr lang="en-US" sz="2000" dirty="0"/>
              <a:t> </a:t>
            </a:r>
            <a:r>
              <a:rPr lang="en-US" sz="2000" dirty="0" err="1"/>
              <a:t>subtree</a:t>
            </a:r>
            <a:r>
              <a:rPr lang="en-US" sz="2000" dirty="0"/>
              <a:t> </a:t>
            </a:r>
            <a:r>
              <a:rPr lang="en-US" sz="2000" dirty="0" err="1"/>
              <a:t>kiri</a:t>
            </a:r>
            <a:r>
              <a:rPr lang="en-US" sz="2000" dirty="0"/>
              <a:t> yang </a:t>
            </a:r>
            <a:r>
              <a:rPr lang="en-US" sz="2000" dirty="0" err="1"/>
              <a:t>memiliki</a:t>
            </a:r>
            <a:r>
              <a:rPr lang="en-US" sz="2000" dirty="0"/>
              <a:t> </a:t>
            </a:r>
            <a:r>
              <a:rPr lang="en-US" sz="2000" dirty="0" err="1"/>
              <a:t>nilai</a:t>
            </a:r>
            <a:r>
              <a:rPr lang="en-US" sz="2000" dirty="0"/>
              <a:t>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kecil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node </a:t>
            </a:r>
            <a:r>
              <a:rPr lang="en-US" sz="2000" dirty="0" err="1"/>
              <a:t>tsb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subtree</a:t>
            </a:r>
            <a:r>
              <a:rPr lang="en-US" sz="2000" dirty="0"/>
              <a:t> </a:t>
            </a:r>
            <a:r>
              <a:rPr lang="en-US" sz="2000" dirty="0" err="1"/>
              <a:t>kanan</a:t>
            </a:r>
            <a:r>
              <a:rPr lang="en-US" sz="2000" dirty="0"/>
              <a:t> </a:t>
            </a:r>
            <a:r>
              <a:rPr lang="en-US" sz="2000" dirty="0" err="1"/>
              <a:t>memiliki</a:t>
            </a:r>
            <a:r>
              <a:rPr lang="en-US" sz="2000" dirty="0"/>
              <a:t> </a:t>
            </a:r>
            <a:r>
              <a:rPr lang="en-US" sz="2000" dirty="0" err="1"/>
              <a:t>nilai</a:t>
            </a:r>
            <a:r>
              <a:rPr lang="en-US" sz="2000" dirty="0"/>
              <a:t>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besar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node </a:t>
            </a:r>
            <a:r>
              <a:rPr lang="en-US" sz="2000" dirty="0" err="1"/>
              <a:t>tsb</a:t>
            </a:r>
            <a:r>
              <a:rPr lang="en-US" sz="2000" dirty="0"/>
              <a:t>. </a:t>
            </a:r>
          </a:p>
          <a:p>
            <a:pPr lvl="1"/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diperbolehkan</a:t>
            </a:r>
            <a:r>
              <a:rPr lang="en-US" sz="2000" dirty="0"/>
              <a:t> </a:t>
            </a:r>
            <a:r>
              <a:rPr lang="en-US" sz="2000" dirty="0" err="1"/>
              <a:t>ada</a:t>
            </a:r>
            <a:r>
              <a:rPr lang="en-US" sz="2000" dirty="0"/>
              <a:t> node yang </a:t>
            </a:r>
            <a:r>
              <a:rPr lang="en-US" sz="2000" dirty="0" err="1"/>
              <a:t>memiliki</a:t>
            </a:r>
            <a:r>
              <a:rPr lang="en-US" sz="2000" dirty="0"/>
              <a:t> </a:t>
            </a:r>
            <a:r>
              <a:rPr lang="en-US" sz="2000" dirty="0" err="1"/>
              <a:t>nilai</a:t>
            </a:r>
            <a:r>
              <a:rPr lang="en-US" sz="2000" dirty="0"/>
              <a:t> yang </a:t>
            </a:r>
            <a:r>
              <a:rPr lang="en-US" sz="2000" dirty="0" err="1"/>
              <a:t>sama</a:t>
            </a:r>
            <a:r>
              <a:rPr lang="en-US" sz="2000" dirty="0"/>
              <a:t>.</a:t>
            </a:r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2488683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Kesimpulan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err="1"/>
              <a:t>Metode</a:t>
            </a:r>
            <a:r>
              <a:rPr lang="en-AU" dirty="0"/>
              <a:t> Traversal</a:t>
            </a:r>
          </a:p>
          <a:p>
            <a:r>
              <a:rPr lang="en-AU" dirty="0"/>
              <a:t>- </a:t>
            </a:r>
            <a:r>
              <a:rPr lang="en-AU" dirty="0" err="1"/>
              <a:t>Inorder</a:t>
            </a:r>
            <a:endParaRPr lang="en-AU" dirty="0"/>
          </a:p>
          <a:p>
            <a:r>
              <a:rPr lang="en-AU" dirty="0"/>
              <a:t>- </a:t>
            </a:r>
            <a:r>
              <a:rPr lang="en-AU" dirty="0" err="1"/>
              <a:t>Preorder</a:t>
            </a:r>
            <a:endParaRPr lang="en-AU" dirty="0"/>
          </a:p>
          <a:p>
            <a:r>
              <a:rPr lang="en-AU" dirty="0"/>
              <a:t>- </a:t>
            </a:r>
            <a:r>
              <a:rPr lang="en-AU" dirty="0" err="1"/>
              <a:t>Postorder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8205495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Latihan</a:t>
            </a:r>
            <a:r>
              <a:rPr lang="en-AU" dirty="0" smtClean="0"/>
              <a:t> </a:t>
            </a:r>
            <a:r>
              <a:rPr lang="en-AU" dirty="0" err="1" smtClean="0"/>
              <a:t>Soal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err="1" smtClean="0"/>
              <a:t>Buatlah</a:t>
            </a:r>
            <a:r>
              <a:rPr lang="en-AU" dirty="0" smtClean="0"/>
              <a:t> Binary Search Tree, </a:t>
            </a:r>
            <a:r>
              <a:rPr lang="en-AU" dirty="0" err="1" smtClean="0"/>
              <a:t>dengan</a:t>
            </a:r>
            <a:r>
              <a:rPr lang="en-AU" dirty="0" smtClean="0"/>
              <a:t> data</a:t>
            </a:r>
          </a:p>
          <a:p>
            <a:r>
              <a:rPr lang="en-AU" dirty="0" smtClean="0"/>
              <a:t>7 5 12 3 6 1 4 9</a:t>
            </a:r>
          </a:p>
          <a:p>
            <a:r>
              <a:rPr lang="en-AU" dirty="0" err="1" smtClean="0"/>
              <a:t>Lakukan</a:t>
            </a:r>
            <a:r>
              <a:rPr lang="en-AU" dirty="0" smtClean="0"/>
              <a:t> </a:t>
            </a:r>
            <a:r>
              <a:rPr lang="en-AU" dirty="0" err="1" smtClean="0"/>
              <a:t>Metode</a:t>
            </a:r>
            <a:r>
              <a:rPr lang="en-AU" dirty="0" smtClean="0"/>
              <a:t> Traversal </a:t>
            </a:r>
            <a:r>
              <a:rPr lang="en-AU" dirty="0" err="1" smtClean="0"/>
              <a:t>dengan</a:t>
            </a:r>
            <a:r>
              <a:rPr lang="en-AU" dirty="0" smtClean="0"/>
              <a:t> </a:t>
            </a:r>
            <a:r>
              <a:rPr lang="en-AU" dirty="0" err="1" smtClean="0"/>
              <a:t>algoritma</a:t>
            </a:r>
            <a:r>
              <a:rPr lang="en-AU" dirty="0" smtClean="0"/>
              <a:t>:</a:t>
            </a:r>
          </a:p>
          <a:p>
            <a:r>
              <a:rPr lang="en-AU" dirty="0" smtClean="0"/>
              <a:t>- </a:t>
            </a:r>
            <a:r>
              <a:rPr lang="en-AU" dirty="0" err="1" smtClean="0"/>
              <a:t>Inorder</a:t>
            </a:r>
            <a:endParaRPr lang="en-AU" dirty="0" smtClean="0"/>
          </a:p>
          <a:p>
            <a:r>
              <a:rPr lang="en-AU" dirty="0" smtClean="0"/>
              <a:t>- </a:t>
            </a:r>
            <a:r>
              <a:rPr lang="en-AU" dirty="0" err="1" smtClean="0"/>
              <a:t>Preorder</a:t>
            </a:r>
            <a:endParaRPr lang="en-AU" dirty="0" smtClean="0"/>
          </a:p>
          <a:p>
            <a:r>
              <a:rPr lang="en-AU" dirty="0" smtClean="0"/>
              <a:t>- </a:t>
            </a:r>
            <a:r>
              <a:rPr lang="en-AU" smtClean="0"/>
              <a:t>Postorder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67295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Contoh Tree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2000" smtClean="0"/>
              <a:t>Struktur organisasi dari sebuah perusahaan </a:t>
            </a:r>
            <a:endParaRPr lang="en-AU" sz="2000" smtClean="0"/>
          </a:p>
          <a:p>
            <a:endParaRPr lang="en-AU" smtClean="0"/>
          </a:p>
        </p:txBody>
      </p:sp>
      <p:pic>
        <p:nvPicPr>
          <p:cNvPr id="16389" name="Picture 4" descr="AAERVDA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4800" y="2286000"/>
            <a:ext cx="62992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4734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884787" y="893427"/>
            <a:ext cx="10972800" cy="838200"/>
          </a:xfrm>
        </p:spPr>
        <p:txBody>
          <a:bodyPr anchor="t"/>
          <a:lstStyle/>
          <a:p>
            <a:r>
              <a:rPr lang="en-US" dirty="0" err="1" smtClean="0"/>
              <a:t>Contoh</a:t>
            </a:r>
            <a:r>
              <a:rPr lang="en-US" dirty="0" smtClean="0"/>
              <a:t> Tree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812800" y="1849073"/>
            <a:ext cx="10972800" cy="4525963"/>
          </a:xfrm>
        </p:spPr>
        <p:txBody>
          <a:bodyPr/>
          <a:lstStyle/>
          <a:p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 smtClean="0"/>
              <a:t>operasi</a:t>
            </a:r>
            <a:r>
              <a:rPr lang="en-US" sz="2800" dirty="0" smtClean="0"/>
              <a:t> </a:t>
            </a:r>
            <a:r>
              <a:rPr lang="en-US" sz="2800" dirty="0" err="1" smtClean="0"/>
              <a:t>menggunakan</a:t>
            </a:r>
            <a:r>
              <a:rPr lang="en-US" sz="2800" dirty="0" smtClean="0"/>
              <a:t> tree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struktur</a:t>
            </a:r>
            <a:r>
              <a:rPr lang="en-US" sz="2800" dirty="0" smtClean="0"/>
              <a:t> file</a:t>
            </a:r>
          </a:p>
        </p:txBody>
      </p:sp>
      <p:pic>
        <p:nvPicPr>
          <p:cNvPr id="17412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7084" y="2327888"/>
            <a:ext cx="7315200" cy="3725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162853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Istilah Umum di Tree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1861" y="1871024"/>
            <a:ext cx="5486400" cy="452596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AU" sz="2000" dirty="0"/>
              <a:t>A </a:t>
            </a:r>
            <a:r>
              <a:rPr lang="en-AU" sz="2000" dirty="0" err="1" smtClean="0"/>
              <a:t>adalah</a:t>
            </a:r>
            <a:r>
              <a:rPr lang="en-AU" sz="2000" dirty="0" smtClean="0"/>
              <a:t> </a:t>
            </a:r>
            <a:r>
              <a:rPr lang="en-AU" sz="2000" b="1" dirty="0" smtClean="0">
                <a:solidFill>
                  <a:srgbClr val="0070C0"/>
                </a:solidFill>
              </a:rPr>
              <a:t>root</a:t>
            </a:r>
            <a:r>
              <a:rPr lang="en-AU" sz="2000" dirty="0" smtClean="0"/>
              <a:t> </a:t>
            </a:r>
            <a:r>
              <a:rPr lang="en-AU" sz="2000" dirty="0" err="1" smtClean="0"/>
              <a:t>dari</a:t>
            </a:r>
            <a:r>
              <a:rPr lang="en-AU" sz="2000" dirty="0" smtClean="0"/>
              <a:t> Tree</a:t>
            </a:r>
            <a:endParaRPr lang="en-AU" sz="2000" dirty="0"/>
          </a:p>
          <a:p>
            <a:pPr>
              <a:defRPr/>
            </a:pPr>
            <a:r>
              <a:rPr lang="en-AU" sz="2000" dirty="0" smtClean="0"/>
              <a:t>B </a:t>
            </a:r>
            <a:r>
              <a:rPr lang="en-AU" sz="2000" dirty="0" err="1" smtClean="0"/>
              <a:t>adalah</a:t>
            </a:r>
            <a:r>
              <a:rPr lang="en-AU" sz="2000" dirty="0" smtClean="0"/>
              <a:t> </a:t>
            </a:r>
            <a:r>
              <a:rPr lang="en-AU" sz="2000" b="1" dirty="0">
                <a:solidFill>
                  <a:srgbClr val="0070C0"/>
                </a:solidFill>
              </a:rPr>
              <a:t>parent</a:t>
            </a:r>
            <a:r>
              <a:rPr lang="en-AU" sz="2000" dirty="0" smtClean="0"/>
              <a:t> </a:t>
            </a:r>
            <a:r>
              <a:rPr lang="en-AU" sz="2000" dirty="0" err="1" smtClean="0"/>
              <a:t>dari</a:t>
            </a:r>
            <a:r>
              <a:rPr lang="en-AU" sz="2000" dirty="0" smtClean="0"/>
              <a:t> </a:t>
            </a:r>
            <a:r>
              <a:rPr lang="en-AU" sz="2000" dirty="0"/>
              <a:t>D </a:t>
            </a:r>
            <a:r>
              <a:rPr lang="en-AU" sz="2000" dirty="0" err="1" smtClean="0"/>
              <a:t>dan</a:t>
            </a:r>
            <a:r>
              <a:rPr lang="en-AU" sz="2000" dirty="0" smtClean="0"/>
              <a:t> </a:t>
            </a:r>
            <a:r>
              <a:rPr lang="en-AU" sz="2000" dirty="0"/>
              <a:t>E</a:t>
            </a:r>
          </a:p>
          <a:p>
            <a:pPr>
              <a:defRPr/>
            </a:pPr>
            <a:r>
              <a:rPr lang="en-AU" sz="2000" dirty="0" smtClean="0"/>
              <a:t>C </a:t>
            </a:r>
            <a:r>
              <a:rPr lang="en-AU" sz="2000" dirty="0" err="1" smtClean="0"/>
              <a:t>adalah</a:t>
            </a:r>
            <a:r>
              <a:rPr lang="en-AU" sz="2000" dirty="0" smtClean="0"/>
              <a:t> </a:t>
            </a:r>
            <a:r>
              <a:rPr lang="en-AU" sz="2000" b="1" dirty="0">
                <a:solidFill>
                  <a:srgbClr val="0070C0"/>
                </a:solidFill>
              </a:rPr>
              <a:t>sibling</a:t>
            </a:r>
            <a:r>
              <a:rPr lang="en-AU" sz="2000" dirty="0" smtClean="0"/>
              <a:t> </a:t>
            </a:r>
            <a:r>
              <a:rPr lang="en-AU" sz="2000" dirty="0" err="1" smtClean="0"/>
              <a:t>dari</a:t>
            </a:r>
            <a:r>
              <a:rPr lang="en-AU" sz="2000" dirty="0" smtClean="0"/>
              <a:t> </a:t>
            </a:r>
            <a:r>
              <a:rPr lang="en-AU" sz="2000" dirty="0"/>
              <a:t>B</a:t>
            </a:r>
          </a:p>
          <a:p>
            <a:pPr>
              <a:defRPr/>
            </a:pPr>
            <a:r>
              <a:rPr lang="en-AU" sz="2000" dirty="0" smtClean="0"/>
              <a:t>D </a:t>
            </a:r>
            <a:r>
              <a:rPr lang="en-AU" sz="2000" dirty="0" err="1" smtClean="0"/>
              <a:t>dan</a:t>
            </a:r>
            <a:r>
              <a:rPr lang="en-AU" sz="2000" dirty="0" smtClean="0"/>
              <a:t> </a:t>
            </a:r>
            <a:r>
              <a:rPr lang="en-AU" sz="2000" dirty="0"/>
              <a:t>E </a:t>
            </a:r>
            <a:r>
              <a:rPr lang="en-AU" sz="2000" dirty="0" err="1" smtClean="0"/>
              <a:t>adalah</a:t>
            </a:r>
            <a:r>
              <a:rPr lang="en-AU" sz="2000" dirty="0" smtClean="0"/>
              <a:t> </a:t>
            </a:r>
            <a:r>
              <a:rPr lang="en-AU" sz="2000" b="1" dirty="0">
                <a:solidFill>
                  <a:srgbClr val="0070C0"/>
                </a:solidFill>
              </a:rPr>
              <a:t>children</a:t>
            </a:r>
            <a:r>
              <a:rPr lang="en-AU" sz="2000" dirty="0" smtClean="0"/>
              <a:t>/</a:t>
            </a:r>
            <a:r>
              <a:rPr lang="en-AU" sz="2000" dirty="0" err="1" smtClean="0"/>
              <a:t>anak</a:t>
            </a:r>
            <a:r>
              <a:rPr lang="en-AU" sz="2000" dirty="0" smtClean="0"/>
              <a:t> </a:t>
            </a:r>
            <a:r>
              <a:rPr lang="en-AU" sz="2000" dirty="0" err="1" smtClean="0"/>
              <a:t>dari</a:t>
            </a:r>
            <a:r>
              <a:rPr lang="en-AU" sz="2000" dirty="0" smtClean="0"/>
              <a:t> B</a:t>
            </a:r>
          </a:p>
          <a:p>
            <a:pPr>
              <a:defRPr/>
            </a:pPr>
            <a:r>
              <a:rPr lang="en-AU" sz="2000" dirty="0" smtClean="0"/>
              <a:t>D</a:t>
            </a:r>
            <a:r>
              <a:rPr lang="en-AU" sz="2000" dirty="0"/>
              <a:t>, E, F, G, I </a:t>
            </a:r>
            <a:r>
              <a:rPr lang="en-AU" sz="2000" dirty="0" err="1" smtClean="0"/>
              <a:t>adalah</a:t>
            </a:r>
            <a:r>
              <a:rPr lang="en-AU" sz="2000" dirty="0" smtClean="0"/>
              <a:t> </a:t>
            </a:r>
            <a:r>
              <a:rPr lang="en-AU" sz="2000" b="1" dirty="0">
                <a:solidFill>
                  <a:srgbClr val="0070C0"/>
                </a:solidFill>
              </a:rPr>
              <a:t>external</a:t>
            </a:r>
            <a:r>
              <a:rPr lang="en-A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AU" sz="2000" b="1" dirty="0">
                <a:solidFill>
                  <a:srgbClr val="0070C0"/>
                </a:solidFill>
              </a:rPr>
              <a:t>nodes</a:t>
            </a:r>
            <a:r>
              <a:rPr lang="en-AU" sz="2000" dirty="0" smtClean="0"/>
              <a:t> </a:t>
            </a:r>
            <a:r>
              <a:rPr lang="en-AU" sz="2000" dirty="0" err="1" smtClean="0"/>
              <a:t>atau</a:t>
            </a:r>
            <a:r>
              <a:rPr lang="en-AU" sz="2000" dirty="0" smtClean="0"/>
              <a:t> </a:t>
            </a:r>
            <a:r>
              <a:rPr lang="en-AU" sz="2000" b="1" dirty="0">
                <a:solidFill>
                  <a:srgbClr val="0070C0"/>
                </a:solidFill>
              </a:rPr>
              <a:t>leaf</a:t>
            </a:r>
          </a:p>
          <a:p>
            <a:pPr>
              <a:defRPr/>
            </a:pPr>
            <a:r>
              <a:rPr lang="en-AU" sz="2000" dirty="0" smtClean="0"/>
              <a:t>A</a:t>
            </a:r>
            <a:r>
              <a:rPr lang="en-AU" sz="2000" dirty="0"/>
              <a:t>, B, C, H </a:t>
            </a:r>
            <a:r>
              <a:rPr lang="en-AU" sz="2000" dirty="0" err="1" smtClean="0"/>
              <a:t>adalah</a:t>
            </a:r>
            <a:r>
              <a:rPr lang="en-AU" sz="2000" dirty="0" smtClean="0"/>
              <a:t> </a:t>
            </a:r>
            <a:r>
              <a:rPr lang="en-AU" sz="2000" b="1" dirty="0">
                <a:solidFill>
                  <a:srgbClr val="0070C0"/>
                </a:solidFill>
              </a:rPr>
              <a:t>internal nodes</a:t>
            </a:r>
          </a:p>
          <a:p>
            <a:pPr>
              <a:defRPr/>
            </a:pPr>
            <a:r>
              <a:rPr lang="en-AU" sz="2000" dirty="0" err="1" smtClean="0"/>
              <a:t>Tinggi</a:t>
            </a:r>
            <a:r>
              <a:rPr lang="en-AU" sz="2000" dirty="0" smtClean="0"/>
              <a:t>/</a:t>
            </a:r>
            <a:r>
              <a:rPr lang="en-AU" sz="2000" b="1" dirty="0" smtClean="0">
                <a:solidFill>
                  <a:srgbClr val="0070C0"/>
                </a:solidFill>
              </a:rPr>
              <a:t>height</a:t>
            </a:r>
            <a:r>
              <a:rPr lang="en-AU" sz="2000" dirty="0" smtClean="0"/>
              <a:t> </a:t>
            </a:r>
            <a:r>
              <a:rPr lang="en-AU" sz="2000" dirty="0" err="1" smtClean="0"/>
              <a:t>dari</a:t>
            </a:r>
            <a:r>
              <a:rPr lang="en-AU" sz="2000" dirty="0" smtClean="0"/>
              <a:t> tree </a:t>
            </a:r>
            <a:r>
              <a:rPr lang="en-AU" sz="2000" dirty="0" err="1" smtClean="0"/>
              <a:t>adalah</a:t>
            </a:r>
            <a:r>
              <a:rPr lang="en-AU" sz="2000" dirty="0" smtClean="0"/>
              <a:t> </a:t>
            </a:r>
            <a:r>
              <a:rPr lang="en-AU" sz="2000" dirty="0"/>
              <a:t>3</a:t>
            </a:r>
          </a:p>
          <a:p>
            <a:pPr>
              <a:defRPr/>
            </a:pPr>
            <a:r>
              <a:rPr lang="en-AU" sz="2000" dirty="0" smtClean="0"/>
              <a:t>B,D,E </a:t>
            </a:r>
            <a:r>
              <a:rPr lang="en-AU" sz="2000" dirty="0" err="1"/>
              <a:t>adalah</a:t>
            </a:r>
            <a:r>
              <a:rPr lang="en-AU" sz="2000" dirty="0"/>
              <a:t> </a:t>
            </a:r>
            <a:r>
              <a:rPr lang="en-AU" sz="2000" b="1" dirty="0" err="1">
                <a:solidFill>
                  <a:srgbClr val="0070C0"/>
                </a:solidFill>
              </a:rPr>
              <a:t>subtree</a:t>
            </a:r>
            <a:endParaRPr lang="en-AU" sz="2000" b="1" dirty="0">
              <a:solidFill>
                <a:srgbClr val="0070C0"/>
              </a:solidFill>
            </a:endParaRPr>
          </a:p>
        </p:txBody>
      </p:sp>
      <p:pic>
        <p:nvPicPr>
          <p:cNvPr id="1843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960" y="2124512"/>
            <a:ext cx="5994400" cy="2668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047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Istilah</a:t>
            </a:r>
            <a:r>
              <a:rPr lang="en-AU" dirty="0" smtClean="0"/>
              <a:t> </a:t>
            </a:r>
            <a:r>
              <a:rPr lang="en-AU" dirty="0" err="1" smtClean="0"/>
              <a:t>Umum</a:t>
            </a:r>
            <a:r>
              <a:rPr lang="en-AU" dirty="0" smtClean="0"/>
              <a:t> di Tree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508000" y="1447801"/>
            <a:ext cx="10972800" cy="4525963"/>
          </a:xfrm>
        </p:spPr>
        <p:txBody>
          <a:bodyPr/>
          <a:lstStyle/>
          <a:p>
            <a:endParaRPr lang="en-AU" dirty="0" smtClean="0"/>
          </a:p>
        </p:txBody>
      </p:sp>
      <p:graphicFrame>
        <p:nvGraphicFramePr>
          <p:cNvPr id="19460" name="Object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69049481"/>
              </p:ext>
            </p:extLst>
          </p:nvPr>
        </p:nvGraphicFramePr>
        <p:xfrm>
          <a:off x="810004" y="1874241"/>
          <a:ext cx="11508317" cy="472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SmartDraw" r:id="rId3" imgW="4626864" imgH="2532888" progId="SmartDraw.2">
                  <p:embed/>
                </p:oleObj>
              </mc:Choice>
              <mc:Fallback>
                <p:oleObj name="SmartDraw" r:id="rId3" imgW="4626864" imgH="2532888" progId="SmartDraw.2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0004" y="1874241"/>
                        <a:ext cx="11508317" cy="472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84274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Binary Tree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9325" y="1867949"/>
            <a:ext cx="10972800" cy="4525963"/>
          </a:xfrm>
        </p:spPr>
        <p:txBody>
          <a:bodyPr/>
          <a:lstStyle/>
          <a:p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dirty="0" err="1" smtClean="0"/>
              <a:t>pengorganisasian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hirarki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beberapa</a:t>
            </a:r>
            <a:r>
              <a:rPr lang="en-US" sz="2800" dirty="0" smtClean="0"/>
              <a:t> </a:t>
            </a:r>
            <a:r>
              <a:rPr lang="en-US" sz="2800" dirty="0" err="1" smtClean="0"/>
              <a:t>buah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, </a:t>
            </a:r>
            <a:r>
              <a:rPr lang="en-US" sz="2800" dirty="0" err="1" smtClean="0"/>
              <a:t>dimana</a:t>
            </a:r>
            <a:r>
              <a:rPr lang="en-US" sz="2800" dirty="0" smtClean="0"/>
              <a:t> </a:t>
            </a:r>
            <a:r>
              <a:rPr lang="en-US" sz="2800" dirty="0" err="1" smtClean="0"/>
              <a:t>masing-masing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mempunyai</a:t>
            </a:r>
            <a:r>
              <a:rPr lang="en-US" sz="2800" dirty="0" smtClean="0"/>
              <a:t> </a:t>
            </a:r>
            <a:r>
              <a:rPr lang="en-US" sz="2800" dirty="0" err="1" smtClean="0"/>
              <a:t>anak</a:t>
            </a:r>
            <a:r>
              <a:rPr lang="en-US" sz="2800" dirty="0" smtClean="0"/>
              <a:t>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2. </a:t>
            </a:r>
          </a:p>
          <a:p>
            <a:r>
              <a:rPr lang="en-US" sz="2800" dirty="0" err="1" smtClean="0"/>
              <a:t>Simpul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berada</a:t>
            </a:r>
            <a:r>
              <a:rPr lang="en-US" sz="2800" dirty="0" smtClean="0"/>
              <a:t> di </a:t>
            </a:r>
            <a:r>
              <a:rPr lang="en-US" sz="2800" dirty="0" err="1" smtClean="0"/>
              <a:t>bawah</a:t>
            </a:r>
            <a:r>
              <a:rPr lang="en-US" sz="2800" dirty="0" smtClean="0"/>
              <a:t>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</a:t>
            </a:r>
            <a:r>
              <a:rPr lang="en-US" sz="2800" dirty="0" err="1" smtClean="0"/>
              <a:t>dinamakan</a:t>
            </a:r>
            <a:r>
              <a:rPr lang="en-US" sz="2800" dirty="0" smtClean="0"/>
              <a:t> </a:t>
            </a:r>
            <a:r>
              <a:rPr lang="en-US" sz="2800" dirty="0" err="1" smtClean="0"/>
              <a:t>anak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. </a:t>
            </a:r>
          </a:p>
          <a:p>
            <a:r>
              <a:rPr lang="en-US" sz="2800" dirty="0" err="1" smtClean="0"/>
              <a:t>Simpul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berada</a:t>
            </a:r>
            <a:r>
              <a:rPr lang="en-US" sz="2800" dirty="0" smtClean="0"/>
              <a:t> di </a:t>
            </a:r>
            <a:r>
              <a:rPr lang="en-US" sz="2800" dirty="0" err="1" smtClean="0"/>
              <a:t>atas</a:t>
            </a:r>
            <a:r>
              <a:rPr lang="en-US" sz="2800" dirty="0" smtClean="0"/>
              <a:t>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</a:t>
            </a:r>
            <a:r>
              <a:rPr lang="en-US" sz="2800" dirty="0" err="1" smtClean="0"/>
              <a:t>dinamakan</a:t>
            </a:r>
            <a:r>
              <a:rPr lang="en-US" sz="2800" dirty="0" smtClean="0"/>
              <a:t> </a:t>
            </a:r>
            <a:r>
              <a:rPr lang="en-US" sz="2800" dirty="0" err="1" smtClean="0"/>
              <a:t>induk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3385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217</TotalTime>
  <Words>981</Words>
  <Application>Microsoft Office PowerPoint</Application>
  <PresentationFormat>Custom</PresentationFormat>
  <Paragraphs>231</Paragraphs>
  <Slides>44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44</vt:i4>
      </vt:variant>
    </vt:vector>
  </HeadingPairs>
  <TitlesOfParts>
    <vt:vector size="47" baseType="lpstr">
      <vt:lpstr>Retrospect</vt:lpstr>
      <vt:lpstr>SmartDraw</vt:lpstr>
      <vt:lpstr>Bitmap Image</vt:lpstr>
      <vt:lpstr>Tree</vt:lpstr>
      <vt:lpstr>Capaian Pembelajaran</vt:lpstr>
      <vt:lpstr>Materi</vt:lpstr>
      <vt:lpstr>Tree</vt:lpstr>
      <vt:lpstr>Contoh Tree</vt:lpstr>
      <vt:lpstr>Contoh Tree</vt:lpstr>
      <vt:lpstr>Istilah Umum di Tree</vt:lpstr>
      <vt:lpstr>Istilah Umum di Tree</vt:lpstr>
      <vt:lpstr>Binary Tree</vt:lpstr>
      <vt:lpstr>Binary Tree</vt:lpstr>
      <vt:lpstr>Level</vt:lpstr>
      <vt:lpstr>Binary Tree</vt:lpstr>
      <vt:lpstr>Binary Tree</vt:lpstr>
      <vt:lpstr>Full Binary Tree</vt:lpstr>
      <vt:lpstr> Height dari Binary Tree</vt:lpstr>
      <vt:lpstr>Height dari Binary Tree</vt:lpstr>
      <vt:lpstr>Densitas Binary Tree</vt:lpstr>
      <vt:lpstr>Densitas Binary Tree</vt:lpstr>
      <vt:lpstr>Binary Search Tree</vt:lpstr>
      <vt:lpstr>Membangun Binary Search Tree</vt:lpstr>
      <vt:lpstr>Membangun Binary Search Tree</vt:lpstr>
      <vt:lpstr>Membangun Binary Search Tree</vt:lpstr>
      <vt:lpstr>Pembentukan Tree</vt:lpstr>
      <vt:lpstr>Metode Traversal</vt:lpstr>
      <vt:lpstr>Preorder</vt:lpstr>
      <vt:lpstr>Preorder</vt:lpstr>
      <vt:lpstr>Preorder</vt:lpstr>
      <vt:lpstr>Inorder</vt:lpstr>
      <vt:lpstr>Inorder</vt:lpstr>
      <vt:lpstr>Inorder</vt:lpstr>
      <vt:lpstr>Postorder</vt:lpstr>
      <vt:lpstr>Postorder</vt:lpstr>
      <vt:lpstr>Postorder</vt:lpstr>
      <vt:lpstr>Studi Kasus 1</vt:lpstr>
      <vt:lpstr>Traversal PreOrder</vt:lpstr>
      <vt:lpstr>Traversal InOrder</vt:lpstr>
      <vt:lpstr>Traversal PostOrder</vt:lpstr>
      <vt:lpstr>Struktur Binary Tree</vt:lpstr>
      <vt:lpstr>Deklarasi Tree</vt:lpstr>
      <vt:lpstr>Membuat Simpul Baru</vt:lpstr>
      <vt:lpstr> Fungsi untuk menyisipkan simpul pada Binary Search Tree yang sudah dibangun </vt:lpstr>
      <vt:lpstr>Kesimpulan</vt:lpstr>
      <vt:lpstr>Kesimpulan</vt:lpstr>
      <vt:lpstr>Latihan Soal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Desain Riset  Sistem Estimasi Usia Berdasarkan Citra Radiograf Gigi Sebagai Alat Bantu Proses Identifikasi</dc:title>
  <dc:creator>Microsoft Office User</dc:creator>
  <cp:lastModifiedBy>User</cp:lastModifiedBy>
  <cp:revision>63</cp:revision>
  <dcterms:created xsi:type="dcterms:W3CDTF">2016-11-07T15:49:39Z</dcterms:created>
  <dcterms:modified xsi:type="dcterms:W3CDTF">2016-12-19T05:23:56Z</dcterms:modified>
</cp:coreProperties>
</file>