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6" r:id="rId3"/>
    <p:sldId id="277" r:id="rId4"/>
    <p:sldId id="282" r:id="rId5"/>
    <p:sldId id="267" r:id="rId6"/>
    <p:sldId id="268" r:id="rId7"/>
    <p:sldId id="269" r:id="rId8"/>
    <p:sldId id="270" r:id="rId9"/>
    <p:sldId id="271" r:id="rId10"/>
    <p:sldId id="283" r:id="rId11"/>
    <p:sldId id="284" r:id="rId12"/>
    <p:sldId id="285" r:id="rId13"/>
    <p:sldId id="273" r:id="rId14"/>
    <p:sldId id="278" r:id="rId15"/>
    <p:sldId id="279" r:id="rId16"/>
    <p:sldId id="280" r:id="rId17"/>
    <p:sldId id="281" r:id="rId18"/>
    <p:sldId id="27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0" autoAdjust="0"/>
  </p:normalViewPr>
  <p:slideViewPr>
    <p:cSldViewPr snapToGrid="0" snapToObjects="1">
      <p:cViewPr>
        <p:scale>
          <a:sx n="75" d="100"/>
          <a:sy n="75" d="100"/>
        </p:scale>
        <p:origin x="-183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21569"/>
            <a:ext cx="1204483" cy="1146877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64357" y="6451685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9524"/>
            <a:ext cx="817067" cy="77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Hal </a:t>
            </a:r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9524"/>
            <a:ext cx="817067" cy="77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9524"/>
            <a:ext cx="817067" cy="77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84" y="6080010"/>
            <a:ext cx="817067" cy="77799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31851" y="6461105"/>
            <a:ext cx="4871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62374" y="6446837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6112388"/>
            <a:ext cx="817067" cy="777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314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066" y="6459785"/>
            <a:ext cx="769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baseline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l"/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Hal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9524"/>
            <a:ext cx="817067" cy="777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11. Graph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ARNA FARIZA</a:t>
            </a:r>
          </a:p>
          <a:p>
            <a:pPr algn="ctr"/>
            <a:r>
              <a:rPr lang="en-US" dirty="0" err="1" smtClean="0"/>
              <a:t>Yuliana</a:t>
            </a:r>
            <a:r>
              <a:rPr lang="en-US" dirty="0" smtClean="0"/>
              <a:t> </a:t>
            </a:r>
            <a:r>
              <a:rPr lang="en-US" dirty="0" err="1" smtClean="0"/>
              <a:t>Setiowati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36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err="1" smtClean="0"/>
              <a:t>Jenis-Jenis</a:t>
            </a:r>
            <a:r>
              <a:rPr lang="en-AU" sz="4000" dirty="0" smtClean="0"/>
              <a:t> Graph</a:t>
            </a:r>
            <a:br>
              <a:rPr lang="en-AU" sz="4000" dirty="0" smtClean="0"/>
            </a:br>
            <a:r>
              <a:rPr lang="en-AU" sz="4000" dirty="0" smtClean="0"/>
              <a:t>- </a:t>
            </a:r>
            <a:r>
              <a:rPr lang="en-US" sz="4000" i="1" dirty="0"/>
              <a:t>Graph</a:t>
            </a:r>
            <a:r>
              <a:rPr lang="en-US" sz="4000" dirty="0"/>
              <a:t> </a:t>
            </a:r>
            <a:r>
              <a:rPr lang="en-US" sz="4000" dirty="0" err="1"/>
              <a:t>tak</a:t>
            </a:r>
            <a:r>
              <a:rPr lang="en-US" sz="4000" dirty="0"/>
              <a:t> </a:t>
            </a:r>
            <a:r>
              <a:rPr lang="en-US" sz="4000" dirty="0" err="1"/>
              <a:t>berarah</a:t>
            </a:r>
            <a:r>
              <a:rPr lang="en-US" sz="4000" dirty="0"/>
              <a:t> (</a:t>
            </a:r>
            <a:r>
              <a:rPr lang="en-US" sz="4000" i="1" dirty="0"/>
              <a:t>undirected </a:t>
            </a:r>
            <a:r>
              <a:rPr lang="en-US" sz="4000" i="1" dirty="0" smtClean="0"/>
              <a:t>graph)</a:t>
            </a:r>
            <a:r>
              <a:rPr lang="en-AU" sz="4000" dirty="0" smtClean="0"/>
              <a:t> 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2800" dirty="0" err="1" smtClean="0"/>
              <a:t>Urutan</a:t>
            </a:r>
            <a:r>
              <a:rPr lang="en-AU" sz="2800" dirty="0" smtClean="0"/>
              <a:t> </a:t>
            </a:r>
            <a:r>
              <a:rPr lang="en-AU" sz="2800" dirty="0" err="1"/>
              <a:t>simpul</a:t>
            </a:r>
            <a:r>
              <a:rPr lang="en-AU" sz="2800" dirty="0"/>
              <a:t> </a:t>
            </a:r>
            <a:r>
              <a:rPr lang="en-AU" sz="2800" dirty="0" err="1"/>
              <a:t>dalam</a:t>
            </a:r>
            <a:r>
              <a:rPr lang="en-AU" sz="2800" dirty="0"/>
              <a:t> </a:t>
            </a:r>
            <a:r>
              <a:rPr lang="en-AU" sz="2800" dirty="0" err="1"/>
              <a:t>sebuah</a:t>
            </a:r>
            <a:r>
              <a:rPr lang="en-AU" sz="2800" dirty="0"/>
              <a:t> </a:t>
            </a:r>
            <a:r>
              <a:rPr lang="en-AU" sz="2800" dirty="0" err="1"/>
              <a:t>busur</a:t>
            </a:r>
            <a:r>
              <a:rPr lang="en-AU" sz="2800" dirty="0"/>
              <a:t> </a:t>
            </a:r>
            <a:r>
              <a:rPr lang="en-AU" sz="2800" dirty="0" err="1"/>
              <a:t>tidak</a:t>
            </a:r>
            <a:r>
              <a:rPr lang="en-AU" sz="2800" dirty="0"/>
              <a:t> </a:t>
            </a:r>
            <a:r>
              <a:rPr lang="en-AU" sz="2800" dirty="0" err="1"/>
              <a:t>dipentingkan</a:t>
            </a:r>
            <a:r>
              <a:rPr lang="en-AU" sz="2800" dirty="0"/>
              <a:t>. </a:t>
            </a:r>
            <a:r>
              <a:rPr lang="en-US" sz="2800" dirty="0" smtClean="0"/>
              <a:t>Edge </a:t>
            </a:r>
            <a:r>
              <a:rPr lang="en-US" sz="2800" dirty="0"/>
              <a:t>(</a:t>
            </a:r>
            <a:r>
              <a:rPr lang="en-US" sz="2800" dirty="0" err="1"/>
              <a:t>u,v</a:t>
            </a:r>
            <a:r>
              <a:rPr lang="en-US" sz="2800" dirty="0"/>
              <a:t>)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smtClean="0"/>
              <a:t>edge(</a:t>
            </a:r>
            <a:r>
              <a:rPr lang="en-US" sz="2800" dirty="0" err="1" smtClean="0"/>
              <a:t>v,u</a:t>
            </a:r>
            <a:r>
              <a:rPr lang="en-US" sz="2800" dirty="0" smtClean="0"/>
              <a:t>)</a:t>
            </a:r>
            <a:endParaRPr lang="en-US" sz="28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AU" sz="2800" dirty="0"/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3200400"/>
            <a:ext cx="427529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2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err="1"/>
              <a:t>Jenis-Jenis</a:t>
            </a:r>
            <a:r>
              <a:rPr lang="en-AU" sz="4400" dirty="0"/>
              <a:t> Graph</a:t>
            </a:r>
            <a:br>
              <a:rPr lang="en-AU" sz="4400" dirty="0"/>
            </a:br>
            <a:r>
              <a:rPr lang="en-AU" sz="4400" dirty="0"/>
              <a:t>- </a:t>
            </a:r>
            <a:r>
              <a:rPr lang="en-US" sz="4400" i="1" dirty="0"/>
              <a:t>Graph</a:t>
            </a:r>
            <a:r>
              <a:rPr lang="en-US" sz="4400" dirty="0"/>
              <a:t> </a:t>
            </a:r>
            <a:r>
              <a:rPr lang="en-US" sz="4400" dirty="0" err="1" smtClean="0"/>
              <a:t>berarah</a:t>
            </a:r>
            <a:r>
              <a:rPr lang="en-US" sz="4400" dirty="0" smtClean="0"/>
              <a:t> (</a:t>
            </a:r>
            <a:r>
              <a:rPr lang="en-US" sz="4400" i="1" dirty="0" smtClean="0"/>
              <a:t>directed </a:t>
            </a:r>
            <a:r>
              <a:rPr lang="en-US" sz="4400" i="1" dirty="0"/>
              <a:t>graph)</a:t>
            </a:r>
            <a:r>
              <a:rPr lang="en-AU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urutan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arti</a:t>
            </a:r>
            <a:r>
              <a:rPr lang="en-US" sz="2800" dirty="0"/>
              <a:t>. </a:t>
            </a:r>
            <a:r>
              <a:rPr lang="en-US" sz="2800" dirty="0" err="1" smtClean="0"/>
              <a:t>Misal</a:t>
            </a:r>
            <a:r>
              <a:rPr lang="en-US" sz="2800" dirty="0" smtClean="0"/>
              <a:t> Edge </a:t>
            </a:r>
            <a:r>
              <a:rPr lang="en-US" sz="2800" dirty="0"/>
              <a:t>(</a:t>
            </a:r>
            <a:r>
              <a:rPr lang="en-US" sz="2800" dirty="0" err="1"/>
              <a:t>u,v</a:t>
            </a:r>
            <a:r>
              <a:rPr lang="en-US" sz="2800" dirty="0"/>
              <a:t>)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edge(</a:t>
            </a:r>
            <a:r>
              <a:rPr lang="en-US" sz="2800" dirty="0" err="1"/>
              <a:t>v,u</a:t>
            </a:r>
            <a:r>
              <a:rPr lang="en-US" sz="2800" dirty="0" smtClean="0"/>
              <a:t>)</a:t>
            </a:r>
            <a:endParaRPr lang="en-AU" sz="2800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692400"/>
            <a:ext cx="839152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2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AU" sz="44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Jenis-Jenis</a:t>
            </a:r>
            <a:r>
              <a:rPr lang="en-AU" sz="44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Graph </a:t>
            </a:r>
            <a:br>
              <a:rPr lang="en-AU" sz="44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AU" sz="44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Graph</a:t>
            </a:r>
            <a:r>
              <a:rPr lang="en-AU" sz="44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44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Berbobot</a:t>
            </a:r>
            <a:r>
              <a:rPr lang="en-AU" sz="44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(Weighted Graph</a:t>
            </a:r>
            <a:r>
              <a:rPr lang="en-AU" sz="4400" kern="1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en-AU" sz="4400" kern="12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AU" sz="2400" dirty="0" err="1"/>
              <a:t>Jika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busur</a:t>
            </a:r>
            <a:r>
              <a:rPr lang="en-AU" sz="2400" dirty="0"/>
              <a:t> </a:t>
            </a:r>
            <a:r>
              <a:rPr lang="en-AU" sz="2400" dirty="0" err="1"/>
              <a:t>mempunyai</a:t>
            </a:r>
            <a:r>
              <a:rPr lang="en-AU" sz="2400" dirty="0"/>
              <a:t> </a:t>
            </a:r>
            <a:r>
              <a:rPr lang="en-AU" sz="2400" dirty="0" err="1"/>
              <a:t>nilai</a:t>
            </a:r>
            <a:r>
              <a:rPr lang="en-AU" sz="2400" dirty="0"/>
              <a:t> yang </a:t>
            </a:r>
            <a:r>
              <a:rPr lang="en-AU" sz="2400" dirty="0" err="1"/>
              <a:t>menyatakan</a:t>
            </a:r>
            <a:r>
              <a:rPr lang="en-AU" sz="2400" dirty="0"/>
              <a:t> </a:t>
            </a:r>
            <a:r>
              <a:rPr lang="en-AU" sz="2400" dirty="0" err="1"/>
              <a:t>hubungan</a:t>
            </a:r>
            <a:r>
              <a:rPr lang="en-AU" sz="2400" dirty="0"/>
              <a:t> </a:t>
            </a:r>
            <a:r>
              <a:rPr lang="en-AU" sz="2400" dirty="0" err="1"/>
              <a:t>antara</a:t>
            </a:r>
            <a:r>
              <a:rPr lang="en-AU" sz="2400" dirty="0"/>
              <a:t> 2 </a:t>
            </a:r>
            <a:r>
              <a:rPr lang="en-AU" sz="2400" dirty="0" err="1"/>
              <a:t>buah</a:t>
            </a:r>
            <a:r>
              <a:rPr lang="en-AU" sz="2400" dirty="0"/>
              <a:t> </a:t>
            </a:r>
            <a:r>
              <a:rPr lang="en-AU" sz="2400" dirty="0" err="1"/>
              <a:t>simpul</a:t>
            </a:r>
            <a:r>
              <a:rPr lang="en-AU" sz="2400" dirty="0"/>
              <a:t>, </a:t>
            </a:r>
            <a:r>
              <a:rPr lang="en-AU" sz="2400" dirty="0" err="1"/>
              <a:t>maka</a:t>
            </a:r>
            <a:r>
              <a:rPr lang="en-AU" sz="2400" dirty="0"/>
              <a:t> </a:t>
            </a:r>
            <a:r>
              <a:rPr lang="en-AU" sz="2400" dirty="0" err="1"/>
              <a:t>busur</a:t>
            </a:r>
            <a:r>
              <a:rPr lang="en-AU" sz="2400" dirty="0"/>
              <a:t> </a:t>
            </a:r>
            <a:r>
              <a:rPr lang="en-AU" sz="2400" dirty="0" err="1"/>
              <a:t>tersebut</a:t>
            </a:r>
            <a:r>
              <a:rPr lang="en-AU" sz="2400" dirty="0"/>
              <a:t> </a:t>
            </a:r>
            <a:r>
              <a:rPr lang="en-AU" sz="2400" dirty="0" err="1"/>
              <a:t>dinyatakan</a:t>
            </a:r>
            <a:r>
              <a:rPr lang="en-AU" sz="2400" dirty="0"/>
              <a:t> </a:t>
            </a:r>
            <a:r>
              <a:rPr lang="en-AU" sz="2400" dirty="0" err="1"/>
              <a:t>memiliki</a:t>
            </a:r>
            <a:r>
              <a:rPr lang="en-AU" sz="2400" dirty="0"/>
              <a:t> </a:t>
            </a:r>
            <a:r>
              <a:rPr lang="en-AU" sz="2400" dirty="0" err="1"/>
              <a:t>bobot</a:t>
            </a:r>
            <a:r>
              <a:rPr lang="en-AU" sz="2400" dirty="0"/>
              <a:t>.</a:t>
            </a:r>
            <a:endParaRPr lang="en-AU" sz="2000" dirty="0"/>
          </a:p>
          <a:p>
            <a:pPr lvl="2"/>
            <a:r>
              <a:rPr lang="en-AU" sz="2400" dirty="0" err="1"/>
              <a:t>Bobot</a:t>
            </a:r>
            <a:r>
              <a:rPr lang="en-AU" sz="2400" dirty="0"/>
              <a:t> </a:t>
            </a:r>
            <a:r>
              <a:rPr lang="en-AU" sz="2400" dirty="0" err="1"/>
              <a:t>sebuah</a:t>
            </a:r>
            <a:r>
              <a:rPr lang="en-AU" sz="2400" dirty="0"/>
              <a:t> </a:t>
            </a:r>
            <a:r>
              <a:rPr lang="en-AU" sz="2400" dirty="0" err="1"/>
              <a:t>busur</a:t>
            </a:r>
            <a:r>
              <a:rPr lang="en-AU" sz="2400" dirty="0"/>
              <a:t> </a:t>
            </a:r>
            <a:r>
              <a:rPr lang="en-AU" sz="2400" dirty="0" err="1"/>
              <a:t>dapat</a:t>
            </a:r>
            <a:r>
              <a:rPr lang="en-AU" sz="2400" dirty="0"/>
              <a:t> </a:t>
            </a:r>
            <a:r>
              <a:rPr lang="en-AU" sz="2400" dirty="0" err="1"/>
              <a:t>menyatakan</a:t>
            </a:r>
            <a:r>
              <a:rPr lang="en-AU" sz="2400" dirty="0"/>
              <a:t> </a:t>
            </a:r>
            <a:r>
              <a:rPr lang="en-AU" sz="2400" dirty="0" err="1"/>
              <a:t>panjang</a:t>
            </a:r>
            <a:r>
              <a:rPr lang="en-AU" sz="2400" dirty="0"/>
              <a:t> </a:t>
            </a:r>
            <a:r>
              <a:rPr lang="en-AU" sz="2400" dirty="0" err="1"/>
              <a:t>sebuah</a:t>
            </a:r>
            <a:r>
              <a:rPr lang="en-AU" sz="2400" dirty="0"/>
              <a:t> </a:t>
            </a:r>
            <a:r>
              <a:rPr lang="en-AU" sz="2400" dirty="0" err="1"/>
              <a:t>jalan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2 </a:t>
            </a:r>
            <a:r>
              <a:rPr lang="en-AU" sz="2400" dirty="0" err="1"/>
              <a:t>buah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, </a:t>
            </a:r>
            <a:r>
              <a:rPr lang="en-AU" sz="2400" dirty="0" err="1"/>
              <a:t>jumlah</a:t>
            </a:r>
            <a:r>
              <a:rPr lang="en-AU" sz="2400" dirty="0"/>
              <a:t> rata-rata </a:t>
            </a:r>
            <a:r>
              <a:rPr lang="en-AU" sz="2400" dirty="0" err="1"/>
              <a:t>kendaraan</a:t>
            </a:r>
            <a:r>
              <a:rPr lang="en-AU" sz="2400" dirty="0"/>
              <a:t> </a:t>
            </a:r>
            <a:r>
              <a:rPr lang="en-AU" sz="2400" dirty="0" err="1"/>
              <a:t>perhari</a:t>
            </a:r>
            <a:r>
              <a:rPr lang="en-AU" sz="2400" dirty="0"/>
              <a:t> yang </a:t>
            </a:r>
            <a:r>
              <a:rPr lang="en-AU" sz="2400" dirty="0" err="1"/>
              <a:t>melalui</a:t>
            </a:r>
            <a:r>
              <a:rPr lang="en-AU" sz="2400" dirty="0"/>
              <a:t> </a:t>
            </a:r>
            <a:r>
              <a:rPr lang="en-AU" sz="2400" dirty="0" err="1"/>
              <a:t>sebuah</a:t>
            </a:r>
            <a:r>
              <a:rPr lang="en-AU" sz="2400" dirty="0"/>
              <a:t> </a:t>
            </a:r>
            <a:r>
              <a:rPr lang="en-AU" sz="2400" dirty="0" err="1"/>
              <a:t>jalan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.</a:t>
            </a:r>
            <a:endParaRPr lang="en-AU" sz="2000" dirty="0"/>
          </a:p>
          <a:p>
            <a:endParaRPr lang="en-A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43" y="3424238"/>
            <a:ext cx="7732537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5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Graph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  <a:p>
            <a:r>
              <a:rPr lang="en-US" smtClean="0"/>
              <a:t>Adjacency Linked List</a:t>
            </a:r>
          </a:p>
          <a:p>
            <a:endParaRPr lang="en-US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88596"/>
              </p:ext>
            </p:extLst>
          </p:nvPr>
        </p:nvGraphicFramePr>
        <p:xfrm>
          <a:off x="7721600" y="1005455"/>
          <a:ext cx="39624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Bitmap Image" r:id="rId3" imgW="1523810" imgH="1162212" progId="Paint.Picture">
                  <p:embed/>
                </p:oleObj>
              </mc:Choice>
              <mc:Fallback>
                <p:oleObj name="Bitmap Image" r:id="rId3" imgW="1523810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1005455"/>
                        <a:ext cx="39624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40093"/>
              </p:ext>
            </p:extLst>
          </p:nvPr>
        </p:nvGraphicFramePr>
        <p:xfrm>
          <a:off x="515457" y="2968305"/>
          <a:ext cx="54864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Bitmap Image" r:id="rId5" imgW="2438095" imgH="1343212" progId="Paint.Picture">
                  <p:embed/>
                </p:oleObj>
              </mc:Choice>
              <mc:Fallback>
                <p:oleObj name="Bitmap Image" r:id="rId5" imgW="2438095" imgH="1343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57" y="2968305"/>
                        <a:ext cx="54864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60032"/>
              </p:ext>
            </p:extLst>
          </p:nvPr>
        </p:nvGraphicFramePr>
        <p:xfrm>
          <a:off x="6113710" y="3228363"/>
          <a:ext cx="5994400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Bitmap Image" r:id="rId7" imgW="2409524" imgH="1219370" progId="Paint.Picture">
                  <p:embed/>
                </p:oleObj>
              </mc:Choice>
              <mc:Fallback>
                <p:oleObj name="Bitmap Image" r:id="rId7" imgW="2409524" imgH="1219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710" y="3228363"/>
                        <a:ext cx="5994400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09600" y="5349981"/>
            <a:ext cx="4673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Adjacency Matrix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198533" y="5607484"/>
            <a:ext cx="3267689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Adjacency Linked List</a:t>
            </a:r>
          </a:p>
        </p:txBody>
      </p:sp>
    </p:spTree>
    <p:extLst>
      <p:ext uri="{BB962C8B-B14F-4D97-AF65-F5344CB8AC3E}">
        <p14:creationId xmlns:p14="http://schemas.microsoft.com/office/powerpoint/2010/main" val="408711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80" y="172303"/>
            <a:ext cx="10058400" cy="1450757"/>
          </a:xfrm>
        </p:spPr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AU" sz="3600" b="1" dirty="0" err="1"/>
              <a:t>Algoritma</a:t>
            </a:r>
            <a:r>
              <a:rPr lang="en-AU" sz="3600" b="1" dirty="0"/>
              <a:t> </a:t>
            </a:r>
            <a:r>
              <a:rPr lang="en-AU" sz="3600" b="1" i="1" dirty="0"/>
              <a:t>Shortest Path </a:t>
            </a:r>
            <a:r>
              <a:rPr lang="en-AU" sz="3600" b="1" dirty="0"/>
              <a:t>: </a:t>
            </a:r>
            <a:r>
              <a:rPr lang="en-AU" sz="3600" b="1" i="1" dirty="0" err="1" smtClean="0"/>
              <a:t>Warshall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err="1"/>
              <a:t>Algoritma</a:t>
            </a:r>
            <a:r>
              <a:rPr lang="en-AU" sz="2400" dirty="0"/>
              <a:t> Floyd-</a:t>
            </a:r>
            <a:r>
              <a:rPr lang="en-AU" sz="2400" dirty="0" err="1"/>
              <a:t>Warshall</a:t>
            </a:r>
            <a:r>
              <a:rPr lang="en-AU" sz="2400" dirty="0"/>
              <a:t> </a:t>
            </a:r>
            <a:r>
              <a:rPr lang="en-AU" sz="2400" dirty="0" err="1"/>
              <a:t>menghitung</a:t>
            </a:r>
            <a:r>
              <a:rPr lang="en-AU" sz="2400" dirty="0"/>
              <a:t> </a:t>
            </a:r>
            <a:r>
              <a:rPr lang="en-AU" sz="2400" dirty="0" err="1"/>
              <a:t>jarak</a:t>
            </a:r>
            <a:r>
              <a:rPr lang="en-AU" sz="2400" dirty="0"/>
              <a:t> </a:t>
            </a:r>
            <a:r>
              <a:rPr lang="en-AU" sz="2400" dirty="0" err="1"/>
              <a:t>terpendek</a:t>
            </a:r>
            <a:r>
              <a:rPr lang="en-AU" sz="2400" dirty="0"/>
              <a:t> (</a:t>
            </a:r>
            <a:r>
              <a:rPr lang="en-AU" sz="2400" i="1" dirty="0"/>
              <a:t>shortest path</a:t>
            </a:r>
            <a:r>
              <a:rPr lang="en-AU" sz="2400" dirty="0"/>
              <a:t>)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semua</a:t>
            </a:r>
            <a:r>
              <a:rPr lang="en-AU" sz="2400" dirty="0"/>
              <a:t> </a:t>
            </a:r>
            <a:r>
              <a:rPr lang="en-AU" sz="2400" dirty="0" err="1"/>
              <a:t>pasangan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pada</a:t>
            </a:r>
            <a:r>
              <a:rPr lang="en-AU" sz="2400" dirty="0"/>
              <a:t> </a:t>
            </a:r>
            <a:r>
              <a:rPr lang="en-AU" sz="2400" dirty="0" err="1"/>
              <a:t>sebuah</a:t>
            </a:r>
            <a:r>
              <a:rPr lang="en-AU" sz="2400" dirty="0"/>
              <a:t> </a:t>
            </a:r>
            <a:r>
              <a:rPr lang="en-AU" sz="2400" i="1" dirty="0"/>
              <a:t>graph</a:t>
            </a:r>
            <a:r>
              <a:rPr lang="en-AU" sz="2400" dirty="0"/>
              <a:t>,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melakukannya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waktu</a:t>
            </a:r>
            <a:r>
              <a:rPr lang="en-AU" sz="2400" dirty="0"/>
              <a:t> </a:t>
            </a:r>
            <a:r>
              <a:rPr lang="en-AU" sz="2400" dirty="0" err="1"/>
              <a:t>berorde</a:t>
            </a:r>
            <a:r>
              <a:rPr lang="en-AU" sz="2400" dirty="0"/>
              <a:t> </a:t>
            </a:r>
            <a:r>
              <a:rPr lang="en-AU" sz="2400" dirty="0" err="1"/>
              <a:t>kubik</a:t>
            </a:r>
            <a:r>
              <a:rPr lang="en-AU" sz="2400" dirty="0"/>
              <a:t>. </a:t>
            </a:r>
            <a:r>
              <a:rPr lang="en-AU" sz="2400" dirty="0" err="1"/>
              <a:t>Algoritma</a:t>
            </a:r>
            <a:r>
              <a:rPr lang="en-AU" sz="2400" dirty="0"/>
              <a:t> </a:t>
            </a:r>
            <a:r>
              <a:rPr lang="en-AU" sz="2400" dirty="0" err="1"/>
              <a:t>warshall</a:t>
            </a:r>
            <a:r>
              <a:rPr lang="en-AU" sz="2400" dirty="0"/>
              <a:t> </a:t>
            </a:r>
            <a:r>
              <a:rPr lang="en-AU" sz="2400" dirty="0" err="1"/>
              <a:t>digunakan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menyelesaikan</a:t>
            </a:r>
            <a:r>
              <a:rPr lang="en-AU" sz="2400" dirty="0"/>
              <a:t> </a:t>
            </a:r>
            <a:r>
              <a:rPr lang="en-AU" sz="2400" dirty="0" err="1"/>
              <a:t>permasalahan</a:t>
            </a:r>
            <a:r>
              <a:rPr lang="en-AU" sz="2400" dirty="0"/>
              <a:t> </a:t>
            </a:r>
            <a:r>
              <a:rPr lang="en-AU" sz="2400" dirty="0" err="1"/>
              <a:t>jalur</a:t>
            </a:r>
            <a:r>
              <a:rPr lang="en-AU" sz="2400" dirty="0"/>
              <a:t> </a:t>
            </a:r>
            <a:r>
              <a:rPr lang="en-AU" sz="2400" dirty="0" err="1"/>
              <a:t>terpendek</a:t>
            </a:r>
            <a:r>
              <a:rPr lang="en-AU" sz="2400" dirty="0"/>
              <a:t> </a:t>
            </a:r>
            <a:r>
              <a:rPr lang="en-AU" sz="2400" i="1" dirty="0"/>
              <a:t>multi path</a:t>
            </a:r>
            <a:r>
              <a:rPr lang="en-AU" sz="2400" dirty="0" smtClean="0"/>
              <a:t>.</a:t>
            </a:r>
          </a:p>
          <a:p>
            <a:r>
              <a:rPr lang="en-AU" sz="2400" dirty="0" err="1" smtClean="0"/>
              <a:t>Algoritma</a:t>
            </a:r>
            <a:r>
              <a:rPr lang="en-AU" sz="2400" dirty="0" smtClean="0"/>
              <a:t> </a:t>
            </a:r>
            <a:r>
              <a:rPr lang="en-AU" sz="2400" dirty="0" err="1"/>
              <a:t>melakukan</a:t>
            </a:r>
            <a:r>
              <a:rPr lang="en-AU" sz="2400" dirty="0"/>
              <a:t> </a:t>
            </a:r>
            <a:r>
              <a:rPr lang="en-AU" sz="2400" dirty="0" err="1"/>
              <a:t>pengecekan</a:t>
            </a:r>
            <a:r>
              <a:rPr lang="en-AU" sz="2400" dirty="0"/>
              <a:t> </a:t>
            </a:r>
            <a:r>
              <a:rPr lang="en-AU" sz="2400" dirty="0" err="1"/>
              <a:t>apakah</a:t>
            </a:r>
            <a:r>
              <a:rPr lang="en-AU" sz="2400" dirty="0"/>
              <a:t> </a:t>
            </a:r>
            <a:r>
              <a:rPr lang="en-AU" sz="2400" dirty="0" err="1"/>
              <a:t>beban</a:t>
            </a:r>
            <a:r>
              <a:rPr lang="en-AU" sz="2400" dirty="0"/>
              <a:t> </a:t>
            </a:r>
            <a:r>
              <a:rPr lang="en-AU" sz="2400" dirty="0" err="1"/>
              <a:t>langsung</a:t>
            </a:r>
            <a:r>
              <a:rPr lang="en-AU" sz="2400" dirty="0"/>
              <a:t> Q(i, j) </a:t>
            </a:r>
            <a:r>
              <a:rPr lang="en-AU" sz="2400" dirty="0" err="1"/>
              <a:t>memang</a:t>
            </a:r>
            <a:r>
              <a:rPr lang="en-AU" sz="2400" dirty="0"/>
              <a:t> </a:t>
            </a:r>
            <a:r>
              <a:rPr lang="en-AU" sz="2400" dirty="0" err="1"/>
              <a:t>lebih</a:t>
            </a:r>
            <a:r>
              <a:rPr lang="en-AU" sz="2400" dirty="0"/>
              <a:t> </a:t>
            </a:r>
            <a:r>
              <a:rPr lang="en-AU" sz="2400" dirty="0" err="1"/>
              <a:t>kecil</a:t>
            </a:r>
            <a:r>
              <a:rPr lang="en-AU" sz="2400" dirty="0"/>
              <a:t> </a:t>
            </a:r>
            <a:r>
              <a:rPr lang="en-AU" sz="2400" dirty="0" err="1"/>
              <a:t>daripada</a:t>
            </a:r>
            <a:r>
              <a:rPr lang="en-AU" sz="2400" dirty="0"/>
              <a:t> </a:t>
            </a:r>
            <a:r>
              <a:rPr lang="en-AU" sz="2400" dirty="0" err="1"/>
              <a:t>beban</a:t>
            </a:r>
            <a:r>
              <a:rPr lang="en-AU" sz="2400" dirty="0"/>
              <a:t> </a:t>
            </a:r>
            <a:r>
              <a:rPr lang="en-AU" sz="2400" dirty="0" err="1"/>
              <a:t>melalui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perantara</a:t>
            </a:r>
            <a:r>
              <a:rPr lang="en-AU" sz="2400" dirty="0"/>
              <a:t> </a:t>
            </a:r>
            <a:endParaRPr lang="en-AU" sz="2400" dirty="0" smtClean="0"/>
          </a:p>
          <a:p>
            <a:r>
              <a:rPr lang="en-AU" sz="2400" dirty="0" smtClean="0"/>
              <a:t>Q(</a:t>
            </a:r>
            <a:r>
              <a:rPr lang="en-AU" sz="2400" dirty="0" err="1" smtClean="0"/>
              <a:t>i,k</a:t>
            </a:r>
            <a:r>
              <a:rPr lang="en-AU" sz="2400" dirty="0"/>
              <a:t>)+Q(</a:t>
            </a:r>
            <a:r>
              <a:rPr lang="en-AU" sz="2400" dirty="0" err="1"/>
              <a:t>k,j</a:t>
            </a:r>
            <a:r>
              <a:rPr lang="en-AU" sz="2400" dirty="0"/>
              <a:t>)</a:t>
            </a:r>
          </a:p>
          <a:p>
            <a:r>
              <a:rPr lang="en-AU" sz="2400" dirty="0"/>
              <a:t>if ((Q(</a:t>
            </a:r>
            <a:r>
              <a:rPr lang="en-AU" sz="2400" dirty="0" err="1"/>
              <a:t>i,k</a:t>
            </a:r>
            <a:r>
              <a:rPr lang="en-AU" sz="2400" dirty="0"/>
              <a:t>)+Q(</a:t>
            </a:r>
            <a:r>
              <a:rPr lang="en-AU" sz="2400" dirty="0" err="1"/>
              <a:t>k,j</a:t>
            </a:r>
            <a:r>
              <a:rPr lang="en-AU" sz="2400" dirty="0"/>
              <a:t>))&lt; Q(i, j))</a:t>
            </a:r>
          </a:p>
          <a:p>
            <a:r>
              <a:rPr lang="en-AU" sz="2400" dirty="0"/>
              <a:t>	        Q(i, j) </a:t>
            </a:r>
            <a:r>
              <a:rPr lang="en-AU" sz="2400" dirty="0">
                <a:sym typeface="Symbol"/>
              </a:rPr>
              <a:t></a:t>
            </a:r>
            <a:r>
              <a:rPr lang="en-AU" sz="2400" dirty="0"/>
              <a:t> Q(</a:t>
            </a:r>
            <a:r>
              <a:rPr lang="en-AU" sz="2400" dirty="0" err="1"/>
              <a:t>i,k</a:t>
            </a:r>
            <a:r>
              <a:rPr lang="en-AU" sz="2400" dirty="0"/>
              <a:t>)+Q(</a:t>
            </a:r>
            <a:r>
              <a:rPr lang="en-AU" sz="2400" dirty="0" err="1"/>
              <a:t>k,j</a:t>
            </a:r>
            <a:r>
              <a:rPr lang="en-AU" sz="2400" dirty="0"/>
              <a:t>)</a:t>
            </a:r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3771899"/>
            <a:ext cx="1803400" cy="28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1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011766"/>
          </a:xfrm>
        </p:spPr>
        <p:txBody>
          <a:bodyPr>
            <a:normAutofit/>
          </a:bodyPr>
          <a:lstStyle/>
          <a:p>
            <a:pPr lvl="0"/>
            <a:r>
              <a:rPr lang="en-AU" sz="2400" dirty="0" err="1"/>
              <a:t>Representasi</a:t>
            </a:r>
            <a:r>
              <a:rPr lang="en-AU" sz="2400" dirty="0"/>
              <a:t> </a:t>
            </a:r>
            <a:r>
              <a:rPr lang="en-AU" sz="2400" dirty="0" err="1"/>
              <a:t>matriks</a:t>
            </a:r>
            <a:r>
              <a:rPr lang="en-AU" sz="2400" dirty="0"/>
              <a:t> </a:t>
            </a:r>
            <a:r>
              <a:rPr lang="en-AU" sz="2400" dirty="0" err="1"/>
              <a:t>beban</a:t>
            </a:r>
            <a:r>
              <a:rPr lang="en-AU" sz="2400" dirty="0"/>
              <a:t> di </a:t>
            </a:r>
            <a:r>
              <a:rPr lang="en-AU" sz="2400" dirty="0" err="1"/>
              <a:t>bawah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menjadi</a:t>
            </a:r>
            <a:r>
              <a:rPr lang="en-AU" sz="2400" dirty="0"/>
              <a:t> array </a:t>
            </a:r>
            <a:r>
              <a:rPr lang="en-AU" sz="2400" dirty="0" err="1"/>
              <a:t>dua</a:t>
            </a:r>
            <a:r>
              <a:rPr lang="en-AU" sz="2400" dirty="0"/>
              <a:t> </a:t>
            </a:r>
            <a:r>
              <a:rPr lang="en-AU" sz="2400" dirty="0" err="1"/>
              <a:t>dimensi</a:t>
            </a:r>
            <a:r>
              <a:rPr lang="en-AU" sz="2400" dirty="0"/>
              <a:t> Q.</a:t>
            </a:r>
          </a:p>
          <a:p>
            <a:r>
              <a:rPr lang="en-AU" sz="2400" dirty="0" smtClean="0"/>
              <a:t>                   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AU" sz="3600" b="1" dirty="0" err="1"/>
              <a:t>Algoritma</a:t>
            </a:r>
            <a:r>
              <a:rPr lang="en-AU" sz="3600" b="1" dirty="0"/>
              <a:t> </a:t>
            </a:r>
            <a:r>
              <a:rPr lang="en-AU" sz="3600" b="1" i="1" dirty="0"/>
              <a:t>Shortest Path </a:t>
            </a:r>
            <a:r>
              <a:rPr lang="en-AU" sz="3600" b="1" dirty="0"/>
              <a:t>: </a:t>
            </a:r>
            <a:r>
              <a:rPr lang="en-AU" sz="3600" b="1" i="1" dirty="0" err="1" smtClean="0"/>
              <a:t>Warshall</a:t>
            </a:r>
            <a:endParaRPr lang="en-AU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641600"/>
            <a:ext cx="2717800" cy="28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648324" y="3695700"/>
            <a:ext cx="917576" cy="469900"/>
          </a:xfrm>
          <a:prstGeom prst="rightArrow">
            <a:avLst>
              <a:gd name="adj1" fmla="val 50000"/>
              <a:gd name="adj2" fmla="val 30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641600"/>
            <a:ext cx="2603500" cy="27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8345" y="5470990"/>
            <a:ext cx="292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/>
              <a:t>Dimana</a:t>
            </a:r>
            <a:r>
              <a:rPr lang="en-AU" dirty="0"/>
              <a:t> M </a:t>
            </a:r>
            <a:r>
              <a:rPr lang="en-AU" dirty="0" err="1"/>
              <a:t>adalah</a:t>
            </a:r>
            <a:r>
              <a:rPr lang="en-AU" dirty="0"/>
              <a:t> big integer.</a:t>
            </a:r>
          </a:p>
        </p:txBody>
      </p:sp>
    </p:spTree>
    <p:extLst>
      <p:ext uri="{BB962C8B-B14F-4D97-AF65-F5344CB8AC3E}">
        <p14:creationId xmlns:p14="http://schemas.microsoft.com/office/powerpoint/2010/main" val="164709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Algoritma</a:t>
            </a:r>
            <a:r>
              <a:rPr lang="en-AU" b="1" dirty="0"/>
              <a:t> </a:t>
            </a:r>
            <a:r>
              <a:rPr lang="en-AU" b="1" i="1" dirty="0"/>
              <a:t>Shortest Path </a:t>
            </a:r>
            <a:r>
              <a:rPr lang="en-AU" b="1" dirty="0"/>
              <a:t>: </a:t>
            </a:r>
            <a:r>
              <a:rPr lang="en-AU" b="1" i="1" dirty="0" err="1"/>
              <a:t>Warshall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Representasi</a:t>
            </a:r>
            <a:r>
              <a:rPr lang="en-AU" dirty="0"/>
              <a:t> </a:t>
            </a:r>
            <a:r>
              <a:rPr lang="en-AU" dirty="0" err="1"/>
              <a:t>matriks</a:t>
            </a:r>
            <a:r>
              <a:rPr lang="en-AU" dirty="0"/>
              <a:t> </a:t>
            </a:r>
            <a:r>
              <a:rPr lang="en-AU" dirty="0" err="1"/>
              <a:t>jalur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array </a:t>
            </a:r>
            <a:r>
              <a:rPr lang="en-AU" dirty="0" err="1"/>
              <a:t>dua</a:t>
            </a:r>
            <a:r>
              <a:rPr lang="en-AU" dirty="0"/>
              <a:t> </a:t>
            </a:r>
            <a:r>
              <a:rPr lang="en-AU" dirty="0" err="1"/>
              <a:t>dimensi</a:t>
            </a:r>
            <a:r>
              <a:rPr lang="en-AU" dirty="0"/>
              <a:t> P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486025"/>
            <a:ext cx="3009900" cy="30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11812" y="3664751"/>
            <a:ext cx="847725" cy="361950"/>
          </a:xfrm>
          <a:prstGeom prst="rightArrow">
            <a:avLst>
              <a:gd name="adj1" fmla="val 50000"/>
              <a:gd name="adj2" fmla="val 30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486025"/>
            <a:ext cx="3009900" cy="30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9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Algoritma</a:t>
            </a:r>
            <a:r>
              <a:rPr lang="en-AU" b="1" dirty="0"/>
              <a:t> </a:t>
            </a:r>
            <a:r>
              <a:rPr lang="en-AU" b="1" i="1" dirty="0"/>
              <a:t>Shortest Path </a:t>
            </a:r>
            <a:r>
              <a:rPr lang="en-AU" b="1" dirty="0"/>
              <a:t>: </a:t>
            </a:r>
            <a:r>
              <a:rPr lang="en-AU" b="1" i="1" dirty="0" err="1"/>
              <a:t>Warshall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Representasi</a:t>
            </a:r>
            <a:r>
              <a:rPr lang="en-AU" dirty="0"/>
              <a:t> </a:t>
            </a:r>
            <a:r>
              <a:rPr lang="en-AU" dirty="0" err="1"/>
              <a:t>matriks</a:t>
            </a:r>
            <a:r>
              <a:rPr lang="en-AU" dirty="0"/>
              <a:t> </a:t>
            </a:r>
            <a:r>
              <a:rPr lang="en-AU" dirty="0" err="1"/>
              <a:t>rute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array </a:t>
            </a:r>
            <a:r>
              <a:rPr lang="en-AU" dirty="0" err="1"/>
              <a:t>dua</a:t>
            </a:r>
            <a:r>
              <a:rPr lang="en-AU" dirty="0"/>
              <a:t> </a:t>
            </a:r>
            <a:r>
              <a:rPr lang="en-AU" dirty="0" err="1" smtClean="0"/>
              <a:t>dimensi</a:t>
            </a:r>
            <a:endParaRPr lang="en-AU" dirty="0" smtClean="0"/>
          </a:p>
          <a:p>
            <a:pPr lvl="0"/>
            <a:r>
              <a:rPr lang="en-US" dirty="0" err="1"/>
              <a:t>Dimana</a:t>
            </a:r>
            <a:r>
              <a:rPr lang="en-US" dirty="0"/>
              <a:t> M </a:t>
            </a:r>
            <a:r>
              <a:rPr lang="en-US" dirty="0" err="1"/>
              <a:t>adalah</a:t>
            </a:r>
            <a:r>
              <a:rPr lang="en-US" dirty="0"/>
              <a:t> big integer</a:t>
            </a:r>
            <a:endParaRPr lang="en-AU" dirty="0"/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819399"/>
            <a:ext cx="2768600" cy="29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70500" y="3695377"/>
            <a:ext cx="927100" cy="361950"/>
          </a:xfrm>
          <a:prstGeom prst="rightArrow">
            <a:avLst>
              <a:gd name="adj1" fmla="val 50000"/>
              <a:gd name="adj2" fmla="val 30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819399"/>
            <a:ext cx="2806700" cy="28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1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Algoritma</a:t>
            </a:r>
            <a:r>
              <a:rPr lang="en-AU" b="1" dirty="0"/>
              <a:t> </a:t>
            </a:r>
            <a:r>
              <a:rPr lang="en-AU" b="1" i="1" dirty="0"/>
              <a:t>Shortest Path </a:t>
            </a:r>
            <a:r>
              <a:rPr lang="en-AU" b="1" dirty="0"/>
              <a:t>: </a:t>
            </a:r>
            <a:r>
              <a:rPr lang="en-AU" b="1" i="1" dirty="0" err="1"/>
              <a:t>Warshall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Melakukan</a:t>
            </a:r>
            <a:r>
              <a:rPr lang="en-AU" dirty="0"/>
              <a:t> </a:t>
            </a:r>
            <a:r>
              <a:rPr lang="en-AU" dirty="0" err="1"/>
              <a:t>pengecekan</a:t>
            </a:r>
            <a:r>
              <a:rPr lang="en-AU" dirty="0"/>
              <a:t> </a:t>
            </a:r>
            <a:r>
              <a:rPr lang="en-AU" dirty="0" err="1"/>
              <a:t>beban</a:t>
            </a:r>
            <a:r>
              <a:rPr lang="en-AU" dirty="0"/>
              <a:t> </a:t>
            </a:r>
            <a:r>
              <a:rPr lang="en-AU" dirty="0" err="1"/>
              <a:t>langsung</a:t>
            </a:r>
            <a:r>
              <a:rPr lang="en-AU" dirty="0"/>
              <a:t> </a:t>
            </a:r>
            <a:r>
              <a:rPr lang="en-US" dirty="0"/>
              <a:t>Q(1,3) = 3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AU" dirty="0"/>
          </a:p>
          <a:p>
            <a:r>
              <a:rPr lang="en-US" dirty="0"/>
              <a:t>Q(1,1) + Q(1,3) = M+3</a:t>
            </a:r>
            <a:endParaRPr lang="en-AU" dirty="0"/>
          </a:p>
          <a:p>
            <a:r>
              <a:rPr lang="en-US" dirty="0"/>
              <a:t>Q(1,2) + Q(2,3) = 2</a:t>
            </a:r>
            <a:endParaRPr lang="en-AU" dirty="0"/>
          </a:p>
          <a:p>
            <a:r>
              <a:rPr lang="en-US" dirty="0"/>
              <a:t>Q(1,3) + Q(3,3) = 3+M</a:t>
            </a:r>
            <a:endParaRPr lang="en-AU" dirty="0"/>
          </a:p>
          <a:p>
            <a:r>
              <a:rPr lang="en-US" dirty="0"/>
              <a:t>Q(1,4) + Q(4,3) = M+M</a:t>
            </a:r>
            <a:endParaRPr lang="en-AU" dirty="0"/>
          </a:p>
          <a:p>
            <a:r>
              <a:rPr lang="en-US" dirty="0"/>
              <a:t>Q(1,5) + Q(5,3) = M+M</a:t>
            </a:r>
            <a:endParaRPr lang="en-AU" dirty="0"/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Q(1,3) = 2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5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warshall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k = 1 to n</a:t>
            </a:r>
          </a:p>
          <a:p>
            <a:r>
              <a:rPr lang="en-AU" dirty="0"/>
              <a:t>    </a:t>
            </a:r>
            <a:r>
              <a:rPr lang="en-AU" dirty="0" smtClean="0"/>
              <a:t>   for </a:t>
            </a:r>
            <a:r>
              <a:rPr lang="en-AU" dirty="0"/>
              <a:t>i = 1 to n</a:t>
            </a:r>
          </a:p>
          <a:p>
            <a:r>
              <a:rPr lang="en-AU" dirty="0"/>
              <a:t>  	 for j = 1 to n</a:t>
            </a:r>
          </a:p>
          <a:p>
            <a:r>
              <a:rPr lang="en-AU" dirty="0"/>
              <a:t>     </a:t>
            </a:r>
            <a:r>
              <a:rPr lang="en-AU" dirty="0" smtClean="0"/>
              <a:t>                if </a:t>
            </a:r>
            <a:r>
              <a:rPr lang="en-AU" dirty="0"/>
              <a:t>((Q(</a:t>
            </a:r>
            <a:r>
              <a:rPr lang="en-AU" dirty="0" err="1"/>
              <a:t>i,k</a:t>
            </a:r>
            <a:r>
              <a:rPr lang="en-AU" dirty="0"/>
              <a:t>) + Q(</a:t>
            </a:r>
            <a:r>
              <a:rPr lang="en-AU" dirty="0" err="1"/>
              <a:t>k,j</a:t>
            </a:r>
            <a:r>
              <a:rPr lang="en-AU" dirty="0"/>
              <a:t>)) &lt; Q(</a:t>
            </a:r>
            <a:r>
              <a:rPr lang="en-AU" dirty="0" err="1"/>
              <a:t>i,j</a:t>
            </a:r>
            <a:r>
              <a:rPr lang="en-AU" dirty="0"/>
              <a:t>))</a:t>
            </a:r>
          </a:p>
          <a:p>
            <a:r>
              <a:rPr lang="en-AU" dirty="0"/>
              <a:t>	          Q(</a:t>
            </a:r>
            <a:r>
              <a:rPr lang="en-AU" dirty="0" err="1"/>
              <a:t>i,j</a:t>
            </a:r>
            <a:r>
              <a:rPr lang="en-AU" dirty="0"/>
              <a:t>) </a:t>
            </a:r>
            <a:r>
              <a:rPr lang="en-AU" dirty="0">
                <a:sym typeface="Symbol"/>
              </a:rPr>
              <a:t></a:t>
            </a:r>
            <a:r>
              <a:rPr lang="en-AU" dirty="0"/>
              <a:t> (Q(</a:t>
            </a:r>
            <a:r>
              <a:rPr lang="en-AU" dirty="0" err="1"/>
              <a:t>i,k</a:t>
            </a:r>
            <a:r>
              <a:rPr lang="en-AU" dirty="0"/>
              <a:t>)+Q(</a:t>
            </a:r>
            <a:r>
              <a:rPr lang="en-AU" dirty="0" err="1"/>
              <a:t>k,j</a:t>
            </a:r>
            <a:r>
              <a:rPr lang="en-AU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863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Capaian</a:t>
            </a:r>
            <a:r>
              <a:rPr lang="en-AU" dirty="0" smtClean="0"/>
              <a:t> </a:t>
            </a:r>
            <a:r>
              <a:rPr lang="en-AU" dirty="0" err="1" smtClean="0"/>
              <a:t>Pembelajaran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mengerti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smtClean="0"/>
              <a:t>Graph</a:t>
            </a:r>
            <a:r>
              <a:rPr lang="en-US" sz="2400" dirty="0"/>
              <a:t>.</a:t>
            </a:r>
            <a:endParaRPr lang="en-AU" sz="2400" dirty="0"/>
          </a:p>
          <a:p>
            <a:pPr lvl="0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mengimplementasikan</a:t>
            </a:r>
            <a:r>
              <a:rPr lang="en-US" sz="2400" dirty="0"/>
              <a:t> graph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.</a:t>
            </a:r>
            <a:endParaRPr lang="en-AU" sz="2400" dirty="0"/>
          </a:p>
          <a:p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wharshall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djikstra</a:t>
            </a:r>
            <a:r>
              <a:rPr lang="en-US" sz="2400" dirty="0"/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3867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Algortitma</a:t>
            </a:r>
            <a:r>
              <a:rPr lang="en-US" dirty="0"/>
              <a:t> 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k = 1 to n</a:t>
            </a:r>
          </a:p>
          <a:p>
            <a:r>
              <a:rPr lang="en-AU" dirty="0"/>
              <a:t>   for i = 1 to n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for </a:t>
            </a:r>
            <a:r>
              <a:rPr lang="en-AU" dirty="0"/>
              <a:t>j = 1 to n</a:t>
            </a:r>
          </a:p>
          <a:p>
            <a:r>
              <a:rPr lang="en-AU" dirty="0"/>
              <a:t>                P(</a:t>
            </a:r>
            <a:r>
              <a:rPr lang="en-AU" dirty="0" err="1"/>
              <a:t>i,j</a:t>
            </a:r>
            <a:r>
              <a:rPr lang="en-AU" dirty="0"/>
              <a:t>) </a:t>
            </a:r>
            <a:r>
              <a:rPr lang="en-AU" dirty="0">
                <a:sym typeface="Symbol"/>
              </a:rPr>
              <a:t></a:t>
            </a:r>
            <a:r>
              <a:rPr lang="en-AU" dirty="0"/>
              <a:t>  P(</a:t>
            </a:r>
            <a:r>
              <a:rPr lang="en-AU" dirty="0" err="1"/>
              <a:t>i,j</a:t>
            </a:r>
            <a:r>
              <a:rPr lang="en-AU" dirty="0"/>
              <a:t>) OR (P(</a:t>
            </a:r>
            <a:r>
              <a:rPr lang="en-AU" dirty="0" err="1"/>
              <a:t>i,k</a:t>
            </a:r>
            <a:r>
              <a:rPr lang="en-AU" dirty="0"/>
              <a:t>) AND P(</a:t>
            </a:r>
            <a:r>
              <a:rPr lang="en-AU" dirty="0" err="1"/>
              <a:t>k,j</a:t>
            </a:r>
            <a:r>
              <a:rPr lang="en-AU" dirty="0"/>
              <a:t>))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63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k = 1 to n</a:t>
            </a:r>
          </a:p>
          <a:p>
            <a:r>
              <a:rPr lang="en-AU" dirty="0"/>
              <a:t>   for i = 1 to n</a:t>
            </a:r>
          </a:p>
          <a:p>
            <a:r>
              <a:rPr lang="en-AU" dirty="0"/>
              <a:t>      for j = 1 to n</a:t>
            </a:r>
          </a:p>
          <a:p>
            <a:r>
              <a:rPr lang="en-AU" dirty="0"/>
              <a:t> </a:t>
            </a:r>
            <a:r>
              <a:rPr lang="en-AU" dirty="0" smtClean="0"/>
              <a:t>	if </a:t>
            </a:r>
            <a:r>
              <a:rPr lang="en-AU" dirty="0"/>
              <a:t>((Q(</a:t>
            </a:r>
            <a:r>
              <a:rPr lang="en-AU" dirty="0" err="1"/>
              <a:t>i,k</a:t>
            </a:r>
            <a:r>
              <a:rPr lang="en-AU" dirty="0"/>
              <a:t>) + Q(</a:t>
            </a:r>
            <a:r>
              <a:rPr lang="en-AU" dirty="0" err="1"/>
              <a:t>k,j</a:t>
            </a:r>
            <a:r>
              <a:rPr lang="en-AU" dirty="0"/>
              <a:t>)) &lt; Q(</a:t>
            </a:r>
            <a:r>
              <a:rPr lang="en-AU" dirty="0" err="1"/>
              <a:t>i,j</a:t>
            </a:r>
            <a:r>
              <a:rPr lang="en-AU" dirty="0"/>
              <a:t>)) </a:t>
            </a:r>
          </a:p>
          <a:p>
            <a:r>
              <a:rPr lang="en-AU" dirty="0"/>
              <a:t>	     if (R(</a:t>
            </a:r>
            <a:r>
              <a:rPr lang="en-AU" dirty="0" err="1"/>
              <a:t>k,j</a:t>
            </a:r>
            <a:r>
              <a:rPr lang="en-AU" dirty="0"/>
              <a:t>) = 0)				</a:t>
            </a:r>
          </a:p>
          <a:p>
            <a:r>
              <a:rPr lang="en-AU" dirty="0"/>
              <a:t>	         R(</a:t>
            </a:r>
            <a:r>
              <a:rPr lang="en-AU" dirty="0" err="1"/>
              <a:t>i,j</a:t>
            </a:r>
            <a:r>
              <a:rPr lang="en-AU" dirty="0"/>
              <a:t>) </a:t>
            </a:r>
            <a:r>
              <a:rPr lang="en-AU" dirty="0">
                <a:sym typeface="Symbol"/>
              </a:rPr>
              <a:t></a:t>
            </a:r>
            <a:r>
              <a:rPr lang="en-AU" dirty="0"/>
              <a:t> k</a:t>
            </a:r>
          </a:p>
          <a:p>
            <a:r>
              <a:rPr lang="en-AU" dirty="0"/>
              <a:t>	     </a:t>
            </a:r>
            <a:r>
              <a:rPr lang="en-AU" dirty="0" smtClean="0"/>
              <a:t>        else</a:t>
            </a:r>
            <a:endParaRPr lang="en-AU" dirty="0"/>
          </a:p>
          <a:p>
            <a:r>
              <a:rPr lang="en-AU" dirty="0"/>
              <a:t>	 </a:t>
            </a:r>
            <a:r>
              <a:rPr lang="en-AU" dirty="0" smtClean="0"/>
              <a:t>        R(</a:t>
            </a:r>
            <a:r>
              <a:rPr lang="en-AU" dirty="0" err="1" smtClean="0"/>
              <a:t>i,j</a:t>
            </a:r>
            <a:r>
              <a:rPr lang="en-AU" dirty="0"/>
              <a:t>)=R(</a:t>
            </a:r>
            <a:r>
              <a:rPr lang="en-AU" dirty="0" err="1"/>
              <a:t>k,j</a:t>
            </a:r>
            <a:r>
              <a:rPr lang="en-AU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87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AU" sz="4800" b="1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Algoritma</a:t>
            </a:r>
            <a:r>
              <a:rPr lang="en-AU" sz="4800" b="1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Shortest Path  : </a:t>
            </a:r>
            <a:r>
              <a:rPr lang="en-AU" sz="4800" b="1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Djikstra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Penemunya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/>
              <a:t>Edsger</a:t>
            </a:r>
            <a:r>
              <a:rPr lang="en-US" sz="2800" dirty="0"/>
              <a:t> </a:t>
            </a:r>
            <a:r>
              <a:rPr lang="en-US" sz="2800" dirty="0" err="1" smtClean="0"/>
              <a:t>Dijkstra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greedy yang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lintasan</a:t>
            </a:r>
            <a:r>
              <a:rPr lang="en-US" sz="2800" dirty="0"/>
              <a:t> </a:t>
            </a:r>
            <a:r>
              <a:rPr lang="en-US" sz="2800" dirty="0" err="1"/>
              <a:t>terpendek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</a:t>
            </a:r>
            <a:r>
              <a:rPr lang="en-US" sz="2800" dirty="0" err="1"/>
              <a:t>berarah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bobot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 smtClean="0"/>
              <a:t>. </a:t>
            </a:r>
            <a:endParaRPr lang="en-AU" sz="2800" dirty="0"/>
          </a:p>
          <a:p>
            <a:pPr>
              <a:buFont typeface="Wingdings" pitchFamily="2" charset="2"/>
              <a:buChar char="Ø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0817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Algoritma</a:t>
            </a:r>
            <a:r>
              <a:rPr lang="en-AU" b="1" dirty="0"/>
              <a:t> Shortest Path  : </a:t>
            </a:r>
            <a:r>
              <a:rPr lang="en-AU" b="1" dirty="0" err="1"/>
              <a:t>Djikstra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Djikstra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AU" dirty="0"/>
          </a:p>
          <a:p>
            <a:pPr lvl="0">
              <a:buFont typeface="Wingdings" pitchFamily="2" charset="2"/>
              <a:buChar char="Ø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</a:t>
            </a:r>
            <a:endParaRPr lang="en-AU" dirty="0"/>
          </a:p>
          <a:p>
            <a:pPr lvl="0">
              <a:buFont typeface="Wingdings" pitchFamily="2" charset="2"/>
              <a:buChar char="Ø"/>
            </a:pPr>
            <a:r>
              <a:rPr lang="en-US" dirty="0" err="1"/>
              <a:t>Akumulasikan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minimal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  <a:endParaRPr lang="en-AU" dirty="0"/>
          </a:p>
          <a:p>
            <a:pPr lvl="0">
              <a:buFont typeface="Wingdings" pitchFamily="2" charset="2"/>
              <a:buChar char="Ø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AU" dirty="0"/>
          </a:p>
          <a:p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4" y="3026622"/>
            <a:ext cx="8074857" cy="277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0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Langkah-Langkah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dirty="0" err="1"/>
              <a:t>Tentukan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asal</a:t>
            </a:r>
            <a:r>
              <a:rPr lang="en-AU" sz="2400" dirty="0"/>
              <a:t> = 1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tujuan</a:t>
            </a:r>
            <a:r>
              <a:rPr lang="en-AU" sz="2400" dirty="0"/>
              <a:t> = 5.  Kita </a:t>
            </a:r>
            <a:r>
              <a:rPr lang="en-AU" sz="2400" dirty="0" err="1"/>
              <a:t>tentukan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node </a:t>
            </a:r>
            <a:r>
              <a:rPr lang="en-AU" sz="2400" dirty="0" err="1"/>
              <a:t>mempunyai</a:t>
            </a:r>
            <a:r>
              <a:rPr lang="en-AU" sz="2400" dirty="0"/>
              <a:t> </a:t>
            </a:r>
            <a:r>
              <a:rPr lang="en-AU" sz="2400" dirty="0" err="1"/>
              <a:t>nilai</a:t>
            </a:r>
            <a:r>
              <a:rPr lang="en-AU" sz="2400" dirty="0"/>
              <a:t> x </a:t>
            </a:r>
            <a:r>
              <a:rPr lang="en-AU" sz="2400" dirty="0" err="1"/>
              <a:t>sebagai</a:t>
            </a:r>
            <a:r>
              <a:rPr lang="en-AU" sz="2400" dirty="0"/>
              <a:t> </a:t>
            </a:r>
            <a:r>
              <a:rPr lang="en-AU" sz="2400" dirty="0" err="1"/>
              <a:t>nama</a:t>
            </a:r>
            <a:r>
              <a:rPr lang="en-AU" sz="2400" dirty="0"/>
              <a:t> node, </a:t>
            </a:r>
            <a:r>
              <a:rPr lang="en-AU" sz="2400" dirty="0" err="1"/>
              <a:t>nilai</a:t>
            </a:r>
            <a:r>
              <a:rPr lang="en-AU" sz="2400" dirty="0"/>
              <a:t> y </a:t>
            </a:r>
            <a:r>
              <a:rPr lang="en-AU" sz="2400" dirty="0" err="1"/>
              <a:t>sebagai</a:t>
            </a:r>
            <a:r>
              <a:rPr lang="en-AU" sz="2400" dirty="0"/>
              <a:t> </a:t>
            </a:r>
            <a:r>
              <a:rPr lang="en-AU" sz="2400" dirty="0" err="1"/>
              <a:t>beban</a:t>
            </a:r>
            <a:r>
              <a:rPr lang="en-AU" sz="2400" dirty="0"/>
              <a:t> minimal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nilai</a:t>
            </a:r>
            <a:r>
              <a:rPr lang="en-AU" sz="2400" dirty="0"/>
              <a:t> z </a:t>
            </a:r>
            <a:r>
              <a:rPr lang="en-AU" sz="2400" dirty="0" err="1"/>
              <a:t>sebagai</a:t>
            </a:r>
            <a:r>
              <a:rPr lang="en-AU" sz="2400" dirty="0"/>
              <a:t> node </a:t>
            </a:r>
            <a:r>
              <a:rPr lang="en-AU" sz="2400" dirty="0" err="1"/>
              <a:t>sebelumnya</a:t>
            </a:r>
            <a:r>
              <a:rPr lang="en-AU" sz="2400" dirty="0"/>
              <a:t> </a:t>
            </a:r>
            <a:r>
              <a:rPr lang="en-AU" sz="2400" dirty="0" err="1"/>
              <a:t>seperti</a:t>
            </a:r>
            <a:r>
              <a:rPr lang="en-AU" sz="2400" dirty="0"/>
              <a:t> </a:t>
            </a:r>
            <a:r>
              <a:rPr lang="en-AU" sz="2400" dirty="0" err="1"/>
              <a:t>Gambar</a:t>
            </a:r>
            <a:r>
              <a:rPr lang="en-AU" sz="2400" dirty="0"/>
              <a:t> </a:t>
            </a:r>
            <a:r>
              <a:rPr lang="en-AU" sz="2400" dirty="0" err="1" smtClean="0"/>
              <a:t>dibawah</a:t>
            </a:r>
            <a:r>
              <a:rPr lang="en-AU" sz="2400" dirty="0" smtClean="0"/>
              <a:t>. </a:t>
            </a:r>
            <a:r>
              <a:rPr lang="en-AU" sz="2400" dirty="0" err="1"/>
              <a:t>Nilai</a:t>
            </a:r>
            <a:r>
              <a:rPr lang="en-AU" sz="2400" dirty="0"/>
              <a:t> y </a:t>
            </a:r>
            <a:r>
              <a:rPr lang="en-AU" sz="2400" dirty="0" err="1"/>
              <a:t>dan</a:t>
            </a:r>
            <a:r>
              <a:rPr lang="en-AU" sz="2400" dirty="0"/>
              <a:t> z </a:t>
            </a:r>
            <a:r>
              <a:rPr lang="en-AU" sz="2400" dirty="0" err="1"/>
              <a:t>disimpan</a:t>
            </a:r>
            <a:r>
              <a:rPr lang="en-AU" sz="2400" dirty="0"/>
              <a:t> </a:t>
            </a:r>
            <a:r>
              <a:rPr lang="en-AU" sz="2400" dirty="0" err="1"/>
              <a:t>sebagai</a:t>
            </a:r>
            <a:r>
              <a:rPr lang="en-AU" sz="2400" dirty="0"/>
              <a:t> </a:t>
            </a:r>
            <a:r>
              <a:rPr lang="en-AU" sz="2400" dirty="0" err="1"/>
              <a:t>vektor</a:t>
            </a:r>
            <a:r>
              <a:rPr lang="en-AU" sz="2400" dirty="0"/>
              <a:t>.</a:t>
            </a:r>
          </a:p>
          <a:p>
            <a:endParaRPr lang="en-A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4" y="3501231"/>
            <a:ext cx="8368815" cy="1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3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Siapkan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menyimpan</a:t>
            </a:r>
            <a:r>
              <a:rPr lang="en-AU" dirty="0"/>
              <a:t> node yang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diproses</a:t>
            </a:r>
            <a:r>
              <a:rPr lang="en-AU" dirty="0"/>
              <a:t>. 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inisialisasi</a:t>
            </a:r>
            <a:r>
              <a:rPr lang="en-AU" dirty="0"/>
              <a:t> </a:t>
            </a:r>
            <a:r>
              <a:rPr lang="en-AU" dirty="0" err="1"/>
              <a:t>awal</a:t>
            </a:r>
            <a:r>
              <a:rPr lang="en-AU" dirty="0"/>
              <a:t>, </a:t>
            </a:r>
            <a:r>
              <a:rPr lang="en-AU" dirty="0" err="1"/>
              <a:t>nilai</a:t>
            </a:r>
            <a:r>
              <a:rPr lang="en-AU" dirty="0"/>
              <a:t> y </a:t>
            </a:r>
            <a:r>
              <a:rPr lang="en-AU" dirty="0" err="1"/>
              <a:t>bernilai</a:t>
            </a:r>
            <a:r>
              <a:rPr lang="en-AU" dirty="0"/>
              <a:t> M (big integer) </a:t>
            </a:r>
            <a:r>
              <a:rPr lang="en-AU" dirty="0" err="1"/>
              <a:t>kecuali</a:t>
            </a:r>
            <a:r>
              <a:rPr lang="en-AU" dirty="0"/>
              <a:t> node </a:t>
            </a:r>
            <a:r>
              <a:rPr lang="en-AU" dirty="0" err="1"/>
              <a:t>awal</a:t>
            </a:r>
            <a:r>
              <a:rPr lang="en-AU" dirty="0"/>
              <a:t> </a:t>
            </a:r>
            <a:r>
              <a:rPr lang="en-AU" dirty="0" err="1"/>
              <a:t>bernilai</a:t>
            </a:r>
            <a:r>
              <a:rPr lang="en-AU" dirty="0"/>
              <a:t> 0, </a:t>
            </a:r>
            <a:r>
              <a:rPr lang="en-AU" dirty="0" err="1"/>
              <a:t>sedangkan</a:t>
            </a:r>
            <a:r>
              <a:rPr lang="en-AU" dirty="0"/>
              <a:t> </a:t>
            </a:r>
            <a:r>
              <a:rPr lang="en-AU" dirty="0" err="1"/>
              <a:t>nilai</a:t>
            </a:r>
            <a:r>
              <a:rPr lang="en-AU" dirty="0"/>
              <a:t> z </a:t>
            </a:r>
            <a:r>
              <a:rPr lang="en-AU" dirty="0" err="1"/>
              <a:t>bernilai</a:t>
            </a:r>
            <a:r>
              <a:rPr lang="en-AU" dirty="0"/>
              <a:t> 0.  Node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awal</a:t>
            </a:r>
            <a:r>
              <a:rPr lang="en-AU" dirty="0"/>
              <a:t> </a:t>
            </a:r>
            <a:r>
              <a:rPr lang="en-AU" dirty="0" err="1"/>
              <a:t>disimpan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baca</a:t>
            </a:r>
            <a:r>
              <a:rPr lang="en-AU" dirty="0"/>
              <a:t> </a:t>
            </a:r>
            <a:r>
              <a:rPr lang="en-AU" dirty="0" err="1"/>
              <a:t>nilai</a:t>
            </a:r>
            <a:r>
              <a:rPr lang="en-AU" dirty="0"/>
              <a:t> </a:t>
            </a:r>
            <a:r>
              <a:rPr lang="en-AU" dirty="0" err="1"/>
              <a:t>tersebut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76055"/>
            <a:ext cx="4737100" cy="322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93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dirty="0"/>
              <a:t>Baca node 1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lakukan</a:t>
            </a:r>
            <a:r>
              <a:rPr lang="en-AU" sz="2400" dirty="0"/>
              <a:t> </a:t>
            </a:r>
            <a:r>
              <a:rPr lang="en-AU" sz="2400" dirty="0" err="1"/>
              <a:t>perubahan</a:t>
            </a:r>
            <a:r>
              <a:rPr lang="en-AU" sz="2400" dirty="0"/>
              <a:t> </a:t>
            </a:r>
            <a:r>
              <a:rPr lang="en-AU" sz="2400" dirty="0" err="1"/>
              <a:t>nilai</a:t>
            </a:r>
            <a:r>
              <a:rPr lang="en-AU" sz="2400" dirty="0"/>
              <a:t> y </a:t>
            </a:r>
            <a:r>
              <a:rPr lang="en-AU" sz="2400" dirty="0" err="1"/>
              <a:t>dan</a:t>
            </a:r>
            <a:r>
              <a:rPr lang="en-AU" sz="2400" dirty="0"/>
              <a:t> z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nilai</a:t>
            </a:r>
            <a:r>
              <a:rPr lang="en-AU" sz="2400" dirty="0"/>
              <a:t> </a:t>
            </a:r>
            <a:r>
              <a:rPr lang="en-AU" sz="2400" dirty="0" err="1"/>
              <a:t>beban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node </a:t>
            </a:r>
            <a:r>
              <a:rPr lang="en-AU" sz="2400" dirty="0" err="1"/>
              <a:t>sebelumnya</a:t>
            </a:r>
            <a:r>
              <a:rPr lang="en-AU" sz="2400" dirty="0"/>
              <a:t> yang </a:t>
            </a:r>
            <a:r>
              <a:rPr lang="en-AU" sz="2400" dirty="0" err="1"/>
              <a:t>terkecil</a:t>
            </a:r>
            <a:r>
              <a:rPr lang="en-AU" sz="2400" dirty="0"/>
              <a:t>.  </a:t>
            </a:r>
            <a:r>
              <a:rPr lang="en-AU" sz="2400" dirty="0" err="1"/>
              <a:t>Masukkan</a:t>
            </a:r>
            <a:r>
              <a:rPr lang="en-AU" sz="2400" dirty="0"/>
              <a:t> node z </a:t>
            </a:r>
            <a:r>
              <a:rPr lang="en-AU" sz="2400" dirty="0" err="1"/>
              <a:t>pada</a:t>
            </a:r>
            <a:r>
              <a:rPr lang="en-AU" sz="2400" dirty="0"/>
              <a:t> </a:t>
            </a:r>
            <a:r>
              <a:rPr lang="en-AU" sz="2400" dirty="0" err="1"/>
              <a:t>tumpukan</a:t>
            </a:r>
            <a:r>
              <a:rPr lang="en-AU" sz="2400" dirty="0"/>
              <a:t> </a:t>
            </a:r>
            <a:r>
              <a:rPr lang="en-AU" sz="2400" dirty="0" err="1"/>
              <a:t>jika</a:t>
            </a:r>
            <a:r>
              <a:rPr lang="en-AU" sz="2400" dirty="0"/>
              <a:t> node </a:t>
            </a:r>
            <a:r>
              <a:rPr lang="en-AU" sz="2400" dirty="0" err="1"/>
              <a:t>tersebut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ada</a:t>
            </a:r>
            <a:r>
              <a:rPr lang="en-AU" sz="2400" dirty="0"/>
              <a:t> di </a:t>
            </a:r>
            <a:r>
              <a:rPr lang="en-AU" sz="2400" dirty="0" err="1"/>
              <a:t>tumpukan</a:t>
            </a:r>
            <a:r>
              <a:rPr lang="en-AU" sz="2400" dirty="0"/>
              <a:t>, </a:t>
            </a:r>
            <a:r>
              <a:rPr lang="en-AU" sz="2400" dirty="0" err="1"/>
              <a:t>bukan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awal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bukan</a:t>
            </a:r>
            <a:r>
              <a:rPr lang="en-AU" sz="2400" dirty="0"/>
              <a:t> </a:t>
            </a:r>
            <a:r>
              <a:rPr lang="en-AU" sz="2400" dirty="0" err="1"/>
              <a:t>titik</a:t>
            </a:r>
            <a:r>
              <a:rPr lang="en-AU" sz="2400" dirty="0"/>
              <a:t> </a:t>
            </a:r>
            <a:r>
              <a:rPr lang="en-AU" sz="2400" dirty="0" err="1"/>
              <a:t>akhir</a:t>
            </a:r>
            <a:r>
              <a:rPr lang="en-AU" sz="2400" dirty="0"/>
              <a:t>.</a:t>
            </a:r>
          </a:p>
          <a:p>
            <a:endParaRPr lang="en-A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882899"/>
            <a:ext cx="4635500" cy="32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1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Enqueue</a:t>
            </a:r>
            <a:r>
              <a:rPr lang="en-AU" dirty="0"/>
              <a:t> node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, </a:t>
            </a:r>
            <a:r>
              <a:rPr lang="en-AU" dirty="0" err="1"/>
              <a:t>baca</a:t>
            </a:r>
            <a:r>
              <a:rPr lang="en-AU" dirty="0"/>
              <a:t> node 2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lakukan</a:t>
            </a:r>
            <a:r>
              <a:rPr lang="en-AU" dirty="0"/>
              <a:t> </a:t>
            </a:r>
            <a:r>
              <a:rPr lang="en-AU" dirty="0" err="1"/>
              <a:t>hal</a:t>
            </a:r>
            <a:r>
              <a:rPr lang="en-AU" dirty="0"/>
              <a:t> yang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langkah</a:t>
            </a:r>
            <a:r>
              <a:rPr lang="en-AU" dirty="0"/>
              <a:t> 3.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463799"/>
            <a:ext cx="5130800" cy="36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2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Enqueue</a:t>
            </a:r>
            <a:r>
              <a:rPr lang="en-AU" dirty="0"/>
              <a:t> node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, </a:t>
            </a:r>
            <a:r>
              <a:rPr lang="en-AU" dirty="0" err="1"/>
              <a:t>baca</a:t>
            </a:r>
            <a:r>
              <a:rPr lang="en-AU" dirty="0"/>
              <a:t> node 3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lakukan</a:t>
            </a:r>
            <a:r>
              <a:rPr lang="en-AU" dirty="0"/>
              <a:t> </a:t>
            </a:r>
            <a:r>
              <a:rPr lang="en-AU" dirty="0" err="1"/>
              <a:t>hal</a:t>
            </a:r>
            <a:r>
              <a:rPr lang="en-AU" dirty="0"/>
              <a:t> yang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langkah</a:t>
            </a:r>
            <a:r>
              <a:rPr lang="en-AU" dirty="0"/>
              <a:t> 3.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11398"/>
            <a:ext cx="5384800" cy="38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7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(6)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Enqueue</a:t>
            </a:r>
            <a:r>
              <a:rPr lang="en-AU" dirty="0"/>
              <a:t> node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, </a:t>
            </a:r>
            <a:r>
              <a:rPr lang="en-AU" dirty="0" err="1"/>
              <a:t>baca</a:t>
            </a:r>
            <a:r>
              <a:rPr lang="en-AU" dirty="0"/>
              <a:t> node 4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lakukan</a:t>
            </a:r>
            <a:r>
              <a:rPr lang="en-AU" dirty="0"/>
              <a:t> </a:t>
            </a:r>
            <a:r>
              <a:rPr lang="en-AU" dirty="0" err="1"/>
              <a:t>hal</a:t>
            </a:r>
            <a:r>
              <a:rPr lang="en-AU" dirty="0"/>
              <a:t> yang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langkah</a:t>
            </a:r>
            <a:r>
              <a:rPr lang="en-AU" dirty="0"/>
              <a:t> 3.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47900"/>
            <a:ext cx="5396996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Materi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Definisi</a:t>
            </a:r>
            <a:r>
              <a:rPr lang="en-AU" dirty="0" smtClean="0"/>
              <a:t> Graph</a:t>
            </a:r>
          </a:p>
          <a:p>
            <a:r>
              <a:rPr lang="en-AU" dirty="0" err="1" smtClean="0"/>
              <a:t>Jenis</a:t>
            </a:r>
            <a:r>
              <a:rPr lang="en-AU" dirty="0" smtClean="0"/>
              <a:t> Graph</a:t>
            </a:r>
          </a:p>
          <a:p>
            <a:r>
              <a:rPr lang="en-AU" dirty="0" err="1" smtClean="0"/>
              <a:t>Representasi</a:t>
            </a:r>
            <a:r>
              <a:rPr lang="en-AU" dirty="0" smtClean="0"/>
              <a:t> Graph</a:t>
            </a:r>
          </a:p>
          <a:p>
            <a:r>
              <a:rPr lang="en-AU" dirty="0" err="1"/>
              <a:t>Algoritma</a:t>
            </a:r>
            <a:r>
              <a:rPr lang="en-AU" dirty="0"/>
              <a:t> Shortest </a:t>
            </a:r>
            <a:r>
              <a:rPr lang="en-AU" dirty="0" smtClean="0"/>
              <a:t>Path</a:t>
            </a:r>
          </a:p>
          <a:p>
            <a:r>
              <a:rPr lang="en-AU" dirty="0" smtClean="0"/>
              <a:t>- </a:t>
            </a:r>
            <a:r>
              <a:rPr lang="en-AU" dirty="0" err="1" smtClean="0"/>
              <a:t>Warshall</a:t>
            </a:r>
            <a:endParaRPr lang="en-AU" dirty="0" smtClean="0"/>
          </a:p>
          <a:p>
            <a:r>
              <a:rPr lang="en-AU" dirty="0" smtClean="0"/>
              <a:t>- </a:t>
            </a:r>
            <a:r>
              <a:rPr lang="en-AU" spc="-50" dirty="0" err="1"/>
              <a:t>Djikstra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0120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Langkah-Langkah</a:t>
            </a:r>
            <a:r>
              <a:rPr lang="en-AU" dirty="0"/>
              <a:t> </a:t>
            </a:r>
            <a:r>
              <a:rPr lang="en-AU" dirty="0" smtClean="0"/>
              <a:t>(7)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Bila</a:t>
            </a:r>
            <a:r>
              <a:rPr lang="en-AU" dirty="0"/>
              <a:t> </a:t>
            </a:r>
            <a:r>
              <a:rPr lang="en-AU" dirty="0" err="1"/>
              <a:t>tumpukan</a:t>
            </a:r>
            <a:r>
              <a:rPr lang="en-AU" dirty="0"/>
              <a:t> </a:t>
            </a:r>
            <a:r>
              <a:rPr lang="en-AU" dirty="0" err="1"/>
              <a:t>kosong</a:t>
            </a:r>
            <a:r>
              <a:rPr lang="en-AU" dirty="0"/>
              <a:t>, proses </a:t>
            </a:r>
            <a:r>
              <a:rPr lang="en-AU" dirty="0" err="1"/>
              <a:t>selesai</a:t>
            </a:r>
            <a:r>
              <a:rPr lang="en-AU" dirty="0"/>
              <a:t> </a:t>
            </a:r>
            <a:r>
              <a:rPr lang="en-AU" dirty="0" err="1"/>
              <a:t>sehingga</a:t>
            </a:r>
            <a:r>
              <a:rPr lang="en-AU" dirty="0"/>
              <a:t> </a:t>
            </a:r>
            <a:r>
              <a:rPr lang="en-AU" dirty="0" err="1"/>
              <a:t>menghasilkan</a:t>
            </a:r>
            <a:r>
              <a:rPr lang="en-AU" dirty="0"/>
              <a:t> </a:t>
            </a:r>
            <a:r>
              <a:rPr lang="en-AU" dirty="0" err="1"/>
              <a:t>vektor</a:t>
            </a:r>
            <a:r>
              <a:rPr lang="en-AU" dirty="0"/>
              <a:t> </a:t>
            </a:r>
            <a:r>
              <a:rPr lang="en-AU" dirty="0" err="1"/>
              <a:t>beban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rute</a:t>
            </a:r>
            <a:r>
              <a:rPr lang="en-AU" dirty="0"/>
              <a:t> minimal.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451099"/>
            <a:ext cx="5702300" cy="36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2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Kesimpulan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Banyak</a:t>
            </a:r>
            <a:r>
              <a:rPr lang="en-AU" dirty="0"/>
              <a:t> </a:t>
            </a:r>
            <a:r>
              <a:rPr lang="en-AU" dirty="0" err="1"/>
              <a:t>sekali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yang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direpresentasikan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i="1" dirty="0"/>
              <a:t>graph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banyak</a:t>
            </a:r>
            <a:r>
              <a:rPr lang="en-AU" dirty="0"/>
              <a:t> </a:t>
            </a:r>
            <a:r>
              <a:rPr lang="en-AU" dirty="0" err="1"/>
              <a:t>masalah</a:t>
            </a:r>
            <a:r>
              <a:rPr lang="en-AU" dirty="0"/>
              <a:t> yang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diselesaikan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bantuan</a:t>
            </a:r>
            <a:r>
              <a:rPr lang="en-AU" dirty="0"/>
              <a:t> </a:t>
            </a:r>
            <a:r>
              <a:rPr lang="en-AU" i="1" dirty="0"/>
              <a:t>graph</a:t>
            </a:r>
            <a:r>
              <a:rPr lang="en-AU" dirty="0"/>
              <a:t>. </a:t>
            </a:r>
            <a:r>
              <a:rPr lang="en-AU" dirty="0" err="1"/>
              <a:t>Seringkali</a:t>
            </a:r>
            <a:r>
              <a:rPr lang="en-AU" dirty="0"/>
              <a:t> </a:t>
            </a:r>
            <a:r>
              <a:rPr lang="en-AU" i="1" dirty="0"/>
              <a:t>graph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merepresentasikan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. </a:t>
            </a:r>
          </a:p>
          <a:p>
            <a:r>
              <a:rPr lang="en-AU" dirty="0" err="1"/>
              <a:t>Misalkan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jalan</a:t>
            </a:r>
            <a:r>
              <a:rPr lang="en-AU" dirty="0"/>
              <a:t> </a:t>
            </a:r>
            <a:r>
              <a:rPr lang="en-AU" dirty="0" err="1"/>
              <a:t>raya</a:t>
            </a:r>
            <a:r>
              <a:rPr lang="en-AU" dirty="0"/>
              <a:t> </a:t>
            </a:r>
            <a:r>
              <a:rPr lang="en-AU" dirty="0" err="1"/>
              <a:t>dimodelkan</a:t>
            </a:r>
            <a:r>
              <a:rPr lang="en-AU" dirty="0"/>
              <a:t> </a:t>
            </a:r>
            <a:r>
              <a:rPr lang="en-AU" i="1" dirty="0"/>
              <a:t>graph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kota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simpul</a:t>
            </a:r>
            <a:r>
              <a:rPr lang="en-AU" dirty="0"/>
              <a:t> (</a:t>
            </a:r>
            <a:r>
              <a:rPr lang="en-AU" i="1" dirty="0"/>
              <a:t>vertex/node</a:t>
            </a:r>
            <a:r>
              <a:rPr lang="en-AU" dirty="0"/>
              <a:t>)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jalan</a:t>
            </a:r>
            <a:r>
              <a:rPr lang="en-AU" dirty="0"/>
              <a:t> yang </a:t>
            </a:r>
            <a:r>
              <a:rPr lang="en-AU" dirty="0" err="1"/>
              <a:t>menghubungkan</a:t>
            </a:r>
            <a:r>
              <a:rPr lang="en-AU" dirty="0"/>
              <a:t> </a:t>
            </a:r>
            <a:r>
              <a:rPr lang="en-AU" dirty="0" err="1"/>
              <a:t>setiap</a:t>
            </a:r>
            <a:r>
              <a:rPr lang="en-AU" dirty="0"/>
              <a:t> </a:t>
            </a:r>
            <a:r>
              <a:rPr lang="en-AU" dirty="0" err="1"/>
              <a:t>kotanya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sisi</a:t>
            </a:r>
            <a:r>
              <a:rPr lang="en-AU" dirty="0"/>
              <a:t> (</a:t>
            </a:r>
            <a:r>
              <a:rPr lang="en-AU" i="1" dirty="0"/>
              <a:t>edge</a:t>
            </a:r>
            <a:r>
              <a:rPr lang="en-AU" dirty="0"/>
              <a:t>) yang </a:t>
            </a:r>
            <a:r>
              <a:rPr lang="en-AU" dirty="0" err="1"/>
              <a:t>bobotnya</a:t>
            </a:r>
            <a:r>
              <a:rPr lang="en-AU" dirty="0"/>
              <a:t> (</a:t>
            </a:r>
            <a:r>
              <a:rPr lang="en-AU" i="1" dirty="0"/>
              <a:t>weight</a:t>
            </a:r>
            <a:r>
              <a:rPr lang="en-AU" dirty="0"/>
              <a:t>)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panjang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jalan</a:t>
            </a:r>
            <a:r>
              <a:rPr lang="en-AU" dirty="0"/>
              <a:t> </a:t>
            </a:r>
            <a:r>
              <a:rPr lang="en-AU" dirty="0" err="1"/>
              <a:t>tersebut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14514"/>
              </p:ext>
            </p:extLst>
          </p:nvPr>
        </p:nvGraphicFramePr>
        <p:xfrm>
          <a:off x="4864100" y="3886200"/>
          <a:ext cx="3657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1905266" imgH="1580952" progId="PBrush">
                  <p:embed/>
                </p:oleObj>
              </mc:Choice>
              <mc:Fallback>
                <p:oleObj name="Bitmap Image" r:id="rId3" imgW="1905266" imgH="158095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886200"/>
                        <a:ext cx="36576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66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Latihan</a:t>
            </a:r>
            <a:r>
              <a:rPr lang="en-AU" dirty="0" smtClean="0"/>
              <a:t> </a:t>
            </a:r>
            <a:r>
              <a:rPr lang="en-AU" dirty="0" err="1" smtClean="0"/>
              <a:t>Soal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Berdasarkan</a:t>
            </a:r>
            <a:r>
              <a:rPr lang="en-AU" dirty="0"/>
              <a:t> </a:t>
            </a:r>
            <a:r>
              <a:rPr lang="en-AU" i="1" dirty="0"/>
              <a:t>graph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, </a:t>
            </a:r>
            <a:r>
              <a:rPr lang="en-AU" dirty="0" err="1"/>
              <a:t>representasikan</a:t>
            </a:r>
            <a:r>
              <a:rPr lang="en-AU" dirty="0"/>
              <a:t> </a:t>
            </a:r>
            <a:r>
              <a:rPr lang="en-AU" dirty="0" err="1"/>
              <a:t>matriks</a:t>
            </a:r>
            <a:r>
              <a:rPr lang="en-AU" dirty="0"/>
              <a:t>, </a:t>
            </a:r>
            <a:r>
              <a:rPr lang="en-AU" dirty="0" err="1"/>
              <a:t>gunakan</a:t>
            </a:r>
            <a:r>
              <a:rPr lang="en-AU" dirty="0"/>
              <a:t> </a:t>
            </a:r>
            <a:r>
              <a:rPr lang="en-AU" dirty="0" err="1"/>
              <a:t>algoritma</a:t>
            </a:r>
            <a:r>
              <a:rPr lang="en-AU" dirty="0"/>
              <a:t> </a:t>
            </a:r>
            <a:r>
              <a:rPr lang="en-AU" dirty="0" err="1"/>
              <a:t>warshall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mencari</a:t>
            </a:r>
            <a:r>
              <a:rPr lang="en-AU" dirty="0"/>
              <a:t> </a:t>
            </a:r>
            <a:r>
              <a:rPr lang="en-AU" dirty="0" err="1"/>
              <a:t>rute</a:t>
            </a:r>
            <a:r>
              <a:rPr lang="en-AU" dirty="0"/>
              <a:t> </a:t>
            </a:r>
            <a:r>
              <a:rPr lang="en-AU" dirty="0" err="1"/>
              <a:t>terpendek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rute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Latihan</a:t>
            </a:r>
            <a:r>
              <a:rPr lang="en-AU" dirty="0"/>
              <a:t> 1.</a:t>
            </a:r>
          </a:p>
          <a:p>
            <a:pPr lvl="0"/>
            <a:r>
              <a:rPr lang="en-AU" dirty="0" err="1"/>
              <a:t>Pada</a:t>
            </a:r>
            <a:r>
              <a:rPr lang="en-AU" dirty="0"/>
              <a:t> graph di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, </a:t>
            </a:r>
            <a:r>
              <a:rPr lang="en-AU" dirty="0" err="1"/>
              <a:t>selesaikan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algoritma</a:t>
            </a:r>
            <a:r>
              <a:rPr lang="en-AU" dirty="0"/>
              <a:t> </a:t>
            </a:r>
            <a:r>
              <a:rPr lang="en-AU" dirty="0" err="1"/>
              <a:t>djikstra</a:t>
            </a:r>
            <a:r>
              <a:rPr lang="en-AU" dirty="0"/>
              <a:t>. </a:t>
            </a:r>
            <a:r>
              <a:rPr lang="en-AU" dirty="0" err="1"/>
              <a:t>Jalankan</a:t>
            </a:r>
            <a:r>
              <a:rPr lang="en-AU" dirty="0"/>
              <a:t> program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analisa</a:t>
            </a:r>
            <a:r>
              <a:rPr lang="en-AU" dirty="0"/>
              <a:t> </a:t>
            </a:r>
            <a:r>
              <a:rPr lang="en-AU" dirty="0" err="1"/>
              <a:t>hasilnya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pic>
        <p:nvPicPr>
          <p:cNvPr id="25602" name="Picture 2" descr="picture1-cop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128963"/>
            <a:ext cx="4876800" cy="30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2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Graph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i="1" dirty="0"/>
              <a:t>Graph </a:t>
            </a:r>
            <a:r>
              <a:rPr lang="en-AU" sz="2800" dirty="0" err="1"/>
              <a:t>merupakan</a:t>
            </a:r>
            <a:r>
              <a:rPr lang="en-AU" sz="2800" dirty="0"/>
              <a:t> </a:t>
            </a:r>
            <a:r>
              <a:rPr lang="en-AU" sz="2800" dirty="0" err="1"/>
              <a:t>suatu</a:t>
            </a:r>
            <a:r>
              <a:rPr lang="en-AU" sz="2800" dirty="0"/>
              <a:t> </a:t>
            </a:r>
            <a:r>
              <a:rPr lang="en-AU" sz="2800" dirty="0" err="1"/>
              <a:t>cabang</a:t>
            </a:r>
            <a:r>
              <a:rPr lang="en-AU" sz="2800" dirty="0"/>
              <a:t> </a:t>
            </a:r>
            <a:r>
              <a:rPr lang="en-AU" sz="2800" dirty="0" err="1"/>
              <a:t>ilmu</a:t>
            </a:r>
            <a:r>
              <a:rPr lang="en-AU" sz="2800" dirty="0"/>
              <a:t> yang </a:t>
            </a:r>
            <a:r>
              <a:rPr lang="en-AU" sz="2800" dirty="0" err="1"/>
              <a:t>memiliki</a:t>
            </a:r>
            <a:r>
              <a:rPr lang="en-AU" sz="2800" dirty="0"/>
              <a:t> </a:t>
            </a:r>
            <a:r>
              <a:rPr lang="en-AU" sz="2800" dirty="0" err="1"/>
              <a:t>banyak</a:t>
            </a:r>
            <a:r>
              <a:rPr lang="en-AU" sz="2800" dirty="0"/>
              <a:t> </a:t>
            </a:r>
            <a:r>
              <a:rPr lang="en-AU" sz="2800" dirty="0" err="1" smtClean="0"/>
              <a:t>terapan</a:t>
            </a:r>
            <a:r>
              <a:rPr lang="en-AU" sz="2800" dirty="0" smtClean="0"/>
              <a:t>. </a:t>
            </a:r>
            <a:r>
              <a:rPr lang="en-AU" sz="2800" dirty="0" err="1" smtClean="0"/>
              <a:t>Banyak</a:t>
            </a:r>
            <a:r>
              <a:rPr lang="en-AU" sz="2800" dirty="0" smtClean="0"/>
              <a:t> </a:t>
            </a:r>
            <a:r>
              <a:rPr lang="en-AU" sz="2800" dirty="0" err="1"/>
              <a:t>sekali</a:t>
            </a:r>
            <a:r>
              <a:rPr lang="en-AU" sz="2800" dirty="0"/>
              <a:t> </a:t>
            </a:r>
            <a:r>
              <a:rPr lang="en-AU" sz="2800" dirty="0" err="1"/>
              <a:t>struktur</a:t>
            </a:r>
            <a:r>
              <a:rPr lang="en-AU" sz="2800" dirty="0"/>
              <a:t> yang </a:t>
            </a:r>
            <a:r>
              <a:rPr lang="en-AU" sz="2800" dirty="0" err="1"/>
              <a:t>bisa</a:t>
            </a:r>
            <a:r>
              <a:rPr lang="en-AU" sz="2800" dirty="0"/>
              <a:t> </a:t>
            </a:r>
            <a:r>
              <a:rPr lang="en-AU" sz="2800" dirty="0" err="1"/>
              <a:t>direpresentasikan</a:t>
            </a:r>
            <a:r>
              <a:rPr lang="en-AU" sz="2800" dirty="0"/>
              <a:t> </a:t>
            </a:r>
            <a:r>
              <a:rPr lang="en-AU" sz="2800" dirty="0" err="1"/>
              <a:t>dengan</a:t>
            </a:r>
            <a:r>
              <a:rPr lang="en-AU" sz="2800" dirty="0"/>
              <a:t> </a:t>
            </a:r>
            <a:r>
              <a:rPr lang="en-AU" sz="2800" i="1" dirty="0"/>
              <a:t>graph</a:t>
            </a:r>
            <a:r>
              <a:rPr lang="en-AU" sz="2800" dirty="0"/>
              <a:t>, </a:t>
            </a:r>
            <a:r>
              <a:rPr lang="en-AU" sz="2800" dirty="0" err="1"/>
              <a:t>dan</a:t>
            </a:r>
            <a:r>
              <a:rPr lang="en-AU" sz="2800" dirty="0"/>
              <a:t> </a:t>
            </a:r>
            <a:r>
              <a:rPr lang="en-AU" sz="2800" dirty="0" err="1"/>
              <a:t>banyak</a:t>
            </a:r>
            <a:r>
              <a:rPr lang="en-AU" sz="2800" dirty="0"/>
              <a:t> </a:t>
            </a:r>
            <a:r>
              <a:rPr lang="en-AU" sz="2800" dirty="0" err="1"/>
              <a:t>masalah</a:t>
            </a:r>
            <a:r>
              <a:rPr lang="en-AU" sz="2800" dirty="0"/>
              <a:t> yang </a:t>
            </a:r>
            <a:r>
              <a:rPr lang="en-AU" sz="2800" dirty="0" err="1"/>
              <a:t>bisa</a:t>
            </a:r>
            <a:r>
              <a:rPr lang="en-AU" sz="2800" dirty="0"/>
              <a:t> </a:t>
            </a:r>
            <a:r>
              <a:rPr lang="en-AU" sz="2800" dirty="0" err="1"/>
              <a:t>diselesaikan</a:t>
            </a:r>
            <a:r>
              <a:rPr lang="en-AU" sz="2800" dirty="0"/>
              <a:t> </a:t>
            </a:r>
            <a:r>
              <a:rPr lang="en-AU" sz="2800" dirty="0" err="1"/>
              <a:t>dengan</a:t>
            </a:r>
            <a:r>
              <a:rPr lang="en-AU" sz="2800" dirty="0"/>
              <a:t> </a:t>
            </a:r>
            <a:r>
              <a:rPr lang="en-AU" sz="2800" dirty="0" err="1"/>
              <a:t>bantuan</a:t>
            </a:r>
            <a:r>
              <a:rPr lang="en-AU" sz="2800" dirty="0"/>
              <a:t> </a:t>
            </a:r>
            <a:r>
              <a:rPr lang="en-AU" sz="2800" i="1" dirty="0"/>
              <a:t>graph</a:t>
            </a:r>
            <a:r>
              <a:rPr lang="en-AU" sz="2800" dirty="0"/>
              <a:t>. </a:t>
            </a:r>
            <a:r>
              <a:rPr lang="en-AU" sz="2800" dirty="0" err="1"/>
              <a:t>Seringkali</a:t>
            </a:r>
            <a:r>
              <a:rPr lang="en-AU" sz="2800" dirty="0"/>
              <a:t> </a:t>
            </a:r>
            <a:r>
              <a:rPr lang="en-AU" sz="2800" i="1" dirty="0"/>
              <a:t>graph</a:t>
            </a:r>
            <a:r>
              <a:rPr lang="en-AU" sz="2800" dirty="0"/>
              <a:t> </a:t>
            </a:r>
            <a:r>
              <a:rPr lang="en-AU" sz="2800" dirty="0" err="1"/>
              <a:t>digunakan</a:t>
            </a:r>
            <a:r>
              <a:rPr lang="en-AU" sz="2800" dirty="0"/>
              <a:t> </a:t>
            </a:r>
            <a:r>
              <a:rPr lang="en-AU" sz="2800" dirty="0" err="1"/>
              <a:t>untuk</a:t>
            </a:r>
            <a:r>
              <a:rPr lang="en-AU" sz="2800" dirty="0"/>
              <a:t> </a:t>
            </a:r>
            <a:r>
              <a:rPr lang="en-AU" sz="2800" dirty="0" err="1"/>
              <a:t>merepresentasikan</a:t>
            </a:r>
            <a:r>
              <a:rPr lang="en-AU" sz="2800" dirty="0"/>
              <a:t> </a:t>
            </a:r>
            <a:r>
              <a:rPr lang="en-AU" sz="2800" dirty="0" err="1" smtClean="0"/>
              <a:t>suatu</a:t>
            </a:r>
            <a:r>
              <a:rPr lang="en-AU" sz="2800" dirty="0" smtClean="0"/>
              <a:t> </a:t>
            </a:r>
            <a:r>
              <a:rPr lang="en-AU" sz="2800" dirty="0" err="1"/>
              <a:t>jaringan</a:t>
            </a:r>
            <a:r>
              <a:rPr lang="en-AU" sz="2800" dirty="0"/>
              <a:t>. </a:t>
            </a:r>
            <a:endParaRPr lang="en-AU" sz="2800" dirty="0" smtClean="0"/>
          </a:p>
          <a:p>
            <a:r>
              <a:rPr lang="en-AU" sz="2800" dirty="0" err="1" smtClean="0"/>
              <a:t>Misalkan</a:t>
            </a:r>
            <a:r>
              <a:rPr lang="en-AU" sz="2800" dirty="0" smtClean="0"/>
              <a:t> </a:t>
            </a:r>
            <a:r>
              <a:rPr lang="en-AU" sz="2800" dirty="0" err="1"/>
              <a:t>jaringan</a:t>
            </a:r>
            <a:r>
              <a:rPr lang="en-AU" sz="2800" dirty="0"/>
              <a:t> </a:t>
            </a:r>
            <a:r>
              <a:rPr lang="en-AU" sz="2800" dirty="0" err="1"/>
              <a:t>jalan</a:t>
            </a:r>
            <a:r>
              <a:rPr lang="en-AU" sz="2800" dirty="0"/>
              <a:t> </a:t>
            </a:r>
            <a:r>
              <a:rPr lang="en-AU" sz="2800" dirty="0" err="1"/>
              <a:t>raya</a:t>
            </a:r>
            <a:r>
              <a:rPr lang="en-AU" sz="2800" dirty="0"/>
              <a:t> </a:t>
            </a:r>
            <a:r>
              <a:rPr lang="en-AU" sz="2800" dirty="0" err="1"/>
              <a:t>dimodelkan</a:t>
            </a:r>
            <a:r>
              <a:rPr lang="en-AU" sz="2800" dirty="0"/>
              <a:t> </a:t>
            </a:r>
            <a:r>
              <a:rPr lang="en-AU" sz="2800" i="1" dirty="0"/>
              <a:t>graph</a:t>
            </a:r>
            <a:r>
              <a:rPr lang="en-AU" sz="2800" dirty="0"/>
              <a:t> </a:t>
            </a:r>
            <a:r>
              <a:rPr lang="en-AU" sz="2800" dirty="0" err="1"/>
              <a:t>dengan</a:t>
            </a:r>
            <a:r>
              <a:rPr lang="en-AU" sz="2800" dirty="0"/>
              <a:t> </a:t>
            </a:r>
            <a:r>
              <a:rPr lang="en-AU" sz="2800" dirty="0" err="1"/>
              <a:t>kota</a:t>
            </a:r>
            <a:r>
              <a:rPr lang="en-AU" sz="2800" dirty="0"/>
              <a:t> </a:t>
            </a:r>
            <a:r>
              <a:rPr lang="en-AU" sz="2800" dirty="0" err="1"/>
              <a:t>sebagai</a:t>
            </a:r>
            <a:r>
              <a:rPr lang="en-AU" sz="2800" dirty="0"/>
              <a:t> </a:t>
            </a:r>
            <a:r>
              <a:rPr lang="en-AU" sz="2800" dirty="0" err="1"/>
              <a:t>simpul</a:t>
            </a:r>
            <a:r>
              <a:rPr lang="en-AU" sz="2800" dirty="0"/>
              <a:t> (</a:t>
            </a:r>
            <a:r>
              <a:rPr lang="en-AU" sz="2800" i="1" dirty="0"/>
              <a:t>vertex/node</a:t>
            </a:r>
            <a:r>
              <a:rPr lang="en-AU" sz="2800" dirty="0"/>
              <a:t>) </a:t>
            </a:r>
            <a:r>
              <a:rPr lang="en-AU" sz="2800" dirty="0" err="1"/>
              <a:t>dan</a:t>
            </a:r>
            <a:r>
              <a:rPr lang="en-AU" sz="2800" dirty="0"/>
              <a:t> </a:t>
            </a:r>
            <a:r>
              <a:rPr lang="en-AU" sz="2800" dirty="0" err="1"/>
              <a:t>jalan</a:t>
            </a:r>
            <a:r>
              <a:rPr lang="en-AU" sz="2800" dirty="0"/>
              <a:t> yang </a:t>
            </a:r>
            <a:r>
              <a:rPr lang="en-AU" sz="2800" dirty="0" err="1"/>
              <a:t>menghubungkan</a:t>
            </a:r>
            <a:r>
              <a:rPr lang="en-AU" sz="2800" dirty="0"/>
              <a:t> </a:t>
            </a:r>
            <a:r>
              <a:rPr lang="en-AU" sz="2800" dirty="0" err="1"/>
              <a:t>setiap</a:t>
            </a:r>
            <a:r>
              <a:rPr lang="en-AU" sz="2800" dirty="0"/>
              <a:t> </a:t>
            </a:r>
            <a:r>
              <a:rPr lang="en-AU" sz="2800" dirty="0" err="1"/>
              <a:t>kotanya</a:t>
            </a:r>
            <a:r>
              <a:rPr lang="en-AU" sz="2800" dirty="0"/>
              <a:t> </a:t>
            </a:r>
            <a:r>
              <a:rPr lang="en-AU" sz="2800" dirty="0" err="1"/>
              <a:t>sebagai</a:t>
            </a:r>
            <a:r>
              <a:rPr lang="en-AU" sz="2800" dirty="0"/>
              <a:t> </a:t>
            </a:r>
            <a:r>
              <a:rPr lang="en-AU" sz="2800" dirty="0" err="1"/>
              <a:t>sisi</a:t>
            </a:r>
            <a:r>
              <a:rPr lang="en-AU" sz="2800" dirty="0"/>
              <a:t> (</a:t>
            </a:r>
            <a:r>
              <a:rPr lang="en-AU" sz="2800" i="1" dirty="0"/>
              <a:t>edge</a:t>
            </a:r>
            <a:r>
              <a:rPr lang="en-AU" sz="2800" dirty="0"/>
              <a:t>) yang </a:t>
            </a:r>
            <a:r>
              <a:rPr lang="en-AU" sz="2800" dirty="0" err="1"/>
              <a:t>bobotnya</a:t>
            </a:r>
            <a:r>
              <a:rPr lang="en-AU" sz="2800" dirty="0"/>
              <a:t> (</a:t>
            </a:r>
            <a:r>
              <a:rPr lang="en-AU" sz="2800" i="1" dirty="0"/>
              <a:t>weight</a:t>
            </a:r>
            <a:r>
              <a:rPr lang="en-AU" sz="2800" dirty="0"/>
              <a:t>) </a:t>
            </a:r>
            <a:r>
              <a:rPr lang="en-AU" sz="2800" dirty="0" err="1"/>
              <a:t>adalah</a:t>
            </a:r>
            <a:r>
              <a:rPr lang="en-AU" sz="2800" dirty="0"/>
              <a:t> </a:t>
            </a:r>
            <a:r>
              <a:rPr lang="en-AU" sz="2800" dirty="0" err="1"/>
              <a:t>panjang</a:t>
            </a:r>
            <a:r>
              <a:rPr lang="en-AU" sz="2800" dirty="0"/>
              <a:t> </a:t>
            </a:r>
            <a:r>
              <a:rPr lang="en-AU" sz="2800" dirty="0" err="1"/>
              <a:t>dari</a:t>
            </a:r>
            <a:r>
              <a:rPr lang="en-AU" sz="2800" dirty="0"/>
              <a:t> </a:t>
            </a:r>
            <a:r>
              <a:rPr lang="en-AU" sz="2800" dirty="0" err="1"/>
              <a:t>jalan</a:t>
            </a:r>
            <a:r>
              <a:rPr lang="en-AU" sz="2800" dirty="0"/>
              <a:t> </a:t>
            </a:r>
            <a:r>
              <a:rPr lang="en-AU" sz="2800" dirty="0" err="1"/>
              <a:t>tersebut</a:t>
            </a:r>
            <a:r>
              <a:rPr lang="en-AU" sz="2800" dirty="0"/>
              <a:t>.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1118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Graph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vertex</a:t>
            </a:r>
            <a:r>
              <a:rPr lang="en-US" sz="2400" dirty="0" smtClean="0"/>
              <a:t>),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vertex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terhubung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70C0"/>
                </a:solidFill>
              </a:rPr>
              <a:t>edge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 = </a:t>
            </a:r>
            <a:r>
              <a:rPr lang="en-US" sz="2400" dirty="0" smtClean="0">
                <a:sym typeface="Symbol" pitchFamily="18" charset="2"/>
              </a:rPr>
              <a:t>V,E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V = {vertex}  E = {edge}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ym typeface="Symbol" pitchFamily="18" charset="2"/>
              </a:rPr>
              <a:t>Karena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garis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selalu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diawali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pada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suatu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titik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dan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diakhiri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dengan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titik</a:t>
            </a:r>
            <a:r>
              <a:rPr lang="en-US" sz="2400" dirty="0" smtClean="0">
                <a:sym typeface="Symbol" pitchFamily="18" charset="2"/>
              </a:rPr>
              <a:t> lain, </a:t>
            </a:r>
            <a:r>
              <a:rPr lang="en-US" sz="2400" dirty="0" err="1" smtClean="0">
                <a:sym typeface="Symbol" pitchFamily="18" charset="2"/>
              </a:rPr>
              <a:t>maka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garis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bisa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dituliskan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sebagai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pasangan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antara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dua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titik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Notasi</a:t>
            </a:r>
            <a:r>
              <a:rPr lang="en-US" sz="2400" dirty="0" smtClean="0"/>
              <a:t> e = [</a:t>
            </a:r>
            <a:r>
              <a:rPr lang="en-US" sz="2400" dirty="0" err="1" smtClean="0"/>
              <a:t>u,v</a:t>
            </a:r>
            <a:r>
              <a:rPr lang="en-US" sz="2400" dirty="0" smtClean="0"/>
              <a:t>]</a:t>
            </a:r>
          </a:p>
          <a:p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yang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titik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bertetangga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 err="1"/>
              <a:t>Titik-titik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lain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titik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terisolir</a:t>
            </a:r>
            <a:r>
              <a:rPr lang="en-US" sz="2400" b="1" dirty="0">
                <a:solidFill>
                  <a:srgbClr val="0070C0"/>
                </a:solidFill>
              </a:rPr>
              <a:t> (isolated node)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724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905000"/>
            <a:ext cx="11074400" cy="4114800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70003"/>
              </p:ext>
            </p:extLst>
          </p:nvPr>
        </p:nvGraphicFramePr>
        <p:xfrm>
          <a:off x="1219200" y="1905000"/>
          <a:ext cx="3657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Bitmap Image" r:id="rId3" imgW="1905266" imgH="1580952" progId="PBrush">
                  <p:embed/>
                </p:oleObj>
              </mc:Choice>
              <mc:Fallback>
                <p:oleObj name="Bitmap Image" r:id="rId3" imgW="1905266" imgH="15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36576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76800" y="1911350"/>
            <a:ext cx="6705600" cy="30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/>
              <a:t> G = </a:t>
            </a:r>
            <a:r>
              <a:rPr lang="en-US" sz="3200" dirty="0">
                <a:sym typeface="Symbol" pitchFamily="18" charset="2"/>
              </a:rPr>
              <a:t>V,E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 V = {A, B, C, D, E, F}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 E = {(A,B) (A,E) (B,C) (C,B) (C,D) (D,E) (C,E) (D,D) (E,B</a:t>
            </a:r>
            <a:r>
              <a:rPr lang="en-US" sz="2000" dirty="0" smtClean="0"/>
              <a:t>)}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 Dari B </a:t>
            </a:r>
            <a:r>
              <a:rPr lang="en-US" sz="2000" dirty="0" err="1"/>
              <a:t>ke</a:t>
            </a:r>
            <a:r>
              <a:rPr lang="en-US" sz="2000" dirty="0"/>
              <a:t> C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b="1" dirty="0"/>
              <a:t>multiple edge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yang </a:t>
            </a:r>
            <a:r>
              <a:rPr lang="en-US" sz="2000" dirty="0" err="1"/>
              <a:t>berujung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berpangkal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 = </a:t>
            </a:r>
            <a:r>
              <a:rPr lang="en-US" sz="2000" b="1" dirty="0"/>
              <a:t>loop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87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Pertidaksamaan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graph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loop</a:t>
            </a:r>
          </a:p>
          <a:p>
            <a:r>
              <a:rPr lang="en-US" sz="2400" dirty="0" smtClean="0"/>
              <a:t>0 </a:t>
            </a:r>
            <a:r>
              <a:rPr lang="en-US" sz="2400" dirty="0" smtClean="0">
                <a:sym typeface="Symbol" pitchFamily="18" charset="2"/>
              </a:rPr>
              <a:t> | E |  |V| (|V| - 1)/2</a:t>
            </a:r>
          </a:p>
          <a:p>
            <a:r>
              <a:rPr lang="en-US" sz="2400" dirty="0" smtClean="0">
                <a:sym typeface="Symbol" pitchFamily="18" charset="2"/>
              </a:rPr>
              <a:t>Graph yang </a:t>
            </a:r>
            <a:r>
              <a:rPr lang="en-US" sz="2400" dirty="0" err="1" smtClean="0">
                <a:sym typeface="Symbol" pitchFamily="18" charset="2"/>
              </a:rPr>
              <a:t>tiap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verteknya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terhubung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dengan</a:t>
            </a:r>
            <a:r>
              <a:rPr lang="en-US" sz="2400" dirty="0" smtClean="0">
                <a:sym typeface="Symbol" pitchFamily="18" charset="2"/>
              </a:rPr>
              <a:t> edge = complete</a:t>
            </a:r>
          </a:p>
          <a:p>
            <a:r>
              <a:rPr lang="en-US" sz="2400" dirty="0" err="1" smtClean="0">
                <a:sym typeface="Symbol" pitchFamily="18" charset="2"/>
              </a:rPr>
              <a:t>Notasi</a:t>
            </a:r>
            <a:r>
              <a:rPr lang="en-US" sz="2400" dirty="0" smtClean="0">
                <a:sym typeface="Symbol" pitchFamily="18" charset="2"/>
              </a:rPr>
              <a:t> = K</a:t>
            </a:r>
            <a:r>
              <a:rPr lang="en-US" sz="2400" baseline="-25000" dirty="0" smtClean="0">
                <a:sym typeface="Symbol" pitchFamily="18" charset="2"/>
              </a:rPr>
              <a:t>|V|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837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jalur</a:t>
            </a:r>
            <a:r>
              <a:rPr lang="en-US" sz="2800" dirty="0" smtClean="0"/>
              <a:t> (path)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n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u </a:t>
            </a:r>
            <a:r>
              <a:rPr lang="en-US" sz="2800" dirty="0" err="1" smtClean="0"/>
              <a:t>ke</a:t>
            </a:r>
            <a:r>
              <a:rPr lang="en-US" sz="2800" dirty="0" smtClean="0"/>
              <a:t> v </a:t>
            </a:r>
            <a:r>
              <a:rPr lang="en-US" sz="2800" dirty="0" err="1" smtClean="0"/>
              <a:t>didefinisikan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deretan</a:t>
            </a:r>
            <a:r>
              <a:rPr lang="en-US" sz="2800" dirty="0" smtClean="0"/>
              <a:t> n+1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 = (v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. . . ,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Sedemikian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pangkal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berikutnya</a:t>
            </a:r>
            <a:r>
              <a:rPr lang="en-US" sz="2800" dirty="0" smtClean="0"/>
              <a:t> </a:t>
            </a:r>
            <a:r>
              <a:rPr lang="en-US" sz="2800" dirty="0" err="1" smtClean="0"/>
              <a:t>kecuali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titik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pertama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terakhir</a:t>
            </a:r>
            <a:r>
              <a:rPr lang="en-US" sz="2800" b="1" dirty="0" smtClean="0">
                <a:solidFill>
                  <a:srgbClr val="0070C0"/>
                </a:solidFill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</a:rPr>
              <a:t>titik</a:t>
            </a:r>
            <a:r>
              <a:rPr lang="en-US" sz="2800" b="1" dirty="0" smtClean="0">
                <a:solidFill>
                  <a:srgbClr val="0070C0"/>
                </a:solidFill>
              </a:rPr>
              <a:t> v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800" b="1" dirty="0" smtClean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Jalur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simple path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560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Jalur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ujungnya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(v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closed path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Closed Path yang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simple path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cycle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Graph </a:t>
            </a:r>
            <a:r>
              <a:rPr lang="en-US" sz="2800" b="1" dirty="0" err="1" smtClean="0">
                <a:solidFill>
                  <a:srgbClr val="0070C0"/>
                </a:solidFill>
              </a:rPr>
              <a:t>disebut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terhubung</a:t>
            </a:r>
            <a:r>
              <a:rPr lang="en-US" sz="2800" b="1" dirty="0" smtClean="0">
                <a:solidFill>
                  <a:srgbClr val="0070C0"/>
                </a:solidFill>
              </a:rPr>
              <a:t> (connected graph)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jalur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lain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570809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467</TotalTime>
  <Words>1198</Words>
  <Application>Microsoft Office PowerPoint</Application>
  <PresentationFormat>Custom</PresentationFormat>
  <Paragraphs>131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Retrospect</vt:lpstr>
      <vt:lpstr>Bitmap Image</vt:lpstr>
      <vt:lpstr>11. Graph</vt:lpstr>
      <vt:lpstr>Capaian Pembelajaran</vt:lpstr>
      <vt:lpstr>Materi</vt:lpstr>
      <vt:lpstr>Graph</vt:lpstr>
      <vt:lpstr>Graph</vt:lpstr>
      <vt:lpstr>Graph</vt:lpstr>
      <vt:lpstr>Graph</vt:lpstr>
      <vt:lpstr>Path</vt:lpstr>
      <vt:lpstr>Path</vt:lpstr>
      <vt:lpstr>Jenis-Jenis Graph - Graph tak berarah (undirected graph) </vt:lpstr>
      <vt:lpstr>Jenis-Jenis Graph - Graph berarah (directed graph) </vt:lpstr>
      <vt:lpstr>Jenis-Jenis Graph  Graph Berbobot (Weighted Graph)</vt:lpstr>
      <vt:lpstr>Representasi Graph</vt:lpstr>
      <vt:lpstr>Algoritma Shortest Path : Warshall</vt:lpstr>
      <vt:lpstr>Algoritma Shortest Path : Warshall</vt:lpstr>
      <vt:lpstr>Algoritma Shortest Path : Warshall</vt:lpstr>
      <vt:lpstr>Algoritma Shortest Path : Warshall</vt:lpstr>
      <vt:lpstr>Algoritma Shortest Path : Warshall</vt:lpstr>
      <vt:lpstr>Algoritma warshall untuk beban </vt:lpstr>
      <vt:lpstr>Algortitma warshall untuk jalur </vt:lpstr>
      <vt:lpstr>Algoritma warshall untuk rute </vt:lpstr>
      <vt:lpstr>Algoritma Shortest Path  : Djikstra </vt:lpstr>
      <vt:lpstr>Algoritma Shortest Path  : Djikstra</vt:lpstr>
      <vt:lpstr>Langkah-Langkah (1)</vt:lpstr>
      <vt:lpstr>Langkah-Langkah (2)</vt:lpstr>
      <vt:lpstr>Langkah-Langkah (3)</vt:lpstr>
      <vt:lpstr>Langkah-Langkah (4)</vt:lpstr>
      <vt:lpstr>Langkah-Langkah (5)</vt:lpstr>
      <vt:lpstr>Langkah-Langkah (6)</vt:lpstr>
      <vt:lpstr>Langkah-Langkah (7)</vt:lpstr>
      <vt:lpstr>Kesimpulan</vt:lpstr>
      <vt:lpstr>Latihan Soal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Riset  Sistem Estimasi Usia Berdasarkan Citra Radiograf Gigi Sebagai Alat Bantu Proses Identifikasi</dc:title>
  <dc:creator>Microsoft Office User</dc:creator>
  <cp:lastModifiedBy>User</cp:lastModifiedBy>
  <cp:revision>161</cp:revision>
  <dcterms:created xsi:type="dcterms:W3CDTF">2016-11-07T15:49:39Z</dcterms:created>
  <dcterms:modified xsi:type="dcterms:W3CDTF">2016-12-20T02:46:13Z</dcterms:modified>
</cp:coreProperties>
</file>