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88" r:id="rId3"/>
    <p:sldId id="289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90" r:id="rId26"/>
    <p:sldId id="29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6"/>
  </p:normalViewPr>
  <p:slideViewPr>
    <p:cSldViewPr snapToGrid="0" snapToObjects="1">
      <p:cViewPr>
        <p:scale>
          <a:sx n="114" d="100"/>
          <a:sy n="114" d="100"/>
        </p:scale>
        <p:origin x="-35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10. </a:t>
            </a:r>
            <a:r>
              <a:rPr lang="en-US" sz="6000" dirty="0" err="1" smtClean="0"/>
              <a:t>Algoritma</a:t>
            </a:r>
            <a:r>
              <a:rPr lang="en-US" sz="6000" dirty="0" smtClean="0"/>
              <a:t> </a:t>
            </a:r>
            <a:r>
              <a:rPr lang="en-US" sz="6000" dirty="0" err="1" smtClean="0"/>
              <a:t>Pencarian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(</a:t>
            </a:r>
            <a:r>
              <a:rPr lang="en-US" sz="6000" i="1" dirty="0" smtClean="0"/>
              <a:t>Searching Algorithm</a:t>
            </a:r>
            <a:r>
              <a:rPr lang="en-US" sz="6000" dirty="0" smtClean="0"/>
              <a:t>)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4481818"/>
            <a:ext cx="8839200" cy="1752600"/>
          </a:xfrm>
        </p:spPr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err="1" smtClean="0"/>
              <a:t>Yuliana</a:t>
            </a:r>
            <a:r>
              <a:rPr lang="en-US" dirty="0" smtClean="0"/>
              <a:t> </a:t>
            </a:r>
            <a:r>
              <a:rPr lang="en-US" dirty="0" err="1" smtClean="0"/>
              <a:t>Setiowati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50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Ilustrasi</a:t>
            </a:r>
            <a:br>
              <a:rPr lang="en-US" smtClean="0"/>
            </a:br>
            <a:r>
              <a:rPr lang="en-US" smtClean="0"/>
              <a:t>Studi Kasus 1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0" y="2057400"/>
          <a:ext cx="660400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Bitmap Image" r:id="rId3" imgW="3010320" imgH="1104762" progId="Paint.Picture">
                  <p:embed/>
                </p:oleObj>
              </mc:Choice>
              <mc:Fallback>
                <p:oleObj name="Bitmap Image" r:id="rId3" imgW="3010320" imgH="11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6604000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0" y="3962400"/>
          <a:ext cx="7518400" cy="273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Bitmap Image" r:id="rId5" imgW="3048426" imgH="1476190" progId="Paint.Picture">
                  <p:embed/>
                </p:oleObj>
              </mc:Choice>
              <mc:Fallback>
                <p:oleObj name="Bitmap Image" r:id="rId5" imgW="3048426" imgH="147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7518400" cy="273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2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Ilustrasi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0" y="685800"/>
          <a:ext cx="7620000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Bitmap Image" r:id="rId3" imgW="3029373" imgH="1380952" progId="Paint.Picture">
                  <p:embed/>
                </p:oleObj>
              </mc:Choice>
              <mc:Fallback>
                <p:oleObj name="Bitmap Image" r:id="rId3" imgW="3029373" imgH="13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85800"/>
                        <a:ext cx="7620000" cy="260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320800" y="3530600"/>
          <a:ext cx="7518400" cy="313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Bitmap Image" r:id="rId5" imgW="3029373" imgH="1685714" progId="Paint.Picture">
                  <p:embed/>
                </p:oleObj>
              </mc:Choice>
              <mc:Fallback>
                <p:oleObj name="Bitmap Image" r:id="rId5" imgW="3029373" imgH="168571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530600"/>
                        <a:ext cx="7518400" cy="313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4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  <a:br>
              <a:rPr lang="en-US" smtClean="0"/>
            </a:br>
            <a:r>
              <a:rPr lang="en-US" smtClean="0"/>
              <a:t>- Studi Kasus 2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22400" y="1870076"/>
            <a:ext cx="571502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400" b="1"/>
              <a:t>Pencarian data dengan target=7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</p:spTree>
    <p:extLst>
      <p:ext uri="{BB962C8B-B14F-4D97-AF65-F5344CB8AC3E}">
        <p14:creationId xmlns:p14="http://schemas.microsoft.com/office/powerpoint/2010/main" val="5072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23555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23556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23557" name="Text Box 1029"/>
          <p:cNvSpPr txBox="1">
            <a:spLocks noChangeArrowheads="1"/>
          </p:cNvSpPr>
          <p:nvPr/>
        </p:nvSpPr>
        <p:spPr bwMode="auto">
          <a:xfrm>
            <a:off x="914401" y="1981201"/>
            <a:ext cx="211788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23558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3559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3560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3561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3562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23563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23564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23565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23566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23567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23568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23569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23570" name="Line 1042"/>
          <p:cNvSpPr>
            <a:spLocks noChangeShapeType="1"/>
          </p:cNvSpPr>
          <p:nvPr/>
        </p:nvSpPr>
        <p:spPr bwMode="auto">
          <a:xfrm>
            <a:off x="56896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71" name="Text Box 1043"/>
          <p:cNvSpPr txBox="1">
            <a:spLocks noChangeArrowheads="1"/>
          </p:cNvSpPr>
          <p:nvPr/>
        </p:nvSpPr>
        <p:spPr bwMode="auto">
          <a:xfrm>
            <a:off x="4000501" y="5756275"/>
            <a:ext cx="2252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/>
              <a:t>m = (0+6)/2 = 3</a:t>
            </a:r>
          </a:p>
        </p:txBody>
      </p:sp>
    </p:spTree>
    <p:extLst>
      <p:ext uri="{BB962C8B-B14F-4D97-AF65-F5344CB8AC3E}">
        <p14:creationId xmlns:p14="http://schemas.microsoft.com/office/powerpoint/2010/main" val="27617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24579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24580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Example: sorted array of integer keys.  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24582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4583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4584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4585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4586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24587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24588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24589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24590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24591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24592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24593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24594" name="Line 1042"/>
          <p:cNvSpPr>
            <a:spLocks noChangeShapeType="1"/>
          </p:cNvSpPr>
          <p:nvPr/>
        </p:nvSpPr>
        <p:spPr bwMode="auto">
          <a:xfrm>
            <a:off x="56896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95" name="Text Box 1043"/>
          <p:cNvSpPr txBox="1">
            <a:spLocks noChangeArrowheads="1"/>
          </p:cNvSpPr>
          <p:nvPr/>
        </p:nvSpPr>
        <p:spPr bwMode="auto">
          <a:xfrm>
            <a:off x="4000501" y="5783263"/>
            <a:ext cx="22525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/>
              <a:t>Is 7 = m ?  NO.</a:t>
            </a:r>
          </a:p>
          <a:p>
            <a:pPr eaLnBrk="1" hangingPunct="1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78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25604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25605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Example: sorted array of integer keys.  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25606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5607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5608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5609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5610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25611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25612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25613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25614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25615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25616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25617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25618" name="Line 1042"/>
          <p:cNvSpPr>
            <a:spLocks noChangeShapeType="1"/>
          </p:cNvSpPr>
          <p:nvPr/>
        </p:nvSpPr>
        <p:spPr bwMode="auto">
          <a:xfrm>
            <a:off x="56896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9" name="Text Box 1043"/>
          <p:cNvSpPr txBox="1">
            <a:spLocks noChangeArrowheads="1"/>
          </p:cNvSpPr>
          <p:nvPr/>
        </p:nvSpPr>
        <p:spPr bwMode="auto">
          <a:xfrm>
            <a:off x="4788755" y="5792789"/>
            <a:ext cx="22525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/>
              <a:t>Is 7 &lt; m ? YES.</a:t>
            </a:r>
          </a:p>
          <a:p>
            <a:pPr algn="ctr" eaLnBrk="1" hangingPunct="1"/>
            <a:endParaRPr lang="en-US"/>
          </a:p>
          <a:p>
            <a:pPr algn="ctr" eaLnBrk="1" hangingPunct="1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00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26628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26629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Example: sorted array of integer keys.  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26630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6631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6632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6633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6634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26635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26636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26637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26638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26639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26640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26641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26642" name="Text Box 1042"/>
          <p:cNvSpPr txBox="1">
            <a:spLocks noChangeArrowheads="1"/>
          </p:cNvSpPr>
          <p:nvPr/>
        </p:nvSpPr>
        <p:spPr bwMode="auto">
          <a:xfrm>
            <a:off x="1699632" y="5334000"/>
            <a:ext cx="52854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/>
              <a:t>Pencarian target pada area sebelum m </a:t>
            </a:r>
          </a:p>
        </p:txBody>
      </p:sp>
      <p:sp>
        <p:nvSpPr>
          <p:cNvPr id="26643" name="AutoShape 1043"/>
          <p:cNvSpPr>
            <a:spLocks/>
          </p:cNvSpPr>
          <p:nvPr/>
        </p:nvSpPr>
        <p:spPr bwMode="auto">
          <a:xfrm rot="-5400000">
            <a:off x="2882900" y="2857500"/>
            <a:ext cx="533400" cy="3657600"/>
          </a:xfrm>
          <a:prstGeom prst="leftBrace">
            <a:avLst>
              <a:gd name="adj1" fmla="val 4285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68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27651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27652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27653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Example: sorted array of integer keys.  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27654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7655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7656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7657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7658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27659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27660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27661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27662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27663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27664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27665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27666" name="Line 1044"/>
          <p:cNvSpPr>
            <a:spLocks noChangeShapeType="1"/>
          </p:cNvSpPr>
          <p:nvPr/>
        </p:nvSpPr>
        <p:spPr bwMode="auto">
          <a:xfrm>
            <a:off x="31496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67" name="Text Box 1045"/>
          <p:cNvSpPr txBox="1">
            <a:spLocks noChangeArrowheads="1"/>
          </p:cNvSpPr>
          <p:nvPr/>
        </p:nvSpPr>
        <p:spPr bwMode="auto">
          <a:xfrm>
            <a:off x="1481667" y="5756275"/>
            <a:ext cx="2252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/>
              <a:t>m = (0+2)/2 = 1</a:t>
            </a:r>
          </a:p>
        </p:txBody>
      </p:sp>
    </p:spTree>
    <p:extLst>
      <p:ext uri="{BB962C8B-B14F-4D97-AF65-F5344CB8AC3E}">
        <p14:creationId xmlns:p14="http://schemas.microsoft.com/office/powerpoint/2010/main" val="18388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28675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28677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Example: sorted array of integer keys.  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28678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8679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8680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8681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8682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28683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28684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28685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28686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28687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28688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28689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28690" name="Line 1042"/>
          <p:cNvSpPr>
            <a:spLocks noChangeShapeType="1"/>
          </p:cNvSpPr>
          <p:nvPr/>
        </p:nvSpPr>
        <p:spPr bwMode="auto">
          <a:xfrm>
            <a:off x="31496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91" name="Text Box 1043"/>
          <p:cNvSpPr txBox="1">
            <a:spLocks noChangeArrowheads="1"/>
          </p:cNvSpPr>
          <p:nvPr/>
        </p:nvSpPr>
        <p:spPr bwMode="auto">
          <a:xfrm>
            <a:off x="914401" y="5756275"/>
            <a:ext cx="23903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/>
              <a:t>Target = m ? NO.</a:t>
            </a:r>
          </a:p>
        </p:txBody>
      </p:sp>
    </p:spTree>
    <p:extLst>
      <p:ext uri="{BB962C8B-B14F-4D97-AF65-F5344CB8AC3E}">
        <p14:creationId xmlns:p14="http://schemas.microsoft.com/office/powerpoint/2010/main" val="9019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29699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29700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29701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Example: sorted array of integer keys.  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29702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9703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9704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9705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9706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29707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29708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29709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29710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29711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29712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29713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29714" name="Line 1042"/>
          <p:cNvSpPr>
            <a:spLocks noChangeShapeType="1"/>
          </p:cNvSpPr>
          <p:nvPr/>
        </p:nvSpPr>
        <p:spPr bwMode="auto">
          <a:xfrm>
            <a:off x="31496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15" name="Text Box 1043"/>
          <p:cNvSpPr txBox="1">
            <a:spLocks noChangeArrowheads="1"/>
          </p:cNvSpPr>
          <p:nvPr/>
        </p:nvSpPr>
        <p:spPr bwMode="auto">
          <a:xfrm>
            <a:off x="914401" y="5756275"/>
            <a:ext cx="23903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/>
              <a:t>Target &lt; m ? NO.</a:t>
            </a:r>
          </a:p>
        </p:txBody>
      </p:sp>
    </p:spTree>
    <p:extLst>
      <p:ext uri="{BB962C8B-B14F-4D97-AF65-F5344CB8AC3E}">
        <p14:creationId xmlns:p14="http://schemas.microsoft.com/office/powerpoint/2010/main" val="17948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Capaian</a:t>
            </a:r>
            <a:r>
              <a:rPr lang="en-AU" dirty="0" smtClean="0"/>
              <a:t> </a:t>
            </a:r>
            <a:r>
              <a:rPr lang="en-AU" dirty="0" err="1" smtClean="0"/>
              <a:t>Pembelajaran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sequential </a:t>
            </a:r>
            <a:r>
              <a:rPr lang="en-US" dirty="0" smtClean="0"/>
              <a:t>search </a:t>
            </a:r>
            <a:r>
              <a:rPr lang="en-US" dirty="0" err="1" smtClean="0"/>
              <a:t>dan</a:t>
            </a:r>
            <a:r>
              <a:rPr lang="en-US" dirty="0" smtClean="0"/>
              <a:t> binary search.</a:t>
            </a:r>
            <a:endParaRPr lang="en-AU" dirty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4230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30723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30724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30725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Example: sorted array of integer keys.  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30726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0727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0728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30729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30730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30731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30732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30733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30734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30735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30736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30737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30738" name="Line 1042"/>
          <p:cNvSpPr>
            <a:spLocks noChangeShapeType="1"/>
          </p:cNvSpPr>
          <p:nvPr/>
        </p:nvSpPr>
        <p:spPr bwMode="auto">
          <a:xfrm>
            <a:off x="31496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9" name="Text Box 1043"/>
          <p:cNvSpPr txBox="1">
            <a:spLocks noChangeArrowheads="1"/>
          </p:cNvSpPr>
          <p:nvPr/>
        </p:nvSpPr>
        <p:spPr bwMode="auto">
          <a:xfrm>
            <a:off x="914400" y="5756275"/>
            <a:ext cx="2528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/>
              <a:t>Target &gt; m ? YES.</a:t>
            </a:r>
          </a:p>
        </p:txBody>
      </p:sp>
    </p:spTree>
    <p:extLst>
      <p:ext uri="{BB962C8B-B14F-4D97-AF65-F5344CB8AC3E}">
        <p14:creationId xmlns:p14="http://schemas.microsoft.com/office/powerpoint/2010/main" val="4846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31749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/>
              <a:t>Example: sorted array of integer keys.  Target=7.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1751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1752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31753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31754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31755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31756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31757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31758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31759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31760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31761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31762" name="Text Box 1044"/>
          <p:cNvSpPr txBox="1">
            <a:spLocks noChangeArrowheads="1"/>
          </p:cNvSpPr>
          <p:nvPr/>
        </p:nvSpPr>
        <p:spPr bwMode="auto">
          <a:xfrm>
            <a:off x="3013024" y="5073650"/>
            <a:ext cx="52854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/>
              <a:t>Pencarian target pada area setelah m </a:t>
            </a:r>
          </a:p>
        </p:txBody>
      </p:sp>
      <p:sp>
        <p:nvSpPr>
          <p:cNvPr id="31763" name="AutoShape 1045"/>
          <p:cNvSpPr>
            <a:spLocks/>
          </p:cNvSpPr>
          <p:nvPr/>
        </p:nvSpPr>
        <p:spPr bwMode="auto">
          <a:xfrm rot="-5400000">
            <a:off x="4102100" y="4076700"/>
            <a:ext cx="533400" cy="1219200"/>
          </a:xfrm>
          <a:prstGeom prst="leftBrace">
            <a:avLst>
              <a:gd name="adj1" fmla="val 1428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8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</a:p>
        </p:txBody>
      </p:sp>
      <p:sp>
        <p:nvSpPr>
          <p:cNvPr id="32771" name="Rectangle 1027"/>
          <p:cNvSpPr>
            <a:spLocks noChangeArrowheads="1"/>
          </p:cNvSpPr>
          <p:nvPr/>
        </p:nvSpPr>
        <p:spPr bwMode="auto">
          <a:xfrm>
            <a:off x="148166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[ 0 ]</a:t>
            </a:r>
          </a:p>
        </p:txBody>
      </p:sp>
      <p:sp>
        <p:nvSpPr>
          <p:cNvPr id="32772" name="Rectangle 1028"/>
          <p:cNvSpPr>
            <a:spLocks noChangeArrowheads="1"/>
          </p:cNvSpPr>
          <p:nvPr/>
        </p:nvSpPr>
        <p:spPr bwMode="auto">
          <a:xfrm>
            <a:off x="2826587" y="2976564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[ 1 ]</a:t>
            </a:r>
          </a:p>
        </p:txBody>
      </p:sp>
      <p:sp>
        <p:nvSpPr>
          <p:cNvPr id="32773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1070998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800" dirty="0"/>
              <a:t>Example: sorted array of integer keys.  Target=7.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  <p:sp>
        <p:nvSpPr>
          <p:cNvPr id="32774" name="Rectangle 1030"/>
          <p:cNvSpPr>
            <a:spLocks noChangeArrowheads="1"/>
          </p:cNvSpPr>
          <p:nvPr/>
        </p:nvSpPr>
        <p:spPr bwMode="auto">
          <a:xfrm>
            <a:off x="1320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2775" name="Rectangle 1031"/>
          <p:cNvSpPr>
            <a:spLocks noChangeArrowheads="1"/>
          </p:cNvSpPr>
          <p:nvPr/>
        </p:nvSpPr>
        <p:spPr bwMode="auto">
          <a:xfrm>
            <a:off x="2540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2776" name="Rectangle 1032"/>
          <p:cNvSpPr>
            <a:spLocks noChangeArrowheads="1"/>
          </p:cNvSpPr>
          <p:nvPr/>
        </p:nvSpPr>
        <p:spPr bwMode="auto">
          <a:xfrm>
            <a:off x="3759200" y="3429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32777" name="Rectangle 1033"/>
          <p:cNvSpPr>
            <a:spLocks noChangeArrowheads="1"/>
          </p:cNvSpPr>
          <p:nvPr/>
        </p:nvSpPr>
        <p:spPr bwMode="auto">
          <a:xfrm>
            <a:off x="49784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32778" name="Rectangle 1034"/>
          <p:cNvSpPr>
            <a:spLocks noChangeArrowheads="1"/>
          </p:cNvSpPr>
          <p:nvPr/>
        </p:nvSpPr>
        <p:spPr bwMode="auto">
          <a:xfrm>
            <a:off x="61976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32779" name="Rectangle 1035"/>
          <p:cNvSpPr>
            <a:spLocks noChangeArrowheads="1"/>
          </p:cNvSpPr>
          <p:nvPr/>
        </p:nvSpPr>
        <p:spPr bwMode="auto">
          <a:xfrm>
            <a:off x="74168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33</a:t>
            </a:r>
          </a:p>
        </p:txBody>
      </p:sp>
      <p:sp>
        <p:nvSpPr>
          <p:cNvPr id="32780" name="Rectangle 1036"/>
          <p:cNvSpPr>
            <a:spLocks noChangeArrowheads="1"/>
          </p:cNvSpPr>
          <p:nvPr/>
        </p:nvSpPr>
        <p:spPr bwMode="auto">
          <a:xfrm>
            <a:off x="8636000" y="34290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53</a:t>
            </a:r>
          </a:p>
        </p:txBody>
      </p:sp>
      <p:sp>
        <p:nvSpPr>
          <p:cNvPr id="32781" name="Rectangle 1037"/>
          <p:cNvSpPr>
            <a:spLocks noChangeArrowheads="1"/>
          </p:cNvSpPr>
          <p:nvPr/>
        </p:nvSpPr>
        <p:spPr bwMode="auto">
          <a:xfrm>
            <a:off x="38608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[ 2 ]</a:t>
            </a:r>
          </a:p>
        </p:txBody>
      </p:sp>
      <p:sp>
        <p:nvSpPr>
          <p:cNvPr id="32782" name="Rectangle 1038"/>
          <p:cNvSpPr>
            <a:spLocks noChangeArrowheads="1"/>
          </p:cNvSpPr>
          <p:nvPr/>
        </p:nvSpPr>
        <p:spPr bwMode="auto">
          <a:xfrm>
            <a:off x="52057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[ 3 ]</a:t>
            </a:r>
          </a:p>
        </p:txBody>
      </p:sp>
      <p:sp>
        <p:nvSpPr>
          <p:cNvPr id="32783" name="Rectangle 1039"/>
          <p:cNvSpPr>
            <a:spLocks noChangeArrowheads="1"/>
          </p:cNvSpPr>
          <p:nvPr/>
        </p:nvSpPr>
        <p:spPr bwMode="auto">
          <a:xfrm>
            <a:off x="62992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[ 4 ]</a:t>
            </a:r>
          </a:p>
        </p:txBody>
      </p:sp>
      <p:sp>
        <p:nvSpPr>
          <p:cNvPr id="32784" name="Rectangle 1040"/>
          <p:cNvSpPr>
            <a:spLocks noChangeArrowheads="1"/>
          </p:cNvSpPr>
          <p:nvPr/>
        </p:nvSpPr>
        <p:spPr bwMode="auto">
          <a:xfrm>
            <a:off x="7644120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[ 5 ]</a:t>
            </a:r>
          </a:p>
        </p:txBody>
      </p:sp>
      <p:sp>
        <p:nvSpPr>
          <p:cNvPr id="32785" name="Rectangle 1041"/>
          <p:cNvSpPr>
            <a:spLocks noChangeArrowheads="1"/>
          </p:cNvSpPr>
          <p:nvPr/>
        </p:nvSpPr>
        <p:spPr bwMode="auto">
          <a:xfrm>
            <a:off x="8737601" y="2971800"/>
            <a:ext cx="593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[ 6 ]</a:t>
            </a:r>
          </a:p>
        </p:txBody>
      </p:sp>
      <p:sp>
        <p:nvSpPr>
          <p:cNvPr id="32786" name="Line 1044"/>
          <p:cNvSpPr>
            <a:spLocks noChangeShapeType="1"/>
          </p:cNvSpPr>
          <p:nvPr/>
        </p:nvSpPr>
        <p:spPr bwMode="auto">
          <a:xfrm>
            <a:off x="43561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2787" name="Text Box 1045"/>
          <p:cNvSpPr txBox="1">
            <a:spLocks noChangeArrowheads="1"/>
          </p:cNvSpPr>
          <p:nvPr/>
        </p:nvSpPr>
        <p:spPr bwMode="auto">
          <a:xfrm>
            <a:off x="2120900" y="5756275"/>
            <a:ext cx="29418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/>
              <a:t>Is target = m?  YES.</a:t>
            </a:r>
          </a:p>
        </p:txBody>
      </p:sp>
    </p:spTree>
    <p:extLst>
      <p:ext uri="{BB962C8B-B14F-4D97-AF65-F5344CB8AC3E}">
        <p14:creationId xmlns:p14="http://schemas.microsoft.com/office/powerpoint/2010/main" val="11242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Analisa Binary Search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893816"/>
            <a:ext cx="10972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Worst case complexity?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What is the maximum depth of recursive calls in binary search as function of </a:t>
            </a:r>
            <a:r>
              <a:rPr lang="en-US" sz="2800" i="1" dirty="0" smtClean="0"/>
              <a:t>n</a:t>
            </a:r>
            <a:r>
              <a:rPr lang="en-US" sz="28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Each level in the recursion, we split the array in half (divide by two).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Therefore maximum recursion depth is floor(log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n</a:t>
            </a:r>
            <a:r>
              <a:rPr lang="en-US" sz="2800" dirty="0" smtClean="0"/>
              <a:t>) and worst case = O(log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n</a:t>
            </a:r>
            <a:r>
              <a:rPr lang="en-US" sz="2800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Average case is also = O(log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n</a:t>
            </a:r>
            <a:r>
              <a:rPr lang="en-US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979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 than O(log</a:t>
            </a:r>
            <a:r>
              <a:rPr lang="en-US" baseline="-25000" dirty="0" smtClean="0"/>
              <a:t>2</a:t>
            </a:r>
            <a:r>
              <a:rPr lang="en-US" dirty="0" smtClean="0"/>
              <a:t>n)?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0936" y="1990987"/>
            <a:ext cx="10871200" cy="4114800"/>
          </a:xfrm>
        </p:spPr>
        <p:txBody>
          <a:bodyPr/>
          <a:lstStyle/>
          <a:p>
            <a:r>
              <a:rPr lang="en-US" sz="2800" dirty="0" smtClean="0"/>
              <a:t>Average and worst case of serial search = O(n)</a:t>
            </a:r>
          </a:p>
          <a:p>
            <a:r>
              <a:rPr lang="en-US" sz="2800" dirty="0" smtClean="0"/>
              <a:t>Average and worst case of binary search = O(log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n)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87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Kesimpulan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sekuensial</a:t>
            </a:r>
            <a:r>
              <a:rPr lang="en-US" dirty="0"/>
              <a:t> (</a:t>
            </a:r>
            <a:r>
              <a:rPr lang="en-US" i="1" dirty="0"/>
              <a:t>sequential search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(</a:t>
            </a:r>
            <a:r>
              <a:rPr lang="en-US" i="1" dirty="0"/>
              <a:t>binary search</a:t>
            </a:r>
            <a:r>
              <a:rPr lang="en-US" dirty="0"/>
              <a:t>). </a:t>
            </a:r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data yang </a:t>
            </a:r>
            <a:r>
              <a:rPr lang="en-US" dirty="0" err="1"/>
              <a:t>diberikan</a:t>
            </a:r>
            <a:r>
              <a:rPr lang="en-US" dirty="0"/>
              <a:t> (</a:t>
            </a:r>
            <a:r>
              <a:rPr lang="en-US" dirty="0" err="1"/>
              <a:t>disebut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data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data. 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sekuensial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. 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0676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Latihan</a:t>
            </a:r>
            <a:r>
              <a:rPr lang="en-AU" dirty="0" smtClean="0"/>
              <a:t> </a:t>
            </a:r>
            <a:r>
              <a:rPr lang="en-AU" dirty="0" err="1" smtClean="0"/>
              <a:t>Soal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Pencarian</a:t>
            </a:r>
            <a:r>
              <a:rPr lang="en-AU" dirty="0"/>
              <a:t> </a:t>
            </a:r>
            <a:r>
              <a:rPr lang="en-AU" dirty="0" err="1" smtClean="0"/>
              <a:t>Sekuensial</a:t>
            </a:r>
            <a:r>
              <a:rPr lang="en-AU" dirty="0" smtClean="0"/>
              <a:t>, </a:t>
            </a:r>
            <a:r>
              <a:rPr lang="en-AU" dirty="0" err="1"/>
              <a:t>carilah</a:t>
            </a:r>
            <a:r>
              <a:rPr lang="en-AU" dirty="0"/>
              <a:t> data 9 </a:t>
            </a:r>
            <a:r>
              <a:rPr lang="en-AU" dirty="0" err="1"/>
              <a:t>dari</a:t>
            </a:r>
            <a:r>
              <a:rPr lang="en-AU" dirty="0"/>
              <a:t> data </a:t>
            </a:r>
            <a:r>
              <a:rPr lang="en-AU" dirty="0" err="1"/>
              <a:t>berikut</a:t>
            </a:r>
            <a:endParaRPr lang="en-AU" dirty="0"/>
          </a:p>
          <a:p>
            <a:r>
              <a:rPr lang="en-AU" dirty="0" smtClean="0"/>
              <a:t>10 1 2 11 8 7 5 4 15 16 </a:t>
            </a:r>
          </a:p>
          <a:p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Pencarian</a:t>
            </a:r>
            <a:r>
              <a:rPr lang="en-AU" dirty="0" smtClean="0"/>
              <a:t> </a:t>
            </a:r>
            <a:r>
              <a:rPr lang="en-AU" dirty="0" err="1" smtClean="0"/>
              <a:t>Biner</a:t>
            </a:r>
            <a:r>
              <a:rPr lang="en-AU" dirty="0"/>
              <a:t>, </a:t>
            </a:r>
            <a:r>
              <a:rPr lang="en-AU" dirty="0" err="1" smtClean="0"/>
              <a:t>carilah</a:t>
            </a:r>
            <a:r>
              <a:rPr lang="en-AU" dirty="0" smtClean="0"/>
              <a:t> </a:t>
            </a:r>
            <a:r>
              <a:rPr lang="en-AU" dirty="0"/>
              <a:t>data 9 </a:t>
            </a:r>
            <a:r>
              <a:rPr lang="en-AU" dirty="0" err="1" smtClean="0"/>
              <a:t>dari</a:t>
            </a:r>
            <a:r>
              <a:rPr lang="en-AU" dirty="0" smtClean="0"/>
              <a:t> data </a:t>
            </a:r>
            <a:r>
              <a:rPr lang="en-AU" dirty="0" err="1" smtClean="0"/>
              <a:t>berikut</a:t>
            </a:r>
            <a:endParaRPr lang="en-AU" dirty="0" smtClean="0"/>
          </a:p>
          <a:p>
            <a:r>
              <a:rPr lang="en-AU" dirty="0" smtClean="0"/>
              <a:t>2 5 6 9 10 12 15 18 20 22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770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Materi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1057"/>
            <a:ext cx="10058400" cy="402336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sequential search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binary search</a:t>
            </a:r>
            <a:r>
              <a:rPr lang="en-US" dirty="0"/>
              <a:t>).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82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Algoritma pencarian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Algoritma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lokasi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(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kata </a:t>
            </a:r>
            <a:r>
              <a:rPr lang="en-US" sz="2800" dirty="0" err="1" smtClean="0"/>
              <a:t>kunci</a:t>
            </a:r>
            <a:r>
              <a:rPr lang="en-US" sz="2800" dirty="0" smtClean="0"/>
              <a:t>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Setelah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pencarian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,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dicari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(</a:t>
            </a:r>
            <a:r>
              <a:rPr lang="en-US" sz="2800" i="1" dirty="0" smtClean="0"/>
              <a:t>successful</a:t>
            </a:r>
            <a:r>
              <a:rPr lang="en-US" sz="2800" dirty="0" smtClean="0"/>
              <a:t>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(</a:t>
            </a:r>
            <a:r>
              <a:rPr lang="en-US" sz="2800" i="1" dirty="0" smtClean="0"/>
              <a:t>unsuccessful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604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Algoritma pencarian </a:t>
            </a:r>
            <a:endParaRPr lang="en-AU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19325" y="1943450"/>
            <a:ext cx="10972800" cy="4525963"/>
          </a:xfrm>
        </p:spPr>
        <p:txBody>
          <a:bodyPr/>
          <a:lstStyle/>
          <a:p>
            <a:r>
              <a:rPr lang="en-US" dirty="0" smtClean="0"/>
              <a:t>Ada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(</a:t>
            </a:r>
            <a:r>
              <a:rPr lang="en-US" i="1" dirty="0" smtClean="0"/>
              <a:t>sequential search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(</a:t>
            </a:r>
            <a:r>
              <a:rPr lang="en-US" i="1" dirty="0" smtClean="0"/>
              <a:t>binary search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data. 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. 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urut</a:t>
            </a:r>
            <a:r>
              <a:rPr lang="en-US" dirty="0" smtClean="0"/>
              <a:t>.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</p:spTree>
    <p:extLst>
      <p:ext uri="{BB962C8B-B14F-4D97-AF65-F5344CB8AC3E}">
        <p14:creationId xmlns:p14="http://schemas.microsoft.com/office/powerpoint/2010/main" val="23357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id-ID" sz="4000" b="1" smtClean="0"/>
              <a:t>Pencarian Berurutan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id-ID" sz="4000" b="1" smtClean="0"/>
              <a:t>(</a:t>
            </a:r>
            <a:r>
              <a:rPr lang="id-ID" sz="4000" b="1" i="1" smtClean="0"/>
              <a:t>Sequential Searching</a:t>
            </a:r>
            <a:r>
              <a:rPr lang="id-ID" sz="4000" b="1" smtClean="0"/>
              <a:t>)</a:t>
            </a:r>
            <a:endParaRPr lang="en-US" sz="40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1. </a:t>
            </a:r>
            <a:r>
              <a:rPr lang="id-ID" sz="2800" smtClean="0"/>
              <a:t>i </a:t>
            </a:r>
            <a:r>
              <a:rPr lang="id-ID" sz="2800" smtClean="0">
                <a:sym typeface="Symbol" pitchFamily="18" charset="2"/>
              </a:rPr>
              <a:t></a:t>
            </a:r>
            <a:r>
              <a:rPr lang="id-ID" sz="2800" smtClean="0"/>
              <a:t> 0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2. </a:t>
            </a:r>
            <a:r>
              <a:rPr lang="id-ID" sz="2800" smtClean="0"/>
              <a:t>ketemu </a:t>
            </a:r>
            <a:r>
              <a:rPr lang="id-ID" sz="2800" smtClean="0">
                <a:sym typeface="Symbol" pitchFamily="18" charset="2"/>
              </a:rPr>
              <a:t></a:t>
            </a:r>
            <a:r>
              <a:rPr lang="id-ID" sz="2800" smtClean="0"/>
              <a:t> false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3. </a:t>
            </a:r>
            <a:r>
              <a:rPr lang="id-ID" sz="2800" smtClean="0"/>
              <a:t>Selama (tidak ketemu) dan (i &lt;= N) kerjakan baris 4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4. </a:t>
            </a:r>
            <a:r>
              <a:rPr lang="id-ID" sz="2800" smtClean="0"/>
              <a:t>Jika (Data[i] = x) maka ketemu </a:t>
            </a:r>
            <a:r>
              <a:rPr lang="id-ID" sz="2800" smtClean="0">
                <a:sym typeface="Symbol" pitchFamily="18" charset="2"/>
              </a:rPr>
              <a:t></a:t>
            </a:r>
            <a:r>
              <a:rPr lang="id-ID" sz="2800" smtClean="0"/>
              <a:t> true, jika tidak i </a:t>
            </a:r>
            <a:r>
              <a:rPr lang="id-ID" sz="2800" smtClean="0">
                <a:sym typeface="Symbol" pitchFamily="18" charset="2"/>
              </a:rPr>
              <a:t></a:t>
            </a:r>
            <a:r>
              <a:rPr lang="id-ID" sz="2800" smtClean="0"/>
              <a:t> i + 1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5. </a:t>
            </a:r>
            <a:r>
              <a:rPr lang="id-ID" sz="2800" smtClean="0"/>
              <a:t>Jika (ketemu) maka i adalah indeks dari data yang dicari, jika tidak data tidak ditemukan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9315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Ilustrasi</a:t>
            </a: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336800" y="1676400"/>
          <a:ext cx="7315200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Bitmap Image" r:id="rId3" imgW="4029637" imgH="2933333" progId="Paint.Picture">
                  <p:embed/>
                </p:oleObj>
              </mc:Choice>
              <mc:Fallback>
                <p:oleObj name="Bitmap Image" r:id="rId3" imgW="4029637" imgH="29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1676400"/>
                        <a:ext cx="7315200" cy="399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8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Ilustrasi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0" y="1371600"/>
          <a:ext cx="646853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Bitmap Image" r:id="rId3" imgW="3095238" imgH="3258005" progId="Paint.Picture">
                  <p:embed/>
                </p:oleObj>
              </mc:Choice>
              <mc:Fallback>
                <p:oleObj name="Bitmap Image" r:id="rId3" imgW="3095238" imgH="32580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71600"/>
                        <a:ext cx="6468533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2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id-ID" b="1" smtClean="0"/>
              <a:t>Pencarian Biner </a:t>
            </a:r>
            <a:r>
              <a:rPr lang="en-US" b="1" smtClean="0"/>
              <a:t/>
            </a:r>
            <a:br>
              <a:rPr lang="en-US" b="1" smtClean="0"/>
            </a:br>
            <a:r>
              <a:rPr lang="id-ID" b="1" smtClean="0"/>
              <a:t>(Binary Search)</a:t>
            </a:r>
            <a:endParaRPr lang="en-US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0801" y="2057401"/>
            <a:ext cx="10282767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L  </a:t>
            </a:r>
            <a:r>
              <a:rPr lang="id-ID" sz="200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R </a:t>
            </a:r>
            <a:r>
              <a:rPr lang="id-ID" sz="200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 N - 1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3.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ketemu </a:t>
            </a:r>
            <a:r>
              <a:rPr lang="id-ID" sz="200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 false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4.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Selama (L &lt;= R) dan (tidak ketemu) kerjakan baris 5 sampai dengan 8 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5.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m </a:t>
            </a:r>
            <a:r>
              <a:rPr lang="id-ID" sz="200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 (L + R) / 2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6.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Jika (Data[m] = x) maka ketemu </a:t>
            </a:r>
            <a:r>
              <a:rPr lang="id-ID" sz="200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 true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7.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Jika (x &lt; Data[m]) maka R </a:t>
            </a:r>
            <a:r>
              <a:rPr lang="id-ID" sz="200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 m – 1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8.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Jika (x &gt; Data[m]) maka L  </a:t>
            </a:r>
            <a:r>
              <a:rPr lang="id-ID" sz="200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 m + 1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9. </a:t>
            </a:r>
            <a:r>
              <a:rPr lang="id-ID" sz="2000" smtClean="0">
                <a:latin typeface="Courier New" pitchFamily="49" charset="0"/>
                <a:cs typeface="Courier New" pitchFamily="49" charset="0"/>
              </a:rPr>
              <a:t>Jika (ketemu) maka m adalah indeks dari data yang dicari, jika tidak data tidak ditemukan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</TotalTime>
  <Words>1037</Words>
  <Application>Microsoft Office PowerPoint</Application>
  <PresentationFormat>Custom</PresentationFormat>
  <Paragraphs>287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Retrospect</vt:lpstr>
      <vt:lpstr>Bitmap Image</vt:lpstr>
      <vt:lpstr>10. Algoritma Pencarian (Searching Algorithm) </vt:lpstr>
      <vt:lpstr>Capaian Pembelajaran</vt:lpstr>
      <vt:lpstr>Materi</vt:lpstr>
      <vt:lpstr>Algoritma pencarian </vt:lpstr>
      <vt:lpstr>Algoritma pencarian </vt:lpstr>
      <vt:lpstr>Pencarian Berurutan (Sequential Searching)</vt:lpstr>
      <vt:lpstr>Ilustrasi</vt:lpstr>
      <vt:lpstr>Ilustrasi</vt:lpstr>
      <vt:lpstr>Pencarian Biner  (Binary Search)</vt:lpstr>
      <vt:lpstr>Ilustrasi Studi Kasus 1</vt:lpstr>
      <vt:lpstr>Ilustrasi</vt:lpstr>
      <vt:lpstr>Binary Search - Studi Kasus 2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Analisa Binary Search</vt:lpstr>
      <vt:lpstr>Can we do better than O(log2n)?</vt:lpstr>
      <vt:lpstr>Kesimpulan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User</cp:lastModifiedBy>
  <cp:revision>44</cp:revision>
  <dcterms:created xsi:type="dcterms:W3CDTF">2016-11-07T15:49:39Z</dcterms:created>
  <dcterms:modified xsi:type="dcterms:W3CDTF">2016-12-19T04:52:02Z</dcterms:modified>
</cp:coreProperties>
</file>