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350" r:id="rId3"/>
    <p:sldId id="351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11" r:id="rId48"/>
    <p:sldId id="312" r:id="rId49"/>
    <p:sldId id="313" r:id="rId50"/>
    <p:sldId id="314" r:id="rId51"/>
    <p:sldId id="315" r:id="rId52"/>
    <p:sldId id="316" r:id="rId53"/>
    <p:sldId id="317" r:id="rId54"/>
    <p:sldId id="318" r:id="rId55"/>
    <p:sldId id="319" r:id="rId56"/>
    <p:sldId id="320" r:id="rId57"/>
    <p:sldId id="321" r:id="rId58"/>
    <p:sldId id="322" r:id="rId59"/>
    <p:sldId id="323" r:id="rId60"/>
    <p:sldId id="324" r:id="rId61"/>
    <p:sldId id="325" r:id="rId62"/>
    <p:sldId id="326" r:id="rId63"/>
    <p:sldId id="327" r:id="rId64"/>
    <p:sldId id="328" r:id="rId65"/>
    <p:sldId id="329" r:id="rId66"/>
    <p:sldId id="330" r:id="rId67"/>
    <p:sldId id="331" r:id="rId68"/>
    <p:sldId id="332" r:id="rId69"/>
    <p:sldId id="333" r:id="rId70"/>
    <p:sldId id="334" r:id="rId71"/>
    <p:sldId id="335" r:id="rId72"/>
    <p:sldId id="336" r:id="rId73"/>
    <p:sldId id="337" r:id="rId74"/>
    <p:sldId id="338" r:id="rId75"/>
    <p:sldId id="339" r:id="rId76"/>
    <p:sldId id="340" r:id="rId77"/>
    <p:sldId id="341" r:id="rId78"/>
    <p:sldId id="342" r:id="rId79"/>
    <p:sldId id="343" r:id="rId80"/>
    <p:sldId id="344" r:id="rId81"/>
    <p:sldId id="345" r:id="rId82"/>
    <p:sldId id="346" r:id="rId83"/>
    <p:sldId id="347" r:id="rId84"/>
    <p:sldId id="348" r:id="rId85"/>
    <p:sldId id="349" r:id="rId86"/>
    <p:sldId id="352" r:id="rId87"/>
    <p:sldId id="353" r:id="rId8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6"/>
  </p:normalViewPr>
  <p:slideViewPr>
    <p:cSldViewPr snapToGrid="0" snapToObjects="1">
      <p:cViewPr>
        <p:scale>
          <a:sx n="114" d="100"/>
          <a:sy n="114" d="100"/>
        </p:scale>
        <p:origin x="-354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21569"/>
            <a:ext cx="1204483" cy="1146877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164357" y="6451685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617538"/>
            <a:ext cx="1039071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60117" y="2017713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60117" y="4151313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219200" y="63246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470400" y="63246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042400" y="63246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99CE8-6E4A-4E9E-8263-3E3BEE8D2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17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617538"/>
            <a:ext cx="1039071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0" y="63246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70400" y="63246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42400" y="63246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09117-1E20-4F66-8514-AF49A2274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6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Hal </a:t>
            </a:r>
            <a:fld id="{6113E31D-E2AB-40D1-8B51-AFA5AFEF39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6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84" y="6080010"/>
            <a:ext cx="817067" cy="777990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4931851" y="6461105"/>
            <a:ext cx="4871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9" y="6112388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314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7066" y="6459785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all" baseline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0.wmf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09. </a:t>
            </a:r>
            <a:r>
              <a:rPr lang="en-US" sz="6000" dirty="0" err="1" smtClean="0"/>
              <a:t>Algoritma</a:t>
            </a:r>
            <a:r>
              <a:rPr lang="en-US" sz="6000" dirty="0" smtClean="0"/>
              <a:t> </a:t>
            </a:r>
            <a:r>
              <a:rPr lang="en-US" sz="6000" dirty="0" err="1" smtClean="0"/>
              <a:t>Pengurutan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Quick Sort </a:t>
            </a:r>
            <a:r>
              <a:rPr lang="en-US" sz="6000" dirty="0" err="1" smtClean="0"/>
              <a:t>dan</a:t>
            </a:r>
            <a:r>
              <a:rPr lang="en-US" sz="6000" dirty="0" smtClean="0"/>
              <a:t> Merge Sort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ARNA FARIZA</a:t>
            </a:r>
          </a:p>
          <a:p>
            <a:pPr algn="ctr" eaLnBrk="1" hangingPunct="1"/>
            <a:r>
              <a:rPr lang="en-US" dirty="0" err="1" smtClean="0"/>
              <a:t>Yuliana</a:t>
            </a:r>
            <a:r>
              <a:rPr lang="en-US" dirty="0" smtClean="0"/>
              <a:t> </a:t>
            </a:r>
            <a:r>
              <a:rPr lang="en-US" dirty="0" err="1" smtClean="0"/>
              <a:t>Setiowati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761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Quicksort - </a:t>
            </a:r>
            <a:r>
              <a:rPr lang="en-US" sz="4000" dirty="0" err="1" smtClean="0"/>
              <a:t>Partisi</a:t>
            </a:r>
            <a:endParaRPr lang="en-US" sz="40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097280" y="1853268"/>
            <a:ext cx="10972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Jelas</a:t>
            </a:r>
            <a:r>
              <a:rPr lang="en-US" sz="2800" dirty="0" smtClean="0"/>
              <a:t>,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berada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b="1" dirty="0" smtClean="0">
                <a:latin typeface="Courier New" pitchFamily="49" charset="0"/>
              </a:rPr>
              <a:t>partition()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Menyusun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subarray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subarray</a:t>
            </a:r>
            <a:endParaRPr lang="en-US" sz="20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subarray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0070C0"/>
                </a:solidFill>
                <a:sym typeface="Symbol" pitchFamily="18" charset="2"/>
              </a:rPr>
              <a:t>lebih</a:t>
            </a:r>
            <a:r>
              <a:rPr lang="en-US" sz="2000" b="1" dirty="0" smtClean="0">
                <a:solidFill>
                  <a:srgbClr val="0070C0"/>
                </a:solidFill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sym typeface="Symbol" pitchFamily="18" charset="2"/>
              </a:rPr>
              <a:t>kecil</a:t>
            </a:r>
            <a:r>
              <a:rPr lang="en-US" sz="2000" b="1" dirty="0" smtClean="0">
                <a:solidFill>
                  <a:srgbClr val="0070C0"/>
                </a:solidFill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sym typeface="Symbol" pitchFamily="18" charset="2"/>
              </a:rPr>
              <a:t>dari</a:t>
            </a:r>
            <a:r>
              <a:rPr lang="en-US" sz="2000" dirty="0" smtClean="0">
                <a:solidFill>
                  <a:srgbClr val="0070C0"/>
                </a:solidFill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semua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nilai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pada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subarray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kedua</a:t>
            </a:r>
            <a:endParaRPr lang="en-US" sz="2000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Mengembalikan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pivot yang </a:t>
            </a:r>
            <a:r>
              <a:rPr lang="en-US" sz="2400" dirty="0" err="1" smtClean="0"/>
              <a:t>membagi</a:t>
            </a:r>
            <a:r>
              <a:rPr lang="en-US" sz="2400" dirty="0" smtClean="0"/>
              <a:t> </a:t>
            </a:r>
            <a:r>
              <a:rPr lang="en-US" sz="2400" dirty="0" err="1" smtClean="0"/>
              <a:t>subarray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4856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Partisi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Partition(A, p, r):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Pilih elemen sebagai “pivot” (</a:t>
            </a:r>
            <a:r>
              <a:rPr lang="en-US" sz="2400" i="1" smtClean="0">
                <a:solidFill>
                  <a:schemeClr val="accent1"/>
                </a:solidFill>
              </a:rPr>
              <a:t>which?</a:t>
            </a:r>
            <a:r>
              <a:rPr lang="en-US" sz="24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Dua bagian A[p..i] and A[j..r]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Semua element pada A[p..i] &lt;= pivot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Semua element pada A[j..r] &gt;= pivot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Increment i sampai A[i] &gt;= pivot (var I digunakan untuk mendapatkan bilangan </a:t>
            </a:r>
            <a:r>
              <a:rPr lang="en-US" sz="2400" b="1" smtClean="0">
                <a:solidFill>
                  <a:srgbClr val="0070C0"/>
                </a:solidFill>
              </a:rPr>
              <a:t>&gt;=</a:t>
            </a:r>
            <a:r>
              <a:rPr lang="en-US" sz="2400" smtClean="0"/>
              <a:t> pivot)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Decrement j sampai A[j] &lt;= pivot (var j digunakan untuk mendapatkan bilangan </a:t>
            </a:r>
            <a:r>
              <a:rPr lang="en-US" sz="2400" b="1" smtClean="0">
                <a:solidFill>
                  <a:srgbClr val="0070C0"/>
                </a:solidFill>
              </a:rPr>
              <a:t>&lt;=</a:t>
            </a:r>
            <a:r>
              <a:rPr lang="en-US" sz="2400" smtClean="0"/>
              <a:t> pivot)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Swap A[i] dan A[j]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Repeat Until i &gt;= j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Return j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563033" y="5486400"/>
            <a:ext cx="609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563033" y="3886200"/>
            <a:ext cx="0" cy="1600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563033" y="3886200"/>
            <a:ext cx="609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48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Partition Code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1400" b="1" dirty="0" smtClean="0">
                <a:latin typeface="Courier New" pitchFamily="49" charset="0"/>
              </a:rPr>
              <a:t>Partition(A, p, r)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1400" b="1" dirty="0" smtClean="0">
                <a:latin typeface="Courier New" pitchFamily="49" charset="0"/>
              </a:rPr>
              <a:t>    x = A[p];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1400" b="1" dirty="0" smtClean="0">
                <a:latin typeface="Courier New" pitchFamily="49" charset="0"/>
              </a:rPr>
              <a:t>    i = p - 1;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1400" b="1" dirty="0" smtClean="0">
                <a:latin typeface="Courier New" pitchFamily="49" charset="0"/>
              </a:rPr>
              <a:t>    j = r + 1;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1400" b="1" dirty="0" smtClean="0">
                <a:latin typeface="Courier New" pitchFamily="49" charset="0"/>
              </a:rPr>
              <a:t>    while (TRUE)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1400" b="1" dirty="0" smtClean="0">
                <a:latin typeface="Courier New" pitchFamily="49" charset="0"/>
              </a:rPr>
              <a:t>        repeat 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1400" b="1" dirty="0" smtClean="0">
                <a:latin typeface="Courier New" pitchFamily="49" charset="0"/>
              </a:rPr>
              <a:t>            j--;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1400" b="1" dirty="0" smtClean="0">
                <a:latin typeface="Courier New" pitchFamily="49" charset="0"/>
              </a:rPr>
              <a:t>        until A[j] &lt;= x;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1400" b="1" dirty="0" smtClean="0">
                <a:latin typeface="Courier New" pitchFamily="49" charset="0"/>
              </a:rPr>
              <a:t>        repeat 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1400" b="1" dirty="0" smtClean="0">
                <a:latin typeface="Courier New" pitchFamily="49" charset="0"/>
              </a:rPr>
              <a:t>            i++;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1400" b="1" dirty="0" smtClean="0">
                <a:latin typeface="Courier New" pitchFamily="49" charset="0"/>
              </a:rPr>
              <a:t>        until A[i] &gt;= x;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1400" b="1" dirty="0" smtClean="0">
                <a:latin typeface="Courier New" pitchFamily="49" charset="0"/>
              </a:rPr>
              <a:t>        if (i &lt; j)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1400" b="1" dirty="0" smtClean="0">
                <a:latin typeface="Courier New" pitchFamily="49" charset="0"/>
              </a:rPr>
              <a:t>            Swap(A, i, j);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1400" b="1" dirty="0" smtClean="0">
                <a:latin typeface="Courier New" pitchFamily="49" charset="0"/>
              </a:rPr>
              <a:t>        else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1400" b="1" dirty="0" smtClean="0">
                <a:latin typeface="Courier New" pitchFamily="49" charset="0"/>
              </a:rPr>
              <a:t>            return j;</a:t>
            </a:r>
          </a:p>
        </p:txBody>
      </p:sp>
    </p:spTree>
    <p:extLst>
      <p:ext uri="{BB962C8B-B14F-4D97-AF65-F5344CB8AC3E}">
        <p14:creationId xmlns:p14="http://schemas.microsoft.com/office/powerpoint/2010/main" val="319084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Pohon Rekursif</a:t>
            </a:r>
            <a:br>
              <a:rPr lang="en-AU" smtClean="0"/>
            </a:br>
            <a:r>
              <a:rPr lang="en-AU" smtClean="0"/>
              <a:t>Quick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20" y="1909894"/>
            <a:ext cx="11207749" cy="2362200"/>
          </a:xfrm>
        </p:spPr>
        <p:txBody>
          <a:bodyPr/>
          <a:lstStyle/>
          <a:p>
            <a:pPr>
              <a:defRPr/>
            </a:pPr>
            <a:r>
              <a:rPr lang="en-AU" sz="2000" dirty="0" err="1" smtClean="0"/>
              <a:t>Pada</a:t>
            </a:r>
            <a:r>
              <a:rPr lang="en-AU" sz="2000" dirty="0" smtClean="0"/>
              <a:t> slide 13 </a:t>
            </a:r>
            <a:r>
              <a:rPr lang="en-AU" sz="2000" dirty="0" err="1" smtClean="0"/>
              <a:t>merupakan</a:t>
            </a:r>
            <a:r>
              <a:rPr lang="en-AU" sz="2000" dirty="0" smtClean="0"/>
              <a:t> </a:t>
            </a:r>
            <a:r>
              <a:rPr lang="en-AU" sz="2000" dirty="0" err="1" smtClean="0"/>
              <a:t>pohon</a:t>
            </a:r>
            <a:r>
              <a:rPr lang="en-AU" sz="2000" dirty="0" smtClean="0"/>
              <a:t> </a:t>
            </a:r>
            <a:r>
              <a:rPr lang="en-AU" sz="2000" dirty="0" err="1" smtClean="0"/>
              <a:t>rekursif</a:t>
            </a:r>
            <a:r>
              <a:rPr lang="en-AU" sz="2000" dirty="0" smtClean="0"/>
              <a:t> </a:t>
            </a:r>
            <a:r>
              <a:rPr lang="en-AU" sz="2000" dirty="0" err="1" smtClean="0"/>
              <a:t>dari</a:t>
            </a:r>
            <a:r>
              <a:rPr lang="en-AU" sz="2000" dirty="0" smtClean="0"/>
              <a:t> Quick Sort.</a:t>
            </a:r>
          </a:p>
          <a:p>
            <a:pPr>
              <a:defRPr/>
            </a:pPr>
            <a:r>
              <a:rPr lang="en-AU" sz="2000" dirty="0" err="1" smtClean="0"/>
              <a:t>Terdapat</a:t>
            </a:r>
            <a:r>
              <a:rPr lang="en-AU" sz="2000" dirty="0" smtClean="0"/>
              <a:t> 10 data </a:t>
            </a:r>
            <a:r>
              <a:rPr lang="en-AU" sz="2000" dirty="0" err="1" smtClean="0"/>
              <a:t>yaitu</a:t>
            </a:r>
            <a:r>
              <a:rPr lang="en-AU" sz="2000" dirty="0" smtClean="0"/>
              <a:t> 12, 35, 9, 11, 3, 17, 23, 15, 31, 20.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AU" sz="2000" dirty="0" err="1" smtClean="0"/>
              <a:t>Pemanggilan</a:t>
            </a:r>
            <a:r>
              <a:rPr lang="en-AU" sz="2000" dirty="0" smtClean="0"/>
              <a:t> method </a:t>
            </a:r>
            <a:r>
              <a:rPr lang="en-AU" sz="2000" dirty="0" err="1" smtClean="0"/>
              <a:t>dengan</a:t>
            </a:r>
            <a:r>
              <a:rPr lang="en-AU" sz="2000" dirty="0" smtClean="0"/>
              <a:t> </a:t>
            </a:r>
            <a:r>
              <a:rPr lang="en-AU" sz="2000" dirty="0" err="1" smtClean="0"/>
              <a:t>cara</a:t>
            </a:r>
            <a:r>
              <a:rPr lang="en-AU" sz="2000" dirty="0" smtClean="0"/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QuickSort</a:t>
            </a:r>
            <a:r>
              <a:rPr lang="en-US" sz="2000" b="1" dirty="0" smtClean="0">
                <a:solidFill>
                  <a:srgbClr val="0070C0"/>
                </a:solidFill>
              </a:rPr>
              <a:t>(0,9), </a:t>
            </a:r>
            <a:r>
              <a:rPr lang="en-US" sz="2000" dirty="0" err="1" smtClean="0"/>
              <a:t>selanjutnya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proses </a:t>
            </a:r>
            <a:r>
              <a:rPr lang="en-US" sz="2000" dirty="0" err="1" smtClean="0"/>
              <a:t>Partisi</a:t>
            </a:r>
            <a:r>
              <a:rPr lang="en-US" sz="2000" dirty="0" smtClean="0"/>
              <a:t>, data </a:t>
            </a:r>
            <a:r>
              <a:rPr lang="en-US" sz="2000" dirty="0" err="1" smtClean="0"/>
              <a:t>dipartisi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indeks</a:t>
            </a:r>
            <a:r>
              <a:rPr lang="en-US" sz="2000" dirty="0" smtClean="0"/>
              <a:t> ke-2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proses </a:t>
            </a:r>
            <a:r>
              <a:rPr lang="en-US" sz="2000" dirty="0" err="1" smtClean="0"/>
              <a:t>rekursif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QuickSort</a:t>
            </a:r>
            <a:r>
              <a:rPr lang="en-US" sz="2000" b="1" dirty="0" smtClean="0">
                <a:solidFill>
                  <a:srgbClr val="0070C0"/>
                </a:solidFill>
              </a:rPr>
              <a:t>(0,2)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QuickSort</a:t>
            </a:r>
            <a:r>
              <a:rPr lang="en-US" sz="2000" b="1" dirty="0" smtClean="0">
                <a:solidFill>
                  <a:srgbClr val="0070C0"/>
                </a:solidFill>
              </a:rPr>
              <a:t>(3,9)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000" dirty="0" smtClean="0"/>
              <a:t>Proses </a:t>
            </a:r>
            <a:r>
              <a:rPr lang="en-US" sz="2000" dirty="0" err="1" smtClean="0"/>
              <a:t>rekursif</a:t>
            </a:r>
            <a:r>
              <a:rPr lang="en-US" sz="2000" dirty="0" smtClean="0"/>
              <a:t> </a:t>
            </a:r>
            <a:r>
              <a:rPr lang="en-US" sz="2000" dirty="0" err="1" smtClean="0"/>
              <a:t>berhenti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berisi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data </a:t>
            </a:r>
            <a:r>
              <a:rPr lang="en-US" sz="2000" dirty="0" err="1" smtClean="0"/>
              <a:t>saja</a:t>
            </a:r>
            <a:r>
              <a:rPr lang="en-US" sz="2000" dirty="0" smtClean="0"/>
              <a:t>, </a:t>
            </a:r>
            <a:r>
              <a:rPr lang="en-US" sz="2000" dirty="0" err="1" smtClean="0"/>
              <a:t>misal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QuickSort</a:t>
            </a:r>
            <a:r>
              <a:rPr lang="en-US" sz="2000" b="1" dirty="0" smtClean="0">
                <a:solidFill>
                  <a:srgbClr val="0070C0"/>
                </a:solidFill>
              </a:rPr>
              <a:t>(3,3)</a:t>
            </a:r>
          </a:p>
          <a:p>
            <a:pPr marL="0" indent="0" eaLnBrk="1" hangingPunct="1">
              <a:spcBef>
                <a:spcPct val="50000"/>
              </a:spcBef>
              <a:buFontTx/>
              <a:buNone/>
              <a:defRPr/>
            </a:pPr>
            <a:endParaRPr lang="en-US" sz="2000" dirty="0" smtClean="0"/>
          </a:p>
          <a:p>
            <a:pPr>
              <a:defRPr/>
            </a:pPr>
            <a:endParaRPr lang="en-AU" sz="2000" dirty="0" smtClean="0"/>
          </a:p>
          <a:p>
            <a:pPr>
              <a:defRPr/>
            </a:pPr>
            <a:endParaRPr lang="en-AU" sz="2000" dirty="0" smtClean="0"/>
          </a:p>
          <a:p>
            <a:pPr>
              <a:defRPr/>
            </a:pPr>
            <a:endParaRPr lang="en-AU" sz="2000" dirty="0"/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165600" y="6305550"/>
            <a:ext cx="3860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mtClean="0">
                <a:latin typeface="Arial Narrow" pitchFamily="34" charset="0"/>
              </a:rPr>
              <a:t>PENS-ITS</a:t>
            </a:r>
          </a:p>
        </p:txBody>
      </p:sp>
      <p:grpSp>
        <p:nvGrpSpPr>
          <p:cNvPr id="26629" name="Group 32"/>
          <p:cNvGrpSpPr>
            <a:grpSpLocks/>
          </p:cNvGrpSpPr>
          <p:nvPr/>
        </p:nvGrpSpPr>
        <p:grpSpPr bwMode="auto">
          <a:xfrm>
            <a:off x="2575984" y="4392614"/>
            <a:ext cx="7620000" cy="1660525"/>
            <a:chOff x="1447800" y="3733800"/>
            <a:chExt cx="6096002" cy="2113764"/>
          </a:xfrm>
        </p:grpSpPr>
        <p:sp>
          <p:nvSpPr>
            <p:cNvPr id="26630" name="Text Box 24"/>
            <p:cNvSpPr txBox="1">
              <a:spLocks noChangeArrowheads="1"/>
            </p:cNvSpPr>
            <p:nvPr/>
          </p:nvSpPr>
          <p:spPr bwMode="auto">
            <a:xfrm>
              <a:off x="2819400" y="3733800"/>
              <a:ext cx="2819400" cy="665964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latin typeface="Tahoma" pitchFamily="34" charset="0"/>
                </a:rPr>
                <a:t>QuickSort(0,9)</a:t>
              </a:r>
            </a:p>
          </p:txBody>
        </p:sp>
        <p:sp>
          <p:nvSpPr>
            <p:cNvPr id="26631" name="Text Box 25"/>
            <p:cNvSpPr txBox="1">
              <a:spLocks noChangeArrowheads="1"/>
            </p:cNvSpPr>
            <p:nvPr/>
          </p:nvSpPr>
          <p:spPr bwMode="auto">
            <a:xfrm>
              <a:off x="1447800" y="5181600"/>
              <a:ext cx="2819400" cy="665964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latin typeface="Tahoma" pitchFamily="34" charset="0"/>
                </a:rPr>
                <a:t>QuickSort(0,2)</a:t>
              </a:r>
            </a:p>
          </p:txBody>
        </p:sp>
        <p:sp>
          <p:nvSpPr>
            <p:cNvPr id="26632" name="Text Box 26"/>
            <p:cNvSpPr txBox="1">
              <a:spLocks noChangeArrowheads="1"/>
            </p:cNvSpPr>
            <p:nvPr/>
          </p:nvSpPr>
          <p:spPr bwMode="auto">
            <a:xfrm>
              <a:off x="4724402" y="5181600"/>
              <a:ext cx="2819400" cy="665964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latin typeface="Tahoma" pitchFamily="34" charset="0"/>
                </a:rPr>
                <a:t>QuickSort(3,9)</a:t>
              </a:r>
            </a:p>
          </p:txBody>
        </p:sp>
        <p:sp>
          <p:nvSpPr>
            <p:cNvPr id="26633" name="Line 27"/>
            <p:cNvSpPr>
              <a:spLocks noChangeShapeType="1"/>
            </p:cNvSpPr>
            <p:nvPr/>
          </p:nvSpPr>
          <p:spPr bwMode="auto">
            <a:xfrm flipH="1">
              <a:off x="3124200" y="4419600"/>
              <a:ext cx="8382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  <p:sp>
          <p:nvSpPr>
            <p:cNvPr id="26634" name="Line 28"/>
            <p:cNvSpPr>
              <a:spLocks noChangeShapeType="1"/>
            </p:cNvSpPr>
            <p:nvPr/>
          </p:nvSpPr>
          <p:spPr bwMode="auto">
            <a:xfrm>
              <a:off x="4191000" y="4419600"/>
              <a:ext cx="1143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  <p:sp>
          <p:nvSpPr>
            <p:cNvPr id="26635" name="Text Box 29"/>
            <p:cNvSpPr txBox="1">
              <a:spLocks noChangeArrowheads="1"/>
            </p:cNvSpPr>
            <p:nvPr/>
          </p:nvSpPr>
          <p:spPr bwMode="auto">
            <a:xfrm>
              <a:off x="2057400" y="4495801"/>
              <a:ext cx="1066800" cy="509267"/>
            </a:xfrm>
            <a:prstGeom prst="rect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q =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733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4"/>
          <p:cNvSpPr txBox="1">
            <a:spLocks noChangeArrowheads="1"/>
          </p:cNvSpPr>
          <p:nvPr/>
        </p:nvSpPr>
        <p:spPr bwMode="auto">
          <a:xfrm>
            <a:off x="3352800" y="304801"/>
            <a:ext cx="3759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QuickSort(0,9)</a:t>
            </a:r>
          </a:p>
        </p:txBody>
      </p:sp>
      <p:sp>
        <p:nvSpPr>
          <p:cNvPr id="27651" name="Text Box 25"/>
          <p:cNvSpPr txBox="1">
            <a:spLocks noChangeArrowheads="1"/>
          </p:cNvSpPr>
          <p:nvPr/>
        </p:nvSpPr>
        <p:spPr bwMode="auto">
          <a:xfrm>
            <a:off x="1524000" y="1752601"/>
            <a:ext cx="3759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QuickSort(0,2)</a:t>
            </a:r>
          </a:p>
        </p:txBody>
      </p:sp>
      <p:sp>
        <p:nvSpPr>
          <p:cNvPr id="27652" name="Text Box 26"/>
          <p:cNvSpPr txBox="1">
            <a:spLocks noChangeArrowheads="1"/>
          </p:cNvSpPr>
          <p:nvPr/>
        </p:nvSpPr>
        <p:spPr bwMode="auto">
          <a:xfrm>
            <a:off x="5892800" y="1752601"/>
            <a:ext cx="3759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QuickSort(3,9)</a:t>
            </a:r>
          </a:p>
        </p:txBody>
      </p:sp>
      <p:sp>
        <p:nvSpPr>
          <p:cNvPr id="27653" name="Line 27"/>
          <p:cNvSpPr>
            <a:spLocks noChangeShapeType="1"/>
          </p:cNvSpPr>
          <p:nvPr/>
        </p:nvSpPr>
        <p:spPr bwMode="auto">
          <a:xfrm flipH="1">
            <a:off x="3759200" y="990600"/>
            <a:ext cx="111760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27654" name="Line 28"/>
          <p:cNvSpPr>
            <a:spLocks noChangeShapeType="1"/>
          </p:cNvSpPr>
          <p:nvPr/>
        </p:nvSpPr>
        <p:spPr bwMode="auto">
          <a:xfrm>
            <a:off x="5181600" y="9906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27655" name="Text Box 29"/>
          <p:cNvSpPr txBox="1">
            <a:spLocks noChangeArrowheads="1"/>
          </p:cNvSpPr>
          <p:nvPr/>
        </p:nvSpPr>
        <p:spPr bwMode="auto">
          <a:xfrm>
            <a:off x="2336800" y="1066800"/>
            <a:ext cx="1422400" cy="461665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q = 2</a:t>
            </a:r>
          </a:p>
        </p:txBody>
      </p:sp>
      <p:sp>
        <p:nvSpPr>
          <p:cNvPr id="27656" name="Text Box 30"/>
          <p:cNvSpPr txBox="1">
            <a:spLocks noChangeArrowheads="1"/>
          </p:cNvSpPr>
          <p:nvPr/>
        </p:nvSpPr>
        <p:spPr bwMode="auto">
          <a:xfrm>
            <a:off x="3352800" y="2971801"/>
            <a:ext cx="21336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QS(1,2)</a:t>
            </a:r>
          </a:p>
        </p:txBody>
      </p:sp>
      <p:sp>
        <p:nvSpPr>
          <p:cNvPr id="27657" name="Text Box 31"/>
          <p:cNvSpPr txBox="1">
            <a:spLocks noChangeArrowheads="1"/>
          </p:cNvSpPr>
          <p:nvPr/>
        </p:nvSpPr>
        <p:spPr bwMode="auto">
          <a:xfrm>
            <a:off x="711200" y="2971801"/>
            <a:ext cx="2235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QS(0,0)</a:t>
            </a:r>
          </a:p>
        </p:txBody>
      </p:sp>
      <p:sp>
        <p:nvSpPr>
          <p:cNvPr id="27658" name="Line 32"/>
          <p:cNvSpPr>
            <a:spLocks noChangeShapeType="1"/>
          </p:cNvSpPr>
          <p:nvPr/>
        </p:nvSpPr>
        <p:spPr bwMode="auto">
          <a:xfrm flipH="1">
            <a:off x="2133600" y="24384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27659" name="Line 33"/>
          <p:cNvSpPr>
            <a:spLocks noChangeShapeType="1"/>
          </p:cNvSpPr>
          <p:nvPr/>
        </p:nvSpPr>
        <p:spPr bwMode="auto">
          <a:xfrm>
            <a:off x="3352800" y="2438400"/>
            <a:ext cx="10160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27660" name="Text Box 34"/>
          <p:cNvSpPr txBox="1">
            <a:spLocks noChangeArrowheads="1"/>
          </p:cNvSpPr>
          <p:nvPr/>
        </p:nvSpPr>
        <p:spPr bwMode="auto">
          <a:xfrm>
            <a:off x="8331200" y="2971801"/>
            <a:ext cx="21336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QS(9,9)</a:t>
            </a:r>
          </a:p>
        </p:txBody>
      </p:sp>
      <p:sp>
        <p:nvSpPr>
          <p:cNvPr id="27661" name="Text Box 35"/>
          <p:cNvSpPr txBox="1">
            <a:spLocks noChangeArrowheads="1"/>
          </p:cNvSpPr>
          <p:nvPr/>
        </p:nvSpPr>
        <p:spPr bwMode="auto">
          <a:xfrm>
            <a:off x="5689600" y="2971801"/>
            <a:ext cx="2235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QS(3,8)</a:t>
            </a:r>
          </a:p>
        </p:txBody>
      </p:sp>
      <p:sp>
        <p:nvSpPr>
          <p:cNvPr id="27662" name="Line 36"/>
          <p:cNvSpPr>
            <a:spLocks noChangeShapeType="1"/>
          </p:cNvSpPr>
          <p:nvPr/>
        </p:nvSpPr>
        <p:spPr bwMode="auto">
          <a:xfrm flipH="1">
            <a:off x="7112000" y="24384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27663" name="Line 37"/>
          <p:cNvSpPr>
            <a:spLocks noChangeShapeType="1"/>
          </p:cNvSpPr>
          <p:nvPr/>
        </p:nvSpPr>
        <p:spPr bwMode="auto">
          <a:xfrm>
            <a:off x="8331200" y="2438400"/>
            <a:ext cx="10160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27664" name="Text Box 38"/>
          <p:cNvSpPr txBox="1">
            <a:spLocks noChangeArrowheads="1"/>
          </p:cNvSpPr>
          <p:nvPr/>
        </p:nvSpPr>
        <p:spPr bwMode="auto">
          <a:xfrm>
            <a:off x="0" y="2362200"/>
            <a:ext cx="1422400" cy="461665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q = 0</a:t>
            </a:r>
          </a:p>
        </p:txBody>
      </p:sp>
      <p:sp>
        <p:nvSpPr>
          <p:cNvPr id="27665" name="Text Box 39"/>
          <p:cNvSpPr txBox="1">
            <a:spLocks noChangeArrowheads="1"/>
          </p:cNvSpPr>
          <p:nvPr/>
        </p:nvSpPr>
        <p:spPr bwMode="auto">
          <a:xfrm>
            <a:off x="9550400" y="2438400"/>
            <a:ext cx="1422400" cy="461665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q = 8</a:t>
            </a:r>
          </a:p>
        </p:txBody>
      </p:sp>
      <p:sp>
        <p:nvSpPr>
          <p:cNvPr id="27666" name="Text Box 55"/>
          <p:cNvSpPr txBox="1">
            <a:spLocks noChangeArrowheads="1"/>
          </p:cNvSpPr>
          <p:nvPr/>
        </p:nvSpPr>
        <p:spPr bwMode="auto">
          <a:xfrm>
            <a:off x="6807200" y="4191001"/>
            <a:ext cx="21336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QS(6,8)</a:t>
            </a:r>
          </a:p>
        </p:txBody>
      </p:sp>
      <p:sp>
        <p:nvSpPr>
          <p:cNvPr id="27667" name="Text Box 56"/>
          <p:cNvSpPr txBox="1">
            <a:spLocks noChangeArrowheads="1"/>
          </p:cNvSpPr>
          <p:nvPr/>
        </p:nvSpPr>
        <p:spPr bwMode="auto">
          <a:xfrm>
            <a:off x="2743200" y="4419601"/>
            <a:ext cx="2235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QS(3,5)</a:t>
            </a:r>
          </a:p>
        </p:txBody>
      </p:sp>
      <p:sp>
        <p:nvSpPr>
          <p:cNvPr id="27668" name="Line 57"/>
          <p:cNvSpPr>
            <a:spLocks noChangeShapeType="1"/>
          </p:cNvSpPr>
          <p:nvPr/>
        </p:nvSpPr>
        <p:spPr bwMode="auto">
          <a:xfrm flipH="1">
            <a:off x="4978400" y="36576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27669" name="Line 58"/>
          <p:cNvSpPr>
            <a:spLocks noChangeShapeType="1"/>
          </p:cNvSpPr>
          <p:nvPr/>
        </p:nvSpPr>
        <p:spPr bwMode="auto">
          <a:xfrm>
            <a:off x="6807200" y="3657600"/>
            <a:ext cx="10160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27670" name="Text Box 59"/>
          <p:cNvSpPr txBox="1">
            <a:spLocks noChangeArrowheads="1"/>
          </p:cNvSpPr>
          <p:nvPr/>
        </p:nvSpPr>
        <p:spPr bwMode="auto">
          <a:xfrm>
            <a:off x="3454400" y="3581400"/>
            <a:ext cx="1422400" cy="461665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q = 5</a:t>
            </a:r>
          </a:p>
        </p:txBody>
      </p:sp>
      <p:sp>
        <p:nvSpPr>
          <p:cNvPr id="27671" name="Text Box 60"/>
          <p:cNvSpPr txBox="1">
            <a:spLocks noChangeArrowheads="1"/>
          </p:cNvSpPr>
          <p:nvPr/>
        </p:nvSpPr>
        <p:spPr bwMode="auto">
          <a:xfrm>
            <a:off x="3962400" y="5334001"/>
            <a:ext cx="21336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QS(4,5)</a:t>
            </a:r>
          </a:p>
        </p:txBody>
      </p:sp>
      <p:sp>
        <p:nvSpPr>
          <p:cNvPr id="27672" name="Text Box 61"/>
          <p:cNvSpPr txBox="1">
            <a:spLocks noChangeArrowheads="1"/>
          </p:cNvSpPr>
          <p:nvPr/>
        </p:nvSpPr>
        <p:spPr bwMode="auto">
          <a:xfrm>
            <a:off x="1320800" y="5334001"/>
            <a:ext cx="2235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QS(3,3)</a:t>
            </a:r>
          </a:p>
        </p:txBody>
      </p:sp>
      <p:sp>
        <p:nvSpPr>
          <p:cNvPr id="27673" name="Line 62"/>
          <p:cNvSpPr>
            <a:spLocks noChangeShapeType="1"/>
          </p:cNvSpPr>
          <p:nvPr/>
        </p:nvSpPr>
        <p:spPr bwMode="auto">
          <a:xfrm flipH="1">
            <a:off x="2743200" y="50292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27674" name="Line 63"/>
          <p:cNvSpPr>
            <a:spLocks noChangeShapeType="1"/>
          </p:cNvSpPr>
          <p:nvPr/>
        </p:nvSpPr>
        <p:spPr bwMode="auto">
          <a:xfrm>
            <a:off x="4267200" y="5029200"/>
            <a:ext cx="711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27675" name="Text Box 64"/>
          <p:cNvSpPr txBox="1">
            <a:spLocks noChangeArrowheads="1"/>
          </p:cNvSpPr>
          <p:nvPr/>
        </p:nvSpPr>
        <p:spPr bwMode="auto">
          <a:xfrm>
            <a:off x="609600" y="4724400"/>
            <a:ext cx="1422400" cy="461665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q = 3</a:t>
            </a:r>
          </a:p>
        </p:txBody>
      </p:sp>
      <p:sp>
        <p:nvSpPr>
          <p:cNvPr id="27676" name="Text Box 65"/>
          <p:cNvSpPr txBox="1">
            <a:spLocks noChangeArrowheads="1"/>
          </p:cNvSpPr>
          <p:nvPr/>
        </p:nvSpPr>
        <p:spPr bwMode="auto">
          <a:xfrm>
            <a:off x="9245600" y="5181601"/>
            <a:ext cx="21336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QS(7,8)</a:t>
            </a:r>
          </a:p>
        </p:txBody>
      </p:sp>
      <p:sp>
        <p:nvSpPr>
          <p:cNvPr id="27677" name="Text Box 66"/>
          <p:cNvSpPr txBox="1">
            <a:spLocks noChangeArrowheads="1"/>
          </p:cNvSpPr>
          <p:nvPr/>
        </p:nvSpPr>
        <p:spPr bwMode="auto">
          <a:xfrm>
            <a:off x="6604000" y="5410201"/>
            <a:ext cx="2235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QS(6,6)</a:t>
            </a:r>
          </a:p>
        </p:txBody>
      </p:sp>
      <p:sp>
        <p:nvSpPr>
          <p:cNvPr id="27678" name="Line 67"/>
          <p:cNvSpPr>
            <a:spLocks noChangeShapeType="1"/>
          </p:cNvSpPr>
          <p:nvPr/>
        </p:nvSpPr>
        <p:spPr bwMode="auto">
          <a:xfrm flipH="1">
            <a:off x="8026400" y="48768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27679" name="Line 68"/>
          <p:cNvSpPr>
            <a:spLocks noChangeShapeType="1"/>
          </p:cNvSpPr>
          <p:nvPr/>
        </p:nvSpPr>
        <p:spPr bwMode="auto">
          <a:xfrm>
            <a:off x="8940800" y="4648200"/>
            <a:ext cx="10160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27680" name="Text Box 69"/>
          <p:cNvSpPr txBox="1">
            <a:spLocks noChangeArrowheads="1"/>
          </p:cNvSpPr>
          <p:nvPr/>
        </p:nvSpPr>
        <p:spPr bwMode="auto">
          <a:xfrm>
            <a:off x="6299200" y="4876800"/>
            <a:ext cx="1422400" cy="461665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q = 6</a:t>
            </a:r>
          </a:p>
        </p:txBody>
      </p:sp>
      <p:sp>
        <p:nvSpPr>
          <p:cNvPr id="27681" name="Text Box 70"/>
          <p:cNvSpPr txBox="1">
            <a:spLocks noChangeArrowheads="1"/>
          </p:cNvSpPr>
          <p:nvPr/>
        </p:nvSpPr>
        <p:spPr bwMode="auto">
          <a:xfrm>
            <a:off x="5283200" y="6269038"/>
            <a:ext cx="2133600" cy="58896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QS(5,5)</a:t>
            </a:r>
          </a:p>
        </p:txBody>
      </p:sp>
      <p:sp>
        <p:nvSpPr>
          <p:cNvPr id="27682" name="Text Box 71"/>
          <p:cNvSpPr txBox="1">
            <a:spLocks noChangeArrowheads="1"/>
          </p:cNvSpPr>
          <p:nvPr/>
        </p:nvSpPr>
        <p:spPr bwMode="auto">
          <a:xfrm>
            <a:off x="2743200" y="6269038"/>
            <a:ext cx="2235200" cy="58896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QS(4,4)</a:t>
            </a:r>
          </a:p>
        </p:txBody>
      </p:sp>
      <p:sp>
        <p:nvSpPr>
          <p:cNvPr id="27683" name="Line 72"/>
          <p:cNvSpPr>
            <a:spLocks noChangeShapeType="1"/>
          </p:cNvSpPr>
          <p:nvPr/>
        </p:nvSpPr>
        <p:spPr bwMode="auto">
          <a:xfrm flipH="1">
            <a:off x="4064000" y="5800725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27684" name="Line 73"/>
          <p:cNvSpPr>
            <a:spLocks noChangeShapeType="1"/>
          </p:cNvSpPr>
          <p:nvPr/>
        </p:nvSpPr>
        <p:spPr bwMode="auto">
          <a:xfrm>
            <a:off x="5283200" y="5800725"/>
            <a:ext cx="10160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27685" name="Text Box 74"/>
          <p:cNvSpPr txBox="1">
            <a:spLocks noChangeArrowheads="1"/>
          </p:cNvSpPr>
          <p:nvPr/>
        </p:nvSpPr>
        <p:spPr bwMode="auto">
          <a:xfrm>
            <a:off x="1117600" y="6343650"/>
            <a:ext cx="1422400" cy="461665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q = 4</a:t>
            </a:r>
          </a:p>
        </p:txBody>
      </p:sp>
      <p:sp>
        <p:nvSpPr>
          <p:cNvPr id="27686" name="Text Box 75"/>
          <p:cNvSpPr txBox="1">
            <a:spLocks noChangeArrowheads="1"/>
          </p:cNvSpPr>
          <p:nvPr/>
        </p:nvSpPr>
        <p:spPr bwMode="auto">
          <a:xfrm>
            <a:off x="10464800" y="6324601"/>
            <a:ext cx="1727200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QS(8,8)</a:t>
            </a:r>
          </a:p>
        </p:txBody>
      </p:sp>
      <p:sp>
        <p:nvSpPr>
          <p:cNvPr id="27687" name="Text Box 76"/>
          <p:cNvSpPr txBox="1">
            <a:spLocks noChangeArrowheads="1"/>
          </p:cNvSpPr>
          <p:nvPr/>
        </p:nvSpPr>
        <p:spPr bwMode="auto">
          <a:xfrm>
            <a:off x="8432800" y="6269039"/>
            <a:ext cx="1828800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QS(7,7)</a:t>
            </a:r>
          </a:p>
        </p:txBody>
      </p:sp>
      <p:sp>
        <p:nvSpPr>
          <p:cNvPr id="27688" name="Line 77"/>
          <p:cNvSpPr>
            <a:spLocks noChangeShapeType="1"/>
          </p:cNvSpPr>
          <p:nvPr/>
        </p:nvSpPr>
        <p:spPr bwMode="auto">
          <a:xfrm flipH="1">
            <a:off x="9245600" y="57912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27689" name="Line 78"/>
          <p:cNvSpPr>
            <a:spLocks noChangeShapeType="1"/>
          </p:cNvSpPr>
          <p:nvPr/>
        </p:nvSpPr>
        <p:spPr bwMode="auto">
          <a:xfrm>
            <a:off x="10566400" y="5791200"/>
            <a:ext cx="11176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340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860800" y="609601"/>
            <a:ext cx="3759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QuickSort(0,9)</a:t>
            </a:r>
          </a:p>
        </p:txBody>
      </p:sp>
      <p:grpSp>
        <p:nvGrpSpPr>
          <p:cNvPr id="28675" name="Group 3"/>
          <p:cNvGrpSpPr>
            <a:grpSpLocks/>
          </p:cNvGrpSpPr>
          <p:nvPr/>
        </p:nvGrpSpPr>
        <p:grpSpPr bwMode="auto">
          <a:xfrm>
            <a:off x="1727200" y="1371600"/>
            <a:ext cx="8534400" cy="645160"/>
            <a:chOff x="576" y="1200"/>
            <a:chExt cx="4800" cy="508"/>
          </a:xfrm>
        </p:grpSpPr>
        <p:sp>
          <p:nvSpPr>
            <p:cNvPr id="28725" name="Rectangle 4"/>
            <p:cNvSpPr>
              <a:spLocks noChangeArrowheads="1"/>
            </p:cNvSpPr>
            <p:nvPr/>
          </p:nvSpPr>
          <p:spPr bwMode="auto">
            <a:xfrm>
              <a:off x="57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6" name="Rectangle 5"/>
            <p:cNvSpPr>
              <a:spLocks noChangeArrowheads="1"/>
            </p:cNvSpPr>
            <p:nvPr/>
          </p:nvSpPr>
          <p:spPr bwMode="auto">
            <a:xfrm>
              <a:off x="105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7" name="Rectangle 6"/>
            <p:cNvSpPr>
              <a:spLocks noChangeArrowheads="1"/>
            </p:cNvSpPr>
            <p:nvPr/>
          </p:nvSpPr>
          <p:spPr bwMode="auto">
            <a:xfrm>
              <a:off x="153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8" name="Rectangle 7"/>
            <p:cNvSpPr>
              <a:spLocks noChangeArrowheads="1"/>
            </p:cNvSpPr>
            <p:nvPr/>
          </p:nvSpPr>
          <p:spPr bwMode="auto">
            <a:xfrm>
              <a:off x="2030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9" name="Rectangle 8"/>
            <p:cNvSpPr>
              <a:spLocks noChangeArrowheads="1"/>
            </p:cNvSpPr>
            <p:nvPr/>
          </p:nvSpPr>
          <p:spPr bwMode="auto">
            <a:xfrm>
              <a:off x="249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0" name="Rectangle 9"/>
            <p:cNvSpPr>
              <a:spLocks noChangeArrowheads="1"/>
            </p:cNvSpPr>
            <p:nvPr/>
          </p:nvSpPr>
          <p:spPr bwMode="auto">
            <a:xfrm>
              <a:off x="297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1" name="Rectangle 10"/>
            <p:cNvSpPr>
              <a:spLocks noChangeArrowheads="1"/>
            </p:cNvSpPr>
            <p:nvPr/>
          </p:nvSpPr>
          <p:spPr bwMode="auto">
            <a:xfrm>
              <a:off x="345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2" name="Rectangle 11"/>
            <p:cNvSpPr>
              <a:spLocks noChangeArrowheads="1"/>
            </p:cNvSpPr>
            <p:nvPr/>
          </p:nvSpPr>
          <p:spPr bwMode="auto">
            <a:xfrm>
              <a:off x="393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3" name="Rectangle 12"/>
            <p:cNvSpPr>
              <a:spLocks noChangeArrowheads="1"/>
            </p:cNvSpPr>
            <p:nvPr/>
          </p:nvSpPr>
          <p:spPr bwMode="auto">
            <a:xfrm>
              <a:off x="441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4" name="Rectangle 13"/>
            <p:cNvSpPr>
              <a:spLocks noChangeArrowheads="1"/>
            </p:cNvSpPr>
            <p:nvPr/>
          </p:nvSpPr>
          <p:spPr bwMode="auto">
            <a:xfrm>
              <a:off x="489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5" name="Rectangle 14"/>
            <p:cNvSpPr>
              <a:spLocks noChangeArrowheads="1"/>
            </p:cNvSpPr>
            <p:nvPr/>
          </p:nvSpPr>
          <p:spPr bwMode="auto">
            <a:xfrm>
              <a:off x="642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12</a:t>
              </a:r>
            </a:p>
          </p:txBody>
        </p:sp>
        <p:sp>
          <p:nvSpPr>
            <p:cNvPr id="28736" name="Rectangle 15"/>
            <p:cNvSpPr>
              <a:spLocks noChangeArrowheads="1"/>
            </p:cNvSpPr>
            <p:nvPr/>
          </p:nvSpPr>
          <p:spPr bwMode="auto">
            <a:xfrm>
              <a:off x="1659" y="1296"/>
              <a:ext cx="217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9</a:t>
              </a:r>
            </a:p>
          </p:txBody>
        </p:sp>
        <p:sp>
          <p:nvSpPr>
            <p:cNvPr id="28737" name="Rectangle 16"/>
            <p:cNvSpPr>
              <a:spLocks noChangeArrowheads="1"/>
            </p:cNvSpPr>
            <p:nvPr/>
          </p:nvSpPr>
          <p:spPr bwMode="auto">
            <a:xfrm>
              <a:off x="1123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35</a:t>
              </a:r>
            </a:p>
          </p:txBody>
        </p:sp>
        <p:sp>
          <p:nvSpPr>
            <p:cNvPr id="28738" name="Rectangle 17"/>
            <p:cNvSpPr>
              <a:spLocks noChangeArrowheads="1"/>
            </p:cNvSpPr>
            <p:nvPr/>
          </p:nvSpPr>
          <p:spPr bwMode="auto">
            <a:xfrm>
              <a:off x="2090" y="1296"/>
              <a:ext cx="314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11</a:t>
              </a:r>
            </a:p>
          </p:txBody>
        </p:sp>
        <p:sp>
          <p:nvSpPr>
            <p:cNvPr id="28739" name="Rectangle 18"/>
            <p:cNvSpPr>
              <a:spLocks noChangeArrowheads="1"/>
            </p:cNvSpPr>
            <p:nvPr/>
          </p:nvSpPr>
          <p:spPr bwMode="auto">
            <a:xfrm>
              <a:off x="2618" y="1296"/>
              <a:ext cx="217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3</a:t>
              </a:r>
            </a:p>
          </p:txBody>
        </p:sp>
        <p:sp>
          <p:nvSpPr>
            <p:cNvPr id="28740" name="Rectangle 19"/>
            <p:cNvSpPr>
              <a:spLocks noChangeArrowheads="1"/>
            </p:cNvSpPr>
            <p:nvPr/>
          </p:nvSpPr>
          <p:spPr bwMode="auto">
            <a:xfrm>
              <a:off x="3042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17</a:t>
              </a:r>
            </a:p>
          </p:txBody>
        </p:sp>
        <p:sp>
          <p:nvSpPr>
            <p:cNvPr id="28741" name="Rectangle 20"/>
            <p:cNvSpPr>
              <a:spLocks noChangeArrowheads="1"/>
            </p:cNvSpPr>
            <p:nvPr/>
          </p:nvSpPr>
          <p:spPr bwMode="auto">
            <a:xfrm>
              <a:off x="3523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23</a:t>
              </a:r>
            </a:p>
          </p:txBody>
        </p:sp>
        <p:sp>
          <p:nvSpPr>
            <p:cNvPr id="28742" name="Rectangle 21"/>
            <p:cNvSpPr>
              <a:spLocks noChangeArrowheads="1"/>
            </p:cNvSpPr>
            <p:nvPr/>
          </p:nvSpPr>
          <p:spPr bwMode="auto">
            <a:xfrm>
              <a:off x="4003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15</a:t>
              </a:r>
            </a:p>
          </p:txBody>
        </p:sp>
        <p:sp>
          <p:nvSpPr>
            <p:cNvPr id="28743" name="Rectangle 22"/>
            <p:cNvSpPr>
              <a:spLocks noChangeArrowheads="1"/>
            </p:cNvSpPr>
            <p:nvPr/>
          </p:nvSpPr>
          <p:spPr bwMode="auto">
            <a:xfrm>
              <a:off x="4483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31</a:t>
              </a:r>
            </a:p>
          </p:txBody>
        </p:sp>
        <p:sp>
          <p:nvSpPr>
            <p:cNvPr id="28744" name="Rectangle 23"/>
            <p:cNvSpPr>
              <a:spLocks noChangeArrowheads="1"/>
            </p:cNvSpPr>
            <p:nvPr/>
          </p:nvSpPr>
          <p:spPr bwMode="auto">
            <a:xfrm>
              <a:off x="4962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20</a:t>
              </a:r>
            </a:p>
          </p:txBody>
        </p:sp>
      </p:grpSp>
      <p:sp>
        <p:nvSpPr>
          <p:cNvPr id="28676" name="Text Box 24"/>
          <p:cNvSpPr txBox="1">
            <a:spLocks noChangeArrowheads="1"/>
          </p:cNvSpPr>
          <p:nvPr/>
        </p:nvSpPr>
        <p:spPr bwMode="auto">
          <a:xfrm>
            <a:off x="1524000" y="2743201"/>
            <a:ext cx="3759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QuickSort(0,2)</a:t>
            </a:r>
          </a:p>
        </p:txBody>
      </p:sp>
      <p:sp>
        <p:nvSpPr>
          <p:cNvPr id="28677" name="Text Box 25"/>
          <p:cNvSpPr txBox="1">
            <a:spLocks noChangeArrowheads="1"/>
          </p:cNvSpPr>
          <p:nvPr/>
        </p:nvSpPr>
        <p:spPr bwMode="auto">
          <a:xfrm>
            <a:off x="5892800" y="2743201"/>
            <a:ext cx="3759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QuickSort(3,9)</a:t>
            </a:r>
          </a:p>
        </p:txBody>
      </p:sp>
      <p:sp>
        <p:nvSpPr>
          <p:cNvPr id="28678" name="Line 26"/>
          <p:cNvSpPr>
            <a:spLocks noChangeShapeType="1"/>
          </p:cNvSpPr>
          <p:nvPr/>
        </p:nvSpPr>
        <p:spPr bwMode="auto">
          <a:xfrm>
            <a:off x="55880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28679" name="Text Box 27"/>
          <p:cNvSpPr txBox="1">
            <a:spLocks noChangeArrowheads="1"/>
          </p:cNvSpPr>
          <p:nvPr/>
        </p:nvSpPr>
        <p:spPr bwMode="auto">
          <a:xfrm>
            <a:off x="3352800" y="2133600"/>
            <a:ext cx="1422400" cy="461665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q = 2</a:t>
            </a:r>
          </a:p>
        </p:txBody>
      </p:sp>
      <p:grpSp>
        <p:nvGrpSpPr>
          <p:cNvPr id="28680" name="Group 28"/>
          <p:cNvGrpSpPr>
            <a:grpSpLocks/>
          </p:cNvGrpSpPr>
          <p:nvPr/>
        </p:nvGrpSpPr>
        <p:grpSpPr bwMode="auto">
          <a:xfrm>
            <a:off x="1524000" y="3886202"/>
            <a:ext cx="8917517" cy="676276"/>
            <a:chOff x="1248" y="960"/>
            <a:chExt cx="4213" cy="426"/>
          </a:xfrm>
        </p:grpSpPr>
        <p:sp>
          <p:nvSpPr>
            <p:cNvPr id="28705" name="Rectangle 29"/>
            <p:cNvSpPr>
              <a:spLocks noChangeArrowheads="1"/>
            </p:cNvSpPr>
            <p:nvPr/>
          </p:nvSpPr>
          <p:spPr bwMode="auto">
            <a:xfrm>
              <a:off x="1248" y="960"/>
              <a:ext cx="403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6" name="Rectangle 30"/>
            <p:cNvSpPr>
              <a:spLocks noChangeArrowheads="1"/>
            </p:cNvSpPr>
            <p:nvPr/>
          </p:nvSpPr>
          <p:spPr bwMode="auto">
            <a:xfrm>
              <a:off x="1651" y="960"/>
              <a:ext cx="403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Rectangle 31"/>
            <p:cNvSpPr>
              <a:spLocks noChangeArrowheads="1"/>
            </p:cNvSpPr>
            <p:nvPr/>
          </p:nvSpPr>
          <p:spPr bwMode="auto">
            <a:xfrm>
              <a:off x="2054" y="960"/>
              <a:ext cx="404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Rectangle 32"/>
            <p:cNvSpPr>
              <a:spLocks noChangeArrowheads="1"/>
            </p:cNvSpPr>
            <p:nvPr/>
          </p:nvSpPr>
          <p:spPr bwMode="auto">
            <a:xfrm>
              <a:off x="2650" y="979"/>
              <a:ext cx="404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9" name="Rectangle 33"/>
            <p:cNvSpPr>
              <a:spLocks noChangeArrowheads="1"/>
            </p:cNvSpPr>
            <p:nvPr/>
          </p:nvSpPr>
          <p:spPr bwMode="auto">
            <a:xfrm>
              <a:off x="3042" y="979"/>
              <a:ext cx="403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0" name="Rectangle 34"/>
            <p:cNvSpPr>
              <a:spLocks noChangeArrowheads="1"/>
            </p:cNvSpPr>
            <p:nvPr/>
          </p:nvSpPr>
          <p:spPr bwMode="auto">
            <a:xfrm>
              <a:off x="3445" y="979"/>
              <a:ext cx="403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Rectangle 35"/>
            <p:cNvSpPr>
              <a:spLocks noChangeArrowheads="1"/>
            </p:cNvSpPr>
            <p:nvPr/>
          </p:nvSpPr>
          <p:spPr bwMode="auto">
            <a:xfrm>
              <a:off x="3848" y="979"/>
              <a:ext cx="403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2" name="Rectangle 36"/>
            <p:cNvSpPr>
              <a:spLocks noChangeArrowheads="1"/>
            </p:cNvSpPr>
            <p:nvPr/>
          </p:nvSpPr>
          <p:spPr bwMode="auto">
            <a:xfrm>
              <a:off x="4251" y="979"/>
              <a:ext cx="404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3" name="Rectangle 37"/>
            <p:cNvSpPr>
              <a:spLocks noChangeArrowheads="1"/>
            </p:cNvSpPr>
            <p:nvPr/>
          </p:nvSpPr>
          <p:spPr bwMode="auto">
            <a:xfrm>
              <a:off x="4655" y="979"/>
              <a:ext cx="403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4" name="Rectangle 38"/>
            <p:cNvSpPr>
              <a:spLocks noChangeArrowheads="1"/>
            </p:cNvSpPr>
            <p:nvPr/>
          </p:nvSpPr>
          <p:spPr bwMode="auto">
            <a:xfrm>
              <a:off x="5058" y="979"/>
              <a:ext cx="403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39"/>
            <p:cNvSpPr>
              <a:spLocks noChangeArrowheads="1"/>
            </p:cNvSpPr>
            <p:nvPr/>
          </p:nvSpPr>
          <p:spPr bwMode="auto">
            <a:xfrm>
              <a:off x="1351" y="1037"/>
              <a:ext cx="18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3</a:t>
              </a:r>
            </a:p>
          </p:txBody>
        </p:sp>
        <p:sp>
          <p:nvSpPr>
            <p:cNvPr id="28716" name="Rectangle 40"/>
            <p:cNvSpPr>
              <a:spLocks noChangeArrowheads="1"/>
            </p:cNvSpPr>
            <p:nvPr/>
          </p:nvSpPr>
          <p:spPr bwMode="auto">
            <a:xfrm>
              <a:off x="2158" y="1037"/>
              <a:ext cx="18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9</a:t>
              </a:r>
            </a:p>
          </p:txBody>
        </p:sp>
        <p:sp>
          <p:nvSpPr>
            <p:cNvPr id="28717" name="Rectangle 41"/>
            <p:cNvSpPr>
              <a:spLocks noChangeArrowheads="1"/>
            </p:cNvSpPr>
            <p:nvPr/>
          </p:nvSpPr>
          <p:spPr bwMode="auto">
            <a:xfrm>
              <a:off x="1714" y="1037"/>
              <a:ext cx="26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11</a:t>
              </a:r>
            </a:p>
          </p:txBody>
        </p:sp>
        <p:sp>
          <p:nvSpPr>
            <p:cNvPr id="28718" name="Rectangle 42"/>
            <p:cNvSpPr>
              <a:spLocks noChangeArrowheads="1"/>
            </p:cNvSpPr>
            <p:nvPr/>
          </p:nvSpPr>
          <p:spPr bwMode="auto">
            <a:xfrm>
              <a:off x="2695" y="1056"/>
              <a:ext cx="27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35</a:t>
              </a:r>
            </a:p>
          </p:txBody>
        </p:sp>
        <p:sp>
          <p:nvSpPr>
            <p:cNvPr id="28719" name="Rectangle 43"/>
            <p:cNvSpPr>
              <a:spLocks noChangeArrowheads="1"/>
            </p:cNvSpPr>
            <p:nvPr/>
          </p:nvSpPr>
          <p:spPr bwMode="auto">
            <a:xfrm>
              <a:off x="3098" y="1056"/>
              <a:ext cx="27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12</a:t>
              </a:r>
            </a:p>
          </p:txBody>
        </p:sp>
        <p:sp>
          <p:nvSpPr>
            <p:cNvPr id="28720" name="Rectangle 44"/>
            <p:cNvSpPr>
              <a:spLocks noChangeArrowheads="1"/>
            </p:cNvSpPr>
            <p:nvPr/>
          </p:nvSpPr>
          <p:spPr bwMode="auto">
            <a:xfrm>
              <a:off x="3501" y="1056"/>
              <a:ext cx="27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17</a:t>
              </a:r>
            </a:p>
          </p:txBody>
        </p:sp>
        <p:sp>
          <p:nvSpPr>
            <p:cNvPr id="28721" name="Rectangle 45"/>
            <p:cNvSpPr>
              <a:spLocks noChangeArrowheads="1"/>
            </p:cNvSpPr>
            <p:nvPr/>
          </p:nvSpPr>
          <p:spPr bwMode="auto">
            <a:xfrm>
              <a:off x="3905" y="1056"/>
              <a:ext cx="27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23</a:t>
              </a:r>
            </a:p>
          </p:txBody>
        </p:sp>
        <p:sp>
          <p:nvSpPr>
            <p:cNvPr id="28722" name="Rectangle 46"/>
            <p:cNvSpPr>
              <a:spLocks noChangeArrowheads="1"/>
            </p:cNvSpPr>
            <p:nvPr/>
          </p:nvSpPr>
          <p:spPr bwMode="auto">
            <a:xfrm>
              <a:off x="4308" y="1056"/>
              <a:ext cx="27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15</a:t>
              </a:r>
            </a:p>
          </p:txBody>
        </p:sp>
        <p:sp>
          <p:nvSpPr>
            <p:cNvPr id="28723" name="Rectangle 47"/>
            <p:cNvSpPr>
              <a:spLocks noChangeArrowheads="1"/>
            </p:cNvSpPr>
            <p:nvPr/>
          </p:nvSpPr>
          <p:spPr bwMode="auto">
            <a:xfrm>
              <a:off x="4711" y="1056"/>
              <a:ext cx="27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31</a:t>
              </a:r>
            </a:p>
          </p:txBody>
        </p:sp>
        <p:sp>
          <p:nvSpPr>
            <p:cNvPr id="28724" name="Rectangle 48"/>
            <p:cNvSpPr>
              <a:spLocks noChangeArrowheads="1"/>
            </p:cNvSpPr>
            <p:nvPr/>
          </p:nvSpPr>
          <p:spPr bwMode="auto">
            <a:xfrm>
              <a:off x="5114" y="1056"/>
              <a:ext cx="27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20</a:t>
              </a:r>
            </a:p>
          </p:txBody>
        </p:sp>
      </p:grpSp>
      <p:sp>
        <p:nvSpPr>
          <p:cNvPr id="28681" name="Text Box 49"/>
          <p:cNvSpPr txBox="1">
            <a:spLocks noChangeArrowheads="1"/>
          </p:cNvSpPr>
          <p:nvPr/>
        </p:nvSpPr>
        <p:spPr bwMode="auto">
          <a:xfrm>
            <a:off x="304800" y="4876801"/>
            <a:ext cx="3759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QuickSort(0,0)</a:t>
            </a:r>
          </a:p>
        </p:txBody>
      </p:sp>
      <p:sp>
        <p:nvSpPr>
          <p:cNvPr id="28682" name="Text Box 50"/>
          <p:cNvSpPr txBox="1">
            <a:spLocks noChangeArrowheads="1"/>
          </p:cNvSpPr>
          <p:nvPr/>
        </p:nvSpPr>
        <p:spPr bwMode="auto">
          <a:xfrm>
            <a:off x="4267200" y="4876801"/>
            <a:ext cx="3759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QuickSort(1,2)</a:t>
            </a:r>
          </a:p>
        </p:txBody>
      </p:sp>
      <p:sp>
        <p:nvSpPr>
          <p:cNvPr id="28683" name="Freeform 77"/>
          <p:cNvSpPr>
            <a:spLocks/>
          </p:cNvSpPr>
          <p:nvPr/>
        </p:nvSpPr>
        <p:spPr bwMode="auto">
          <a:xfrm>
            <a:off x="660400" y="3048000"/>
            <a:ext cx="865717" cy="1752600"/>
          </a:xfrm>
          <a:custGeom>
            <a:avLst/>
            <a:gdLst>
              <a:gd name="T0" fmla="*/ 2147483647 w 409"/>
              <a:gd name="T1" fmla="*/ 0 h 1104"/>
              <a:gd name="T2" fmla="*/ 0 w 409"/>
              <a:gd name="T3" fmla="*/ 2147483647 h 1104"/>
              <a:gd name="T4" fmla="*/ 2147483647 w 409"/>
              <a:gd name="T5" fmla="*/ 2147483647 h 1104"/>
              <a:gd name="T6" fmla="*/ 0 60000 65536"/>
              <a:gd name="T7" fmla="*/ 0 60000 65536"/>
              <a:gd name="T8" fmla="*/ 0 60000 65536"/>
              <a:gd name="T9" fmla="*/ 0 w 409"/>
              <a:gd name="T10" fmla="*/ 0 h 1104"/>
              <a:gd name="T11" fmla="*/ 409 w 409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9" h="1104">
                <a:moveTo>
                  <a:pt x="408" y="0"/>
                </a:moveTo>
                <a:cubicBezTo>
                  <a:pt x="340" y="82"/>
                  <a:pt x="0" y="308"/>
                  <a:pt x="0" y="492"/>
                </a:cubicBezTo>
                <a:cubicBezTo>
                  <a:pt x="0" y="676"/>
                  <a:pt x="324" y="976"/>
                  <a:pt x="409" y="1104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28684" name="Rectangle 78"/>
          <p:cNvSpPr>
            <a:spLocks noChangeArrowheads="1"/>
          </p:cNvSpPr>
          <p:nvPr/>
        </p:nvSpPr>
        <p:spPr bwMode="auto">
          <a:xfrm>
            <a:off x="1329268" y="5973763"/>
            <a:ext cx="853017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79"/>
          <p:cNvSpPr>
            <a:spLocks noChangeArrowheads="1"/>
          </p:cNvSpPr>
          <p:nvPr/>
        </p:nvSpPr>
        <p:spPr bwMode="auto">
          <a:xfrm>
            <a:off x="2355851" y="5943600"/>
            <a:ext cx="853016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80"/>
          <p:cNvSpPr>
            <a:spLocks noChangeArrowheads="1"/>
          </p:cNvSpPr>
          <p:nvPr/>
        </p:nvSpPr>
        <p:spPr bwMode="auto">
          <a:xfrm>
            <a:off x="3208867" y="5943600"/>
            <a:ext cx="8551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Rectangle 81"/>
          <p:cNvSpPr>
            <a:spLocks noChangeArrowheads="1"/>
          </p:cNvSpPr>
          <p:nvPr/>
        </p:nvSpPr>
        <p:spPr bwMode="auto">
          <a:xfrm>
            <a:off x="4470400" y="5973763"/>
            <a:ext cx="8551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Rectangle 82"/>
          <p:cNvSpPr>
            <a:spLocks noChangeArrowheads="1"/>
          </p:cNvSpPr>
          <p:nvPr/>
        </p:nvSpPr>
        <p:spPr bwMode="auto">
          <a:xfrm>
            <a:off x="5300134" y="5973763"/>
            <a:ext cx="853017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Rectangle 83"/>
          <p:cNvSpPr>
            <a:spLocks noChangeArrowheads="1"/>
          </p:cNvSpPr>
          <p:nvPr/>
        </p:nvSpPr>
        <p:spPr bwMode="auto">
          <a:xfrm>
            <a:off x="6153151" y="5973763"/>
            <a:ext cx="853016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Rectangle 84"/>
          <p:cNvSpPr>
            <a:spLocks noChangeArrowheads="1"/>
          </p:cNvSpPr>
          <p:nvPr/>
        </p:nvSpPr>
        <p:spPr bwMode="auto">
          <a:xfrm>
            <a:off x="7006168" y="5973763"/>
            <a:ext cx="853017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Rectangle 85"/>
          <p:cNvSpPr>
            <a:spLocks noChangeArrowheads="1"/>
          </p:cNvSpPr>
          <p:nvPr/>
        </p:nvSpPr>
        <p:spPr bwMode="auto">
          <a:xfrm>
            <a:off x="7859184" y="5973763"/>
            <a:ext cx="8551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86"/>
          <p:cNvSpPr>
            <a:spLocks noChangeArrowheads="1"/>
          </p:cNvSpPr>
          <p:nvPr/>
        </p:nvSpPr>
        <p:spPr bwMode="auto">
          <a:xfrm>
            <a:off x="8714317" y="5973763"/>
            <a:ext cx="853016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87"/>
          <p:cNvSpPr>
            <a:spLocks noChangeArrowheads="1"/>
          </p:cNvSpPr>
          <p:nvPr/>
        </p:nvSpPr>
        <p:spPr bwMode="auto">
          <a:xfrm>
            <a:off x="9567334" y="5973763"/>
            <a:ext cx="853017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Rectangle 88"/>
          <p:cNvSpPr>
            <a:spLocks noChangeArrowheads="1"/>
          </p:cNvSpPr>
          <p:nvPr/>
        </p:nvSpPr>
        <p:spPr bwMode="auto">
          <a:xfrm>
            <a:off x="1546322" y="60960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</a:t>
            </a:r>
          </a:p>
        </p:txBody>
      </p:sp>
      <p:sp>
        <p:nvSpPr>
          <p:cNvPr id="28695" name="Rectangle 89"/>
          <p:cNvSpPr>
            <a:spLocks noChangeArrowheads="1"/>
          </p:cNvSpPr>
          <p:nvPr/>
        </p:nvSpPr>
        <p:spPr bwMode="auto">
          <a:xfrm>
            <a:off x="3342245" y="6065838"/>
            <a:ext cx="5587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11</a:t>
            </a:r>
          </a:p>
        </p:txBody>
      </p:sp>
      <p:sp>
        <p:nvSpPr>
          <p:cNvPr id="28696" name="Rectangle 90"/>
          <p:cNvSpPr>
            <a:spLocks noChangeArrowheads="1"/>
          </p:cNvSpPr>
          <p:nvPr/>
        </p:nvSpPr>
        <p:spPr bwMode="auto">
          <a:xfrm>
            <a:off x="2575022" y="6065838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9</a:t>
            </a:r>
          </a:p>
        </p:txBody>
      </p:sp>
      <p:sp>
        <p:nvSpPr>
          <p:cNvPr id="28697" name="Rectangle 91"/>
          <p:cNvSpPr>
            <a:spLocks noChangeArrowheads="1"/>
          </p:cNvSpPr>
          <p:nvPr/>
        </p:nvSpPr>
        <p:spPr bwMode="auto">
          <a:xfrm>
            <a:off x="4565042" y="60960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35</a:t>
            </a:r>
          </a:p>
        </p:txBody>
      </p:sp>
      <p:sp>
        <p:nvSpPr>
          <p:cNvPr id="28698" name="Rectangle 92"/>
          <p:cNvSpPr>
            <a:spLocks noChangeArrowheads="1"/>
          </p:cNvSpPr>
          <p:nvPr/>
        </p:nvSpPr>
        <p:spPr bwMode="auto">
          <a:xfrm>
            <a:off x="5418059" y="60960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12</a:t>
            </a:r>
          </a:p>
        </p:txBody>
      </p:sp>
      <p:sp>
        <p:nvSpPr>
          <p:cNvPr id="28699" name="Rectangle 93"/>
          <p:cNvSpPr>
            <a:spLocks noChangeArrowheads="1"/>
          </p:cNvSpPr>
          <p:nvPr/>
        </p:nvSpPr>
        <p:spPr bwMode="auto">
          <a:xfrm>
            <a:off x="6271075" y="60960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17</a:t>
            </a:r>
          </a:p>
        </p:txBody>
      </p:sp>
      <p:sp>
        <p:nvSpPr>
          <p:cNvPr id="28700" name="Rectangle 94"/>
          <p:cNvSpPr>
            <a:spLocks noChangeArrowheads="1"/>
          </p:cNvSpPr>
          <p:nvPr/>
        </p:nvSpPr>
        <p:spPr bwMode="auto">
          <a:xfrm>
            <a:off x="7126208" y="60960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23</a:t>
            </a:r>
          </a:p>
        </p:txBody>
      </p:sp>
      <p:sp>
        <p:nvSpPr>
          <p:cNvPr id="28701" name="Rectangle 95"/>
          <p:cNvSpPr>
            <a:spLocks noChangeArrowheads="1"/>
          </p:cNvSpPr>
          <p:nvPr/>
        </p:nvSpPr>
        <p:spPr bwMode="auto">
          <a:xfrm>
            <a:off x="7979226" y="60960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15</a:t>
            </a:r>
          </a:p>
        </p:txBody>
      </p:sp>
      <p:sp>
        <p:nvSpPr>
          <p:cNvPr id="28702" name="Rectangle 96"/>
          <p:cNvSpPr>
            <a:spLocks noChangeArrowheads="1"/>
          </p:cNvSpPr>
          <p:nvPr/>
        </p:nvSpPr>
        <p:spPr bwMode="auto">
          <a:xfrm>
            <a:off x="8832242" y="60960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31</a:t>
            </a:r>
          </a:p>
        </p:txBody>
      </p:sp>
      <p:sp>
        <p:nvSpPr>
          <p:cNvPr id="28703" name="Rectangle 97"/>
          <p:cNvSpPr>
            <a:spLocks noChangeArrowheads="1"/>
          </p:cNvSpPr>
          <p:nvPr/>
        </p:nvSpPr>
        <p:spPr bwMode="auto">
          <a:xfrm>
            <a:off x="9685259" y="60960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20</a:t>
            </a:r>
          </a:p>
        </p:txBody>
      </p:sp>
      <p:sp>
        <p:nvSpPr>
          <p:cNvPr id="28704" name="Freeform 98"/>
          <p:cNvSpPr>
            <a:spLocks/>
          </p:cNvSpPr>
          <p:nvPr/>
        </p:nvSpPr>
        <p:spPr bwMode="auto">
          <a:xfrm>
            <a:off x="2499784" y="5638800"/>
            <a:ext cx="1219200" cy="304800"/>
          </a:xfrm>
          <a:custGeom>
            <a:avLst/>
            <a:gdLst>
              <a:gd name="T0" fmla="*/ 0 w 1536"/>
              <a:gd name="T1" fmla="*/ 2147483647 h 385"/>
              <a:gd name="T2" fmla="*/ 2147483647 w 1536"/>
              <a:gd name="T3" fmla="*/ 0 h 385"/>
              <a:gd name="T4" fmla="*/ 2147483647 w 1536"/>
              <a:gd name="T5" fmla="*/ 2147483647 h 385"/>
              <a:gd name="T6" fmla="*/ 0 60000 65536"/>
              <a:gd name="T7" fmla="*/ 0 60000 65536"/>
              <a:gd name="T8" fmla="*/ 0 60000 65536"/>
              <a:gd name="T9" fmla="*/ 0 w 1536"/>
              <a:gd name="T10" fmla="*/ 0 h 385"/>
              <a:gd name="T11" fmla="*/ 1536 w 1536"/>
              <a:gd name="T12" fmla="*/ 385 h 3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6" h="385">
                <a:moveTo>
                  <a:pt x="0" y="384"/>
                </a:moveTo>
                <a:cubicBezTo>
                  <a:pt x="115" y="320"/>
                  <a:pt x="433" y="0"/>
                  <a:pt x="689" y="0"/>
                </a:cubicBezTo>
                <a:cubicBezTo>
                  <a:pt x="945" y="0"/>
                  <a:pt x="1360" y="305"/>
                  <a:pt x="1536" y="385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326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3"/>
          <p:cNvGrpSpPr>
            <a:grpSpLocks/>
          </p:cNvGrpSpPr>
          <p:nvPr/>
        </p:nvGrpSpPr>
        <p:grpSpPr bwMode="auto">
          <a:xfrm>
            <a:off x="1930400" y="457200"/>
            <a:ext cx="8534400" cy="645160"/>
            <a:chOff x="576" y="1200"/>
            <a:chExt cx="4800" cy="508"/>
          </a:xfrm>
        </p:grpSpPr>
        <p:sp>
          <p:nvSpPr>
            <p:cNvPr id="29701" name="Rectangle 2"/>
            <p:cNvSpPr>
              <a:spLocks noChangeArrowheads="1"/>
            </p:cNvSpPr>
            <p:nvPr/>
          </p:nvSpPr>
          <p:spPr bwMode="auto">
            <a:xfrm>
              <a:off x="57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3"/>
            <p:cNvSpPr>
              <a:spLocks noChangeArrowheads="1"/>
            </p:cNvSpPr>
            <p:nvPr/>
          </p:nvSpPr>
          <p:spPr bwMode="auto">
            <a:xfrm>
              <a:off x="105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3" name="Rectangle 4"/>
            <p:cNvSpPr>
              <a:spLocks noChangeArrowheads="1"/>
            </p:cNvSpPr>
            <p:nvPr/>
          </p:nvSpPr>
          <p:spPr bwMode="auto">
            <a:xfrm>
              <a:off x="153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4" name="Rectangle 5"/>
            <p:cNvSpPr>
              <a:spLocks noChangeArrowheads="1"/>
            </p:cNvSpPr>
            <p:nvPr/>
          </p:nvSpPr>
          <p:spPr bwMode="auto">
            <a:xfrm>
              <a:off x="2030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Rectangle 6"/>
            <p:cNvSpPr>
              <a:spLocks noChangeArrowheads="1"/>
            </p:cNvSpPr>
            <p:nvPr/>
          </p:nvSpPr>
          <p:spPr bwMode="auto">
            <a:xfrm>
              <a:off x="249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6" name="Rectangle 7"/>
            <p:cNvSpPr>
              <a:spLocks noChangeArrowheads="1"/>
            </p:cNvSpPr>
            <p:nvPr/>
          </p:nvSpPr>
          <p:spPr bwMode="auto">
            <a:xfrm>
              <a:off x="297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7" name="Rectangle 8"/>
            <p:cNvSpPr>
              <a:spLocks noChangeArrowheads="1"/>
            </p:cNvSpPr>
            <p:nvPr/>
          </p:nvSpPr>
          <p:spPr bwMode="auto">
            <a:xfrm>
              <a:off x="345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9"/>
            <p:cNvSpPr>
              <a:spLocks noChangeArrowheads="1"/>
            </p:cNvSpPr>
            <p:nvPr/>
          </p:nvSpPr>
          <p:spPr bwMode="auto">
            <a:xfrm>
              <a:off x="393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Rectangle 10"/>
            <p:cNvSpPr>
              <a:spLocks noChangeArrowheads="1"/>
            </p:cNvSpPr>
            <p:nvPr/>
          </p:nvSpPr>
          <p:spPr bwMode="auto">
            <a:xfrm>
              <a:off x="441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0" name="Rectangle 11"/>
            <p:cNvSpPr>
              <a:spLocks noChangeArrowheads="1"/>
            </p:cNvSpPr>
            <p:nvPr/>
          </p:nvSpPr>
          <p:spPr bwMode="auto">
            <a:xfrm>
              <a:off x="489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1" name="Rectangle 12"/>
            <p:cNvSpPr>
              <a:spLocks noChangeArrowheads="1"/>
            </p:cNvSpPr>
            <p:nvPr/>
          </p:nvSpPr>
          <p:spPr bwMode="auto">
            <a:xfrm>
              <a:off x="642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12</a:t>
              </a:r>
            </a:p>
          </p:txBody>
        </p:sp>
        <p:sp>
          <p:nvSpPr>
            <p:cNvPr id="29712" name="Rectangle 13"/>
            <p:cNvSpPr>
              <a:spLocks noChangeArrowheads="1"/>
            </p:cNvSpPr>
            <p:nvPr/>
          </p:nvSpPr>
          <p:spPr bwMode="auto">
            <a:xfrm>
              <a:off x="1659" y="1296"/>
              <a:ext cx="217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9</a:t>
              </a:r>
            </a:p>
          </p:txBody>
        </p:sp>
        <p:sp>
          <p:nvSpPr>
            <p:cNvPr id="29713" name="Rectangle 14"/>
            <p:cNvSpPr>
              <a:spLocks noChangeArrowheads="1"/>
            </p:cNvSpPr>
            <p:nvPr/>
          </p:nvSpPr>
          <p:spPr bwMode="auto">
            <a:xfrm>
              <a:off x="1123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35</a:t>
              </a:r>
            </a:p>
          </p:txBody>
        </p:sp>
        <p:sp>
          <p:nvSpPr>
            <p:cNvPr id="29714" name="Rectangle 15"/>
            <p:cNvSpPr>
              <a:spLocks noChangeArrowheads="1"/>
            </p:cNvSpPr>
            <p:nvPr/>
          </p:nvSpPr>
          <p:spPr bwMode="auto">
            <a:xfrm>
              <a:off x="2090" y="1296"/>
              <a:ext cx="314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11</a:t>
              </a:r>
            </a:p>
          </p:txBody>
        </p:sp>
        <p:sp>
          <p:nvSpPr>
            <p:cNvPr id="29715" name="Rectangle 16"/>
            <p:cNvSpPr>
              <a:spLocks noChangeArrowheads="1"/>
            </p:cNvSpPr>
            <p:nvPr/>
          </p:nvSpPr>
          <p:spPr bwMode="auto">
            <a:xfrm>
              <a:off x="2618" y="1296"/>
              <a:ext cx="217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3</a:t>
              </a:r>
            </a:p>
          </p:txBody>
        </p:sp>
        <p:sp>
          <p:nvSpPr>
            <p:cNvPr id="29716" name="Rectangle 17"/>
            <p:cNvSpPr>
              <a:spLocks noChangeArrowheads="1"/>
            </p:cNvSpPr>
            <p:nvPr/>
          </p:nvSpPr>
          <p:spPr bwMode="auto">
            <a:xfrm>
              <a:off x="3042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17</a:t>
              </a:r>
            </a:p>
          </p:txBody>
        </p:sp>
        <p:sp>
          <p:nvSpPr>
            <p:cNvPr id="29717" name="Rectangle 18"/>
            <p:cNvSpPr>
              <a:spLocks noChangeArrowheads="1"/>
            </p:cNvSpPr>
            <p:nvPr/>
          </p:nvSpPr>
          <p:spPr bwMode="auto">
            <a:xfrm>
              <a:off x="3523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23</a:t>
              </a:r>
            </a:p>
          </p:txBody>
        </p:sp>
        <p:sp>
          <p:nvSpPr>
            <p:cNvPr id="29718" name="Rectangle 19"/>
            <p:cNvSpPr>
              <a:spLocks noChangeArrowheads="1"/>
            </p:cNvSpPr>
            <p:nvPr/>
          </p:nvSpPr>
          <p:spPr bwMode="auto">
            <a:xfrm>
              <a:off x="4003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15</a:t>
              </a:r>
            </a:p>
          </p:txBody>
        </p:sp>
        <p:sp>
          <p:nvSpPr>
            <p:cNvPr id="29719" name="Rectangle 20"/>
            <p:cNvSpPr>
              <a:spLocks noChangeArrowheads="1"/>
            </p:cNvSpPr>
            <p:nvPr/>
          </p:nvSpPr>
          <p:spPr bwMode="auto">
            <a:xfrm>
              <a:off x="4483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31</a:t>
              </a:r>
            </a:p>
          </p:txBody>
        </p:sp>
        <p:sp>
          <p:nvSpPr>
            <p:cNvPr id="29720" name="Rectangle 21"/>
            <p:cNvSpPr>
              <a:spLocks noChangeArrowheads="1"/>
            </p:cNvSpPr>
            <p:nvPr/>
          </p:nvSpPr>
          <p:spPr bwMode="auto">
            <a:xfrm>
              <a:off x="4962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20</a:t>
              </a:r>
            </a:p>
          </p:txBody>
        </p:sp>
      </p:grpSp>
      <p:sp>
        <p:nvSpPr>
          <p:cNvPr id="29699" name="Text Box 22"/>
          <p:cNvSpPr txBox="1">
            <a:spLocks noChangeArrowheads="1"/>
          </p:cNvSpPr>
          <p:nvPr/>
        </p:nvSpPr>
        <p:spPr bwMode="auto">
          <a:xfrm>
            <a:off x="4165600" y="1371601"/>
            <a:ext cx="3759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QuickSort(0,9)</a:t>
            </a:r>
          </a:p>
        </p:txBody>
      </p:sp>
      <p:sp>
        <p:nvSpPr>
          <p:cNvPr id="29700" name="Text Box 50"/>
          <p:cNvSpPr txBox="1">
            <a:spLocks noChangeArrowheads="1"/>
          </p:cNvSpPr>
          <p:nvPr/>
        </p:nvSpPr>
        <p:spPr bwMode="auto">
          <a:xfrm>
            <a:off x="1320800" y="2286000"/>
            <a:ext cx="102616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>
                <a:latin typeface="Tahoma" pitchFamily="34" charset="0"/>
              </a:rPr>
              <a:t> X = PIVOT merupakan indeks ke –0, sehingga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>
                <a:latin typeface="Tahoma" pitchFamily="34" charset="0"/>
              </a:rPr>
              <a:t> PIVOT = 12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>
                <a:latin typeface="Tahoma" pitchFamily="34" charset="0"/>
              </a:rPr>
              <a:t> terdapat variabel i dan j , i=0 , j=9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>
                <a:latin typeface="Tahoma" pitchFamily="34" charset="0"/>
              </a:rPr>
              <a:t> variabel i untuk mencari bilangan yang lebih besar dari PIVOT. Cara kerjanya : selama Data[i] &lt; PIVOT maka nilai i ditambah.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>
                <a:latin typeface="Tahoma" pitchFamily="34" charset="0"/>
              </a:rPr>
              <a:t> variabel j untuk mencari bilangan yang lebih kecil dari PIVOT. Cara kerjanya : selama Data[j] &gt; PIVOT maka nilai j dikurangi</a:t>
            </a:r>
          </a:p>
        </p:txBody>
      </p:sp>
    </p:spTree>
    <p:extLst>
      <p:ext uri="{BB962C8B-B14F-4D97-AF65-F5344CB8AC3E}">
        <p14:creationId xmlns:p14="http://schemas.microsoft.com/office/powerpoint/2010/main" val="337645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1930400" y="762000"/>
            <a:ext cx="8534400" cy="645160"/>
            <a:chOff x="576" y="1200"/>
            <a:chExt cx="4800" cy="508"/>
          </a:xfrm>
        </p:grpSpPr>
        <p:sp>
          <p:nvSpPr>
            <p:cNvPr id="30772" name="Rectangle 3"/>
            <p:cNvSpPr>
              <a:spLocks noChangeArrowheads="1"/>
            </p:cNvSpPr>
            <p:nvPr/>
          </p:nvSpPr>
          <p:spPr bwMode="auto">
            <a:xfrm>
              <a:off x="57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3" name="Rectangle 4"/>
            <p:cNvSpPr>
              <a:spLocks noChangeArrowheads="1"/>
            </p:cNvSpPr>
            <p:nvPr/>
          </p:nvSpPr>
          <p:spPr bwMode="auto">
            <a:xfrm>
              <a:off x="105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4" name="Rectangle 5"/>
            <p:cNvSpPr>
              <a:spLocks noChangeArrowheads="1"/>
            </p:cNvSpPr>
            <p:nvPr/>
          </p:nvSpPr>
          <p:spPr bwMode="auto">
            <a:xfrm>
              <a:off x="153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5" name="Rectangle 6"/>
            <p:cNvSpPr>
              <a:spLocks noChangeArrowheads="1"/>
            </p:cNvSpPr>
            <p:nvPr/>
          </p:nvSpPr>
          <p:spPr bwMode="auto">
            <a:xfrm>
              <a:off x="2030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6" name="Rectangle 7"/>
            <p:cNvSpPr>
              <a:spLocks noChangeArrowheads="1"/>
            </p:cNvSpPr>
            <p:nvPr/>
          </p:nvSpPr>
          <p:spPr bwMode="auto">
            <a:xfrm>
              <a:off x="249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7" name="Rectangle 8"/>
            <p:cNvSpPr>
              <a:spLocks noChangeArrowheads="1"/>
            </p:cNvSpPr>
            <p:nvPr/>
          </p:nvSpPr>
          <p:spPr bwMode="auto">
            <a:xfrm>
              <a:off x="297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8" name="Rectangle 9"/>
            <p:cNvSpPr>
              <a:spLocks noChangeArrowheads="1"/>
            </p:cNvSpPr>
            <p:nvPr/>
          </p:nvSpPr>
          <p:spPr bwMode="auto">
            <a:xfrm>
              <a:off x="345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9" name="Rectangle 10"/>
            <p:cNvSpPr>
              <a:spLocks noChangeArrowheads="1"/>
            </p:cNvSpPr>
            <p:nvPr/>
          </p:nvSpPr>
          <p:spPr bwMode="auto">
            <a:xfrm>
              <a:off x="393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0" name="Rectangle 11"/>
            <p:cNvSpPr>
              <a:spLocks noChangeArrowheads="1"/>
            </p:cNvSpPr>
            <p:nvPr/>
          </p:nvSpPr>
          <p:spPr bwMode="auto">
            <a:xfrm>
              <a:off x="441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1" name="Rectangle 12"/>
            <p:cNvSpPr>
              <a:spLocks noChangeArrowheads="1"/>
            </p:cNvSpPr>
            <p:nvPr/>
          </p:nvSpPr>
          <p:spPr bwMode="auto">
            <a:xfrm>
              <a:off x="489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2" name="Rectangle 13"/>
            <p:cNvSpPr>
              <a:spLocks noChangeArrowheads="1"/>
            </p:cNvSpPr>
            <p:nvPr/>
          </p:nvSpPr>
          <p:spPr bwMode="auto">
            <a:xfrm>
              <a:off x="642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12</a:t>
              </a:r>
            </a:p>
          </p:txBody>
        </p:sp>
        <p:sp>
          <p:nvSpPr>
            <p:cNvPr id="30783" name="Rectangle 14"/>
            <p:cNvSpPr>
              <a:spLocks noChangeArrowheads="1"/>
            </p:cNvSpPr>
            <p:nvPr/>
          </p:nvSpPr>
          <p:spPr bwMode="auto">
            <a:xfrm>
              <a:off x="1659" y="1296"/>
              <a:ext cx="217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9</a:t>
              </a:r>
            </a:p>
          </p:txBody>
        </p:sp>
        <p:sp>
          <p:nvSpPr>
            <p:cNvPr id="30784" name="Rectangle 15"/>
            <p:cNvSpPr>
              <a:spLocks noChangeArrowheads="1"/>
            </p:cNvSpPr>
            <p:nvPr/>
          </p:nvSpPr>
          <p:spPr bwMode="auto">
            <a:xfrm>
              <a:off x="1123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35</a:t>
              </a:r>
            </a:p>
          </p:txBody>
        </p:sp>
        <p:sp>
          <p:nvSpPr>
            <p:cNvPr id="30785" name="Rectangle 16"/>
            <p:cNvSpPr>
              <a:spLocks noChangeArrowheads="1"/>
            </p:cNvSpPr>
            <p:nvPr/>
          </p:nvSpPr>
          <p:spPr bwMode="auto">
            <a:xfrm>
              <a:off x="2090" y="1296"/>
              <a:ext cx="314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11</a:t>
              </a:r>
            </a:p>
          </p:txBody>
        </p:sp>
        <p:sp>
          <p:nvSpPr>
            <p:cNvPr id="30786" name="Rectangle 17"/>
            <p:cNvSpPr>
              <a:spLocks noChangeArrowheads="1"/>
            </p:cNvSpPr>
            <p:nvPr/>
          </p:nvSpPr>
          <p:spPr bwMode="auto">
            <a:xfrm>
              <a:off x="2618" y="1296"/>
              <a:ext cx="217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3</a:t>
              </a:r>
            </a:p>
          </p:txBody>
        </p:sp>
        <p:sp>
          <p:nvSpPr>
            <p:cNvPr id="30787" name="Rectangle 18"/>
            <p:cNvSpPr>
              <a:spLocks noChangeArrowheads="1"/>
            </p:cNvSpPr>
            <p:nvPr/>
          </p:nvSpPr>
          <p:spPr bwMode="auto">
            <a:xfrm>
              <a:off x="3042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17</a:t>
              </a:r>
            </a:p>
          </p:txBody>
        </p:sp>
        <p:sp>
          <p:nvSpPr>
            <p:cNvPr id="30788" name="Rectangle 19"/>
            <p:cNvSpPr>
              <a:spLocks noChangeArrowheads="1"/>
            </p:cNvSpPr>
            <p:nvPr/>
          </p:nvSpPr>
          <p:spPr bwMode="auto">
            <a:xfrm>
              <a:off x="3523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23</a:t>
              </a:r>
            </a:p>
          </p:txBody>
        </p:sp>
        <p:sp>
          <p:nvSpPr>
            <p:cNvPr id="30789" name="Rectangle 20"/>
            <p:cNvSpPr>
              <a:spLocks noChangeArrowheads="1"/>
            </p:cNvSpPr>
            <p:nvPr/>
          </p:nvSpPr>
          <p:spPr bwMode="auto">
            <a:xfrm>
              <a:off x="4003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15</a:t>
              </a:r>
            </a:p>
          </p:txBody>
        </p:sp>
        <p:sp>
          <p:nvSpPr>
            <p:cNvPr id="30790" name="Rectangle 21"/>
            <p:cNvSpPr>
              <a:spLocks noChangeArrowheads="1"/>
            </p:cNvSpPr>
            <p:nvPr/>
          </p:nvSpPr>
          <p:spPr bwMode="auto">
            <a:xfrm>
              <a:off x="4483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31</a:t>
              </a:r>
            </a:p>
          </p:txBody>
        </p:sp>
        <p:sp>
          <p:nvSpPr>
            <p:cNvPr id="30791" name="Rectangle 22"/>
            <p:cNvSpPr>
              <a:spLocks noChangeArrowheads="1"/>
            </p:cNvSpPr>
            <p:nvPr/>
          </p:nvSpPr>
          <p:spPr bwMode="auto">
            <a:xfrm>
              <a:off x="4962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20</a:t>
              </a:r>
            </a:p>
          </p:txBody>
        </p:sp>
      </p:grpSp>
      <p:sp>
        <p:nvSpPr>
          <p:cNvPr id="30723" name="Text Box 23"/>
          <p:cNvSpPr txBox="1">
            <a:spLocks noChangeArrowheads="1"/>
          </p:cNvSpPr>
          <p:nvPr/>
        </p:nvSpPr>
        <p:spPr bwMode="auto">
          <a:xfrm>
            <a:off x="5283200" y="1752600"/>
            <a:ext cx="5080000" cy="12017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PIVOT = 12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= 0 j = 4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&lt; j maka SWAP</a:t>
            </a:r>
          </a:p>
        </p:txBody>
      </p:sp>
      <p:grpSp>
        <p:nvGrpSpPr>
          <p:cNvPr id="30724" name="Group 24"/>
          <p:cNvGrpSpPr>
            <a:grpSpLocks/>
          </p:cNvGrpSpPr>
          <p:nvPr/>
        </p:nvGrpSpPr>
        <p:grpSpPr bwMode="auto">
          <a:xfrm>
            <a:off x="1727200" y="3276600"/>
            <a:ext cx="8534400" cy="645160"/>
            <a:chOff x="576" y="1200"/>
            <a:chExt cx="4800" cy="508"/>
          </a:xfrm>
        </p:grpSpPr>
        <p:sp>
          <p:nvSpPr>
            <p:cNvPr id="30752" name="Rectangle 25"/>
            <p:cNvSpPr>
              <a:spLocks noChangeArrowheads="1"/>
            </p:cNvSpPr>
            <p:nvPr/>
          </p:nvSpPr>
          <p:spPr bwMode="auto">
            <a:xfrm>
              <a:off x="57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3" name="Rectangle 26"/>
            <p:cNvSpPr>
              <a:spLocks noChangeArrowheads="1"/>
            </p:cNvSpPr>
            <p:nvPr/>
          </p:nvSpPr>
          <p:spPr bwMode="auto">
            <a:xfrm>
              <a:off x="105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4" name="Rectangle 27"/>
            <p:cNvSpPr>
              <a:spLocks noChangeArrowheads="1"/>
            </p:cNvSpPr>
            <p:nvPr/>
          </p:nvSpPr>
          <p:spPr bwMode="auto">
            <a:xfrm>
              <a:off x="153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5" name="Rectangle 28"/>
            <p:cNvSpPr>
              <a:spLocks noChangeArrowheads="1"/>
            </p:cNvSpPr>
            <p:nvPr/>
          </p:nvSpPr>
          <p:spPr bwMode="auto">
            <a:xfrm>
              <a:off x="2030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6" name="Rectangle 29"/>
            <p:cNvSpPr>
              <a:spLocks noChangeArrowheads="1"/>
            </p:cNvSpPr>
            <p:nvPr/>
          </p:nvSpPr>
          <p:spPr bwMode="auto">
            <a:xfrm>
              <a:off x="249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7" name="Rectangle 30"/>
            <p:cNvSpPr>
              <a:spLocks noChangeArrowheads="1"/>
            </p:cNvSpPr>
            <p:nvPr/>
          </p:nvSpPr>
          <p:spPr bwMode="auto">
            <a:xfrm>
              <a:off x="297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8" name="Rectangle 31"/>
            <p:cNvSpPr>
              <a:spLocks noChangeArrowheads="1"/>
            </p:cNvSpPr>
            <p:nvPr/>
          </p:nvSpPr>
          <p:spPr bwMode="auto">
            <a:xfrm>
              <a:off x="345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9" name="Rectangle 32"/>
            <p:cNvSpPr>
              <a:spLocks noChangeArrowheads="1"/>
            </p:cNvSpPr>
            <p:nvPr/>
          </p:nvSpPr>
          <p:spPr bwMode="auto">
            <a:xfrm>
              <a:off x="393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0" name="Rectangle 33"/>
            <p:cNvSpPr>
              <a:spLocks noChangeArrowheads="1"/>
            </p:cNvSpPr>
            <p:nvPr/>
          </p:nvSpPr>
          <p:spPr bwMode="auto">
            <a:xfrm>
              <a:off x="441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1" name="Rectangle 34"/>
            <p:cNvSpPr>
              <a:spLocks noChangeArrowheads="1"/>
            </p:cNvSpPr>
            <p:nvPr/>
          </p:nvSpPr>
          <p:spPr bwMode="auto">
            <a:xfrm>
              <a:off x="489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2" name="Rectangle 35"/>
            <p:cNvSpPr>
              <a:spLocks noChangeArrowheads="1"/>
            </p:cNvSpPr>
            <p:nvPr/>
          </p:nvSpPr>
          <p:spPr bwMode="auto">
            <a:xfrm>
              <a:off x="698" y="1296"/>
              <a:ext cx="217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3</a:t>
              </a:r>
            </a:p>
          </p:txBody>
        </p:sp>
        <p:sp>
          <p:nvSpPr>
            <p:cNvPr id="30763" name="Rectangle 36"/>
            <p:cNvSpPr>
              <a:spLocks noChangeArrowheads="1"/>
            </p:cNvSpPr>
            <p:nvPr/>
          </p:nvSpPr>
          <p:spPr bwMode="auto">
            <a:xfrm>
              <a:off x="1659" y="1296"/>
              <a:ext cx="217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9</a:t>
              </a:r>
            </a:p>
          </p:txBody>
        </p:sp>
        <p:sp>
          <p:nvSpPr>
            <p:cNvPr id="30764" name="Rectangle 37"/>
            <p:cNvSpPr>
              <a:spLocks noChangeArrowheads="1"/>
            </p:cNvSpPr>
            <p:nvPr/>
          </p:nvSpPr>
          <p:spPr bwMode="auto">
            <a:xfrm>
              <a:off x="1123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35</a:t>
              </a:r>
            </a:p>
          </p:txBody>
        </p:sp>
        <p:sp>
          <p:nvSpPr>
            <p:cNvPr id="30765" name="Rectangle 38"/>
            <p:cNvSpPr>
              <a:spLocks noChangeArrowheads="1"/>
            </p:cNvSpPr>
            <p:nvPr/>
          </p:nvSpPr>
          <p:spPr bwMode="auto">
            <a:xfrm>
              <a:off x="2090" y="1296"/>
              <a:ext cx="314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11</a:t>
              </a:r>
            </a:p>
          </p:txBody>
        </p:sp>
        <p:sp>
          <p:nvSpPr>
            <p:cNvPr id="30766" name="Rectangle 39"/>
            <p:cNvSpPr>
              <a:spLocks noChangeArrowheads="1"/>
            </p:cNvSpPr>
            <p:nvPr/>
          </p:nvSpPr>
          <p:spPr bwMode="auto">
            <a:xfrm>
              <a:off x="2562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12</a:t>
              </a:r>
            </a:p>
          </p:txBody>
        </p:sp>
        <p:sp>
          <p:nvSpPr>
            <p:cNvPr id="30767" name="Rectangle 40"/>
            <p:cNvSpPr>
              <a:spLocks noChangeArrowheads="1"/>
            </p:cNvSpPr>
            <p:nvPr/>
          </p:nvSpPr>
          <p:spPr bwMode="auto">
            <a:xfrm>
              <a:off x="3042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17</a:t>
              </a:r>
            </a:p>
          </p:txBody>
        </p:sp>
        <p:sp>
          <p:nvSpPr>
            <p:cNvPr id="30768" name="Rectangle 41"/>
            <p:cNvSpPr>
              <a:spLocks noChangeArrowheads="1"/>
            </p:cNvSpPr>
            <p:nvPr/>
          </p:nvSpPr>
          <p:spPr bwMode="auto">
            <a:xfrm>
              <a:off x="3523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23</a:t>
              </a:r>
            </a:p>
          </p:txBody>
        </p:sp>
        <p:sp>
          <p:nvSpPr>
            <p:cNvPr id="30769" name="Rectangle 42"/>
            <p:cNvSpPr>
              <a:spLocks noChangeArrowheads="1"/>
            </p:cNvSpPr>
            <p:nvPr/>
          </p:nvSpPr>
          <p:spPr bwMode="auto">
            <a:xfrm>
              <a:off x="4003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15</a:t>
              </a:r>
            </a:p>
          </p:txBody>
        </p:sp>
        <p:sp>
          <p:nvSpPr>
            <p:cNvPr id="30770" name="Rectangle 43"/>
            <p:cNvSpPr>
              <a:spLocks noChangeArrowheads="1"/>
            </p:cNvSpPr>
            <p:nvPr/>
          </p:nvSpPr>
          <p:spPr bwMode="auto">
            <a:xfrm>
              <a:off x="4483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31</a:t>
              </a:r>
            </a:p>
          </p:txBody>
        </p:sp>
        <p:sp>
          <p:nvSpPr>
            <p:cNvPr id="30771" name="Rectangle 44"/>
            <p:cNvSpPr>
              <a:spLocks noChangeArrowheads="1"/>
            </p:cNvSpPr>
            <p:nvPr/>
          </p:nvSpPr>
          <p:spPr bwMode="auto">
            <a:xfrm>
              <a:off x="4962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20</a:t>
              </a:r>
            </a:p>
          </p:txBody>
        </p:sp>
      </p:grpSp>
      <p:sp>
        <p:nvSpPr>
          <p:cNvPr id="30725" name="Freeform 45"/>
          <p:cNvSpPr>
            <a:spLocks/>
          </p:cNvSpPr>
          <p:nvPr/>
        </p:nvSpPr>
        <p:spPr bwMode="auto">
          <a:xfrm>
            <a:off x="2336800" y="2590800"/>
            <a:ext cx="3251200" cy="611188"/>
          </a:xfrm>
          <a:custGeom>
            <a:avLst/>
            <a:gdLst>
              <a:gd name="T0" fmla="*/ 0 w 1536"/>
              <a:gd name="T1" fmla="*/ 2147483647 h 385"/>
              <a:gd name="T2" fmla="*/ 2147483647 w 1536"/>
              <a:gd name="T3" fmla="*/ 0 h 385"/>
              <a:gd name="T4" fmla="*/ 2147483647 w 1536"/>
              <a:gd name="T5" fmla="*/ 2147483647 h 385"/>
              <a:gd name="T6" fmla="*/ 0 60000 65536"/>
              <a:gd name="T7" fmla="*/ 0 60000 65536"/>
              <a:gd name="T8" fmla="*/ 0 60000 65536"/>
              <a:gd name="T9" fmla="*/ 0 w 1536"/>
              <a:gd name="T10" fmla="*/ 0 h 385"/>
              <a:gd name="T11" fmla="*/ 1536 w 1536"/>
              <a:gd name="T12" fmla="*/ 385 h 3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6" h="385">
                <a:moveTo>
                  <a:pt x="0" y="384"/>
                </a:moveTo>
                <a:cubicBezTo>
                  <a:pt x="115" y="320"/>
                  <a:pt x="433" y="0"/>
                  <a:pt x="689" y="0"/>
                </a:cubicBezTo>
                <a:cubicBezTo>
                  <a:pt x="945" y="0"/>
                  <a:pt x="1360" y="305"/>
                  <a:pt x="1536" y="385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30726" name="Text Box 46"/>
          <p:cNvSpPr txBox="1">
            <a:spLocks noChangeArrowheads="1"/>
          </p:cNvSpPr>
          <p:nvPr/>
        </p:nvSpPr>
        <p:spPr bwMode="auto">
          <a:xfrm>
            <a:off x="1219200" y="2286000"/>
            <a:ext cx="1625600" cy="461665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SWAP</a:t>
            </a:r>
          </a:p>
        </p:txBody>
      </p:sp>
      <p:sp>
        <p:nvSpPr>
          <p:cNvPr id="30727" name="Text Box 48"/>
          <p:cNvSpPr txBox="1">
            <a:spLocks noChangeArrowheads="1"/>
          </p:cNvSpPr>
          <p:nvPr/>
        </p:nvSpPr>
        <p:spPr bwMode="auto">
          <a:xfrm>
            <a:off x="5384800" y="4114800"/>
            <a:ext cx="5080000" cy="12017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PIVOT = 12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= 1 j = 3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&lt; j maka SWAP</a:t>
            </a:r>
          </a:p>
        </p:txBody>
      </p:sp>
      <p:grpSp>
        <p:nvGrpSpPr>
          <p:cNvPr id="30728" name="Group 49"/>
          <p:cNvGrpSpPr>
            <a:grpSpLocks/>
          </p:cNvGrpSpPr>
          <p:nvPr/>
        </p:nvGrpSpPr>
        <p:grpSpPr bwMode="auto">
          <a:xfrm>
            <a:off x="1320800" y="5562600"/>
            <a:ext cx="8534400" cy="645160"/>
            <a:chOff x="576" y="1200"/>
            <a:chExt cx="4800" cy="508"/>
          </a:xfrm>
        </p:grpSpPr>
        <p:sp>
          <p:nvSpPr>
            <p:cNvPr id="30732" name="Rectangle 50"/>
            <p:cNvSpPr>
              <a:spLocks noChangeArrowheads="1"/>
            </p:cNvSpPr>
            <p:nvPr/>
          </p:nvSpPr>
          <p:spPr bwMode="auto">
            <a:xfrm>
              <a:off x="57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3" name="Rectangle 51"/>
            <p:cNvSpPr>
              <a:spLocks noChangeArrowheads="1"/>
            </p:cNvSpPr>
            <p:nvPr/>
          </p:nvSpPr>
          <p:spPr bwMode="auto">
            <a:xfrm>
              <a:off x="105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4" name="Rectangle 52"/>
            <p:cNvSpPr>
              <a:spLocks noChangeArrowheads="1"/>
            </p:cNvSpPr>
            <p:nvPr/>
          </p:nvSpPr>
          <p:spPr bwMode="auto">
            <a:xfrm>
              <a:off x="153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5" name="Rectangle 53"/>
            <p:cNvSpPr>
              <a:spLocks noChangeArrowheads="1"/>
            </p:cNvSpPr>
            <p:nvPr/>
          </p:nvSpPr>
          <p:spPr bwMode="auto">
            <a:xfrm>
              <a:off x="2030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6" name="Rectangle 54"/>
            <p:cNvSpPr>
              <a:spLocks noChangeArrowheads="1"/>
            </p:cNvSpPr>
            <p:nvPr/>
          </p:nvSpPr>
          <p:spPr bwMode="auto">
            <a:xfrm>
              <a:off x="249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7" name="Rectangle 55"/>
            <p:cNvSpPr>
              <a:spLocks noChangeArrowheads="1"/>
            </p:cNvSpPr>
            <p:nvPr/>
          </p:nvSpPr>
          <p:spPr bwMode="auto">
            <a:xfrm>
              <a:off x="297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8" name="Rectangle 56"/>
            <p:cNvSpPr>
              <a:spLocks noChangeArrowheads="1"/>
            </p:cNvSpPr>
            <p:nvPr/>
          </p:nvSpPr>
          <p:spPr bwMode="auto">
            <a:xfrm>
              <a:off x="345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9" name="Rectangle 57"/>
            <p:cNvSpPr>
              <a:spLocks noChangeArrowheads="1"/>
            </p:cNvSpPr>
            <p:nvPr/>
          </p:nvSpPr>
          <p:spPr bwMode="auto">
            <a:xfrm>
              <a:off x="393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0" name="Rectangle 58"/>
            <p:cNvSpPr>
              <a:spLocks noChangeArrowheads="1"/>
            </p:cNvSpPr>
            <p:nvPr/>
          </p:nvSpPr>
          <p:spPr bwMode="auto">
            <a:xfrm>
              <a:off x="441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1" name="Rectangle 59"/>
            <p:cNvSpPr>
              <a:spLocks noChangeArrowheads="1"/>
            </p:cNvSpPr>
            <p:nvPr/>
          </p:nvSpPr>
          <p:spPr bwMode="auto">
            <a:xfrm>
              <a:off x="4896" y="1200"/>
              <a:ext cx="48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2" name="Rectangle 60"/>
            <p:cNvSpPr>
              <a:spLocks noChangeArrowheads="1"/>
            </p:cNvSpPr>
            <p:nvPr/>
          </p:nvSpPr>
          <p:spPr bwMode="auto">
            <a:xfrm>
              <a:off x="698" y="1296"/>
              <a:ext cx="217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3</a:t>
              </a:r>
            </a:p>
          </p:txBody>
        </p:sp>
        <p:sp>
          <p:nvSpPr>
            <p:cNvPr id="30743" name="Rectangle 61"/>
            <p:cNvSpPr>
              <a:spLocks noChangeArrowheads="1"/>
            </p:cNvSpPr>
            <p:nvPr/>
          </p:nvSpPr>
          <p:spPr bwMode="auto">
            <a:xfrm>
              <a:off x="1659" y="1296"/>
              <a:ext cx="217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9</a:t>
              </a:r>
            </a:p>
          </p:txBody>
        </p:sp>
        <p:sp>
          <p:nvSpPr>
            <p:cNvPr id="30744" name="Rectangle 62"/>
            <p:cNvSpPr>
              <a:spLocks noChangeArrowheads="1"/>
            </p:cNvSpPr>
            <p:nvPr/>
          </p:nvSpPr>
          <p:spPr bwMode="auto">
            <a:xfrm>
              <a:off x="1131" y="1296"/>
              <a:ext cx="314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11</a:t>
              </a:r>
            </a:p>
          </p:txBody>
        </p:sp>
        <p:sp>
          <p:nvSpPr>
            <p:cNvPr id="30745" name="Rectangle 63"/>
            <p:cNvSpPr>
              <a:spLocks noChangeArrowheads="1"/>
            </p:cNvSpPr>
            <p:nvPr/>
          </p:nvSpPr>
          <p:spPr bwMode="auto">
            <a:xfrm>
              <a:off x="2083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35</a:t>
              </a:r>
            </a:p>
          </p:txBody>
        </p:sp>
        <p:sp>
          <p:nvSpPr>
            <p:cNvPr id="30746" name="Rectangle 64"/>
            <p:cNvSpPr>
              <a:spLocks noChangeArrowheads="1"/>
            </p:cNvSpPr>
            <p:nvPr/>
          </p:nvSpPr>
          <p:spPr bwMode="auto">
            <a:xfrm>
              <a:off x="2562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12</a:t>
              </a:r>
            </a:p>
          </p:txBody>
        </p:sp>
        <p:sp>
          <p:nvSpPr>
            <p:cNvPr id="30747" name="Rectangle 65"/>
            <p:cNvSpPr>
              <a:spLocks noChangeArrowheads="1"/>
            </p:cNvSpPr>
            <p:nvPr/>
          </p:nvSpPr>
          <p:spPr bwMode="auto">
            <a:xfrm>
              <a:off x="3042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17</a:t>
              </a:r>
            </a:p>
          </p:txBody>
        </p:sp>
        <p:sp>
          <p:nvSpPr>
            <p:cNvPr id="30748" name="Rectangle 66"/>
            <p:cNvSpPr>
              <a:spLocks noChangeArrowheads="1"/>
            </p:cNvSpPr>
            <p:nvPr/>
          </p:nvSpPr>
          <p:spPr bwMode="auto">
            <a:xfrm>
              <a:off x="3523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23</a:t>
              </a:r>
            </a:p>
          </p:txBody>
        </p:sp>
        <p:sp>
          <p:nvSpPr>
            <p:cNvPr id="30749" name="Rectangle 67"/>
            <p:cNvSpPr>
              <a:spLocks noChangeArrowheads="1"/>
            </p:cNvSpPr>
            <p:nvPr/>
          </p:nvSpPr>
          <p:spPr bwMode="auto">
            <a:xfrm>
              <a:off x="4003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15</a:t>
              </a:r>
            </a:p>
          </p:txBody>
        </p:sp>
        <p:sp>
          <p:nvSpPr>
            <p:cNvPr id="30750" name="Rectangle 68"/>
            <p:cNvSpPr>
              <a:spLocks noChangeArrowheads="1"/>
            </p:cNvSpPr>
            <p:nvPr/>
          </p:nvSpPr>
          <p:spPr bwMode="auto">
            <a:xfrm>
              <a:off x="4483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31</a:t>
              </a:r>
            </a:p>
          </p:txBody>
        </p:sp>
        <p:sp>
          <p:nvSpPr>
            <p:cNvPr id="30751" name="Rectangle 69"/>
            <p:cNvSpPr>
              <a:spLocks noChangeArrowheads="1"/>
            </p:cNvSpPr>
            <p:nvPr/>
          </p:nvSpPr>
          <p:spPr bwMode="auto">
            <a:xfrm>
              <a:off x="4962" y="1296"/>
              <a:ext cx="3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20</a:t>
              </a:r>
            </a:p>
          </p:txBody>
        </p:sp>
      </p:grpSp>
      <p:sp>
        <p:nvSpPr>
          <p:cNvPr id="30729" name="Freeform 70"/>
          <p:cNvSpPr>
            <a:spLocks/>
          </p:cNvSpPr>
          <p:nvPr/>
        </p:nvSpPr>
        <p:spPr bwMode="auto">
          <a:xfrm>
            <a:off x="2540000" y="4953000"/>
            <a:ext cx="1727200" cy="609600"/>
          </a:xfrm>
          <a:custGeom>
            <a:avLst/>
            <a:gdLst>
              <a:gd name="T0" fmla="*/ 0 w 1536"/>
              <a:gd name="T1" fmla="*/ 2147483647 h 385"/>
              <a:gd name="T2" fmla="*/ 2147483647 w 1536"/>
              <a:gd name="T3" fmla="*/ 0 h 385"/>
              <a:gd name="T4" fmla="*/ 2147483647 w 1536"/>
              <a:gd name="T5" fmla="*/ 2147483647 h 385"/>
              <a:gd name="T6" fmla="*/ 0 60000 65536"/>
              <a:gd name="T7" fmla="*/ 0 60000 65536"/>
              <a:gd name="T8" fmla="*/ 0 60000 65536"/>
              <a:gd name="T9" fmla="*/ 0 w 1536"/>
              <a:gd name="T10" fmla="*/ 0 h 385"/>
              <a:gd name="T11" fmla="*/ 1536 w 1536"/>
              <a:gd name="T12" fmla="*/ 385 h 3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6" h="385">
                <a:moveTo>
                  <a:pt x="0" y="384"/>
                </a:moveTo>
                <a:cubicBezTo>
                  <a:pt x="115" y="320"/>
                  <a:pt x="433" y="0"/>
                  <a:pt x="689" y="0"/>
                </a:cubicBezTo>
                <a:cubicBezTo>
                  <a:pt x="945" y="0"/>
                  <a:pt x="1360" y="305"/>
                  <a:pt x="1536" y="385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30730" name="Text Box 71"/>
          <p:cNvSpPr txBox="1">
            <a:spLocks noChangeArrowheads="1"/>
          </p:cNvSpPr>
          <p:nvPr/>
        </p:nvSpPr>
        <p:spPr bwMode="auto">
          <a:xfrm>
            <a:off x="812800" y="4572000"/>
            <a:ext cx="1625600" cy="461665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SWAP</a:t>
            </a:r>
          </a:p>
        </p:txBody>
      </p:sp>
      <p:sp>
        <p:nvSpPr>
          <p:cNvPr id="30731" name="Text Box 72"/>
          <p:cNvSpPr txBox="1">
            <a:spLocks noChangeArrowheads="1"/>
          </p:cNvSpPr>
          <p:nvPr/>
        </p:nvSpPr>
        <p:spPr bwMode="auto">
          <a:xfrm>
            <a:off x="2844800" y="0"/>
            <a:ext cx="5283200" cy="584775"/>
          </a:xfrm>
          <a:prstGeom prst="rect">
            <a:avLst/>
          </a:prstGeom>
          <a:noFill/>
          <a:ln w="38100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 = Partition(0,9)</a:t>
            </a:r>
          </a:p>
        </p:txBody>
      </p:sp>
    </p:spTree>
    <p:extLst>
      <p:ext uri="{BB962C8B-B14F-4D97-AF65-F5344CB8AC3E}">
        <p14:creationId xmlns:p14="http://schemas.microsoft.com/office/powerpoint/2010/main" val="314510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978400" y="533400"/>
            <a:ext cx="5080000" cy="20716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PIVOT = 12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= 3 j = 2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&lt; j  (False)   NO SWAP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Return j = 2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  <a:latin typeface="Tahoma" pitchFamily="34" charset="0"/>
              </a:rPr>
              <a:t>Q = Partisi = 2</a:t>
            </a:r>
            <a:r>
              <a:rPr lang="en-US" b="1">
                <a:latin typeface="Tahoma" pitchFamily="34" charset="0"/>
              </a:rPr>
              <a:t> </a:t>
            </a:r>
          </a:p>
        </p:txBody>
      </p:sp>
      <p:sp>
        <p:nvSpPr>
          <p:cNvPr id="31747" name="Text Box 50"/>
          <p:cNvSpPr txBox="1">
            <a:spLocks noChangeArrowheads="1"/>
          </p:cNvSpPr>
          <p:nvPr/>
        </p:nvSpPr>
        <p:spPr bwMode="auto">
          <a:xfrm>
            <a:off x="3556000" y="2971801"/>
            <a:ext cx="3759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QuickSort(0,9)</a:t>
            </a:r>
          </a:p>
        </p:txBody>
      </p:sp>
      <p:sp>
        <p:nvSpPr>
          <p:cNvPr id="31748" name="Text Box 51"/>
          <p:cNvSpPr txBox="1">
            <a:spLocks noChangeArrowheads="1"/>
          </p:cNvSpPr>
          <p:nvPr/>
        </p:nvSpPr>
        <p:spPr bwMode="auto">
          <a:xfrm>
            <a:off x="5892800" y="4191001"/>
            <a:ext cx="3759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QuickSort(3,9)</a:t>
            </a:r>
          </a:p>
        </p:txBody>
      </p:sp>
      <p:sp>
        <p:nvSpPr>
          <p:cNvPr id="31749" name="Text Box 52"/>
          <p:cNvSpPr txBox="1">
            <a:spLocks noChangeArrowheads="1"/>
          </p:cNvSpPr>
          <p:nvPr/>
        </p:nvSpPr>
        <p:spPr bwMode="auto">
          <a:xfrm>
            <a:off x="1524000" y="4191001"/>
            <a:ext cx="3759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QuickSort(0,2)</a:t>
            </a:r>
          </a:p>
        </p:txBody>
      </p:sp>
      <p:sp>
        <p:nvSpPr>
          <p:cNvPr id="31750" name="Line 53"/>
          <p:cNvSpPr>
            <a:spLocks noChangeShapeType="1"/>
          </p:cNvSpPr>
          <p:nvPr/>
        </p:nvSpPr>
        <p:spPr bwMode="auto">
          <a:xfrm flipH="1">
            <a:off x="4165600" y="3657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31751" name="Line 54"/>
          <p:cNvSpPr>
            <a:spLocks noChangeShapeType="1"/>
          </p:cNvSpPr>
          <p:nvPr/>
        </p:nvSpPr>
        <p:spPr bwMode="auto">
          <a:xfrm>
            <a:off x="5588000" y="3657600"/>
            <a:ext cx="812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116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30"/>
          <p:cNvGrpSpPr>
            <a:grpSpLocks/>
          </p:cNvGrpSpPr>
          <p:nvPr/>
        </p:nvGrpSpPr>
        <p:grpSpPr bwMode="auto">
          <a:xfrm>
            <a:off x="2641600" y="1524002"/>
            <a:ext cx="8917517" cy="676276"/>
            <a:chOff x="1248" y="960"/>
            <a:chExt cx="4213" cy="426"/>
          </a:xfrm>
        </p:grpSpPr>
        <p:sp>
          <p:nvSpPr>
            <p:cNvPr id="32777" name="Rectangle 3"/>
            <p:cNvSpPr>
              <a:spLocks noChangeArrowheads="1"/>
            </p:cNvSpPr>
            <p:nvPr/>
          </p:nvSpPr>
          <p:spPr bwMode="auto">
            <a:xfrm>
              <a:off x="1248" y="960"/>
              <a:ext cx="403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8" name="Rectangle 4"/>
            <p:cNvSpPr>
              <a:spLocks noChangeArrowheads="1"/>
            </p:cNvSpPr>
            <p:nvPr/>
          </p:nvSpPr>
          <p:spPr bwMode="auto">
            <a:xfrm>
              <a:off x="1651" y="960"/>
              <a:ext cx="403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9" name="Rectangle 5"/>
            <p:cNvSpPr>
              <a:spLocks noChangeArrowheads="1"/>
            </p:cNvSpPr>
            <p:nvPr/>
          </p:nvSpPr>
          <p:spPr bwMode="auto">
            <a:xfrm>
              <a:off x="2054" y="960"/>
              <a:ext cx="404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0" name="Rectangle 6"/>
            <p:cNvSpPr>
              <a:spLocks noChangeArrowheads="1"/>
            </p:cNvSpPr>
            <p:nvPr/>
          </p:nvSpPr>
          <p:spPr bwMode="auto">
            <a:xfrm>
              <a:off x="2650" y="979"/>
              <a:ext cx="404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1" name="Rectangle 7"/>
            <p:cNvSpPr>
              <a:spLocks noChangeArrowheads="1"/>
            </p:cNvSpPr>
            <p:nvPr/>
          </p:nvSpPr>
          <p:spPr bwMode="auto">
            <a:xfrm>
              <a:off x="3042" y="979"/>
              <a:ext cx="403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2" name="Rectangle 8"/>
            <p:cNvSpPr>
              <a:spLocks noChangeArrowheads="1"/>
            </p:cNvSpPr>
            <p:nvPr/>
          </p:nvSpPr>
          <p:spPr bwMode="auto">
            <a:xfrm>
              <a:off x="3445" y="979"/>
              <a:ext cx="403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3" name="Rectangle 9"/>
            <p:cNvSpPr>
              <a:spLocks noChangeArrowheads="1"/>
            </p:cNvSpPr>
            <p:nvPr/>
          </p:nvSpPr>
          <p:spPr bwMode="auto">
            <a:xfrm>
              <a:off x="3848" y="979"/>
              <a:ext cx="403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4" name="Rectangle 10"/>
            <p:cNvSpPr>
              <a:spLocks noChangeArrowheads="1"/>
            </p:cNvSpPr>
            <p:nvPr/>
          </p:nvSpPr>
          <p:spPr bwMode="auto">
            <a:xfrm>
              <a:off x="4251" y="979"/>
              <a:ext cx="404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5" name="Rectangle 11"/>
            <p:cNvSpPr>
              <a:spLocks noChangeArrowheads="1"/>
            </p:cNvSpPr>
            <p:nvPr/>
          </p:nvSpPr>
          <p:spPr bwMode="auto">
            <a:xfrm>
              <a:off x="4655" y="979"/>
              <a:ext cx="403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6" name="Rectangle 12"/>
            <p:cNvSpPr>
              <a:spLocks noChangeArrowheads="1"/>
            </p:cNvSpPr>
            <p:nvPr/>
          </p:nvSpPr>
          <p:spPr bwMode="auto">
            <a:xfrm>
              <a:off x="5058" y="979"/>
              <a:ext cx="403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7" name="Rectangle 13"/>
            <p:cNvSpPr>
              <a:spLocks noChangeArrowheads="1"/>
            </p:cNvSpPr>
            <p:nvPr/>
          </p:nvSpPr>
          <p:spPr bwMode="auto">
            <a:xfrm>
              <a:off x="1351" y="1037"/>
              <a:ext cx="18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3</a:t>
              </a:r>
            </a:p>
          </p:txBody>
        </p:sp>
        <p:sp>
          <p:nvSpPr>
            <p:cNvPr id="32788" name="Rectangle 14"/>
            <p:cNvSpPr>
              <a:spLocks noChangeArrowheads="1"/>
            </p:cNvSpPr>
            <p:nvPr/>
          </p:nvSpPr>
          <p:spPr bwMode="auto">
            <a:xfrm>
              <a:off x="2158" y="1037"/>
              <a:ext cx="18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9</a:t>
              </a:r>
            </a:p>
          </p:txBody>
        </p:sp>
        <p:sp>
          <p:nvSpPr>
            <p:cNvPr id="32789" name="Rectangle 15"/>
            <p:cNvSpPr>
              <a:spLocks noChangeArrowheads="1"/>
            </p:cNvSpPr>
            <p:nvPr/>
          </p:nvSpPr>
          <p:spPr bwMode="auto">
            <a:xfrm>
              <a:off x="1714" y="1037"/>
              <a:ext cx="26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11</a:t>
              </a:r>
            </a:p>
          </p:txBody>
        </p:sp>
        <p:sp>
          <p:nvSpPr>
            <p:cNvPr id="32790" name="Rectangle 16"/>
            <p:cNvSpPr>
              <a:spLocks noChangeArrowheads="1"/>
            </p:cNvSpPr>
            <p:nvPr/>
          </p:nvSpPr>
          <p:spPr bwMode="auto">
            <a:xfrm>
              <a:off x="2695" y="1056"/>
              <a:ext cx="27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35</a:t>
              </a:r>
            </a:p>
          </p:txBody>
        </p:sp>
        <p:sp>
          <p:nvSpPr>
            <p:cNvPr id="32791" name="Rectangle 17"/>
            <p:cNvSpPr>
              <a:spLocks noChangeArrowheads="1"/>
            </p:cNvSpPr>
            <p:nvPr/>
          </p:nvSpPr>
          <p:spPr bwMode="auto">
            <a:xfrm>
              <a:off x="3098" y="1056"/>
              <a:ext cx="27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12</a:t>
              </a:r>
            </a:p>
          </p:txBody>
        </p:sp>
        <p:sp>
          <p:nvSpPr>
            <p:cNvPr id="32792" name="Rectangle 18"/>
            <p:cNvSpPr>
              <a:spLocks noChangeArrowheads="1"/>
            </p:cNvSpPr>
            <p:nvPr/>
          </p:nvSpPr>
          <p:spPr bwMode="auto">
            <a:xfrm>
              <a:off x="3501" y="1056"/>
              <a:ext cx="27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17</a:t>
              </a:r>
            </a:p>
          </p:txBody>
        </p:sp>
        <p:sp>
          <p:nvSpPr>
            <p:cNvPr id="32793" name="Rectangle 19"/>
            <p:cNvSpPr>
              <a:spLocks noChangeArrowheads="1"/>
            </p:cNvSpPr>
            <p:nvPr/>
          </p:nvSpPr>
          <p:spPr bwMode="auto">
            <a:xfrm>
              <a:off x="3905" y="1056"/>
              <a:ext cx="27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23</a:t>
              </a:r>
            </a:p>
          </p:txBody>
        </p:sp>
        <p:sp>
          <p:nvSpPr>
            <p:cNvPr id="32794" name="Rectangle 20"/>
            <p:cNvSpPr>
              <a:spLocks noChangeArrowheads="1"/>
            </p:cNvSpPr>
            <p:nvPr/>
          </p:nvSpPr>
          <p:spPr bwMode="auto">
            <a:xfrm>
              <a:off x="4308" y="1056"/>
              <a:ext cx="27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15</a:t>
              </a:r>
            </a:p>
          </p:txBody>
        </p:sp>
        <p:sp>
          <p:nvSpPr>
            <p:cNvPr id="32795" name="Rectangle 21"/>
            <p:cNvSpPr>
              <a:spLocks noChangeArrowheads="1"/>
            </p:cNvSpPr>
            <p:nvPr/>
          </p:nvSpPr>
          <p:spPr bwMode="auto">
            <a:xfrm>
              <a:off x="4711" y="1056"/>
              <a:ext cx="27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31</a:t>
              </a:r>
            </a:p>
          </p:txBody>
        </p:sp>
        <p:sp>
          <p:nvSpPr>
            <p:cNvPr id="32796" name="Rectangle 22"/>
            <p:cNvSpPr>
              <a:spLocks noChangeArrowheads="1"/>
            </p:cNvSpPr>
            <p:nvPr/>
          </p:nvSpPr>
          <p:spPr bwMode="auto">
            <a:xfrm>
              <a:off x="5114" y="1056"/>
              <a:ext cx="27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20</a:t>
              </a:r>
            </a:p>
          </p:txBody>
        </p:sp>
      </p:grpSp>
      <p:sp>
        <p:nvSpPr>
          <p:cNvPr id="32771" name="Text Box 23"/>
          <p:cNvSpPr txBox="1">
            <a:spLocks noChangeArrowheads="1"/>
          </p:cNvSpPr>
          <p:nvPr/>
        </p:nvSpPr>
        <p:spPr bwMode="auto">
          <a:xfrm>
            <a:off x="1930400" y="457201"/>
            <a:ext cx="3759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QuickSort(0,2)</a:t>
            </a:r>
          </a:p>
        </p:txBody>
      </p:sp>
      <p:sp>
        <p:nvSpPr>
          <p:cNvPr id="32772" name="Text Box 24"/>
          <p:cNvSpPr txBox="1">
            <a:spLocks noChangeArrowheads="1"/>
          </p:cNvSpPr>
          <p:nvPr/>
        </p:nvSpPr>
        <p:spPr bwMode="auto">
          <a:xfrm>
            <a:off x="1828800" y="2438400"/>
            <a:ext cx="3962400" cy="20716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PIVOT = 3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= 0 j = 0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&lt; j  (False)   NO SWAP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Return j = 0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  <a:latin typeface="Tahoma" pitchFamily="34" charset="0"/>
              </a:rPr>
              <a:t>Q = Partisi = 0</a:t>
            </a:r>
            <a:r>
              <a:rPr lang="en-US" b="1">
                <a:latin typeface="Tahoma" pitchFamily="34" charset="0"/>
              </a:rPr>
              <a:t> </a:t>
            </a:r>
          </a:p>
        </p:txBody>
      </p:sp>
      <p:sp>
        <p:nvSpPr>
          <p:cNvPr id="32773" name="Text Box 25"/>
          <p:cNvSpPr txBox="1">
            <a:spLocks noChangeArrowheads="1"/>
          </p:cNvSpPr>
          <p:nvPr/>
        </p:nvSpPr>
        <p:spPr bwMode="auto">
          <a:xfrm>
            <a:off x="711200" y="4876801"/>
            <a:ext cx="3759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QuickSort(0,0)</a:t>
            </a:r>
          </a:p>
        </p:txBody>
      </p:sp>
      <p:sp>
        <p:nvSpPr>
          <p:cNvPr id="32774" name="Text Box 26"/>
          <p:cNvSpPr txBox="1">
            <a:spLocks noChangeArrowheads="1"/>
          </p:cNvSpPr>
          <p:nvPr/>
        </p:nvSpPr>
        <p:spPr bwMode="auto">
          <a:xfrm>
            <a:off x="4673600" y="4876801"/>
            <a:ext cx="3759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QuickSort(1,2)</a:t>
            </a:r>
          </a:p>
        </p:txBody>
      </p:sp>
      <p:sp>
        <p:nvSpPr>
          <p:cNvPr id="32775" name="Line 27"/>
          <p:cNvSpPr>
            <a:spLocks noChangeShapeType="1"/>
          </p:cNvSpPr>
          <p:nvPr/>
        </p:nvSpPr>
        <p:spPr bwMode="auto">
          <a:xfrm>
            <a:off x="3556000" y="4495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32776" name="Line 29"/>
          <p:cNvSpPr>
            <a:spLocks noChangeShapeType="1"/>
          </p:cNvSpPr>
          <p:nvPr/>
        </p:nvSpPr>
        <p:spPr bwMode="auto">
          <a:xfrm>
            <a:off x="3962400" y="1066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288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Capaian</a:t>
            </a:r>
            <a:r>
              <a:rPr lang="en-AU" dirty="0" smtClean="0"/>
              <a:t> </a:t>
            </a:r>
            <a:r>
              <a:rPr lang="en-AU" dirty="0" err="1" smtClean="0"/>
              <a:t>Pembelajaran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8" indent="-344488">
              <a:buFont typeface="Wingdings" panose="05000000000000000000" pitchFamily="2" charset="2"/>
              <a:buChar char="Ø"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pengurutan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smtClean="0"/>
              <a:t>Quick </a:t>
            </a:r>
            <a:r>
              <a:rPr lang="en-US" dirty="0"/>
              <a:t>Sort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Merge </a:t>
            </a:r>
            <a:r>
              <a:rPr lang="en-US" dirty="0"/>
              <a:t>Sort</a:t>
            </a:r>
          </a:p>
          <a:p>
            <a:pPr marL="344488" indent="-344488">
              <a:buFont typeface="Wingdings" panose="05000000000000000000" pitchFamily="2" charset="2"/>
              <a:buChar char="Ø"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mengimplementasikan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pengurutan</a:t>
            </a:r>
            <a:r>
              <a:rPr lang="en-US" dirty="0"/>
              <a:t> Quick Sort </a:t>
            </a:r>
            <a:r>
              <a:rPr lang="en-US" dirty="0" err="1"/>
              <a:t>dan</a:t>
            </a:r>
            <a:r>
              <a:rPr lang="en-US" dirty="0"/>
              <a:t> Merge Sort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738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540000" y="1828800"/>
            <a:ext cx="3962400" cy="12017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PIVOT = 11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= 1 j = 2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&lt; j    SWAP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540000" y="609601"/>
            <a:ext cx="3759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QuickSort(1,2)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4165600" y="12192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385484" y="3687763"/>
            <a:ext cx="853016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412068" y="3657600"/>
            <a:ext cx="853017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4265084" y="3657600"/>
            <a:ext cx="8551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5526618" y="3687763"/>
            <a:ext cx="8551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6356351" y="3687763"/>
            <a:ext cx="853016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7209368" y="3687763"/>
            <a:ext cx="853017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8062384" y="3687763"/>
            <a:ext cx="853016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8915400" y="3687763"/>
            <a:ext cx="8551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9770534" y="3687763"/>
            <a:ext cx="853017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10623551" y="3687763"/>
            <a:ext cx="853016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2602537" y="38100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4398463" y="3779838"/>
            <a:ext cx="5587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11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3631237" y="3779838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9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5621259" y="38100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35</a:t>
            </a: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6474275" y="38100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12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7327292" y="38100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17</a:t>
            </a:r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8182426" y="38100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23</a:t>
            </a:r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9035442" y="38100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15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9888459" y="38100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31</a:t>
            </a:r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10741475" y="38100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20</a:t>
            </a:r>
          </a:p>
        </p:txBody>
      </p:sp>
      <p:sp>
        <p:nvSpPr>
          <p:cNvPr id="33817" name="Freeform 25"/>
          <p:cNvSpPr>
            <a:spLocks/>
          </p:cNvSpPr>
          <p:nvPr/>
        </p:nvSpPr>
        <p:spPr bwMode="auto">
          <a:xfrm>
            <a:off x="3556000" y="3352800"/>
            <a:ext cx="1219200" cy="304800"/>
          </a:xfrm>
          <a:custGeom>
            <a:avLst/>
            <a:gdLst>
              <a:gd name="T0" fmla="*/ 0 w 1536"/>
              <a:gd name="T1" fmla="*/ 2147483647 h 385"/>
              <a:gd name="T2" fmla="*/ 2147483647 w 1536"/>
              <a:gd name="T3" fmla="*/ 0 h 385"/>
              <a:gd name="T4" fmla="*/ 2147483647 w 1536"/>
              <a:gd name="T5" fmla="*/ 2147483647 h 385"/>
              <a:gd name="T6" fmla="*/ 0 60000 65536"/>
              <a:gd name="T7" fmla="*/ 0 60000 65536"/>
              <a:gd name="T8" fmla="*/ 0 60000 65536"/>
              <a:gd name="T9" fmla="*/ 0 w 1536"/>
              <a:gd name="T10" fmla="*/ 0 h 385"/>
              <a:gd name="T11" fmla="*/ 1536 w 1536"/>
              <a:gd name="T12" fmla="*/ 385 h 3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6" h="385">
                <a:moveTo>
                  <a:pt x="0" y="384"/>
                </a:moveTo>
                <a:cubicBezTo>
                  <a:pt x="115" y="320"/>
                  <a:pt x="433" y="0"/>
                  <a:pt x="689" y="0"/>
                </a:cubicBezTo>
                <a:cubicBezTo>
                  <a:pt x="945" y="0"/>
                  <a:pt x="1360" y="305"/>
                  <a:pt x="1536" y="385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2546138" y="4513976"/>
            <a:ext cx="3962400" cy="186204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PIVOT = 11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i = 2 j = 1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i &lt; j    NO SWAP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Return j = 1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ahoma" pitchFamily="34" charset="0"/>
              </a:rPr>
              <a:t>Q = Partisi = 1</a:t>
            </a:r>
          </a:p>
        </p:txBody>
      </p:sp>
    </p:spTree>
    <p:extLst>
      <p:ext uri="{BB962C8B-B14F-4D97-AF65-F5344CB8AC3E}">
        <p14:creationId xmlns:p14="http://schemas.microsoft.com/office/powerpoint/2010/main" val="425251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3962400" y="762001"/>
            <a:ext cx="3759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QuickSort(1,2)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1524000" y="1828801"/>
            <a:ext cx="3759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QuickSort(1,1)</a:t>
            </a: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6197600" y="1828801"/>
            <a:ext cx="3759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QuickSort(2,2)</a:t>
            </a:r>
          </a:p>
        </p:txBody>
      </p:sp>
      <p:sp>
        <p:nvSpPr>
          <p:cNvPr id="34821" name="Line 6"/>
          <p:cNvSpPr>
            <a:spLocks noChangeShapeType="1"/>
          </p:cNvSpPr>
          <p:nvPr/>
        </p:nvSpPr>
        <p:spPr bwMode="auto">
          <a:xfrm flipH="1">
            <a:off x="4470400" y="137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34822" name="Line 7"/>
          <p:cNvSpPr>
            <a:spLocks noChangeShapeType="1"/>
          </p:cNvSpPr>
          <p:nvPr/>
        </p:nvSpPr>
        <p:spPr bwMode="auto">
          <a:xfrm>
            <a:off x="6299200" y="1371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34823" name="Text Box 28"/>
          <p:cNvSpPr txBox="1">
            <a:spLocks noChangeArrowheads="1"/>
          </p:cNvSpPr>
          <p:nvPr/>
        </p:nvSpPr>
        <p:spPr bwMode="auto">
          <a:xfrm>
            <a:off x="6096000" y="2971801"/>
            <a:ext cx="3759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QuickSort(3,9)</a:t>
            </a:r>
          </a:p>
        </p:txBody>
      </p:sp>
      <p:sp>
        <p:nvSpPr>
          <p:cNvPr id="34824" name="Line 30"/>
          <p:cNvSpPr>
            <a:spLocks noChangeShapeType="1"/>
          </p:cNvSpPr>
          <p:nvPr/>
        </p:nvSpPr>
        <p:spPr bwMode="auto">
          <a:xfrm>
            <a:off x="7823200" y="3581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34825" name="Text Box 31"/>
          <p:cNvSpPr txBox="1">
            <a:spLocks noChangeArrowheads="1"/>
          </p:cNvSpPr>
          <p:nvPr/>
        </p:nvSpPr>
        <p:spPr bwMode="auto">
          <a:xfrm>
            <a:off x="5503334" y="4914551"/>
            <a:ext cx="3962400" cy="12017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PIVOT = 35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= 3 j = 9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&lt; j    SWAP</a:t>
            </a:r>
          </a:p>
        </p:txBody>
      </p:sp>
      <p:sp>
        <p:nvSpPr>
          <p:cNvPr id="34826" name="Rectangle 32"/>
          <p:cNvSpPr>
            <a:spLocks noChangeArrowheads="1"/>
          </p:cNvSpPr>
          <p:nvPr/>
        </p:nvSpPr>
        <p:spPr bwMode="auto">
          <a:xfrm>
            <a:off x="1877484" y="4144963"/>
            <a:ext cx="853016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Rectangle 33"/>
          <p:cNvSpPr>
            <a:spLocks noChangeArrowheads="1"/>
          </p:cNvSpPr>
          <p:nvPr/>
        </p:nvSpPr>
        <p:spPr bwMode="auto">
          <a:xfrm>
            <a:off x="2891368" y="4144963"/>
            <a:ext cx="853017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Rectangle 34"/>
          <p:cNvSpPr>
            <a:spLocks noChangeArrowheads="1"/>
          </p:cNvSpPr>
          <p:nvPr/>
        </p:nvSpPr>
        <p:spPr bwMode="auto">
          <a:xfrm>
            <a:off x="3960284" y="4114800"/>
            <a:ext cx="8551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Rectangle 35"/>
          <p:cNvSpPr>
            <a:spLocks noChangeArrowheads="1"/>
          </p:cNvSpPr>
          <p:nvPr/>
        </p:nvSpPr>
        <p:spPr bwMode="auto">
          <a:xfrm>
            <a:off x="5221818" y="4144963"/>
            <a:ext cx="8551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Rectangle 36"/>
          <p:cNvSpPr>
            <a:spLocks noChangeArrowheads="1"/>
          </p:cNvSpPr>
          <p:nvPr/>
        </p:nvSpPr>
        <p:spPr bwMode="auto">
          <a:xfrm>
            <a:off x="6051551" y="4144963"/>
            <a:ext cx="853016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Rectangle 37"/>
          <p:cNvSpPr>
            <a:spLocks noChangeArrowheads="1"/>
          </p:cNvSpPr>
          <p:nvPr/>
        </p:nvSpPr>
        <p:spPr bwMode="auto">
          <a:xfrm>
            <a:off x="6904568" y="4144963"/>
            <a:ext cx="853017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Rectangle 38"/>
          <p:cNvSpPr>
            <a:spLocks noChangeArrowheads="1"/>
          </p:cNvSpPr>
          <p:nvPr/>
        </p:nvSpPr>
        <p:spPr bwMode="auto">
          <a:xfrm>
            <a:off x="7757584" y="4144963"/>
            <a:ext cx="853016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3" name="Rectangle 39"/>
          <p:cNvSpPr>
            <a:spLocks noChangeArrowheads="1"/>
          </p:cNvSpPr>
          <p:nvPr/>
        </p:nvSpPr>
        <p:spPr bwMode="auto">
          <a:xfrm>
            <a:off x="8610600" y="4144963"/>
            <a:ext cx="8551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Rectangle 40"/>
          <p:cNvSpPr>
            <a:spLocks noChangeArrowheads="1"/>
          </p:cNvSpPr>
          <p:nvPr/>
        </p:nvSpPr>
        <p:spPr bwMode="auto">
          <a:xfrm>
            <a:off x="9465734" y="4144963"/>
            <a:ext cx="853017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Rectangle 41"/>
          <p:cNvSpPr>
            <a:spLocks noChangeArrowheads="1"/>
          </p:cNvSpPr>
          <p:nvPr/>
        </p:nvSpPr>
        <p:spPr bwMode="auto">
          <a:xfrm>
            <a:off x="10318751" y="4144963"/>
            <a:ext cx="853016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Rectangle 42"/>
          <p:cNvSpPr>
            <a:spLocks noChangeArrowheads="1"/>
          </p:cNvSpPr>
          <p:nvPr/>
        </p:nvSpPr>
        <p:spPr bwMode="auto">
          <a:xfrm>
            <a:off x="2094537" y="42672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</a:t>
            </a:r>
          </a:p>
        </p:txBody>
      </p:sp>
      <p:sp>
        <p:nvSpPr>
          <p:cNvPr id="34837" name="Rectangle 43"/>
          <p:cNvSpPr>
            <a:spLocks noChangeArrowheads="1"/>
          </p:cNvSpPr>
          <p:nvPr/>
        </p:nvSpPr>
        <p:spPr bwMode="auto">
          <a:xfrm>
            <a:off x="4093663" y="4237038"/>
            <a:ext cx="5587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11</a:t>
            </a:r>
          </a:p>
        </p:txBody>
      </p:sp>
      <p:sp>
        <p:nvSpPr>
          <p:cNvPr id="34838" name="Rectangle 44"/>
          <p:cNvSpPr>
            <a:spLocks noChangeArrowheads="1"/>
          </p:cNvSpPr>
          <p:nvPr/>
        </p:nvSpPr>
        <p:spPr bwMode="auto">
          <a:xfrm>
            <a:off x="3110537" y="42672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9</a:t>
            </a:r>
          </a:p>
        </p:txBody>
      </p:sp>
      <p:sp>
        <p:nvSpPr>
          <p:cNvPr id="34839" name="Rectangle 45"/>
          <p:cNvSpPr>
            <a:spLocks noChangeArrowheads="1"/>
          </p:cNvSpPr>
          <p:nvPr/>
        </p:nvSpPr>
        <p:spPr bwMode="auto">
          <a:xfrm>
            <a:off x="5316459" y="42672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35</a:t>
            </a:r>
          </a:p>
        </p:txBody>
      </p:sp>
      <p:sp>
        <p:nvSpPr>
          <p:cNvPr id="34840" name="Rectangle 46"/>
          <p:cNvSpPr>
            <a:spLocks noChangeArrowheads="1"/>
          </p:cNvSpPr>
          <p:nvPr/>
        </p:nvSpPr>
        <p:spPr bwMode="auto">
          <a:xfrm>
            <a:off x="6169475" y="42672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12</a:t>
            </a:r>
          </a:p>
        </p:txBody>
      </p:sp>
      <p:sp>
        <p:nvSpPr>
          <p:cNvPr id="34841" name="Rectangle 47"/>
          <p:cNvSpPr>
            <a:spLocks noChangeArrowheads="1"/>
          </p:cNvSpPr>
          <p:nvPr/>
        </p:nvSpPr>
        <p:spPr bwMode="auto">
          <a:xfrm>
            <a:off x="7022492" y="42672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17</a:t>
            </a:r>
          </a:p>
        </p:txBody>
      </p:sp>
      <p:sp>
        <p:nvSpPr>
          <p:cNvPr id="34842" name="Rectangle 48"/>
          <p:cNvSpPr>
            <a:spLocks noChangeArrowheads="1"/>
          </p:cNvSpPr>
          <p:nvPr/>
        </p:nvSpPr>
        <p:spPr bwMode="auto">
          <a:xfrm>
            <a:off x="7877626" y="42672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23</a:t>
            </a:r>
          </a:p>
        </p:txBody>
      </p:sp>
      <p:sp>
        <p:nvSpPr>
          <p:cNvPr id="34843" name="Rectangle 49"/>
          <p:cNvSpPr>
            <a:spLocks noChangeArrowheads="1"/>
          </p:cNvSpPr>
          <p:nvPr/>
        </p:nvSpPr>
        <p:spPr bwMode="auto">
          <a:xfrm>
            <a:off x="8730642" y="42672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15</a:t>
            </a:r>
          </a:p>
        </p:txBody>
      </p:sp>
      <p:sp>
        <p:nvSpPr>
          <p:cNvPr id="34844" name="Rectangle 50"/>
          <p:cNvSpPr>
            <a:spLocks noChangeArrowheads="1"/>
          </p:cNvSpPr>
          <p:nvPr/>
        </p:nvSpPr>
        <p:spPr bwMode="auto">
          <a:xfrm>
            <a:off x="9583659" y="42672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31</a:t>
            </a:r>
          </a:p>
        </p:txBody>
      </p:sp>
      <p:sp>
        <p:nvSpPr>
          <p:cNvPr id="34845" name="Rectangle 51"/>
          <p:cNvSpPr>
            <a:spLocks noChangeArrowheads="1"/>
          </p:cNvSpPr>
          <p:nvPr/>
        </p:nvSpPr>
        <p:spPr bwMode="auto">
          <a:xfrm>
            <a:off x="10436675" y="42672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54004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ChangeArrowheads="1"/>
          </p:cNvSpPr>
          <p:nvPr/>
        </p:nvSpPr>
        <p:spPr bwMode="auto">
          <a:xfrm>
            <a:off x="5052485" y="715963"/>
            <a:ext cx="831849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6"/>
          <p:cNvSpPr>
            <a:spLocks noChangeArrowheads="1"/>
          </p:cNvSpPr>
          <p:nvPr/>
        </p:nvSpPr>
        <p:spPr bwMode="auto">
          <a:xfrm>
            <a:off x="5882218" y="715963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Rectangle 7"/>
          <p:cNvSpPr>
            <a:spLocks noChangeArrowheads="1"/>
          </p:cNvSpPr>
          <p:nvPr/>
        </p:nvSpPr>
        <p:spPr bwMode="auto">
          <a:xfrm>
            <a:off x="6735234" y="715963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8"/>
          <p:cNvSpPr>
            <a:spLocks noChangeArrowheads="1"/>
          </p:cNvSpPr>
          <p:nvPr/>
        </p:nvSpPr>
        <p:spPr bwMode="auto">
          <a:xfrm>
            <a:off x="7588251" y="715963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Rectangle 9"/>
          <p:cNvSpPr>
            <a:spLocks noChangeArrowheads="1"/>
          </p:cNvSpPr>
          <p:nvPr/>
        </p:nvSpPr>
        <p:spPr bwMode="auto">
          <a:xfrm>
            <a:off x="8441267" y="715963"/>
            <a:ext cx="831851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10"/>
          <p:cNvSpPr>
            <a:spLocks noChangeArrowheads="1"/>
          </p:cNvSpPr>
          <p:nvPr/>
        </p:nvSpPr>
        <p:spPr bwMode="auto">
          <a:xfrm>
            <a:off x="9296400" y="715963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Rectangle 11"/>
          <p:cNvSpPr>
            <a:spLocks noChangeArrowheads="1"/>
          </p:cNvSpPr>
          <p:nvPr/>
        </p:nvSpPr>
        <p:spPr bwMode="auto">
          <a:xfrm>
            <a:off x="10149418" y="715963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Rectangle 15"/>
          <p:cNvSpPr>
            <a:spLocks noChangeArrowheads="1"/>
          </p:cNvSpPr>
          <p:nvPr/>
        </p:nvSpPr>
        <p:spPr bwMode="auto">
          <a:xfrm>
            <a:off x="5134426" y="8382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20</a:t>
            </a:r>
          </a:p>
        </p:txBody>
      </p:sp>
      <p:sp>
        <p:nvSpPr>
          <p:cNvPr id="35850" name="Rectangle 16"/>
          <p:cNvSpPr>
            <a:spLocks noChangeArrowheads="1"/>
          </p:cNvSpPr>
          <p:nvPr/>
        </p:nvSpPr>
        <p:spPr bwMode="auto">
          <a:xfrm>
            <a:off x="5987442" y="8382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12</a:t>
            </a:r>
          </a:p>
        </p:txBody>
      </p:sp>
      <p:sp>
        <p:nvSpPr>
          <p:cNvPr id="35851" name="Rectangle 17"/>
          <p:cNvSpPr>
            <a:spLocks noChangeArrowheads="1"/>
          </p:cNvSpPr>
          <p:nvPr/>
        </p:nvSpPr>
        <p:spPr bwMode="auto">
          <a:xfrm>
            <a:off x="6840459" y="8382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17</a:t>
            </a:r>
          </a:p>
        </p:txBody>
      </p:sp>
      <p:sp>
        <p:nvSpPr>
          <p:cNvPr id="35852" name="Rectangle 18"/>
          <p:cNvSpPr>
            <a:spLocks noChangeArrowheads="1"/>
          </p:cNvSpPr>
          <p:nvPr/>
        </p:nvSpPr>
        <p:spPr bwMode="auto">
          <a:xfrm>
            <a:off x="7695592" y="8382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23</a:t>
            </a:r>
          </a:p>
        </p:txBody>
      </p:sp>
      <p:sp>
        <p:nvSpPr>
          <p:cNvPr id="35853" name="Rectangle 19"/>
          <p:cNvSpPr>
            <a:spLocks noChangeArrowheads="1"/>
          </p:cNvSpPr>
          <p:nvPr/>
        </p:nvSpPr>
        <p:spPr bwMode="auto">
          <a:xfrm>
            <a:off x="8548608" y="8382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15</a:t>
            </a:r>
          </a:p>
        </p:txBody>
      </p:sp>
      <p:sp>
        <p:nvSpPr>
          <p:cNvPr id="35854" name="Rectangle 20"/>
          <p:cNvSpPr>
            <a:spLocks noChangeArrowheads="1"/>
          </p:cNvSpPr>
          <p:nvPr/>
        </p:nvSpPr>
        <p:spPr bwMode="auto">
          <a:xfrm>
            <a:off x="9401626" y="8382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31</a:t>
            </a:r>
          </a:p>
        </p:txBody>
      </p:sp>
      <p:sp>
        <p:nvSpPr>
          <p:cNvPr id="35855" name="Rectangle 21"/>
          <p:cNvSpPr>
            <a:spLocks noChangeArrowheads="1"/>
          </p:cNvSpPr>
          <p:nvPr/>
        </p:nvSpPr>
        <p:spPr bwMode="auto">
          <a:xfrm>
            <a:off x="10254642" y="8382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35</a:t>
            </a:r>
          </a:p>
        </p:txBody>
      </p:sp>
      <p:sp>
        <p:nvSpPr>
          <p:cNvPr id="35856" name="Freeform 22"/>
          <p:cNvSpPr>
            <a:spLocks/>
          </p:cNvSpPr>
          <p:nvPr/>
        </p:nvSpPr>
        <p:spPr bwMode="auto">
          <a:xfrm>
            <a:off x="5384800" y="236538"/>
            <a:ext cx="5384800" cy="450850"/>
          </a:xfrm>
          <a:custGeom>
            <a:avLst/>
            <a:gdLst>
              <a:gd name="T0" fmla="*/ 0 w 2544"/>
              <a:gd name="T1" fmla="*/ 2147483647 h 284"/>
              <a:gd name="T2" fmla="*/ 2147483647 w 2544"/>
              <a:gd name="T3" fmla="*/ 2147483647 h 284"/>
              <a:gd name="T4" fmla="*/ 2147483647 w 2544"/>
              <a:gd name="T5" fmla="*/ 2147483647 h 284"/>
              <a:gd name="T6" fmla="*/ 2147483647 w 2544"/>
              <a:gd name="T7" fmla="*/ 2147483647 h 284"/>
              <a:gd name="T8" fmla="*/ 0 60000 65536"/>
              <a:gd name="T9" fmla="*/ 0 60000 65536"/>
              <a:gd name="T10" fmla="*/ 0 60000 65536"/>
              <a:gd name="T11" fmla="*/ 0 60000 65536"/>
              <a:gd name="T12" fmla="*/ 0 w 2544"/>
              <a:gd name="T13" fmla="*/ 0 h 284"/>
              <a:gd name="T14" fmla="*/ 2544 w 2544"/>
              <a:gd name="T15" fmla="*/ 284 h 2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44" h="284">
                <a:moveTo>
                  <a:pt x="0" y="283"/>
                </a:moveTo>
                <a:lnTo>
                  <a:pt x="449" y="39"/>
                </a:lnTo>
                <a:cubicBezTo>
                  <a:pt x="770" y="0"/>
                  <a:pt x="1577" y="10"/>
                  <a:pt x="1926" y="51"/>
                </a:cubicBezTo>
                <a:cubicBezTo>
                  <a:pt x="2275" y="92"/>
                  <a:pt x="2415" y="236"/>
                  <a:pt x="2544" y="284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35857" name="Text Box 23"/>
          <p:cNvSpPr txBox="1">
            <a:spLocks noChangeArrowheads="1"/>
          </p:cNvSpPr>
          <p:nvPr/>
        </p:nvSpPr>
        <p:spPr bwMode="auto">
          <a:xfrm>
            <a:off x="5689600" y="1524000"/>
            <a:ext cx="3962400" cy="20716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PIVOT = 35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= 9 j = 8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&lt; j    NO SWAP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Return j = 8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  <a:latin typeface="Tahoma" pitchFamily="34" charset="0"/>
              </a:rPr>
              <a:t>Q = Partisi = 8</a:t>
            </a:r>
          </a:p>
        </p:txBody>
      </p:sp>
      <p:sp>
        <p:nvSpPr>
          <p:cNvPr id="35858" name="Text Box 24"/>
          <p:cNvSpPr txBox="1">
            <a:spLocks noChangeArrowheads="1"/>
          </p:cNvSpPr>
          <p:nvPr/>
        </p:nvSpPr>
        <p:spPr bwMode="auto">
          <a:xfrm>
            <a:off x="4165600" y="4038601"/>
            <a:ext cx="3759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QuickSort(3,9)</a:t>
            </a:r>
          </a:p>
        </p:txBody>
      </p:sp>
      <p:sp>
        <p:nvSpPr>
          <p:cNvPr id="35859" name="Text Box 25"/>
          <p:cNvSpPr txBox="1">
            <a:spLocks noChangeArrowheads="1"/>
          </p:cNvSpPr>
          <p:nvPr/>
        </p:nvSpPr>
        <p:spPr bwMode="auto">
          <a:xfrm>
            <a:off x="1727200" y="5105401"/>
            <a:ext cx="3759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QuickSort(3,8)</a:t>
            </a:r>
          </a:p>
        </p:txBody>
      </p:sp>
      <p:sp>
        <p:nvSpPr>
          <p:cNvPr id="35860" name="Text Box 26"/>
          <p:cNvSpPr txBox="1">
            <a:spLocks noChangeArrowheads="1"/>
          </p:cNvSpPr>
          <p:nvPr/>
        </p:nvSpPr>
        <p:spPr bwMode="auto">
          <a:xfrm>
            <a:off x="6400800" y="5105401"/>
            <a:ext cx="3759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QuickSort(9,9)</a:t>
            </a:r>
          </a:p>
        </p:txBody>
      </p:sp>
      <p:sp>
        <p:nvSpPr>
          <p:cNvPr id="35861" name="Line 27"/>
          <p:cNvSpPr>
            <a:spLocks noChangeShapeType="1"/>
          </p:cNvSpPr>
          <p:nvPr/>
        </p:nvSpPr>
        <p:spPr bwMode="auto">
          <a:xfrm flipH="1">
            <a:off x="4673600" y="46482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35862" name="Line 28"/>
          <p:cNvSpPr>
            <a:spLocks noChangeShapeType="1"/>
          </p:cNvSpPr>
          <p:nvPr/>
        </p:nvSpPr>
        <p:spPr bwMode="auto">
          <a:xfrm>
            <a:off x="6502400" y="4648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35863" name="Rectangle 29"/>
          <p:cNvSpPr>
            <a:spLocks noChangeArrowheads="1"/>
          </p:cNvSpPr>
          <p:nvPr/>
        </p:nvSpPr>
        <p:spPr bwMode="auto">
          <a:xfrm>
            <a:off x="1674284" y="715963"/>
            <a:ext cx="853016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4" name="Rectangle 30"/>
          <p:cNvSpPr>
            <a:spLocks noChangeArrowheads="1"/>
          </p:cNvSpPr>
          <p:nvPr/>
        </p:nvSpPr>
        <p:spPr bwMode="auto">
          <a:xfrm>
            <a:off x="2688167" y="715963"/>
            <a:ext cx="853017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31"/>
          <p:cNvSpPr>
            <a:spLocks noChangeArrowheads="1"/>
          </p:cNvSpPr>
          <p:nvPr/>
        </p:nvSpPr>
        <p:spPr bwMode="auto">
          <a:xfrm>
            <a:off x="3757084" y="685800"/>
            <a:ext cx="8551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6" name="Rectangle 32"/>
          <p:cNvSpPr>
            <a:spLocks noChangeArrowheads="1"/>
          </p:cNvSpPr>
          <p:nvPr/>
        </p:nvSpPr>
        <p:spPr bwMode="auto">
          <a:xfrm>
            <a:off x="1891337" y="8382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</a:t>
            </a:r>
          </a:p>
        </p:txBody>
      </p:sp>
      <p:sp>
        <p:nvSpPr>
          <p:cNvPr id="35867" name="Rectangle 33"/>
          <p:cNvSpPr>
            <a:spLocks noChangeArrowheads="1"/>
          </p:cNvSpPr>
          <p:nvPr/>
        </p:nvSpPr>
        <p:spPr bwMode="auto">
          <a:xfrm>
            <a:off x="3890463" y="808038"/>
            <a:ext cx="5587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11</a:t>
            </a:r>
          </a:p>
        </p:txBody>
      </p:sp>
      <p:sp>
        <p:nvSpPr>
          <p:cNvPr id="35868" name="Rectangle 34"/>
          <p:cNvSpPr>
            <a:spLocks noChangeArrowheads="1"/>
          </p:cNvSpPr>
          <p:nvPr/>
        </p:nvSpPr>
        <p:spPr bwMode="auto">
          <a:xfrm>
            <a:off x="2907337" y="8382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44808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"/>
          <p:cNvSpPr>
            <a:spLocks noChangeArrowheads="1"/>
          </p:cNvSpPr>
          <p:nvPr/>
        </p:nvSpPr>
        <p:spPr bwMode="auto">
          <a:xfrm>
            <a:off x="4686300" y="715963"/>
            <a:ext cx="831851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11"/>
          <p:cNvSpPr>
            <a:spLocks noChangeArrowheads="1"/>
          </p:cNvSpPr>
          <p:nvPr/>
        </p:nvSpPr>
        <p:spPr bwMode="auto">
          <a:xfrm>
            <a:off x="5516034" y="715963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12"/>
          <p:cNvSpPr>
            <a:spLocks noChangeArrowheads="1"/>
          </p:cNvSpPr>
          <p:nvPr/>
        </p:nvSpPr>
        <p:spPr bwMode="auto">
          <a:xfrm>
            <a:off x="6369051" y="715963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Rectangle 13"/>
          <p:cNvSpPr>
            <a:spLocks noChangeArrowheads="1"/>
          </p:cNvSpPr>
          <p:nvPr/>
        </p:nvSpPr>
        <p:spPr bwMode="auto">
          <a:xfrm>
            <a:off x="7222067" y="715963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Rectangle 14"/>
          <p:cNvSpPr>
            <a:spLocks noChangeArrowheads="1"/>
          </p:cNvSpPr>
          <p:nvPr/>
        </p:nvSpPr>
        <p:spPr bwMode="auto">
          <a:xfrm>
            <a:off x="8075085" y="715963"/>
            <a:ext cx="831849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15"/>
          <p:cNvSpPr>
            <a:spLocks noChangeArrowheads="1"/>
          </p:cNvSpPr>
          <p:nvPr/>
        </p:nvSpPr>
        <p:spPr bwMode="auto">
          <a:xfrm>
            <a:off x="8930218" y="715963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Rectangle 16"/>
          <p:cNvSpPr>
            <a:spLocks noChangeArrowheads="1"/>
          </p:cNvSpPr>
          <p:nvPr/>
        </p:nvSpPr>
        <p:spPr bwMode="auto">
          <a:xfrm>
            <a:off x="9967384" y="715963"/>
            <a:ext cx="869949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Rectangle 20"/>
          <p:cNvSpPr>
            <a:spLocks noChangeArrowheads="1"/>
          </p:cNvSpPr>
          <p:nvPr/>
        </p:nvSpPr>
        <p:spPr bwMode="auto">
          <a:xfrm>
            <a:off x="4768242" y="8382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20</a:t>
            </a:r>
          </a:p>
        </p:txBody>
      </p:sp>
      <p:sp>
        <p:nvSpPr>
          <p:cNvPr id="36874" name="Rectangle 21"/>
          <p:cNvSpPr>
            <a:spLocks noChangeArrowheads="1"/>
          </p:cNvSpPr>
          <p:nvPr/>
        </p:nvSpPr>
        <p:spPr bwMode="auto">
          <a:xfrm>
            <a:off x="5621259" y="8382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12</a:t>
            </a:r>
          </a:p>
        </p:txBody>
      </p:sp>
      <p:sp>
        <p:nvSpPr>
          <p:cNvPr id="36875" name="Rectangle 22"/>
          <p:cNvSpPr>
            <a:spLocks noChangeArrowheads="1"/>
          </p:cNvSpPr>
          <p:nvPr/>
        </p:nvSpPr>
        <p:spPr bwMode="auto">
          <a:xfrm>
            <a:off x="6474275" y="8382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17</a:t>
            </a:r>
          </a:p>
        </p:txBody>
      </p:sp>
      <p:sp>
        <p:nvSpPr>
          <p:cNvPr id="36876" name="Rectangle 23"/>
          <p:cNvSpPr>
            <a:spLocks noChangeArrowheads="1"/>
          </p:cNvSpPr>
          <p:nvPr/>
        </p:nvSpPr>
        <p:spPr bwMode="auto">
          <a:xfrm>
            <a:off x="7329408" y="8382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23</a:t>
            </a:r>
          </a:p>
        </p:txBody>
      </p:sp>
      <p:sp>
        <p:nvSpPr>
          <p:cNvPr id="36877" name="Rectangle 24"/>
          <p:cNvSpPr>
            <a:spLocks noChangeArrowheads="1"/>
          </p:cNvSpPr>
          <p:nvPr/>
        </p:nvSpPr>
        <p:spPr bwMode="auto">
          <a:xfrm>
            <a:off x="8182426" y="8382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15</a:t>
            </a:r>
          </a:p>
        </p:txBody>
      </p:sp>
      <p:sp>
        <p:nvSpPr>
          <p:cNvPr id="36878" name="Rectangle 25"/>
          <p:cNvSpPr>
            <a:spLocks noChangeArrowheads="1"/>
          </p:cNvSpPr>
          <p:nvPr/>
        </p:nvSpPr>
        <p:spPr bwMode="auto">
          <a:xfrm>
            <a:off x="9035442" y="8382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31</a:t>
            </a:r>
          </a:p>
        </p:txBody>
      </p:sp>
      <p:sp>
        <p:nvSpPr>
          <p:cNvPr id="36879" name="Rectangle 26"/>
          <p:cNvSpPr>
            <a:spLocks noChangeArrowheads="1"/>
          </p:cNvSpPr>
          <p:nvPr/>
        </p:nvSpPr>
        <p:spPr bwMode="auto">
          <a:xfrm>
            <a:off x="10091659" y="8382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35</a:t>
            </a:r>
          </a:p>
        </p:txBody>
      </p:sp>
      <p:sp>
        <p:nvSpPr>
          <p:cNvPr id="36880" name="Text Box 28"/>
          <p:cNvSpPr txBox="1">
            <a:spLocks noChangeArrowheads="1"/>
          </p:cNvSpPr>
          <p:nvPr/>
        </p:nvSpPr>
        <p:spPr bwMode="auto">
          <a:xfrm>
            <a:off x="5283200" y="1524001"/>
            <a:ext cx="3759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QuickSort(3,8)</a:t>
            </a:r>
          </a:p>
        </p:txBody>
      </p:sp>
      <p:sp>
        <p:nvSpPr>
          <p:cNvPr id="36881" name="Text Box 29"/>
          <p:cNvSpPr txBox="1">
            <a:spLocks noChangeArrowheads="1"/>
          </p:cNvSpPr>
          <p:nvPr/>
        </p:nvSpPr>
        <p:spPr bwMode="auto">
          <a:xfrm>
            <a:off x="5384800" y="2362200"/>
            <a:ext cx="3962400" cy="12017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PIVOT = 20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= 3 j = 7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&lt; j    SWAP</a:t>
            </a:r>
          </a:p>
        </p:txBody>
      </p:sp>
      <p:sp>
        <p:nvSpPr>
          <p:cNvPr id="36882" name="Rectangle 53"/>
          <p:cNvSpPr>
            <a:spLocks noChangeArrowheads="1"/>
          </p:cNvSpPr>
          <p:nvPr/>
        </p:nvSpPr>
        <p:spPr bwMode="auto">
          <a:xfrm>
            <a:off x="4686300" y="3840163"/>
            <a:ext cx="831851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Rectangle 54"/>
          <p:cNvSpPr>
            <a:spLocks noChangeArrowheads="1"/>
          </p:cNvSpPr>
          <p:nvPr/>
        </p:nvSpPr>
        <p:spPr bwMode="auto">
          <a:xfrm>
            <a:off x="5516034" y="3840163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Rectangle 55"/>
          <p:cNvSpPr>
            <a:spLocks noChangeArrowheads="1"/>
          </p:cNvSpPr>
          <p:nvPr/>
        </p:nvSpPr>
        <p:spPr bwMode="auto">
          <a:xfrm>
            <a:off x="6369051" y="3840163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5" name="Rectangle 56"/>
          <p:cNvSpPr>
            <a:spLocks noChangeArrowheads="1"/>
          </p:cNvSpPr>
          <p:nvPr/>
        </p:nvSpPr>
        <p:spPr bwMode="auto">
          <a:xfrm>
            <a:off x="7222067" y="3840163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57"/>
          <p:cNvSpPr>
            <a:spLocks noChangeArrowheads="1"/>
          </p:cNvSpPr>
          <p:nvPr/>
        </p:nvSpPr>
        <p:spPr bwMode="auto">
          <a:xfrm>
            <a:off x="8075085" y="3840163"/>
            <a:ext cx="831849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7" name="Rectangle 58"/>
          <p:cNvSpPr>
            <a:spLocks noChangeArrowheads="1"/>
          </p:cNvSpPr>
          <p:nvPr/>
        </p:nvSpPr>
        <p:spPr bwMode="auto">
          <a:xfrm>
            <a:off x="8930218" y="3840163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8" name="Rectangle 59"/>
          <p:cNvSpPr>
            <a:spLocks noChangeArrowheads="1"/>
          </p:cNvSpPr>
          <p:nvPr/>
        </p:nvSpPr>
        <p:spPr bwMode="auto">
          <a:xfrm>
            <a:off x="9967384" y="3840163"/>
            <a:ext cx="869949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Rectangle 63"/>
          <p:cNvSpPr>
            <a:spLocks noChangeArrowheads="1"/>
          </p:cNvSpPr>
          <p:nvPr/>
        </p:nvSpPr>
        <p:spPr bwMode="auto">
          <a:xfrm>
            <a:off x="4768242" y="39624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15</a:t>
            </a:r>
          </a:p>
        </p:txBody>
      </p:sp>
      <p:sp>
        <p:nvSpPr>
          <p:cNvPr id="36890" name="Rectangle 64"/>
          <p:cNvSpPr>
            <a:spLocks noChangeArrowheads="1"/>
          </p:cNvSpPr>
          <p:nvPr/>
        </p:nvSpPr>
        <p:spPr bwMode="auto">
          <a:xfrm>
            <a:off x="5621259" y="39624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12</a:t>
            </a:r>
          </a:p>
        </p:txBody>
      </p:sp>
      <p:sp>
        <p:nvSpPr>
          <p:cNvPr id="36891" name="Rectangle 65"/>
          <p:cNvSpPr>
            <a:spLocks noChangeArrowheads="1"/>
          </p:cNvSpPr>
          <p:nvPr/>
        </p:nvSpPr>
        <p:spPr bwMode="auto">
          <a:xfrm>
            <a:off x="6474275" y="39624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17</a:t>
            </a:r>
          </a:p>
        </p:txBody>
      </p:sp>
      <p:sp>
        <p:nvSpPr>
          <p:cNvPr id="36892" name="Rectangle 66"/>
          <p:cNvSpPr>
            <a:spLocks noChangeArrowheads="1"/>
          </p:cNvSpPr>
          <p:nvPr/>
        </p:nvSpPr>
        <p:spPr bwMode="auto">
          <a:xfrm>
            <a:off x="7329408" y="39624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23</a:t>
            </a:r>
          </a:p>
        </p:txBody>
      </p:sp>
      <p:sp>
        <p:nvSpPr>
          <p:cNvPr id="36893" name="Rectangle 67"/>
          <p:cNvSpPr>
            <a:spLocks noChangeArrowheads="1"/>
          </p:cNvSpPr>
          <p:nvPr/>
        </p:nvSpPr>
        <p:spPr bwMode="auto">
          <a:xfrm>
            <a:off x="8182426" y="39624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20</a:t>
            </a:r>
          </a:p>
        </p:txBody>
      </p:sp>
      <p:sp>
        <p:nvSpPr>
          <p:cNvPr id="36894" name="Rectangle 68"/>
          <p:cNvSpPr>
            <a:spLocks noChangeArrowheads="1"/>
          </p:cNvSpPr>
          <p:nvPr/>
        </p:nvSpPr>
        <p:spPr bwMode="auto">
          <a:xfrm>
            <a:off x="9035442" y="39624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31</a:t>
            </a:r>
          </a:p>
        </p:txBody>
      </p:sp>
      <p:sp>
        <p:nvSpPr>
          <p:cNvPr id="36895" name="Rectangle 69"/>
          <p:cNvSpPr>
            <a:spLocks noChangeArrowheads="1"/>
          </p:cNvSpPr>
          <p:nvPr/>
        </p:nvSpPr>
        <p:spPr bwMode="auto">
          <a:xfrm>
            <a:off x="10091659" y="39624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35</a:t>
            </a:r>
          </a:p>
        </p:txBody>
      </p:sp>
      <p:sp>
        <p:nvSpPr>
          <p:cNvPr id="36896" name="Freeform 70"/>
          <p:cNvSpPr>
            <a:spLocks/>
          </p:cNvSpPr>
          <p:nvPr/>
        </p:nvSpPr>
        <p:spPr bwMode="auto">
          <a:xfrm>
            <a:off x="5080000" y="3697288"/>
            <a:ext cx="3352800" cy="265112"/>
          </a:xfrm>
          <a:custGeom>
            <a:avLst/>
            <a:gdLst>
              <a:gd name="T0" fmla="*/ 0 w 384"/>
              <a:gd name="T1" fmla="*/ 2147483647 h 72"/>
              <a:gd name="T2" fmla="*/ 2147483647 w 384"/>
              <a:gd name="T3" fmla="*/ 0 h 72"/>
              <a:gd name="T4" fmla="*/ 2147483647 w 384"/>
              <a:gd name="T5" fmla="*/ 2147483647 h 72"/>
              <a:gd name="T6" fmla="*/ 0 60000 65536"/>
              <a:gd name="T7" fmla="*/ 0 60000 65536"/>
              <a:gd name="T8" fmla="*/ 0 60000 65536"/>
              <a:gd name="T9" fmla="*/ 0 w 384"/>
              <a:gd name="T10" fmla="*/ 0 h 72"/>
              <a:gd name="T11" fmla="*/ 384 w 384"/>
              <a:gd name="T12" fmla="*/ 72 h 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72">
                <a:moveTo>
                  <a:pt x="0" y="71"/>
                </a:moveTo>
                <a:cubicBezTo>
                  <a:pt x="32" y="59"/>
                  <a:pt x="128" y="0"/>
                  <a:pt x="192" y="0"/>
                </a:cubicBezTo>
                <a:cubicBezTo>
                  <a:pt x="256" y="0"/>
                  <a:pt x="344" y="57"/>
                  <a:pt x="384" y="72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36897" name="Text Box 71"/>
          <p:cNvSpPr txBox="1">
            <a:spLocks noChangeArrowheads="1"/>
          </p:cNvSpPr>
          <p:nvPr/>
        </p:nvSpPr>
        <p:spPr bwMode="auto">
          <a:xfrm>
            <a:off x="5181600" y="4520372"/>
            <a:ext cx="3962400" cy="186204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PIVOT = 20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i = 6 j = 5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i &lt; j    NO SWAP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Return j = 5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ahoma" pitchFamily="34" charset="0"/>
              </a:rPr>
              <a:t>Q = Partisi = 5</a:t>
            </a:r>
          </a:p>
        </p:txBody>
      </p:sp>
      <p:sp>
        <p:nvSpPr>
          <p:cNvPr id="36898" name="Rectangle 72"/>
          <p:cNvSpPr>
            <a:spLocks noChangeArrowheads="1"/>
          </p:cNvSpPr>
          <p:nvPr/>
        </p:nvSpPr>
        <p:spPr bwMode="auto">
          <a:xfrm>
            <a:off x="1549401" y="3870325"/>
            <a:ext cx="853017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9" name="Rectangle 73"/>
          <p:cNvSpPr>
            <a:spLocks noChangeArrowheads="1"/>
          </p:cNvSpPr>
          <p:nvPr/>
        </p:nvSpPr>
        <p:spPr bwMode="auto">
          <a:xfrm>
            <a:off x="2563284" y="3870325"/>
            <a:ext cx="853016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0" name="Rectangle 74"/>
          <p:cNvSpPr>
            <a:spLocks noChangeArrowheads="1"/>
          </p:cNvSpPr>
          <p:nvPr/>
        </p:nvSpPr>
        <p:spPr bwMode="auto">
          <a:xfrm>
            <a:off x="3632200" y="3840163"/>
            <a:ext cx="8551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Rectangle 75"/>
          <p:cNvSpPr>
            <a:spLocks noChangeArrowheads="1"/>
          </p:cNvSpPr>
          <p:nvPr/>
        </p:nvSpPr>
        <p:spPr bwMode="auto">
          <a:xfrm>
            <a:off x="1766455" y="3992563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</a:t>
            </a:r>
          </a:p>
        </p:txBody>
      </p:sp>
      <p:sp>
        <p:nvSpPr>
          <p:cNvPr id="36902" name="Rectangle 76"/>
          <p:cNvSpPr>
            <a:spLocks noChangeArrowheads="1"/>
          </p:cNvSpPr>
          <p:nvPr/>
        </p:nvSpPr>
        <p:spPr bwMode="auto">
          <a:xfrm>
            <a:off x="3765579" y="3962401"/>
            <a:ext cx="5587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11</a:t>
            </a:r>
          </a:p>
        </p:txBody>
      </p:sp>
      <p:sp>
        <p:nvSpPr>
          <p:cNvPr id="36903" name="Rectangle 77"/>
          <p:cNvSpPr>
            <a:spLocks noChangeArrowheads="1"/>
          </p:cNvSpPr>
          <p:nvPr/>
        </p:nvSpPr>
        <p:spPr bwMode="auto">
          <a:xfrm>
            <a:off x="2782455" y="3992563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9</a:t>
            </a:r>
          </a:p>
        </p:txBody>
      </p:sp>
      <p:sp>
        <p:nvSpPr>
          <p:cNvPr id="36904" name="Rectangle 78"/>
          <p:cNvSpPr>
            <a:spLocks noChangeArrowheads="1"/>
          </p:cNvSpPr>
          <p:nvPr/>
        </p:nvSpPr>
        <p:spPr bwMode="auto">
          <a:xfrm>
            <a:off x="1369484" y="715963"/>
            <a:ext cx="853016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5" name="Rectangle 79"/>
          <p:cNvSpPr>
            <a:spLocks noChangeArrowheads="1"/>
          </p:cNvSpPr>
          <p:nvPr/>
        </p:nvSpPr>
        <p:spPr bwMode="auto">
          <a:xfrm>
            <a:off x="2383368" y="715963"/>
            <a:ext cx="853017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6" name="Rectangle 80"/>
          <p:cNvSpPr>
            <a:spLocks noChangeArrowheads="1"/>
          </p:cNvSpPr>
          <p:nvPr/>
        </p:nvSpPr>
        <p:spPr bwMode="auto">
          <a:xfrm>
            <a:off x="3452284" y="685800"/>
            <a:ext cx="8551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7" name="Rectangle 81"/>
          <p:cNvSpPr>
            <a:spLocks noChangeArrowheads="1"/>
          </p:cNvSpPr>
          <p:nvPr/>
        </p:nvSpPr>
        <p:spPr bwMode="auto">
          <a:xfrm>
            <a:off x="1586537" y="8382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</a:t>
            </a:r>
          </a:p>
        </p:txBody>
      </p:sp>
      <p:sp>
        <p:nvSpPr>
          <p:cNvPr id="36908" name="Rectangle 82"/>
          <p:cNvSpPr>
            <a:spLocks noChangeArrowheads="1"/>
          </p:cNvSpPr>
          <p:nvPr/>
        </p:nvSpPr>
        <p:spPr bwMode="auto">
          <a:xfrm>
            <a:off x="3585663" y="808038"/>
            <a:ext cx="5587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11</a:t>
            </a:r>
          </a:p>
        </p:txBody>
      </p:sp>
      <p:sp>
        <p:nvSpPr>
          <p:cNvPr id="36909" name="Rectangle 83"/>
          <p:cNvSpPr>
            <a:spLocks noChangeArrowheads="1"/>
          </p:cNvSpPr>
          <p:nvPr/>
        </p:nvSpPr>
        <p:spPr bwMode="auto">
          <a:xfrm>
            <a:off x="2602537" y="8382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0486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962400" y="533401"/>
            <a:ext cx="3759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QuickSort(3,8)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6197600" y="1600201"/>
            <a:ext cx="3759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QuickSort(6,8)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727200" y="1600201"/>
            <a:ext cx="3759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QuickSort(3,5)</a:t>
            </a:r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H="1">
            <a:off x="3962400" y="1143000"/>
            <a:ext cx="14224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5588000" y="1143000"/>
            <a:ext cx="16256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4165600" y="2514600"/>
            <a:ext cx="3962400" cy="12017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PIVOT = 15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= 3 j = 4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&lt; j    SWAP</a:t>
            </a:r>
          </a:p>
        </p:txBody>
      </p:sp>
      <p:sp>
        <p:nvSpPr>
          <p:cNvPr id="37896" name="Rectangle 11"/>
          <p:cNvSpPr>
            <a:spLocks noChangeArrowheads="1"/>
          </p:cNvSpPr>
          <p:nvPr/>
        </p:nvSpPr>
        <p:spPr bwMode="auto">
          <a:xfrm>
            <a:off x="4665133" y="4983163"/>
            <a:ext cx="831851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Rectangle 12"/>
          <p:cNvSpPr>
            <a:spLocks noChangeArrowheads="1"/>
          </p:cNvSpPr>
          <p:nvPr/>
        </p:nvSpPr>
        <p:spPr bwMode="auto">
          <a:xfrm>
            <a:off x="5494867" y="4983163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3"/>
          <p:cNvSpPr>
            <a:spLocks noChangeArrowheads="1"/>
          </p:cNvSpPr>
          <p:nvPr/>
        </p:nvSpPr>
        <p:spPr bwMode="auto">
          <a:xfrm>
            <a:off x="6347884" y="4983163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Rectangle 14"/>
          <p:cNvSpPr>
            <a:spLocks noChangeArrowheads="1"/>
          </p:cNvSpPr>
          <p:nvPr/>
        </p:nvSpPr>
        <p:spPr bwMode="auto">
          <a:xfrm>
            <a:off x="7425267" y="4983163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Rectangle 15"/>
          <p:cNvSpPr>
            <a:spLocks noChangeArrowheads="1"/>
          </p:cNvSpPr>
          <p:nvPr/>
        </p:nvSpPr>
        <p:spPr bwMode="auto">
          <a:xfrm>
            <a:off x="8278285" y="4983163"/>
            <a:ext cx="831849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6"/>
          <p:cNvSpPr>
            <a:spLocks noChangeArrowheads="1"/>
          </p:cNvSpPr>
          <p:nvPr/>
        </p:nvSpPr>
        <p:spPr bwMode="auto">
          <a:xfrm>
            <a:off x="9133418" y="4983163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Rectangle 17"/>
          <p:cNvSpPr>
            <a:spLocks noChangeArrowheads="1"/>
          </p:cNvSpPr>
          <p:nvPr/>
        </p:nvSpPr>
        <p:spPr bwMode="auto">
          <a:xfrm>
            <a:off x="10170584" y="4983163"/>
            <a:ext cx="869949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Rectangle 21"/>
          <p:cNvSpPr>
            <a:spLocks noChangeArrowheads="1"/>
          </p:cNvSpPr>
          <p:nvPr/>
        </p:nvSpPr>
        <p:spPr bwMode="auto">
          <a:xfrm>
            <a:off x="4747075" y="51054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12</a:t>
            </a:r>
          </a:p>
        </p:txBody>
      </p:sp>
      <p:sp>
        <p:nvSpPr>
          <p:cNvPr id="37904" name="Rectangle 22"/>
          <p:cNvSpPr>
            <a:spLocks noChangeArrowheads="1"/>
          </p:cNvSpPr>
          <p:nvPr/>
        </p:nvSpPr>
        <p:spPr bwMode="auto">
          <a:xfrm>
            <a:off x="5600092" y="51054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15</a:t>
            </a:r>
          </a:p>
        </p:txBody>
      </p:sp>
      <p:sp>
        <p:nvSpPr>
          <p:cNvPr id="37905" name="Rectangle 23"/>
          <p:cNvSpPr>
            <a:spLocks noChangeArrowheads="1"/>
          </p:cNvSpPr>
          <p:nvPr/>
        </p:nvSpPr>
        <p:spPr bwMode="auto">
          <a:xfrm>
            <a:off x="6453108" y="51054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17</a:t>
            </a:r>
          </a:p>
        </p:txBody>
      </p:sp>
      <p:sp>
        <p:nvSpPr>
          <p:cNvPr id="37906" name="Rectangle 24"/>
          <p:cNvSpPr>
            <a:spLocks noChangeArrowheads="1"/>
          </p:cNvSpPr>
          <p:nvPr/>
        </p:nvSpPr>
        <p:spPr bwMode="auto">
          <a:xfrm>
            <a:off x="7532608" y="51054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23</a:t>
            </a:r>
          </a:p>
        </p:txBody>
      </p:sp>
      <p:sp>
        <p:nvSpPr>
          <p:cNvPr id="37907" name="Rectangle 25"/>
          <p:cNvSpPr>
            <a:spLocks noChangeArrowheads="1"/>
          </p:cNvSpPr>
          <p:nvPr/>
        </p:nvSpPr>
        <p:spPr bwMode="auto">
          <a:xfrm>
            <a:off x="8385626" y="51054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20</a:t>
            </a:r>
          </a:p>
        </p:txBody>
      </p:sp>
      <p:sp>
        <p:nvSpPr>
          <p:cNvPr id="37908" name="Rectangle 26"/>
          <p:cNvSpPr>
            <a:spLocks noChangeArrowheads="1"/>
          </p:cNvSpPr>
          <p:nvPr/>
        </p:nvSpPr>
        <p:spPr bwMode="auto">
          <a:xfrm>
            <a:off x="9238642" y="51054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31</a:t>
            </a:r>
          </a:p>
        </p:txBody>
      </p:sp>
      <p:sp>
        <p:nvSpPr>
          <p:cNvPr id="37909" name="Rectangle 27"/>
          <p:cNvSpPr>
            <a:spLocks noChangeArrowheads="1"/>
          </p:cNvSpPr>
          <p:nvPr/>
        </p:nvSpPr>
        <p:spPr bwMode="auto">
          <a:xfrm>
            <a:off x="10294859" y="51054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35</a:t>
            </a:r>
          </a:p>
        </p:txBody>
      </p:sp>
      <p:sp>
        <p:nvSpPr>
          <p:cNvPr id="37910" name="Freeform 28"/>
          <p:cNvSpPr>
            <a:spLocks/>
          </p:cNvSpPr>
          <p:nvPr/>
        </p:nvSpPr>
        <p:spPr bwMode="auto">
          <a:xfrm>
            <a:off x="5058834" y="4572000"/>
            <a:ext cx="1138767" cy="457200"/>
          </a:xfrm>
          <a:custGeom>
            <a:avLst/>
            <a:gdLst>
              <a:gd name="T0" fmla="*/ 0 w 384"/>
              <a:gd name="T1" fmla="*/ 2147483647 h 72"/>
              <a:gd name="T2" fmla="*/ 2147483647 w 384"/>
              <a:gd name="T3" fmla="*/ 0 h 72"/>
              <a:gd name="T4" fmla="*/ 2147483647 w 384"/>
              <a:gd name="T5" fmla="*/ 2147483647 h 72"/>
              <a:gd name="T6" fmla="*/ 0 60000 65536"/>
              <a:gd name="T7" fmla="*/ 0 60000 65536"/>
              <a:gd name="T8" fmla="*/ 0 60000 65536"/>
              <a:gd name="T9" fmla="*/ 0 w 384"/>
              <a:gd name="T10" fmla="*/ 0 h 72"/>
              <a:gd name="T11" fmla="*/ 384 w 384"/>
              <a:gd name="T12" fmla="*/ 72 h 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72">
                <a:moveTo>
                  <a:pt x="0" y="71"/>
                </a:moveTo>
                <a:cubicBezTo>
                  <a:pt x="32" y="59"/>
                  <a:pt x="128" y="0"/>
                  <a:pt x="192" y="0"/>
                </a:cubicBezTo>
                <a:cubicBezTo>
                  <a:pt x="256" y="0"/>
                  <a:pt x="344" y="57"/>
                  <a:pt x="384" y="72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37911" name="Rectangle 29"/>
          <p:cNvSpPr>
            <a:spLocks noChangeArrowheads="1"/>
          </p:cNvSpPr>
          <p:nvPr/>
        </p:nvSpPr>
        <p:spPr bwMode="auto">
          <a:xfrm>
            <a:off x="1369484" y="4983163"/>
            <a:ext cx="853016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2" name="Rectangle 30"/>
          <p:cNvSpPr>
            <a:spLocks noChangeArrowheads="1"/>
          </p:cNvSpPr>
          <p:nvPr/>
        </p:nvSpPr>
        <p:spPr bwMode="auto">
          <a:xfrm>
            <a:off x="2383368" y="4983163"/>
            <a:ext cx="853017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31"/>
          <p:cNvSpPr>
            <a:spLocks noChangeArrowheads="1"/>
          </p:cNvSpPr>
          <p:nvPr/>
        </p:nvSpPr>
        <p:spPr bwMode="auto">
          <a:xfrm>
            <a:off x="3452284" y="4953000"/>
            <a:ext cx="8551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4" name="Rectangle 32"/>
          <p:cNvSpPr>
            <a:spLocks noChangeArrowheads="1"/>
          </p:cNvSpPr>
          <p:nvPr/>
        </p:nvSpPr>
        <p:spPr bwMode="auto">
          <a:xfrm>
            <a:off x="1586537" y="51054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</a:t>
            </a:r>
          </a:p>
        </p:txBody>
      </p:sp>
      <p:sp>
        <p:nvSpPr>
          <p:cNvPr id="37915" name="Rectangle 33"/>
          <p:cNvSpPr>
            <a:spLocks noChangeArrowheads="1"/>
          </p:cNvSpPr>
          <p:nvPr/>
        </p:nvSpPr>
        <p:spPr bwMode="auto">
          <a:xfrm>
            <a:off x="3585663" y="5075238"/>
            <a:ext cx="5587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11</a:t>
            </a:r>
          </a:p>
        </p:txBody>
      </p:sp>
      <p:sp>
        <p:nvSpPr>
          <p:cNvPr id="37916" name="Rectangle 34"/>
          <p:cNvSpPr>
            <a:spLocks noChangeArrowheads="1"/>
          </p:cNvSpPr>
          <p:nvPr/>
        </p:nvSpPr>
        <p:spPr bwMode="auto">
          <a:xfrm>
            <a:off x="2602537" y="51054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55986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368800" y="838200"/>
            <a:ext cx="3962400" cy="20716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PIVOT = 15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= 4 j = 3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&lt; j    NO SWAP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Return j = 3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  <a:latin typeface="Tahoma" pitchFamily="34" charset="0"/>
              </a:rPr>
              <a:t>Q = Partisi = 3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368800" y="3200401"/>
            <a:ext cx="2235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QS(3,5)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588000" y="4114801"/>
            <a:ext cx="21336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QS(4,5)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2946400" y="4114801"/>
            <a:ext cx="2235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QS(3,3)</a:t>
            </a: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flipH="1">
            <a:off x="4368800" y="38100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5892800" y="3810000"/>
            <a:ext cx="711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2235200" y="3505200"/>
            <a:ext cx="1422400" cy="461665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q = 3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4665133" y="5364163"/>
            <a:ext cx="831851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5759451" y="5364163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6612467" y="5364163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7689851" y="5364163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8542867" y="5364163"/>
            <a:ext cx="831851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9398000" y="5364163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10435167" y="5364163"/>
            <a:ext cx="869951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4747075" y="54864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12</a:t>
            </a:r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5864675" y="54864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15</a:t>
            </a:r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6717692" y="54864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17</a:t>
            </a:r>
          </a:p>
        </p:txBody>
      </p:sp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7797192" y="54864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23</a:t>
            </a:r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8650208" y="54864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20</a:t>
            </a:r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9503226" y="54864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31</a:t>
            </a:r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10559442" y="54864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35</a:t>
            </a:r>
          </a:p>
        </p:txBody>
      </p:sp>
      <p:sp>
        <p:nvSpPr>
          <p:cNvPr id="38935" name="Rectangle 24"/>
          <p:cNvSpPr>
            <a:spLocks noChangeArrowheads="1"/>
          </p:cNvSpPr>
          <p:nvPr/>
        </p:nvSpPr>
        <p:spPr bwMode="auto">
          <a:xfrm>
            <a:off x="1369484" y="5364163"/>
            <a:ext cx="853016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6" name="Rectangle 25"/>
          <p:cNvSpPr>
            <a:spLocks noChangeArrowheads="1"/>
          </p:cNvSpPr>
          <p:nvPr/>
        </p:nvSpPr>
        <p:spPr bwMode="auto">
          <a:xfrm>
            <a:off x="2383368" y="5364163"/>
            <a:ext cx="853017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7" name="Rectangle 26"/>
          <p:cNvSpPr>
            <a:spLocks noChangeArrowheads="1"/>
          </p:cNvSpPr>
          <p:nvPr/>
        </p:nvSpPr>
        <p:spPr bwMode="auto">
          <a:xfrm>
            <a:off x="3452284" y="5334000"/>
            <a:ext cx="8551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8" name="Rectangle 27"/>
          <p:cNvSpPr>
            <a:spLocks noChangeArrowheads="1"/>
          </p:cNvSpPr>
          <p:nvPr/>
        </p:nvSpPr>
        <p:spPr bwMode="auto">
          <a:xfrm>
            <a:off x="1586537" y="54864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</a:t>
            </a:r>
          </a:p>
        </p:txBody>
      </p:sp>
      <p:sp>
        <p:nvSpPr>
          <p:cNvPr id="38939" name="Rectangle 28"/>
          <p:cNvSpPr>
            <a:spLocks noChangeArrowheads="1"/>
          </p:cNvSpPr>
          <p:nvPr/>
        </p:nvSpPr>
        <p:spPr bwMode="auto">
          <a:xfrm>
            <a:off x="3585663" y="5456238"/>
            <a:ext cx="5587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11</a:t>
            </a:r>
          </a:p>
        </p:txBody>
      </p:sp>
      <p:sp>
        <p:nvSpPr>
          <p:cNvPr id="38940" name="Rectangle 29"/>
          <p:cNvSpPr>
            <a:spLocks noChangeArrowheads="1"/>
          </p:cNvSpPr>
          <p:nvPr/>
        </p:nvSpPr>
        <p:spPr bwMode="auto">
          <a:xfrm>
            <a:off x="2602537" y="54864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8383743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480733" y="427038"/>
            <a:ext cx="21336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QS(4,5)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871133" y="1265237"/>
            <a:ext cx="3962400" cy="20716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PIVOT = 15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= 4 j = 4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&lt; j    NO SWAP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Return j = 4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  <a:latin typeface="Tahoma" pitchFamily="34" charset="0"/>
              </a:rPr>
              <a:t>Q = Partisi = 4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8678333" y="731838"/>
            <a:ext cx="21336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QS(4,5)</a:t>
            </a:r>
          </a:p>
        </p:txBody>
      </p:sp>
      <p:sp>
        <p:nvSpPr>
          <p:cNvPr id="39941" name="Text Box 9"/>
          <p:cNvSpPr txBox="1">
            <a:spLocks noChangeArrowheads="1"/>
          </p:cNvSpPr>
          <p:nvPr/>
        </p:nvSpPr>
        <p:spPr bwMode="auto">
          <a:xfrm>
            <a:off x="9999133" y="1666875"/>
            <a:ext cx="2133600" cy="58896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QS(5,5)</a:t>
            </a:r>
          </a:p>
        </p:txBody>
      </p:sp>
      <p:sp>
        <p:nvSpPr>
          <p:cNvPr id="39942" name="Text Box 10"/>
          <p:cNvSpPr txBox="1">
            <a:spLocks noChangeArrowheads="1"/>
          </p:cNvSpPr>
          <p:nvPr/>
        </p:nvSpPr>
        <p:spPr bwMode="auto">
          <a:xfrm>
            <a:off x="7459133" y="1666875"/>
            <a:ext cx="2235200" cy="58896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QS(4,4)</a:t>
            </a:r>
          </a:p>
        </p:txBody>
      </p:sp>
      <p:sp>
        <p:nvSpPr>
          <p:cNvPr id="39943" name="Line 11"/>
          <p:cNvSpPr>
            <a:spLocks noChangeShapeType="1"/>
          </p:cNvSpPr>
          <p:nvPr/>
        </p:nvSpPr>
        <p:spPr bwMode="auto">
          <a:xfrm flipH="1">
            <a:off x="8779933" y="1198562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39944" name="Line 12"/>
          <p:cNvSpPr>
            <a:spLocks noChangeShapeType="1"/>
          </p:cNvSpPr>
          <p:nvPr/>
        </p:nvSpPr>
        <p:spPr bwMode="auto">
          <a:xfrm>
            <a:off x="9999133" y="1198562"/>
            <a:ext cx="10160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39945" name="Text Box 13"/>
          <p:cNvSpPr txBox="1">
            <a:spLocks noChangeArrowheads="1"/>
          </p:cNvSpPr>
          <p:nvPr/>
        </p:nvSpPr>
        <p:spPr bwMode="auto">
          <a:xfrm>
            <a:off x="6849533" y="960437"/>
            <a:ext cx="1422400" cy="461665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q = 4</a:t>
            </a:r>
          </a:p>
        </p:txBody>
      </p:sp>
      <p:sp>
        <p:nvSpPr>
          <p:cNvPr id="39946" name="Line 14"/>
          <p:cNvSpPr>
            <a:spLocks noChangeShapeType="1"/>
          </p:cNvSpPr>
          <p:nvPr/>
        </p:nvSpPr>
        <p:spPr bwMode="auto">
          <a:xfrm>
            <a:off x="6239933" y="1874837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39947" name="Rectangle 15"/>
          <p:cNvSpPr>
            <a:spLocks noChangeArrowheads="1"/>
          </p:cNvSpPr>
          <p:nvPr/>
        </p:nvSpPr>
        <p:spPr bwMode="auto">
          <a:xfrm>
            <a:off x="4931833" y="3429000"/>
            <a:ext cx="831851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Rectangle 16"/>
          <p:cNvSpPr>
            <a:spLocks noChangeArrowheads="1"/>
          </p:cNvSpPr>
          <p:nvPr/>
        </p:nvSpPr>
        <p:spPr bwMode="auto">
          <a:xfrm>
            <a:off x="6026151" y="3429000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Rectangle 17"/>
          <p:cNvSpPr>
            <a:spLocks noChangeArrowheads="1"/>
          </p:cNvSpPr>
          <p:nvPr/>
        </p:nvSpPr>
        <p:spPr bwMode="auto">
          <a:xfrm>
            <a:off x="7018867" y="3429000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Rectangle 18"/>
          <p:cNvSpPr>
            <a:spLocks noChangeArrowheads="1"/>
          </p:cNvSpPr>
          <p:nvPr/>
        </p:nvSpPr>
        <p:spPr bwMode="auto">
          <a:xfrm>
            <a:off x="8096251" y="3429000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Rectangle 19"/>
          <p:cNvSpPr>
            <a:spLocks noChangeArrowheads="1"/>
          </p:cNvSpPr>
          <p:nvPr/>
        </p:nvSpPr>
        <p:spPr bwMode="auto">
          <a:xfrm>
            <a:off x="8949266" y="3429000"/>
            <a:ext cx="831851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Rectangle 20"/>
          <p:cNvSpPr>
            <a:spLocks noChangeArrowheads="1"/>
          </p:cNvSpPr>
          <p:nvPr/>
        </p:nvSpPr>
        <p:spPr bwMode="auto">
          <a:xfrm>
            <a:off x="9804400" y="3429000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Rectangle 21"/>
          <p:cNvSpPr>
            <a:spLocks noChangeArrowheads="1"/>
          </p:cNvSpPr>
          <p:nvPr/>
        </p:nvSpPr>
        <p:spPr bwMode="auto">
          <a:xfrm>
            <a:off x="10841567" y="3429000"/>
            <a:ext cx="869951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Rectangle 22"/>
          <p:cNvSpPr>
            <a:spLocks noChangeArrowheads="1"/>
          </p:cNvSpPr>
          <p:nvPr/>
        </p:nvSpPr>
        <p:spPr bwMode="auto">
          <a:xfrm>
            <a:off x="5013775" y="3551237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12</a:t>
            </a:r>
          </a:p>
        </p:txBody>
      </p:sp>
      <p:sp>
        <p:nvSpPr>
          <p:cNvPr id="39955" name="Rectangle 23"/>
          <p:cNvSpPr>
            <a:spLocks noChangeArrowheads="1"/>
          </p:cNvSpPr>
          <p:nvPr/>
        </p:nvSpPr>
        <p:spPr bwMode="auto">
          <a:xfrm>
            <a:off x="6131375" y="3551237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15</a:t>
            </a:r>
          </a:p>
        </p:txBody>
      </p:sp>
      <p:sp>
        <p:nvSpPr>
          <p:cNvPr id="39956" name="Rectangle 24"/>
          <p:cNvSpPr>
            <a:spLocks noChangeArrowheads="1"/>
          </p:cNvSpPr>
          <p:nvPr/>
        </p:nvSpPr>
        <p:spPr bwMode="auto">
          <a:xfrm>
            <a:off x="7124092" y="3551237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17</a:t>
            </a:r>
          </a:p>
        </p:txBody>
      </p:sp>
      <p:sp>
        <p:nvSpPr>
          <p:cNvPr id="39957" name="Rectangle 25"/>
          <p:cNvSpPr>
            <a:spLocks noChangeArrowheads="1"/>
          </p:cNvSpPr>
          <p:nvPr/>
        </p:nvSpPr>
        <p:spPr bwMode="auto">
          <a:xfrm>
            <a:off x="8203592" y="3551237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23</a:t>
            </a:r>
          </a:p>
        </p:txBody>
      </p:sp>
      <p:sp>
        <p:nvSpPr>
          <p:cNvPr id="39958" name="Rectangle 26"/>
          <p:cNvSpPr>
            <a:spLocks noChangeArrowheads="1"/>
          </p:cNvSpPr>
          <p:nvPr/>
        </p:nvSpPr>
        <p:spPr bwMode="auto">
          <a:xfrm>
            <a:off x="9056608" y="3551237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20</a:t>
            </a:r>
          </a:p>
        </p:txBody>
      </p:sp>
      <p:sp>
        <p:nvSpPr>
          <p:cNvPr id="39959" name="Rectangle 27"/>
          <p:cNvSpPr>
            <a:spLocks noChangeArrowheads="1"/>
          </p:cNvSpPr>
          <p:nvPr/>
        </p:nvSpPr>
        <p:spPr bwMode="auto">
          <a:xfrm>
            <a:off x="9909625" y="3551237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31</a:t>
            </a:r>
          </a:p>
        </p:txBody>
      </p:sp>
      <p:sp>
        <p:nvSpPr>
          <p:cNvPr id="39960" name="Rectangle 28"/>
          <p:cNvSpPr>
            <a:spLocks noChangeArrowheads="1"/>
          </p:cNvSpPr>
          <p:nvPr/>
        </p:nvSpPr>
        <p:spPr bwMode="auto">
          <a:xfrm>
            <a:off x="10965841" y="3551237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35</a:t>
            </a:r>
          </a:p>
        </p:txBody>
      </p:sp>
      <p:sp>
        <p:nvSpPr>
          <p:cNvPr id="39961" name="Rectangle 29"/>
          <p:cNvSpPr>
            <a:spLocks noChangeArrowheads="1"/>
          </p:cNvSpPr>
          <p:nvPr/>
        </p:nvSpPr>
        <p:spPr bwMode="auto">
          <a:xfrm>
            <a:off x="1636184" y="3429000"/>
            <a:ext cx="853016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2" name="Rectangle 30"/>
          <p:cNvSpPr>
            <a:spLocks noChangeArrowheads="1"/>
          </p:cNvSpPr>
          <p:nvPr/>
        </p:nvSpPr>
        <p:spPr bwMode="auto">
          <a:xfrm>
            <a:off x="2650067" y="3429000"/>
            <a:ext cx="853017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3" name="Rectangle 31"/>
          <p:cNvSpPr>
            <a:spLocks noChangeArrowheads="1"/>
          </p:cNvSpPr>
          <p:nvPr/>
        </p:nvSpPr>
        <p:spPr bwMode="auto">
          <a:xfrm>
            <a:off x="3718984" y="3398837"/>
            <a:ext cx="8551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4" name="Rectangle 32"/>
          <p:cNvSpPr>
            <a:spLocks noChangeArrowheads="1"/>
          </p:cNvSpPr>
          <p:nvPr/>
        </p:nvSpPr>
        <p:spPr bwMode="auto">
          <a:xfrm>
            <a:off x="1853237" y="3551237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</a:t>
            </a:r>
          </a:p>
        </p:txBody>
      </p:sp>
      <p:sp>
        <p:nvSpPr>
          <p:cNvPr id="39965" name="Rectangle 33"/>
          <p:cNvSpPr>
            <a:spLocks noChangeArrowheads="1"/>
          </p:cNvSpPr>
          <p:nvPr/>
        </p:nvSpPr>
        <p:spPr bwMode="auto">
          <a:xfrm>
            <a:off x="3852362" y="3521075"/>
            <a:ext cx="5587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11</a:t>
            </a:r>
          </a:p>
        </p:txBody>
      </p:sp>
      <p:sp>
        <p:nvSpPr>
          <p:cNvPr id="39966" name="Rectangle 34"/>
          <p:cNvSpPr>
            <a:spLocks noChangeArrowheads="1"/>
          </p:cNvSpPr>
          <p:nvPr/>
        </p:nvSpPr>
        <p:spPr bwMode="auto">
          <a:xfrm>
            <a:off x="2869237" y="3551237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9</a:t>
            </a:r>
          </a:p>
        </p:txBody>
      </p:sp>
      <p:sp>
        <p:nvSpPr>
          <p:cNvPr id="39967" name="Text Box 35"/>
          <p:cNvSpPr txBox="1">
            <a:spLocks noChangeArrowheads="1"/>
          </p:cNvSpPr>
          <p:nvPr/>
        </p:nvSpPr>
        <p:spPr bwMode="auto">
          <a:xfrm>
            <a:off x="1566333" y="4403725"/>
            <a:ext cx="3759200" cy="58896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QuickSort(6,8)</a:t>
            </a:r>
          </a:p>
        </p:txBody>
      </p:sp>
      <p:sp>
        <p:nvSpPr>
          <p:cNvPr id="39968" name="Text Box 36"/>
          <p:cNvSpPr txBox="1">
            <a:spLocks noChangeArrowheads="1"/>
          </p:cNvSpPr>
          <p:nvPr/>
        </p:nvSpPr>
        <p:spPr bwMode="auto">
          <a:xfrm>
            <a:off x="6849533" y="4237037"/>
            <a:ext cx="3962400" cy="12017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PIVOT = 23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= 6 j = 7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&lt; j    SWAP</a:t>
            </a:r>
          </a:p>
        </p:txBody>
      </p:sp>
      <p:sp>
        <p:nvSpPr>
          <p:cNvPr id="39969" name="Line 37"/>
          <p:cNvSpPr>
            <a:spLocks noChangeShapeType="1"/>
          </p:cNvSpPr>
          <p:nvPr/>
        </p:nvSpPr>
        <p:spPr bwMode="auto">
          <a:xfrm>
            <a:off x="5833533" y="4784725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39970" name="Rectangle 38"/>
          <p:cNvSpPr>
            <a:spLocks noChangeArrowheads="1"/>
          </p:cNvSpPr>
          <p:nvPr/>
        </p:nvSpPr>
        <p:spPr bwMode="auto">
          <a:xfrm>
            <a:off x="4584699" y="5513715"/>
            <a:ext cx="831851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1" name="Rectangle 39"/>
          <p:cNvSpPr>
            <a:spLocks noChangeArrowheads="1"/>
          </p:cNvSpPr>
          <p:nvPr/>
        </p:nvSpPr>
        <p:spPr bwMode="auto">
          <a:xfrm>
            <a:off x="5679017" y="5513715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2" name="Rectangle 40"/>
          <p:cNvSpPr>
            <a:spLocks noChangeArrowheads="1"/>
          </p:cNvSpPr>
          <p:nvPr/>
        </p:nvSpPr>
        <p:spPr bwMode="auto">
          <a:xfrm>
            <a:off x="6671733" y="5513715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3" name="Rectangle 41"/>
          <p:cNvSpPr>
            <a:spLocks noChangeArrowheads="1"/>
          </p:cNvSpPr>
          <p:nvPr/>
        </p:nvSpPr>
        <p:spPr bwMode="auto">
          <a:xfrm>
            <a:off x="7749116" y="5513715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4" name="Rectangle 42"/>
          <p:cNvSpPr>
            <a:spLocks noChangeArrowheads="1"/>
          </p:cNvSpPr>
          <p:nvPr/>
        </p:nvSpPr>
        <p:spPr bwMode="auto">
          <a:xfrm>
            <a:off x="8602132" y="5513715"/>
            <a:ext cx="831851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Rectangle 43"/>
          <p:cNvSpPr>
            <a:spLocks noChangeArrowheads="1"/>
          </p:cNvSpPr>
          <p:nvPr/>
        </p:nvSpPr>
        <p:spPr bwMode="auto">
          <a:xfrm>
            <a:off x="9457266" y="5513715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Rectangle 44"/>
          <p:cNvSpPr>
            <a:spLocks noChangeArrowheads="1"/>
          </p:cNvSpPr>
          <p:nvPr/>
        </p:nvSpPr>
        <p:spPr bwMode="auto">
          <a:xfrm>
            <a:off x="10494433" y="5513715"/>
            <a:ext cx="869951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7" name="Rectangle 45"/>
          <p:cNvSpPr>
            <a:spLocks noChangeArrowheads="1"/>
          </p:cNvSpPr>
          <p:nvPr/>
        </p:nvSpPr>
        <p:spPr bwMode="auto">
          <a:xfrm>
            <a:off x="4666641" y="5635953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12</a:t>
            </a:r>
          </a:p>
        </p:txBody>
      </p:sp>
      <p:sp>
        <p:nvSpPr>
          <p:cNvPr id="39978" name="Rectangle 46"/>
          <p:cNvSpPr>
            <a:spLocks noChangeArrowheads="1"/>
          </p:cNvSpPr>
          <p:nvPr/>
        </p:nvSpPr>
        <p:spPr bwMode="auto">
          <a:xfrm>
            <a:off x="5784241" y="5635953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15</a:t>
            </a:r>
          </a:p>
        </p:txBody>
      </p:sp>
      <p:sp>
        <p:nvSpPr>
          <p:cNvPr id="39979" name="Rectangle 47"/>
          <p:cNvSpPr>
            <a:spLocks noChangeArrowheads="1"/>
          </p:cNvSpPr>
          <p:nvPr/>
        </p:nvSpPr>
        <p:spPr bwMode="auto">
          <a:xfrm>
            <a:off x="6776958" y="5635953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17</a:t>
            </a:r>
          </a:p>
        </p:txBody>
      </p:sp>
      <p:sp>
        <p:nvSpPr>
          <p:cNvPr id="39980" name="Rectangle 48"/>
          <p:cNvSpPr>
            <a:spLocks noChangeArrowheads="1"/>
          </p:cNvSpPr>
          <p:nvPr/>
        </p:nvSpPr>
        <p:spPr bwMode="auto">
          <a:xfrm>
            <a:off x="7856458" y="5635953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20</a:t>
            </a:r>
          </a:p>
        </p:txBody>
      </p:sp>
      <p:sp>
        <p:nvSpPr>
          <p:cNvPr id="39981" name="Rectangle 49"/>
          <p:cNvSpPr>
            <a:spLocks noChangeArrowheads="1"/>
          </p:cNvSpPr>
          <p:nvPr/>
        </p:nvSpPr>
        <p:spPr bwMode="auto">
          <a:xfrm>
            <a:off x="8709474" y="5635953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23</a:t>
            </a:r>
          </a:p>
        </p:txBody>
      </p:sp>
      <p:sp>
        <p:nvSpPr>
          <p:cNvPr id="39982" name="Rectangle 50"/>
          <p:cNvSpPr>
            <a:spLocks noChangeArrowheads="1"/>
          </p:cNvSpPr>
          <p:nvPr/>
        </p:nvSpPr>
        <p:spPr bwMode="auto">
          <a:xfrm>
            <a:off x="9562491" y="5635953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31</a:t>
            </a:r>
          </a:p>
        </p:txBody>
      </p:sp>
      <p:sp>
        <p:nvSpPr>
          <p:cNvPr id="39983" name="Rectangle 51"/>
          <p:cNvSpPr>
            <a:spLocks noChangeArrowheads="1"/>
          </p:cNvSpPr>
          <p:nvPr/>
        </p:nvSpPr>
        <p:spPr bwMode="auto">
          <a:xfrm>
            <a:off x="10618707" y="5635953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35</a:t>
            </a:r>
          </a:p>
        </p:txBody>
      </p:sp>
      <p:sp>
        <p:nvSpPr>
          <p:cNvPr id="39984" name="Rectangle 52"/>
          <p:cNvSpPr>
            <a:spLocks noChangeArrowheads="1"/>
          </p:cNvSpPr>
          <p:nvPr/>
        </p:nvSpPr>
        <p:spPr bwMode="auto">
          <a:xfrm>
            <a:off x="1289050" y="5513715"/>
            <a:ext cx="853016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5" name="Rectangle 53"/>
          <p:cNvSpPr>
            <a:spLocks noChangeArrowheads="1"/>
          </p:cNvSpPr>
          <p:nvPr/>
        </p:nvSpPr>
        <p:spPr bwMode="auto">
          <a:xfrm>
            <a:off x="2302933" y="5513715"/>
            <a:ext cx="853017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6" name="Rectangle 54"/>
          <p:cNvSpPr>
            <a:spLocks noChangeArrowheads="1"/>
          </p:cNvSpPr>
          <p:nvPr/>
        </p:nvSpPr>
        <p:spPr bwMode="auto">
          <a:xfrm>
            <a:off x="3371850" y="5483552"/>
            <a:ext cx="8551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7" name="Rectangle 55"/>
          <p:cNvSpPr>
            <a:spLocks noChangeArrowheads="1"/>
          </p:cNvSpPr>
          <p:nvPr/>
        </p:nvSpPr>
        <p:spPr bwMode="auto">
          <a:xfrm>
            <a:off x="1506103" y="5635953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</a:t>
            </a:r>
          </a:p>
        </p:txBody>
      </p:sp>
      <p:sp>
        <p:nvSpPr>
          <p:cNvPr id="39988" name="Rectangle 56"/>
          <p:cNvSpPr>
            <a:spLocks noChangeArrowheads="1"/>
          </p:cNvSpPr>
          <p:nvPr/>
        </p:nvSpPr>
        <p:spPr bwMode="auto">
          <a:xfrm>
            <a:off x="3505228" y="5605790"/>
            <a:ext cx="5587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11</a:t>
            </a:r>
          </a:p>
        </p:txBody>
      </p:sp>
      <p:sp>
        <p:nvSpPr>
          <p:cNvPr id="39989" name="Rectangle 57"/>
          <p:cNvSpPr>
            <a:spLocks noChangeArrowheads="1"/>
          </p:cNvSpPr>
          <p:nvPr/>
        </p:nvSpPr>
        <p:spPr bwMode="auto">
          <a:xfrm>
            <a:off x="2522103" y="5635953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9</a:t>
            </a:r>
          </a:p>
        </p:txBody>
      </p:sp>
      <p:sp>
        <p:nvSpPr>
          <p:cNvPr id="39990" name="Freeform 58"/>
          <p:cNvSpPr>
            <a:spLocks/>
          </p:cNvSpPr>
          <p:nvPr/>
        </p:nvSpPr>
        <p:spPr bwMode="auto">
          <a:xfrm flipV="1">
            <a:off x="8065515" y="6159173"/>
            <a:ext cx="1219200" cy="381000"/>
          </a:xfrm>
          <a:custGeom>
            <a:avLst/>
            <a:gdLst>
              <a:gd name="T0" fmla="*/ 0 w 384"/>
              <a:gd name="T1" fmla="*/ 2147483647 h 72"/>
              <a:gd name="T2" fmla="*/ 2147483647 w 384"/>
              <a:gd name="T3" fmla="*/ 0 h 72"/>
              <a:gd name="T4" fmla="*/ 2147483647 w 384"/>
              <a:gd name="T5" fmla="*/ 2147483647 h 72"/>
              <a:gd name="T6" fmla="*/ 0 60000 65536"/>
              <a:gd name="T7" fmla="*/ 0 60000 65536"/>
              <a:gd name="T8" fmla="*/ 0 60000 65536"/>
              <a:gd name="T9" fmla="*/ 0 w 384"/>
              <a:gd name="T10" fmla="*/ 0 h 72"/>
              <a:gd name="T11" fmla="*/ 384 w 384"/>
              <a:gd name="T12" fmla="*/ 72 h 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72">
                <a:moveTo>
                  <a:pt x="0" y="71"/>
                </a:moveTo>
                <a:cubicBezTo>
                  <a:pt x="32" y="59"/>
                  <a:pt x="128" y="0"/>
                  <a:pt x="192" y="0"/>
                </a:cubicBezTo>
                <a:cubicBezTo>
                  <a:pt x="256" y="0"/>
                  <a:pt x="344" y="57"/>
                  <a:pt x="384" y="72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80345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7620000" y="533401"/>
            <a:ext cx="21336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QS(6,8)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9652000" y="1828801"/>
            <a:ext cx="21336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QS(7,8)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604000" y="1828801"/>
            <a:ext cx="22352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QS(6,6)</a:t>
            </a:r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 flipH="1">
            <a:off x="7823200" y="12192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9448800" y="1219200"/>
            <a:ext cx="10160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5588000" y="1295400"/>
            <a:ext cx="1422400" cy="461665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q = 6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1320800" y="533400"/>
            <a:ext cx="3962400" cy="20716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PIVOT = 23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= 7 j = 6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&lt; j    NO SWAP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Return j = 6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  <a:latin typeface="Tahoma" pitchFamily="34" charset="0"/>
              </a:rPr>
              <a:t>Q = Partisi = 6</a:t>
            </a: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5892800" y="6858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4811185" y="2849563"/>
            <a:ext cx="831849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5905500" y="2849563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6898218" y="2849563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7975600" y="2849563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8989485" y="2849563"/>
            <a:ext cx="831849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9844618" y="2849563"/>
            <a:ext cx="8297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10881784" y="2849563"/>
            <a:ext cx="869949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4893126" y="29718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12</a:t>
            </a:r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6010726" y="29718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15</a:t>
            </a:r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7003442" y="29718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17</a:t>
            </a:r>
          </a:p>
        </p:txBody>
      </p:sp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8082942" y="29718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20</a:t>
            </a:r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9096826" y="29718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23</a:t>
            </a:r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9949842" y="29718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31</a:t>
            </a:r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11006059" y="29718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35</a:t>
            </a:r>
          </a:p>
        </p:txBody>
      </p:sp>
      <p:sp>
        <p:nvSpPr>
          <p:cNvPr id="40984" name="Rectangle 24"/>
          <p:cNvSpPr>
            <a:spLocks noChangeArrowheads="1"/>
          </p:cNvSpPr>
          <p:nvPr/>
        </p:nvSpPr>
        <p:spPr bwMode="auto">
          <a:xfrm>
            <a:off x="1515534" y="2849563"/>
            <a:ext cx="853017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Rectangle 25"/>
          <p:cNvSpPr>
            <a:spLocks noChangeArrowheads="1"/>
          </p:cNvSpPr>
          <p:nvPr/>
        </p:nvSpPr>
        <p:spPr bwMode="auto">
          <a:xfrm>
            <a:off x="2529417" y="2849563"/>
            <a:ext cx="853016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Rectangle 26"/>
          <p:cNvSpPr>
            <a:spLocks noChangeArrowheads="1"/>
          </p:cNvSpPr>
          <p:nvPr/>
        </p:nvSpPr>
        <p:spPr bwMode="auto">
          <a:xfrm>
            <a:off x="3598334" y="2819400"/>
            <a:ext cx="855133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Rectangle 27"/>
          <p:cNvSpPr>
            <a:spLocks noChangeArrowheads="1"/>
          </p:cNvSpPr>
          <p:nvPr/>
        </p:nvSpPr>
        <p:spPr bwMode="auto">
          <a:xfrm>
            <a:off x="1732588" y="29718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</a:t>
            </a:r>
          </a:p>
        </p:txBody>
      </p:sp>
      <p:sp>
        <p:nvSpPr>
          <p:cNvPr id="40988" name="Rectangle 28"/>
          <p:cNvSpPr>
            <a:spLocks noChangeArrowheads="1"/>
          </p:cNvSpPr>
          <p:nvPr/>
        </p:nvSpPr>
        <p:spPr bwMode="auto">
          <a:xfrm>
            <a:off x="3731712" y="2941638"/>
            <a:ext cx="5587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11</a:t>
            </a:r>
          </a:p>
        </p:txBody>
      </p:sp>
      <p:sp>
        <p:nvSpPr>
          <p:cNvPr id="40989" name="Rectangle 29"/>
          <p:cNvSpPr>
            <a:spLocks noChangeArrowheads="1"/>
          </p:cNvSpPr>
          <p:nvPr/>
        </p:nvSpPr>
        <p:spPr bwMode="auto">
          <a:xfrm>
            <a:off x="2748588" y="29718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9</a:t>
            </a:r>
          </a:p>
        </p:txBody>
      </p:sp>
      <p:sp>
        <p:nvSpPr>
          <p:cNvPr id="40990" name="Text Box 30"/>
          <p:cNvSpPr txBox="1">
            <a:spLocks noChangeArrowheads="1"/>
          </p:cNvSpPr>
          <p:nvPr/>
        </p:nvSpPr>
        <p:spPr bwMode="auto">
          <a:xfrm>
            <a:off x="2368551" y="3654470"/>
            <a:ext cx="21336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QS(7,8)</a:t>
            </a:r>
          </a:p>
        </p:txBody>
      </p:sp>
      <p:sp>
        <p:nvSpPr>
          <p:cNvPr id="40991" name="Text Box 31"/>
          <p:cNvSpPr txBox="1">
            <a:spLocks noChangeArrowheads="1"/>
          </p:cNvSpPr>
          <p:nvPr/>
        </p:nvSpPr>
        <p:spPr bwMode="auto">
          <a:xfrm>
            <a:off x="1320800" y="4423615"/>
            <a:ext cx="3962400" cy="186204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PIVOT = 23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i = 7 j = 7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i &lt; j    NO SWAP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Return j = 7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ahoma" pitchFamily="34" charset="0"/>
              </a:rPr>
              <a:t>Q = Partisi = 7</a:t>
            </a:r>
          </a:p>
        </p:txBody>
      </p:sp>
      <p:sp>
        <p:nvSpPr>
          <p:cNvPr id="40992" name="Text Box 32"/>
          <p:cNvSpPr txBox="1">
            <a:spLocks noChangeArrowheads="1"/>
          </p:cNvSpPr>
          <p:nvPr/>
        </p:nvSpPr>
        <p:spPr bwMode="auto">
          <a:xfrm>
            <a:off x="8026400" y="4267201"/>
            <a:ext cx="21336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QS(7,8)</a:t>
            </a:r>
          </a:p>
        </p:txBody>
      </p:sp>
      <p:sp>
        <p:nvSpPr>
          <p:cNvPr id="40993" name="Text Box 35"/>
          <p:cNvSpPr txBox="1">
            <a:spLocks noChangeArrowheads="1"/>
          </p:cNvSpPr>
          <p:nvPr/>
        </p:nvSpPr>
        <p:spPr bwMode="auto">
          <a:xfrm>
            <a:off x="9245600" y="5410201"/>
            <a:ext cx="1727200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QS(8,8)</a:t>
            </a:r>
          </a:p>
        </p:txBody>
      </p:sp>
      <p:sp>
        <p:nvSpPr>
          <p:cNvPr id="40994" name="Text Box 36"/>
          <p:cNvSpPr txBox="1">
            <a:spLocks noChangeArrowheads="1"/>
          </p:cNvSpPr>
          <p:nvPr/>
        </p:nvSpPr>
        <p:spPr bwMode="auto">
          <a:xfrm>
            <a:off x="7213600" y="5354639"/>
            <a:ext cx="1828800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QS(7,7)</a:t>
            </a:r>
          </a:p>
        </p:txBody>
      </p:sp>
      <p:sp>
        <p:nvSpPr>
          <p:cNvPr id="40995" name="Line 37"/>
          <p:cNvSpPr>
            <a:spLocks noChangeShapeType="1"/>
          </p:cNvSpPr>
          <p:nvPr/>
        </p:nvSpPr>
        <p:spPr bwMode="auto">
          <a:xfrm flipH="1">
            <a:off x="8026400" y="48768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40996" name="Line 38"/>
          <p:cNvSpPr>
            <a:spLocks noChangeShapeType="1"/>
          </p:cNvSpPr>
          <p:nvPr/>
        </p:nvSpPr>
        <p:spPr bwMode="auto">
          <a:xfrm>
            <a:off x="9347200" y="4876800"/>
            <a:ext cx="11176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80517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Analisa Quicksort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z="2800" dirty="0" err="1" smtClean="0"/>
              <a:t>Misalkan</a:t>
            </a:r>
            <a:r>
              <a:rPr lang="en-US" sz="2800" dirty="0" smtClean="0"/>
              <a:t> pivot </a:t>
            </a:r>
            <a:r>
              <a:rPr lang="en-US" sz="2800" dirty="0" err="1" smtClean="0"/>
              <a:t>dipilih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random.</a:t>
            </a:r>
          </a:p>
          <a:p>
            <a:pPr marL="609600" indent="-609600" eaLnBrk="1" hangingPunct="1"/>
            <a:r>
              <a:rPr lang="en-US" sz="2800" dirty="0" err="1" smtClean="0"/>
              <a:t>Berapa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running time </a:t>
            </a:r>
            <a:r>
              <a:rPr lang="en-US" sz="2800" dirty="0" err="1" smtClean="0"/>
              <a:t>untuk</a:t>
            </a:r>
            <a:r>
              <a:rPr lang="en-US" sz="2800" dirty="0" smtClean="0"/>
              <a:t> Best Case ?</a:t>
            </a:r>
          </a:p>
          <a:p>
            <a:pPr marL="990600" lvl="1" indent="-533400" eaLnBrk="1" hangingPunct="1"/>
            <a:r>
              <a:rPr lang="en-US" sz="2400" dirty="0" err="1" smtClean="0"/>
              <a:t>Rekursif</a:t>
            </a:r>
            <a:endParaRPr lang="en-US" sz="2400" dirty="0" smtClean="0"/>
          </a:p>
          <a:p>
            <a:pPr marL="1371600" lvl="2" indent="-457200" eaLnBrk="1" hangingPunct="1">
              <a:buFontTx/>
              <a:buAutoNum type="arabicPeriod"/>
            </a:pPr>
            <a:r>
              <a:rPr lang="en-US" sz="2000" dirty="0" err="1" smtClean="0"/>
              <a:t>Partisi</a:t>
            </a:r>
            <a:r>
              <a:rPr lang="en-US" sz="2000" dirty="0" smtClean="0"/>
              <a:t> </a:t>
            </a:r>
            <a:r>
              <a:rPr lang="en-US" sz="2000" dirty="0" err="1" smtClean="0"/>
              <a:t>membagi</a:t>
            </a:r>
            <a:r>
              <a:rPr lang="en-US" sz="2000" dirty="0" smtClean="0"/>
              <a:t> array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subarray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ukuran</a:t>
            </a:r>
            <a:r>
              <a:rPr lang="en-US" sz="2000" dirty="0" smtClean="0"/>
              <a:t> n/2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US" sz="2000" dirty="0" smtClean="0"/>
              <a:t>Quicksort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tiap</a:t>
            </a:r>
            <a:r>
              <a:rPr lang="en-US" sz="2000" dirty="0" smtClean="0"/>
              <a:t> </a:t>
            </a:r>
            <a:r>
              <a:rPr lang="en-US" sz="2000" dirty="0" err="1" smtClean="0"/>
              <a:t>subarray</a:t>
            </a:r>
            <a:endParaRPr lang="en-US" sz="2000" dirty="0" smtClean="0"/>
          </a:p>
          <a:p>
            <a:pPr marL="1371600" lvl="2" indent="-457200" eaLnBrk="1" hangingPunct="1">
              <a:buFontTx/>
              <a:buNone/>
            </a:pPr>
            <a:endParaRPr lang="en-US" sz="2000" dirty="0" smtClean="0"/>
          </a:p>
          <a:p>
            <a:pPr marL="990600" lvl="1" indent="-533400" eaLnBrk="1" hangingPunct="1"/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Rekursif</a:t>
            </a:r>
            <a:r>
              <a:rPr lang="en-US" sz="2400" dirty="0" smtClean="0"/>
              <a:t>  ? O(log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n)</a:t>
            </a:r>
          </a:p>
          <a:p>
            <a:pPr marL="990600" lvl="1" indent="-533400" eaLnBrk="1" hangingPunct="1"/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pengaksesan</a:t>
            </a:r>
            <a:r>
              <a:rPr lang="en-US" sz="2400" dirty="0" smtClean="0"/>
              <a:t> </a:t>
            </a:r>
            <a:r>
              <a:rPr lang="en-US" sz="2400" dirty="0" err="1" smtClean="0"/>
              <a:t>partisi</a:t>
            </a:r>
            <a:r>
              <a:rPr lang="en-US" sz="2400" dirty="0" smtClean="0"/>
              <a:t> ? O(n)</a:t>
            </a:r>
          </a:p>
        </p:txBody>
      </p:sp>
    </p:spTree>
    <p:extLst>
      <p:ext uri="{BB962C8B-B14F-4D97-AF65-F5344CB8AC3E}">
        <p14:creationId xmlns:p14="http://schemas.microsoft.com/office/powerpoint/2010/main" val="189841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34585" y="617538"/>
            <a:ext cx="10390716" cy="792162"/>
          </a:xfrm>
        </p:spPr>
        <p:txBody>
          <a:bodyPr/>
          <a:lstStyle/>
          <a:p>
            <a:pPr eaLnBrk="1" hangingPunct="1"/>
            <a:r>
              <a:rPr lang="en-US" smtClean="0"/>
              <a:t>Analisa Quicksort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219201"/>
            <a:ext cx="11480800" cy="4525963"/>
          </a:xfrm>
        </p:spPr>
        <p:txBody>
          <a:bodyPr/>
          <a:lstStyle/>
          <a:p>
            <a:pPr marL="609600" indent="-609600" eaLnBrk="1" hangingPunct="1"/>
            <a:endParaRPr lang="en-US" sz="2800" smtClean="0"/>
          </a:p>
          <a:p>
            <a:pPr marL="609600" indent="-609600" eaLnBrk="1" hangingPunct="1"/>
            <a:r>
              <a:rPr lang="en-US" sz="2800" smtClean="0"/>
              <a:t>Diasumsikan bahwa pivot dipilih secara random</a:t>
            </a:r>
          </a:p>
          <a:p>
            <a:pPr marL="609600" indent="-609600" eaLnBrk="1" hangingPunct="1"/>
            <a:r>
              <a:rPr lang="en-US" sz="2800" b="1" smtClean="0"/>
              <a:t>Running Time untuk Best case : O(n log</a:t>
            </a:r>
            <a:r>
              <a:rPr lang="en-US" sz="2800" b="1" baseline="-25000" smtClean="0"/>
              <a:t>2</a:t>
            </a:r>
            <a:r>
              <a:rPr lang="en-US" sz="2800" b="1" smtClean="0"/>
              <a:t>n)</a:t>
            </a:r>
          </a:p>
          <a:p>
            <a:pPr marL="990600" lvl="1" indent="-533400" eaLnBrk="1" hangingPunct="1"/>
            <a:r>
              <a:rPr lang="en-US" sz="2400" smtClean="0"/>
              <a:t>Pivot selalu berada ditengah elemen</a:t>
            </a:r>
          </a:p>
          <a:p>
            <a:pPr marL="990600" lvl="1" indent="-533400" eaLnBrk="1" hangingPunct="1"/>
            <a:r>
              <a:rPr lang="en-US" sz="2400" smtClean="0"/>
              <a:t>Tiap pemanggilan rekursif array dibagi menjadi dua subaarray dengan ukuran yang sama, Bagian sebelah kiri pivot : elemennya lebih kecil dari pivot, Bagian sebelah kanan pivot : elemennya lebih besar dari pivot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800" smtClean="0"/>
          </a:p>
        </p:txBody>
      </p:sp>
      <p:pic>
        <p:nvPicPr>
          <p:cNvPr id="17715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49879" y="4242594"/>
            <a:ext cx="4064000" cy="1573213"/>
          </a:xfrm>
          <a:noFill/>
        </p:spPr>
      </p:pic>
    </p:spTree>
    <p:extLst>
      <p:ext uri="{BB962C8B-B14F-4D97-AF65-F5344CB8AC3E}">
        <p14:creationId xmlns:p14="http://schemas.microsoft.com/office/powerpoint/2010/main" val="421121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Materi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Algoritma</a:t>
            </a:r>
            <a:r>
              <a:rPr lang="en-AU" dirty="0" smtClean="0"/>
              <a:t> Merge Sort</a:t>
            </a:r>
          </a:p>
          <a:p>
            <a:r>
              <a:rPr lang="en-AU" dirty="0" err="1" smtClean="0"/>
              <a:t>Algoritma</a:t>
            </a:r>
            <a:r>
              <a:rPr lang="en-AU" dirty="0" smtClean="0"/>
              <a:t> Quick Sort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77429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Analisa Quicksort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3600" dirty="0" err="1" smtClean="0"/>
              <a:t>Diasumsikan</a:t>
            </a:r>
            <a:r>
              <a:rPr lang="en-US" sz="3600" dirty="0" smtClean="0"/>
              <a:t> </a:t>
            </a:r>
            <a:r>
              <a:rPr lang="en-US" sz="3600" dirty="0" err="1" smtClean="0"/>
              <a:t>bahwa</a:t>
            </a:r>
            <a:r>
              <a:rPr lang="en-US" sz="3600" dirty="0" smtClean="0"/>
              <a:t> pivot </a:t>
            </a:r>
            <a:r>
              <a:rPr lang="en-US" sz="3600" dirty="0" err="1" smtClean="0"/>
              <a:t>dipilih</a:t>
            </a:r>
            <a:r>
              <a:rPr lang="en-US" sz="3600" dirty="0" smtClean="0"/>
              <a:t>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random</a:t>
            </a:r>
          </a:p>
          <a:p>
            <a:pPr marL="0" indent="0" eaLnBrk="1" hangingPunct="1">
              <a:buNone/>
            </a:pPr>
            <a:r>
              <a:rPr lang="en-US" sz="3600" b="1" dirty="0" smtClean="0"/>
              <a:t>Running Time </a:t>
            </a:r>
            <a:r>
              <a:rPr lang="en-US" sz="3600" b="1" dirty="0" err="1" smtClean="0"/>
              <a:t>untuk</a:t>
            </a:r>
            <a:r>
              <a:rPr lang="en-US" sz="3600" b="1" dirty="0" smtClean="0"/>
              <a:t> Best case : O(n log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n)</a:t>
            </a:r>
          </a:p>
          <a:p>
            <a:pPr marL="0" indent="0" eaLnBrk="1" hangingPunct="1">
              <a:buNone/>
            </a:pPr>
            <a:r>
              <a:rPr lang="en-US" dirty="0" err="1" smtClean="0"/>
              <a:t>Berapa</a:t>
            </a:r>
            <a:r>
              <a:rPr lang="en-US" dirty="0" smtClean="0"/>
              <a:t> running time </a:t>
            </a:r>
            <a:r>
              <a:rPr lang="en-US" dirty="0" err="1" smtClean="0"/>
              <a:t>untuk</a:t>
            </a:r>
            <a:r>
              <a:rPr lang="en-US" dirty="0" smtClean="0"/>
              <a:t> Worst case?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026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Analisa Quicksort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Worst case: O(N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)</a:t>
            </a:r>
          </a:p>
          <a:p>
            <a:pPr eaLnBrk="1" hangingPunct="1"/>
            <a:r>
              <a:rPr lang="en-US" sz="2400" dirty="0" smtClean="0"/>
              <a:t>Pivot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terbesar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terkecil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tiap</a:t>
            </a:r>
            <a:r>
              <a:rPr lang="en-US" sz="2400" dirty="0" smtClean="0"/>
              <a:t> </a:t>
            </a:r>
            <a:r>
              <a:rPr lang="en-US" sz="2400" dirty="0" err="1" smtClean="0"/>
              <a:t>pemanggilan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rekursif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 pivot, pivot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kosong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178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Quicksort: Worst Case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Dimisalkan elemen pertama dipilih sebagai pivot</a:t>
            </a:r>
          </a:p>
          <a:p>
            <a:pPr eaLnBrk="1" hangingPunct="1"/>
            <a:r>
              <a:rPr lang="en-US" sz="2400" smtClean="0"/>
              <a:t>Misalkan terdapat array yang sudah urut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3251200" y="3581400"/>
            <a:ext cx="8128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2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4064000" y="3581400"/>
            <a:ext cx="8128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4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4876800" y="3581400"/>
            <a:ext cx="8128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10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5689600" y="3581400"/>
            <a:ext cx="8128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12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6502400" y="3581400"/>
            <a:ext cx="8128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13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7315200" y="3581400"/>
            <a:ext cx="8128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50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8128000" y="3581400"/>
            <a:ext cx="8128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57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8940800" y="3581400"/>
            <a:ext cx="8128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63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9753600" y="3581400"/>
            <a:ext cx="8128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100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0" y="4800601"/>
            <a:ext cx="16482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pivot_index = 0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3310467" y="4191000"/>
            <a:ext cx="54938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</a:rPr>
              <a:t>[0]    [1]   [2]    [3]   [4]   [5]    [6]   [7]   [8]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3149600" y="4953001"/>
            <a:ext cx="386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too_big_index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8940800" y="4967288"/>
            <a:ext cx="284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too_small_index</a:t>
            </a:r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V="1">
            <a:off x="9855200" y="4648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V="1">
            <a:off x="4165600" y="4648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514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Quicksort Analysis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576917" y="2225675"/>
            <a:ext cx="10363200" cy="3048000"/>
          </a:xfrm>
        </p:spPr>
        <p:txBody>
          <a:bodyPr/>
          <a:lstStyle/>
          <a:p>
            <a:pPr marL="609600" indent="-609600" eaLnBrk="1" hangingPunct="1"/>
            <a:r>
              <a:rPr lang="en-US" sz="2800" b="1" smtClean="0"/>
              <a:t>Best</a:t>
            </a:r>
            <a:r>
              <a:rPr lang="en-US" sz="2800" smtClean="0"/>
              <a:t> case running time: </a:t>
            </a:r>
            <a:r>
              <a:rPr lang="en-US" sz="2800" b="1" smtClean="0"/>
              <a:t>O(n log</a:t>
            </a:r>
            <a:r>
              <a:rPr lang="en-US" sz="2800" b="1" baseline="-25000" smtClean="0"/>
              <a:t>2</a:t>
            </a:r>
            <a:r>
              <a:rPr lang="en-US" sz="2800" b="1" smtClean="0"/>
              <a:t>n)</a:t>
            </a:r>
          </a:p>
          <a:p>
            <a:pPr marL="609600" indent="-609600" eaLnBrk="1" hangingPunct="1"/>
            <a:endParaRPr lang="en-US" sz="2800" b="1" smtClean="0"/>
          </a:p>
          <a:p>
            <a:pPr marL="609600" indent="-609600" eaLnBrk="1" hangingPunct="1"/>
            <a:r>
              <a:rPr lang="en-US" sz="2800" b="1" smtClean="0"/>
              <a:t>Worst</a:t>
            </a:r>
            <a:r>
              <a:rPr lang="en-US" sz="2800" smtClean="0"/>
              <a:t> case running time: </a:t>
            </a:r>
            <a:r>
              <a:rPr lang="en-US" sz="2800" b="1" smtClean="0"/>
              <a:t>O(n</a:t>
            </a:r>
            <a:r>
              <a:rPr lang="en-US" sz="2800" b="1" baseline="30000" smtClean="0"/>
              <a:t>2</a:t>
            </a:r>
            <a:r>
              <a:rPr lang="en-US" sz="2800" b="1" smtClean="0"/>
              <a:t>)</a:t>
            </a:r>
          </a:p>
          <a:p>
            <a:pPr marL="609600" indent="-609600" eaLnBrk="1" hangingPunct="1"/>
            <a:endParaRPr lang="en-US" sz="2800" b="1" smtClean="0"/>
          </a:p>
          <a:p>
            <a:pPr marL="609600" indent="-609600" eaLnBrk="1" hangingPunct="1"/>
            <a:r>
              <a:rPr lang="en-US" sz="2800" b="1" smtClean="0"/>
              <a:t>Average</a:t>
            </a:r>
            <a:r>
              <a:rPr lang="en-US" sz="2800" smtClean="0"/>
              <a:t> case running time: </a:t>
            </a:r>
            <a:r>
              <a:rPr lang="en-US" sz="2800" b="1" smtClean="0"/>
              <a:t>O(n log</a:t>
            </a:r>
            <a:r>
              <a:rPr lang="en-US" sz="2800" b="1" baseline="-25000" smtClean="0"/>
              <a:t>2</a:t>
            </a:r>
            <a:r>
              <a:rPr lang="en-US" sz="2800" b="1" smtClean="0"/>
              <a:t>n)</a:t>
            </a:r>
          </a:p>
          <a:p>
            <a:pPr marL="990600" lvl="1" indent="-533400" eaLnBrk="1" hangingPunct="1"/>
            <a:endParaRPr lang="en-US" b="1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393575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12800" y="304800"/>
            <a:ext cx="10769600" cy="1143000"/>
          </a:xfrm>
        </p:spPr>
        <p:txBody>
          <a:bodyPr/>
          <a:lstStyle/>
          <a:p>
            <a:pPr eaLnBrk="1" hangingPunct="1"/>
            <a:r>
              <a:rPr lang="en-US" smtClean="0"/>
              <a:t>Kesimpulan Algoritma Sorting</a:t>
            </a:r>
          </a:p>
        </p:txBody>
      </p:sp>
      <p:graphicFrame>
        <p:nvGraphicFramePr>
          <p:cNvPr id="190502" name="Group 38"/>
          <p:cNvGraphicFramePr>
            <a:graphicFrameLocks noGrp="1"/>
          </p:cNvGraphicFramePr>
          <p:nvPr/>
        </p:nvGraphicFramePr>
        <p:xfrm>
          <a:off x="914400" y="1676401"/>
          <a:ext cx="10541000" cy="4068764"/>
        </p:xfrm>
        <a:graphic>
          <a:graphicData uri="http://schemas.openxmlformats.org/drawingml/2006/table">
            <a:tbl>
              <a:tblPr/>
              <a:tblGrid>
                <a:gridCol w="3168651"/>
                <a:gridCol w="2660649"/>
                <a:gridCol w="4711700"/>
              </a:tblGrid>
              <a:tr h="5182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Algorithm</a:t>
                      </a:r>
                    </a:p>
                  </a:txBody>
                  <a:tcPr marL="121920" marR="121920"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marL="121920" marR="121920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Notes</a:t>
                      </a:r>
                    </a:p>
                  </a:txBody>
                  <a:tcPr marL="121920" marR="121920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8066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selection-sort</a:t>
                      </a:r>
                    </a:p>
                  </a:txBody>
                  <a:tcPr marL="121920" marR="121920"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21920" marR="121920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in-place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lambat ( baik untuk input kecil)</a:t>
                      </a:r>
                    </a:p>
                  </a:txBody>
                  <a:tcPr marL="121920" marR="121920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050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insertion-sort</a:t>
                      </a:r>
                    </a:p>
                  </a:txBody>
                  <a:tcPr marL="121920" marR="121920"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121920" marR="121920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in-place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lambat ( baik untuk input kecil)</a:t>
                      </a:r>
                    </a:p>
                  </a:txBody>
                  <a:tcPr marL="121920" marR="121920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69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quick-sort</a:t>
                      </a:r>
                    </a:p>
                  </a:txBody>
                  <a:tcPr marL="121920" marR="121920"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log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expected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21920" marR="121920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in-place, randomized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paling cepat (Bagus untuk data besar)</a:t>
                      </a:r>
                    </a:p>
                  </a:txBody>
                  <a:tcPr marL="121920" marR="121920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69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merge-sort</a:t>
                      </a:r>
                    </a:p>
                  </a:txBody>
                  <a:tcPr marL="121920" marR="121920"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log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121920" marR="121920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sequential data access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cepat  (Bagus untuk data besar)</a:t>
                      </a:r>
                    </a:p>
                  </a:txBody>
                  <a:tcPr marL="121920" marR="121920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18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Merge Sort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624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5463" y="979575"/>
            <a:ext cx="10390716" cy="6858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Merge Sort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175566" y="1909764"/>
            <a:ext cx="10363200" cy="3321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divide-and-conquer</a:t>
            </a:r>
            <a:r>
              <a:rPr lang="en-US" sz="2400" dirty="0" smtClean="0"/>
              <a:t> (</a:t>
            </a:r>
            <a:r>
              <a:rPr lang="en-US" sz="2400" dirty="0" err="1" smtClean="0"/>
              <a:t>membagi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menyelesaikan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Membagi</a:t>
            </a:r>
            <a:r>
              <a:rPr lang="en-US" sz="2400" dirty="0" smtClean="0"/>
              <a:t> array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subarray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Mengabungkan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sub-problem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Membandingkan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subarray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Memindahkan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terkecil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meletakkannya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array </a:t>
            </a:r>
            <a:r>
              <a:rPr lang="en-US" sz="2000" dirty="0" err="1" smtClean="0"/>
              <a:t>hasil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Lanjutkan</a:t>
            </a:r>
            <a:r>
              <a:rPr lang="en-US" sz="2000" dirty="0" smtClean="0"/>
              <a:t> Proses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array </a:t>
            </a:r>
            <a:r>
              <a:rPr lang="en-US" sz="2000" dirty="0" err="1" smtClean="0"/>
              <a:t>hasil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Dibawah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proses Merge Sort 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1320800" y="609601"/>
            <a:ext cx="186013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>
              <a:latin typeface="Arial" charset="0"/>
            </a:endParaRPr>
          </a:p>
        </p:txBody>
      </p:sp>
      <p:grpSp>
        <p:nvGrpSpPr>
          <p:cNvPr id="50181" name="Group 5"/>
          <p:cNvGrpSpPr>
            <a:grpSpLocks/>
          </p:cNvGrpSpPr>
          <p:nvPr/>
        </p:nvGrpSpPr>
        <p:grpSpPr bwMode="auto">
          <a:xfrm>
            <a:off x="1320800" y="5230814"/>
            <a:ext cx="9508067" cy="598487"/>
            <a:chOff x="502" y="3523"/>
            <a:chExt cx="3363" cy="502"/>
          </a:xfrm>
        </p:grpSpPr>
        <p:sp>
          <p:nvSpPr>
            <p:cNvPr id="50183" name="Rectangle 6"/>
            <p:cNvSpPr>
              <a:spLocks noChangeArrowheads="1"/>
            </p:cNvSpPr>
            <p:nvPr/>
          </p:nvSpPr>
          <p:spPr bwMode="auto">
            <a:xfrm>
              <a:off x="502" y="3527"/>
              <a:ext cx="3363" cy="48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4" name="Line 7"/>
            <p:cNvSpPr>
              <a:spLocks noChangeShapeType="1"/>
            </p:cNvSpPr>
            <p:nvPr/>
          </p:nvSpPr>
          <p:spPr bwMode="auto">
            <a:xfrm>
              <a:off x="2119" y="3523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0185" name="Line 8"/>
            <p:cNvSpPr>
              <a:spLocks noChangeShapeType="1"/>
            </p:cNvSpPr>
            <p:nvPr/>
          </p:nvSpPr>
          <p:spPr bwMode="auto">
            <a:xfrm>
              <a:off x="2514" y="3545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0186" name="Line 9"/>
            <p:cNvSpPr>
              <a:spLocks noChangeShapeType="1"/>
            </p:cNvSpPr>
            <p:nvPr/>
          </p:nvSpPr>
          <p:spPr bwMode="auto">
            <a:xfrm>
              <a:off x="3399" y="3523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0187" name="Line 10"/>
            <p:cNvSpPr>
              <a:spLocks noChangeShapeType="1"/>
            </p:cNvSpPr>
            <p:nvPr/>
          </p:nvSpPr>
          <p:spPr bwMode="auto">
            <a:xfrm>
              <a:off x="2951" y="3534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0188" name="Line 11"/>
            <p:cNvSpPr>
              <a:spLocks noChangeShapeType="1"/>
            </p:cNvSpPr>
            <p:nvPr/>
          </p:nvSpPr>
          <p:spPr bwMode="auto">
            <a:xfrm>
              <a:off x="1714" y="3534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0189" name="Line 12"/>
            <p:cNvSpPr>
              <a:spLocks noChangeShapeType="1"/>
            </p:cNvSpPr>
            <p:nvPr/>
          </p:nvSpPr>
          <p:spPr bwMode="auto">
            <a:xfrm>
              <a:off x="903" y="3523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0190" name="Line 13"/>
            <p:cNvSpPr>
              <a:spLocks noChangeShapeType="1"/>
            </p:cNvSpPr>
            <p:nvPr/>
          </p:nvSpPr>
          <p:spPr bwMode="auto">
            <a:xfrm>
              <a:off x="1298" y="3534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0191" name="Rectangle 14"/>
            <p:cNvSpPr>
              <a:spLocks noChangeArrowheads="1"/>
            </p:cNvSpPr>
            <p:nvPr/>
          </p:nvSpPr>
          <p:spPr bwMode="auto">
            <a:xfrm>
              <a:off x="557" y="3610"/>
              <a:ext cx="15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37</a:t>
              </a:r>
              <a:endParaRPr lang="en-US">
                <a:latin typeface="Arial" charset="0"/>
              </a:endParaRPr>
            </a:p>
          </p:txBody>
        </p:sp>
        <p:sp>
          <p:nvSpPr>
            <p:cNvPr id="50192" name="Rectangle 15"/>
            <p:cNvSpPr>
              <a:spLocks noChangeArrowheads="1"/>
            </p:cNvSpPr>
            <p:nvPr/>
          </p:nvSpPr>
          <p:spPr bwMode="auto">
            <a:xfrm>
              <a:off x="973" y="3610"/>
              <a:ext cx="15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23</a:t>
              </a:r>
              <a:endParaRPr lang="en-US">
                <a:latin typeface="Arial" charset="0"/>
              </a:endParaRPr>
            </a:p>
          </p:txBody>
        </p:sp>
        <p:sp>
          <p:nvSpPr>
            <p:cNvPr id="50193" name="Rectangle 16"/>
            <p:cNvSpPr>
              <a:spLocks noChangeArrowheads="1"/>
            </p:cNvSpPr>
            <p:nvPr/>
          </p:nvSpPr>
          <p:spPr bwMode="auto">
            <a:xfrm>
              <a:off x="1400" y="3599"/>
              <a:ext cx="11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6</a:t>
              </a:r>
              <a:endParaRPr lang="en-US">
                <a:latin typeface="Arial" charset="0"/>
              </a:endParaRPr>
            </a:p>
          </p:txBody>
        </p:sp>
        <p:sp>
          <p:nvSpPr>
            <p:cNvPr id="50194" name="Rectangle 17"/>
            <p:cNvSpPr>
              <a:spLocks noChangeArrowheads="1"/>
            </p:cNvSpPr>
            <p:nvPr/>
          </p:nvSpPr>
          <p:spPr bwMode="auto">
            <a:xfrm>
              <a:off x="1784" y="3620"/>
              <a:ext cx="15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89</a:t>
              </a:r>
            </a:p>
          </p:txBody>
        </p:sp>
        <p:sp>
          <p:nvSpPr>
            <p:cNvPr id="50195" name="Rectangle 18"/>
            <p:cNvSpPr>
              <a:spLocks noChangeArrowheads="1"/>
            </p:cNvSpPr>
            <p:nvPr/>
          </p:nvSpPr>
          <p:spPr bwMode="auto">
            <a:xfrm>
              <a:off x="2157" y="3620"/>
              <a:ext cx="15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15</a:t>
              </a:r>
              <a:endParaRPr lang="en-US">
                <a:latin typeface="Arial" charset="0"/>
              </a:endParaRPr>
            </a:p>
          </p:txBody>
        </p:sp>
        <p:sp>
          <p:nvSpPr>
            <p:cNvPr id="50196" name="Rectangle 19"/>
            <p:cNvSpPr>
              <a:spLocks noChangeArrowheads="1"/>
            </p:cNvSpPr>
            <p:nvPr/>
          </p:nvSpPr>
          <p:spPr bwMode="auto">
            <a:xfrm>
              <a:off x="2552" y="3630"/>
              <a:ext cx="15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12</a:t>
              </a:r>
            </a:p>
          </p:txBody>
        </p:sp>
        <p:sp>
          <p:nvSpPr>
            <p:cNvPr id="50197" name="Rectangle 20"/>
            <p:cNvSpPr>
              <a:spLocks noChangeArrowheads="1"/>
            </p:cNvSpPr>
            <p:nvPr/>
          </p:nvSpPr>
          <p:spPr bwMode="auto">
            <a:xfrm>
              <a:off x="3053" y="3620"/>
              <a:ext cx="11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2</a:t>
              </a:r>
              <a:endParaRPr lang="en-US">
                <a:latin typeface="Arial" charset="0"/>
              </a:endParaRPr>
            </a:p>
          </p:txBody>
        </p:sp>
        <p:sp>
          <p:nvSpPr>
            <p:cNvPr id="50198" name="Rectangle 21"/>
            <p:cNvSpPr>
              <a:spLocks noChangeArrowheads="1"/>
            </p:cNvSpPr>
            <p:nvPr/>
          </p:nvSpPr>
          <p:spPr bwMode="auto">
            <a:xfrm>
              <a:off x="3491" y="3610"/>
              <a:ext cx="15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19</a:t>
              </a:r>
              <a:endParaRPr lang="en-US">
                <a:latin typeface="Arial" charset="0"/>
              </a:endParaRPr>
            </a:p>
          </p:txBody>
        </p:sp>
      </p:grpSp>
      <p:sp>
        <p:nvSpPr>
          <p:cNvPr id="50182" name="Rectangle 22"/>
          <p:cNvSpPr>
            <a:spLocks noChangeArrowheads="1"/>
          </p:cNvSpPr>
          <p:nvPr/>
        </p:nvSpPr>
        <p:spPr bwMode="auto">
          <a:xfrm>
            <a:off x="1911351" y="5100638"/>
            <a:ext cx="186013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834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</p:spTree>
    <p:extLst>
      <p:ext uri="{BB962C8B-B14F-4D97-AF65-F5344CB8AC3E}">
        <p14:creationId xmlns:p14="http://schemas.microsoft.com/office/powerpoint/2010/main" val="391085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</p:spTree>
    <p:extLst>
      <p:ext uri="{BB962C8B-B14F-4D97-AF65-F5344CB8AC3E}">
        <p14:creationId xmlns:p14="http://schemas.microsoft.com/office/powerpoint/2010/main" val="119218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</p:spTree>
    <p:extLst>
      <p:ext uri="{BB962C8B-B14F-4D97-AF65-F5344CB8AC3E}">
        <p14:creationId xmlns:p14="http://schemas.microsoft.com/office/powerpoint/2010/main" val="26607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Algoritma Quick Sort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820257" y="1784001"/>
            <a:ext cx="10972800" cy="4525962"/>
          </a:xfrm>
        </p:spPr>
        <p:txBody>
          <a:bodyPr/>
          <a:lstStyle/>
          <a:p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i="1" dirty="0" smtClean="0"/>
              <a:t>quick sort </a:t>
            </a:r>
            <a:r>
              <a:rPr lang="en-US" sz="2400" dirty="0" err="1" smtClean="0"/>
              <a:t>dikembangkan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C.A.R Hoare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1960,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dimuat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artikel</a:t>
            </a:r>
            <a:r>
              <a:rPr lang="en-US" sz="2400" dirty="0" smtClean="0"/>
              <a:t> di “Computer Journal 5” </a:t>
            </a:r>
            <a:r>
              <a:rPr lang="en-US" sz="2400" dirty="0" err="1" smtClean="0"/>
              <a:t>pada</a:t>
            </a:r>
            <a:r>
              <a:rPr lang="en-US" sz="2400" dirty="0" smtClean="0"/>
              <a:t> April 1962.</a:t>
            </a:r>
          </a:p>
          <a:p>
            <a:r>
              <a:rPr lang="en-US" sz="2400" dirty="0" err="1" smtClean="0"/>
              <a:t>Algoritma</a:t>
            </a:r>
            <a:r>
              <a:rPr lang="en-US" sz="2400" dirty="0" smtClean="0"/>
              <a:t> sorting yang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pembandingan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metoda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divide-and-conquer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Disebut</a:t>
            </a:r>
            <a:r>
              <a:rPr lang="en-US" sz="2400" dirty="0" smtClean="0"/>
              <a:t> Quick Sort,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quick sort </a:t>
            </a:r>
            <a:r>
              <a:rPr lang="en-US" sz="2400" dirty="0" err="1" smtClean="0"/>
              <a:t>mengurutkan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,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komplex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diproses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rekursif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pengurutan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teknik</a:t>
            </a:r>
            <a:r>
              <a:rPr lang="en-US" sz="2400" dirty="0" smtClean="0"/>
              <a:t> </a:t>
            </a:r>
            <a:r>
              <a:rPr lang="en-US" sz="2400" dirty="0" err="1" smtClean="0"/>
              <a:t>pemecahan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partisi-partisi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partition exchange sort</a:t>
            </a:r>
            <a:r>
              <a:rPr lang="en-US" sz="2400" dirty="0" smtClean="0"/>
              <a:t>. 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165600" y="6305550"/>
            <a:ext cx="3860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mtClean="0">
                <a:latin typeface="Arial Narrow" pitchFamily="34" charset="0"/>
              </a:rPr>
              <a:t>PENS-ITS</a:t>
            </a:r>
          </a:p>
        </p:txBody>
      </p:sp>
    </p:spTree>
    <p:extLst>
      <p:ext uri="{BB962C8B-B14F-4D97-AF65-F5344CB8AC3E}">
        <p14:creationId xmlns:p14="http://schemas.microsoft.com/office/powerpoint/2010/main" val="6675606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</p:spTree>
    <p:extLst>
      <p:ext uri="{BB962C8B-B14F-4D97-AF65-F5344CB8AC3E}">
        <p14:creationId xmlns:p14="http://schemas.microsoft.com/office/powerpoint/2010/main" val="173610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2133601" y="4267200"/>
            <a:ext cx="1091966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</p:spTree>
    <p:extLst>
      <p:ext uri="{BB962C8B-B14F-4D97-AF65-F5344CB8AC3E}">
        <p14:creationId xmlns:p14="http://schemas.microsoft.com/office/powerpoint/2010/main" val="191410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6343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56344" name="Text Box 24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2133601" y="4267200"/>
            <a:ext cx="1091966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</p:spTree>
    <p:extLst>
      <p:ext uri="{BB962C8B-B14F-4D97-AF65-F5344CB8AC3E}">
        <p14:creationId xmlns:p14="http://schemas.microsoft.com/office/powerpoint/2010/main" val="385548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7369" name="Text Box 25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57370" name="Text Box 26"/>
          <p:cNvSpPr txBox="1">
            <a:spLocks noChangeArrowheads="1"/>
          </p:cNvSpPr>
          <p:nvPr/>
        </p:nvSpPr>
        <p:spPr bwMode="auto">
          <a:xfrm>
            <a:off x="2133601" y="4267200"/>
            <a:ext cx="1091966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</p:spTree>
    <p:extLst>
      <p:ext uri="{BB962C8B-B14F-4D97-AF65-F5344CB8AC3E}">
        <p14:creationId xmlns:p14="http://schemas.microsoft.com/office/powerpoint/2010/main" val="35099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</p:spTree>
    <p:extLst>
      <p:ext uri="{BB962C8B-B14F-4D97-AF65-F5344CB8AC3E}">
        <p14:creationId xmlns:p14="http://schemas.microsoft.com/office/powerpoint/2010/main" val="395467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59417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4368801" y="4419600"/>
            <a:ext cx="1091966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59420" name="Text Box 28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</p:spTree>
    <p:extLst>
      <p:ext uri="{BB962C8B-B14F-4D97-AF65-F5344CB8AC3E}">
        <p14:creationId xmlns:p14="http://schemas.microsoft.com/office/powerpoint/2010/main" val="204409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0440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0441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0442" name="Text Box 26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0443" name="Text Box 27"/>
          <p:cNvSpPr txBox="1">
            <a:spLocks noChangeArrowheads="1"/>
          </p:cNvSpPr>
          <p:nvPr/>
        </p:nvSpPr>
        <p:spPr bwMode="auto">
          <a:xfrm>
            <a:off x="4368801" y="4419600"/>
            <a:ext cx="1091966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0445" name="Text Box 29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</p:spTree>
    <p:extLst>
      <p:ext uri="{BB962C8B-B14F-4D97-AF65-F5344CB8AC3E}">
        <p14:creationId xmlns:p14="http://schemas.microsoft.com/office/powerpoint/2010/main" val="40638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1464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1465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1466" name="Text Box 26"/>
          <p:cNvSpPr txBox="1">
            <a:spLocks noChangeArrowheads="1"/>
          </p:cNvSpPr>
          <p:nvPr/>
        </p:nvSpPr>
        <p:spPr bwMode="auto">
          <a:xfrm>
            <a:off x="50800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1467" name="Text Box 27"/>
          <p:cNvSpPr txBox="1">
            <a:spLocks noChangeArrowheads="1"/>
          </p:cNvSpPr>
          <p:nvPr/>
        </p:nvSpPr>
        <p:spPr bwMode="auto">
          <a:xfrm>
            <a:off x="4368801" y="4419600"/>
            <a:ext cx="1091966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  <p:sp>
        <p:nvSpPr>
          <p:cNvPr id="61468" name="Text Box 28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1469" name="Text Box 29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1470" name="Text Box 30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415681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2235200" y="5029200"/>
            <a:ext cx="3556000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2492" name="Text Box 28"/>
          <p:cNvSpPr txBox="1">
            <a:spLocks noChangeArrowheads="1"/>
          </p:cNvSpPr>
          <p:nvPr/>
        </p:nvSpPr>
        <p:spPr bwMode="auto">
          <a:xfrm>
            <a:off x="50800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2493" name="Text Box 29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2494" name="Text Box 30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89332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2235200" y="5029200"/>
            <a:ext cx="3556000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  <p:sp>
        <p:nvSpPr>
          <p:cNvPr id="63515" name="Text Box 27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3516" name="Text Box 28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3517" name="Text Box 29"/>
          <p:cNvSpPr txBox="1">
            <a:spLocks noChangeArrowheads="1"/>
          </p:cNvSpPr>
          <p:nvPr/>
        </p:nvSpPr>
        <p:spPr bwMode="auto">
          <a:xfrm>
            <a:off x="23664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3518" name="Text Box 30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3519" name="Text Box 31"/>
          <p:cNvSpPr txBox="1">
            <a:spLocks noChangeArrowheads="1"/>
          </p:cNvSpPr>
          <p:nvPr/>
        </p:nvSpPr>
        <p:spPr bwMode="auto">
          <a:xfrm>
            <a:off x="5080001" y="36576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</p:spTree>
    <p:extLst>
      <p:ext uri="{BB962C8B-B14F-4D97-AF65-F5344CB8AC3E}">
        <p14:creationId xmlns:p14="http://schemas.microsoft.com/office/powerpoint/2010/main" val="41044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9245600" cy="914400"/>
          </a:xfrm>
          <a:noFill/>
        </p:spPr>
        <p:txBody>
          <a:bodyPr/>
          <a:lstStyle/>
          <a:p>
            <a:pPr eaLnBrk="1" hangingPunct="1"/>
            <a:r>
              <a:rPr lang="en-US" sz="4000" b="1" smtClean="0"/>
              <a:t>Ide Quicksort</a:t>
            </a:r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57571" y="1941354"/>
            <a:ext cx="7721600" cy="3243263"/>
          </a:xfr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812800" y="5340939"/>
            <a:ext cx="10871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latin typeface="Arial" charset="0"/>
              </a:rPr>
              <a:t>Tentukan</a:t>
            </a:r>
            <a:r>
              <a:rPr lang="en-US" sz="2000" dirty="0">
                <a:latin typeface="Arial" charset="0"/>
              </a:rPr>
              <a:t> “pivot”. </a:t>
            </a:r>
            <a:r>
              <a:rPr lang="en-US" sz="2000" dirty="0" err="1">
                <a:latin typeface="Arial" charset="0"/>
              </a:rPr>
              <a:t>Bagi</a:t>
            </a:r>
            <a:r>
              <a:rPr lang="en-US" sz="2000" dirty="0">
                <a:latin typeface="Arial" charset="0"/>
              </a:rPr>
              <a:t> Data </a:t>
            </a:r>
            <a:r>
              <a:rPr lang="en-US" sz="2000" dirty="0" err="1">
                <a:latin typeface="Arial" charset="0"/>
              </a:rPr>
              <a:t>menjadi</a:t>
            </a:r>
            <a:r>
              <a:rPr lang="en-US" sz="2000" dirty="0">
                <a:latin typeface="Arial" charset="0"/>
              </a:rPr>
              <a:t> 2 </a:t>
            </a:r>
            <a:r>
              <a:rPr lang="en-US" sz="2000" dirty="0" err="1">
                <a:latin typeface="Arial" charset="0"/>
              </a:rPr>
              <a:t>Bagian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yaitu</a:t>
            </a:r>
            <a:r>
              <a:rPr lang="en-US" sz="2000" dirty="0">
                <a:latin typeface="Arial" charset="0"/>
              </a:rPr>
              <a:t> Data </a:t>
            </a:r>
            <a:r>
              <a:rPr lang="en-US" sz="2000" dirty="0" err="1">
                <a:latin typeface="Arial" charset="0"/>
              </a:rPr>
              <a:t>kurang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dari</a:t>
            </a:r>
            <a:r>
              <a:rPr lang="en-US" sz="2000" dirty="0">
                <a:latin typeface="Arial" charset="0"/>
              </a:rPr>
              <a:t> pivot </a:t>
            </a:r>
            <a:r>
              <a:rPr lang="en-US" sz="2000" dirty="0" err="1">
                <a:latin typeface="Arial" charset="0"/>
              </a:rPr>
              <a:t>dan</a:t>
            </a:r>
            <a:r>
              <a:rPr lang="en-US" sz="2000" dirty="0">
                <a:latin typeface="Arial" charset="0"/>
              </a:rPr>
              <a:t> Data </a:t>
            </a:r>
            <a:r>
              <a:rPr lang="en-US" sz="2000" dirty="0" err="1">
                <a:latin typeface="Arial" charset="0"/>
              </a:rPr>
              <a:t>lebih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besar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dari</a:t>
            </a:r>
            <a:r>
              <a:rPr lang="en-US" sz="2000" dirty="0">
                <a:latin typeface="Arial" charset="0"/>
              </a:rPr>
              <a:t> pivot. </a:t>
            </a:r>
            <a:r>
              <a:rPr lang="en-US" sz="2000" dirty="0" err="1">
                <a:latin typeface="Arial" charset="0"/>
              </a:rPr>
              <a:t>Urutkan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tiap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bagian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tersebut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secara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rekursif</a:t>
            </a:r>
            <a:r>
              <a:rPr lang="en-US" sz="2000" dirty="0"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878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64530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4531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4533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4534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4535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4538" name="Text Box 26"/>
          <p:cNvSpPr txBox="1">
            <a:spLocks noChangeArrowheads="1"/>
          </p:cNvSpPr>
          <p:nvPr/>
        </p:nvSpPr>
        <p:spPr bwMode="auto">
          <a:xfrm>
            <a:off x="2235200" y="5029200"/>
            <a:ext cx="3556000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  <p:sp>
        <p:nvSpPr>
          <p:cNvPr id="64539" name="Text Box 27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4540" name="Text Box 28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4541" name="Text Box 29"/>
          <p:cNvSpPr txBox="1">
            <a:spLocks noChangeArrowheads="1"/>
          </p:cNvSpPr>
          <p:nvPr/>
        </p:nvSpPr>
        <p:spPr bwMode="auto">
          <a:xfrm>
            <a:off x="23664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4542" name="Text Box 30"/>
          <p:cNvSpPr txBox="1">
            <a:spLocks noChangeArrowheads="1"/>
          </p:cNvSpPr>
          <p:nvPr/>
        </p:nvSpPr>
        <p:spPr bwMode="auto">
          <a:xfrm>
            <a:off x="31496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4543" name="Text Box 31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4544" name="Text Box 32"/>
          <p:cNvSpPr txBox="1">
            <a:spLocks noChangeArrowheads="1"/>
          </p:cNvSpPr>
          <p:nvPr/>
        </p:nvSpPr>
        <p:spPr bwMode="auto">
          <a:xfrm>
            <a:off x="5080001" y="36576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</p:spTree>
    <p:extLst>
      <p:ext uri="{BB962C8B-B14F-4D97-AF65-F5344CB8AC3E}">
        <p14:creationId xmlns:p14="http://schemas.microsoft.com/office/powerpoint/2010/main" val="140120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5558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5561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5562" name="Text Box 26"/>
          <p:cNvSpPr txBox="1">
            <a:spLocks noChangeArrowheads="1"/>
          </p:cNvSpPr>
          <p:nvPr/>
        </p:nvSpPr>
        <p:spPr bwMode="auto">
          <a:xfrm>
            <a:off x="2235200" y="5029200"/>
            <a:ext cx="3556000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5565" name="Text Box 29"/>
          <p:cNvSpPr txBox="1">
            <a:spLocks noChangeArrowheads="1"/>
          </p:cNvSpPr>
          <p:nvPr/>
        </p:nvSpPr>
        <p:spPr bwMode="auto">
          <a:xfrm>
            <a:off x="50800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5566" name="Text Box 30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23664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5568" name="Text Box 32"/>
          <p:cNvSpPr txBox="1">
            <a:spLocks noChangeArrowheads="1"/>
          </p:cNvSpPr>
          <p:nvPr/>
        </p:nvSpPr>
        <p:spPr bwMode="auto">
          <a:xfrm>
            <a:off x="31496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5569" name="Text Box 33"/>
          <p:cNvSpPr txBox="1">
            <a:spLocks noChangeArrowheads="1"/>
          </p:cNvSpPr>
          <p:nvPr/>
        </p:nvSpPr>
        <p:spPr bwMode="auto">
          <a:xfrm>
            <a:off x="39285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</p:spTree>
    <p:extLst>
      <p:ext uri="{BB962C8B-B14F-4D97-AF65-F5344CB8AC3E}">
        <p14:creationId xmlns:p14="http://schemas.microsoft.com/office/powerpoint/2010/main" val="375903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6581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6582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6583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6584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6585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6586" name="Text Box 26"/>
          <p:cNvSpPr txBox="1">
            <a:spLocks noChangeArrowheads="1"/>
          </p:cNvSpPr>
          <p:nvPr/>
        </p:nvSpPr>
        <p:spPr bwMode="auto">
          <a:xfrm>
            <a:off x="2235200" y="5029200"/>
            <a:ext cx="3556000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  <p:sp>
        <p:nvSpPr>
          <p:cNvPr id="66587" name="Text Box 27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6588" name="Text Box 28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6589" name="Text Box 29"/>
          <p:cNvSpPr txBox="1">
            <a:spLocks noChangeArrowheads="1"/>
          </p:cNvSpPr>
          <p:nvPr/>
        </p:nvSpPr>
        <p:spPr bwMode="auto">
          <a:xfrm>
            <a:off x="50800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6590" name="Text Box 30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6591" name="Text Box 31"/>
          <p:cNvSpPr txBox="1">
            <a:spLocks noChangeArrowheads="1"/>
          </p:cNvSpPr>
          <p:nvPr/>
        </p:nvSpPr>
        <p:spPr bwMode="auto">
          <a:xfrm>
            <a:off x="23664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6592" name="Text Box 32"/>
          <p:cNvSpPr txBox="1">
            <a:spLocks noChangeArrowheads="1"/>
          </p:cNvSpPr>
          <p:nvPr/>
        </p:nvSpPr>
        <p:spPr bwMode="auto">
          <a:xfrm>
            <a:off x="31496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6593" name="Text Box 33"/>
          <p:cNvSpPr txBox="1">
            <a:spLocks noChangeArrowheads="1"/>
          </p:cNvSpPr>
          <p:nvPr/>
        </p:nvSpPr>
        <p:spPr bwMode="auto">
          <a:xfrm>
            <a:off x="39285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6594" name="Text Box 34"/>
          <p:cNvSpPr txBox="1">
            <a:spLocks noChangeArrowheads="1"/>
          </p:cNvSpPr>
          <p:nvPr/>
        </p:nvSpPr>
        <p:spPr bwMode="auto">
          <a:xfrm>
            <a:off x="47244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</p:spTree>
    <p:extLst>
      <p:ext uri="{BB962C8B-B14F-4D97-AF65-F5344CB8AC3E}">
        <p14:creationId xmlns:p14="http://schemas.microsoft.com/office/powerpoint/2010/main" val="258518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67599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7603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7604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7605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7606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7607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7608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7609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7610" name="Text Box 26"/>
          <p:cNvSpPr txBox="1">
            <a:spLocks noChangeArrowheads="1"/>
          </p:cNvSpPr>
          <p:nvPr/>
        </p:nvSpPr>
        <p:spPr bwMode="auto">
          <a:xfrm>
            <a:off x="72432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67611" name="Text Box 27"/>
          <p:cNvSpPr txBox="1">
            <a:spLocks noChangeArrowheads="1"/>
          </p:cNvSpPr>
          <p:nvPr/>
        </p:nvSpPr>
        <p:spPr bwMode="auto">
          <a:xfrm>
            <a:off x="64600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67612" name="Text Box 28"/>
          <p:cNvSpPr txBox="1">
            <a:spLocks noChangeArrowheads="1"/>
          </p:cNvSpPr>
          <p:nvPr/>
        </p:nvSpPr>
        <p:spPr bwMode="auto">
          <a:xfrm>
            <a:off x="85936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67613" name="Text Box 29"/>
          <p:cNvSpPr txBox="1">
            <a:spLocks noChangeArrowheads="1"/>
          </p:cNvSpPr>
          <p:nvPr/>
        </p:nvSpPr>
        <p:spPr bwMode="auto">
          <a:xfrm>
            <a:off x="93768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67614" name="Text Box 30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7616" name="Text Box 32"/>
          <p:cNvSpPr txBox="1">
            <a:spLocks noChangeArrowheads="1"/>
          </p:cNvSpPr>
          <p:nvPr/>
        </p:nvSpPr>
        <p:spPr bwMode="auto">
          <a:xfrm>
            <a:off x="50800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7617" name="Text Box 33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7618" name="Text Box 34"/>
          <p:cNvSpPr txBox="1">
            <a:spLocks noChangeArrowheads="1"/>
          </p:cNvSpPr>
          <p:nvPr/>
        </p:nvSpPr>
        <p:spPr bwMode="auto">
          <a:xfrm>
            <a:off x="23664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7619" name="Text Box 35"/>
          <p:cNvSpPr txBox="1">
            <a:spLocks noChangeArrowheads="1"/>
          </p:cNvSpPr>
          <p:nvPr/>
        </p:nvSpPr>
        <p:spPr bwMode="auto">
          <a:xfrm>
            <a:off x="31496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7620" name="Text Box 36"/>
          <p:cNvSpPr txBox="1">
            <a:spLocks noChangeArrowheads="1"/>
          </p:cNvSpPr>
          <p:nvPr/>
        </p:nvSpPr>
        <p:spPr bwMode="auto">
          <a:xfrm>
            <a:off x="39285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7621" name="Text Box 37"/>
          <p:cNvSpPr txBox="1">
            <a:spLocks noChangeArrowheads="1"/>
          </p:cNvSpPr>
          <p:nvPr/>
        </p:nvSpPr>
        <p:spPr bwMode="auto">
          <a:xfrm>
            <a:off x="47244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</p:spTree>
    <p:extLst>
      <p:ext uri="{BB962C8B-B14F-4D97-AF65-F5344CB8AC3E}">
        <p14:creationId xmlns:p14="http://schemas.microsoft.com/office/powerpoint/2010/main" val="260367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68626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8631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8632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8633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8634" name="Text Box 26"/>
          <p:cNvSpPr txBox="1">
            <a:spLocks noChangeArrowheads="1"/>
          </p:cNvSpPr>
          <p:nvPr/>
        </p:nvSpPr>
        <p:spPr bwMode="auto">
          <a:xfrm>
            <a:off x="72432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68635" name="Text Box 27"/>
          <p:cNvSpPr txBox="1">
            <a:spLocks noChangeArrowheads="1"/>
          </p:cNvSpPr>
          <p:nvPr/>
        </p:nvSpPr>
        <p:spPr bwMode="auto">
          <a:xfrm>
            <a:off x="64600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68636" name="Text Box 28"/>
          <p:cNvSpPr txBox="1">
            <a:spLocks noChangeArrowheads="1"/>
          </p:cNvSpPr>
          <p:nvPr/>
        </p:nvSpPr>
        <p:spPr bwMode="auto">
          <a:xfrm>
            <a:off x="85936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68637" name="Text Box 29"/>
          <p:cNvSpPr txBox="1">
            <a:spLocks noChangeArrowheads="1"/>
          </p:cNvSpPr>
          <p:nvPr/>
        </p:nvSpPr>
        <p:spPr bwMode="auto">
          <a:xfrm>
            <a:off x="93768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68638" name="Text Box 30"/>
          <p:cNvSpPr txBox="1">
            <a:spLocks noChangeArrowheads="1"/>
          </p:cNvSpPr>
          <p:nvPr/>
        </p:nvSpPr>
        <p:spPr bwMode="auto">
          <a:xfrm>
            <a:off x="7446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68639" name="Text Box 31"/>
          <p:cNvSpPr txBox="1">
            <a:spLocks noChangeArrowheads="1"/>
          </p:cNvSpPr>
          <p:nvPr/>
        </p:nvSpPr>
        <p:spPr bwMode="auto">
          <a:xfrm>
            <a:off x="6430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68640" name="Text Box 32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8641" name="Text Box 33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8642" name="Text Box 34"/>
          <p:cNvSpPr txBox="1">
            <a:spLocks noChangeArrowheads="1"/>
          </p:cNvSpPr>
          <p:nvPr/>
        </p:nvSpPr>
        <p:spPr bwMode="auto">
          <a:xfrm>
            <a:off x="50800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8643" name="Text Box 35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8644" name="Text Box 36"/>
          <p:cNvSpPr txBox="1">
            <a:spLocks noChangeArrowheads="1"/>
          </p:cNvSpPr>
          <p:nvPr/>
        </p:nvSpPr>
        <p:spPr bwMode="auto">
          <a:xfrm>
            <a:off x="23664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8645" name="Text Box 37"/>
          <p:cNvSpPr txBox="1">
            <a:spLocks noChangeArrowheads="1"/>
          </p:cNvSpPr>
          <p:nvPr/>
        </p:nvSpPr>
        <p:spPr bwMode="auto">
          <a:xfrm>
            <a:off x="31496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8646" name="Text Box 38"/>
          <p:cNvSpPr txBox="1">
            <a:spLocks noChangeArrowheads="1"/>
          </p:cNvSpPr>
          <p:nvPr/>
        </p:nvSpPr>
        <p:spPr bwMode="auto">
          <a:xfrm>
            <a:off x="39285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8647" name="Text Box 39"/>
          <p:cNvSpPr txBox="1">
            <a:spLocks noChangeArrowheads="1"/>
          </p:cNvSpPr>
          <p:nvPr/>
        </p:nvSpPr>
        <p:spPr bwMode="auto">
          <a:xfrm>
            <a:off x="47244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</p:spTree>
    <p:extLst>
      <p:ext uri="{BB962C8B-B14F-4D97-AF65-F5344CB8AC3E}">
        <p14:creationId xmlns:p14="http://schemas.microsoft.com/office/powerpoint/2010/main" val="132827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9656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9657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9658" name="Text Box 26"/>
          <p:cNvSpPr txBox="1">
            <a:spLocks noChangeArrowheads="1"/>
          </p:cNvSpPr>
          <p:nvPr/>
        </p:nvSpPr>
        <p:spPr bwMode="auto">
          <a:xfrm>
            <a:off x="72432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69659" name="Text Box 27"/>
          <p:cNvSpPr txBox="1">
            <a:spLocks noChangeArrowheads="1"/>
          </p:cNvSpPr>
          <p:nvPr/>
        </p:nvSpPr>
        <p:spPr bwMode="auto">
          <a:xfrm>
            <a:off x="64600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69660" name="Text Box 28"/>
          <p:cNvSpPr txBox="1">
            <a:spLocks noChangeArrowheads="1"/>
          </p:cNvSpPr>
          <p:nvPr/>
        </p:nvSpPr>
        <p:spPr bwMode="auto">
          <a:xfrm>
            <a:off x="85936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69661" name="Text Box 29"/>
          <p:cNvSpPr txBox="1">
            <a:spLocks noChangeArrowheads="1"/>
          </p:cNvSpPr>
          <p:nvPr/>
        </p:nvSpPr>
        <p:spPr bwMode="auto">
          <a:xfrm>
            <a:off x="93768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69662" name="Text Box 30"/>
          <p:cNvSpPr txBox="1">
            <a:spLocks noChangeArrowheads="1"/>
          </p:cNvSpPr>
          <p:nvPr/>
        </p:nvSpPr>
        <p:spPr bwMode="auto">
          <a:xfrm>
            <a:off x="7446434" y="28956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69663" name="Text Box 31"/>
          <p:cNvSpPr txBox="1">
            <a:spLocks noChangeArrowheads="1"/>
          </p:cNvSpPr>
          <p:nvPr/>
        </p:nvSpPr>
        <p:spPr bwMode="auto">
          <a:xfrm>
            <a:off x="6430434" y="28956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69664" name="Text Box 32"/>
          <p:cNvSpPr txBox="1">
            <a:spLocks noChangeArrowheads="1"/>
          </p:cNvSpPr>
          <p:nvPr/>
        </p:nvSpPr>
        <p:spPr bwMode="auto">
          <a:xfrm>
            <a:off x="6604001" y="4343400"/>
            <a:ext cx="1091966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  <p:sp>
        <p:nvSpPr>
          <p:cNvPr id="69665" name="Text Box 33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9666" name="Text Box 34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69667" name="Text Box 35"/>
          <p:cNvSpPr txBox="1">
            <a:spLocks noChangeArrowheads="1"/>
          </p:cNvSpPr>
          <p:nvPr/>
        </p:nvSpPr>
        <p:spPr bwMode="auto">
          <a:xfrm>
            <a:off x="50800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9668" name="Text Box 36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9669" name="Text Box 37"/>
          <p:cNvSpPr txBox="1">
            <a:spLocks noChangeArrowheads="1"/>
          </p:cNvSpPr>
          <p:nvPr/>
        </p:nvSpPr>
        <p:spPr bwMode="auto">
          <a:xfrm>
            <a:off x="23664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69670" name="Text Box 38"/>
          <p:cNvSpPr txBox="1">
            <a:spLocks noChangeArrowheads="1"/>
          </p:cNvSpPr>
          <p:nvPr/>
        </p:nvSpPr>
        <p:spPr bwMode="auto">
          <a:xfrm>
            <a:off x="31496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69671" name="Text Box 39"/>
          <p:cNvSpPr txBox="1">
            <a:spLocks noChangeArrowheads="1"/>
          </p:cNvSpPr>
          <p:nvPr/>
        </p:nvSpPr>
        <p:spPr bwMode="auto">
          <a:xfrm>
            <a:off x="39285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69672" name="Text Box 40"/>
          <p:cNvSpPr txBox="1">
            <a:spLocks noChangeArrowheads="1"/>
          </p:cNvSpPr>
          <p:nvPr/>
        </p:nvSpPr>
        <p:spPr bwMode="auto">
          <a:xfrm>
            <a:off x="47244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</p:spTree>
    <p:extLst>
      <p:ext uri="{BB962C8B-B14F-4D97-AF65-F5344CB8AC3E}">
        <p14:creationId xmlns:p14="http://schemas.microsoft.com/office/powerpoint/2010/main" val="53111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0676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0677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0679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0681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0682" name="Text Box 26"/>
          <p:cNvSpPr txBox="1">
            <a:spLocks noChangeArrowheads="1"/>
          </p:cNvSpPr>
          <p:nvPr/>
        </p:nvSpPr>
        <p:spPr bwMode="auto">
          <a:xfrm>
            <a:off x="72432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0683" name="Text Box 27"/>
          <p:cNvSpPr txBox="1">
            <a:spLocks noChangeArrowheads="1"/>
          </p:cNvSpPr>
          <p:nvPr/>
        </p:nvSpPr>
        <p:spPr bwMode="auto">
          <a:xfrm>
            <a:off x="64600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0684" name="Text Box 28"/>
          <p:cNvSpPr txBox="1">
            <a:spLocks noChangeArrowheads="1"/>
          </p:cNvSpPr>
          <p:nvPr/>
        </p:nvSpPr>
        <p:spPr bwMode="auto">
          <a:xfrm>
            <a:off x="85936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0685" name="Text Box 29"/>
          <p:cNvSpPr txBox="1">
            <a:spLocks noChangeArrowheads="1"/>
          </p:cNvSpPr>
          <p:nvPr/>
        </p:nvSpPr>
        <p:spPr bwMode="auto">
          <a:xfrm>
            <a:off x="93768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0686" name="Text Box 30"/>
          <p:cNvSpPr txBox="1">
            <a:spLocks noChangeArrowheads="1"/>
          </p:cNvSpPr>
          <p:nvPr/>
        </p:nvSpPr>
        <p:spPr bwMode="auto">
          <a:xfrm>
            <a:off x="7446434" y="28956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0687" name="Text Box 31"/>
          <p:cNvSpPr txBox="1">
            <a:spLocks noChangeArrowheads="1"/>
          </p:cNvSpPr>
          <p:nvPr/>
        </p:nvSpPr>
        <p:spPr bwMode="auto">
          <a:xfrm>
            <a:off x="6430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0688" name="Text Box 32"/>
          <p:cNvSpPr txBox="1">
            <a:spLocks noChangeArrowheads="1"/>
          </p:cNvSpPr>
          <p:nvPr/>
        </p:nvSpPr>
        <p:spPr bwMode="auto">
          <a:xfrm>
            <a:off x="65320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0689" name="Text Box 33"/>
          <p:cNvSpPr txBox="1">
            <a:spLocks noChangeArrowheads="1"/>
          </p:cNvSpPr>
          <p:nvPr/>
        </p:nvSpPr>
        <p:spPr bwMode="auto">
          <a:xfrm>
            <a:off x="6604001" y="4343400"/>
            <a:ext cx="1091966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  <p:sp>
        <p:nvSpPr>
          <p:cNvPr id="70690" name="Text Box 34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0691" name="Text Box 35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0692" name="Text Box 36"/>
          <p:cNvSpPr txBox="1">
            <a:spLocks noChangeArrowheads="1"/>
          </p:cNvSpPr>
          <p:nvPr/>
        </p:nvSpPr>
        <p:spPr bwMode="auto">
          <a:xfrm>
            <a:off x="50800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0693" name="Text Box 37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0694" name="Text Box 38"/>
          <p:cNvSpPr txBox="1">
            <a:spLocks noChangeArrowheads="1"/>
          </p:cNvSpPr>
          <p:nvPr/>
        </p:nvSpPr>
        <p:spPr bwMode="auto">
          <a:xfrm>
            <a:off x="23664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0695" name="Text Box 39"/>
          <p:cNvSpPr txBox="1">
            <a:spLocks noChangeArrowheads="1"/>
          </p:cNvSpPr>
          <p:nvPr/>
        </p:nvSpPr>
        <p:spPr bwMode="auto">
          <a:xfrm>
            <a:off x="31496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0696" name="Text Box 40"/>
          <p:cNvSpPr txBox="1">
            <a:spLocks noChangeArrowheads="1"/>
          </p:cNvSpPr>
          <p:nvPr/>
        </p:nvSpPr>
        <p:spPr bwMode="auto">
          <a:xfrm>
            <a:off x="39285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0697" name="Text Box 41"/>
          <p:cNvSpPr txBox="1">
            <a:spLocks noChangeArrowheads="1"/>
          </p:cNvSpPr>
          <p:nvPr/>
        </p:nvSpPr>
        <p:spPr bwMode="auto">
          <a:xfrm>
            <a:off x="47244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</p:spTree>
    <p:extLst>
      <p:ext uri="{BB962C8B-B14F-4D97-AF65-F5344CB8AC3E}">
        <p14:creationId xmlns:p14="http://schemas.microsoft.com/office/powerpoint/2010/main" val="371715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1701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1702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1703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1704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1705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1706" name="Text Box 26"/>
          <p:cNvSpPr txBox="1">
            <a:spLocks noChangeArrowheads="1"/>
          </p:cNvSpPr>
          <p:nvPr/>
        </p:nvSpPr>
        <p:spPr bwMode="auto">
          <a:xfrm>
            <a:off x="72432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1707" name="Text Box 27"/>
          <p:cNvSpPr txBox="1">
            <a:spLocks noChangeArrowheads="1"/>
          </p:cNvSpPr>
          <p:nvPr/>
        </p:nvSpPr>
        <p:spPr bwMode="auto">
          <a:xfrm>
            <a:off x="64600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1708" name="Text Box 28"/>
          <p:cNvSpPr txBox="1">
            <a:spLocks noChangeArrowheads="1"/>
          </p:cNvSpPr>
          <p:nvPr/>
        </p:nvSpPr>
        <p:spPr bwMode="auto">
          <a:xfrm>
            <a:off x="85936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1709" name="Text Box 29"/>
          <p:cNvSpPr txBox="1">
            <a:spLocks noChangeArrowheads="1"/>
          </p:cNvSpPr>
          <p:nvPr/>
        </p:nvSpPr>
        <p:spPr bwMode="auto">
          <a:xfrm>
            <a:off x="93768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1710" name="Text Box 30"/>
          <p:cNvSpPr txBox="1">
            <a:spLocks noChangeArrowheads="1"/>
          </p:cNvSpPr>
          <p:nvPr/>
        </p:nvSpPr>
        <p:spPr bwMode="auto">
          <a:xfrm>
            <a:off x="7446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1711" name="Text Box 31"/>
          <p:cNvSpPr txBox="1">
            <a:spLocks noChangeArrowheads="1"/>
          </p:cNvSpPr>
          <p:nvPr/>
        </p:nvSpPr>
        <p:spPr bwMode="auto">
          <a:xfrm>
            <a:off x="6430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1712" name="Text Box 32"/>
          <p:cNvSpPr txBox="1">
            <a:spLocks noChangeArrowheads="1"/>
          </p:cNvSpPr>
          <p:nvPr/>
        </p:nvSpPr>
        <p:spPr bwMode="auto">
          <a:xfrm>
            <a:off x="73152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1713" name="Text Box 33"/>
          <p:cNvSpPr txBox="1">
            <a:spLocks noChangeArrowheads="1"/>
          </p:cNvSpPr>
          <p:nvPr/>
        </p:nvSpPr>
        <p:spPr bwMode="auto">
          <a:xfrm>
            <a:off x="6604001" y="4343400"/>
            <a:ext cx="1091966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  <p:sp>
        <p:nvSpPr>
          <p:cNvPr id="71714" name="Text Box 34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1715" name="Text Box 35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1716" name="Text Box 36"/>
          <p:cNvSpPr txBox="1">
            <a:spLocks noChangeArrowheads="1"/>
          </p:cNvSpPr>
          <p:nvPr/>
        </p:nvSpPr>
        <p:spPr bwMode="auto">
          <a:xfrm>
            <a:off x="50800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1717" name="Text Box 37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1718" name="Text Box 38"/>
          <p:cNvSpPr txBox="1">
            <a:spLocks noChangeArrowheads="1"/>
          </p:cNvSpPr>
          <p:nvPr/>
        </p:nvSpPr>
        <p:spPr bwMode="auto">
          <a:xfrm>
            <a:off x="65320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1719" name="Text Box 39"/>
          <p:cNvSpPr txBox="1">
            <a:spLocks noChangeArrowheads="1"/>
          </p:cNvSpPr>
          <p:nvPr/>
        </p:nvSpPr>
        <p:spPr bwMode="auto">
          <a:xfrm>
            <a:off x="23664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1720" name="Text Box 40"/>
          <p:cNvSpPr txBox="1">
            <a:spLocks noChangeArrowheads="1"/>
          </p:cNvSpPr>
          <p:nvPr/>
        </p:nvSpPr>
        <p:spPr bwMode="auto">
          <a:xfrm>
            <a:off x="31496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1721" name="Text Box 41"/>
          <p:cNvSpPr txBox="1">
            <a:spLocks noChangeArrowheads="1"/>
          </p:cNvSpPr>
          <p:nvPr/>
        </p:nvSpPr>
        <p:spPr bwMode="auto">
          <a:xfrm>
            <a:off x="39285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1722" name="Text Box 42"/>
          <p:cNvSpPr txBox="1">
            <a:spLocks noChangeArrowheads="1"/>
          </p:cNvSpPr>
          <p:nvPr/>
        </p:nvSpPr>
        <p:spPr bwMode="auto">
          <a:xfrm>
            <a:off x="47244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</p:spTree>
    <p:extLst>
      <p:ext uri="{BB962C8B-B14F-4D97-AF65-F5344CB8AC3E}">
        <p14:creationId xmlns:p14="http://schemas.microsoft.com/office/powerpoint/2010/main" val="404731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2721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2724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2725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2726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2727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2728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2729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2730" name="Text Box 26"/>
          <p:cNvSpPr txBox="1">
            <a:spLocks noChangeArrowheads="1"/>
          </p:cNvSpPr>
          <p:nvPr/>
        </p:nvSpPr>
        <p:spPr bwMode="auto">
          <a:xfrm>
            <a:off x="72432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2731" name="Text Box 27"/>
          <p:cNvSpPr txBox="1">
            <a:spLocks noChangeArrowheads="1"/>
          </p:cNvSpPr>
          <p:nvPr/>
        </p:nvSpPr>
        <p:spPr bwMode="auto">
          <a:xfrm>
            <a:off x="64600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2732" name="Text Box 28"/>
          <p:cNvSpPr txBox="1">
            <a:spLocks noChangeArrowheads="1"/>
          </p:cNvSpPr>
          <p:nvPr/>
        </p:nvSpPr>
        <p:spPr bwMode="auto">
          <a:xfrm>
            <a:off x="85936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2733" name="Text Box 29"/>
          <p:cNvSpPr txBox="1">
            <a:spLocks noChangeArrowheads="1"/>
          </p:cNvSpPr>
          <p:nvPr/>
        </p:nvSpPr>
        <p:spPr bwMode="auto">
          <a:xfrm>
            <a:off x="93768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2734" name="Text Box 30"/>
          <p:cNvSpPr txBox="1">
            <a:spLocks noChangeArrowheads="1"/>
          </p:cNvSpPr>
          <p:nvPr/>
        </p:nvSpPr>
        <p:spPr bwMode="auto">
          <a:xfrm>
            <a:off x="7446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2735" name="Text Box 31"/>
          <p:cNvSpPr txBox="1">
            <a:spLocks noChangeArrowheads="1"/>
          </p:cNvSpPr>
          <p:nvPr/>
        </p:nvSpPr>
        <p:spPr bwMode="auto">
          <a:xfrm>
            <a:off x="6430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2736" name="Text Box 32"/>
          <p:cNvSpPr txBox="1">
            <a:spLocks noChangeArrowheads="1"/>
          </p:cNvSpPr>
          <p:nvPr/>
        </p:nvSpPr>
        <p:spPr bwMode="auto">
          <a:xfrm>
            <a:off x="8636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2737" name="Text Box 33"/>
          <p:cNvSpPr txBox="1">
            <a:spLocks noChangeArrowheads="1"/>
          </p:cNvSpPr>
          <p:nvPr/>
        </p:nvSpPr>
        <p:spPr bwMode="auto">
          <a:xfrm>
            <a:off x="9753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2738" name="Text Box 34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2739" name="Text Box 35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2740" name="Text Box 36"/>
          <p:cNvSpPr txBox="1">
            <a:spLocks noChangeArrowheads="1"/>
          </p:cNvSpPr>
          <p:nvPr/>
        </p:nvSpPr>
        <p:spPr bwMode="auto">
          <a:xfrm>
            <a:off x="50800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2741" name="Text Box 37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2742" name="Text Box 38"/>
          <p:cNvSpPr txBox="1">
            <a:spLocks noChangeArrowheads="1"/>
          </p:cNvSpPr>
          <p:nvPr/>
        </p:nvSpPr>
        <p:spPr bwMode="auto">
          <a:xfrm>
            <a:off x="73152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2743" name="Text Box 39"/>
          <p:cNvSpPr txBox="1">
            <a:spLocks noChangeArrowheads="1"/>
          </p:cNvSpPr>
          <p:nvPr/>
        </p:nvSpPr>
        <p:spPr bwMode="auto">
          <a:xfrm>
            <a:off x="65320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2744" name="Text Box 40"/>
          <p:cNvSpPr txBox="1">
            <a:spLocks noChangeArrowheads="1"/>
          </p:cNvSpPr>
          <p:nvPr/>
        </p:nvSpPr>
        <p:spPr bwMode="auto">
          <a:xfrm>
            <a:off x="23664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2745" name="Text Box 41"/>
          <p:cNvSpPr txBox="1">
            <a:spLocks noChangeArrowheads="1"/>
          </p:cNvSpPr>
          <p:nvPr/>
        </p:nvSpPr>
        <p:spPr bwMode="auto">
          <a:xfrm>
            <a:off x="31496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2746" name="Text Box 42"/>
          <p:cNvSpPr txBox="1">
            <a:spLocks noChangeArrowheads="1"/>
          </p:cNvSpPr>
          <p:nvPr/>
        </p:nvSpPr>
        <p:spPr bwMode="auto">
          <a:xfrm>
            <a:off x="39285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2747" name="Text Box 43"/>
          <p:cNvSpPr txBox="1">
            <a:spLocks noChangeArrowheads="1"/>
          </p:cNvSpPr>
          <p:nvPr/>
        </p:nvSpPr>
        <p:spPr bwMode="auto">
          <a:xfrm>
            <a:off x="47244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</p:spTree>
    <p:extLst>
      <p:ext uri="{BB962C8B-B14F-4D97-AF65-F5344CB8AC3E}">
        <p14:creationId xmlns:p14="http://schemas.microsoft.com/office/powerpoint/2010/main" val="421577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3745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3746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3747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3748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3749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3750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3751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3752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3753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3754" name="Text Box 26"/>
          <p:cNvSpPr txBox="1">
            <a:spLocks noChangeArrowheads="1"/>
          </p:cNvSpPr>
          <p:nvPr/>
        </p:nvSpPr>
        <p:spPr bwMode="auto">
          <a:xfrm>
            <a:off x="72432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3755" name="Text Box 27"/>
          <p:cNvSpPr txBox="1">
            <a:spLocks noChangeArrowheads="1"/>
          </p:cNvSpPr>
          <p:nvPr/>
        </p:nvSpPr>
        <p:spPr bwMode="auto">
          <a:xfrm>
            <a:off x="64600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3756" name="Text Box 28"/>
          <p:cNvSpPr txBox="1">
            <a:spLocks noChangeArrowheads="1"/>
          </p:cNvSpPr>
          <p:nvPr/>
        </p:nvSpPr>
        <p:spPr bwMode="auto">
          <a:xfrm>
            <a:off x="85936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3757" name="Text Box 29"/>
          <p:cNvSpPr txBox="1">
            <a:spLocks noChangeArrowheads="1"/>
          </p:cNvSpPr>
          <p:nvPr/>
        </p:nvSpPr>
        <p:spPr bwMode="auto">
          <a:xfrm>
            <a:off x="93768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3758" name="Text Box 30"/>
          <p:cNvSpPr txBox="1">
            <a:spLocks noChangeArrowheads="1"/>
          </p:cNvSpPr>
          <p:nvPr/>
        </p:nvSpPr>
        <p:spPr bwMode="auto">
          <a:xfrm>
            <a:off x="7446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3759" name="Text Box 31"/>
          <p:cNvSpPr txBox="1">
            <a:spLocks noChangeArrowheads="1"/>
          </p:cNvSpPr>
          <p:nvPr/>
        </p:nvSpPr>
        <p:spPr bwMode="auto">
          <a:xfrm>
            <a:off x="6430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3760" name="Text Box 32"/>
          <p:cNvSpPr txBox="1">
            <a:spLocks noChangeArrowheads="1"/>
          </p:cNvSpPr>
          <p:nvPr/>
        </p:nvSpPr>
        <p:spPr bwMode="auto">
          <a:xfrm>
            <a:off x="8636001" y="28956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3761" name="Text Box 33"/>
          <p:cNvSpPr txBox="1">
            <a:spLocks noChangeArrowheads="1"/>
          </p:cNvSpPr>
          <p:nvPr/>
        </p:nvSpPr>
        <p:spPr bwMode="auto">
          <a:xfrm>
            <a:off x="9753601" y="28956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3762" name="Text Box 34"/>
          <p:cNvSpPr txBox="1">
            <a:spLocks noChangeArrowheads="1"/>
          </p:cNvSpPr>
          <p:nvPr/>
        </p:nvSpPr>
        <p:spPr bwMode="auto">
          <a:xfrm>
            <a:off x="8839201" y="4343400"/>
            <a:ext cx="1091966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  <p:sp>
        <p:nvSpPr>
          <p:cNvPr id="73763" name="Text Box 35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3764" name="Text Box 36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3765" name="Text Box 37"/>
          <p:cNvSpPr txBox="1">
            <a:spLocks noChangeArrowheads="1"/>
          </p:cNvSpPr>
          <p:nvPr/>
        </p:nvSpPr>
        <p:spPr bwMode="auto">
          <a:xfrm>
            <a:off x="50800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3766" name="Text Box 38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3767" name="Text Box 39"/>
          <p:cNvSpPr txBox="1">
            <a:spLocks noChangeArrowheads="1"/>
          </p:cNvSpPr>
          <p:nvPr/>
        </p:nvSpPr>
        <p:spPr bwMode="auto">
          <a:xfrm>
            <a:off x="73152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3768" name="Text Box 40"/>
          <p:cNvSpPr txBox="1">
            <a:spLocks noChangeArrowheads="1"/>
          </p:cNvSpPr>
          <p:nvPr/>
        </p:nvSpPr>
        <p:spPr bwMode="auto">
          <a:xfrm>
            <a:off x="65320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3769" name="Text Box 41"/>
          <p:cNvSpPr txBox="1">
            <a:spLocks noChangeArrowheads="1"/>
          </p:cNvSpPr>
          <p:nvPr/>
        </p:nvSpPr>
        <p:spPr bwMode="auto">
          <a:xfrm>
            <a:off x="23664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3770" name="Text Box 42"/>
          <p:cNvSpPr txBox="1">
            <a:spLocks noChangeArrowheads="1"/>
          </p:cNvSpPr>
          <p:nvPr/>
        </p:nvSpPr>
        <p:spPr bwMode="auto">
          <a:xfrm>
            <a:off x="31496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3771" name="Text Box 43"/>
          <p:cNvSpPr txBox="1">
            <a:spLocks noChangeArrowheads="1"/>
          </p:cNvSpPr>
          <p:nvPr/>
        </p:nvSpPr>
        <p:spPr bwMode="auto">
          <a:xfrm>
            <a:off x="39285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3772" name="Text Box 44"/>
          <p:cNvSpPr txBox="1">
            <a:spLocks noChangeArrowheads="1"/>
          </p:cNvSpPr>
          <p:nvPr/>
        </p:nvSpPr>
        <p:spPr bwMode="auto">
          <a:xfrm>
            <a:off x="47244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</p:spTree>
    <p:extLst>
      <p:ext uri="{BB962C8B-B14F-4D97-AF65-F5344CB8AC3E}">
        <p14:creationId xmlns:p14="http://schemas.microsoft.com/office/powerpoint/2010/main" val="84421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1"/>
            <a:ext cx="7823200" cy="7159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/>
              <a:t>Ide Quicksort</a:t>
            </a:r>
            <a:br>
              <a:rPr lang="en-US" sz="4000" b="1" smtClean="0"/>
            </a:br>
            <a:r>
              <a:rPr lang="en-US" sz="3600" smtClean="0"/>
              <a:t>Divide-and-Conqueror</a:t>
            </a:r>
            <a:endParaRPr lang="en-US" sz="3600" b="1" smtClean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76918" y="2017713"/>
            <a:ext cx="6140449" cy="4114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b="1" dirty="0" err="1" smtClean="0"/>
              <a:t>Tentukan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pivotnya</a:t>
            </a:r>
            <a:endParaRPr lang="en-US" sz="2400" dirty="0" smtClean="0"/>
          </a:p>
          <a:p>
            <a:pPr marL="609600" indent="-609600" eaLnBrk="1" hangingPunct="1">
              <a:buFontTx/>
              <a:buAutoNum type="arabicPeriod"/>
            </a:pPr>
            <a:endParaRPr lang="en-US" sz="2400" dirty="0" smtClean="0"/>
          </a:p>
          <a:p>
            <a:pPr marL="609600" indent="-609600" eaLnBrk="1" hangingPunct="1">
              <a:buFontTx/>
              <a:buAutoNum type="arabicPeriod"/>
            </a:pPr>
            <a:endParaRPr lang="en-US" sz="2400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z="2400" b="1" dirty="0" smtClean="0"/>
              <a:t>Divide (</a:t>
            </a:r>
            <a:r>
              <a:rPr lang="en-US" sz="2400" b="1" dirty="0" err="1" smtClean="0"/>
              <a:t>Bagi</a:t>
            </a:r>
            <a:r>
              <a:rPr lang="en-US" sz="2400" b="1" dirty="0" smtClean="0"/>
              <a:t>):</a:t>
            </a:r>
            <a:r>
              <a:rPr lang="en-US" sz="2400" dirty="0" smtClean="0"/>
              <a:t> Data </a:t>
            </a:r>
            <a:r>
              <a:rPr lang="en-US" sz="2400" dirty="0" err="1" smtClean="0"/>
              <a:t>disusun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x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E</a:t>
            </a:r>
          </a:p>
          <a:p>
            <a:pPr marL="609600" indent="-609600" eaLnBrk="1" hangingPunct="1">
              <a:buFontTx/>
              <a:buAutoNum type="arabicPeriod"/>
            </a:pPr>
            <a:endParaRPr lang="en-US" sz="2400" b="1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z="2400" b="1" dirty="0" smtClean="0"/>
              <a:t>Recur and Conquer</a:t>
            </a:r>
            <a:r>
              <a:rPr lang="en-US" sz="2400" dirty="0" smtClean="0"/>
              <a:t>: </a:t>
            </a:r>
            <a:r>
              <a:rPr lang="en-US" sz="2400" dirty="0" err="1" smtClean="0"/>
              <a:t>Diurutkan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rekursif</a:t>
            </a:r>
            <a:endParaRPr lang="en-US" sz="2400" dirty="0" smtClean="0"/>
          </a:p>
          <a:p>
            <a:pPr marL="609600" indent="-609600" eaLnBrk="1" hangingPunct="1">
              <a:buFontTx/>
              <a:buAutoNum type="arabicPeriod"/>
            </a:pPr>
            <a:endParaRPr lang="en-US" sz="2400" dirty="0" smtClean="0"/>
          </a:p>
        </p:txBody>
      </p:sp>
      <p:pic>
        <p:nvPicPr>
          <p:cNvPr id="169988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19017" y="762000"/>
            <a:ext cx="2540000" cy="1570038"/>
          </a:xfrm>
          <a:noFill/>
          <a:ln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169989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41217" y="4151313"/>
            <a:ext cx="2717800" cy="1981200"/>
          </a:xfrm>
          <a:noFill/>
          <a:ln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16999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833" y="2448718"/>
            <a:ext cx="2525184" cy="15795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9991" name="AutoShape 7"/>
          <p:cNvSpPr>
            <a:spLocks noChangeArrowheads="1"/>
          </p:cNvSpPr>
          <p:nvPr/>
        </p:nvSpPr>
        <p:spPr bwMode="auto">
          <a:xfrm>
            <a:off x="7010400" y="1676400"/>
            <a:ext cx="9144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9992" name="AutoShape 8"/>
          <p:cNvSpPr>
            <a:spLocks noChangeArrowheads="1"/>
          </p:cNvSpPr>
          <p:nvPr/>
        </p:nvSpPr>
        <p:spPr bwMode="auto">
          <a:xfrm>
            <a:off x="7010400" y="3048000"/>
            <a:ext cx="9144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9993" name="AutoShape 9"/>
          <p:cNvSpPr>
            <a:spLocks noChangeArrowheads="1"/>
          </p:cNvSpPr>
          <p:nvPr/>
        </p:nvSpPr>
        <p:spPr bwMode="auto">
          <a:xfrm>
            <a:off x="7010400" y="5257800"/>
            <a:ext cx="9144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2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autoUpdateAnimBg="0"/>
      <p:bldP spid="169991" grpId="0" animBg="1"/>
      <p:bldP spid="169992" grpId="0" animBg="1"/>
      <p:bldP spid="169993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4774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4775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4776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4777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4778" name="Text Box 26"/>
          <p:cNvSpPr txBox="1">
            <a:spLocks noChangeArrowheads="1"/>
          </p:cNvSpPr>
          <p:nvPr/>
        </p:nvSpPr>
        <p:spPr bwMode="auto">
          <a:xfrm>
            <a:off x="72432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64600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4780" name="Text Box 28"/>
          <p:cNvSpPr txBox="1">
            <a:spLocks noChangeArrowheads="1"/>
          </p:cNvSpPr>
          <p:nvPr/>
        </p:nvSpPr>
        <p:spPr bwMode="auto">
          <a:xfrm>
            <a:off x="85936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4781" name="Text Box 29"/>
          <p:cNvSpPr txBox="1">
            <a:spLocks noChangeArrowheads="1"/>
          </p:cNvSpPr>
          <p:nvPr/>
        </p:nvSpPr>
        <p:spPr bwMode="auto">
          <a:xfrm>
            <a:off x="93768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4782" name="Text Box 30"/>
          <p:cNvSpPr txBox="1">
            <a:spLocks noChangeArrowheads="1"/>
          </p:cNvSpPr>
          <p:nvPr/>
        </p:nvSpPr>
        <p:spPr bwMode="auto">
          <a:xfrm>
            <a:off x="7446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4783" name="Text Box 31"/>
          <p:cNvSpPr txBox="1">
            <a:spLocks noChangeArrowheads="1"/>
          </p:cNvSpPr>
          <p:nvPr/>
        </p:nvSpPr>
        <p:spPr bwMode="auto">
          <a:xfrm>
            <a:off x="6430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4784" name="Text Box 32"/>
          <p:cNvSpPr txBox="1">
            <a:spLocks noChangeArrowheads="1"/>
          </p:cNvSpPr>
          <p:nvPr/>
        </p:nvSpPr>
        <p:spPr bwMode="auto">
          <a:xfrm>
            <a:off x="8636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4785" name="Text Box 33"/>
          <p:cNvSpPr txBox="1">
            <a:spLocks noChangeArrowheads="1"/>
          </p:cNvSpPr>
          <p:nvPr/>
        </p:nvSpPr>
        <p:spPr bwMode="auto">
          <a:xfrm>
            <a:off x="9753601" y="28956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4786" name="Text Box 34"/>
          <p:cNvSpPr txBox="1">
            <a:spLocks noChangeArrowheads="1"/>
          </p:cNvSpPr>
          <p:nvPr/>
        </p:nvSpPr>
        <p:spPr bwMode="auto">
          <a:xfrm>
            <a:off x="8839201" y="4343400"/>
            <a:ext cx="1091966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  <p:sp>
        <p:nvSpPr>
          <p:cNvPr id="74787" name="Text Box 35"/>
          <p:cNvSpPr txBox="1">
            <a:spLocks noChangeArrowheads="1"/>
          </p:cNvSpPr>
          <p:nvPr/>
        </p:nvSpPr>
        <p:spPr bwMode="auto">
          <a:xfrm>
            <a:off x="8767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4788" name="Text Box 36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4789" name="Text Box 37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4790" name="Text Box 38"/>
          <p:cNvSpPr txBox="1">
            <a:spLocks noChangeArrowheads="1"/>
          </p:cNvSpPr>
          <p:nvPr/>
        </p:nvSpPr>
        <p:spPr bwMode="auto">
          <a:xfrm>
            <a:off x="50800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4791" name="Text Box 39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4792" name="Text Box 40"/>
          <p:cNvSpPr txBox="1">
            <a:spLocks noChangeArrowheads="1"/>
          </p:cNvSpPr>
          <p:nvPr/>
        </p:nvSpPr>
        <p:spPr bwMode="auto">
          <a:xfrm>
            <a:off x="73152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4793" name="Text Box 41"/>
          <p:cNvSpPr txBox="1">
            <a:spLocks noChangeArrowheads="1"/>
          </p:cNvSpPr>
          <p:nvPr/>
        </p:nvSpPr>
        <p:spPr bwMode="auto">
          <a:xfrm>
            <a:off x="65320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4794" name="Text Box 42"/>
          <p:cNvSpPr txBox="1">
            <a:spLocks noChangeArrowheads="1"/>
          </p:cNvSpPr>
          <p:nvPr/>
        </p:nvSpPr>
        <p:spPr bwMode="auto">
          <a:xfrm>
            <a:off x="23664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4795" name="Text Box 43"/>
          <p:cNvSpPr txBox="1">
            <a:spLocks noChangeArrowheads="1"/>
          </p:cNvSpPr>
          <p:nvPr/>
        </p:nvSpPr>
        <p:spPr bwMode="auto">
          <a:xfrm>
            <a:off x="31496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4796" name="Text Box 44"/>
          <p:cNvSpPr txBox="1">
            <a:spLocks noChangeArrowheads="1"/>
          </p:cNvSpPr>
          <p:nvPr/>
        </p:nvSpPr>
        <p:spPr bwMode="auto">
          <a:xfrm>
            <a:off x="39285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4797" name="Text Box 45"/>
          <p:cNvSpPr txBox="1">
            <a:spLocks noChangeArrowheads="1"/>
          </p:cNvSpPr>
          <p:nvPr/>
        </p:nvSpPr>
        <p:spPr bwMode="auto">
          <a:xfrm>
            <a:off x="47244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</p:spTree>
    <p:extLst>
      <p:ext uri="{BB962C8B-B14F-4D97-AF65-F5344CB8AC3E}">
        <p14:creationId xmlns:p14="http://schemas.microsoft.com/office/powerpoint/2010/main" val="265839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5794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5795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5796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5800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5801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5802" name="Text Box 26"/>
          <p:cNvSpPr txBox="1">
            <a:spLocks noChangeArrowheads="1"/>
          </p:cNvSpPr>
          <p:nvPr/>
        </p:nvSpPr>
        <p:spPr bwMode="auto">
          <a:xfrm>
            <a:off x="72432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5803" name="Text Box 27"/>
          <p:cNvSpPr txBox="1">
            <a:spLocks noChangeArrowheads="1"/>
          </p:cNvSpPr>
          <p:nvPr/>
        </p:nvSpPr>
        <p:spPr bwMode="auto">
          <a:xfrm>
            <a:off x="64600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5804" name="Text Box 28"/>
          <p:cNvSpPr txBox="1">
            <a:spLocks noChangeArrowheads="1"/>
          </p:cNvSpPr>
          <p:nvPr/>
        </p:nvSpPr>
        <p:spPr bwMode="auto">
          <a:xfrm>
            <a:off x="85936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5805" name="Text Box 29"/>
          <p:cNvSpPr txBox="1">
            <a:spLocks noChangeArrowheads="1"/>
          </p:cNvSpPr>
          <p:nvPr/>
        </p:nvSpPr>
        <p:spPr bwMode="auto">
          <a:xfrm>
            <a:off x="93768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5806" name="Text Box 30"/>
          <p:cNvSpPr txBox="1">
            <a:spLocks noChangeArrowheads="1"/>
          </p:cNvSpPr>
          <p:nvPr/>
        </p:nvSpPr>
        <p:spPr bwMode="auto">
          <a:xfrm>
            <a:off x="7446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5807" name="Text Box 31"/>
          <p:cNvSpPr txBox="1">
            <a:spLocks noChangeArrowheads="1"/>
          </p:cNvSpPr>
          <p:nvPr/>
        </p:nvSpPr>
        <p:spPr bwMode="auto">
          <a:xfrm>
            <a:off x="6430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5808" name="Text Box 32"/>
          <p:cNvSpPr txBox="1">
            <a:spLocks noChangeArrowheads="1"/>
          </p:cNvSpPr>
          <p:nvPr/>
        </p:nvSpPr>
        <p:spPr bwMode="auto">
          <a:xfrm>
            <a:off x="8636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5809" name="Text Box 33"/>
          <p:cNvSpPr txBox="1">
            <a:spLocks noChangeArrowheads="1"/>
          </p:cNvSpPr>
          <p:nvPr/>
        </p:nvSpPr>
        <p:spPr bwMode="auto">
          <a:xfrm>
            <a:off x="9753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5810" name="Text Box 34"/>
          <p:cNvSpPr txBox="1">
            <a:spLocks noChangeArrowheads="1"/>
          </p:cNvSpPr>
          <p:nvPr/>
        </p:nvSpPr>
        <p:spPr bwMode="auto">
          <a:xfrm>
            <a:off x="8839201" y="4343400"/>
            <a:ext cx="1091966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  <p:sp>
        <p:nvSpPr>
          <p:cNvPr id="75811" name="Text Box 35"/>
          <p:cNvSpPr txBox="1">
            <a:spLocks noChangeArrowheads="1"/>
          </p:cNvSpPr>
          <p:nvPr/>
        </p:nvSpPr>
        <p:spPr bwMode="auto">
          <a:xfrm>
            <a:off x="9550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5812" name="Text Box 36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5813" name="Text Box 37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5814" name="Text Box 38"/>
          <p:cNvSpPr txBox="1">
            <a:spLocks noChangeArrowheads="1"/>
          </p:cNvSpPr>
          <p:nvPr/>
        </p:nvSpPr>
        <p:spPr bwMode="auto">
          <a:xfrm>
            <a:off x="50800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5815" name="Text Box 39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5816" name="Text Box 40"/>
          <p:cNvSpPr txBox="1">
            <a:spLocks noChangeArrowheads="1"/>
          </p:cNvSpPr>
          <p:nvPr/>
        </p:nvSpPr>
        <p:spPr bwMode="auto">
          <a:xfrm>
            <a:off x="73152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5817" name="Text Box 41"/>
          <p:cNvSpPr txBox="1">
            <a:spLocks noChangeArrowheads="1"/>
          </p:cNvSpPr>
          <p:nvPr/>
        </p:nvSpPr>
        <p:spPr bwMode="auto">
          <a:xfrm>
            <a:off x="65320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5818" name="Text Box 42"/>
          <p:cNvSpPr txBox="1">
            <a:spLocks noChangeArrowheads="1"/>
          </p:cNvSpPr>
          <p:nvPr/>
        </p:nvSpPr>
        <p:spPr bwMode="auto">
          <a:xfrm>
            <a:off x="8767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5819" name="Text Box 43"/>
          <p:cNvSpPr txBox="1">
            <a:spLocks noChangeArrowheads="1"/>
          </p:cNvSpPr>
          <p:nvPr/>
        </p:nvSpPr>
        <p:spPr bwMode="auto">
          <a:xfrm>
            <a:off x="23664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5820" name="Text Box 44"/>
          <p:cNvSpPr txBox="1">
            <a:spLocks noChangeArrowheads="1"/>
          </p:cNvSpPr>
          <p:nvPr/>
        </p:nvSpPr>
        <p:spPr bwMode="auto">
          <a:xfrm>
            <a:off x="31496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5821" name="Text Box 45"/>
          <p:cNvSpPr txBox="1">
            <a:spLocks noChangeArrowheads="1"/>
          </p:cNvSpPr>
          <p:nvPr/>
        </p:nvSpPr>
        <p:spPr bwMode="auto">
          <a:xfrm>
            <a:off x="39285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5822" name="Text Box 46"/>
          <p:cNvSpPr txBox="1">
            <a:spLocks noChangeArrowheads="1"/>
          </p:cNvSpPr>
          <p:nvPr/>
        </p:nvSpPr>
        <p:spPr bwMode="auto">
          <a:xfrm>
            <a:off x="47244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</p:spTree>
    <p:extLst>
      <p:ext uri="{BB962C8B-B14F-4D97-AF65-F5344CB8AC3E}">
        <p14:creationId xmlns:p14="http://schemas.microsoft.com/office/powerpoint/2010/main" val="255274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6818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6820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6821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6822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6824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6825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6826" name="Text Box 26"/>
          <p:cNvSpPr txBox="1">
            <a:spLocks noChangeArrowheads="1"/>
          </p:cNvSpPr>
          <p:nvPr/>
        </p:nvSpPr>
        <p:spPr bwMode="auto">
          <a:xfrm>
            <a:off x="72432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6827" name="Text Box 27"/>
          <p:cNvSpPr txBox="1">
            <a:spLocks noChangeArrowheads="1"/>
          </p:cNvSpPr>
          <p:nvPr/>
        </p:nvSpPr>
        <p:spPr bwMode="auto">
          <a:xfrm>
            <a:off x="64600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6828" name="Text Box 28"/>
          <p:cNvSpPr txBox="1">
            <a:spLocks noChangeArrowheads="1"/>
          </p:cNvSpPr>
          <p:nvPr/>
        </p:nvSpPr>
        <p:spPr bwMode="auto">
          <a:xfrm>
            <a:off x="85936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6829" name="Text Box 29"/>
          <p:cNvSpPr txBox="1">
            <a:spLocks noChangeArrowheads="1"/>
          </p:cNvSpPr>
          <p:nvPr/>
        </p:nvSpPr>
        <p:spPr bwMode="auto">
          <a:xfrm>
            <a:off x="93768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6830" name="Text Box 30"/>
          <p:cNvSpPr txBox="1">
            <a:spLocks noChangeArrowheads="1"/>
          </p:cNvSpPr>
          <p:nvPr/>
        </p:nvSpPr>
        <p:spPr bwMode="auto">
          <a:xfrm>
            <a:off x="7446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6831" name="Text Box 31"/>
          <p:cNvSpPr txBox="1">
            <a:spLocks noChangeArrowheads="1"/>
          </p:cNvSpPr>
          <p:nvPr/>
        </p:nvSpPr>
        <p:spPr bwMode="auto">
          <a:xfrm>
            <a:off x="6430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6832" name="Text Box 32"/>
          <p:cNvSpPr txBox="1">
            <a:spLocks noChangeArrowheads="1"/>
          </p:cNvSpPr>
          <p:nvPr/>
        </p:nvSpPr>
        <p:spPr bwMode="auto">
          <a:xfrm>
            <a:off x="8636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6833" name="Text Box 33"/>
          <p:cNvSpPr txBox="1">
            <a:spLocks noChangeArrowheads="1"/>
          </p:cNvSpPr>
          <p:nvPr/>
        </p:nvSpPr>
        <p:spPr bwMode="auto">
          <a:xfrm>
            <a:off x="9753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6834" name="Text Box 34"/>
          <p:cNvSpPr txBox="1">
            <a:spLocks noChangeArrowheads="1"/>
          </p:cNvSpPr>
          <p:nvPr/>
        </p:nvSpPr>
        <p:spPr bwMode="auto">
          <a:xfrm>
            <a:off x="6777567" y="5029200"/>
            <a:ext cx="3556000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  <p:sp>
        <p:nvSpPr>
          <p:cNvPr id="76835" name="Text Box 35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6836" name="Text Box 36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6837" name="Text Box 37"/>
          <p:cNvSpPr txBox="1">
            <a:spLocks noChangeArrowheads="1"/>
          </p:cNvSpPr>
          <p:nvPr/>
        </p:nvSpPr>
        <p:spPr bwMode="auto">
          <a:xfrm>
            <a:off x="50800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6838" name="Text Box 38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6839" name="Text Box 39"/>
          <p:cNvSpPr txBox="1">
            <a:spLocks noChangeArrowheads="1"/>
          </p:cNvSpPr>
          <p:nvPr/>
        </p:nvSpPr>
        <p:spPr bwMode="auto">
          <a:xfrm>
            <a:off x="73152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6840" name="Text Box 40"/>
          <p:cNvSpPr txBox="1">
            <a:spLocks noChangeArrowheads="1"/>
          </p:cNvSpPr>
          <p:nvPr/>
        </p:nvSpPr>
        <p:spPr bwMode="auto">
          <a:xfrm>
            <a:off x="6532034" y="36576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6841" name="Text Box 41"/>
          <p:cNvSpPr txBox="1">
            <a:spLocks noChangeArrowheads="1"/>
          </p:cNvSpPr>
          <p:nvPr/>
        </p:nvSpPr>
        <p:spPr bwMode="auto">
          <a:xfrm>
            <a:off x="9550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6842" name="Text Box 42"/>
          <p:cNvSpPr txBox="1">
            <a:spLocks noChangeArrowheads="1"/>
          </p:cNvSpPr>
          <p:nvPr/>
        </p:nvSpPr>
        <p:spPr bwMode="auto">
          <a:xfrm>
            <a:off x="8767234" y="36576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6843" name="Text Box 43"/>
          <p:cNvSpPr txBox="1">
            <a:spLocks noChangeArrowheads="1"/>
          </p:cNvSpPr>
          <p:nvPr/>
        </p:nvSpPr>
        <p:spPr bwMode="auto">
          <a:xfrm>
            <a:off x="23664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6844" name="Text Box 44"/>
          <p:cNvSpPr txBox="1">
            <a:spLocks noChangeArrowheads="1"/>
          </p:cNvSpPr>
          <p:nvPr/>
        </p:nvSpPr>
        <p:spPr bwMode="auto">
          <a:xfrm>
            <a:off x="31496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6845" name="Text Box 45"/>
          <p:cNvSpPr txBox="1">
            <a:spLocks noChangeArrowheads="1"/>
          </p:cNvSpPr>
          <p:nvPr/>
        </p:nvSpPr>
        <p:spPr bwMode="auto">
          <a:xfrm>
            <a:off x="39285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6846" name="Text Box 46"/>
          <p:cNvSpPr txBox="1">
            <a:spLocks noChangeArrowheads="1"/>
          </p:cNvSpPr>
          <p:nvPr/>
        </p:nvSpPr>
        <p:spPr bwMode="auto">
          <a:xfrm>
            <a:off x="47244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</p:spTree>
    <p:extLst>
      <p:ext uri="{BB962C8B-B14F-4D97-AF65-F5344CB8AC3E}">
        <p14:creationId xmlns:p14="http://schemas.microsoft.com/office/powerpoint/2010/main" val="277003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7840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7841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7842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7843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7844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7845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7846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7847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7848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7849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7850" name="Text Box 26"/>
          <p:cNvSpPr txBox="1">
            <a:spLocks noChangeArrowheads="1"/>
          </p:cNvSpPr>
          <p:nvPr/>
        </p:nvSpPr>
        <p:spPr bwMode="auto">
          <a:xfrm>
            <a:off x="72432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7851" name="Text Box 27"/>
          <p:cNvSpPr txBox="1">
            <a:spLocks noChangeArrowheads="1"/>
          </p:cNvSpPr>
          <p:nvPr/>
        </p:nvSpPr>
        <p:spPr bwMode="auto">
          <a:xfrm>
            <a:off x="64600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7852" name="Text Box 28"/>
          <p:cNvSpPr txBox="1">
            <a:spLocks noChangeArrowheads="1"/>
          </p:cNvSpPr>
          <p:nvPr/>
        </p:nvSpPr>
        <p:spPr bwMode="auto">
          <a:xfrm>
            <a:off x="85936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7853" name="Text Box 29"/>
          <p:cNvSpPr txBox="1">
            <a:spLocks noChangeArrowheads="1"/>
          </p:cNvSpPr>
          <p:nvPr/>
        </p:nvSpPr>
        <p:spPr bwMode="auto">
          <a:xfrm>
            <a:off x="93768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7854" name="Text Box 30"/>
          <p:cNvSpPr txBox="1">
            <a:spLocks noChangeArrowheads="1"/>
          </p:cNvSpPr>
          <p:nvPr/>
        </p:nvSpPr>
        <p:spPr bwMode="auto">
          <a:xfrm>
            <a:off x="7446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7855" name="Text Box 31"/>
          <p:cNvSpPr txBox="1">
            <a:spLocks noChangeArrowheads="1"/>
          </p:cNvSpPr>
          <p:nvPr/>
        </p:nvSpPr>
        <p:spPr bwMode="auto">
          <a:xfrm>
            <a:off x="6430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7856" name="Text Box 32"/>
          <p:cNvSpPr txBox="1">
            <a:spLocks noChangeArrowheads="1"/>
          </p:cNvSpPr>
          <p:nvPr/>
        </p:nvSpPr>
        <p:spPr bwMode="auto">
          <a:xfrm>
            <a:off x="8636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7857" name="Text Box 33"/>
          <p:cNvSpPr txBox="1">
            <a:spLocks noChangeArrowheads="1"/>
          </p:cNvSpPr>
          <p:nvPr/>
        </p:nvSpPr>
        <p:spPr bwMode="auto">
          <a:xfrm>
            <a:off x="9753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7858" name="Text Box 34"/>
          <p:cNvSpPr txBox="1">
            <a:spLocks noChangeArrowheads="1"/>
          </p:cNvSpPr>
          <p:nvPr/>
        </p:nvSpPr>
        <p:spPr bwMode="auto">
          <a:xfrm>
            <a:off x="6777567" y="5029200"/>
            <a:ext cx="3556000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  <p:sp>
        <p:nvSpPr>
          <p:cNvPr id="77859" name="Text Box 35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7860" name="Text Box 36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7861" name="Text Box 37"/>
          <p:cNvSpPr txBox="1">
            <a:spLocks noChangeArrowheads="1"/>
          </p:cNvSpPr>
          <p:nvPr/>
        </p:nvSpPr>
        <p:spPr bwMode="auto">
          <a:xfrm>
            <a:off x="50800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7862" name="Text Box 38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7863" name="Text Box 39"/>
          <p:cNvSpPr txBox="1">
            <a:spLocks noChangeArrowheads="1"/>
          </p:cNvSpPr>
          <p:nvPr/>
        </p:nvSpPr>
        <p:spPr bwMode="auto">
          <a:xfrm>
            <a:off x="65320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7864" name="Text Box 40"/>
          <p:cNvSpPr txBox="1">
            <a:spLocks noChangeArrowheads="1"/>
          </p:cNvSpPr>
          <p:nvPr/>
        </p:nvSpPr>
        <p:spPr bwMode="auto">
          <a:xfrm>
            <a:off x="9550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7865" name="Text Box 41"/>
          <p:cNvSpPr txBox="1">
            <a:spLocks noChangeArrowheads="1"/>
          </p:cNvSpPr>
          <p:nvPr/>
        </p:nvSpPr>
        <p:spPr bwMode="auto">
          <a:xfrm>
            <a:off x="8767234" y="36576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7866" name="Text Box 42"/>
          <p:cNvSpPr txBox="1">
            <a:spLocks noChangeArrowheads="1"/>
          </p:cNvSpPr>
          <p:nvPr/>
        </p:nvSpPr>
        <p:spPr bwMode="auto">
          <a:xfrm>
            <a:off x="23664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7867" name="Text Box 43"/>
          <p:cNvSpPr txBox="1">
            <a:spLocks noChangeArrowheads="1"/>
          </p:cNvSpPr>
          <p:nvPr/>
        </p:nvSpPr>
        <p:spPr bwMode="auto">
          <a:xfrm>
            <a:off x="31496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7868" name="Text Box 44"/>
          <p:cNvSpPr txBox="1">
            <a:spLocks noChangeArrowheads="1"/>
          </p:cNvSpPr>
          <p:nvPr/>
        </p:nvSpPr>
        <p:spPr bwMode="auto">
          <a:xfrm>
            <a:off x="39285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7869" name="Text Box 45"/>
          <p:cNvSpPr txBox="1">
            <a:spLocks noChangeArrowheads="1"/>
          </p:cNvSpPr>
          <p:nvPr/>
        </p:nvSpPr>
        <p:spPr bwMode="auto">
          <a:xfrm>
            <a:off x="47244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7870" name="Text Box 46"/>
          <p:cNvSpPr txBox="1">
            <a:spLocks noChangeArrowheads="1"/>
          </p:cNvSpPr>
          <p:nvPr/>
        </p:nvSpPr>
        <p:spPr bwMode="auto">
          <a:xfrm>
            <a:off x="6650567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7871" name="Text Box 47"/>
          <p:cNvSpPr txBox="1">
            <a:spLocks noChangeArrowheads="1"/>
          </p:cNvSpPr>
          <p:nvPr/>
        </p:nvSpPr>
        <p:spPr bwMode="auto">
          <a:xfrm>
            <a:off x="7315201" y="36576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</p:spTree>
    <p:extLst>
      <p:ext uri="{BB962C8B-B14F-4D97-AF65-F5344CB8AC3E}">
        <p14:creationId xmlns:p14="http://schemas.microsoft.com/office/powerpoint/2010/main" val="47588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8865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8869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8870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8871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8872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8873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8874" name="Text Box 26"/>
          <p:cNvSpPr txBox="1">
            <a:spLocks noChangeArrowheads="1"/>
          </p:cNvSpPr>
          <p:nvPr/>
        </p:nvSpPr>
        <p:spPr bwMode="auto">
          <a:xfrm>
            <a:off x="72432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8875" name="Text Box 27"/>
          <p:cNvSpPr txBox="1">
            <a:spLocks noChangeArrowheads="1"/>
          </p:cNvSpPr>
          <p:nvPr/>
        </p:nvSpPr>
        <p:spPr bwMode="auto">
          <a:xfrm>
            <a:off x="64600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8876" name="Text Box 28"/>
          <p:cNvSpPr txBox="1">
            <a:spLocks noChangeArrowheads="1"/>
          </p:cNvSpPr>
          <p:nvPr/>
        </p:nvSpPr>
        <p:spPr bwMode="auto">
          <a:xfrm>
            <a:off x="85936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8877" name="Text Box 29"/>
          <p:cNvSpPr txBox="1">
            <a:spLocks noChangeArrowheads="1"/>
          </p:cNvSpPr>
          <p:nvPr/>
        </p:nvSpPr>
        <p:spPr bwMode="auto">
          <a:xfrm>
            <a:off x="93768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8878" name="Text Box 30"/>
          <p:cNvSpPr txBox="1">
            <a:spLocks noChangeArrowheads="1"/>
          </p:cNvSpPr>
          <p:nvPr/>
        </p:nvSpPr>
        <p:spPr bwMode="auto">
          <a:xfrm>
            <a:off x="7446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8879" name="Text Box 31"/>
          <p:cNvSpPr txBox="1">
            <a:spLocks noChangeArrowheads="1"/>
          </p:cNvSpPr>
          <p:nvPr/>
        </p:nvSpPr>
        <p:spPr bwMode="auto">
          <a:xfrm>
            <a:off x="6430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8880" name="Text Box 32"/>
          <p:cNvSpPr txBox="1">
            <a:spLocks noChangeArrowheads="1"/>
          </p:cNvSpPr>
          <p:nvPr/>
        </p:nvSpPr>
        <p:spPr bwMode="auto">
          <a:xfrm>
            <a:off x="8636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8881" name="Text Box 33"/>
          <p:cNvSpPr txBox="1">
            <a:spLocks noChangeArrowheads="1"/>
          </p:cNvSpPr>
          <p:nvPr/>
        </p:nvSpPr>
        <p:spPr bwMode="auto">
          <a:xfrm>
            <a:off x="9753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8882" name="Text Box 34"/>
          <p:cNvSpPr txBox="1">
            <a:spLocks noChangeArrowheads="1"/>
          </p:cNvSpPr>
          <p:nvPr/>
        </p:nvSpPr>
        <p:spPr bwMode="auto">
          <a:xfrm>
            <a:off x="6777567" y="5029200"/>
            <a:ext cx="3556000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  <p:sp>
        <p:nvSpPr>
          <p:cNvPr id="78883" name="Text Box 35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8884" name="Text Box 36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8885" name="Text Box 37"/>
          <p:cNvSpPr txBox="1">
            <a:spLocks noChangeArrowheads="1"/>
          </p:cNvSpPr>
          <p:nvPr/>
        </p:nvSpPr>
        <p:spPr bwMode="auto">
          <a:xfrm>
            <a:off x="50800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8886" name="Text Box 38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8887" name="Text Box 39"/>
          <p:cNvSpPr txBox="1">
            <a:spLocks noChangeArrowheads="1"/>
          </p:cNvSpPr>
          <p:nvPr/>
        </p:nvSpPr>
        <p:spPr bwMode="auto">
          <a:xfrm>
            <a:off x="65320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8888" name="Text Box 40"/>
          <p:cNvSpPr txBox="1">
            <a:spLocks noChangeArrowheads="1"/>
          </p:cNvSpPr>
          <p:nvPr/>
        </p:nvSpPr>
        <p:spPr bwMode="auto">
          <a:xfrm>
            <a:off x="8767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8889" name="Text Box 41"/>
          <p:cNvSpPr txBox="1">
            <a:spLocks noChangeArrowheads="1"/>
          </p:cNvSpPr>
          <p:nvPr/>
        </p:nvSpPr>
        <p:spPr bwMode="auto">
          <a:xfrm>
            <a:off x="23664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8890" name="Text Box 42"/>
          <p:cNvSpPr txBox="1">
            <a:spLocks noChangeArrowheads="1"/>
          </p:cNvSpPr>
          <p:nvPr/>
        </p:nvSpPr>
        <p:spPr bwMode="auto">
          <a:xfrm>
            <a:off x="31496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8891" name="Text Box 43"/>
          <p:cNvSpPr txBox="1">
            <a:spLocks noChangeArrowheads="1"/>
          </p:cNvSpPr>
          <p:nvPr/>
        </p:nvSpPr>
        <p:spPr bwMode="auto">
          <a:xfrm>
            <a:off x="39285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8892" name="Text Box 44"/>
          <p:cNvSpPr txBox="1">
            <a:spLocks noChangeArrowheads="1"/>
          </p:cNvSpPr>
          <p:nvPr/>
        </p:nvSpPr>
        <p:spPr bwMode="auto">
          <a:xfrm>
            <a:off x="47244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8893" name="Text Box 45"/>
          <p:cNvSpPr txBox="1">
            <a:spLocks noChangeArrowheads="1"/>
          </p:cNvSpPr>
          <p:nvPr/>
        </p:nvSpPr>
        <p:spPr bwMode="auto">
          <a:xfrm>
            <a:off x="6650567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8894" name="Text Box 46"/>
          <p:cNvSpPr txBox="1">
            <a:spLocks noChangeArrowheads="1"/>
          </p:cNvSpPr>
          <p:nvPr/>
        </p:nvSpPr>
        <p:spPr bwMode="auto">
          <a:xfrm>
            <a:off x="7433734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8895" name="Text Box 47"/>
          <p:cNvSpPr txBox="1">
            <a:spLocks noChangeArrowheads="1"/>
          </p:cNvSpPr>
          <p:nvPr/>
        </p:nvSpPr>
        <p:spPr bwMode="auto">
          <a:xfrm>
            <a:off x="7315201" y="36576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8896" name="Text Box 48"/>
          <p:cNvSpPr txBox="1">
            <a:spLocks noChangeArrowheads="1"/>
          </p:cNvSpPr>
          <p:nvPr/>
        </p:nvSpPr>
        <p:spPr bwMode="auto">
          <a:xfrm>
            <a:off x="9550401" y="36576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</p:spTree>
    <p:extLst>
      <p:ext uri="{BB962C8B-B14F-4D97-AF65-F5344CB8AC3E}">
        <p14:creationId xmlns:p14="http://schemas.microsoft.com/office/powerpoint/2010/main" val="292093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9892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9896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9897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72432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9899" name="Text Box 27"/>
          <p:cNvSpPr txBox="1">
            <a:spLocks noChangeArrowheads="1"/>
          </p:cNvSpPr>
          <p:nvPr/>
        </p:nvSpPr>
        <p:spPr bwMode="auto">
          <a:xfrm>
            <a:off x="64600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9900" name="Text Box 28"/>
          <p:cNvSpPr txBox="1">
            <a:spLocks noChangeArrowheads="1"/>
          </p:cNvSpPr>
          <p:nvPr/>
        </p:nvSpPr>
        <p:spPr bwMode="auto">
          <a:xfrm>
            <a:off x="85936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9901" name="Text Box 29"/>
          <p:cNvSpPr txBox="1">
            <a:spLocks noChangeArrowheads="1"/>
          </p:cNvSpPr>
          <p:nvPr/>
        </p:nvSpPr>
        <p:spPr bwMode="auto">
          <a:xfrm>
            <a:off x="93768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9902" name="Text Box 30"/>
          <p:cNvSpPr txBox="1">
            <a:spLocks noChangeArrowheads="1"/>
          </p:cNvSpPr>
          <p:nvPr/>
        </p:nvSpPr>
        <p:spPr bwMode="auto">
          <a:xfrm>
            <a:off x="7446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79903" name="Text Box 31"/>
          <p:cNvSpPr txBox="1">
            <a:spLocks noChangeArrowheads="1"/>
          </p:cNvSpPr>
          <p:nvPr/>
        </p:nvSpPr>
        <p:spPr bwMode="auto">
          <a:xfrm>
            <a:off x="6430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9904" name="Text Box 32"/>
          <p:cNvSpPr txBox="1">
            <a:spLocks noChangeArrowheads="1"/>
          </p:cNvSpPr>
          <p:nvPr/>
        </p:nvSpPr>
        <p:spPr bwMode="auto">
          <a:xfrm>
            <a:off x="8636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9905" name="Text Box 33"/>
          <p:cNvSpPr txBox="1">
            <a:spLocks noChangeArrowheads="1"/>
          </p:cNvSpPr>
          <p:nvPr/>
        </p:nvSpPr>
        <p:spPr bwMode="auto">
          <a:xfrm>
            <a:off x="9753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9906" name="Text Box 34"/>
          <p:cNvSpPr txBox="1">
            <a:spLocks noChangeArrowheads="1"/>
          </p:cNvSpPr>
          <p:nvPr/>
        </p:nvSpPr>
        <p:spPr bwMode="auto">
          <a:xfrm>
            <a:off x="6777567" y="5029200"/>
            <a:ext cx="3556000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  <p:sp>
        <p:nvSpPr>
          <p:cNvPr id="79907" name="Text Box 35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9908" name="Text Box 36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9909" name="Text Box 37"/>
          <p:cNvSpPr txBox="1">
            <a:spLocks noChangeArrowheads="1"/>
          </p:cNvSpPr>
          <p:nvPr/>
        </p:nvSpPr>
        <p:spPr bwMode="auto">
          <a:xfrm>
            <a:off x="50800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9910" name="Text Box 38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9911" name="Text Box 39"/>
          <p:cNvSpPr txBox="1">
            <a:spLocks noChangeArrowheads="1"/>
          </p:cNvSpPr>
          <p:nvPr/>
        </p:nvSpPr>
        <p:spPr bwMode="auto">
          <a:xfrm>
            <a:off x="65320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9912" name="Text Box 40"/>
          <p:cNvSpPr txBox="1">
            <a:spLocks noChangeArrowheads="1"/>
          </p:cNvSpPr>
          <p:nvPr/>
        </p:nvSpPr>
        <p:spPr bwMode="auto">
          <a:xfrm>
            <a:off x="9550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9913" name="Text Box 41"/>
          <p:cNvSpPr txBox="1">
            <a:spLocks noChangeArrowheads="1"/>
          </p:cNvSpPr>
          <p:nvPr/>
        </p:nvSpPr>
        <p:spPr bwMode="auto">
          <a:xfrm>
            <a:off x="8767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9914" name="Text Box 42"/>
          <p:cNvSpPr txBox="1">
            <a:spLocks noChangeArrowheads="1"/>
          </p:cNvSpPr>
          <p:nvPr/>
        </p:nvSpPr>
        <p:spPr bwMode="auto">
          <a:xfrm>
            <a:off x="23664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79915" name="Text Box 43"/>
          <p:cNvSpPr txBox="1">
            <a:spLocks noChangeArrowheads="1"/>
          </p:cNvSpPr>
          <p:nvPr/>
        </p:nvSpPr>
        <p:spPr bwMode="auto">
          <a:xfrm>
            <a:off x="31496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79916" name="Text Box 44"/>
          <p:cNvSpPr txBox="1">
            <a:spLocks noChangeArrowheads="1"/>
          </p:cNvSpPr>
          <p:nvPr/>
        </p:nvSpPr>
        <p:spPr bwMode="auto">
          <a:xfrm>
            <a:off x="39285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79917" name="Text Box 45"/>
          <p:cNvSpPr txBox="1">
            <a:spLocks noChangeArrowheads="1"/>
          </p:cNvSpPr>
          <p:nvPr/>
        </p:nvSpPr>
        <p:spPr bwMode="auto">
          <a:xfrm>
            <a:off x="47244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79918" name="Text Box 46"/>
          <p:cNvSpPr txBox="1">
            <a:spLocks noChangeArrowheads="1"/>
          </p:cNvSpPr>
          <p:nvPr/>
        </p:nvSpPr>
        <p:spPr bwMode="auto">
          <a:xfrm>
            <a:off x="6650567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79919" name="Text Box 47"/>
          <p:cNvSpPr txBox="1">
            <a:spLocks noChangeArrowheads="1"/>
          </p:cNvSpPr>
          <p:nvPr/>
        </p:nvSpPr>
        <p:spPr bwMode="auto">
          <a:xfrm>
            <a:off x="7433734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79920" name="Text Box 48"/>
          <p:cNvSpPr txBox="1">
            <a:spLocks noChangeArrowheads="1"/>
          </p:cNvSpPr>
          <p:nvPr/>
        </p:nvSpPr>
        <p:spPr bwMode="auto">
          <a:xfrm>
            <a:off x="8216901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79921" name="Text Box 49"/>
          <p:cNvSpPr txBox="1">
            <a:spLocks noChangeArrowheads="1"/>
          </p:cNvSpPr>
          <p:nvPr/>
        </p:nvSpPr>
        <p:spPr bwMode="auto">
          <a:xfrm>
            <a:off x="7315201" y="36576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</p:spTree>
    <p:extLst>
      <p:ext uri="{BB962C8B-B14F-4D97-AF65-F5344CB8AC3E}">
        <p14:creationId xmlns:p14="http://schemas.microsoft.com/office/powerpoint/2010/main" val="183637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0915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0916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0918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0920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0921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0922" name="Text Box 26"/>
          <p:cNvSpPr txBox="1">
            <a:spLocks noChangeArrowheads="1"/>
          </p:cNvSpPr>
          <p:nvPr/>
        </p:nvSpPr>
        <p:spPr bwMode="auto">
          <a:xfrm>
            <a:off x="72432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0923" name="Text Box 27"/>
          <p:cNvSpPr txBox="1">
            <a:spLocks noChangeArrowheads="1"/>
          </p:cNvSpPr>
          <p:nvPr/>
        </p:nvSpPr>
        <p:spPr bwMode="auto">
          <a:xfrm>
            <a:off x="64600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0924" name="Text Box 28"/>
          <p:cNvSpPr txBox="1">
            <a:spLocks noChangeArrowheads="1"/>
          </p:cNvSpPr>
          <p:nvPr/>
        </p:nvSpPr>
        <p:spPr bwMode="auto">
          <a:xfrm>
            <a:off x="85936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0925" name="Text Box 29"/>
          <p:cNvSpPr txBox="1">
            <a:spLocks noChangeArrowheads="1"/>
          </p:cNvSpPr>
          <p:nvPr/>
        </p:nvSpPr>
        <p:spPr bwMode="auto">
          <a:xfrm>
            <a:off x="93768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0926" name="Text Box 30"/>
          <p:cNvSpPr txBox="1">
            <a:spLocks noChangeArrowheads="1"/>
          </p:cNvSpPr>
          <p:nvPr/>
        </p:nvSpPr>
        <p:spPr bwMode="auto">
          <a:xfrm>
            <a:off x="7446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0927" name="Text Box 31"/>
          <p:cNvSpPr txBox="1">
            <a:spLocks noChangeArrowheads="1"/>
          </p:cNvSpPr>
          <p:nvPr/>
        </p:nvSpPr>
        <p:spPr bwMode="auto">
          <a:xfrm>
            <a:off x="6430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0928" name="Text Box 32"/>
          <p:cNvSpPr txBox="1">
            <a:spLocks noChangeArrowheads="1"/>
          </p:cNvSpPr>
          <p:nvPr/>
        </p:nvSpPr>
        <p:spPr bwMode="auto">
          <a:xfrm>
            <a:off x="8636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0929" name="Text Box 33"/>
          <p:cNvSpPr txBox="1">
            <a:spLocks noChangeArrowheads="1"/>
          </p:cNvSpPr>
          <p:nvPr/>
        </p:nvSpPr>
        <p:spPr bwMode="auto">
          <a:xfrm>
            <a:off x="9753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0930" name="Text Box 34"/>
          <p:cNvSpPr txBox="1">
            <a:spLocks noChangeArrowheads="1"/>
          </p:cNvSpPr>
          <p:nvPr/>
        </p:nvSpPr>
        <p:spPr bwMode="auto">
          <a:xfrm>
            <a:off x="6777567" y="5029200"/>
            <a:ext cx="3556000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  <p:sp>
        <p:nvSpPr>
          <p:cNvPr id="80931" name="Text Box 35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0932" name="Text Box 36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0933" name="Text Box 37"/>
          <p:cNvSpPr txBox="1">
            <a:spLocks noChangeArrowheads="1"/>
          </p:cNvSpPr>
          <p:nvPr/>
        </p:nvSpPr>
        <p:spPr bwMode="auto">
          <a:xfrm>
            <a:off x="50800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0934" name="Text Box 38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0935" name="Text Box 39"/>
          <p:cNvSpPr txBox="1">
            <a:spLocks noChangeArrowheads="1"/>
          </p:cNvSpPr>
          <p:nvPr/>
        </p:nvSpPr>
        <p:spPr bwMode="auto">
          <a:xfrm>
            <a:off x="73152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0936" name="Text Box 40"/>
          <p:cNvSpPr txBox="1">
            <a:spLocks noChangeArrowheads="1"/>
          </p:cNvSpPr>
          <p:nvPr/>
        </p:nvSpPr>
        <p:spPr bwMode="auto">
          <a:xfrm>
            <a:off x="65320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0937" name="Text Box 41"/>
          <p:cNvSpPr txBox="1">
            <a:spLocks noChangeArrowheads="1"/>
          </p:cNvSpPr>
          <p:nvPr/>
        </p:nvSpPr>
        <p:spPr bwMode="auto">
          <a:xfrm>
            <a:off x="9550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0938" name="Text Box 42"/>
          <p:cNvSpPr txBox="1">
            <a:spLocks noChangeArrowheads="1"/>
          </p:cNvSpPr>
          <p:nvPr/>
        </p:nvSpPr>
        <p:spPr bwMode="auto">
          <a:xfrm>
            <a:off x="8767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0939" name="Text Box 43"/>
          <p:cNvSpPr txBox="1">
            <a:spLocks noChangeArrowheads="1"/>
          </p:cNvSpPr>
          <p:nvPr/>
        </p:nvSpPr>
        <p:spPr bwMode="auto">
          <a:xfrm>
            <a:off x="23664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0940" name="Text Box 44"/>
          <p:cNvSpPr txBox="1">
            <a:spLocks noChangeArrowheads="1"/>
          </p:cNvSpPr>
          <p:nvPr/>
        </p:nvSpPr>
        <p:spPr bwMode="auto">
          <a:xfrm>
            <a:off x="31496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0941" name="Text Box 45"/>
          <p:cNvSpPr txBox="1">
            <a:spLocks noChangeArrowheads="1"/>
          </p:cNvSpPr>
          <p:nvPr/>
        </p:nvSpPr>
        <p:spPr bwMode="auto">
          <a:xfrm>
            <a:off x="39285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0942" name="Text Box 46"/>
          <p:cNvSpPr txBox="1">
            <a:spLocks noChangeArrowheads="1"/>
          </p:cNvSpPr>
          <p:nvPr/>
        </p:nvSpPr>
        <p:spPr bwMode="auto">
          <a:xfrm>
            <a:off x="47244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0943" name="Text Box 47"/>
          <p:cNvSpPr txBox="1">
            <a:spLocks noChangeArrowheads="1"/>
          </p:cNvSpPr>
          <p:nvPr/>
        </p:nvSpPr>
        <p:spPr bwMode="auto">
          <a:xfrm>
            <a:off x="6650567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0944" name="Text Box 48"/>
          <p:cNvSpPr txBox="1">
            <a:spLocks noChangeArrowheads="1"/>
          </p:cNvSpPr>
          <p:nvPr/>
        </p:nvSpPr>
        <p:spPr bwMode="auto">
          <a:xfrm>
            <a:off x="7433734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0945" name="Text Box 49"/>
          <p:cNvSpPr txBox="1">
            <a:spLocks noChangeArrowheads="1"/>
          </p:cNvSpPr>
          <p:nvPr/>
        </p:nvSpPr>
        <p:spPr bwMode="auto">
          <a:xfrm>
            <a:off x="8216901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0946" name="Text Box 50"/>
          <p:cNvSpPr txBox="1">
            <a:spLocks noChangeArrowheads="1"/>
          </p:cNvSpPr>
          <p:nvPr/>
        </p:nvSpPr>
        <p:spPr bwMode="auto">
          <a:xfrm>
            <a:off x="9000067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</p:spTree>
    <p:extLst>
      <p:ext uri="{BB962C8B-B14F-4D97-AF65-F5344CB8AC3E}">
        <p14:creationId xmlns:p14="http://schemas.microsoft.com/office/powerpoint/2010/main" val="7843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1933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1935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1936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1937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1938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1939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1941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1942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1943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1944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1945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1946" name="Text Box 26"/>
          <p:cNvSpPr txBox="1">
            <a:spLocks noChangeArrowheads="1"/>
          </p:cNvSpPr>
          <p:nvPr/>
        </p:nvSpPr>
        <p:spPr bwMode="auto">
          <a:xfrm>
            <a:off x="72432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1947" name="Text Box 27"/>
          <p:cNvSpPr txBox="1">
            <a:spLocks noChangeArrowheads="1"/>
          </p:cNvSpPr>
          <p:nvPr/>
        </p:nvSpPr>
        <p:spPr bwMode="auto">
          <a:xfrm>
            <a:off x="64600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1948" name="Text Box 28"/>
          <p:cNvSpPr txBox="1">
            <a:spLocks noChangeArrowheads="1"/>
          </p:cNvSpPr>
          <p:nvPr/>
        </p:nvSpPr>
        <p:spPr bwMode="auto">
          <a:xfrm>
            <a:off x="85936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1949" name="Text Box 29"/>
          <p:cNvSpPr txBox="1">
            <a:spLocks noChangeArrowheads="1"/>
          </p:cNvSpPr>
          <p:nvPr/>
        </p:nvSpPr>
        <p:spPr bwMode="auto">
          <a:xfrm>
            <a:off x="93768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1950" name="Text Box 30"/>
          <p:cNvSpPr txBox="1">
            <a:spLocks noChangeArrowheads="1"/>
          </p:cNvSpPr>
          <p:nvPr/>
        </p:nvSpPr>
        <p:spPr bwMode="auto">
          <a:xfrm>
            <a:off x="7446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1951" name="Text Box 31"/>
          <p:cNvSpPr txBox="1">
            <a:spLocks noChangeArrowheads="1"/>
          </p:cNvSpPr>
          <p:nvPr/>
        </p:nvSpPr>
        <p:spPr bwMode="auto">
          <a:xfrm>
            <a:off x="6430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1952" name="Text Box 32"/>
          <p:cNvSpPr txBox="1">
            <a:spLocks noChangeArrowheads="1"/>
          </p:cNvSpPr>
          <p:nvPr/>
        </p:nvSpPr>
        <p:spPr bwMode="auto">
          <a:xfrm>
            <a:off x="8636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1953" name="Text Box 33"/>
          <p:cNvSpPr txBox="1">
            <a:spLocks noChangeArrowheads="1"/>
          </p:cNvSpPr>
          <p:nvPr/>
        </p:nvSpPr>
        <p:spPr bwMode="auto">
          <a:xfrm>
            <a:off x="9753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1954" name="Text Box 34"/>
          <p:cNvSpPr txBox="1">
            <a:spLocks noChangeArrowheads="1"/>
          </p:cNvSpPr>
          <p:nvPr/>
        </p:nvSpPr>
        <p:spPr bwMode="auto">
          <a:xfrm>
            <a:off x="2256368" y="5905500"/>
            <a:ext cx="7852833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  <p:sp>
        <p:nvSpPr>
          <p:cNvPr id="81955" name="Text Box 35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1956" name="Text Box 36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1957" name="Text Box 37"/>
          <p:cNvSpPr txBox="1">
            <a:spLocks noChangeArrowheads="1"/>
          </p:cNvSpPr>
          <p:nvPr/>
        </p:nvSpPr>
        <p:spPr bwMode="auto">
          <a:xfrm>
            <a:off x="50800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1958" name="Text Box 38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1959" name="Text Box 39"/>
          <p:cNvSpPr txBox="1">
            <a:spLocks noChangeArrowheads="1"/>
          </p:cNvSpPr>
          <p:nvPr/>
        </p:nvSpPr>
        <p:spPr bwMode="auto">
          <a:xfrm>
            <a:off x="73152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1960" name="Text Box 40"/>
          <p:cNvSpPr txBox="1">
            <a:spLocks noChangeArrowheads="1"/>
          </p:cNvSpPr>
          <p:nvPr/>
        </p:nvSpPr>
        <p:spPr bwMode="auto">
          <a:xfrm>
            <a:off x="65320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1961" name="Text Box 41"/>
          <p:cNvSpPr txBox="1">
            <a:spLocks noChangeArrowheads="1"/>
          </p:cNvSpPr>
          <p:nvPr/>
        </p:nvSpPr>
        <p:spPr bwMode="auto">
          <a:xfrm>
            <a:off x="9550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1962" name="Text Box 42"/>
          <p:cNvSpPr txBox="1">
            <a:spLocks noChangeArrowheads="1"/>
          </p:cNvSpPr>
          <p:nvPr/>
        </p:nvSpPr>
        <p:spPr bwMode="auto">
          <a:xfrm>
            <a:off x="8767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1963" name="Text Box 43"/>
          <p:cNvSpPr txBox="1">
            <a:spLocks noChangeArrowheads="1"/>
          </p:cNvSpPr>
          <p:nvPr/>
        </p:nvSpPr>
        <p:spPr bwMode="auto">
          <a:xfrm>
            <a:off x="31496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1964" name="Text Box 44"/>
          <p:cNvSpPr txBox="1">
            <a:spLocks noChangeArrowheads="1"/>
          </p:cNvSpPr>
          <p:nvPr/>
        </p:nvSpPr>
        <p:spPr bwMode="auto">
          <a:xfrm>
            <a:off x="39285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1965" name="Text Box 45"/>
          <p:cNvSpPr txBox="1">
            <a:spLocks noChangeArrowheads="1"/>
          </p:cNvSpPr>
          <p:nvPr/>
        </p:nvSpPr>
        <p:spPr bwMode="auto">
          <a:xfrm>
            <a:off x="47244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1966" name="Text Box 46"/>
          <p:cNvSpPr txBox="1">
            <a:spLocks noChangeArrowheads="1"/>
          </p:cNvSpPr>
          <p:nvPr/>
        </p:nvSpPr>
        <p:spPr bwMode="auto">
          <a:xfrm>
            <a:off x="7433734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1967" name="Text Box 47"/>
          <p:cNvSpPr txBox="1">
            <a:spLocks noChangeArrowheads="1"/>
          </p:cNvSpPr>
          <p:nvPr/>
        </p:nvSpPr>
        <p:spPr bwMode="auto">
          <a:xfrm>
            <a:off x="8216901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1968" name="Text Box 48"/>
          <p:cNvSpPr txBox="1">
            <a:spLocks noChangeArrowheads="1"/>
          </p:cNvSpPr>
          <p:nvPr/>
        </p:nvSpPr>
        <p:spPr bwMode="auto">
          <a:xfrm>
            <a:off x="9000067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1969" name="Text Box 49"/>
          <p:cNvSpPr txBox="1">
            <a:spLocks noChangeArrowheads="1"/>
          </p:cNvSpPr>
          <p:nvPr/>
        </p:nvSpPr>
        <p:spPr bwMode="auto">
          <a:xfrm>
            <a:off x="2366434" y="43815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1970" name="Text Box 50"/>
          <p:cNvSpPr txBox="1">
            <a:spLocks noChangeArrowheads="1"/>
          </p:cNvSpPr>
          <p:nvPr/>
        </p:nvSpPr>
        <p:spPr bwMode="auto">
          <a:xfrm>
            <a:off x="6650567" y="43688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79606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2959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2961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2962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2963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2964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2965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2966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2967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2968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2969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2970" name="Text Box 26"/>
          <p:cNvSpPr txBox="1">
            <a:spLocks noChangeArrowheads="1"/>
          </p:cNvSpPr>
          <p:nvPr/>
        </p:nvSpPr>
        <p:spPr bwMode="auto">
          <a:xfrm>
            <a:off x="72432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2971" name="Text Box 27"/>
          <p:cNvSpPr txBox="1">
            <a:spLocks noChangeArrowheads="1"/>
          </p:cNvSpPr>
          <p:nvPr/>
        </p:nvSpPr>
        <p:spPr bwMode="auto">
          <a:xfrm>
            <a:off x="64600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2972" name="Text Box 28"/>
          <p:cNvSpPr txBox="1">
            <a:spLocks noChangeArrowheads="1"/>
          </p:cNvSpPr>
          <p:nvPr/>
        </p:nvSpPr>
        <p:spPr bwMode="auto">
          <a:xfrm>
            <a:off x="85936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2973" name="Text Box 29"/>
          <p:cNvSpPr txBox="1">
            <a:spLocks noChangeArrowheads="1"/>
          </p:cNvSpPr>
          <p:nvPr/>
        </p:nvSpPr>
        <p:spPr bwMode="auto">
          <a:xfrm>
            <a:off x="93768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2974" name="Text Box 30"/>
          <p:cNvSpPr txBox="1">
            <a:spLocks noChangeArrowheads="1"/>
          </p:cNvSpPr>
          <p:nvPr/>
        </p:nvSpPr>
        <p:spPr bwMode="auto">
          <a:xfrm>
            <a:off x="7446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2975" name="Text Box 31"/>
          <p:cNvSpPr txBox="1">
            <a:spLocks noChangeArrowheads="1"/>
          </p:cNvSpPr>
          <p:nvPr/>
        </p:nvSpPr>
        <p:spPr bwMode="auto">
          <a:xfrm>
            <a:off x="6430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2976" name="Text Box 32"/>
          <p:cNvSpPr txBox="1">
            <a:spLocks noChangeArrowheads="1"/>
          </p:cNvSpPr>
          <p:nvPr/>
        </p:nvSpPr>
        <p:spPr bwMode="auto">
          <a:xfrm>
            <a:off x="8636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2977" name="Text Box 33"/>
          <p:cNvSpPr txBox="1">
            <a:spLocks noChangeArrowheads="1"/>
          </p:cNvSpPr>
          <p:nvPr/>
        </p:nvSpPr>
        <p:spPr bwMode="auto">
          <a:xfrm>
            <a:off x="9753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2978" name="Text Box 34"/>
          <p:cNvSpPr txBox="1">
            <a:spLocks noChangeArrowheads="1"/>
          </p:cNvSpPr>
          <p:nvPr/>
        </p:nvSpPr>
        <p:spPr bwMode="auto">
          <a:xfrm>
            <a:off x="2256368" y="5905500"/>
            <a:ext cx="7852833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  <p:sp>
        <p:nvSpPr>
          <p:cNvPr id="82979" name="Text Box 35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2980" name="Text Box 36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2981" name="Text Box 37"/>
          <p:cNvSpPr txBox="1">
            <a:spLocks noChangeArrowheads="1"/>
          </p:cNvSpPr>
          <p:nvPr/>
        </p:nvSpPr>
        <p:spPr bwMode="auto">
          <a:xfrm>
            <a:off x="50800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2982" name="Text Box 38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2983" name="Text Box 39"/>
          <p:cNvSpPr txBox="1">
            <a:spLocks noChangeArrowheads="1"/>
          </p:cNvSpPr>
          <p:nvPr/>
        </p:nvSpPr>
        <p:spPr bwMode="auto">
          <a:xfrm>
            <a:off x="73152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2984" name="Text Box 40"/>
          <p:cNvSpPr txBox="1">
            <a:spLocks noChangeArrowheads="1"/>
          </p:cNvSpPr>
          <p:nvPr/>
        </p:nvSpPr>
        <p:spPr bwMode="auto">
          <a:xfrm>
            <a:off x="65320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2985" name="Text Box 41"/>
          <p:cNvSpPr txBox="1">
            <a:spLocks noChangeArrowheads="1"/>
          </p:cNvSpPr>
          <p:nvPr/>
        </p:nvSpPr>
        <p:spPr bwMode="auto">
          <a:xfrm>
            <a:off x="9550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2986" name="Text Box 42"/>
          <p:cNvSpPr txBox="1">
            <a:spLocks noChangeArrowheads="1"/>
          </p:cNvSpPr>
          <p:nvPr/>
        </p:nvSpPr>
        <p:spPr bwMode="auto">
          <a:xfrm>
            <a:off x="8767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2987" name="Text Box 43"/>
          <p:cNvSpPr txBox="1">
            <a:spLocks noChangeArrowheads="1"/>
          </p:cNvSpPr>
          <p:nvPr/>
        </p:nvSpPr>
        <p:spPr bwMode="auto">
          <a:xfrm>
            <a:off x="31496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2988" name="Text Box 44"/>
          <p:cNvSpPr txBox="1">
            <a:spLocks noChangeArrowheads="1"/>
          </p:cNvSpPr>
          <p:nvPr/>
        </p:nvSpPr>
        <p:spPr bwMode="auto">
          <a:xfrm>
            <a:off x="39285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2989" name="Text Box 45"/>
          <p:cNvSpPr txBox="1">
            <a:spLocks noChangeArrowheads="1"/>
          </p:cNvSpPr>
          <p:nvPr/>
        </p:nvSpPr>
        <p:spPr bwMode="auto">
          <a:xfrm>
            <a:off x="47244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2990" name="Text Box 46"/>
          <p:cNvSpPr txBox="1">
            <a:spLocks noChangeArrowheads="1"/>
          </p:cNvSpPr>
          <p:nvPr/>
        </p:nvSpPr>
        <p:spPr bwMode="auto">
          <a:xfrm>
            <a:off x="6650567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2991" name="Text Box 47"/>
          <p:cNvSpPr txBox="1">
            <a:spLocks noChangeArrowheads="1"/>
          </p:cNvSpPr>
          <p:nvPr/>
        </p:nvSpPr>
        <p:spPr bwMode="auto">
          <a:xfrm>
            <a:off x="8216901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2992" name="Text Box 48"/>
          <p:cNvSpPr txBox="1">
            <a:spLocks noChangeArrowheads="1"/>
          </p:cNvSpPr>
          <p:nvPr/>
        </p:nvSpPr>
        <p:spPr bwMode="auto">
          <a:xfrm>
            <a:off x="9000067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2993" name="Text Box 49"/>
          <p:cNvSpPr txBox="1">
            <a:spLocks noChangeArrowheads="1"/>
          </p:cNvSpPr>
          <p:nvPr/>
        </p:nvSpPr>
        <p:spPr bwMode="auto">
          <a:xfrm>
            <a:off x="2976034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2994" name="Text Box 50"/>
          <p:cNvSpPr txBox="1">
            <a:spLocks noChangeArrowheads="1"/>
          </p:cNvSpPr>
          <p:nvPr/>
        </p:nvSpPr>
        <p:spPr bwMode="auto">
          <a:xfrm>
            <a:off x="2366434" y="43815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2995" name="Text Box 51"/>
          <p:cNvSpPr txBox="1">
            <a:spLocks noChangeArrowheads="1"/>
          </p:cNvSpPr>
          <p:nvPr/>
        </p:nvSpPr>
        <p:spPr bwMode="auto">
          <a:xfrm>
            <a:off x="7433734" y="43688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</p:spTree>
    <p:extLst>
      <p:ext uri="{BB962C8B-B14F-4D97-AF65-F5344CB8AC3E}">
        <p14:creationId xmlns:p14="http://schemas.microsoft.com/office/powerpoint/2010/main" val="345744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3984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3985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3986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3987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3988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3989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3990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3991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3992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3993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3994" name="Text Box 26"/>
          <p:cNvSpPr txBox="1">
            <a:spLocks noChangeArrowheads="1"/>
          </p:cNvSpPr>
          <p:nvPr/>
        </p:nvSpPr>
        <p:spPr bwMode="auto">
          <a:xfrm>
            <a:off x="72432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3995" name="Text Box 27"/>
          <p:cNvSpPr txBox="1">
            <a:spLocks noChangeArrowheads="1"/>
          </p:cNvSpPr>
          <p:nvPr/>
        </p:nvSpPr>
        <p:spPr bwMode="auto">
          <a:xfrm>
            <a:off x="64600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3996" name="Text Box 28"/>
          <p:cNvSpPr txBox="1">
            <a:spLocks noChangeArrowheads="1"/>
          </p:cNvSpPr>
          <p:nvPr/>
        </p:nvSpPr>
        <p:spPr bwMode="auto">
          <a:xfrm>
            <a:off x="85936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3997" name="Text Box 29"/>
          <p:cNvSpPr txBox="1">
            <a:spLocks noChangeArrowheads="1"/>
          </p:cNvSpPr>
          <p:nvPr/>
        </p:nvSpPr>
        <p:spPr bwMode="auto">
          <a:xfrm>
            <a:off x="93768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3998" name="Text Box 30"/>
          <p:cNvSpPr txBox="1">
            <a:spLocks noChangeArrowheads="1"/>
          </p:cNvSpPr>
          <p:nvPr/>
        </p:nvSpPr>
        <p:spPr bwMode="auto">
          <a:xfrm>
            <a:off x="7446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3999" name="Text Box 31"/>
          <p:cNvSpPr txBox="1">
            <a:spLocks noChangeArrowheads="1"/>
          </p:cNvSpPr>
          <p:nvPr/>
        </p:nvSpPr>
        <p:spPr bwMode="auto">
          <a:xfrm>
            <a:off x="6430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4000" name="Text Box 32"/>
          <p:cNvSpPr txBox="1">
            <a:spLocks noChangeArrowheads="1"/>
          </p:cNvSpPr>
          <p:nvPr/>
        </p:nvSpPr>
        <p:spPr bwMode="auto">
          <a:xfrm>
            <a:off x="8636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4001" name="Text Box 33"/>
          <p:cNvSpPr txBox="1">
            <a:spLocks noChangeArrowheads="1"/>
          </p:cNvSpPr>
          <p:nvPr/>
        </p:nvSpPr>
        <p:spPr bwMode="auto">
          <a:xfrm>
            <a:off x="9753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4002" name="Text Box 34"/>
          <p:cNvSpPr txBox="1">
            <a:spLocks noChangeArrowheads="1"/>
          </p:cNvSpPr>
          <p:nvPr/>
        </p:nvSpPr>
        <p:spPr bwMode="auto">
          <a:xfrm>
            <a:off x="2256368" y="5905500"/>
            <a:ext cx="7852833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  <p:sp>
        <p:nvSpPr>
          <p:cNvPr id="84003" name="Text Box 35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4004" name="Text Box 36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4005" name="Text Box 37"/>
          <p:cNvSpPr txBox="1">
            <a:spLocks noChangeArrowheads="1"/>
          </p:cNvSpPr>
          <p:nvPr/>
        </p:nvSpPr>
        <p:spPr bwMode="auto">
          <a:xfrm>
            <a:off x="50800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4006" name="Text Box 38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4007" name="Text Box 39"/>
          <p:cNvSpPr txBox="1">
            <a:spLocks noChangeArrowheads="1"/>
          </p:cNvSpPr>
          <p:nvPr/>
        </p:nvSpPr>
        <p:spPr bwMode="auto">
          <a:xfrm>
            <a:off x="73152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4008" name="Text Box 40"/>
          <p:cNvSpPr txBox="1">
            <a:spLocks noChangeArrowheads="1"/>
          </p:cNvSpPr>
          <p:nvPr/>
        </p:nvSpPr>
        <p:spPr bwMode="auto">
          <a:xfrm>
            <a:off x="65320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4009" name="Text Box 41"/>
          <p:cNvSpPr txBox="1">
            <a:spLocks noChangeArrowheads="1"/>
          </p:cNvSpPr>
          <p:nvPr/>
        </p:nvSpPr>
        <p:spPr bwMode="auto">
          <a:xfrm>
            <a:off x="9550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4010" name="Text Box 42"/>
          <p:cNvSpPr txBox="1">
            <a:spLocks noChangeArrowheads="1"/>
          </p:cNvSpPr>
          <p:nvPr/>
        </p:nvSpPr>
        <p:spPr bwMode="auto">
          <a:xfrm>
            <a:off x="8767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4011" name="Text Box 43"/>
          <p:cNvSpPr txBox="1">
            <a:spLocks noChangeArrowheads="1"/>
          </p:cNvSpPr>
          <p:nvPr/>
        </p:nvSpPr>
        <p:spPr bwMode="auto">
          <a:xfrm>
            <a:off x="23664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4012" name="Text Box 44"/>
          <p:cNvSpPr txBox="1">
            <a:spLocks noChangeArrowheads="1"/>
          </p:cNvSpPr>
          <p:nvPr/>
        </p:nvSpPr>
        <p:spPr bwMode="auto">
          <a:xfrm>
            <a:off x="39285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4013" name="Text Box 45"/>
          <p:cNvSpPr txBox="1">
            <a:spLocks noChangeArrowheads="1"/>
          </p:cNvSpPr>
          <p:nvPr/>
        </p:nvSpPr>
        <p:spPr bwMode="auto">
          <a:xfrm>
            <a:off x="47244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4014" name="Text Box 46"/>
          <p:cNvSpPr txBox="1">
            <a:spLocks noChangeArrowheads="1"/>
          </p:cNvSpPr>
          <p:nvPr/>
        </p:nvSpPr>
        <p:spPr bwMode="auto">
          <a:xfrm>
            <a:off x="6650567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4015" name="Text Box 47"/>
          <p:cNvSpPr txBox="1">
            <a:spLocks noChangeArrowheads="1"/>
          </p:cNvSpPr>
          <p:nvPr/>
        </p:nvSpPr>
        <p:spPr bwMode="auto">
          <a:xfrm>
            <a:off x="8216901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4016" name="Text Box 48"/>
          <p:cNvSpPr txBox="1">
            <a:spLocks noChangeArrowheads="1"/>
          </p:cNvSpPr>
          <p:nvPr/>
        </p:nvSpPr>
        <p:spPr bwMode="auto">
          <a:xfrm>
            <a:off x="9000067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4017" name="Text Box 49"/>
          <p:cNvSpPr txBox="1">
            <a:spLocks noChangeArrowheads="1"/>
          </p:cNvSpPr>
          <p:nvPr/>
        </p:nvSpPr>
        <p:spPr bwMode="auto">
          <a:xfrm>
            <a:off x="2976034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4018" name="Text Box 50"/>
          <p:cNvSpPr txBox="1">
            <a:spLocks noChangeArrowheads="1"/>
          </p:cNvSpPr>
          <p:nvPr/>
        </p:nvSpPr>
        <p:spPr bwMode="auto">
          <a:xfrm>
            <a:off x="3763434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4019" name="Text Box 51"/>
          <p:cNvSpPr txBox="1">
            <a:spLocks noChangeArrowheads="1"/>
          </p:cNvSpPr>
          <p:nvPr/>
        </p:nvSpPr>
        <p:spPr bwMode="auto">
          <a:xfrm>
            <a:off x="3149601" y="43815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4020" name="Text Box 52"/>
          <p:cNvSpPr txBox="1">
            <a:spLocks noChangeArrowheads="1"/>
          </p:cNvSpPr>
          <p:nvPr/>
        </p:nvSpPr>
        <p:spPr bwMode="auto">
          <a:xfrm>
            <a:off x="7433734" y="43688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</p:spTree>
    <p:extLst>
      <p:ext uri="{BB962C8B-B14F-4D97-AF65-F5344CB8AC3E}">
        <p14:creationId xmlns:p14="http://schemas.microsoft.com/office/powerpoint/2010/main" val="303928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Algoritma Pengurutan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Insertion, selection and bubble sort , worst casenya merupakan class kuadratik</a:t>
            </a:r>
          </a:p>
          <a:p>
            <a:pPr eaLnBrk="1" hangingPunct="1"/>
            <a:r>
              <a:rPr lang="en-US" smtClean="0"/>
              <a:t>Mergesort and Quicksort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	      </a:t>
            </a:r>
            <a:r>
              <a:rPr lang="en-US" sz="4800" smtClean="0"/>
              <a:t>O(nlog</a:t>
            </a:r>
            <a:r>
              <a:rPr lang="en-US" sz="4800" baseline="-25000" smtClean="0"/>
              <a:t>2</a:t>
            </a:r>
            <a:r>
              <a:rPr lang="en-US" sz="4800" smtClean="0"/>
              <a:t>n)</a:t>
            </a:r>
          </a:p>
          <a:p>
            <a:pPr eaLnBrk="1" hangingPunct="1"/>
            <a:endParaRPr lang="en-US" sz="4800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959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5007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5008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5010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5011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5012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5013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5014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5015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5016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5017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5018" name="Text Box 26"/>
          <p:cNvSpPr txBox="1">
            <a:spLocks noChangeArrowheads="1"/>
          </p:cNvSpPr>
          <p:nvPr/>
        </p:nvSpPr>
        <p:spPr bwMode="auto">
          <a:xfrm>
            <a:off x="72432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5019" name="Text Box 27"/>
          <p:cNvSpPr txBox="1">
            <a:spLocks noChangeArrowheads="1"/>
          </p:cNvSpPr>
          <p:nvPr/>
        </p:nvSpPr>
        <p:spPr bwMode="auto">
          <a:xfrm>
            <a:off x="64600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5020" name="Text Box 28"/>
          <p:cNvSpPr txBox="1">
            <a:spLocks noChangeArrowheads="1"/>
          </p:cNvSpPr>
          <p:nvPr/>
        </p:nvSpPr>
        <p:spPr bwMode="auto">
          <a:xfrm>
            <a:off x="85936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5021" name="Text Box 29"/>
          <p:cNvSpPr txBox="1">
            <a:spLocks noChangeArrowheads="1"/>
          </p:cNvSpPr>
          <p:nvPr/>
        </p:nvSpPr>
        <p:spPr bwMode="auto">
          <a:xfrm>
            <a:off x="93768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5022" name="Text Box 30"/>
          <p:cNvSpPr txBox="1">
            <a:spLocks noChangeArrowheads="1"/>
          </p:cNvSpPr>
          <p:nvPr/>
        </p:nvSpPr>
        <p:spPr bwMode="auto">
          <a:xfrm>
            <a:off x="7446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5023" name="Text Box 31"/>
          <p:cNvSpPr txBox="1">
            <a:spLocks noChangeArrowheads="1"/>
          </p:cNvSpPr>
          <p:nvPr/>
        </p:nvSpPr>
        <p:spPr bwMode="auto">
          <a:xfrm>
            <a:off x="6430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5024" name="Text Box 32"/>
          <p:cNvSpPr txBox="1">
            <a:spLocks noChangeArrowheads="1"/>
          </p:cNvSpPr>
          <p:nvPr/>
        </p:nvSpPr>
        <p:spPr bwMode="auto">
          <a:xfrm>
            <a:off x="8636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5025" name="Text Box 33"/>
          <p:cNvSpPr txBox="1">
            <a:spLocks noChangeArrowheads="1"/>
          </p:cNvSpPr>
          <p:nvPr/>
        </p:nvSpPr>
        <p:spPr bwMode="auto">
          <a:xfrm>
            <a:off x="9753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5026" name="Text Box 34"/>
          <p:cNvSpPr txBox="1">
            <a:spLocks noChangeArrowheads="1"/>
          </p:cNvSpPr>
          <p:nvPr/>
        </p:nvSpPr>
        <p:spPr bwMode="auto">
          <a:xfrm>
            <a:off x="2256368" y="5905500"/>
            <a:ext cx="7852833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  <p:sp>
        <p:nvSpPr>
          <p:cNvPr id="85027" name="Text Box 35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5028" name="Text Box 36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5029" name="Text Box 37"/>
          <p:cNvSpPr txBox="1">
            <a:spLocks noChangeArrowheads="1"/>
          </p:cNvSpPr>
          <p:nvPr/>
        </p:nvSpPr>
        <p:spPr bwMode="auto">
          <a:xfrm>
            <a:off x="50800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5030" name="Text Box 38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5031" name="Text Box 39"/>
          <p:cNvSpPr txBox="1">
            <a:spLocks noChangeArrowheads="1"/>
          </p:cNvSpPr>
          <p:nvPr/>
        </p:nvSpPr>
        <p:spPr bwMode="auto">
          <a:xfrm>
            <a:off x="73152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5032" name="Text Box 40"/>
          <p:cNvSpPr txBox="1">
            <a:spLocks noChangeArrowheads="1"/>
          </p:cNvSpPr>
          <p:nvPr/>
        </p:nvSpPr>
        <p:spPr bwMode="auto">
          <a:xfrm>
            <a:off x="65320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5033" name="Text Box 41"/>
          <p:cNvSpPr txBox="1">
            <a:spLocks noChangeArrowheads="1"/>
          </p:cNvSpPr>
          <p:nvPr/>
        </p:nvSpPr>
        <p:spPr bwMode="auto">
          <a:xfrm>
            <a:off x="9550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5034" name="Text Box 42"/>
          <p:cNvSpPr txBox="1">
            <a:spLocks noChangeArrowheads="1"/>
          </p:cNvSpPr>
          <p:nvPr/>
        </p:nvSpPr>
        <p:spPr bwMode="auto">
          <a:xfrm>
            <a:off x="8767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5035" name="Text Box 43"/>
          <p:cNvSpPr txBox="1">
            <a:spLocks noChangeArrowheads="1"/>
          </p:cNvSpPr>
          <p:nvPr/>
        </p:nvSpPr>
        <p:spPr bwMode="auto">
          <a:xfrm>
            <a:off x="23664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5036" name="Text Box 44"/>
          <p:cNvSpPr txBox="1">
            <a:spLocks noChangeArrowheads="1"/>
          </p:cNvSpPr>
          <p:nvPr/>
        </p:nvSpPr>
        <p:spPr bwMode="auto">
          <a:xfrm>
            <a:off x="31496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5037" name="Text Box 45"/>
          <p:cNvSpPr txBox="1">
            <a:spLocks noChangeArrowheads="1"/>
          </p:cNvSpPr>
          <p:nvPr/>
        </p:nvSpPr>
        <p:spPr bwMode="auto">
          <a:xfrm>
            <a:off x="47244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5038" name="Text Box 46"/>
          <p:cNvSpPr txBox="1">
            <a:spLocks noChangeArrowheads="1"/>
          </p:cNvSpPr>
          <p:nvPr/>
        </p:nvSpPr>
        <p:spPr bwMode="auto">
          <a:xfrm>
            <a:off x="6650567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5039" name="Text Box 47"/>
          <p:cNvSpPr txBox="1">
            <a:spLocks noChangeArrowheads="1"/>
          </p:cNvSpPr>
          <p:nvPr/>
        </p:nvSpPr>
        <p:spPr bwMode="auto">
          <a:xfrm>
            <a:off x="8216901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5040" name="Text Box 48"/>
          <p:cNvSpPr txBox="1">
            <a:spLocks noChangeArrowheads="1"/>
          </p:cNvSpPr>
          <p:nvPr/>
        </p:nvSpPr>
        <p:spPr bwMode="auto">
          <a:xfrm>
            <a:off x="9000067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5041" name="Text Box 49"/>
          <p:cNvSpPr txBox="1">
            <a:spLocks noChangeArrowheads="1"/>
          </p:cNvSpPr>
          <p:nvPr/>
        </p:nvSpPr>
        <p:spPr bwMode="auto">
          <a:xfrm>
            <a:off x="2976034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5042" name="Text Box 50"/>
          <p:cNvSpPr txBox="1">
            <a:spLocks noChangeArrowheads="1"/>
          </p:cNvSpPr>
          <p:nvPr/>
        </p:nvSpPr>
        <p:spPr bwMode="auto">
          <a:xfrm>
            <a:off x="3763434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5043" name="Text Box 51"/>
          <p:cNvSpPr txBox="1">
            <a:spLocks noChangeArrowheads="1"/>
          </p:cNvSpPr>
          <p:nvPr/>
        </p:nvSpPr>
        <p:spPr bwMode="auto">
          <a:xfrm>
            <a:off x="4546601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5044" name="Text Box 52"/>
          <p:cNvSpPr txBox="1">
            <a:spLocks noChangeArrowheads="1"/>
          </p:cNvSpPr>
          <p:nvPr/>
        </p:nvSpPr>
        <p:spPr bwMode="auto">
          <a:xfrm>
            <a:off x="3928534" y="43815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5045" name="Text Box 53"/>
          <p:cNvSpPr txBox="1">
            <a:spLocks noChangeArrowheads="1"/>
          </p:cNvSpPr>
          <p:nvPr/>
        </p:nvSpPr>
        <p:spPr bwMode="auto">
          <a:xfrm>
            <a:off x="7433734" y="43688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</p:spTree>
    <p:extLst>
      <p:ext uri="{BB962C8B-B14F-4D97-AF65-F5344CB8AC3E}">
        <p14:creationId xmlns:p14="http://schemas.microsoft.com/office/powerpoint/2010/main" val="403223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6033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6034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6035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6036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6037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6038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6039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6040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6041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6042" name="Text Box 26"/>
          <p:cNvSpPr txBox="1">
            <a:spLocks noChangeArrowheads="1"/>
          </p:cNvSpPr>
          <p:nvPr/>
        </p:nvSpPr>
        <p:spPr bwMode="auto">
          <a:xfrm>
            <a:off x="72432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6043" name="Text Box 27"/>
          <p:cNvSpPr txBox="1">
            <a:spLocks noChangeArrowheads="1"/>
          </p:cNvSpPr>
          <p:nvPr/>
        </p:nvSpPr>
        <p:spPr bwMode="auto">
          <a:xfrm>
            <a:off x="64600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6044" name="Text Box 28"/>
          <p:cNvSpPr txBox="1">
            <a:spLocks noChangeArrowheads="1"/>
          </p:cNvSpPr>
          <p:nvPr/>
        </p:nvSpPr>
        <p:spPr bwMode="auto">
          <a:xfrm>
            <a:off x="85936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6045" name="Text Box 29"/>
          <p:cNvSpPr txBox="1">
            <a:spLocks noChangeArrowheads="1"/>
          </p:cNvSpPr>
          <p:nvPr/>
        </p:nvSpPr>
        <p:spPr bwMode="auto">
          <a:xfrm>
            <a:off x="93768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6046" name="Text Box 30"/>
          <p:cNvSpPr txBox="1">
            <a:spLocks noChangeArrowheads="1"/>
          </p:cNvSpPr>
          <p:nvPr/>
        </p:nvSpPr>
        <p:spPr bwMode="auto">
          <a:xfrm>
            <a:off x="7446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6047" name="Text Box 31"/>
          <p:cNvSpPr txBox="1">
            <a:spLocks noChangeArrowheads="1"/>
          </p:cNvSpPr>
          <p:nvPr/>
        </p:nvSpPr>
        <p:spPr bwMode="auto">
          <a:xfrm>
            <a:off x="6430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6048" name="Text Box 32"/>
          <p:cNvSpPr txBox="1">
            <a:spLocks noChangeArrowheads="1"/>
          </p:cNvSpPr>
          <p:nvPr/>
        </p:nvSpPr>
        <p:spPr bwMode="auto">
          <a:xfrm>
            <a:off x="8636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6049" name="Text Box 33"/>
          <p:cNvSpPr txBox="1">
            <a:spLocks noChangeArrowheads="1"/>
          </p:cNvSpPr>
          <p:nvPr/>
        </p:nvSpPr>
        <p:spPr bwMode="auto">
          <a:xfrm>
            <a:off x="9753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6050" name="Text Box 34"/>
          <p:cNvSpPr txBox="1">
            <a:spLocks noChangeArrowheads="1"/>
          </p:cNvSpPr>
          <p:nvPr/>
        </p:nvSpPr>
        <p:spPr bwMode="auto">
          <a:xfrm>
            <a:off x="2256368" y="5905500"/>
            <a:ext cx="7852833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  <p:sp>
        <p:nvSpPr>
          <p:cNvPr id="86051" name="Text Box 35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6052" name="Text Box 36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6053" name="Text Box 37"/>
          <p:cNvSpPr txBox="1">
            <a:spLocks noChangeArrowheads="1"/>
          </p:cNvSpPr>
          <p:nvPr/>
        </p:nvSpPr>
        <p:spPr bwMode="auto">
          <a:xfrm>
            <a:off x="50800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6054" name="Text Box 38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6055" name="Text Box 39"/>
          <p:cNvSpPr txBox="1">
            <a:spLocks noChangeArrowheads="1"/>
          </p:cNvSpPr>
          <p:nvPr/>
        </p:nvSpPr>
        <p:spPr bwMode="auto">
          <a:xfrm>
            <a:off x="73152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6056" name="Text Box 40"/>
          <p:cNvSpPr txBox="1">
            <a:spLocks noChangeArrowheads="1"/>
          </p:cNvSpPr>
          <p:nvPr/>
        </p:nvSpPr>
        <p:spPr bwMode="auto">
          <a:xfrm>
            <a:off x="65320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6057" name="Text Box 41"/>
          <p:cNvSpPr txBox="1">
            <a:spLocks noChangeArrowheads="1"/>
          </p:cNvSpPr>
          <p:nvPr/>
        </p:nvSpPr>
        <p:spPr bwMode="auto">
          <a:xfrm>
            <a:off x="9550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6058" name="Text Box 42"/>
          <p:cNvSpPr txBox="1">
            <a:spLocks noChangeArrowheads="1"/>
          </p:cNvSpPr>
          <p:nvPr/>
        </p:nvSpPr>
        <p:spPr bwMode="auto">
          <a:xfrm>
            <a:off x="8767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6059" name="Text Box 43"/>
          <p:cNvSpPr txBox="1">
            <a:spLocks noChangeArrowheads="1"/>
          </p:cNvSpPr>
          <p:nvPr/>
        </p:nvSpPr>
        <p:spPr bwMode="auto">
          <a:xfrm>
            <a:off x="23664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6060" name="Text Box 44"/>
          <p:cNvSpPr txBox="1">
            <a:spLocks noChangeArrowheads="1"/>
          </p:cNvSpPr>
          <p:nvPr/>
        </p:nvSpPr>
        <p:spPr bwMode="auto">
          <a:xfrm>
            <a:off x="31496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6061" name="Text Box 45"/>
          <p:cNvSpPr txBox="1">
            <a:spLocks noChangeArrowheads="1"/>
          </p:cNvSpPr>
          <p:nvPr/>
        </p:nvSpPr>
        <p:spPr bwMode="auto">
          <a:xfrm>
            <a:off x="47244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6062" name="Text Box 46"/>
          <p:cNvSpPr txBox="1">
            <a:spLocks noChangeArrowheads="1"/>
          </p:cNvSpPr>
          <p:nvPr/>
        </p:nvSpPr>
        <p:spPr bwMode="auto">
          <a:xfrm>
            <a:off x="6650567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6063" name="Text Box 47"/>
          <p:cNvSpPr txBox="1">
            <a:spLocks noChangeArrowheads="1"/>
          </p:cNvSpPr>
          <p:nvPr/>
        </p:nvSpPr>
        <p:spPr bwMode="auto">
          <a:xfrm>
            <a:off x="7433734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6064" name="Text Box 48"/>
          <p:cNvSpPr txBox="1">
            <a:spLocks noChangeArrowheads="1"/>
          </p:cNvSpPr>
          <p:nvPr/>
        </p:nvSpPr>
        <p:spPr bwMode="auto">
          <a:xfrm>
            <a:off x="9000067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6065" name="Text Box 49"/>
          <p:cNvSpPr txBox="1">
            <a:spLocks noChangeArrowheads="1"/>
          </p:cNvSpPr>
          <p:nvPr/>
        </p:nvSpPr>
        <p:spPr bwMode="auto">
          <a:xfrm>
            <a:off x="2976034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6066" name="Text Box 50"/>
          <p:cNvSpPr txBox="1">
            <a:spLocks noChangeArrowheads="1"/>
          </p:cNvSpPr>
          <p:nvPr/>
        </p:nvSpPr>
        <p:spPr bwMode="auto">
          <a:xfrm>
            <a:off x="3763434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6067" name="Text Box 51"/>
          <p:cNvSpPr txBox="1">
            <a:spLocks noChangeArrowheads="1"/>
          </p:cNvSpPr>
          <p:nvPr/>
        </p:nvSpPr>
        <p:spPr bwMode="auto">
          <a:xfrm>
            <a:off x="4546601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6068" name="Text Box 52"/>
          <p:cNvSpPr txBox="1">
            <a:spLocks noChangeArrowheads="1"/>
          </p:cNvSpPr>
          <p:nvPr/>
        </p:nvSpPr>
        <p:spPr bwMode="auto">
          <a:xfrm>
            <a:off x="5329767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6069" name="Text Box 53"/>
          <p:cNvSpPr txBox="1">
            <a:spLocks noChangeArrowheads="1"/>
          </p:cNvSpPr>
          <p:nvPr/>
        </p:nvSpPr>
        <p:spPr bwMode="auto">
          <a:xfrm>
            <a:off x="3928534" y="43815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6070" name="Text Box 54"/>
          <p:cNvSpPr txBox="1">
            <a:spLocks noChangeArrowheads="1"/>
          </p:cNvSpPr>
          <p:nvPr/>
        </p:nvSpPr>
        <p:spPr bwMode="auto">
          <a:xfrm>
            <a:off x="8216901" y="43688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</p:spTree>
    <p:extLst>
      <p:ext uri="{BB962C8B-B14F-4D97-AF65-F5344CB8AC3E}">
        <p14:creationId xmlns:p14="http://schemas.microsoft.com/office/powerpoint/2010/main" val="139889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7050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7054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7057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7058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7059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7060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7061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7062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7063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7064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7065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7066" name="Text Box 26"/>
          <p:cNvSpPr txBox="1">
            <a:spLocks noChangeArrowheads="1"/>
          </p:cNvSpPr>
          <p:nvPr/>
        </p:nvSpPr>
        <p:spPr bwMode="auto">
          <a:xfrm>
            <a:off x="72432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7067" name="Text Box 27"/>
          <p:cNvSpPr txBox="1">
            <a:spLocks noChangeArrowheads="1"/>
          </p:cNvSpPr>
          <p:nvPr/>
        </p:nvSpPr>
        <p:spPr bwMode="auto">
          <a:xfrm>
            <a:off x="64600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7068" name="Text Box 28"/>
          <p:cNvSpPr txBox="1">
            <a:spLocks noChangeArrowheads="1"/>
          </p:cNvSpPr>
          <p:nvPr/>
        </p:nvSpPr>
        <p:spPr bwMode="auto">
          <a:xfrm>
            <a:off x="85936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7069" name="Text Box 29"/>
          <p:cNvSpPr txBox="1">
            <a:spLocks noChangeArrowheads="1"/>
          </p:cNvSpPr>
          <p:nvPr/>
        </p:nvSpPr>
        <p:spPr bwMode="auto">
          <a:xfrm>
            <a:off x="93768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7070" name="Text Box 30"/>
          <p:cNvSpPr txBox="1">
            <a:spLocks noChangeArrowheads="1"/>
          </p:cNvSpPr>
          <p:nvPr/>
        </p:nvSpPr>
        <p:spPr bwMode="auto">
          <a:xfrm>
            <a:off x="7446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7071" name="Text Box 31"/>
          <p:cNvSpPr txBox="1">
            <a:spLocks noChangeArrowheads="1"/>
          </p:cNvSpPr>
          <p:nvPr/>
        </p:nvSpPr>
        <p:spPr bwMode="auto">
          <a:xfrm>
            <a:off x="6430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7072" name="Text Box 32"/>
          <p:cNvSpPr txBox="1">
            <a:spLocks noChangeArrowheads="1"/>
          </p:cNvSpPr>
          <p:nvPr/>
        </p:nvSpPr>
        <p:spPr bwMode="auto">
          <a:xfrm>
            <a:off x="8636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7073" name="Text Box 33"/>
          <p:cNvSpPr txBox="1">
            <a:spLocks noChangeArrowheads="1"/>
          </p:cNvSpPr>
          <p:nvPr/>
        </p:nvSpPr>
        <p:spPr bwMode="auto">
          <a:xfrm>
            <a:off x="9753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7074" name="Text Box 34"/>
          <p:cNvSpPr txBox="1">
            <a:spLocks noChangeArrowheads="1"/>
          </p:cNvSpPr>
          <p:nvPr/>
        </p:nvSpPr>
        <p:spPr bwMode="auto">
          <a:xfrm>
            <a:off x="2256368" y="5905500"/>
            <a:ext cx="7852833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  <p:sp>
        <p:nvSpPr>
          <p:cNvPr id="87075" name="Text Box 35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7076" name="Text Box 36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7077" name="Text Box 37"/>
          <p:cNvSpPr txBox="1">
            <a:spLocks noChangeArrowheads="1"/>
          </p:cNvSpPr>
          <p:nvPr/>
        </p:nvSpPr>
        <p:spPr bwMode="auto">
          <a:xfrm>
            <a:off x="50800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7078" name="Text Box 38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7079" name="Text Box 39"/>
          <p:cNvSpPr txBox="1">
            <a:spLocks noChangeArrowheads="1"/>
          </p:cNvSpPr>
          <p:nvPr/>
        </p:nvSpPr>
        <p:spPr bwMode="auto">
          <a:xfrm>
            <a:off x="73152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7080" name="Text Box 40"/>
          <p:cNvSpPr txBox="1">
            <a:spLocks noChangeArrowheads="1"/>
          </p:cNvSpPr>
          <p:nvPr/>
        </p:nvSpPr>
        <p:spPr bwMode="auto">
          <a:xfrm>
            <a:off x="65320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7081" name="Text Box 41"/>
          <p:cNvSpPr txBox="1">
            <a:spLocks noChangeArrowheads="1"/>
          </p:cNvSpPr>
          <p:nvPr/>
        </p:nvSpPr>
        <p:spPr bwMode="auto">
          <a:xfrm>
            <a:off x="9550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7082" name="Text Box 42"/>
          <p:cNvSpPr txBox="1">
            <a:spLocks noChangeArrowheads="1"/>
          </p:cNvSpPr>
          <p:nvPr/>
        </p:nvSpPr>
        <p:spPr bwMode="auto">
          <a:xfrm>
            <a:off x="8767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7083" name="Text Box 43"/>
          <p:cNvSpPr txBox="1">
            <a:spLocks noChangeArrowheads="1"/>
          </p:cNvSpPr>
          <p:nvPr/>
        </p:nvSpPr>
        <p:spPr bwMode="auto">
          <a:xfrm>
            <a:off x="23664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7084" name="Text Box 44"/>
          <p:cNvSpPr txBox="1">
            <a:spLocks noChangeArrowheads="1"/>
          </p:cNvSpPr>
          <p:nvPr/>
        </p:nvSpPr>
        <p:spPr bwMode="auto">
          <a:xfrm>
            <a:off x="31496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7085" name="Text Box 45"/>
          <p:cNvSpPr txBox="1">
            <a:spLocks noChangeArrowheads="1"/>
          </p:cNvSpPr>
          <p:nvPr/>
        </p:nvSpPr>
        <p:spPr bwMode="auto">
          <a:xfrm>
            <a:off x="47244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7086" name="Text Box 46"/>
          <p:cNvSpPr txBox="1">
            <a:spLocks noChangeArrowheads="1"/>
          </p:cNvSpPr>
          <p:nvPr/>
        </p:nvSpPr>
        <p:spPr bwMode="auto">
          <a:xfrm>
            <a:off x="6650567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7087" name="Text Box 47"/>
          <p:cNvSpPr txBox="1">
            <a:spLocks noChangeArrowheads="1"/>
          </p:cNvSpPr>
          <p:nvPr/>
        </p:nvSpPr>
        <p:spPr bwMode="auto">
          <a:xfrm>
            <a:off x="7433734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7088" name="Text Box 48"/>
          <p:cNvSpPr txBox="1">
            <a:spLocks noChangeArrowheads="1"/>
          </p:cNvSpPr>
          <p:nvPr/>
        </p:nvSpPr>
        <p:spPr bwMode="auto">
          <a:xfrm>
            <a:off x="8216901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7089" name="Text Box 49"/>
          <p:cNvSpPr txBox="1">
            <a:spLocks noChangeArrowheads="1"/>
          </p:cNvSpPr>
          <p:nvPr/>
        </p:nvSpPr>
        <p:spPr bwMode="auto">
          <a:xfrm>
            <a:off x="2976034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7090" name="Text Box 50"/>
          <p:cNvSpPr txBox="1">
            <a:spLocks noChangeArrowheads="1"/>
          </p:cNvSpPr>
          <p:nvPr/>
        </p:nvSpPr>
        <p:spPr bwMode="auto">
          <a:xfrm>
            <a:off x="3763434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7091" name="Text Box 51"/>
          <p:cNvSpPr txBox="1">
            <a:spLocks noChangeArrowheads="1"/>
          </p:cNvSpPr>
          <p:nvPr/>
        </p:nvSpPr>
        <p:spPr bwMode="auto">
          <a:xfrm>
            <a:off x="4546601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7092" name="Text Box 52"/>
          <p:cNvSpPr txBox="1">
            <a:spLocks noChangeArrowheads="1"/>
          </p:cNvSpPr>
          <p:nvPr/>
        </p:nvSpPr>
        <p:spPr bwMode="auto">
          <a:xfrm>
            <a:off x="5329767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7093" name="Text Box 53"/>
          <p:cNvSpPr txBox="1">
            <a:spLocks noChangeArrowheads="1"/>
          </p:cNvSpPr>
          <p:nvPr/>
        </p:nvSpPr>
        <p:spPr bwMode="auto">
          <a:xfrm>
            <a:off x="6112934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7094" name="Text Box 54"/>
          <p:cNvSpPr txBox="1">
            <a:spLocks noChangeArrowheads="1"/>
          </p:cNvSpPr>
          <p:nvPr/>
        </p:nvSpPr>
        <p:spPr bwMode="auto">
          <a:xfrm>
            <a:off x="3928534" y="43815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7095" name="Text Box 55"/>
          <p:cNvSpPr txBox="1">
            <a:spLocks noChangeArrowheads="1"/>
          </p:cNvSpPr>
          <p:nvPr/>
        </p:nvSpPr>
        <p:spPr bwMode="auto">
          <a:xfrm>
            <a:off x="9000067" y="43688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</p:spTree>
    <p:extLst>
      <p:ext uri="{BB962C8B-B14F-4D97-AF65-F5344CB8AC3E}">
        <p14:creationId xmlns:p14="http://schemas.microsoft.com/office/powerpoint/2010/main" val="173904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8077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8080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8082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8084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8085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8088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8089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8090" name="Text Box 26"/>
          <p:cNvSpPr txBox="1">
            <a:spLocks noChangeArrowheads="1"/>
          </p:cNvSpPr>
          <p:nvPr/>
        </p:nvSpPr>
        <p:spPr bwMode="auto">
          <a:xfrm>
            <a:off x="72432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64600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8092" name="Text Box 28"/>
          <p:cNvSpPr txBox="1">
            <a:spLocks noChangeArrowheads="1"/>
          </p:cNvSpPr>
          <p:nvPr/>
        </p:nvSpPr>
        <p:spPr bwMode="auto">
          <a:xfrm>
            <a:off x="85936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8093" name="Text Box 29"/>
          <p:cNvSpPr txBox="1">
            <a:spLocks noChangeArrowheads="1"/>
          </p:cNvSpPr>
          <p:nvPr/>
        </p:nvSpPr>
        <p:spPr bwMode="auto">
          <a:xfrm>
            <a:off x="93768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8094" name="Text Box 30"/>
          <p:cNvSpPr txBox="1">
            <a:spLocks noChangeArrowheads="1"/>
          </p:cNvSpPr>
          <p:nvPr/>
        </p:nvSpPr>
        <p:spPr bwMode="auto">
          <a:xfrm>
            <a:off x="7446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8095" name="Text Box 31"/>
          <p:cNvSpPr txBox="1">
            <a:spLocks noChangeArrowheads="1"/>
          </p:cNvSpPr>
          <p:nvPr/>
        </p:nvSpPr>
        <p:spPr bwMode="auto">
          <a:xfrm>
            <a:off x="6430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8096" name="Text Box 32"/>
          <p:cNvSpPr txBox="1">
            <a:spLocks noChangeArrowheads="1"/>
          </p:cNvSpPr>
          <p:nvPr/>
        </p:nvSpPr>
        <p:spPr bwMode="auto">
          <a:xfrm>
            <a:off x="8636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8097" name="Text Box 33"/>
          <p:cNvSpPr txBox="1">
            <a:spLocks noChangeArrowheads="1"/>
          </p:cNvSpPr>
          <p:nvPr/>
        </p:nvSpPr>
        <p:spPr bwMode="auto">
          <a:xfrm>
            <a:off x="9753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8098" name="Text Box 34"/>
          <p:cNvSpPr txBox="1">
            <a:spLocks noChangeArrowheads="1"/>
          </p:cNvSpPr>
          <p:nvPr/>
        </p:nvSpPr>
        <p:spPr bwMode="auto">
          <a:xfrm>
            <a:off x="2256368" y="5905500"/>
            <a:ext cx="7852833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  <p:sp>
        <p:nvSpPr>
          <p:cNvPr id="88099" name="Text Box 35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8100" name="Text Box 36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8101" name="Text Box 37"/>
          <p:cNvSpPr txBox="1">
            <a:spLocks noChangeArrowheads="1"/>
          </p:cNvSpPr>
          <p:nvPr/>
        </p:nvSpPr>
        <p:spPr bwMode="auto">
          <a:xfrm>
            <a:off x="50800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8102" name="Text Box 38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8103" name="Text Box 39"/>
          <p:cNvSpPr txBox="1">
            <a:spLocks noChangeArrowheads="1"/>
          </p:cNvSpPr>
          <p:nvPr/>
        </p:nvSpPr>
        <p:spPr bwMode="auto">
          <a:xfrm>
            <a:off x="73152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8104" name="Text Box 40"/>
          <p:cNvSpPr txBox="1">
            <a:spLocks noChangeArrowheads="1"/>
          </p:cNvSpPr>
          <p:nvPr/>
        </p:nvSpPr>
        <p:spPr bwMode="auto">
          <a:xfrm>
            <a:off x="65320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8105" name="Text Box 41"/>
          <p:cNvSpPr txBox="1">
            <a:spLocks noChangeArrowheads="1"/>
          </p:cNvSpPr>
          <p:nvPr/>
        </p:nvSpPr>
        <p:spPr bwMode="auto">
          <a:xfrm>
            <a:off x="9550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8106" name="Text Box 42"/>
          <p:cNvSpPr txBox="1">
            <a:spLocks noChangeArrowheads="1"/>
          </p:cNvSpPr>
          <p:nvPr/>
        </p:nvSpPr>
        <p:spPr bwMode="auto">
          <a:xfrm>
            <a:off x="8767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8107" name="Text Box 43"/>
          <p:cNvSpPr txBox="1">
            <a:spLocks noChangeArrowheads="1"/>
          </p:cNvSpPr>
          <p:nvPr/>
        </p:nvSpPr>
        <p:spPr bwMode="auto">
          <a:xfrm>
            <a:off x="23664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8108" name="Text Box 44"/>
          <p:cNvSpPr txBox="1">
            <a:spLocks noChangeArrowheads="1"/>
          </p:cNvSpPr>
          <p:nvPr/>
        </p:nvSpPr>
        <p:spPr bwMode="auto">
          <a:xfrm>
            <a:off x="31496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8109" name="Text Box 45"/>
          <p:cNvSpPr txBox="1">
            <a:spLocks noChangeArrowheads="1"/>
          </p:cNvSpPr>
          <p:nvPr/>
        </p:nvSpPr>
        <p:spPr bwMode="auto">
          <a:xfrm>
            <a:off x="39285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8110" name="Text Box 46"/>
          <p:cNvSpPr txBox="1">
            <a:spLocks noChangeArrowheads="1"/>
          </p:cNvSpPr>
          <p:nvPr/>
        </p:nvSpPr>
        <p:spPr bwMode="auto">
          <a:xfrm>
            <a:off x="6650567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8111" name="Text Box 47"/>
          <p:cNvSpPr txBox="1">
            <a:spLocks noChangeArrowheads="1"/>
          </p:cNvSpPr>
          <p:nvPr/>
        </p:nvSpPr>
        <p:spPr bwMode="auto">
          <a:xfrm>
            <a:off x="7433734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8112" name="Text Box 48"/>
          <p:cNvSpPr txBox="1">
            <a:spLocks noChangeArrowheads="1"/>
          </p:cNvSpPr>
          <p:nvPr/>
        </p:nvSpPr>
        <p:spPr bwMode="auto">
          <a:xfrm>
            <a:off x="8216901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8113" name="Text Box 49"/>
          <p:cNvSpPr txBox="1">
            <a:spLocks noChangeArrowheads="1"/>
          </p:cNvSpPr>
          <p:nvPr/>
        </p:nvSpPr>
        <p:spPr bwMode="auto">
          <a:xfrm>
            <a:off x="2976034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8114" name="Text Box 50"/>
          <p:cNvSpPr txBox="1">
            <a:spLocks noChangeArrowheads="1"/>
          </p:cNvSpPr>
          <p:nvPr/>
        </p:nvSpPr>
        <p:spPr bwMode="auto">
          <a:xfrm>
            <a:off x="3763434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8115" name="Text Box 51"/>
          <p:cNvSpPr txBox="1">
            <a:spLocks noChangeArrowheads="1"/>
          </p:cNvSpPr>
          <p:nvPr/>
        </p:nvSpPr>
        <p:spPr bwMode="auto">
          <a:xfrm>
            <a:off x="4546601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8116" name="Text Box 52"/>
          <p:cNvSpPr txBox="1">
            <a:spLocks noChangeArrowheads="1"/>
          </p:cNvSpPr>
          <p:nvPr/>
        </p:nvSpPr>
        <p:spPr bwMode="auto">
          <a:xfrm>
            <a:off x="5329767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8117" name="Text Box 53"/>
          <p:cNvSpPr txBox="1">
            <a:spLocks noChangeArrowheads="1"/>
          </p:cNvSpPr>
          <p:nvPr/>
        </p:nvSpPr>
        <p:spPr bwMode="auto">
          <a:xfrm>
            <a:off x="6112934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8118" name="Text Box 54"/>
          <p:cNvSpPr txBox="1">
            <a:spLocks noChangeArrowheads="1"/>
          </p:cNvSpPr>
          <p:nvPr/>
        </p:nvSpPr>
        <p:spPr bwMode="auto">
          <a:xfrm>
            <a:off x="6898218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8119" name="Text Box 55"/>
          <p:cNvSpPr txBox="1">
            <a:spLocks noChangeArrowheads="1"/>
          </p:cNvSpPr>
          <p:nvPr/>
        </p:nvSpPr>
        <p:spPr bwMode="auto">
          <a:xfrm>
            <a:off x="4724401" y="43815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8120" name="Text Box 56"/>
          <p:cNvSpPr txBox="1">
            <a:spLocks noChangeArrowheads="1"/>
          </p:cNvSpPr>
          <p:nvPr/>
        </p:nvSpPr>
        <p:spPr bwMode="auto">
          <a:xfrm>
            <a:off x="9000067" y="43688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</p:spTree>
    <p:extLst>
      <p:ext uri="{BB962C8B-B14F-4D97-AF65-F5344CB8AC3E}">
        <p14:creationId xmlns:p14="http://schemas.microsoft.com/office/powerpoint/2010/main" val="137609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9102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9104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9105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9106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9107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9108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9109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9110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9111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9112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9113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9114" name="Text Box 26"/>
          <p:cNvSpPr txBox="1">
            <a:spLocks noChangeArrowheads="1"/>
          </p:cNvSpPr>
          <p:nvPr/>
        </p:nvSpPr>
        <p:spPr bwMode="auto">
          <a:xfrm>
            <a:off x="72432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9115" name="Text Box 27"/>
          <p:cNvSpPr txBox="1">
            <a:spLocks noChangeArrowheads="1"/>
          </p:cNvSpPr>
          <p:nvPr/>
        </p:nvSpPr>
        <p:spPr bwMode="auto">
          <a:xfrm>
            <a:off x="64600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9116" name="Text Box 28"/>
          <p:cNvSpPr txBox="1">
            <a:spLocks noChangeArrowheads="1"/>
          </p:cNvSpPr>
          <p:nvPr/>
        </p:nvSpPr>
        <p:spPr bwMode="auto">
          <a:xfrm>
            <a:off x="85936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9117" name="Text Box 29"/>
          <p:cNvSpPr txBox="1">
            <a:spLocks noChangeArrowheads="1"/>
          </p:cNvSpPr>
          <p:nvPr/>
        </p:nvSpPr>
        <p:spPr bwMode="auto">
          <a:xfrm>
            <a:off x="93768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9118" name="Text Box 30"/>
          <p:cNvSpPr txBox="1">
            <a:spLocks noChangeArrowheads="1"/>
          </p:cNvSpPr>
          <p:nvPr/>
        </p:nvSpPr>
        <p:spPr bwMode="auto">
          <a:xfrm>
            <a:off x="7446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9119" name="Text Box 31"/>
          <p:cNvSpPr txBox="1">
            <a:spLocks noChangeArrowheads="1"/>
          </p:cNvSpPr>
          <p:nvPr/>
        </p:nvSpPr>
        <p:spPr bwMode="auto">
          <a:xfrm>
            <a:off x="6430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9120" name="Text Box 32"/>
          <p:cNvSpPr txBox="1">
            <a:spLocks noChangeArrowheads="1"/>
          </p:cNvSpPr>
          <p:nvPr/>
        </p:nvSpPr>
        <p:spPr bwMode="auto">
          <a:xfrm>
            <a:off x="8636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9121" name="Text Box 33"/>
          <p:cNvSpPr txBox="1">
            <a:spLocks noChangeArrowheads="1"/>
          </p:cNvSpPr>
          <p:nvPr/>
        </p:nvSpPr>
        <p:spPr bwMode="auto">
          <a:xfrm>
            <a:off x="9753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9122" name="Text Box 34"/>
          <p:cNvSpPr txBox="1">
            <a:spLocks noChangeArrowheads="1"/>
          </p:cNvSpPr>
          <p:nvPr/>
        </p:nvSpPr>
        <p:spPr bwMode="auto">
          <a:xfrm>
            <a:off x="2256368" y="5905500"/>
            <a:ext cx="7852833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  <p:sp>
        <p:nvSpPr>
          <p:cNvPr id="89123" name="Text Box 35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9124" name="Text Box 36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9125" name="Text Box 37"/>
          <p:cNvSpPr txBox="1">
            <a:spLocks noChangeArrowheads="1"/>
          </p:cNvSpPr>
          <p:nvPr/>
        </p:nvSpPr>
        <p:spPr bwMode="auto">
          <a:xfrm>
            <a:off x="50800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9126" name="Text Box 38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9127" name="Text Box 39"/>
          <p:cNvSpPr txBox="1">
            <a:spLocks noChangeArrowheads="1"/>
          </p:cNvSpPr>
          <p:nvPr/>
        </p:nvSpPr>
        <p:spPr bwMode="auto">
          <a:xfrm>
            <a:off x="73152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9128" name="Text Box 40"/>
          <p:cNvSpPr txBox="1">
            <a:spLocks noChangeArrowheads="1"/>
          </p:cNvSpPr>
          <p:nvPr/>
        </p:nvSpPr>
        <p:spPr bwMode="auto">
          <a:xfrm>
            <a:off x="65320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9129" name="Text Box 41"/>
          <p:cNvSpPr txBox="1">
            <a:spLocks noChangeArrowheads="1"/>
          </p:cNvSpPr>
          <p:nvPr/>
        </p:nvSpPr>
        <p:spPr bwMode="auto">
          <a:xfrm>
            <a:off x="9550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9130" name="Text Box 42"/>
          <p:cNvSpPr txBox="1">
            <a:spLocks noChangeArrowheads="1"/>
          </p:cNvSpPr>
          <p:nvPr/>
        </p:nvSpPr>
        <p:spPr bwMode="auto">
          <a:xfrm>
            <a:off x="8767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9131" name="Text Box 43"/>
          <p:cNvSpPr txBox="1">
            <a:spLocks noChangeArrowheads="1"/>
          </p:cNvSpPr>
          <p:nvPr/>
        </p:nvSpPr>
        <p:spPr bwMode="auto">
          <a:xfrm>
            <a:off x="23664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9132" name="Text Box 44"/>
          <p:cNvSpPr txBox="1">
            <a:spLocks noChangeArrowheads="1"/>
          </p:cNvSpPr>
          <p:nvPr/>
        </p:nvSpPr>
        <p:spPr bwMode="auto">
          <a:xfrm>
            <a:off x="31496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9133" name="Text Box 45"/>
          <p:cNvSpPr txBox="1">
            <a:spLocks noChangeArrowheads="1"/>
          </p:cNvSpPr>
          <p:nvPr/>
        </p:nvSpPr>
        <p:spPr bwMode="auto">
          <a:xfrm>
            <a:off x="39285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9134" name="Text Box 46"/>
          <p:cNvSpPr txBox="1">
            <a:spLocks noChangeArrowheads="1"/>
          </p:cNvSpPr>
          <p:nvPr/>
        </p:nvSpPr>
        <p:spPr bwMode="auto">
          <a:xfrm>
            <a:off x="4724401" y="4381500"/>
            <a:ext cx="783167" cy="4953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89135" name="Text Box 47"/>
          <p:cNvSpPr txBox="1">
            <a:spLocks noChangeArrowheads="1"/>
          </p:cNvSpPr>
          <p:nvPr/>
        </p:nvSpPr>
        <p:spPr bwMode="auto">
          <a:xfrm>
            <a:off x="6650567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9136" name="Text Box 48"/>
          <p:cNvSpPr txBox="1">
            <a:spLocks noChangeArrowheads="1"/>
          </p:cNvSpPr>
          <p:nvPr/>
        </p:nvSpPr>
        <p:spPr bwMode="auto">
          <a:xfrm>
            <a:off x="7433734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9137" name="Text Box 49"/>
          <p:cNvSpPr txBox="1">
            <a:spLocks noChangeArrowheads="1"/>
          </p:cNvSpPr>
          <p:nvPr/>
        </p:nvSpPr>
        <p:spPr bwMode="auto">
          <a:xfrm>
            <a:off x="8216901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9138" name="Text Box 50"/>
          <p:cNvSpPr txBox="1">
            <a:spLocks noChangeArrowheads="1"/>
          </p:cNvSpPr>
          <p:nvPr/>
        </p:nvSpPr>
        <p:spPr bwMode="auto">
          <a:xfrm>
            <a:off x="9000067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89139" name="Text Box 51"/>
          <p:cNvSpPr txBox="1">
            <a:spLocks noChangeArrowheads="1"/>
          </p:cNvSpPr>
          <p:nvPr/>
        </p:nvSpPr>
        <p:spPr bwMode="auto">
          <a:xfrm>
            <a:off x="2976034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89140" name="Text Box 52"/>
          <p:cNvSpPr txBox="1">
            <a:spLocks noChangeArrowheads="1"/>
          </p:cNvSpPr>
          <p:nvPr/>
        </p:nvSpPr>
        <p:spPr bwMode="auto">
          <a:xfrm>
            <a:off x="3763434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89141" name="Text Box 53"/>
          <p:cNvSpPr txBox="1">
            <a:spLocks noChangeArrowheads="1"/>
          </p:cNvSpPr>
          <p:nvPr/>
        </p:nvSpPr>
        <p:spPr bwMode="auto">
          <a:xfrm>
            <a:off x="4546601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89142" name="Text Box 54"/>
          <p:cNvSpPr txBox="1">
            <a:spLocks noChangeArrowheads="1"/>
          </p:cNvSpPr>
          <p:nvPr/>
        </p:nvSpPr>
        <p:spPr bwMode="auto">
          <a:xfrm>
            <a:off x="5329767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89143" name="Text Box 55"/>
          <p:cNvSpPr txBox="1">
            <a:spLocks noChangeArrowheads="1"/>
          </p:cNvSpPr>
          <p:nvPr/>
        </p:nvSpPr>
        <p:spPr bwMode="auto">
          <a:xfrm>
            <a:off x="6112934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89144" name="Text Box 56"/>
          <p:cNvSpPr txBox="1">
            <a:spLocks noChangeArrowheads="1"/>
          </p:cNvSpPr>
          <p:nvPr/>
        </p:nvSpPr>
        <p:spPr bwMode="auto">
          <a:xfrm>
            <a:off x="6898218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89145" name="Text Box 57"/>
          <p:cNvSpPr txBox="1">
            <a:spLocks noChangeArrowheads="1"/>
          </p:cNvSpPr>
          <p:nvPr/>
        </p:nvSpPr>
        <p:spPr bwMode="auto">
          <a:xfrm>
            <a:off x="7681385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</p:spTree>
    <p:extLst>
      <p:ext uri="{BB962C8B-B14F-4D97-AF65-F5344CB8AC3E}">
        <p14:creationId xmlns:p14="http://schemas.microsoft.com/office/powerpoint/2010/main" val="153178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90127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90130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90131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90135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90136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90137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90138" name="Text Box 26"/>
          <p:cNvSpPr txBox="1">
            <a:spLocks noChangeArrowheads="1"/>
          </p:cNvSpPr>
          <p:nvPr/>
        </p:nvSpPr>
        <p:spPr bwMode="auto">
          <a:xfrm>
            <a:off x="72432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90139" name="Text Box 27"/>
          <p:cNvSpPr txBox="1">
            <a:spLocks noChangeArrowheads="1"/>
          </p:cNvSpPr>
          <p:nvPr/>
        </p:nvSpPr>
        <p:spPr bwMode="auto">
          <a:xfrm>
            <a:off x="64600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90140" name="Text Box 28"/>
          <p:cNvSpPr txBox="1">
            <a:spLocks noChangeArrowheads="1"/>
          </p:cNvSpPr>
          <p:nvPr/>
        </p:nvSpPr>
        <p:spPr bwMode="auto">
          <a:xfrm>
            <a:off x="85936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90141" name="Text Box 29"/>
          <p:cNvSpPr txBox="1">
            <a:spLocks noChangeArrowheads="1"/>
          </p:cNvSpPr>
          <p:nvPr/>
        </p:nvSpPr>
        <p:spPr bwMode="auto">
          <a:xfrm>
            <a:off x="93768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90142" name="Text Box 30"/>
          <p:cNvSpPr txBox="1">
            <a:spLocks noChangeArrowheads="1"/>
          </p:cNvSpPr>
          <p:nvPr/>
        </p:nvSpPr>
        <p:spPr bwMode="auto">
          <a:xfrm>
            <a:off x="7446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90143" name="Text Box 31"/>
          <p:cNvSpPr txBox="1">
            <a:spLocks noChangeArrowheads="1"/>
          </p:cNvSpPr>
          <p:nvPr/>
        </p:nvSpPr>
        <p:spPr bwMode="auto">
          <a:xfrm>
            <a:off x="6430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90144" name="Text Box 32"/>
          <p:cNvSpPr txBox="1">
            <a:spLocks noChangeArrowheads="1"/>
          </p:cNvSpPr>
          <p:nvPr/>
        </p:nvSpPr>
        <p:spPr bwMode="auto">
          <a:xfrm>
            <a:off x="8636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90145" name="Text Box 33"/>
          <p:cNvSpPr txBox="1">
            <a:spLocks noChangeArrowheads="1"/>
          </p:cNvSpPr>
          <p:nvPr/>
        </p:nvSpPr>
        <p:spPr bwMode="auto">
          <a:xfrm>
            <a:off x="9753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90146" name="Text Box 34"/>
          <p:cNvSpPr txBox="1">
            <a:spLocks noChangeArrowheads="1"/>
          </p:cNvSpPr>
          <p:nvPr/>
        </p:nvSpPr>
        <p:spPr bwMode="auto">
          <a:xfrm>
            <a:off x="2256368" y="5905500"/>
            <a:ext cx="7852833" cy="461665"/>
          </a:xfrm>
          <a:prstGeom prst="rect">
            <a:avLst/>
          </a:prstGeom>
          <a:noFill/>
          <a:ln w="38100">
            <a:solidFill>
              <a:srgbClr val="FF0033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>
                <a:solidFill>
                  <a:srgbClr val="FF0033"/>
                </a:solidFill>
                <a:latin typeface="Arial" charset="0"/>
              </a:rPr>
              <a:t>Merge</a:t>
            </a:r>
          </a:p>
        </p:txBody>
      </p:sp>
      <p:sp>
        <p:nvSpPr>
          <p:cNvPr id="90147" name="Text Box 35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90148" name="Text Box 36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90149" name="Text Box 37"/>
          <p:cNvSpPr txBox="1">
            <a:spLocks noChangeArrowheads="1"/>
          </p:cNvSpPr>
          <p:nvPr/>
        </p:nvSpPr>
        <p:spPr bwMode="auto">
          <a:xfrm>
            <a:off x="50800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90150" name="Text Box 38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90151" name="Text Box 39"/>
          <p:cNvSpPr txBox="1">
            <a:spLocks noChangeArrowheads="1"/>
          </p:cNvSpPr>
          <p:nvPr/>
        </p:nvSpPr>
        <p:spPr bwMode="auto">
          <a:xfrm>
            <a:off x="73152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90152" name="Text Box 40"/>
          <p:cNvSpPr txBox="1">
            <a:spLocks noChangeArrowheads="1"/>
          </p:cNvSpPr>
          <p:nvPr/>
        </p:nvSpPr>
        <p:spPr bwMode="auto">
          <a:xfrm>
            <a:off x="65320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90153" name="Text Box 41"/>
          <p:cNvSpPr txBox="1">
            <a:spLocks noChangeArrowheads="1"/>
          </p:cNvSpPr>
          <p:nvPr/>
        </p:nvSpPr>
        <p:spPr bwMode="auto">
          <a:xfrm>
            <a:off x="9550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90154" name="Text Box 42"/>
          <p:cNvSpPr txBox="1">
            <a:spLocks noChangeArrowheads="1"/>
          </p:cNvSpPr>
          <p:nvPr/>
        </p:nvSpPr>
        <p:spPr bwMode="auto">
          <a:xfrm>
            <a:off x="8767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90155" name="Text Box 43"/>
          <p:cNvSpPr txBox="1">
            <a:spLocks noChangeArrowheads="1"/>
          </p:cNvSpPr>
          <p:nvPr/>
        </p:nvSpPr>
        <p:spPr bwMode="auto">
          <a:xfrm>
            <a:off x="23664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90156" name="Text Box 44"/>
          <p:cNvSpPr txBox="1">
            <a:spLocks noChangeArrowheads="1"/>
          </p:cNvSpPr>
          <p:nvPr/>
        </p:nvSpPr>
        <p:spPr bwMode="auto">
          <a:xfrm>
            <a:off x="31496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90157" name="Text Box 45"/>
          <p:cNvSpPr txBox="1">
            <a:spLocks noChangeArrowheads="1"/>
          </p:cNvSpPr>
          <p:nvPr/>
        </p:nvSpPr>
        <p:spPr bwMode="auto">
          <a:xfrm>
            <a:off x="39285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90158" name="Text Box 46"/>
          <p:cNvSpPr txBox="1">
            <a:spLocks noChangeArrowheads="1"/>
          </p:cNvSpPr>
          <p:nvPr/>
        </p:nvSpPr>
        <p:spPr bwMode="auto">
          <a:xfrm>
            <a:off x="47244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90159" name="Text Box 47"/>
          <p:cNvSpPr txBox="1">
            <a:spLocks noChangeArrowheads="1"/>
          </p:cNvSpPr>
          <p:nvPr/>
        </p:nvSpPr>
        <p:spPr bwMode="auto">
          <a:xfrm>
            <a:off x="6650567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90160" name="Text Box 48"/>
          <p:cNvSpPr txBox="1">
            <a:spLocks noChangeArrowheads="1"/>
          </p:cNvSpPr>
          <p:nvPr/>
        </p:nvSpPr>
        <p:spPr bwMode="auto">
          <a:xfrm>
            <a:off x="7433734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90161" name="Text Box 49"/>
          <p:cNvSpPr txBox="1">
            <a:spLocks noChangeArrowheads="1"/>
          </p:cNvSpPr>
          <p:nvPr/>
        </p:nvSpPr>
        <p:spPr bwMode="auto">
          <a:xfrm>
            <a:off x="8216901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90162" name="Text Box 50"/>
          <p:cNvSpPr txBox="1">
            <a:spLocks noChangeArrowheads="1"/>
          </p:cNvSpPr>
          <p:nvPr/>
        </p:nvSpPr>
        <p:spPr bwMode="auto">
          <a:xfrm>
            <a:off x="9000067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90163" name="Text Box 51"/>
          <p:cNvSpPr txBox="1">
            <a:spLocks noChangeArrowheads="1"/>
          </p:cNvSpPr>
          <p:nvPr/>
        </p:nvSpPr>
        <p:spPr bwMode="auto">
          <a:xfrm>
            <a:off x="2976034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90164" name="Text Box 52"/>
          <p:cNvSpPr txBox="1">
            <a:spLocks noChangeArrowheads="1"/>
          </p:cNvSpPr>
          <p:nvPr/>
        </p:nvSpPr>
        <p:spPr bwMode="auto">
          <a:xfrm>
            <a:off x="3763434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90165" name="Text Box 53"/>
          <p:cNvSpPr txBox="1">
            <a:spLocks noChangeArrowheads="1"/>
          </p:cNvSpPr>
          <p:nvPr/>
        </p:nvSpPr>
        <p:spPr bwMode="auto">
          <a:xfrm>
            <a:off x="4546601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90166" name="Text Box 54"/>
          <p:cNvSpPr txBox="1">
            <a:spLocks noChangeArrowheads="1"/>
          </p:cNvSpPr>
          <p:nvPr/>
        </p:nvSpPr>
        <p:spPr bwMode="auto">
          <a:xfrm>
            <a:off x="5329767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90167" name="Text Box 55"/>
          <p:cNvSpPr txBox="1">
            <a:spLocks noChangeArrowheads="1"/>
          </p:cNvSpPr>
          <p:nvPr/>
        </p:nvSpPr>
        <p:spPr bwMode="auto">
          <a:xfrm>
            <a:off x="6112934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90168" name="Text Box 56"/>
          <p:cNvSpPr txBox="1">
            <a:spLocks noChangeArrowheads="1"/>
          </p:cNvSpPr>
          <p:nvPr/>
        </p:nvSpPr>
        <p:spPr bwMode="auto">
          <a:xfrm>
            <a:off x="6898218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90169" name="Text Box 57"/>
          <p:cNvSpPr txBox="1">
            <a:spLocks noChangeArrowheads="1"/>
          </p:cNvSpPr>
          <p:nvPr/>
        </p:nvSpPr>
        <p:spPr bwMode="auto">
          <a:xfrm>
            <a:off x="7681385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90170" name="Text Box 58"/>
          <p:cNvSpPr txBox="1">
            <a:spLocks noChangeArrowheads="1"/>
          </p:cNvSpPr>
          <p:nvPr/>
        </p:nvSpPr>
        <p:spPr bwMode="auto">
          <a:xfrm>
            <a:off x="8464551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</p:spTree>
    <p:extLst>
      <p:ext uri="{BB962C8B-B14F-4D97-AF65-F5344CB8AC3E}">
        <p14:creationId xmlns:p14="http://schemas.microsoft.com/office/powerpoint/2010/main" val="365199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7302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91147" name="Text Box 11"/>
          <p:cNvSpPr txBox="1">
            <a:spLocks noChangeArrowheads="1"/>
          </p:cNvSpPr>
          <p:nvPr/>
        </p:nvSpPr>
        <p:spPr bwMode="auto">
          <a:xfrm>
            <a:off x="4106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33231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91149" name="Text Box 13"/>
          <p:cNvSpPr txBox="1">
            <a:spLocks noChangeArrowheads="1"/>
          </p:cNvSpPr>
          <p:nvPr/>
        </p:nvSpPr>
        <p:spPr bwMode="auto">
          <a:xfrm>
            <a:off x="48895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91150" name="Text Box 14"/>
          <p:cNvSpPr txBox="1">
            <a:spLocks noChangeArrowheads="1"/>
          </p:cNvSpPr>
          <p:nvPr/>
        </p:nvSpPr>
        <p:spPr bwMode="auto">
          <a:xfrm>
            <a:off x="65193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8085667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91152" name="Text Box 16"/>
          <p:cNvSpPr txBox="1">
            <a:spLocks noChangeArrowheads="1"/>
          </p:cNvSpPr>
          <p:nvPr/>
        </p:nvSpPr>
        <p:spPr bwMode="auto">
          <a:xfrm>
            <a:off x="2540001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91153" name="Text Box 17"/>
          <p:cNvSpPr txBox="1">
            <a:spLocks noChangeArrowheads="1"/>
          </p:cNvSpPr>
          <p:nvPr/>
        </p:nvSpPr>
        <p:spPr bwMode="auto">
          <a:xfrm>
            <a:off x="8868834" y="1371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91154" name="Text Box 18"/>
          <p:cNvSpPr txBox="1">
            <a:spLocks noChangeArrowheads="1"/>
          </p:cNvSpPr>
          <p:nvPr/>
        </p:nvSpPr>
        <p:spPr bwMode="auto">
          <a:xfrm>
            <a:off x="43264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91155" name="Text Box 19"/>
          <p:cNvSpPr txBox="1">
            <a:spLocks noChangeArrowheads="1"/>
          </p:cNvSpPr>
          <p:nvPr/>
        </p:nvSpPr>
        <p:spPr bwMode="auto">
          <a:xfrm>
            <a:off x="29760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91156" name="Text Box 20"/>
          <p:cNvSpPr txBox="1">
            <a:spLocks noChangeArrowheads="1"/>
          </p:cNvSpPr>
          <p:nvPr/>
        </p:nvSpPr>
        <p:spPr bwMode="auto">
          <a:xfrm>
            <a:off x="51096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91157" name="Text Box 21"/>
          <p:cNvSpPr txBox="1">
            <a:spLocks noChangeArrowheads="1"/>
          </p:cNvSpPr>
          <p:nvPr/>
        </p:nvSpPr>
        <p:spPr bwMode="auto">
          <a:xfrm>
            <a:off x="21928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30776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2032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91160" name="Text Box 24"/>
          <p:cNvSpPr txBox="1">
            <a:spLocks noChangeArrowheads="1"/>
          </p:cNvSpPr>
          <p:nvPr/>
        </p:nvSpPr>
        <p:spPr bwMode="auto">
          <a:xfrm>
            <a:off x="4165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91161" name="Text Box 25"/>
          <p:cNvSpPr txBox="1">
            <a:spLocks noChangeArrowheads="1"/>
          </p:cNvSpPr>
          <p:nvPr/>
        </p:nvSpPr>
        <p:spPr bwMode="auto">
          <a:xfrm>
            <a:off x="53128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91162" name="Text Box 26"/>
          <p:cNvSpPr txBox="1">
            <a:spLocks noChangeArrowheads="1"/>
          </p:cNvSpPr>
          <p:nvPr/>
        </p:nvSpPr>
        <p:spPr bwMode="auto">
          <a:xfrm>
            <a:off x="72432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91163" name="Text Box 27"/>
          <p:cNvSpPr txBox="1">
            <a:spLocks noChangeArrowheads="1"/>
          </p:cNvSpPr>
          <p:nvPr/>
        </p:nvSpPr>
        <p:spPr bwMode="auto">
          <a:xfrm>
            <a:off x="64600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91164" name="Text Box 28"/>
          <p:cNvSpPr txBox="1">
            <a:spLocks noChangeArrowheads="1"/>
          </p:cNvSpPr>
          <p:nvPr/>
        </p:nvSpPr>
        <p:spPr bwMode="auto">
          <a:xfrm>
            <a:off x="8593667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91165" name="Text Box 29"/>
          <p:cNvSpPr txBox="1">
            <a:spLocks noChangeArrowheads="1"/>
          </p:cNvSpPr>
          <p:nvPr/>
        </p:nvSpPr>
        <p:spPr bwMode="auto">
          <a:xfrm>
            <a:off x="9376834" y="2133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91166" name="Text Box 30"/>
          <p:cNvSpPr txBox="1">
            <a:spLocks noChangeArrowheads="1"/>
          </p:cNvSpPr>
          <p:nvPr/>
        </p:nvSpPr>
        <p:spPr bwMode="auto">
          <a:xfrm>
            <a:off x="7446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91167" name="Text Box 31"/>
          <p:cNvSpPr txBox="1">
            <a:spLocks noChangeArrowheads="1"/>
          </p:cNvSpPr>
          <p:nvPr/>
        </p:nvSpPr>
        <p:spPr bwMode="auto">
          <a:xfrm>
            <a:off x="6430434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91168" name="Text Box 32"/>
          <p:cNvSpPr txBox="1">
            <a:spLocks noChangeArrowheads="1"/>
          </p:cNvSpPr>
          <p:nvPr/>
        </p:nvSpPr>
        <p:spPr bwMode="auto">
          <a:xfrm>
            <a:off x="86360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91169" name="Text Box 33"/>
          <p:cNvSpPr txBox="1">
            <a:spLocks noChangeArrowheads="1"/>
          </p:cNvSpPr>
          <p:nvPr/>
        </p:nvSpPr>
        <p:spPr bwMode="auto">
          <a:xfrm>
            <a:off x="9753601" y="2895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91170" name="Text Box 34"/>
          <p:cNvSpPr txBox="1">
            <a:spLocks noChangeArrowheads="1"/>
          </p:cNvSpPr>
          <p:nvPr/>
        </p:nvSpPr>
        <p:spPr bwMode="auto">
          <a:xfrm>
            <a:off x="2163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91171" name="Text Box 35"/>
          <p:cNvSpPr txBox="1">
            <a:spLocks noChangeArrowheads="1"/>
          </p:cNvSpPr>
          <p:nvPr/>
        </p:nvSpPr>
        <p:spPr bwMode="auto">
          <a:xfrm>
            <a:off x="2946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91172" name="Text Box 36"/>
          <p:cNvSpPr txBox="1">
            <a:spLocks noChangeArrowheads="1"/>
          </p:cNvSpPr>
          <p:nvPr/>
        </p:nvSpPr>
        <p:spPr bwMode="auto">
          <a:xfrm>
            <a:off x="50800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91173" name="Text Box 37"/>
          <p:cNvSpPr txBox="1">
            <a:spLocks noChangeArrowheads="1"/>
          </p:cNvSpPr>
          <p:nvPr/>
        </p:nvSpPr>
        <p:spPr bwMode="auto">
          <a:xfrm>
            <a:off x="42968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91174" name="Text Box 38"/>
          <p:cNvSpPr txBox="1">
            <a:spLocks noChangeArrowheads="1"/>
          </p:cNvSpPr>
          <p:nvPr/>
        </p:nvSpPr>
        <p:spPr bwMode="auto">
          <a:xfrm>
            <a:off x="73152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91175" name="Text Box 39"/>
          <p:cNvSpPr txBox="1">
            <a:spLocks noChangeArrowheads="1"/>
          </p:cNvSpPr>
          <p:nvPr/>
        </p:nvSpPr>
        <p:spPr bwMode="auto">
          <a:xfrm>
            <a:off x="65320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91176" name="Text Box 40"/>
          <p:cNvSpPr txBox="1">
            <a:spLocks noChangeArrowheads="1"/>
          </p:cNvSpPr>
          <p:nvPr/>
        </p:nvSpPr>
        <p:spPr bwMode="auto">
          <a:xfrm>
            <a:off x="9550401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91177" name="Text Box 41"/>
          <p:cNvSpPr txBox="1">
            <a:spLocks noChangeArrowheads="1"/>
          </p:cNvSpPr>
          <p:nvPr/>
        </p:nvSpPr>
        <p:spPr bwMode="auto">
          <a:xfrm>
            <a:off x="8767234" y="36576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91178" name="Text Box 42"/>
          <p:cNvSpPr txBox="1">
            <a:spLocks noChangeArrowheads="1"/>
          </p:cNvSpPr>
          <p:nvPr/>
        </p:nvSpPr>
        <p:spPr bwMode="auto">
          <a:xfrm>
            <a:off x="23664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91179" name="Text Box 43"/>
          <p:cNvSpPr txBox="1">
            <a:spLocks noChangeArrowheads="1"/>
          </p:cNvSpPr>
          <p:nvPr/>
        </p:nvSpPr>
        <p:spPr bwMode="auto">
          <a:xfrm>
            <a:off x="31496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91180" name="Text Box 44"/>
          <p:cNvSpPr txBox="1">
            <a:spLocks noChangeArrowheads="1"/>
          </p:cNvSpPr>
          <p:nvPr/>
        </p:nvSpPr>
        <p:spPr bwMode="auto">
          <a:xfrm>
            <a:off x="3928534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91181" name="Text Box 45"/>
          <p:cNvSpPr txBox="1">
            <a:spLocks noChangeArrowheads="1"/>
          </p:cNvSpPr>
          <p:nvPr/>
        </p:nvSpPr>
        <p:spPr bwMode="auto">
          <a:xfrm>
            <a:off x="4724401" y="43815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91182" name="Text Box 46"/>
          <p:cNvSpPr txBox="1">
            <a:spLocks noChangeArrowheads="1"/>
          </p:cNvSpPr>
          <p:nvPr/>
        </p:nvSpPr>
        <p:spPr bwMode="auto">
          <a:xfrm>
            <a:off x="6650567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91183" name="Text Box 47"/>
          <p:cNvSpPr txBox="1">
            <a:spLocks noChangeArrowheads="1"/>
          </p:cNvSpPr>
          <p:nvPr/>
        </p:nvSpPr>
        <p:spPr bwMode="auto">
          <a:xfrm>
            <a:off x="7433734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91184" name="Text Box 48"/>
          <p:cNvSpPr txBox="1">
            <a:spLocks noChangeArrowheads="1"/>
          </p:cNvSpPr>
          <p:nvPr/>
        </p:nvSpPr>
        <p:spPr bwMode="auto">
          <a:xfrm>
            <a:off x="8216901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91185" name="Text Box 49"/>
          <p:cNvSpPr txBox="1">
            <a:spLocks noChangeArrowheads="1"/>
          </p:cNvSpPr>
          <p:nvPr/>
        </p:nvSpPr>
        <p:spPr bwMode="auto">
          <a:xfrm>
            <a:off x="9000067" y="43688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91186" name="Text Box 50"/>
          <p:cNvSpPr txBox="1">
            <a:spLocks noChangeArrowheads="1"/>
          </p:cNvSpPr>
          <p:nvPr/>
        </p:nvSpPr>
        <p:spPr bwMode="auto">
          <a:xfrm>
            <a:off x="2976034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91187" name="Text Box 51"/>
          <p:cNvSpPr txBox="1">
            <a:spLocks noChangeArrowheads="1"/>
          </p:cNvSpPr>
          <p:nvPr/>
        </p:nvSpPr>
        <p:spPr bwMode="auto">
          <a:xfrm>
            <a:off x="3763434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91188" name="Text Box 52"/>
          <p:cNvSpPr txBox="1">
            <a:spLocks noChangeArrowheads="1"/>
          </p:cNvSpPr>
          <p:nvPr/>
        </p:nvSpPr>
        <p:spPr bwMode="auto">
          <a:xfrm>
            <a:off x="4546601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91189" name="Text Box 53"/>
          <p:cNvSpPr txBox="1">
            <a:spLocks noChangeArrowheads="1"/>
          </p:cNvSpPr>
          <p:nvPr/>
        </p:nvSpPr>
        <p:spPr bwMode="auto">
          <a:xfrm>
            <a:off x="5329767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91190" name="Text Box 54"/>
          <p:cNvSpPr txBox="1">
            <a:spLocks noChangeArrowheads="1"/>
          </p:cNvSpPr>
          <p:nvPr/>
        </p:nvSpPr>
        <p:spPr bwMode="auto">
          <a:xfrm>
            <a:off x="6112934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91191" name="Text Box 55"/>
          <p:cNvSpPr txBox="1">
            <a:spLocks noChangeArrowheads="1"/>
          </p:cNvSpPr>
          <p:nvPr/>
        </p:nvSpPr>
        <p:spPr bwMode="auto">
          <a:xfrm>
            <a:off x="6898218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91192" name="Text Box 56"/>
          <p:cNvSpPr txBox="1">
            <a:spLocks noChangeArrowheads="1"/>
          </p:cNvSpPr>
          <p:nvPr/>
        </p:nvSpPr>
        <p:spPr bwMode="auto">
          <a:xfrm>
            <a:off x="7681385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91193" name="Text Box 57"/>
          <p:cNvSpPr txBox="1">
            <a:spLocks noChangeArrowheads="1"/>
          </p:cNvSpPr>
          <p:nvPr/>
        </p:nvSpPr>
        <p:spPr bwMode="auto">
          <a:xfrm>
            <a:off x="8464551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</p:spTree>
    <p:extLst>
      <p:ext uri="{BB962C8B-B14F-4D97-AF65-F5344CB8AC3E}">
        <p14:creationId xmlns:p14="http://schemas.microsoft.com/office/powerpoint/2010/main" val="405470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68812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4531785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3748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53149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60981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7664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2965451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8447618" y="600075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2976034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sz="2400" b="1"/>
              <a:t>6</a:t>
            </a: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3763434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14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4546601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23</a:t>
            </a:r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5329767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33</a:t>
            </a:r>
          </a:p>
        </p:txBody>
      </p:sp>
      <p:sp>
        <p:nvSpPr>
          <p:cNvPr id="92174" name="Text Box 14"/>
          <p:cNvSpPr txBox="1">
            <a:spLocks noChangeArrowheads="1"/>
          </p:cNvSpPr>
          <p:nvPr/>
        </p:nvSpPr>
        <p:spPr bwMode="auto">
          <a:xfrm>
            <a:off x="6112934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42</a:t>
            </a:r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6898218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45</a:t>
            </a: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7681385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67</a:t>
            </a:r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>
            <a:off x="8464551" y="5118100"/>
            <a:ext cx="783167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400" b="1"/>
              <a:t>98</a:t>
            </a:r>
          </a:p>
        </p:txBody>
      </p:sp>
      <p:sp>
        <p:nvSpPr>
          <p:cNvPr id="92178" name="Line 18"/>
          <p:cNvSpPr>
            <a:spLocks noChangeShapeType="1"/>
          </p:cNvSpPr>
          <p:nvPr/>
        </p:nvSpPr>
        <p:spPr bwMode="auto">
          <a:xfrm>
            <a:off x="6112933" y="1573214"/>
            <a:ext cx="0" cy="3043237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07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Algoritma Merge Sort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1117600" y="1981201"/>
            <a:ext cx="100584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cs typeface="Times New Roman" pitchFamily="18" charset="0"/>
              </a:rPr>
              <a:t>1. void MergeSortRekursif(a,  b)</a:t>
            </a:r>
            <a:endParaRPr lang="en-US" sz="2400" b="1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cs typeface="Times New Roman" pitchFamily="18" charset="0"/>
              </a:rPr>
              <a:t>2.	jika (a&lt;b) maka kerjakan baris 3-6  </a:t>
            </a:r>
            <a:endParaRPr lang="en-US" sz="2400" b="1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cs typeface="Times New Roman" pitchFamily="18" charset="0"/>
              </a:rPr>
              <a:t>3.		tengah = (a+b) / 2 ;</a:t>
            </a:r>
            <a:endParaRPr lang="en-US" sz="2400" b="1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cs typeface="Times New Roman" pitchFamily="18" charset="0"/>
              </a:rPr>
              <a:t>4.		MergeSortRekursif(a,tengah);</a:t>
            </a:r>
            <a:endParaRPr lang="en-US" sz="2400" b="1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cs typeface="Times New Roman" pitchFamily="18" charset="0"/>
              </a:rPr>
              <a:t>5.		MergeSortRekursif(tengah+1,b);</a:t>
            </a:r>
            <a:endParaRPr lang="en-US" sz="2400" b="1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cs typeface="Times New Roman" pitchFamily="18" charset="0"/>
              </a:rPr>
              <a:t>6.		Merge(a,tengah,b);</a:t>
            </a:r>
            <a:endParaRPr lang="en-US" sz="2400" b="1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21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Fungsi Merge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852880" y="1752601"/>
            <a:ext cx="140208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cs typeface="Times New Roman" pitchFamily="18" charset="0"/>
              </a:rPr>
              <a:t>1</a:t>
            </a:r>
            <a:r>
              <a:rPr lang="en-US" sz="2400" b="1" dirty="0">
                <a:cs typeface="Courier New" pitchFamily="49" charset="0"/>
              </a:rPr>
              <a:t>. void Merge(</a:t>
            </a:r>
            <a:r>
              <a:rPr lang="en-US" sz="2400" b="1" dirty="0" err="1">
                <a:cs typeface="Courier New" pitchFamily="49" charset="0"/>
              </a:rPr>
              <a:t>int</a:t>
            </a:r>
            <a:r>
              <a:rPr lang="en-US" sz="2400" b="1" dirty="0">
                <a:cs typeface="Courier New" pitchFamily="49" charset="0"/>
              </a:rPr>
              <a:t> </a:t>
            </a:r>
            <a:r>
              <a:rPr lang="en-US" sz="2400" b="1" dirty="0" err="1">
                <a:cs typeface="Courier New" pitchFamily="49" charset="0"/>
              </a:rPr>
              <a:t>kiri</a:t>
            </a:r>
            <a:r>
              <a:rPr lang="en-US" sz="2400" b="1" dirty="0">
                <a:cs typeface="Courier New" pitchFamily="49" charset="0"/>
              </a:rPr>
              <a:t>, </a:t>
            </a:r>
            <a:r>
              <a:rPr lang="en-US" sz="2400" b="1" dirty="0" err="1">
                <a:cs typeface="Courier New" pitchFamily="49" charset="0"/>
              </a:rPr>
              <a:t>int</a:t>
            </a:r>
            <a:r>
              <a:rPr lang="en-US" sz="2400" b="1" dirty="0">
                <a:cs typeface="Courier New" pitchFamily="49" charset="0"/>
              </a:rPr>
              <a:t> </a:t>
            </a:r>
            <a:r>
              <a:rPr lang="en-US" sz="2400" b="1" dirty="0" err="1">
                <a:cs typeface="Courier New" pitchFamily="49" charset="0"/>
              </a:rPr>
              <a:t>tengah</a:t>
            </a:r>
            <a:r>
              <a:rPr lang="en-US" sz="2400" b="1" dirty="0">
                <a:cs typeface="Courier New" pitchFamily="49" charset="0"/>
              </a:rPr>
              <a:t>, </a:t>
            </a:r>
            <a:r>
              <a:rPr lang="en-US" sz="2400" b="1" dirty="0" err="1">
                <a:cs typeface="Courier New" pitchFamily="49" charset="0"/>
              </a:rPr>
              <a:t>int</a:t>
            </a:r>
            <a:r>
              <a:rPr lang="en-US" sz="2400" b="1" dirty="0">
                <a:cs typeface="Courier New" pitchFamily="49" charset="0"/>
              </a:rPr>
              <a:t> </a:t>
            </a:r>
            <a:r>
              <a:rPr lang="en-US" sz="2400" b="1" dirty="0" err="1">
                <a:cs typeface="Courier New" pitchFamily="49" charset="0"/>
              </a:rPr>
              <a:t>kanan</a:t>
            </a:r>
            <a:r>
              <a:rPr lang="en-US" sz="2400" b="1" dirty="0">
                <a:cs typeface="Courier New" pitchFamily="49" charset="0"/>
              </a:rPr>
              <a:t>)</a:t>
            </a:r>
            <a:endParaRPr lang="en-US" sz="2400" b="1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cs typeface="Courier New" pitchFamily="49" charset="0"/>
              </a:rPr>
              <a:t>2.	l1 ← </a:t>
            </a:r>
            <a:r>
              <a:rPr lang="en-US" sz="2400" b="1" dirty="0" err="1">
                <a:cs typeface="Courier New" pitchFamily="49" charset="0"/>
              </a:rPr>
              <a:t>kiri</a:t>
            </a:r>
            <a:r>
              <a:rPr lang="en-US" sz="2400" b="1" dirty="0">
                <a:cs typeface="Courier New" pitchFamily="49" charset="0"/>
              </a:rPr>
              <a:t>  </a:t>
            </a:r>
            <a:endParaRPr lang="en-US" sz="2400" b="1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cs typeface="Courier New" pitchFamily="49" charset="0"/>
              </a:rPr>
              <a:t>3.	u1 ← </a:t>
            </a:r>
            <a:r>
              <a:rPr lang="en-US" sz="2400" b="1" dirty="0" err="1">
                <a:cs typeface="Courier New" pitchFamily="49" charset="0"/>
              </a:rPr>
              <a:t>tengah</a:t>
            </a:r>
            <a:r>
              <a:rPr lang="en-US" sz="2400" b="1" dirty="0">
                <a:cs typeface="Courier New" pitchFamily="49" charset="0"/>
              </a:rPr>
              <a:t>  </a:t>
            </a:r>
            <a:endParaRPr lang="en-US" sz="2400" b="1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cs typeface="Courier New" pitchFamily="49" charset="0"/>
              </a:rPr>
              <a:t>4.	l2 ← tengah+1</a:t>
            </a:r>
            <a:endParaRPr lang="en-US" sz="2400" b="1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cs typeface="Courier New" pitchFamily="49" charset="0"/>
              </a:rPr>
              <a:t>5.	u2 ← </a:t>
            </a:r>
            <a:r>
              <a:rPr lang="en-US" sz="2400" b="1" dirty="0" err="1">
                <a:cs typeface="Courier New" pitchFamily="49" charset="0"/>
              </a:rPr>
              <a:t>kanan</a:t>
            </a:r>
            <a:r>
              <a:rPr lang="en-US" sz="2400" b="1" dirty="0">
                <a:cs typeface="Courier New" pitchFamily="49" charset="0"/>
              </a:rPr>
              <a:t> </a:t>
            </a:r>
            <a:endParaRPr lang="en-US" sz="2400" b="1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cs typeface="Courier New" pitchFamily="49" charset="0"/>
              </a:rPr>
              <a:t>6.	k ← l1;</a:t>
            </a:r>
            <a:endParaRPr lang="en-US" sz="2400" b="1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2839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Quicksort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err="1" smtClean="0"/>
              <a:t>Algoritma</a:t>
            </a:r>
            <a:r>
              <a:rPr lang="en-US" sz="2400" dirty="0" smtClean="0"/>
              <a:t> divide-and-conquer </a:t>
            </a:r>
          </a:p>
          <a:p>
            <a:pPr lvl="1" eaLnBrk="1" hangingPunct="1"/>
            <a:r>
              <a:rPr lang="en-US" sz="2000" b="1" dirty="0" smtClean="0">
                <a:solidFill>
                  <a:srgbClr val="0070C0"/>
                </a:solidFill>
              </a:rPr>
              <a:t>Divide</a:t>
            </a:r>
            <a:r>
              <a:rPr lang="en-US" sz="2000" dirty="0" smtClean="0"/>
              <a:t> : array A[</a:t>
            </a:r>
            <a:r>
              <a:rPr lang="en-US" sz="2000" dirty="0" err="1" smtClean="0"/>
              <a:t>p..r</a:t>
            </a:r>
            <a:r>
              <a:rPr lang="en-US" sz="2000" dirty="0" smtClean="0"/>
              <a:t>] is </a:t>
            </a:r>
            <a:r>
              <a:rPr lang="en-US" sz="2000" i="1" dirty="0" err="1" smtClean="0">
                <a:solidFill>
                  <a:schemeClr val="tx2"/>
                </a:solidFill>
              </a:rPr>
              <a:t>dipartisi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subarray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empty A[</a:t>
            </a:r>
            <a:r>
              <a:rPr lang="en-US" sz="2000" dirty="0" err="1" smtClean="0"/>
              <a:t>p..q</a:t>
            </a:r>
            <a:r>
              <a:rPr lang="en-US" sz="2000" dirty="0" smtClean="0"/>
              <a:t>] and A[q+1..r] </a:t>
            </a:r>
          </a:p>
          <a:p>
            <a:pPr lvl="2" eaLnBrk="1" hangingPunct="1"/>
            <a:r>
              <a:rPr lang="en-US" sz="1600" dirty="0" smtClean="0"/>
              <a:t>Invariant: </a:t>
            </a:r>
            <a:r>
              <a:rPr lang="en-US" sz="1600" dirty="0" err="1" smtClean="0"/>
              <a:t>Semua</a:t>
            </a:r>
            <a:r>
              <a:rPr lang="en-US" sz="1600" dirty="0" smtClean="0"/>
              <a:t> </a:t>
            </a:r>
            <a:r>
              <a:rPr lang="en-US" sz="1600" dirty="0" err="1" smtClean="0"/>
              <a:t>elemen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A[</a:t>
            </a:r>
            <a:r>
              <a:rPr lang="en-US" sz="1600" dirty="0" err="1" smtClean="0"/>
              <a:t>p..q</a:t>
            </a:r>
            <a:r>
              <a:rPr lang="en-US" sz="1600" dirty="0" smtClean="0"/>
              <a:t>]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kecil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semua</a:t>
            </a:r>
            <a:r>
              <a:rPr lang="en-US" sz="1600" dirty="0" smtClean="0"/>
              <a:t> </a:t>
            </a:r>
            <a:r>
              <a:rPr lang="en-US" sz="1600" dirty="0" err="1" smtClean="0"/>
              <a:t>elemen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A[q+1..r]</a:t>
            </a:r>
          </a:p>
          <a:p>
            <a:pPr lvl="1" eaLnBrk="1" hangingPunct="1"/>
            <a:r>
              <a:rPr lang="en-US" sz="2000" b="1" dirty="0" smtClean="0">
                <a:solidFill>
                  <a:srgbClr val="0070C0"/>
                </a:solidFill>
              </a:rPr>
              <a:t>Conquer</a:t>
            </a:r>
            <a:r>
              <a:rPr lang="en-US" sz="2000" dirty="0" smtClean="0"/>
              <a:t> : </a:t>
            </a:r>
            <a:r>
              <a:rPr lang="en-US" sz="2000" dirty="0" err="1" smtClean="0"/>
              <a:t>Subarray</a:t>
            </a:r>
            <a:r>
              <a:rPr lang="en-US" sz="2000" dirty="0" smtClean="0"/>
              <a:t> </a:t>
            </a:r>
            <a:r>
              <a:rPr lang="en-US" sz="2000" dirty="0" err="1" smtClean="0"/>
              <a:t>diurutkan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rekursif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memanggil</a:t>
            </a:r>
            <a:r>
              <a:rPr lang="en-US" sz="2000" dirty="0" smtClean="0"/>
              <a:t> quicksort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4085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Fungsi</a:t>
            </a:r>
            <a:r>
              <a:rPr lang="en-US" dirty="0" smtClean="0"/>
              <a:t> Merge()</a:t>
            </a:r>
          </a:p>
        </p:txBody>
      </p:sp>
      <p:sp>
        <p:nvSpPr>
          <p:cNvPr id="95235" name="Text Box 4"/>
          <p:cNvSpPr txBox="1">
            <a:spLocks noChangeArrowheads="1"/>
          </p:cNvSpPr>
          <p:nvPr/>
        </p:nvSpPr>
        <p:spPr bwMode="auto">
          <a:xfrm>
            <a:off x="812800" y="1838028"/>
            <a:ext cx="11379200" cy="450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dirty="0">
                <a:cs typeface="Courier New" pitchFamily="49" charset="0"/>
              </a:rPr>
              <a:t>7.	</a:t>
            </a:r>
            <a:r>
              <a:rPr lang="en-US" sz="1400" b="1" dirty="0" err="1">
                <a:cs typeface="Courier New" pitchFamily="49" charset="0"/>
              </a:rPr>
              <a:t>selama</a:t>
            </a:r>
            <a:r>
              <a:rPr lang="en-US" sz="1400" b="1" dirty="0">
                <a:cs typeface="Courier New" pitchFamily="49" charset="0"/>
              </a:rPr>
              <a:t>  (l1&lt;=u1 &amp;&amp; l2&lt;=u2) </a:t>
            </a:r>
            <a:r>
              <a:rPr lang="en-US" sz="1400" b="1" dirty="0" err="1">
                <a:cs typeface="Courier New" pitchFamily="49" charset="0"/>
              </a:rPr>
              <a:t>kerjakan</a:t>
            </a:r>
            <a:r>
              <a:rPr lang="en-US" sz="1400" b="1" dirty="0">
                <a:cs typeface="Courier New" pitchFamily="49" charset="0"/>
              </a:rPr>
              <a:t> </a:t>
            </a:r>
            <a:r>
              <a:rPr lang="en-US" sz="1400" b="1" dirty="0" err="1">
                <a:cs typeface="Courier New" pitchFamily="49" charset="0"/>
              </a:rPr>
              <a:t>baris</a:t>
            </a:r>
            <a:r>
              <a:rPr lang="en-US" sz="1400" b="1" dirty="0">
                <a:cs typeface="Courier New" pitchFamily="49" charset="0"/>
              </a:rPr>
              <a:t> 8-14</a:t>
            </a:r>
            <a:endParaRPr lang="en-US" sz="1400" b="1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400" b="1" dirty="0">
                <a:cs typeface="Courier New" pitchFamily="49" charset="0"/>
              </a:rPr>
              <a:t>8.		</a:t>
            </a:r>
            <a:r>
              <a:rPr lang="en-US" sz="1400" b="1" dirty="0" err="1">
                <a:cs typeface="Courier New" pitchFamily="49" charset="0"/>
              </a:rPr>
              <a:t>jika</a:t>
            </a:r>
            <a:r>
              <a:rPr lang="en-US" sz="1400" b="1" dirty="0">
                <a:cs typeface="Courier New" pitchFamily="49" charset="0"/>
              </a:rPr>
              <a:t> (Data[l1] &lt; Data[l2]) </a:t>
            </a:r>
            <a:r>
              <a:rPr lang="en-US" sz="1400" b="1" dirty="0" err="1">
                <a:cs typeface="Courier New" pitchFamily="49" charset="0"/>
              </a:rPr>
              <a:t>maka</a:t>
            </a:r>
            <a:r>
              <a:rPr lang="en-US" sz="1400" b="1" dirty="0">
                <a:cs typeface="Courier New" pitchFamily="49" charset="0"/>
              </a:rPr>
              <a:t> </a:t>
            </a:r>
            <a:r>
              <a:rPr lang="en-US" sz="1400" b="1" dirty="0" err="1">
                <a:cs typeface="Courier New" pitchFamily="49" charset="0"/>
              </a:rPr>
              <a:t>kerjakan</a:t>
            </a:r>
            <a:r>
              <a:rPr lang="en-US" sz="1400" b="1" dirty="0">
                <a:cs typeface="Courier New" pitchFamily="49" charset="0"/>
              </a:rPr>
              <a:t> 9-10</a:t>
            </a:r>
            <a:endParaRPr lang="en-US" sz="1400" b="1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400" b="1" dirty="0">
                <a:cs typeface="Courier New" pitchFamily="49" charset="0"/>
              </a:rPr>
              <a:t>9.			aux[k] ← Data[l1]</a:t>
            </a:r>
            <a:endParaRPr lang="en-US" sz="1400" b="1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400" b="1" dirty="0">
                <a:cs typeface="Courier New" pitchFamily="49" charset="0"/>
              </a:rPr>
              <a:t>10.			l1 ← l1 + 1</a:t>
            </a:r>
            <a:endParaRPr lang="en-US" sz="1400" b="1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400" b="1" dirty="0">
                <a:cs typeface="Courier New" pitchFamily="49" charset="0"/>
              </a:rPr>
              <a:t>11.		</a:t>
            </a:r>
            <a:r>
              <a:rPr lang="en-US" sz="1400" b="1" dirty="0" err="1">
                <a:cs typeface="Courier New" pitchFamily="49" charset="0"/>
              </a:rPr>
              <a:t>jika</a:t>
            </a:r>
            <a:r>
              <a:rPr lang="en-US" sz="1400" b="1" dirty="0">
                <a:cs typeface="Courier New" pitchFamily="49" charset="0"/>
              </a:rPr>
              <a:t> </a:t>
            </a:r>
            <a:r>
              <a:rPr lang="en-US" sz="1400" b="1" dirty="0" err="1">
                <a:cs typeface="Courier New" pitchFamily="49" charset="0"/>
              </a:rPr>
              <a:t>tidak</a:t>
            </a:r>
            <a:r>
              <a:rPr lang="en-US" sz="1400" b="1" dirty="0">
                <a:cs typeface="Courier New" pitchFamily="49" charset="0"/>
              </a:rPr>
              <a:t> </a:t>
            </a:r>
            <a:r>
              <a:rPr lang="en-US" sz="1400" b="1" dirty="0" err="1">
                <a:cs typeface="Courier New" pitchFamily="49" charset="0"/>
              </a:rPr>
              <a:t>kerjakan</a:t>
            </a:r>
            <a:r>
              <a:rPr lang="en-US" sz="1400" b="1" dirty="0">
                <a:cs typeface="Courier New" pitchFamily="49" charset="0"/>
              </a:rPr>
              <a:t> </a:t>
            </a:r>
            <a:r>
              <a:rPr lang="en-US" sz="1400" b="1" dirty="0" err="1">
                <a:cs typeface="Courier New" pitchFamily="49" charset="0"/>
              </a:rPr>
              <a:t>baris</a:t>
            </a:r>
            <a:r>
              <a:rPr lang="en-US" sz="1400" b="1" dirty="0">
                <a:cs typeface="Courier New" pitchFamily="49" charset="0"/>
              </a:rPr>
              <a:t> 12-13</a:t>
            </a:r>
            <a:endParaRPr lang="en-US" sz="1400" b="1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400" b="1" dirty="0">
                <a:cs typeface="Courier New" pitchFamily="49" charset="0"/>
              </a:rPr>
              <a:t>12.			aux[k] = Data[l2]</a:t>
            </a:r>
            <a:endParaRPr lang="en-US" sz="1400" b="1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400" b="1" dirty="0">
                <a:cs typeface="Courier New" pitchFamily="49" charset="0"/>
              </a:rPr>
              <a:t>13.			l2 ← l2 + 1</a:t>
            </a:r>
            <a:endParaRPr lang="en-US" sz="1400" b="1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400" b="1" dirty="0">
                <a:cs typeface="Courier New" pitchFamily="49" charset="0"/>
              </a:rPr>
              <a:t>14.		k ← k + 1</a:t>
            </a:r>
            <a:endParaRPr lang="en-US" sz="1400" b="1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400" b="1" dirty="0">
                <a:cs typeface="Courier New" pitchFamily="49" charset="0"/>
              </a:rPr>
              <a:t> </a:t>
            </a:r>
            <a:endParaRPr lang="en-US" sz="1400" b="1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400" b="1" dirty="0">
                <a:cs typeface="Courier New" pitchFamily="49" charset="0"/>
              </a:rPr>
              <a:t>15.	</a:t>
            </a:r>
            <a:r>
              <a:rPr lang="en-US" sz="1400" b="1" dirty="0" err="1">
                <a:cs typeface="Courier New" pitchFamily="49" charset="0"/>
              </a:rPr>
              <a:t>selama</a:t>
            </a:r>
            <a:r>
              <a:rPr lang="en-US" sz="1400" b="1" dirty="0">
                <a:cs typeface="Courier New" pitchFamily="49" charset="0"/>
              </a:rPr>
              <a:t> (l1&lt;=u1) </a:t>
            </a:r>
            <a:r>
              <a:rPr lang="en-US" sz="1400" b="1" dirty="0" err="1">
                <a:cs typeface="Courier New" pitchFamily="49" charset="0"/>
              </a:rPr>
              <a:t>kerjakan</a:t>
            </a:r>
            <a:r>
              <a:rPr lang="en-US" sz="1400" b="1" dirty="0">
                <a:cs typeface="Courier New" pitchFamily="49" charset="0"/>
              </a:rPr>
              <a:t> </a:t>
            </a:r>
            <a:r>
              <a:rPr lang="en-US" sz="1400" b="1" dirty="0" err="1">
                <a:cs typeface="Courier New" pitchFamily="49" charset="0"/>
              </a:rPr>
              <a:t>baris</a:t>
            </a:r>
            <a:r>
              <a:rPr lang="en-US" sz="1400" b="1" dirty="0">
                <a:cs typeface="Courier New" pitchFamily="49" charset="0"/>
              </a:rPr>
              <a:t> 16-18</a:t>
            </a:r>
            <a:endParaRPr lang="en-US" sz="1400" b="1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400" b="1" dirty="0">
                <a:cs typeface="Courier New" pitchFamily="49" charset="0"/>
              </a:rPr>
              <a:t>16.		aux[k] = Data[l1]</a:t>
            </a:r>
            <a:endParaRPr lang="en-US" sz="1400" b="1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400" b="1" dirty="0">
                <a:cs typeface="Courier New" pitchFamily="49" charset="0"/>
              </a:rPr>
              <a:t>17.		l1 ← l1 + 1</a:t>
            </a:r>
            <a:endParaRPr lang="en-US" sz="1400" b="1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400" b="1" dirty="0">
                <a:cs typeface="Courier New" pitchFamily="49" charset="0"/>
              </a:rPr>
              <a:t>18.		k ← k + 1</a:t>
            </a:r>
            <a:endParaRPr lang="en-US" sz="1400" b="1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400" b="1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58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4"/>
          <p:cNvSpPr txBox="1">
            <a:spLocks noChangeArrowheads="1"/>
          </p:cNvSpPr>
          <p:nvPr/>
        </p:nvSpPr>
        <p:spPr bwMode="auto">
          <a:xfrm>
            <a:off x="833754" y="1964029"/>
            <a:ext cx="11582400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cs typeface="Courier New" pitchFamily="49" charset="0"/>
              </a:rPr>
              <a:t>19.	</a:t>
            </a:r>
            <a:r>
              <a:rPr lang="en-US" sz="2000" b="1" dirty="0" err="1">
                <a:cs typeface="Courier New" pitchFamily="49" charset="0"/>
              </a:rPr>
              <a:t>selama</a:t>
            </a:r>
            <a:r>
              <a:rPr lang="en-US" sz="2000" b="1" dirty="0">
                <a:cs typeface="Courier New" pitchFamily="49" charset="0"/>
              </a:rPr>
              <a:t> (l2&lt;=u2) </a:t>
            </a:r>
            <a:r>
              <a:rPr lang="en-US" sz="2000" b="1" dirty="0" err="1">
                <a:cs typeface="Courier New" pitchFamily="49" charset="0"/>
              </a:rPr>
              <a:t>kerjakan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 err="1">
                <a:cs typeface="Courier New" pitchFamily="49" charset="0"/>
              </a:rPr>
              <a:t>baris</a:t>
            </a:r>
            <a:r>
              <a:rPr lang="en-US" sz="2000" b="1" dirty="0">
                <a:cs typeface="Courier New" pitchFamily="49" charset="0"/>
              </a:rPr>
              <a:t> 20-22</a:t>
            </a:r>
            <a:endParaRPr lang="en-US" sz="2000" b="1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cs typeface="Courier New" pitchFamily="49" charset="0"/>
              </a:rPr>
              <a:t>20.		aux[k] = Data[l2]</a:t>
            </a:r>
            <a:endParaRPr lang="en-US" sz="2000" b="1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cs typeface="Courier New" pitchFamily="49" charset="0"/>
              </a:rPr>
              <a:t>21.		l2 ← l2 + 1</a:t>
            </a:r>
            <a:endParaRPr lang="en-US" sz="2000" b="1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cs typeface="Courier New" pitchFamily="49" charset="0"/>
              </a:rPr>
              <a:t>22.		k ← k + 1</a:t>
            </a:r>
            <a:endParaRPr lang="en-US" sz="2000" b="1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cs typeface="Courier New" pitchFamily="49" charset="0"/>
              </a:rPr>
              <a:t>	</a:t>
            </a:r>
            <a:endParaRPr lang="en-US" sz="2000" b="1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cs typeface="Courier New" pitchFamily="49" charset="0"/>
              </a:rPr>
              <a:t>23.	k ← </a:t>
            </a:r>
            <a:r>
              <a:rPr lang="en-US" sz="2000" b="1" dirty="0" err="1">
                <a:cs typeface="Courier New" pitchFamily="49" charset="0"/>
              </a:rPr>
              <a:t>kiri</a:t>
            </a:r>
            <a:endParaRPr lang="en-US" sz="2000" b="1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cs typeface="Courier New" pitchFamily="49" charset="0"/>
              </a:rPr>
              <a:t>24.	</a:t>
            </a:r>
            <a:r>
              <a:rPr lang="en-US" sz="2000" b="1" dirty="0" err="1">
                <a:cs typeface="Courier New" pitchFamily="49" charset="0"/>
              </a:rPr>
              <a:t>selama</a:t>
            </a:r>
            <a:r>
              <a:rPr lang="en-US" sz="2000" b="1" dirty="0">
                <a:cs typeface="Courier New" pitchFamily="49" charset="0"/>
              </a:rPr>
              <a:t> (k &lt;=</a:t>
            </a:r>
            <a:r>
              <a:rPr lang="en-US" sz="2000" b="1" dirty="0" err="1">
                <a:cs typeface="Courier New" pitchFamily="49" charset="0"/>
              </a:rPr>
              <a:t>kanan</a:t>
            </a:r>
            <a:r>
              <a:rPr lang="en-US" sz="2000" b="1" dirty="0">
                <a:cs typeface="Courier New" pitchFamily="49" charset="0"/>
              </a:rPr>
              <a:t>) </a:t>
            </a:r>
            <a:r>
              <a:rPr lang="en-US" sz="2000" b="1" dirty="0" err="1">
                <a:cs typeface="Courier New" pitchFamily="49" charset="0"/>
              </a:rPr>
              <a:t>kerjakan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 err="1">
                <a:cs typeface="Courier New" pitchFamily="49" charset="0"/>
              </a:rPr>
              <a:t>baris</a:t>
            </a:r>
            <a:r>
              <a:rPr lang="en-US" sz="2000" b="1" dirty="0">
                <a:cs typeface="Courier New" pitchFamily="49" charset="0"/>
              </a:rPr>
              <a:t> 25-26</a:t>
            </a:r>
            <a:endParaRPr lang="en-US" sz="2000" b="1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cs typeface="Courier New" pitchFamily="49" charset="0"/>
              </a:rPr>
              <a:t>25.		Data[k] = aux[k]</a:t>
            </a:r>
            <a:endParaRPr lang="en-US" sz="2000" b="1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cs typeface="Courier New" pitchFamily="49" charset="0"/>
              </a:rPr>
              <a:t>26.		k ← k + 1</a:t>
            </a:r>
            <a:endParaRPr lang="en-US" sz="2000" b="1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000" b="1" dirty="0">
              <a:latin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22359" y="1002159"/>
            <a:ext cx="35083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/>
              <a:t>Fungsi</a:t>
            </a:r>
            <a:r>
              <a:rPr lang="en-US" sz="4000" dirty="0"/>
              <a:t> Merge()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204431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" y="2514600"/>
            <a:ext cx="8523817" cy="3001963"/>
          </a:xfrm>
          <a:noFill/>
        </p:spPr>
      </p:pic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485626" y="1800838"/>
            <a:ext cx="837921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altLang="zh-TW" dirty="0" err="1">
                <a:latin typeface="Arial" charset="0"/>
                <a:ea typeface="新細明體" charset="-120"/>
              </a:rPr>
              <a:t>Kompleksitas</a:t>
            </a:r>
            <a:r>
              <a:rPr lang="en-US" altLang="zh-TW" dirty="0">
                <a:latin typeface="Arial" charset="0"/>
                <a:ea typeface="新細明體" charset="-120"/>
              </a:rPr>
              <a:t> </a:t>
            </a:r>
            <a:r>
              <a:rPr lang="en-US" altLang="zh-TW" dirty="0" err="1">
                <a:latin typeface="Arial" charset="0"/>
                <a:ea typeface="新細明體" charset="-120"/>
              </a:rPr>
              <a:t>waktu</a:t>
            </a:r>
            <a:r>
              <a:rPr lang="en-US" altLang="zh-TW" dirty="0">
                <a:latin typeface="Arial" charset="0"/>
                <a:ea typeface="新細明體" charset="-120"/>
              </a:rPr>
              <a:t> </a:t>
            </a:r>
            <a:r>
              <a:rPr lang="en-US" altLang="zh-TW" dirty="0" err="1">
                <a:latin typeface="Arial" charset="0"/>
                <a:ea typeface="新細明體" charset="-120"/>
              </a:rPr>
              <a:t>dari</a:t>
            </a:r>
            <a:r>
              <a:rPr lang="en-US" altLang="zh-TW" dirty="0">
                <a:latin typeface="Arial" charset="0"/>
                <a:ea typeface="新細明體" charset="-120"/>
              </a:rPr>
              <a:t> proses </a:t>
            </a:r>
            <a:r>
              <a:rPr lang="en-US" altLang="zh-TW" dirty="0" err="1">
                <a:latin typeface="Arial" charset="0"/>
                <a:ea typeface="新細明體" charset="-120"/>
              </a:rPr>
              <a:t>Rekursif</a:t>
            </a:r>
            <a:r>
              <a:rPr lang="en-US" altLang="zh-TW" dirty="0">
                <a:latin typeface="Arial" charset="0"/>
                <a:ea typeface="新細明體" charset="-120"/>
              </a:rPr>
              <a:t>.</a:t>
            </a:r>
          </a:p>
          <a:p>
            <a:pPr eaLnBrk="1" hangingPunct="1"/>
            <a:r>
              <a:rPr lang="en-US" altLang="zh-TW" b="1" dirty="0">
                <a:solidFill>
                  <a:srgbClr val="6699FF"/>
                </a:solidFill>
                <a:latin typeface="Arial" charset="0"/>
                <a:ea typeface="新細明體" charset="-120"/>
              </a:rPr>
              <a:t>T(n) </a:t>
            </a:r>
            <a:r>
              <a:rPr lang="en-US" altLang="zh-TW" b="1" dirty="0" err="1">
                <a:solidFill>
                  <a:srgbClr val="6699FF"/>
                </a:solidFill>
                <a:latin typeface="Arial" charset="0"/>
                <a:ea typeface="新細明體" charset="-120"/>
              </a:rPr>
              <a:t>adalah</a:t>
            </a:r>
            <a:r>
              <a:rPr lang="en-US" altLang="zh-TW" b="1" dirty="0">
                <a:solidFill>
                  <a:srgbClr val="6699FF"/>
                </a:solidFill>
                <a:latin typeface="Arial" charset="0"/>
                <a:ea typeface="新細明體" charset="-120"/>
              </a:rPr>
              <a:t> </a:t>
            </a:r>
            <a:r>
              <a:rPr lang="en-US" altLang="zh-TW" dirty="0">
                <a:latin typeface="Arial" charset="0"/>
                <a:ea typeface="新細明體" charset="-120"/>
              </a:rPr>
              <a:t>running time </a:t>
            </a:r>
            <a:r>
              <a:rPr lang="en-US" altLang="zh-TW" dirty="0" err="1">
                <a:latin typeface="Arial" charset="0"/>
                <a:ea typeface="新細明體" charset="-120"/>
              </a:rPr>
              <a:t>untuk</a:t>
            </a:r>
            <a:r>
              <a:rPr lang="en-US" altLang="zh-TW" dirty="0">
                <a:latin typeface="Arial" charset="0"/>
                <a:ea typeface="新細明體" charset="-120"/>
              </a:rPr>
              <a:t> worst-case </a:t>
            </a:r>
            <a:r>
              <a:rPr lang="en-US" altLang="zh-TW" dirty="0" err="1">
                <a:latin typeface="Arial" charset="0"/>
                <a:ea typeface="新細明體" charset="-120"/>
              </a:rPr>
              <a:t>untuk</a:t>
            </a:r>
            <a:r>
              <a:rPr lang="en-US" altLang="zh-TW" dirty="0">
                <a:latin typeface="Arial" charset="0"/>
                <a:ea typeface="新細明體" charset="-120"/>
              </a:rPr>
              <a:t> </a:t>
            </a:r>
            <a:r>
              <a:rPr lang="en-US" altLang="zh-TW" dirty="0" err="1">
                <a:latin typeface="Arial" charset="0"/>
                <a:ea typeface="新細明體" charset="-120"/>
              </a:rPr>
              <a:t>mengurutkan</a:t>
            </a:r>
            <a:r>
              <a:rPr lang="en-US" altLang="zh-TW" dirty="0">
                <a:latin typeface="Arial" charset="0"/>
                <a:ea typeface="新細明體" charset="-120"/>
              </a:rPr>
              <a:t>  </a:t>
            </a:r>
            <a:r>
              <a:rPr lang="en-US" altLang="zh-TW" b="1" dirty="0">
                <a:solidFill>
                  <a:srgbClr val="6699FF"/>
                </a:solidFill>
                <a:latin typeface="Arial" charset="0"/>
                <a:ea typeface="新細明體" charset="-120"/>
              </a:rPr>
              <a:t>n</a:t>
            </a:r>
            <a:r>
              <a:rPr lang="en-US" altLang="zh-TW" dirty="0">
                <a:latin typeface="Arial" charset="0"/>
                <a:ea typeface="新細明體" charset="-120"/>
              </a:rPr>
              <a:t> data/</a:t>
            </a:r>
            <a:r>
              <a:rPr lang="en-US" altLang="zh-TW" dirty="0" err="1">
                <a:latin typeface="Arial" charset="0"/>
                <a:ea typeface="新細明體" charset="-120"/>
              </a:rPr>
              <a:t>bilangan</a:t>
            </a:r>
            <a:r>
              <a:rPr lang="en-US" altLang="zh-TW" dirty="0">
                <a:latin typeface="Arial" charset="0"/>
                <a:ea typeface="新細明體" charset="-120"/>
              </a:rPr>
              <a:t>.</a:t>
            </a:r>
          </a:p>
          <a:p>
            <a:pPr eaLnBrk="1" hangingPunct="1"/>
            <a:r>
              <a:rPr lang="en-US" altLang="zh-TW" dirty="0" err="1">
                <a:latin typeface="Arial" charset="0"/>
                <a:ea typeface="新細明體" charset="-120"/>
              </a:rPr>
              <a:t>Diasumsikan</a:t>
            </a:r>
            <a:r>
              <a:rPr lang="en-US" altLang="zh-TW" dirty="0">
                <a:latin typeface="Arial" charset="0"/>
                <a:ea typeface="新細明體" charset="-120"/>
              </a:rPr>
              <a:t> n=2</a:t>
            </a:r>
            <a:r>
              <a:rPr lang="en-US" altLang="zh-TW" baseline="30000" dirty="0">
                <a:latin typeface="Arial" charset="0"/>
                <a:ea typeface="新細明體" charset="-120"/>
              </a:rPr>
              <a:t>k</a:t>
            </a:r>
            <a:r>
              <a:rPr lang="en-US" altLang="zh-TW" dirty="0">
                <a:latin typeface="Arial" charset="0"/>
                <a:ea typeface="新細明體" charset="-120"/>
              </a:rPr>
              <a:t>, for some integer k.</a:t>
            </a:r>
          </a:p>
        </p:txBody>
      </p:sp>
      <p:sp>
        <p:nvSpPr>
          <p:cNvPr id="97284" name="Line 4"/>
          <p:cNvSpPr>
            <a:spLocks noChangeShapeType="1"/>
          </p:cNvSpPr>
          <p:nvPr/>
        </p:nvSpPr>
        <p:spPr bwMode="auto">
          <a:xfrm flipH="1">
            <a:off x="6121400" y="3886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97285" name="Line 5"/>
          <p:cNvSpPr>
            <a:spLocks noChangeShapeType="1"/>
          </p:cNvSpPr>
          <p:nvPr/>
        </p:nvSpPr>
        <p:spPr bwMode="auto">
          <a:xfrm flipH="1">
            <a:off x="6121400" y="4267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8030633" y="3617913"/>
            <a:ext cx="8130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altLang="zh-TW" b="1">
                <a:solidFill>
                  <a:srgbClr val="6699FF"/>
                </a:solidFill>
                <a:latin typeface="Arial" charset="0"/>
                <a:ea typeface="新細明體" charset="-120"/>
              </a:rPr>
              <a:t>T(n/2)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8051800" y="4129088"/>
            <a:ext cx="8130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altLang="zh-TW" b="1">
                <a:solidFill>
                  <a:srgbClr val="6699FF"/>
                </a:solidFill>
                <a:latin typeface="Arial" charset="0"/>
                <a:ea typeface="新細明體" charset="-120"/>
              </a:rPr>
              <a:t>T(n/2)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8945034" y="2940643"/>
            <a:ext cx="2664883" cy="1200329"/>
          </a:xfrm>
          <a:prstGeom prst="rect">
            <a:avLst/>
          </a:prstGeom>
          <a:noFill/>
          <a:ln w="38100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altLang="zh-TW">
                <a:latin typeface="Arial" charset="0"/>
                <a:ea typeface="新細明體" charset="-120"/>
              </a:rPr>
              <a:t>Terdapat 2 rekursif merge sort, kompleksitas waktunya </a:t>
            </a:r>
            <a:r>
              <a:rPr lang="en-US" altLang="zh-TW" b="1">
                <a:solidFill>
                  <a:srgbClr val="6699FF"/>
                </a:solidFill>
                <a:latin typeface="Arial" charset="0"/>
                <a:ea typeface="新細明體" charset="-120"/>
              </a:rPr>
              <a:t>T(n/2)</a:t>
            </a:r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 flipH="1" flipV="1">
            <a:off x="6121401" y="4572000"/>
            <a:ext cx="85301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97290" name="Text Box 10"/>
          <p:cNvSpPr txBox="1">
            <a:spLocks noChangeArrowheads="1"/>
          </p:cNvSpPr>
          <p:nvPr/>
        </p:nvSpPr>
        <p:spPr bwMode="auto">
          <a:xfrm>
            <a:off x="6908800" y="4724401"/>
            <a:ext cx="15953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altLang="zh-TW" b="1">
                <a:solidFill>
                  <a:schemeClr val="hlink"/>
                </a:solidFill>
                <a:latin typeface="Arial" charset="0"/>
                <a:ea typeface="新細明體" charset="-120"/>
              </a:rPr>
              <a:t>O(n/2+n/2=n)</a:t>
            </a:r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8945034" y="4313754"/>
            <a:ext cx="2738967" cy="1778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altLang="zh-TW">
                <a:latin typeface="Arial" charset="0"/>
                <a:ea typeface="新細明體" charset="-120"/>
              </a:rPr>
              <a:t>Proses Merge memerlukan</a:t>
            </a:r>
          </a:p>
          <a:p>
            <a:pPr eaLnBrk="1" hangingPunct="1"/>
            <a:r>
              <a:rPr lang="en-US" altLang="zh-TW">
                <a:latin typeface="Arial" charset="0"/>
                <a:ea typeface="新細明體" charset="-120"/>
              </a:rPr>
              <a:t>waktu </a:t>
            </a:r>
            <a:r>
              <a:rPr lang="en-US" altLang="zh-TW" b="1">
                <a:solidFill>
                  <a:schemeClr val="hlink"/>
                </a:solidFill>
                <a:latin typeface="Arial" charset="0"/>
                <a:ea typeface="新細明體" charset="-120"/>
              </a:rPr>
              <a:t>O(n)</a:t>
            </a:r>
            <a:r>
              <a:rPr lang="en-US" altLang="zh-TW">
                <a:latin typeface="Arial" charset="0"/>
                <a:ea typeface="新細明體" charset="-120"/>
              </a:rPr>
              <a:t> untuk menggabungkan</a:t>
            </a:r>
          </a:p>
          <a:p>
            <a:pPr eaLnBrk="1" hangingPunct="1"/>
            <a:r>
              <a:rPr lang="en-US" altLang="zh-TW">
                <a:latin typeface="Arial" charset="0"/>
                <a:ea typeface="新細明體" charset="-120"/>
              </a:rPr>
              <a:t>Hasil dari merge sort rekursif</a:t>
            </a:r>
          </a:p>
        </p:txBody>
      </p:sp>
      <p:sp>
        <p:nvSpPr>
          <p:cNvPr id="200716" name="Text Box 12"/>
          <p:cNvSpPr txBox="1">
            <a:spLocks noChangeArrowheads="1"/>
          </p:cNvSpPr>
          <p:nvPr/>
        </p:nvSpPr>
        <p:spPr bwMode="auto">
          <a:xfrm>
            <a:off x="1524000" y="5334000"/>
            <a:ext cx="7112000" cy="615553"/>
          </a:xfrm>
          <a:prstGeom prst="rect">
            <a:avLst/>
          </a:prstGeom>
          <a:solidFill>
            <a:schemeClr val="accent1"/>
          </a:solidFill>
          <a:ln w="38100">
            <a:solidFill>
              <a:srgbClr val="66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altLang="zh-TW" sz="1600" b="1" dirty="0" smtClean="0">
                <a:latin typeface="Arial" charset="0"/>
                <a:ea typeface="新細明體" charset="-120"/>
              </a:rPr>
              <a:t>T(</a:t>
            </a:r>
            <a:r>
              <a:rPr lang="en-US" altLang="zh-TW" sz="1600" b="1" dirty="0" smtClean="0">
                <a:solidFill>
                  <a:srgbClr val="6699FF"/>
                </a:solidFill>
                <a:latin typeface="Arial" charset="0"/>
                <a:ea typeface="新細明體" charset="-120"/>
              </a:rPr>
              <a:t>n</a:t>
            </a:r>
            <a:r>
              <a:rPr lang="en-US" altLang="zh-TW" sz="1600" b="1" dirty="0">
                <a:latin typeface="Arial" charset="0"/>
                <a:ea typeface="新細明體" charset="-120"/>
              </a:rPr>
              <a:t>) </a:t>
            </a:r>
            <a:r>
              <a:rPr lang="en-US" altLang="zh-TW" sz="1600" b="1" dirty="0" smtClean="0">
                <a:latin typeface="Arial" charset="0"/>
                <a:ea typeface="新細明體" charset="-120"/>
              </a:rPr>
              <a:t>    = </a:t>
            </a:r>
            <a:r>
              <a:rPr lang="en-US" altLang="zh-TW" b="1" dirty="0">
                <a:solidFill>
                  <a:srgbClr val="FF0000"/>
                </a:solidFill>
                <a:latin typeface="Arial" charset="0"/>
                <a:ea typeface="新細明體" charset="-120"/>
              </a:rPr>
              <a:t>2</a:t>
            </a:r>
            <a:r>
              <a:rPr lang="en-US" altLang="zh-TW" sz="1600" b="1" dirty="0">
                <a:latin typeface="Arial" charset="0"/>
                <a:ea typeface="新細明體" charset="-120"/>
              </a:rPr>
              <a:t>T(</a:t>
            </a:r>
            <a:r>
              <a:rPr lang="en-US" altLang="zh-TW" sz="1600" b="1" dirty="0">
                <a:solidFill>
                  <a:srgbClr val="6699FF"/>
                </a:solidFill>
                <a:latin typeface="Arial" charset="0"/>
                <a:ea typeface="新細明體" charset="-120"/>
              </a:rPr>
              <a:t>n/2</a:t>
            </a:r>
            <a:r>
              <a:rPr lang="en-US" altLang="zh-TW" sz="1600" b="1" dirty="0">
                <a:latin typeface="Arial" charset="0"/>
                <a:ea typeface="新細明體" charset="-120"/>
              </a:rPr>
              <a:t>) + </a:t>
            </a:r>
            <a:r>
              <a:rPr lang="en-US" altLang="zh-TW" sz="1600" b="1" dirty="0">
                <a:solidFill>
                  <a:schemeClr val="tx2"/>
                </a:solidFill>
                <a:latin typeface="Arial" charset="0"/>
                <a:ea typeface="新細明體" charset="-120"/>
              </a:rPr>
              <a:t>O(</a:t>
            </a:r>
            <a:r>
              <a:rPr lang="en-US" altLang="zh-TW" sz="1600" b="1" dirty="0">
                <a:solidFill>
                  <a:srgbClr val="6699FF"/>
                </a:solidFill>
                <a:latin typeface="Arial" charset="0"/>
                <a:ea typeface="新細明體" charset="-120"/>
              </a:rPr>
              <a:t>n</a:t>
            </a:r>
            <a:r>
              <a:rPr lang="en-US" altLang="zh-TW" sz="1600" b="1" dirty="0">
                <a:solidFill>
                  <a:schemeClr val="tx2"/>
                </a:solidFill>
                <a:latin typeface="Arial" charset="0"/>
                <a:ea typeface="新細明體" charset="-120"/>
              </a:rPr>
              <a:t>)</a:t>
            </a:r>
            <a:r>
              <a:rPr lang="en-US" altLang="zh-TW" sz="1600" b="1" dirty="0">
                <a:solidFill>
                  <a:schemeClr val="hlink"/>
                </a:solidFill>
                <a:latin typeface="Arial" charset="0"/>
                <a:ea typeface="新細明體" charset="-120"/>
              </a:rPr>
              <a:t> 	</a:t>
            </a:r>
            <a:r>
              <a:rPr lang="en-US" altLang="zh-TW" sz="1600" b="1" dirty="0">
                <a:latin typeface="Arial" charset="0"/>
                <a:ea typeface="新細明體" charset="-120"/>
              </a:rPr>
              <a:t>n&gt;1</a:t>
            </a:r>
          </a:p>
          <a:p>
            <a:pPr eaLnBrk="1" hangingPunct="1"/>
            <a:r>
              <a:rPr lang="en-US" altLang="zh-TW" sz="1600" b="1" dirty="0" smtClean="0">
                <a:latin typeface="Arial" charset="0"/>
                <a:ea typeface="新細明體" charset="-120"/>
              </a:rPr>
              <a:t>T(1)      =</a:t>
            </a:r>
            <a:r>
              <a:rPr lang="en-US" altLang="zh-TW" sz="1600" b="1" dirty="0">
                <a:latin typeface="Arial" charset="0"/>
                <a:ea typeface="新細明體" charset="-120"/>
              </a:rPr>
              <a:t>O(1)			n=1</a:t>
            </a:r>
          </a:p>
        </p:txBody>
      </p:sp>
      <p:sp>
        <p:nvSpPr>
          <p:cNvPr id="97293" name="Rectangle 13"/>
          <p:cNvSpPr>
            <a:spLocks noChangeArrowheads="1"/>
          </p:cNvSpPr>
          <p:nvPr/>
        </p:nvSpPr>
        <p:spPr bwMode="auto">
          <a:xfrm>
            <a:off x="1219200" y="979488"/>
            <a:ext cx="914188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TW" sz="3200" b="1" dirty="0" err="1">
                <a:solidFill>
                  <a:schemeClr val="tx2"/>
                </a:solidFill>
                <a:ea typeface="新細明體" charset="-120"/>
              </a:rPr>
              <a:t>Waktu</a:t>
            </a:r>
            <a:r>
              <a:rPr lang="en-US" altLang="zh-TW" sz="3200" b="1" dirty="0">
                <a:solidFill>
                  <a:schemeClr val="tx2"/>
                </a:solidFill>
                <a:ea typeface="新細明體" charset="-120"/>
              </a:rPr>
              <a:t> </a:t>
            </a:r>
            <a:r>
              <a:rPr lang="en-US" altLang="zh-TW" sz="3200" b="1" dirty="0" err="1">
                <a:solidFill>
                  <a:schemeClr val="tx2"/>
                </a:solidFill>
                <a:ea typeface="新細明體" charset="-120"/>
              </a:rPr>
              <a:t>Kompleksitas</a:t>
            </a:r>
            <a:r>
              <a:rPr lang="en-US" altLang="zh-TW" sz="3200" b="1" dirty="0">
                <a:solidFill>
                  <a:schemeClr val="tx2"/>
                </a:solidFill>
                <a:ea typeface="新細明體" charset="-120"/>
              </a:rPr>
              <a:t> </a:t>
            </a:r>
            <a:r>
              <a:rPr lang="en-US" altLang="zh-TW" sz="3200" b="1" dirty="0" err="1">
                <a:solidFill>
                  <a:schemeClr val="tx2"/>
                </a:solidFill>
                <a:ea typeface="新細明體" charset="-120"/>
              </a:rPr>
              <a:t>Mergesort</a:t>
            </a:r>
            <a:endParaRPr lang="en-US" altLang="zh-TW" sz="3200" b="1" dirty="0">
              <a:solidFill>
                <a:schemeClr val="tx2"/>
              </a:solidFill>
              <a:ea typeface="新細明體" charset="-120"/>
            </a:endParaRPr>
          </a:p>
        </p:txBody>
      </p:sp>
      <p:sp>
        <p:nvSpPr>
          <p:cNvPr id="97294" name="Rectangle 14"/>
          <p:cNvSpPr>
            <a:spLocks noChangeArrowheads="1"/>
          </p:cNvSpPr>
          <p:nvPr/>
        </p:nvSpPr>
        <p:spPr bwMode="auto">
          <a:xfrm>
            <a:off x="1219200" y="3962400"/>
            <a:ext cx="4470400" cy="609600"/>
          </a:xfrm>
          <a:prstGeom prst="rect">
            <a:avLst/>
          </a:prstGeom>
          <a:noFill/>
          <a:ln w="38100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5" name="Rectangle 15"/>
          <p:cNvSpPr>
            <a:spLocks noChangeArrowheads="1"/>
          </p:cNvSpPr>
          <p:nvPr/>
        </p:nvSpPr>
        <p:spPr bwMode="auto">
          <a:xfrm>
            <a:off x="1219200" y="4572000"/>
            <a:ext cx="4470400" cy="381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20" name="AutoShape 16"/>
          <p:cNvSpPr>
            <a:spLocks/>
          </p:cNvSpPr>
          <p:nvPr/>
        </p:nvSpPr>
        <p:spPr bwMode="auto">
          <a:xfrm>
            <a:off x="2069286" y="5334000"/>
            <a:ext cx="122767" cy="547688"/>
          </a:xfrm>
          <a:prstGeom prst="leftBrace">
            <a:avLst>
              <a:gd name="adj1" fmla="val 49569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7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0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0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16" grpId="0" animBg="1" autoUpdateAnimBg="0"/>
      <p:bldP spid="200720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306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925855"/>
              </p:ext>
            </p:extLst>
          </p:nvPr>
        </p:nvGraphicFramePr>
        <p:xfrm>
          <a:off x="1219200" y="1828800"/>
          <a:ext cx="5336117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3" imgW="2324100" imgH="2743200" progId="Equation.3">
                  <p:embed/>
                </p:oleObj>
              </mc:Choice>
              <mc:Fallback>
                <p:oleObj name="Equation" r:id="rId3" imgW="2324100" imgH="274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828800"/>
                        <a:ext cx="5336117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1828800" y="2133600"/>
            <a:ext cx="2540000" cy="381000"/>
          </a:xfrm>
          <a:prstGeom prst="rect">
            <a:avLst/>
          </a:prstGeom>
          <a:noFill/>
          <a:ln w="2857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7310967" y="2593994"/>
            <a:ext cx="1826141" cy="369332"/>
          </a:xfrm>
          <a:prstGeom prst="rect">
            <a:avLst/>
          </a:prstGeom>
          <a:noFill/>
          <a:ln w="38100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altLang="zh-TW" b="1">
                <a:latin typeface="Arial" charset="0"/>
                <a:ea typeface="新細明體" charset="-120"/>
              </a:rPr>
              <a:t>Recursive step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7310967" y="4117993"/>
            <a:ext cx="1826141" cy="369332"/>
          </a:xfrm>
          <a:prstGeom prst="rect">
            <a:avLst/>
          </a:prstGeom>
          <a:noFill/>
          <a:ln w="38100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altLang="zh-TW" b="1">
                <a:latin typeface="Arial" charset="0"/>
                <a:ea typeface="新細明體" charset="-120"/>
              </a:rPr>
              <a:t>Recursive step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6604001" y="5715000"/>
            <a:ext cx="2460930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altLang="zh-TW" sz="2000" b="1">
                <a:latin typeface="Arial" charset="0"/>
                <a:ea typeface="新細明體" charset="-120"/>
              </a:rPr>
              <a:t>Setelah level ke - k</a:t>
            </a:r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2844800" y="2895600"/>
            <a:ext cx="3149600" cy="762000"/>
          </a:xfrm>
          <a:prstGeom prst="rect">
            <a:avLst/>
          </a:prstGeom>
          <a:noFill/>
          <a:ln w="38100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7310967" y="3432193"/>
            <a:ext cx="1229824" cy="307777"/>
          </a:xfrm>
          <a:prstGeom prst="rect">
            <a:avLst/>
          </a:prstGeom>
          <a:noFill/>
          <a:ln w="38100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altLang="zh-TW" sz="1400">
                <a:latin typeface="Arial" charset="0"/>
                <a:ea typeface="新細明體" charset="-120"/>
              </a:rPr>
              <a:t>Collect terms</a:t>
            </a:r>
          </a:p>
        </p:txBody>
      </p: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2946400" y="4191000"/>
            <a:ext cx="3860800" cy="1066800"/>
          </a:xfrm>
          <a:prstGeom prst="rect">
            <a:avLst/>
          </a:prstGeom>
          <a:noFill/>
          <a:ln w="38100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7310967" y="5032393"/>
            <a:ext cx="1229824" cy="307777"/>
          </a:xfrm>
          <a:prstGeom prst="rect">
            <a:avLst/>
          </a:prstGeom>
          <a:noFill/>
          <a:ln w="38100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altLang="zh-TW" sz="1400">
                <a:latin typeface="Arial" charset="0"/>
                <a:ea typeface="新細明體" charset="-120"/>
              </a:rPr>
              <a:t>Collect terms</a:t>
            </a:r>
          </a:p>
        </p:txBody>
      </p:sp>
      <p:sp>
        <p:nvSpPr>
          <p:cNvPr id="98315" name="Rectangle 11"/>
          <p:cNvSpPr>
            <a:spLocks noChangeArrowheads="1"/>
          </p:cNvSpPr>
          <p:nvPr/>
        </p:nvSpPr>
        <p:spPr bwMode="auto">
          <a:xfrm>
            <a:off x="1045827" y="6021198"/>
            <a:ext cx="5384800" cy="533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6" name="Rectangle 13"/>
          <p:cNvSpPr>
            <a:spLocks noChangeArrowheads="1"/>
          </p:cNvSpPr>
          <p:nvPr/>
        </p:nvSpPr>
        <p:spPr bwMode="auto">
          <a:xfrm>
            <a:off x="1828800" y="3733800"/>
            <a:ext cx="2540000" cy="381000"/>
          </a:xfrm>
          <a:prstGeom prst="rect">
            <a:avLst/>
          </a:prstGeom>
          <a:noFill/>
          <a:ln w="2857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7" name="Text Box 14"/>
          <p:cNvSpPr txBox="1">
            <a:spLocks noChangeArrowheads="1"/>
          </p:cNvSpPr>
          <p:nvPr/>
        </p:nvSpPr>
        <p:spPr bwMode="auto">
          <a:xfrm>
            <a:off x="7310967" y="1755794"/>
            <a:ext cx="1826141" cy="369332"/>
          </a:xfrm>
          <a:prstGeom prst="rect">
            <a:avLst/>
          </a:prstGeom>
          <a:noFill/>
          <a:ln w="38100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altLang="zh-TW" b="1">
                <a:latin typeface="Arial" charset="0"/>
                <a:ea typeface="新細明體" charset="-120"/>
              </a:rPr>
              <a:t>Recursive step</a:t>
            </a:r>
          </a:p>
        </p:txBody>
      </p:sp>
      <p:sp>
        <p:nvSpPr>
          <p:cNvPr id="98318" name="Rectangle 15"/>
          <p:cNvSpPr>
            <a:spLocks noChangeArrowheads="1"/>
          </p:cNvSpPr>
          <p:nvPr/>
        </p:nvSpPr>
        <p:spPr bwMode="auto">
          <a:xfrm>
            <a:off x="1600433" y="1828800"/>
            <a:ext cx="203200" cy="304800"/>
          </a:xfrm>
          <a:prstGeom prst="rect">
            <a:avLst/>
          </a:prstGeom>
          <a:noFill/>
          <a:ln w="2857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9" name="Rectangle 13"/>
          <p:cNvSpPr>
            <a:spLocks noChangeArrowheads="1"/>
          </p:cNvSpPr>
          <p:nvPr/>
        </p:nvSpPr>
        <p:spPr bwMode="auto">
          <a:xfrm>
            <a:off x="1219199" y="951248"/>
            <a:ext cx="914188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TW" sz="3000" b="1" dirty="0" err="1">
                <a:solidFill>
                  <a:schemeClr val="tx2"/>
                </a:solidFill>
                <a:ea typeface="新細明體" charset="-120"/>
              </a:rPr>
              <a:t>Waktu</a:t>
            </a:r>
            <a:r>
              <a:rPr lang="en-US" altLang="zh-TW" sz="3000" b="1" dirty="0">
                <a:solidFill>
                  <a:schemeClr val="tx2"/>
                </a:solidFill>
                <a:ea typeface="新細明體" charset="-120"/>
              </a:rPr>
              <a:t> </a:t>
            </a:r>
            <a:r>
              <a:rPr lang="en-US" altLang="zh-TW" sz="3000" b="1" dirty="0" err="1">
                <a:solidFill>
                  <a:schemeClr val="tx2"/>
                </a:solidFill>
                <a:ea typeface="新細明體" charset="-120"/>
              </a:rPr>
              <a:t>Kompleksitas</a:t>
            </a:r>
            <a:r>
              <a:rPr lang="en-US" altLang="zh-TW" sz="3000" b="1" dirty="0">
                <a:solidFill>
                  <a:schemeClr val="tx2"/>
                </a:solidFill>
                <a:ea typeface="新細明體" charset="-120"/>
              </a:rPr>
              <a:t> </a:t>
            </a:r>
            <a:r>
              <a:rPr lang="en-US" altLang="zh-TW" sz="3000" b="1" dirty="0" err="1">
                <a:solidFill>
                  <a:schemeClr val="tx2"/>
                </a:solidFill>
                <a:ea typeface="新細明體" charset="-120"/>
              </a:rPr>
              <a:t>Mergesort</a:t>
            </a:r>
            <a:endParaRPr lang="en-US" altLang="zh-TW" sz="3000" b="1" dirty="0">
              <a:solidFill>
                <a:schemeClr val="tx2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632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76918" y="2017713"/>
            <a:ext cx="9306983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zh-TW" altLang="en-US" sz="2800" dirty="0" smtClean="0">
              <a:ea typeface="新細明體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dirty="0" err="1" smtClean="0">
                <a:ea typeface="新細明體" charset="-120"/>
              </a:rPr>
              <a:t>Karena</a:t>
            </a:r>
            <a:r>
              <a:rPr lang="en-US" altLang="zh-TW" sz="2800" dirty="0" smtClean="0">
                <a:ea typeface="新細明體" charset="-120"/>
              </a:rPr>
              <a:t> n=2</a:t>
            </a:r>
            <a:r>
              <a:rPr lang="en-US" altLang="zh-TW" sz="2800" baseline="30000" dirty="0" smtClean="0">
                <a:ea typeface="新細明體" charset="-120"/>
              </a:rPr>
              <a:t>k</a:t>
            </a:r>
            <a:r>
              <a:rPr lang="en-US" altLang="zh-TW" sz="2800" dirty="0" smtClean="0">
                <a:ea typeface="新細明體" charset="-120"/>
              </a:rPr>
              <a:t>,  </a:t>
            </a:r>
            <a:r>
              <a:rPr lang="en-US" altLang="zh-TW" sz="2800" dirty="0" err="1" smtClean="0">
                <a:ea typeface="新細明體" charset="-120"/>
              </a:rPr>
              <a:t>setelah</a:t>
            </a:r>
            <a:r>
              <a:rPr lang="en-US" altLang="zh-TW" sz="2800" dirty="0" smtClean="0">
                <a:ea typeface="新細明體" charset="-120"/>
              </a:rPr>
              <a:t> level </a:t>
            </a:r>
            <a:r>
              <a:rPr lang="en-US" altLang="zh-TW" sz="2800" dirty="0" err="1" smtClean="0">
                <a:ea typeface="新細明體" charset="-120"/>
              </a:rPr>
              <a:t>ke</a:t>
            </a:r>
            <a:r>
              <a:rPr lang="en-US" altLang="zh-TW" sz="2800" dirty="0" smtClean="0">
                <a:ea typeface="新細明體" charset="-120"/>
              </a:rPr>
              <a:t>- k (=log</a:t>
            </a:r>
            <a:r>
              <a:rPr lang="en-US" altLang="zh-TW" sz="2800" baseline="-25000" dirty="0" smtClean="0">
                <a:ea typeface="新細明體" charset="-120"/>
              </a:rPr>
              <a:t>2</a:t>
            </a:r>
            <a:r>
              <a:rPr lang="en-US" altLang="zh-TW" sz="2800" dirty="0" smtClean="0">
                <a:ea typeface="新細明體" charset="-120"/>
              </a:rPr>
              <a:t>n) </a:t>
            </a:r>
            <a:r>
              <a:rPr lang="en-US" altLang="zh-TW" sz="2800" dirty="0" err="1" smtClean="0">
                <a:ea typeface="新細明體" charset="-120"/>
              </a:rPr>
              <a:t>pemanggilan</a:t>
            </a:r>
            <a:r>
              <a:rPr lang="en-US" altLang="zh-TW" sz="2800" dirty="0" smtClean="0">
                <a:ea typeface="新細明體" charset="-120"/>
              </a:rPr>
              <a:t> </a:t>
            </a:r>
            <a:r>
              <a:rPr lang="en-US" altLang="zh-TW" sz="2800" dirty="0" err="1" smtClean="0">
                <a:ea typeface="新細明體" charset="-120"/>
              </a:rPr>
              <a:t>rekursif</a:t>
            </a:r>
            <a:r>
              <a:rPr lang="en-US" altLang="zh-TW" sz="2800" dirty="0" smtClean="0">
                <a:ea typeface="新細明體" charset="-120"/>
              </a:rPr>
              <a:t>, </a:t>
            </a:r>
            <a:r>
              <a:rPr lang="en-US" altLang="zh-TW" sz="2800" dirty="0" err="1" smtClean="0">
                <a:ea typeface="新細明體" charset="-120"/>
              </a:rPr>
              <a:t>bertemu</a:t>
            </a:r>
            <a:r>
              <a:rPr lang="en-US" altLang="zh-TW" sz="2800" dirty="0" smtClean="0">
                <a:ea typeface="新細明體" charset="-120"/>
              </a:rPr>
              <a:t> </a:t>
            </a:r>
            <a:r>
              <a:rPr lang="en-US" altLang="zh-TW" sz="2800" dirty="0" err="1" smtClean="0">
                <a:ea typeface="新細明體" charset="-120"/>
              </a:rPr>
              <a:t>dengan</a:t>
            </a:r>
            <a:r>
              <a:rPr lang="en-US" altLang="zh-TW" sz="2800" dirty="0" smtClean="0">
                <a:ea typeface="新細明體" charset="-120"/>
              </a:rPr>
              <a:t> (n=1)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sz="2800" dirty="0" smtClean="0">
              <a:ea typeface="新細明體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dirty="0" smtClean="0">
                <a:ea typeface="新細明體" charset="-120"/>
              </a:rPr>
              <a:t>		</a:t>
            </a:r>
          </a:p>
        </p:txBody>
      </p:sp>
      <p:graphicFrame>
        <p:nvGraphicFramePr>
          <p:cNvPr id="99331" name="Object 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988452619"/>
              </p:ext>
            </p:extLst>
          </p:nvPr>
        </p:nvGraphicFramePr>
        <p:xfrm>
          <a:off x="3083547" y="1900267"/>
          <a:ext cx="59817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Equation" r:id="rId3" imgW="1727200" imgH="228600" progId="Equation.3">
                  <p:embed/>
                </p:oleObj>
              </mc:Choice>
              <mc:Fallback>
                <p:oleObj name="Equation" r:id="rId3" imgW="1727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3547" y="1900267"/>
                        <a:ext cx="5981700" cy="5937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2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775200" y="5562600"/>
          <a:ext cx="3879851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Equation" r:id="rId5" imgW="1091726" imgH="203112" progId="Equation.3">
                  <p:embed/>
                </p:oleObj>
              </mc:Choice>
              <mc:Fallback>
                <p:oleObj name="Equation" r:id="rId5" imgW="1091726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5200" y="5562600"/>
                        <a:ext cx="3879851" cy="5413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2133600" y="3591187"/>
            <a:ext cx="772160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altLang="zh-TW" sz="2000" b="1">
                <a:latin typeface="Arial" charset="0"/>
                <a:ea typeface="新細明體" charset="-120"/>
              </a:rPr>
              <a:t>Put k= log</a:t>
            </a:r>
            <a:r>
              <a:rPr lang="en-US" altLang="zh-TW" sz="2000" b="1" baseline="-25000">
                <a:latin typeface="Arial" charset="0"/>
                <a:ea typeface="新細明體" charset="-120"/>
              </a:rPr>
              <a:t>2</a:t>
            </a:r>
            <a:r>
              <a:rPr lang="en-US" altLang="zh-TW" sz="2000" b="1">
                <a:latin typeface="Arial" charset="0"/>
                <a:ea typeface="新細明體" charset="-120"/>
              </a:rPr>
              <a:t>n, (n=2</a:t>
            </a:r>
            <a:r>
              <a:rPr lang="en-US" altLang="zh-TW" sz="2000" b="1" baseline="30000">
                <a:latin typeface="Arial" charset="0"/>
                <a:ea typeface="新細明體" charset="-120"/>
              </a:rPr>
              <a:t>k</a:t>
            </a:r>
            <a:r>
              <a:rPr lang="en-US" altLang="zh-TW" sz="2000" b="1">
                <a:latin typeface="Arial" charset="0"/>
                <a:ea typeface="新細明體" charset="-120"/>
              </a:rPr>
              <a:t>)</a:t>
            </a:r>
          </a:p>
          <a:p>
            <a:pPr eaLnBrk="1" hangingPunct="1"/>
            <a:r>
              <a:rPr lang="en-US" altLang="zh-TW" sz="2000" b="1">
                <a:latin typeface="Arial" charset="0"/>
                <a:ea typeface="新細明體" charset="-120"/>
              </a:rPr>
              <a:t>T(n) = 2</a:t>
            </a:r>
            <a:r>
              <a:rPr lang="en-US" altLang="zh-TW" sz="2000" b="1" baseline="30000">
                <a:latin typeface="Arial" charset="0"/>
                <a:ea typeface="新細明體" charset="-120"/>
              </a:rPr>
              <a:t>k </a:t>
            </a:r>
            <a:r>
              <a:rPr lang="en-US" altLang="zh-TW" sz="2000" b="1">
                <a:latin typeface="Arial" charset="0"/>
                <a:ea typeface="新細明體" charset="-120"/>
              </a:rPr>
              <a:t>T(n/2</a:t>
            </a:r>
            <a:r>
              <a:rPr lang="en-US" altLang="zh-TW" sz="2000" b="1" baseline="30000">
                <a:latin typeface="Arial" charset="0"/>
                <a:ea typeface="新細明體" charset="-120"/>
              </a:rPr>
              <a:t>k</a:t>
            </a:r>
            <a:r>
              <a:rPr lang="en-US" altLang="zh-TW" sz="2000" b="1">
                <a:latin typeface="Arial" charset="0"/>
                <a:ea typeface="新細明體" charset="-120"/>
              </a:rPr>
              <a:t>) + kO(n)=nT(n/n) + kO(n)</a:t>
            </a:r>
          </a:p>
          <a:p>
            <a:pPr eaLnBrk="1" hangingPunct="1"/>
            <a:r>
              <a:rPr lang="en-US" altLang="zh-TW" sz="2000" b="1">
                <a:latin typeface="Arial" charset="0"/>
                <a:ea typeface="新細明體" charset="-120"/>
              </a:rPr>
              <a:t>= nT(1)+ log</a:t>
            </a:r>
            <a:r>
              <a:rPr lang="en-US" altLang="zh-TW" sz="2000" b="1" baseline="-25000">
                <a:latin typeface="Arial" charset="0"/>
                <a:ea typeface="新細明體" charset="-120"/>
              </a:rPr>
              <a:t>2</a:t>
            </a:r>
            <a:r>
              <a:rPr lang="en-US" altLang="zh-TW" sz="2000" b="1">
                <a:latin typeface="Arial" charset="0"/>
                <a:ea typeface="新細明體" charset="-120"/>
              </a:rPr>
              <a:t>nO(n)=nO(1)+O(n log</a:t>
            </a:r>
            <a:r>
              <a:rPr lang="en-US" altLang="zh-TW" sz="2000" b="1" baseline="-25000">
                <a:latin typeface="Arial" charset="0"/>
                <a:ea typeface="新細明體" charset="-120"/>
              </a:rPr>
              <a:t>2</a:t>
            </a:r>
            <a:r>
              <a:rPr lang="en-US" altLang="zh-TW" sz="2000" b="1">
                <a:latin typeface="Arial" charset="0"/>
                <a:ea typeface="新細明體" charset="-120"/>
              </a:rPr>
              <a:t>n)</a:t>
            </a:r>
          </a:p>
          <a:p>
            <a:pPr eaLnBrk="1" hangingPunct="1"/>
            <a:r>
              <a:rPr lang="en-US" altLang="zh-TW" sz="2000" b="1">
                <a:latin typeface="Arial" charset="0"/>
                <a:ea typeface="新細明體" charset="-120"/>
              </a:rPr>
              <a:t>=O(n)+O(n log</a:t>
            </a:r>
            <a:r>
              <a:rPr lang="en-US" altLang="zh-TW" sz="2000" b="1" baseline="-25000">
                <a:latin typeface="Arial" charset="0"/>
                <a:ea typeface="新細明體" charset="-120"/>
              </a:rPr>
              <a:t>2</a:t>
            </a:r>
            <a:r>
              <a:rPr lang="en-US" altLang="zh-TW" sz="2000" b="1">
                <a:latin typeface="Arial" charset="0"/>
                <a:ea typeface="新細明體" charset="-120"/>
              </a:rPr>
              <a:t>n)</a:t>
            </a:r>
          </a:p>
          <a:p>
            <a:pPr eaLnBrk="1" hangingPunct="1"/>
            <a:r>
              <a:rPr lang="en-US" altLang="zh-TW" sz="2000" b="1">
                <a:latin typeface="Arial" charset="0"/>
                <a:ea typeface="新細明體" charset="-120"/>
              </a:rPr>
              <a:t>=O(n log</a:t>
            </a:r>
            <a:r>
              <a:rPr lang="en-US" altLang="zh-TW" sz="2000" b="1" baseline="-25000">
                <a:latin typeface="Arial" charset="0"/>
                <a:ea typeface="新細明體" charset="-120"/>
              </a:rPr>
              <a:t>2</a:t>
            </a:r>
            <a:r>
              <a:rPr lang="en-US" altLang="zh-TW" sz="2000" b="1">
                <a:latin typeface="Arial" charset="0"/>
                <a:ea typeface="新細明體" charset="-120"/>
              </a:rPr>
              <a:t>n) = </a:t>
            </a:r>
            <a:r>
              <a:rPr lang="en-US" altLang="zh-TW" b="1">
                <a:latin typeface="Arial" charset="0"/>
                <a:ea typeface="新細明體" charset="-120"/>
              </a:rPr>
              <a:t>O(n logn)</a:t>
            </a:r>
          </a:p>
        </p:txBody>
      </p:sp>
      <p:sp>
        <p:nvSpPr>
          <p:cNvPr id="99334" name="Rectangle 13"/>
          <p:cNvSpPr>
            <a:spLocks noChangeArrowheads="1"/>
          </p:cNvSpPr>
          <p:nvPr/>
        </p:nvSpPr>
        <p:spPr bwMode="auto">
          <a:xfrm>
            <a:off x="1211064" y="968026"/>
            <a:ext cx="914188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TW" sz="3200" b="1" dirty="0" err="1">
                <a:solidFill>
                  <a:schemeClr val="tx2"/>
                </a:solidFill>
                <a:ea typeface="新細明體" charset="-120"/>
              </a:rPr>
              <a:t>Waktu</a:t>
            </a:r>
            <a:r>
              <a:rPr lang="en-US" altLang="zh-TW" sz="3200" b="1" dirty="0">
                <a:solidFill>
                  <a:schemeClr val="tx2"/>
                </a:solidFill>
                <a:ea typeface="新細明體" charset="-120"/>
              </a:rPr>
              <a:t> </a:t>
            </a:r>
            <a:r>
              <a:rPr lang="en-US" altLang="zh-TW" sz="3200" b="1" dirty="0" err="1">
                <a:solidFill>
                  <a:schemeClr val="tx2"/>
                </a:solidFill>
                <a:ea typeface="新細明體" charset="-120"/>
              </a:rPr>
              <a:t>Kompleksitas</a:t>
            </a:r>
            <a:r>
              <a:rPr lang="en-US" altLang="zh-TW" sz="3200" b="1" dirty="0">
                <a:solidFill>
                  <a:schemeClr val="tx2"/>
                </a:solidFill>
                <a:ea typeface="新細明體" charset="-120"/>
              </a:rPr>
              <a:t> </a:t>
            </a:r>
            <a:r>
              <a:rPr lang="en-US" altLang="zh-TW" sz="3200" b="1" dirty="0" err="1">
                <a:solidFill>
                  <a:schemeClr val="tx2"/>
                </a:solidFill>
                <a:ea typeface="新細明體" charset="-120"/>
              </a:rPr>
              <a:t>Mergesort</a:t>
            </a:r>
            <a:endParaRPr lang="en-US" altLang="zh-TW" sz="3200" b="1" dirty="0">
              <a:solidFill>
                <a:schemeClr val="tx2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061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2004484" y="533400"/>
            <a:ext cx="9448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TW" sz="2800" b="1">
                <a:solidFill>
                  <a:schemeClr val="tx2"/>
                </a:solidFill>
                <a:ea typeface="新細明體" charset="-120"/>
              </a:rPr>
              <a:t>Perbandingan insertion sort dan merge sort (dalam detik)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>
            <p:ph sz="quarter" idx="2"/>
          </p:nvPr>
        </p:nvGraphicFramePr>
        <p:xfrm>
          <a:off x="1016000" y="1371600"/>
          <a:ext cx="10769600" cy="4743452"/>
        </p:xfrm>
        <a:graphic>
          <a:graphicData uri="http://schemas.openxmlformats.org/drawingml/2006/table">
            <a:tbl>
              <a:tblPr/>
              <a:tblGrid>
                <a:gridCol w="1930400"/>
                <a:gridCol w="3352800"/>
                <a:gridCol w="2641600"/>
                <a:gridCol w="2844800"/>
              </a:tblGrid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99FF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99FF"/>
                          </a:solidFill>
                          <a:effectLst/>
                          <a:latin typeface="Tahoma" pitchFamily="34" charset="0"/>
                        </a:rPr>
                        <a:t>Insertion sort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99FF"/>
                          </a:solidFill>
                          <a:effectLst/>
                          <a:latin typeface="Tahoma" pitchFamily="34" charset="0"/>
                        </a:rPr>
                        <a:t>Merge sort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99FF"/>
                          </a:solidFill>
                          <a:effectLst/>
                          <a:latin typeface="Tahoma" pitchFamily="34" charset="0"/>
                        </a:rPr>
                        <a:t>Ratio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100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0.01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0.01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0.18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0.01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18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2000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0.76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0.04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19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3000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1.67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0.05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33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4000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2.90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0.07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41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5000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4.66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0.09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52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6000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6.75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0.10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67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7000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9.39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0.14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67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8000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11.93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0.14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85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63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Kesimpulan</a:t>
            </a:r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charset="0"/>
              </a:rPr>
              <a:t>Cara </a:t>
            </a:r>
            <a:r>
              <a:rPr lang="en-US" dirty="0" err="1" smtClean="0">
                <a:latin typeface="Arial" charset="0"/>
              </a:rPr>
              <a:t>Kerja</a:t>
            </a:r>
            <a:r>
              <a:rPr lang="en-US" dirty="0" smtClean="0">
                <a:latin typeface="Arial" charset="0"/>
              </a:rPr>
              <a:t> Quick Sort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2100" dirty="0" err="1">
                <a:latin typeface="Arial" charset="0"/>
              </a:rPr>
              <a:t>Tentukan</a:t>
            </a:r>
            <a:r>
              <a:rPr lang="en-US" sz="2100" dirty="0">
                <a:latin typeface="Arial" charset="0"/>
              </a:rPr>
              <a:t> “pivot”. </a:t>
            </a:r>
            <a:r>
              <a:rPr lang="en-US" sz="2100" dirty="0" err="1">
                <a:latin typeface="Arial" charset="0"/>
              </a:rPr>
              <a:t>Bagi</a:t>
            </a:r>
            <a:r>
              <a:rPr lang="en-US" sz="2100" dirty="0">
                <a:latin typeface="Arial" charset="0"/>
              </a:rPr>
              <a:t> Data </a:t>
            </a:r>
            <a:r>
              <a:rPr lang="en-US" sz="2100" dirty="0" err="1">
                <a:latin typeface="Arial" charset="0"/>
              </a:rPr>
              <a:t>menjadi</a:t>
            </a:r>
            <a:r>
              <a:rPr lang="en-US" sz="2100" dirty="0">
                <a:latin typeface="Arial" charset="0"/>
              </a:rPr>
              <a:t> 2 </a:t>
            </a:r>
            <a:r>
              <a:rPr lang="en-US" sz="2100" dirty="0" err="1">
                <a:latin typeface="Arial" charset="0"/>
              </a:rPr>
              <a:t>Bagian</a:t>
            </a:r>
            <a:r>
              <a:rPr lang="en-US" sz="2100" dirty="0">
                <a:latin typeface="Arial" charset="0"/>
              </a:rPr>
              <a:t> </a:t>
            </a:r>
            <a:r>
              <a:rPr lang="en-US" sz="2100" dirty="0" err="1">
                <a:latin typeface="Arial" charset="0"/>
              </a:rPr>
              <a:t>yaitu</a:t>
            </a:r>
            <a:r>
              <a:rPr lang="en-US" sz="2100" dirty="0">
                <a:latin typeface="Arial" charset="0"/>
              </a:rPr>
              <a:t> Data </a:t>
            </a:r>
            <a:r>
              <a:rPr lang="en-US" sz="2100" dirty="0" err="1">
                <a:latin typeface="Arial" charset="0"/>
              </a:rPr>
              <a:t>kurang</a:t>
            </a:r>
            <a:r>
              <a:rPr lang="en-US" sz="2100" dirty="0">
                <a:latin typeface="Arial" charset="0"/>
              </a:rPr>
              <a:t> </a:t>
            </a:r>
            <a:r>
              <a:rPr lang="en-US" sz="2100" dirty="0" err="1">
                <a:latin typeface="Arial" charset="0"/>
              </a:rPr>
              <a:t>dari</a:t>
            </a:r>
            <a:r>
              <a:rPr lang="en-US" sz="2100" dirty="0">
                <a:latin typeface="Arial" charset="0"/>
              </a:rPr>
              <a:t> pivot </a:t>
            </a:r>
            <a:r>
              <a:rPr lang="en-US" sz="2100" dirty="0" err="1">
                <a:latin typeface="Arial" charset="0"/>
              </a:rPr>
              <a:t>dan</a:t>
            </a:r>
            <a:r>
              <a:rPr lang="en-US" sz="2100" dirty="0">
                <a:latin typeface="Arial" charset="0"/>
              </a:rPr>
              <a:t> Data </a:t>
            </a:r>
            <a:r>
              <a:rPr lang="en-US" sz="2100" dirty="0" err="1">
                <a:latin typeface="Arial" charset="0"/>
              </a:rPr>
              <a:t>lebih</a:t>
            </a:r>
            <a:r>
              <a:rPr lang="en-US" sz="2100" dirty="0">
                <a:latin typeface="Arial" charset="0"/>
              </a:rPr>
              <a:t> </a:t>
            </a:r>
            <a:r>
              <a:rPr lang="en-US" sz="2100" dirty="0" err="1">
                <a:latin typeface="Arial" charset="0"/>
              </a:rPr>
              <a:t>besar</a:t>
            </a:r>
            <a:r>
              <a:rPr lang="en-US" sz="2100" dirty="0">
                <a:latin typeface="Arial" charset="0"/>
              </a:rPr>
              <a:t> </a:t>
            </a:r>
            <a:r>
              <a:rPr lang="en-US" sz="2100" dirty="0" err="1">
                <a:latin typeface="Arial" charset="0"/>
              </a:rPr>
              <a:t>dari</a:t>
            </a:r>
            <a:r>
              <a:rPr lang="en-US" sz="2100" dirty="0">
                <a:latin typeface="Arial" charset="0"/>
              </a:rPr>
              <a:t> pivot. </a:t>
            </a:r>
            <a:r>
              <a:rPr lang="en-US" sz="2100" dirty="0" err="1">
                <a:latin typeface="Arial" charset="0"/>
              </a:rPr>
              <a:t>Urutkan</a:t>
            </a:r>
            <a:r>
              <a:rPr lang="en-US" sz="2100" dirty="0">
                <a:latin typeface="Arial" charset="0"/>
              </a:rPr>
              <a:t> </a:t>
            </a:r>
            <a:r>
              <a:rPr lang="en-US" sz="2100" dirty="0" err="1">
                <a:latin typeface="Arial" charset="0"/>
              </a:rPr>
              <a:t>tiap</a:t>
            </a:r>
            <a:r>
              <a:rPr lang="en-US" sz="2100" dirty="0">
                <a:latin typeface="Arial" charset="0"/>
              </a:rPr>
              <a:t> </a:t>
            </a:r>
            <a:r>
              <a:rPr lang="en-US" sz="2100" dirty="0" err="1">
                <a:latin typeface="Arial" charset="0"/>
              </a:rPr>
              <a:t>bagian</a:t>
            </a:r>
            <a:r>
              <a:rPr lang="en-US" sz="2100" dirty="0">
                <a:latin typeface="Arial" charset="0"/>
              </a:rPr>
              <a:t> </a:t>
            </a:r>
            <a:r>
              <a:rPr lang="en-US" sz="2100" dirty="0" err="1">
                <a:latin typeface="Arial" charset="0"/>
              </a:rPr>
              <a:t>tersebut</a:t>
            </a:r>
            <a:r>
              <a:rPr lang="en-US" sz="2100" dirty="0">
                <a:latin typeface="Arial" charset="0"/>
              </a:rPr>
              <a:t> </a:t>
            </a:r>
            <a:r>
              <a:rPr lang="en-US" sz="2100" dirty="0" err="1">
                <a:latin typeface="Arial" charset="0"/>
              </a:rPr>
              <a:t>secara</a:t>
            </a:r>
            <a:r>
              <a:rPr lang="en-US" sz="2100" dirty="0">
                <a:latin typeface="Arial" charset="0"/>
              </a:rPr>
              <a:t> </a:t>
            </a:r>
            <a:r>
              <a:rPr lang="en-US" sz="2100" dirty="0" err="1">
                <a:latin typeface="Arial" charset="0"/>
              </a:rPr>
              <a:t>rekursif</a:t>
            </a:r>
            <a:r>
              <a:rPr lang="en-US" sz="2100" dirty="0">
                <a:latin typeface="Arial" charset="0"/>
              </a:rPr>
              <a:t>.</a:t>
            </a:r>
          </a:p>
          <a:p>
            <a:r>
              <a:rPr lang="en-US" dirty="0" smtClean="0">
                <a:latin typeface="Arial" charset="0"/>
              </a:rPr>
              <a:t>Cara </a:t>
            </a:r>
            <a:r>
              <a:rPr lang="en-US" dirty="0" err="1">
                <a:latin typeface="Arial" charset="0"/>
              </a:rPr>
              <a:t>Kerja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Merge </a:t>
            </a:r>
            <a:r>
              <a:rPr lang="en-US" dirty="0">
                <a:latin typeface="Arial" charset="0"/>
              </a:rPr>
              <a:t>Sort</a:t>
            </a:r>
          </a:p>
          <a:p>
            <a:r>
              <a:rPr lang="en-US" sz="2100" dirty="0" err="1">
                <a:latin typeface="Arial" charset="0"/>
              </a:rPr>
              <a:t>Merupakan</a:t>
            </a:r>
            <a:r>
              <a:rPr lang="en-US" sz="2100" dirty="0">
                <a:latin typeface="Arial" charset="0"/>
              </a:rPr>
              <a:t> </a:t>
            </a:r>
            <a:r>
              <a:rPr lang="en-US" sz="2100" dirty="0" err="1">
                <a:latin typeface="Arial" charset="0"/>
              </a:rPr>
              <a:t>algoritma</a:t>
            </a:r>
            <a:r>
              <a:rPr lang="en-US" sz="2100" dirty="0">
                <a:latin typeface="Arial" charset="0"/>
              </a:rPr>
              <a:t> divide-and-conquer (</a:t>
            </a:r>
            <a:r>
              <a:rPr lang="en-US" sz="2100" dirty="0" err="1">
                <a:latin typeface="Arial" charset="0"/>
              </a:rPr>
              <a:t>membagi</a:t>
            </a:r>
            <a:r>
              <a:rPr lang="en-US" sz="2100" dirty="0">
                <a:latin typeface="Arial" charset="0"/>
              </a:rPr>
              <a:t> </a:t>
            </a:r>
            <a:r>
              <a:rPr lang="en-US" sz="2100" dirty="0" err="1">
                <a:latin typeface="Arial" charset="0"/>
              </a:rPr>
              <a:t>dan</a:t>
            </a:r>
            <a:r>
              <a:rPr lang="en-US" sz="2100" dirty="0">
                <a:latin typeface="Arial" charset="0"/>
              </a:rPr>
              <a:t> </a:t>
            </a:r>
            <a:r>
              <a:rPr lang="en-US" sz="2100" dirty="0" err="1">
                <a:latin typeface="Arial" charset="0"/>
              </a:rPr>
              <a:t>menyelesaikan</a:t>
            </a:r>
            <a:r>
              <a:rPr lang="en-US" sz="2100" dirty="0">
                <a:latin typeface="Arial" charset="0"/>
              </a:rPr>
              <a:t>)</a:t>
            </a:r>
          </a:p>
          <a:p>
            <a:r>
              <a:rPr lang="en-US" sz="2100" dirty="0" err="1">
                <a:latin typeface="Arial" charset="0"/>
              </a:rPr>
              <a:t>Membagi</a:t>
            </a:r>
            <a:r>
              <a:rPr lang="en-US" sz="2100" dirty="0">
                <a:latin typeface="Arial" charset="0"/>
              </a:rPr>
              <a:t> array </a:t>
            </a:r>
            <a:r>
              <a:rPr lang="en-US" sz="2100" dirty="0" err="1">
                <a:latin typeface="Arial" charset="0"/>
              </a:rPr>
              <a:t>menjadi</a:t>
            </a:r>
            <a:r>
              <a:rPr lang="en-US" sz="2100" dirty="0">
                <a:latin typeface="Arial" charset="0"/>
              </a:rPr>
              <a:t> </a:t>
            </a:r>
            <a:r>
              <a:rPr lang="en-US" sz="2100" dirty="0" err="1">
                <a:latin typeface="Arial" charset="0"/>
              </a:rPr>
              <a:t>dua</a:t>
            </a:r>
            <a:r>
              <a:rPr lang="en-US" sz="2100" dirty="0">
                <a:latin typeface="Arial" charset="0"/>
              </a:rPr>
              <a:t> </a:t>
            </a:r>
            <a:r>
              <a:rPr lang="en-US" sz="2100" dirty="0" err="1">
                <a:latin typeface="Arial" charset="0"/>
              </a:rPr>
              <a:t>bagian</a:t>
            </a:r>
            <a:r>
              <a:rPr lang="en-US" sz="2100" dirty="0">
                <a:latin typeface="Arial" charset="0"/>
              </a:rPr>
              <a:t> </a:t>
            </a:r>
            <a:r>
              <a:rPr lang="en-US" sz="2100" dirty="0" err="1">
                <a:latin typeface="Arial" charset="0"/>
              </a:rPr>
              <a:t>sampai</a:t>
            </a:r>
            <a:r>
              <a:rPr lang="en-US" sz="2100" dirty="0">
                <a:latin typeface="Arial" charset="0"/>
              </a:rPr>
              <a:t> </a:t>
            </a:r>
            <a:r>
              <a:rPr lang="en-US" sz="2100" dirty="0" err="1">
                <a:latin typeface="Arial" charset="0"/>
              </a:rPr>
              <a:t>subarray</a:t>
            </a:r>
            <a:r>
              <a:rPr lang="en-US" sz="2100" dirty="0">
                <a:latin typeface="Arial" charset="0"/>
              </a:rPr>
              <a:t> </a:t>
            </a:r>
            <a:r>
              <a:rPr lang="en-US" sz="2100" dirty="0" err="1">
                <a:latin typeface="Arial" charset="0"/>
              </a:rPr>
              <a:t>hanya</a:t>
            </a:r>
            <a:r>
              <a:rPr lang="en-US" sz="2100" dirty="0">
                <a:latin typeface="Arial" charset="0"/>
              </a:rPr>
              <a:t> </a:t>
            </a:r>
            <a:r>
              <a:rPr lang="en-US" sz="2100" dirty="0" err="1">
                <a:latin typeface="Arial" charset="0"/>
              </a:rPr>
              <a:t>berisi</a:t>
            </a:r>
            <a:r>
              <a:rPr lang="en-US" sz="2100" dirty="0">
                <a:latin typeface="Arial" charset="0"/>
              </a:rPr>
              <a:t> </a:t>
            </a:r>
            <a:r>
              <a:rPr lang="en-US" sz="2100" dirty="0" err="1">
                <a:latin typeface="Arial" charset="0"/>
              </a:rPr>
              <a:t>satu</a:t>
            </a:r>
            <a:r>
              <a:rPr lang="en-US" sz="2100" dirty="0">
                <a:latin typeface="Arial" charset="0"/>
              </a:rPr>
              <a:t> </a:t>
            </a:r>
            <a:r>
              <a:rPr lang="en-US" sz="2100" dirty="0" err="1">
                <a:latin typeface="Arial" charset="0"/>
              </a:rPr>
              <a:t>elemen</a:t>
            </a:r>
            <a:endParaRPr lang="en-US" sz="2100" dirty="0">
              <a:latin typeface="Arial" charset="0"/>
            </a:endParaRPr>
          </a:p>
          <a:p>
            <a:r>
              <a:rPr lang="en-US" sz="2100" dirty="0" err="1">
                <a:latin typeface="Arial" charset="0"/>
              </a:rPr>
              <a:t>Mengabungkan</a:t>
            </a:r>
            <a:r>
              <a:rPr lang="en-US" sz="2100" dirty="0">
                <a:latin typeface="Arial" charset="0"/>
              </a:rPr>
              <a:t> </a:t>
            </a:r>
            <a:r>
              <a:rPr lang="en-US" sz="2100" dirty="0" err="1">
                <a:latin typeface="Arial" charset="0"/>
              </a:rPr>
              <a:t>solusi</a:t>
            </a:r>
            <a:r>
              <a:rPr lang="en-US" sz="2100" dirty="0">
                <a:latin typeface="Arial" charset="0"/>
              </a:rPr>
              <a:t> sub-problem :</a:t>
            </a:r>
          </a:p>
          <a:p>
            <a:pPr marL="365760" lvl="3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1700" dirty="0" err="1">
                <a:latin typeface="Arial" charset="0"/>
              </a:rPr>
              <a:t>Membandingkan</a:t>
            </a:r>
            <a:r>
              <a:rPr lang="en-US" sz="1700" dirty="0">
                <a:latin typeface="Arial" charset="0"/>
              </a:rPr>
              <a:t> </a:t>
            </a:r>
            <a:r>
              <a:rPr lang="en-US" sz="1700" dirty="0" err="1">
                <a:latin typeface="Arial" charset="0"/>
              </a:rPr>
              <a:t>elemen</a:t>
            </a:r>
            <a:r>
              <a:rPr lang="en-US" sz="1700" dirty="0">
                <a:latin typeface="Arial" charset="0"/>
              </a:rPr>
              <a:t> </a:t>
            </a:r>
            <a:r>
              <a:rPr lang="en-US" sz="1700" dirty="0" err="1">
                <a:latin typeface="Arial" charset="0"/>
              </a:rPr>
              <a:t>pertama</a:t>
            </a:r>
            <a:r>
              <a:rPr lang="en-US" sz="1700" dirty="0">
                <a:latin typeface="Arial" charset="0"/>
              </a:rPr>
              <a:t> </a:t>
            </a:r>
            <a:r>
              <a:rPr lang="en-US" sz="1700" dirty="0" err="1">
                <a:latin typeface="Arial" charset="0"/>
              </a:rPr>
              <a:t>subarray</a:t>
            </a:r>
            <a:endParaRPr lang="en-US" sz="1700" dirty="0">
              <a:latin typeface="Arial" charset="0"/>
            </a:endParaRPr>
          </a:p>
          <a:p>
            <a:pPr marL="365760" lvl="3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1700" dirty="0" err="1">
                <a:latin typeface="Arial" charset="0"/>
              </a:rPr>
              <a:t>Memindahkan</a:t>
            </a:r>
            <a:r>
              <a:rPr lang="en-US" sz="1700" dirty="0">
                <a:latin typeface="Arial" charset="0"/>
              </a:rPr>
              <a:t> </a:t>
            </a:r>
            <a:r>
              <a:rPr lang="en-US" sz="1700" dirty="0" err="1">
                <a:latin typeface="Arial" charset="0"/>
              </a:rPr>
              <a:t>elemen</a:t>
            </a:r>
            <a:r>
              <a:rPr lang="en-US" sz="1700" dirty="0">
                <a:latin typeface="Arial" charset="0"/>
              </a:rPr>
              <a:t> </a:t>
            </a:r>
            <a:r>
              <a:rPr lang="en-US" sz="1700" dirty="0" err="1">
                <a:latin typeface="Arial" charset="0"/>
              </a:rPr>
              <a:t>terkecil</a:t>
            </a:r>
            <a:r>
              <a:rPr lang="en-US" sz="1700" dirty="0">
                <a:latin typeface="Arial" charset="0"/>
              </a:rPr>
              <a:t> </a:t>
            </a:r>
            <a:r>
              <a:rPr lang="en-US" sz="1700" dirty="0" err="1">
                <a:latin typeface="Arial" charset="0"/>
              </a:rPr>
              <a:t>dan</a:t>
            </a:r>
            <a:r>
              <a:rPr lang="en-US" sz="1700" dirty="0">
                <a:latin typeface="Arial" charset="0"/>
              </a:rPr>
              <a:t> </a:t>
            </a:r>
            <a:r>
              <a:rPr lang="en-US" sz="1700" dirty="0" err="1">
                <a:latin typeface="Arial" charset="0"/>
              </a:rPr>
              <a:t>meletakkannya</a:t>
            </a:r>
            <a:r>
              <a:rPr lang="en-US" sz="1700" dirty="0">
                <a:latin typeface="Arial" charset="0"/>
              </a:rPr>
              <a:t> </a:t>
            </a:r>
            <a:r>
              <a:rPr lang="en-US" sz="1700" dirty="0" err="1">
                <a:latin typeface="Arial" charset="0"/>
              </a:rPr>
              <a:t>ke</a:t>
            </a:r>
            <a:r>
              <a:rPr lang="en-US" sz="1700" dirty="0">
                <a:latin typeface="Arial" charset="0"/>
              </a:rPr>
              <a:t> array </a:t>
            </a:r>
            <a:r>
              <a:rPr lang="en-US" sz="1700" dirty="0" err="1">
                <a:latin typeface="Arial" charset="0"/>
              </a:rPr>
              <a:t>hasil</a:t>
            </a:r>
            <a:endParaRPr lang="en-US" sz="1700" dirty="0">
              <a:latin typeface="Arial" charset="0"/>
            </a:endParaRPr>
          </a:p>
          <a:p>
            <a:pPr marL="365760" lvl="3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1700" dirty="0" err="1">
                <a:latin typeface="Arial" charset="0"/>
              </a:rPr>
              <a:t>Lanjutkan</a:t>
            </a:r>
            <a:r>
              <a:rPr lang="en-US" sz="1700" dirty="0">
                <a:latin typeface="Arial" charset="0"/>
              </a:rPr>
              <a:t> Proses </a:t>
            </a:r>
            <a:r>
              <a:rPr lang="en-US" sz="1700" dirty="0" err="1">
                <a:latin typeface="Arial" charset="0"/>
              </a:rPr>
              <a:t>sampai</a:t>
            </a:r>
            <a:r>
              <a:rPr lang="en-US" sz="1700" dirty="0">
                <a:latin typeface="Arial" charset="0"/>
              </a:rPr>
              <a:t> </a:t>
            </a:r>
            <a:r>
              <a:rPr lang="en-US" sz="1700" dirty="0" err="1">
                <a:latin typeface="Arial" charset="0"/>
              </a:rPr>
              <a:t>semua</a:t>
            </a:r>
            <a:r>
              <a:rPr lang="en-US" sz="1700" dirty="0">
                <a:latin typeface="Arial" charset="0"/>
              </a:rPr>
              <a:t> </a:t>
            </a:r>
            <a:r>
              <a:rPr lang="en-US" sz="1700" dirty="0" err="1">
                <a:latin typeface="Arial" charset="0"/>
              </a:rPr>
              <a:t>elemen</a:t>
            </a:r>
            <a:r>
              <a:rPr lang="en-US" sz="1700" dirty="0">
                <a:latin typeface="Arial" charset="0"/>
              </a:rPr>
              <a:t> </a:t>
            </a:r>
            <a:r>
              <a:rPr lang="en-US" sz="1700" dirty="0" err="1">
                <a:latin typeface="Arial" charset="0"/>
              </a:rPr>
              <a:t>berada</a:t>
            </a:r>
            <a:r>
              <a:rPr lang="en-US" sz="1700" dirty="0">
                <a:latin typeface="Arial" charset="0"/>
              </a:rPr>
              <a:t> </a:t>
            </a:r>
            <a:r>
              <a:rPr lang="en-US" sz="1700" dirty="0" err="1">
                <a:latin typeface="Arial" charset="0"/>
              </a:rPr>
              <a:t>pada</a:t>
            </a:r>
            <a:r>
              <a:rPr lang="en-US" sz="1700" dirty="0">
                <a:latin typeface="Arial" charset="0"/>
              </a:rPr>
              <a:t> array </a:t>
            </a:r>
            <a:r>
              <a:rPr lang="en-US" sz="1700" dirty="0" err="1">
                <a:latin typeface="Arial" charset="0"/>
              </a:rPr>
              <a:t>hasil</a:t>
            </a:r>
            <a:endParaRPr lang="en-US" sz="1700" dirty="0">
              <a:latin typeface="Arial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026568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Latihan</a:t>
            </a:r>
            <a:r>
              <a:rPr lang="en-AU" dirty="0" smtClean="0"/>
              <a:t> </a:t>
            </a:r>
            <a:r>
              <a:rPr lang="en-AU" dirty="0" err="1" smtClean="0"/>
              <a:t>Soal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8" lvl="1" indent="-344488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dirty="0" err="1">
                <a:latin typeface="Arial" charset="0"/>
              </a:rPr>
              <a:t>Urutkan</a:t>
            </a:r>
            <a:r>
              <a:rPr lang="en-US" dirty="0">
                <a:latin typeface="Arial" charset="0"/>
              </a:rPr>
              <a:t> data di </a:t>
            </a:r>
            <a:r>
              <a:rPr lang="en-US" dirty="0" err="1">
                <a:latin typeface="Arial" charset="0"/>
              </a:rPr>
              <a:t>bawah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ini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dengan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Algoritma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Merge </a:t>
            </a:r>
            <a:r>
              <a:rPr lang="en-US" dirty="0">
                <a:latin typeface="Arial" charset="0"/>
              </a:rPr>
              <a:t>Sort </a:t>
            </a:r>
            <a:r>
              <a:rPr lang="en-US" dirty="0" err="1">
                <a:latin typeface="Arial" charset="0"/>
              </a:rPr>
              <a:t>dan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Quick </a:t>
            </a:r>
            <a:r>
              <a:rPr lang="en-US" dirty="0">
                <a:latin typeface="Arial" charset="0"/>
              </a:rPr>
              <a:t>Sort, </a:t>
            </a:r>
            <a:r>
              <a:rPr lang="en-US" dirty="0" err="1">
                <a:latin typeface="Arial" charset="0"/>
              </a:rPr>
              <a:t>jelaskan</a:t>
            </a:r>
            <a:r>
              <a:rPr lang="en-US" dirty="0">
                <a:latin typeface="Arial" charset="0"/>
              </a:rPr>
              <a:t> pula </a:t>
            </a:r>
            <a:r>
              <a:rPr lang="en-US" dirty="0" err="1">
                <a:latin typeface="Arial" charset="0"/>
              </a:rPr>
              <a:t>langkah-langkahnya</a:t>
            </a:r>
            <a:r>
              <a:rPr lang="en-US" dirty="0">
                <a:latin typeface="Arial" charset="0"/>
              </a:rPr>
              <a:t> !</a:t>
            </a:r>
          </a:p>
          <a:p>
            <a:pPr marL="344488" lvl="1" indent="-344488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sz="2000" b="1" dirty="0">
                <a:latin typeface="Arial" charset="0"/>
              </a:rPr>
              <a:t>9  1  2  5  6  4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9588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Quicksort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</a:rPr>
              <a:t>Quicksort(A,p, r)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</a:rPr>
              <a:t>    if (p &lt; r)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</a:rPr>
              <a:t>   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</a:rPr>
              <a:t>        q = Partition(p, r);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</a:rPr>
              <a:t>        Quicksort(A, p, q);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</a:rPr>
              <a:t>        Quicksort(A, q+1, r);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</a:rPr>
              <a:t>   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6980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243</TotalTime>
  <Words>3563</Words>
  <Application>Microsoft Office PowerPoint</Application>
  <PresentationFormat>Custom</PresentationFormat>
  <Paragraphs>2170</Paragraphs>
  <Slides>87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89" baseType="lpstr">
      <vt:lpstr>Retrospect</vt:lpstr>
      <vt:lpstr>Equation</vt:lpstr>
      <vt:lpstr>09. Algoritma Pengurutan Quick Sort dan Merge Sort</vt:lpstr>
      <vt:lpstr>Capaian Pembelajaran</vt:lpstr>
      <vt:lpstr>Materi</vt:lpstr>
      <vt:lpstr>Algoritma Quick Sort</vt:lpstr>
      <vt:lpstr>Ide Quicksort</vt:lpstr>
      <vt:lpstr>Ide Quicksort Divide-and-Conqueror</vt:lpstr>
      <vt:lpstr>Algoritma Pengurutan</vt:lpstr>
      <vt:lpstr>Quicksort</vt:lpstr>
      <vt:lpstr>Program Quicksort</vt:lpstr>
      <vt:lpstr>Quicksort - Partisi</vt:lpstr>
      <vt:lpstr>Partisi</vt:lpstr>
      <vt:lpstr>Partition Code</vt:lpstr>
      <vt:lpstr>Pohon Rekursif Quick Sort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Analisa Quicksort</vt:lpstr>
      <vt:lpstr>Analisa Quicksort</vt:lpstr>
      <vt:lpstr>Analisa Quicksort</vt:lpstr>
      <vt:lpstr>Analisa Quicksort</vt:lpstr>
      <vt:lpstr>Quicksort: Worst Case</vt:lpstr>
      <vt:lpstr>Quicksort Analysis</vt:lpstr>
      <vt:lpstr>Kesimpulan Algoritma Sorting</vt:lpstr>
      <vt:lpstr>Merge Sort</vt:lpstr>
      <vt:lpstr>Merge Sort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Algoritma Merge Sort</vt:lpstr>
      <vt:lpstr>Fungsi Merge</vt:lpstr>
      <vt:lpstr>Fungsi Merge()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Kesimpulan</vt:lpstr>
      <vt:lpstr>Latihan Soal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Riset  Sistem Estimasi Usia Berdasarkan Citra Radiograf Gigi Sebagai Alat Bantu Proses Identifikasi</dc:title>
  <dc:creator>Microsoft Office User</dc:creator>
  <cp:lastModifiedBy>User</cp:lastModifiedBy>
  <cp:revision>56</cp:revision>
  <dcterms:created xsi:type="dcterms:W3CDTF">2016-11-07T15:49:39Z</dcterms:created>
  <dcterms:modified xsi:type="dcterms:W3CDTF">2016-12-19T04:39:55Z</dcterms:modified>
</cp:coreProperties>
</file>