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91" r:id="rId3"/>
    <p:sldId id="29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3" r:id="rId38"/>
    <p:sldId id="294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6"/>
  </p:normalViewPr>
  <p:slideViewPr>
    <p:cSldViewPr snapToGrid="0" snapToObjects="1">
      <p:cViewPr>
        <p:scale>
          <a:sx n="114" d="100"/>
          <a:sy n="114" d="100"/>
        </p:scale>
        <p:origin x="-354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21569"/>
            <a:ext cx="1204483" cy="1146877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164357" y="6451685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Hal </a:t>
            </a:r>
            <a:fld id="{6113E31D-E2AB-40D1-8B51-AFA5AFEF39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6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84" y="6080010"/>
            <a:ext cx="817067" cy="777990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4931851" y="6461105"/>
            <a:ext cx="4871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39" y="6112388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314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7066" y="6459785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all" baseline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08.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Bubble Sort </a:t>
            </a:r>
            <a:r>
              <a:rPr lang="en-US" dirty="0" err="1" smtClean="0"/>
              <a:t>dan</a:t>
            </a:r>
            <a:r>
              <a:rPr lang="en-US" dirty="0" smtClean="0"/>
              <a:t> Shell Sort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49042" y="4548930"/>
            <a:ext cx="8534400" cy="1752600"/>
          </a:xfrm>
        </p:spPr>
        <p:txBody>
          <a:bodyPr/>
          <a:lstStyle/>
          <a:p>
            <a:pPr algn="ctr"/>
            <a:r>
              <a:rPr lang="en-US" dirty="0" smtClean="0"/>
              <a:t>ARNA FARIZA</a:t>
            </a:r>
          </a:p>
          <a:p>
            <a:pPr algn="ctr"/>
            <a:r>
              <a:rPr lang="en-US" dirty="0" err="1" smtClean="0"/>
              <a:t>Yuliana</a:t>
            </a:r>
            <a:r>
              <a:rPr lang="en-US" dirty="0" smtClean="0"/>
              <a:t> </a:t>
            </a:r>
            <a:r>
              <a:rPr lang="en-US" dirty="0" err="1" smtClean="0"/>
              <a:t>Setiowati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515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Cara Kerja</a:t>
            </a:r>
            <a:br>
              <a:rPr lang="en-AU" smtClean="0"/>
            </a:br>
            <a:r>
              <a:rPr lang="en-AU" smtClean="0"/>
              <a:t>Algoritma Bubble Sort</a:t>
            </a:r>
          </a:p>
        </p:txBody>
      </p:sp>
      <p:sp>
        <p:nvSpPr>
          <p:cNvPr id="20483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smtClean="0">
                <a:solidFill>
                  <a:srgbClr val="0070C0"/>
                </a:solidFill>
              </a:rPr>
              <a:t>i=1, j=2</a:t>
            </a:r>
          </a:p>
          <a:p>
            <a:r>
              <a:rPr lang="en-US" sz="2400" smtClean="0"/>
              <a:t>Jika Data[j-1]&gt;Data[j] maka tukar data tersebut. Data[1] &gt; Data[2], </a:t>
            </a:r>
            <a:r>
              <a:rPr lang="en-US" sz="2400" b="1" smtClean="0">
                <a:solidFill>
                  <a:srgbClr val="0070C0"/>
                </a:solidFill>
              </a:rPr>
              <a:t>35 &gt; 5 bernilai true</a:t>
            </a:r>
            <a:r>
              <a:rPr lang="en-US" sz="2400" smtClean="0"/>
              <a:t>, maka data ditukar.</a:t>
            </a:r>
          </a:p>
          <a:p>
            <a:r>
              <a:rPr lang="en-US" sz="2400" smtClean="0"/>
              <a:t>Selanjutnya j--, sehingga j = 1</a:t>
            </a:r>
            <a:endParaRPr lang="en-AU" sz="2400" smtClean="0"/>
          </a:p>
          <a:p>
            <a:endParaRPr lang="en-AU" sz="2400" smtClean="0"/>
          </a:p>
        </p:txBody>
      </p:sp>
      <p:grpSp>
        <p:nvGrpSpPr>
          <p:cNvPr id="20485" name="Group 2"/>
          <p:cNvGrpSpPr>
            <a:grpSpLocks/>
          </p:cNvGrpSpPr>
          <p:nvPr/>
        </p:nvGrpSpPr>
        <p:grpSpPr bwMode="auto">
          <a:xfrm>
            <a:off x="2984501" y="4591049"/>
            <a:ext cx="7823559" cy="914336"/>
            <a:chOff x="960" y="1776"/>
            <a:chExt cx="4106" cy="755"/>
          </a:xfrm>
        </p:grpSpPr>
        <p:sp>
          <p:nvSpPr>
            <p:cNvPr id="20489" name="Rectangle 3"/>
            <p:cNvSpPr>
              <a:spLocks noChangeArrowheads="1"/>
            </p:cNvSpPr>
            <p:nvPr/>
          </p:nvSpPr>
          <p:spPr bwMode="auto">
            <a:xfrm>
              <a:off x="960" y="2077"/>
              <a:ext cx="4106" cy="45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Line 4"/>
            <p:cNvSpPr>
              <a:spLocks noChangeShapeType="1"/>
            </p:cNvSpPr>
            <p:nvPr/>
          </p:nvSpPr>
          <p:spPr bwMode="auto">
            <a:xfrm>
              <a:off x="1596" y="2074"/>
              <a:ext cx="0" cy="4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0491" name="Line 5"/>
            <p:cNvSpPr>
              <a:spLocks noChangeShapeType="1"/>
            </p:cNvSpPr>
            <p:nvPr/>
          </p:nvSpPr>
          <p:spPr bwMode="auto">
            <a:xfrm>
              <a:off x="2237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0492" name="Line 6"/>
            <p:cNvSpPr>
              <a:spLocks noChangeShapeType="1"/>
            </p:cNvSpPr>
            <p:nvPr/>
          </p:nvSpPr>
          <p:spPr bwMode="auto">
            <a:xfrm>
              <a:off x="2891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0493" name="Line 7"/>
            <p:cNvSpPr>
              <a:spLocks noChangeShapeType="1"/>
            </p:cNvSpPr>
            <p:nvPr/>
          </p:nvSpPr>
          <p:spPr bwMode="auto">
            <a:xfrm>
              <a:off x="3590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0494" name="Line 8"/>
            <p:cNvSpPr>
              <a:spLocks noChangeShapeType="1"/>
            </p:cNvSpPr>
            <p:nvPr/>
          </p:nvSpPr>
          <p:spPr bwMode="auto">
            <a:xfrm>
              <a:off x="4317" y="2082"/>
              <a:ext cx="0" cy="44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0495" name="Rectangle 9"/>
            <p:cNvSpPr>
              <a:spLocks noChangeArrowheads="1"/>
            </p:cNvSpPr>
            <p:nvPr/>
          </p:nvSpPr>
          <p:spPr bwMode="auto">
            <a:xfrm>
              <a:off x="3042" y="217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12</a:t>
              </a:r>
              <a:endParaRPr lang="en-US">
                <a:latin typeface="Arial" charset="0"/>
              </a:endParaRPr>
            </a:p>
          </p:txBody>
        </p:sp>
        <p:sp>
          <p:nvSpPr>
            <p:cNvPr id="20496" name="Rectangle 10"/>
            <p:cNvSpPr>
              <a:spLocks noChangeArrowheads="1"/>
            </p:cNvSpPr>
            <p:nvPr/>
          </p:nvSpPr>
          <p:spPr bwMode="auto">
            <a:xfrm>
              <a:off x="2357" y="2188"/>
              <a:ext cx="165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solidFill>
                    <a:schemeClr val="folHlink"/>
                  </a:solidFill>
                  <a:latin typeface="Arial" charset="0"/>
                </a:rPr>
                <a:t>5</a:t>
              </a:r>
              <a:endParaRPr lang="en-US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20497" name="Rectangle 11"/>
            <p:cNvSpPr>
              <a:spLocks noChangeArrowheads="1"/>
            </p:cNvSpPr>
            <p:nvPr/>
          </p:nvSpPr>
          <p:spPr bwMode="auto">
            <a:xfrm>
              <a:off x="1674" y="218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35</a:t>
              </a:r>
              <a:endParaRPr lang="en-US">
                <a:latin typeface="Arial" charset="0"/>
              </a:endParaRPr>
            </a:p>
          </p:txBody>
        </p:sp>
        <p:sp>
          <p:nvSpPr>
            <p:cNvPr id="20498" name="Rectangle 12"/>
            <p:cNvSpPr>
              <a:spLocks noChangeArrowheads="1"/>
            </p:cNvSpPr>
            <p:nvPr/>
          </p:nvSpPr>
          <p:spPr bwMode="auto">
            <a:xfrm>
              <a:off x="1064" y="2195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42</a:t>
              </a:r>
              <a:endParaRPr lang="en-US">
                <a:latin typeface="Arial" charset="0"/>
              </a:endParaRPr>
            </a:p>
          </p:txBody>
        </p:sp>
        <p:sp>
          <p:nvSpPr>
            <p:cNvPr id="20499" name="Rectangle 13"/>
            <p:cNvSpPr>
              <a:spLocks noChangeArrowheads="1"/>
            </p:cNvSpPr>
            <p:nvPr/>
          </p:nvSpPr>
          <p:spPr bwMode="auto">
            <a:xfrm>
              <a:off x="3699" y="2178"/>
              <a:ext cx="300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  77</a:t>
              </a:r>
            </a:p>
          </p:txBody>
        </p:sp>
        <p:sp>
          <p:nvSpPr>
            <p:cNvPr id="20500" name="Rectangle 14"/>
            <p:cNvSpPr>
              <a:spLocks noChangeArrowheads="1"/>
            </p:cNvSpPr>
            <p:nvPr/>
          </p:nvSpPr>
          <p:spPr bwMode="auto">
            <a:xfrm>
              <a:off x="4325" y="2072"/>
              <a:ext cx="726" cy="446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solidFill>
                    <a:schemeClr val="bg2"/>
                  </a:solidFill>
                  <a:latin typeface="Arial" charset="0"/>
                </a:rPr>
                <a:t>101</a:t>
              </a:r>
            </a:p>
          </p:txBody>
        </p:sp>
        <p:sp>
          <p:nvSpPr>
            <p:cNvPr id="20501" name="Rectangle 15"/>
            <p:cNvSpPr>
              <a:spLocks noChangeArrowheads="1"/>
            </p:cNvSpPr>
            <p:nvPr/>
          </p:nvSpPr>
          <p:spPr bwMode="auto">
            <a:xfrm>
              <a:off x="1157" y="1776"/>
              <a:ext cx="2224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0	1           2           3           4            5 </a:t>
              </a:r>
              <a:endParaRPr lang="en-US">
                <a:latin typeface="Arial" charset="0"/>
              </a:endParaRPr>
            </a:p>
          </p:txBody>
        </p:sp>
      </p:grpSp>
      <p:sp>
        <p:nvSpPr>
          <p:cNvPr id="20486" name="Text Box 59"/>
          <p:cNvSpPr txBox="1">
            <a:spLocks noChangeArrowheads="1"/>
          </p:cNvSpPr>
          <p:nvPr/>
        </p:nvSpPr>
        <p:spPr bwMode="auto">
          <a:xfrm>
            <a:off x="1009980" y="3684648"/>
            <a:ext cx="3556000" cy="7842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I = 1 J = 2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35 &gt; 5 ? Swap</a:t>
            </a:r>
          </a:p>
        </p:txBody>
      </p:sp>
      <p:sp>
        <p:nvSpPr>
          <p:cNvPr id="20487" name="Freeform 62"/>
          <p:cNvSpPr>
            <a:spLocks/>
          </p:cNvSpPr>
          <p:nvPr/>
        </p:nvSpPr>
        <p:spPr bwMode="auto">
          <a:xfrm>
            <a:off x="4813300" y="3981450"/>
            <a:ext cx="1422400" cy="584200"/>
          </a:xfrm>
          <a:custGeom>
            <a:avLst/>
            <a:gdLst>
              <a:gd name="T0" fmla="*/ 0 w 672"/>
              <a:gd name="T1" fmla="*/ 2147483647 h 368"/>
              <a:gd name="T2" fmla="*/ 2147483647 w 672"/>
              <a:gd name="T3" fmla="*/ 0 h 368"/>
              <a:gd name="T4" fmla="*/ 2147483647 w 672"/>
              <a:gd name="T5" fmla="*/ 2147483647 h 368"/>
              <a:gd name="T6" fmla="*/ 0 60000 65536"/>
              <a:gd name="T7" fmla="*/ 0 60000 65536"/>
              <a:gd name="T8" fmla="*/ 0 60000 65536"/>
              <a:gd name="T9" fmla="*/ 0 w 672"/>
              <a:gd name="T10" fmla="*/ 0 h 368"/>
              <a:gd name="T11" fmla="*/ 672 w 672"/>
              <a:gd name="T12" fmla="*/ 368 h 3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68">
                <a:moveTo>
                  <a:pt x="0" y="367"/>
                </a:moveTo>
                <a:cubicBezTo>
                  <a:pt x="54" y="306"/>
                  <a:pt x="211" y="0"/>
                  <a:pt x="323" y="0"/>
                </a:cubicBezTo>
                <a:cubicBezTo>
                  <a:pt x="435" y="0"/>
                  <a:pt x="599" y="291"/>
                  <a:pt x="672" y="368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20488" name="Text Box 65"/>
          <p:cNvSpPr txBox="1">
            <a:spLocks noChangeArrowheads="1"/>
          </p:cNvSpPr>
          <p:nvPr/>
        </p:nvSpPr>
        <p:spPr bwMode="auto">
          <a:xfrm>
            <a:off x="6540500" y="3676651"/>
            <a:ext cx="1625600" cy="400110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ahoma" pitchFamily="34" charset="0"/>
              </a:rPr>
              <a:t>Swap</a:t>
            </a:r>
          </a:p>
        </p:txBody>
      </p:sp>
    </p:spTree>
    <p:extLst>
      <p:ext uri="{BB962C8B-B14F-4D97-AF65-F5344CB8AC3E}">
        <p14:creationId xmlns:p14="http://schemas.microsoft.com/office/powerpoint/2010/main" val="3128584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16"/>
          <p:cNvGrpSpPr>
            <a:grpSpLocks/>
          </p:cNvGrpSpPr>
          <p:nvPr/>
        </p:nvGrpSpPr>
        <p:grpSpPr bwMode="auto">
          <a:xfrm>
            <a:off x="3534834" y="4876799"/>
            <a:ext cx="7823559" cy="914336"/>
            <a:chOff x="960" y="1776"/>
            <a:chExt cx="4106" cy="755"/>
          </a:xfrm>
        </p:grpSpPr>
        <p:sp>
          <p:nvSpPr>
            <p:cNvPr id="21512" name="Rectangle 17"/>
            <p:cNvSpPr>
              <a:spLocks noChangeArrowheads="1"/>
            </p:cNvSpPr>
            <p:nvPr/>
          </p:nvSpPr>
          <p:spPr bwMode="auto">
            <a:xfrm>
              <a:off x="960" y="2077"/>
              <a:ext cx="4106" cy="45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3" name="Line 18"/>
            <p:cNvSpPr>
              <a:spLocks noChangeShapeType="1"/>
            </p:cNvSpPr>
            <p:nvPr/>
          </p:nvSpPr>
          <p:spPr bwMode="auto">
            <a:xfrm>
              <a:off x="1596" y="2074"/>
              <a:ext cx="0" cy="4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1514" name="Line 19"/>
            <p:cNvSpPr>
              <a:spLocks noChangeShapeType="1"/>
            </p:cNvSpPr>
            <p:nvPr/>
          </p:nvSpPr>
          <p:spPr bwMode="auto">
            <a:xfrm>
              <a:off x="2237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1515" name="Line 20"/>
            <p:cNvSpPr>
              <a:spLocks noChangeShapeType="1"/>
            </p:cNvSpPr>
            <p:nvPr/>
          </p:nvSpPr>
          <p:spPr bwMode="auto">
            <a:xfrm>
              <a:off x="2891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1516" name="Line 21"/>
            <p:cNvSpPr>
              <a:spLocks noChangeShapeType="1"/>
            </p:cNvSpPr>
            <p:nvPr/>
          </p:nvSpPr>
          <p:spPr bwMode="auto">
            <a:xfrm>
              <a:off x="3590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1517" name="Line 22"/>
            <p:cNvSpPr>
              <a:spLocks noChangeShapeType="1"/>
            </p:cNvSpPr>
            <p:nvPr/>
          </p:nvSpPr>
          <p:spPr bwMode="auto">
            <a:xfrm>
              <a:off x="4317" y="2082"/>
              <a:ext cx="0" cy="44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1518" name="Rectangle 23"/>
            <p:cNvSpPr>
              <a:spLocks noChangeArrowheads="1"/>
            </p:cNvSpPr>
            <p:nvPr/>
          </p:nvSpPr>
          <p:spPr bwMode="auto">
            <a:xfrm>
              <a:off x="3042" y="217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12</a:t>
              </a:r>
              <a:endParaRPr lang="en-US">
                <a:latin typeface="Arial" charset="0"/>
              </a:endParaRPr>
            </a:p>
          </p:txBody>
        </p:sp>
        <p:sp>
          <p:nvSpPr>
            <p:cNvPr id="21519" name="Rectangle 24"/>
            <p:cNvSpPr>
              <a:spLocks noChangeArrowheads="1"/>
            </p:cNvSpPr>
            <p:nvPr/>
          </p:nvSpPr>
          <p:spPr bwMode="auto">
            <a:xfrm>
              <a:off x="2357" y="218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35</a:t>
              </a:r>
              <a:endParaRPr lang="en-US">
                <a:latin typeface="Arial" charset="0"/>
              </a:endParaRPr>
            </a:p>
          </p:txBody>
        </p:sp>
        <p:sp>
          <p:nvSpPr>
            <p:cNvPr id="21520" name="Rectangle 25"/>
            <p:cNvSpPr>
              <a:spLocks noChangeArrowheads="1"/>
            </p:cNvSpPr>
            <p:nvPr/>
          </p:nvSpPr>
          <p:spPr bwMode="auto">
            <a:xfrm>
              <a:off x="1674" y="2188"/>
              <a:ext cx="165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solidFill>
                    <a:schemeClr val="folHlink"/>
                  </a:solidFill>
                  <a:latin typeface="Arial" charset="0"/>
                </a:rPr>
                <a:t>5</a:t>
              </a:r>
              <a:endParaRPr lang="en-US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21521" name="Rectangle 26"/>
            <p:cNvSpPr>
              <a:spLocks noChangeArrowheads="1"/>
            </p:cNvSpPr>
            <p:nvPr/>
          </p:nvSpPr>
          <p:spPr bwMode="auto">
            <a:xfrm>
              <a:off x="1064" y="2195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42</a:t>
              </a:r>
              <a:endParaRPr lang="en-US">
                <a:latin typeface="Arial" charset="0"/>
              </a:endParaRPr>
            </a:p>
          </p:txBody>
        </p:sp>
        <p:sp>
          <p:nvSpPr>
            <p:cNvPr id="21522" name="Rectangle 27"/>
            <p:cNvSpPr>
              <a:spLocks noChangeArrowheads="1"/>
            </p:cNvSpPr>
            <p:nvPr/>
          </p:nvSpPr>
          <p:spPr bwMode="auto">
            <a:xfrm>
              <a:off x="3699" y="2178"/>
              <a:ext cx="300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  77</a:t>
              </a:r>
            </a:p>
          </p:txBody>
        </p:sp>
        <p:sp>
          <p:nvSpPr>
            <p:cNvPr id="21523" name="Rectangle 28"/>
            <p:cNvSpPr>
              <a:spLocks noChangeArrowheads="1"/>
            </p:cNvSpPr>
            <p:nvPr/>
          </p:nvSpPr>
          <p:spPr bwMode="auto">
            <a:xfrm>
              <a:off x="4325" y="2072"/>
              <a:ext cx="726" cy="446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latin typeface="Arial" charset="0"/>
                </a:rPr>
                <a:t>101</a:t>
              </a:r>
            </a:p>
          </p:txBody>
        </p:sp>
        <p:sp>
          <p:nvSpPr>
            <p:cNvPr id="21524" name="Rectangle 29"/>
            <p:cNvSpPr>
              <a:spLocks noChangeArrowheads="1"/>
            </p:cNvSpPr>
            <p:nvPr/>
          </p:nvSpPr>
          <p:spPr bwMode="auto">
            <a:xfrm>
              <a:off x="1157" y="1776"/>
              <a:ext cx="2224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0	1           2           3           4            5 </a:t>
              </a:r>
              <a:endParaRPr lang="en-US">
                <a:latin typeface="Arial" charset="0"/>
              </a:endParaRPr>
            </a:p>
          </p:txBody>
        </p:sp>
      </p:grpSp>
      <p:sp>
        <p:nvSpPr>
          <p:cNvPr id="21507" name="Text Box 58"/>
          <p:cNvSpPr txBox="1">
            <a:spLocks noChangeArrowheads="1"/>
          </p:cNvSpPr>
          <p:nvPr/>
        </p:nvSpPr>
        <p:spPr bwMode="auto">
          <a:xfrm>
            <a:off x="893233" y="4066570"/>
            <a:ext cx="3556000" cy="78483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I = 1 J = 1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42 &gt; 5 ? Swap</a:t>
            </a:r>
          </a:p>
        </p:txBody>
      </p:sp>
      <p:sp>
        <p:nvSpPr>
          <p:cNvPr id="21508" name="Freeform 61"/>
          <p:cNvSpPr>
            <a:spLocks/>
          </p:cNvSpPr>
          <p:nvPr/>
        </p:nvSpPr>
        <p:spPr bwMode="auto">
          <a:xfrm>
            <a:off x="4144433" y="4267200"/>
            <a:ext cx="1422400" cy="584200"/>
          </a:xfrm>
          <a:custGeom>
            <a:avLst/>
            <a:gdLst>
              <a:gd name="T0" fmla="*/ 0 w 672"/>
              <a:gd name="T1" fmla="*/ 2147483647 h 368"/>
              <a:gd name="T2" fmla="*/ 2147483647 w 672"/>
              <a:gd name="T3" fmla="*/ 0 h 368"/>
              <a:gd name="T4" fmla="*/ 2147483647 w 672"/>
              <a:gd name="T5" fmla="*/ 2147483647 h 368"/>
              <a:gd name="T6" fmla="*/ 0 60000 65536"/>
              <a:gd name="T7" fmla="*/ 0 60000 65536"/>
              <a:gd name="T8" fmla="*/ 0 60000 65536"/>
              <a:gd name="T9" fmla="*/ 0 w 672"/>
              <a:gd name="T10" fmla="*/ 0 h 368"/>
              <a:gd name="T11" fmla="*/ 672 w 672"/>
              <a:gd name="T12" fmla="*/ 368 h 3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68">
                <a:moveTo>
                  <a:pt x="0" y="367"/>
                </a:moveTo>
                <a:cubicBezTo>
                  <a:pt x="54" y="306"/>
                  <a:pt x="211" y="0"/>
                  <a:pt x="323" y="0"/>
                </a:cubicBezTo>
                <a:cubicBezTo>
                  <a:pt x="435" y="0"/>
                  <a:pt x="599" y="291"/>
                  <a:pt x="672" y="368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21509" name="Text Box 66"/>
          <p:cNvSpPr txBox="1">
            <a:spLocks noChangeArrowheads="1"/>
          </p:cNvSpPr>
          <p:nvPr/>
        </p:nvSpPr>
        <p:spPr bwMode="auto">
          <a:xfrm>
            <a:off x="5973233" y="4114801"/>
            <a:ext cx="1625600" cy="400110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ahoma" pitchFamily="34" charset="0"/>
              </a:rPr>
              <a:t>Swap</a:t>
            </a:r>
          </a:p>
        </p:txBody>
      </p:sp>
      <p:sp>
        <p:nvSpPr>
          <p:cNvPr id="215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Cara Kerja</a:t>
            </a:r>
            <a:br>
              <a:rPr lang="en-AU" smtClean="0"/>
            </a:br>
            <a:r>
              <a:rPr lang="en-AU" smtClean="0"/>
              <a:t>Algoritma Bubble Sort</a:t>
            </a:r>
          </a:p>
        </p:txBody>
      </p:sp>
      <p:sp>
        <p:nvSpPr>
          <p:cNvPr id="215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i=1, j=1</a:t>
            </a:r>
          </a:p>
          <a:p>
            <a:r>
              <a:rPr lang="en-US" sz="2000" dirty="0" err="1" smtClean="0"/>
              <a:t>Jika</a:t>
            </a:r>
            <a:r>
              <a:rPr lang="en-US" sz="2000" dirty="0" smtClean="0"/>
              <a:t> Data[j-1]&gt;Data[j]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tukar</a:t>
            </a:r>
            <a:r>
              <a:rPr lang="en-US" sz="2000" dirty="0" smtClean="0"/>
              <a:t> data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. Data[0] &gt; Data[1], </a:t>
            </a:r>
            <a:r>
              <a:rPr lang="en-US" sz="2000" b="1" dirty="0" smtClean="0">
                <a:solidFill>
                  <a:srgbClr val="0070C0"/>
                </a:solidFill>
              </a:rPr>
              <a:t>42 &gt; 5 </a:t>
            </a:r>
            <a:r>
              <a:rPr lang="en-US" sz="2000" b="1" dirty="0" err="1" smtClean="0">
                <a:solidFill>
                  <a:srgbClr val="0070C0"/>
                </a:solidFill>
              </a:rPr>
              <a:t>bernilai</a:t>
            </a:r>
            <a:r>
              <a:rPr lang="en-US" sz="2000" b="1" dirty="0" smtClean="0">
                <a:solidFill>
                  <a:srgbClr val="0070C0"/>
                </a:solidFill>
              </a:rPr>
              <a:t> true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data </a:t>
            </a:r>
            <a:r>
              <a:rPr lang="en-US" sz="2000" dirty="0" err="1" smtClean="0"/>
              <a:t>ditukar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Selanjutnya</a:t>
            </a:r>
            <a:r>
              <a:rPr lang="en-US" sz="2000" dirty="0" smtClean="0"/>
              <a:t> j--,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j = 0,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j&gt;=i, 0&gt;=1 </a:t>
            </a:r>
            <a:r>
              <a:rPr lang="en-US" sz="2000" dirty="0" err="1" smtClean="0"/>
              <a:t>bernilai</a:t>
            </a:r>
            <a:r>
              <a:rPr lang="en-US" sz="2000" dirty="0" smtClean="0"/>
              <a:t> false </a:t>
            </a:r>
            <a:r>
              <a:rPr lang="en-US" sz="2000" dirty="0" err="1" smtClean="0"/>
              <a:t>maka</a:t>
            </a:r>
            <a:r>
              <a:rPr lang="en-US" sz="2000" dirty="0" smtClean="0"/>
              <a:t> proses looping 2 </a:t>
            </a:r>
            <a:r>
              <a:rPr lang="en-US" sz="2000" dirty="0" err="1" smtClean="0"/>
              <a:t>selesai</a:t>
            </a:r>
            <a:r>
              <a:rPr lang="en-US" sz="2000" dirty="0" smtClean="0"/>
              <a:t>. </a:t>
            </a:r>
          </a:p>
          <a:p>
            <a:r>
              <a:rPr lang="en-AU" sz="2000" dirty="0" err="1" smtClean="0"/>
              <a:t>Selanjutnya</a:t>
            </a:r>
            <a:r>
              <a:rPr lang="en-AU" sz="2000" dirty="0" smtClean="0"/>
              <a:t>, i++ </a:t>
            </a:r>
            <a:r>
              <a:rPr lang="en-AU" sz="2000" dirty="0" err="1" smtClean="0"/>
              <a:t>menjadi</a:t>
            </a:r>
            <a:r>
              <a:rPr lang="en-AU" sz="2000" dirty="0" smtClean="0"/>
              <a:t> i=2</a:t>
            </a:r>
          </a:p>
          <a:p>
            <a:endParaRPr lang="en-AU" sz="2000" dirty="0" smtClean="0"/>
          </a:p>
        </p:txBody>
      </p:sp>
    </p:spTree>
    <p:extLst>
      <p:ext uri="{BB962C8B-B14F-4D97-AF65-F5344CB8AC3E}">
        <p14:creationId xmlns:p14="http://schemas.microsoft.com/office/powerpoint/2010/main" val="348297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Cara Kerja</a:t>
            </a:r>
            <a:br>
              <a:rPr lang="en-AU" smtClean="0"/>
            </a:br>
            <a:r>
              <a:rPr lang="en-AU" smtClean="0"/>
              <a:t>Algoritma Bubble Sort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dirty="0" err="1" smtClean="0"/>
              <a:t>Dimulai</a:t>
            </a:r>
            <a:r>
              <a:rPr lang="en-AU" sz="2000" dirty="0" smtClean="0"/>
              <a:t> </a:t>
            </a:r>
            <a:r>
              <a:rPr lang="en-AU" sz="2000" b="1" dirty="0" smtClean="0">
                <a:solidFill>
                  <a:srgbClr val="0070C0"/>
                </a:solidFill>
              </a:rPr>
              <a:t>i=2</a:t>
            </a:r>
            <a:r>
              <a:rPr lang="en-AU" sz="2000" dirty="0" smtClean="0"/>
              <a:t> </a:t>
            </a:r>
            <a:r>
              <a:rPr lang="en-AU" sz="2000" dirty="0" err="1" smtClean="0"/>
              <a:t>karena</a:t>
            </a:r>
            <a:r>
              <a:rPr lang="en-AU" sz="2000" dirty="0" smtClean="0"/>
              <a:t> i&lt;(N-1), 2&lt;5, </a:t>
            </a:r>
            <a:r>
              <a:rPr lang="en-AU" sz="2000" dirty="0" err="1" smtClean="0"/>
              <a:t>maka</a:t>
            </a:r>
            <a:r>
              <a:rPr lang="en-AU" sz="2000" dirty="0" smtClean="0"/>
              <a:t> proses looping 1 </a:t>
            </a:r>
            <a:r>
              <a:rPr lang="en-AU" sz="2000" dirty="0" err="1" smtClean="0"/>
              <a:t>dilanjutkan</a:t>
            </a:r>
            <a:r>
              <a:rPr lang="en-AU" sz="2000" dirty="0" smtClean="0"/>
              <a:t>.</a:t>
            </a:r>
          </a:p>
          <a:p>
            <a:r>
              <a:rPr lang="en-AU" sz="2000" dirty="0" err="1" smtClean="0"/>
              <a:t>Tentukan</a:t>
            </a:r>
            <a:r>
              <a:rPr lang="en-AU" sz="2000" dirty="0" smtClean="0"/>
              <a:t> j=N-1=5, </a:t>
            </a:r>
            <a:r>
              <a:rPr lang="en-AU" sz="2000" dirty="0" err="1" smtClean="0"/>
              <a:t>sehingga</a:t>
            </a:r>
            <a:r>
              <a:rPr lang="en-AU" sz="2000" dirty="0" smtClean="0"/>
              <a:t> </a:t>
            </a:r>
            <a:r>
              <a:rPr lang="en-AU" sz="2000" b="1" dirty="0" smtClean="0">
                <a:solidFill>
                  <a:srgbClr val="0070C0"/>
                </a:solidFill>
              </a:rPr>
              <a:t>j=5</a:t>
            </a:r>
            <a:r>
              <a:rPr lang="en-AU" sz="2000" dirty="0" smtClean="0"/>
              <a:t>, </a:t>
            </a:r>
            <a:r>
              <a:rPr lang="en-AU" sz="2000" dirty="0" err="1" smtClean="0"/>
              <a:t>selama</a:t>
            </a:r>
            <a:r>
              <a:rPr lang="en-AU" sz="2000" dirty="0" smtClean="0"/>
              <a:t> j&gt;=i </a:t>
            </a:r>
            <a:r>
              <a:rPr lang="en-AU" sz="2000" dirty="0" err="1" smtClean="0"/>
              <a:t>yaitu</a:t>
            </a:r>
            <a:r>
              <a:rPr lang="en-AU" sz="2000" dirty="0" smtClean="0"/>
              <a:t> 5&gt;2 </a:t>
            </a:r>
            <a:r>
              <a:rPr lang="en-AU" sz="2000" dirty="0" err="1" smtClean="0"/>
              <a:t>maka</a:t>
            </a:r>
            <a:r>
              <a:rPr lang="en-AU" sz="2000" dirty="0" smtClean="0"/>
              <a:t> proses looping 2 </a:t>
            </a:r>
            <a:r>
              <a:rPr lang="en-AU" sz="2000" dirty="0" err="1" smtClean="0"/>
              <a:t>dilanjutkan</a:t>
            </a:r>
            <a:r>
              <a:rPr lang="en-AU" sz="2000" dirty="0" smtClean="0"/>
              <a:t>. </a:t>
            </a:r>
          </a:p>
          <a:p>
            <a:r>
              <a:rPr lang="en-US" sz="2000" dirty="0" err="1" smtClean="0"/>
              <a:t>Jika</a:t>
            </a:r>
            <a:r>
              <a:rPr lang="en-US" sz="2000" dirty="0" smtClean="0"/>
              <a:t> Data[j-1]&gt;Data[j]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tukar</a:t>
            </a:r>
            <a:r>
              <a:rPr lang="en-US" sz="2000" dirty="0" smtClean="0"/>
              <a:t> data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. Data[4] &gt; Data[5], </a:t>
            </a:r>
            <a:r>
              <a:rPr lang="en-US" sz="2000" b="1" dirty="0" smtClean="0">
                <a:solidFill>
                  <a:srgbClr val="0070C0"/>
                </a:solidFill>
              </a:rPr>
              <a:t>77 &lt; 101 </a:t>
            </a:r>
            <a:r>
              <a:rPr lang="en-US" sz="2000" dirty="0" err="1" smtClean="0"/>
              <a:t>bernilai</a:t>
            </a:r>
            <a:r>
              <a:rPr lang="en-US" sz="2000" dirty="0" smtClean="0"/>
              <a:t> false, </a:t>
            </a:r>
            <a:r>
              <a:rPr lang="en-US" sz="2000" dirty="0" err="1" smtClean="0"/>
              <a:t>maka</a:t>
            </a:r>
            <a:r>
              <a:rPr lang="en-US" sz="2000" dirty="0" smtClean="0"/>
              <a:t> data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ditukar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Selanjutnya</a:t>
            </a:r>
            <a:r>
              <a:rPr lang="en-US" sz="2000" dirty="0" smtClean="0"/>
              <a:t> j--,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j = 4</a:t>
            </a:r>
            <a:endParaRPr lang="en-AU" sz="2000" dirty="0" smtClean="0"/>
          </a:p>
          <a:p>
            <a:endParaRPr lang="en-AU" sz="2000" dirty="0" smtClean="0"/>
          </a:p>
        </p:txBody>
      </p:sp>
      <p:sp>
        <p:nvSpPr>
          <p:cNvPr id="22533" name="Text Box 16"/>
          <p:cNvSpPr txBox="1">
            <a:spLocks noChangeArrowheads="1"/>
          </p:cNvSpPr>
          <p:nvPr/>
        </p:nvSpPr>
        <p:spPr bwMode="auto">
          <a:xfrm>
            <a:off x="1041400" y="4079876"/>
            <a:ext cx="3962400" cy="707886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I = 2 J = 5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77 &gt; 101 ? No Swap</a:t>
            </a:r>
          </a:p>
        </p:txBody>
      </p:sp>
      <p:sp>
        <p:nvSpPr>
          <p:cNvPr id="22534" name="Freeform 46"/>
          <p:cNvSpPr>
            <a:spLocks/>
          </p:cNvSpPr>
          <p:nvPr/>
        </p:nvSpPr>
        <p:spPr bwMode="auto">
          <a:xfrm>
            <a:off x="8763000" y="4572000"/>
            <a:ext cx="1422400" cy="584200"/>
          </a:xfrm>
          <a:custGeom>
            <a:avLst/>
            <a:gdLst>
              <a:gd name="T0" fmla="*/ 0 w 672"/>
              <a:gd name="T1" fmla="*/ 2147483647 h 368"/>
              <a:gd name="T2" fmla="*/ 2147483647 w 672"/>
              <a:gd name="T3" fmla="*/ 0 h 368"/>
              <a:gd name="T4" fmla="*/ 2147483647 w 672"/>
              <a:gd name="T5" fmla="*/ 2147483647 h 368"/>
              <a:gd name="T6" fmla="*/ 0 60000 65536"/>
              <a:gd name="T7" fmla="*/ 0 60000 65536"/>
              <a:gd name="T8" fmla="*/ 0 60000 65536"/>
              <a:gd name="T9" fmla="*/ 0 w 672"/>
              <a:gd name="T10" fmla="*/ 0 h 368"/>
              <a:gd name="T11" fmla="*/ 672 w 672"/>
              <a:gd name="T12" fmla="*/ 368 h 3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68">
                <a:moveTo>
                  <a:pt x="0" y="367"/>
                </a:moveTo>
                <a:cubicBezTo>
                  <a:pt x="54" y="306"/>
                  <a:pt x="211" y="0"/>
                  <a:pt x="323" y="0"/>
                </a:cubicBezTo>
                <a:cubicBezTo>
                  <a:pt x="435" y="0"/>
                  <a:pt x="599" y="291"/>
                  <a:pt x="672" y="368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grpSp>
        <p:nvGrpSpPr>
          <p:cNvPr id="22535" name="Group 48"/>
          <p:cNvGrpSpPr>
            <a:grpSpLocks/>
          </p:cNvGrpSpPr>
          <p:nvPr/>
        </p:nvGrpSpPr>
        <p:grpSpPr bwMode="auto">
          <a:xfrm>
            <a:off x="3276600" y="4952999"/>
            <a:ext cx="7823200" cy="914336"/>
            <a:chOff x="960" y="1776"/>
            <a:chExt cx="4106" cy="755"/>
          </a:xfrm>
        </p:grpSpPr>
        <p:sp>
          <p:nvSpPr>
            <p:cNvPr id="22537" name="Rectangle 49"/>
            <p:cNvSpPr>
              <a:spLocks noChangeArrowheads="1"/>
            </p:cNvSpPr>
            <p:nvPr/>
          </p:nvSpPr>
          <p:spPr bwMode="auto">
            <a:xfrm>
              <a:off x="960" y="2077"/>
              <a:ext cx="4106" cy="45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8" name="Line 50"/>
            <p:cNvSpPr>
              <a:spLocks noChangeShapeType="1"/>
            </p:cNvSpPr>
            <p:nvPr/>
          </p:nvSpPr>
          <p:spPr bwMode="auto">
            <a:xfrm>
              <a:off x="1596" y="2074"/>
              <a:ext cx="0" cy="4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2539" name="Line 51"/>
            <p:cNvSpPr>
              <a:spLocks noChangeShapeType="1"/>
            </p:cNvSpPr>
            <p:nvPr/>
          </p:nvSpPr>
          <p:spPr bwMode="auto">
            <a:xfrm>
              <a:off x="2237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2540" name="Line 52"/>
            <p:cNvSpPr>
              <a:spLocks noChangeShapeType="1"/>
            </p:cNvSpPr>
            <p:nvPr/>
          </p:nvSpPr>
          <p:spPr bwMode="auto">
            <a:xfrm>
              <a:off x="2891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2541" name="Line 53"/>
            <p:cNvSpPr>
              <a:spLocks noChangeShapeType="1"/>
            </p:cNvSpPr>
            <p:nvPr/>
          </p:nvSpPr>
          <p:spPr bwMode="auto">
            <a:xfrm>
              <a:off x="3590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2542" name="Line 54"/>
            <p:cNvSpPr>
              <a:spLocks noChangeShapeType="1"/>
            </p:cNvSpPr>
            <p:nvPr/>
          </p:nvSpPr>
          <p:spPr bwMode="auto">
            <a:xfrm>
              <a:off x="4317" y="2082"/>
              <a:ext cx="0" cy="44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2543" name="Rectangle 55"/>
            <p:cNvSpPr>
              <a:spLocks noChangeArrowheads="1"/>
            </p:cNvSpPr>
            <p:nvPr/>
          </p:nvSpPr>
          <p:spPr bwMode="auto">
            <a:xfrm>
              <a:off x="3042" y="217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12</a:t>
              </a:r>
              <a:endParaRPr lang="en-US">
                <a:latin typeface="Arial" charset="0"/>
              </a:endParaRPr>
            </a:p>
          </p:txBody>
        </p:sp>
        <p:sp>
          <p:nvSpPr>
            <p:cNvPr id="22544" name="Rectangle 56"/>
            <p:cNvSpPr>
              <a:spLocks noChangeArrowheads="1"/>
            </p:cNvSpPr>
            <p:nvPr/>
          </p:nvSpPr>
          <p:spPr bwMode="auto">
            <a:xfrm>
              <a:off x="2357" y="218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35</a:t>
              </a:r>
              <a:endParaRPr lang="en-US">
                <a:latin typeface="Arial" charset="0"/>
              </a:endParaRPr>
            </a:p>
          </p:txBody>
        </p:sp>
        <p:sp>
          <p:nvSpPr>
            <p:cNvPr id="22545" name="Rectangle 57"/>
            <p:cNvSpPr>
              <a:spLocks noChangeArrowheads="1"/>
            </p:cNvSpPr>
            <p:nvPr/>
          </p:nvSpPr>
          <p:spPr bwMode="auto">
            <a:xfrm>
              <a:off x="1674" y="218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42</a:t>
              </a:r>
              <a:endParaRPr lang="en-US">
                <a:latin typeface="Arial" charset="0"/>
              </a:endParaRPr>
            </a:p>
          </p:txBody>
        </p:sp>
        <p:sp>
          <p:nvSpPr>
            <p:cNvPr id="22546" name="Rectangle 58"/>
            <p:cNvSpPr>
              <a:spLocks noChangeArrowheads="1"/>
            </p:cNvSpPr>
            <p:nvPr/>
          </p:nvSpPr>
          <p:spPr bwMode="auto">
            <a:xfrm>
              <a:off x="1064" y="2195"/>
              <a:ext cx="165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5</a:t>
              </a:r>
              <a:endParaRPr lang="en-US">
                <a:latin typeface="Arial" charset="0"/>
              </a:endParaRPr>
            </a:p>
          </p:txBody>
        </p:sp>
        <p:sp>
          <p:nvSpPr>
            <p:cNvPr id="22547" name="Rectangle 59"/>
            <p:cNvSpPr>
              <a:spLocks noChangeArrowheads="1"/>
            </p:cNvSpPr>
            <p:nvPr/>
          </p:nvSpPr>
          <p:spPr bwMode="auto">
            <a:xfrm>
              <a:off x="3699" y="2178"/>
              <a:ext cx="300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  77</a:t>
              </a:r>
            </a:p>
          </p:txBody>
        </p:sp>
        <p:sp>
          <p:nvSpPr>
            <p:cNvPr id="22548" name="Rectangle 60"/>
            <p:cNvSpPr>
              <a:spLocks noChangeArrowheads="1"/>
            </p:cNvSpPr>
            <p:nvPr/>
          </p:nvSpPr>
          <p:spPr bwMode="auto">
            <a:xfrm>
              <a:off x="4325" y="2072"/>
              <a:ext cx="726" cy="446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solidFill>
                    <a:schemeClr val="folHlink"/>
                  </a:solidFill>
                  <a:latin typeface="Arial" charset="0"/>
                </a:rPr>
                <a:t>101</a:t>
              </a:r>
            </a:p>
          </p:txBody>
        </p:sp>
        <p:sp>
          <p:nvSpPr>
            <p:cNvPr id="22549" name="Rectangle 61"/>
            <p:cNvSpPr>
              <a:spLocks noChangeArrowheads="1"/>
            </p:cNvSpPr>
            <p:nvPr/>
          </p:nvSpPr>
          <p:spPr bwMode="auto">
            <a:xfrm>
              <a:off x="1157" y="1776"/>
              <a:ext cx="2426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0	 1           2              3             4            5 </a:t>
              </a:r>
              <a:endParaRPr lang="en-US">
                <a:latin typeface="Arial" charset="0"/>
              </a:endParaRPr>
            </a:p>
          </p:txBody>
        </p:sp>
      </p:grpSp>
      <p:sp>
        <p:nvSpPr>
          <p:cNvPr id="22536" name="Text Box 76"/>
          <p:cNvSpPr txBox="1">
            <a:spLocks noChangeArrowheads="1"/>
          </p:cNvSpPr>
          <p:nvPr/>
        </p:nvSpPr>
        <p:spPr bwMode="auto">
          <a:xfrm>
            <a:off x="8748647" y="3879821"/>
            <a:ext cx="1625600" cy="400110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ahoma" pitchFamily="34" charset="0"/>
              </a:rPr>
              <a:t>No Swap</a:t>
            </a:r>
          </a:p>
        </p:txBody>
      </p:sp>
    </p:spTree>
    <p:extLst>
      <p:ext uri="{BB962C8B-B14F-4D97-AF65-F5344CB8AC3E}">
        <p14:creationId xmlns:p14="http://schemas.microsoft.com/office/powerpoint/2010/main" val="339462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5"/>
          <p:cNvSpPr txBox="1">
            <a:spLocks noChangeArrowheads="1"/>
          </p:cNvSpPr>
          <p:nvPr/>
        </p:nvSpPr>
        <p:spPr bwMode="auto">
          <a:xfrm>
            <a:off x="782452" y="3465384"/>
            <a:ext cx="3556000" cy="63094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I = 2 J = 4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12 &gt; 77 ? No Swap</a:t>
            </a:r>
          </a:p>
        </p:txBody>
      </p:sp>
      <p:sp>
        <p:nvSpPr>
          <p:cNvPr id="23555" name="Freeform 47"/>
          <p:cNvSpPr>
            <a:spLocks/>
          </p:cNvSpPr>
          <p:nvPr/>
        </p:nvSpPr>
        <p:spPr bwMode="auto">
          <a:xfrm>
            <a:off x="7757584" y="3973513"/>
            <a:ext cx="1422400" cy="584200"/>
          </a:xfrm>
          <a:custGeom>
            <a:avLst/>
            <a:gdLst>
              <a:gd name="T0" fmla="*/ 0 w 672"/>
              <a:gd name="T1" fmla="*/ 2147483647 h 368"/>
              <a:gd name="T2" fmla="*/ 2147483647 w 672"/>
              <a:gd name="T3" fmla="*/ 0 h 368"/>
              <a:gd name="T4" fmla="*/ 2147483647 w 672"/>
              <a:gd name="T5" fmla="*/ 2147483647 h 368"/>
              <a:gd name="T6" fmla="*/ 0 60000 65536"/>
              <a:gd name="T7" fmla="*/ 0 60000 65536"/>
              <a:gd name="T8" fmla="*/ 0 60000 65536"/>
              <a:gd name="T9" fmla="*/ 0 w 672"/>
              <a:gd name="T10" fmla="*/ 0 h 368"/>
              <a:gd name="T11" fmla="*/ 672 w 672"/>
              <a:gd name="T12" fmla="*/ 368 h 3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68">
                <a:moveTo>
                  <a:pt x="0" y="367"/>
                </a:moveTo>
                <a:cubicBezTo>
                  <a:pt x="54" y="306"/>
                  <a:pt x="211" y="0"/>
                  <a:pt x="323" y="0"/>
                </a:cubicBezTo>
                <a:cubicBezTo>
                  <a:pt x="435" y="0"/>
                  <a:pt x="599" y="291"/>
                  <a:pt x="672" y="368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grpSp>
        <p:nvGrpSpPr>
          <p:cNvPr id="23556" name="Group 62"/>
          <p:cNvGrpSpPr>
            <a:grpSpLocks/>
          </p:cNvGrpSpPr>
          <p:nvPr/>
        </p:nvGrpSpPr>
        <p:grpSpPr bwMode="auto">
          <a:xfrm>
            <a:off x="3388784" y="4354513"/>
            <a:ext cx="7823200" cy="914400"/>
            <a:chOff x="960" y="1776"/>
            <a:chExt cx="4106" cy="755"/>
          </a:xfrm>
        </p:grpSpPr>
        <p:sp>
          <p:nvSpPr>
            <p:cNvPr id="23560" name="Rectangle 63"/>
            <p:cNvSpPr>
              <a:spLocks noChangeArrowheads="1"/>
            </p:cNvSpPr>
            <p:nvPr/>
          </p:nvSpPr>
          <p:spPr bwMode="auto">
            <a:xfrm>
              <a:off x="960" y="2077"/>
              <a:ext cx="4106" cy="45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3561" name="Line 64"/>
            <p:cNvSpPr>
              <a:spLocks noChangeShapeType="1"/>
            </p:cNvSpPr>
            <p:nvPr/>
          </p:nvSpPr>
          <p:spPr bwMode="auto">
            <a:xfrm>
              <a:off x="1596" y="2074"/>
              <a:ext cx="0" cy="4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562" name="Line 65"/>
            <p:cNvSpPr>
              <a:spLocks noChangeShapeType="1"/>
            </p:cNvSpPr>
            <p:nvPr/>
          </p:nvSpPr>
          <p:spPr bwMode="auto">
            <a:xfrm>
              <a:off x="2237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563" name="Line 66"/>
            <p:cNvSpPr>
              <a:spLocks noChangeShapeType="1"/>
            </p:cNvSpPr>
            <p:nvPr/>
          </p:nvSpPr>
          <p:spPr bwMode="auto">
            <a:xfrm>
              <a:off x="2891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564" name="Line 67"/>
            <p:cNvSpPr>
              <a:spLocks noChangeShapeType="1"/>
            </p:cNvSpPr>
            <p:nvPr/>
          </p:nvSpPr>
          <p:spPr bwMode="auto">
            <a:xfrm>
              <a:off x="3590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565" name="Line 68"/>
            <p:cNvSpPr>
              <a:spLocks noChangeShapeType="1"/>
            </p:cNvSpPr>
            <p:nvPr/>
          </p:nvSpPr>
          <p:spPr bwMode="auto">
            <a:xfrm>
              <a:off x="4317" y="2082"/>
              <a:ext cx="0" cy="44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566" name="Rectangle 69"/>
            <p:cNvSpPr>
              <a:spLocks noChangeArrowheads="1"/>
            </p:cNvSpPr>
            <p:nvPr/>
          </p:nvSpPr>
          <p:spPr bwMode="auto">
            <a:xfrm>
              <a:off x="3042" y="2178"/>
              <a:ext cx="217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 b="1">
                  <a:latin typeface="Arial" charset="0"/>
                </a:rPr>
                <a:t>12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23567" name="Rectangle 70"/>
            <p:cNvSpPr>
              <a:spLocks noChangeArrowheads="1"/>
            </p:cNvSpPr>
            <p:nvPr/>
          </p:nvSpPr>
          <p:spPr bwMode="auto">
            <a:xfrm>
              <a:off x="2357" y="2188"/>
              <a:ext cx="217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 b="1">
                  <a:latin typeface="Arial" charset="0"/>
                </a:rPr>
                <a:t>35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23568" name="Rectangle 71"/>
            <p:cNvSpPr>
              <a:spLocks noChangeArrowheads="1"/>
            </p:cNvSpPr>
            <p:nvPr/>
          </p:nvSpPr>
          <p:spPr bwMode="auto">
            <a:xfrm>
              <a:off x="1674" y="2188"/>
              <a:ext cx="217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 b="1">
                  <a:latin typeface="Arial" charset="0"/>
                </a:rPr>
                <a:t>42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23569" name="Rectangle 72"/>
            <p:cNvSpPr>
              <a:spLocks noChangeArrowheads="1"/>
            </p:cNvSpPr>
            <p:nvPr/>
          </p:nvSpPr>
          <p:spPr bwMode="auto">
            <a:xfrm>
              <a:off x="1064" y="2195"/>
              <a:ext cx="157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 b="1">
                  <a:latin typeface="Arial" charset="0"/>
                </a:rPr>
                <a:t>5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23570" name="Rectangle 73"/>
            <p:cNvSpPr>
              <a:spLocks noChangeArrowheads="1"/>
            </p:cNvSpPr>
            <p:nvPr/>
          </p:nvSpPr>
          <p:spPr bwMode="auto">
            <a:xfrm>
              <a:off x="3699" y="2178"/>
              <a:ext cx="278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 b="1">
                  <a:latin typeface="Arial" charset="0"/>
                </a:rPr>
                <a:t> </a:t>
              </a:r>
              <a:r>
                <a:rPr lang="en-US" sz="1600" b="1">
                  <a:solidFill>
                    <a:schemeClr val="folHlink"/>
                  </a:solidFill>
                  <a:latin typeface="Arial" charset="0"/>
                </a:rPr>
                <a:t> 77</a:t>
              </a:r>
            </a:p>
          </p:txBody>
        </p:sp>
        <p:sp>
          <p:nvSpPr>
            <p:cNvPr id="23571" name="Rectangle 74"/>
            <p:cNvSpPr>
              <a:spLocks noChangeArrowheads="1"/>
            </p:cNvSpPr>
            <p:nvPr/>
          </p:nvSpPr>
          <p:spPr bwMode="auto">
            <a:xfrm>
              <a:off x="4325" y="2072"/>
              <a:ext cx="726" cy="446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600" b="1">
                  <a:latin typeface="Arial" charset="0"/>
                </a:rPr>
                <a:t>101</a:t>
              </a:r>
            </a:p>
          </p:txBody>
        </p:sp>
        <p:sp>
          <p:nvSpPr>
            <p:cNvPr id="23572" name="Rectangle 75"/>
            <p:cNvSpPr>
              <a:spLocks noChangeArrowheads="1"/>
            </p:cNvSpPr>
            <p:nvPr/>
          </p:nvSpPr>
          <p:spPr bwMode="auto">
            <a:xfrm>
              <a:off x="1157" y="1776"/>
              <a:ext cx="3637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 b="1" dirty="0">
                  <a:latin typeface="Arial" charset="0"/>
                </a:rPr>
                <a:t>0	</a:t>
              </a:r>
              <a:r>
                <a:rPr lang="en-US" sz="1600" b="1" dirty="0" smtClean="0">
                  <a:latin typeface="Arial" charset="0"/>
                </a:rPr>
                <a:t>             1                    2                     3                     4                       5 </a:t>
              </a:r>
              <a:endParaRPr lang="en-US" sz="1600" dirty="0">
                <a:latin typeface="Arial" charset="0"/>
              </a:endParaRPr>
            </a:p>
          </p:txBody>
        </p:sp>
      </p:grpSp>
      <p:sp>
        <p:nvSpPr>
          <p:cNvPr id="23557" name="Text Box 77"/>
          <p:cNvSpPr txBox="1">
            <a:spLocks noChangeArrowheads="1"/>
          </p:cNvSpPr>
          <p:nvPr/>
        </p:nvSpPr>
        <p:spPr bwMode="auto">
          <a:xfrm>
            <a:off x="7554384" y="3059113"/>
            <a:ext cx="1625600" cy="368300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No Swap</a:t>
            </a:r>
          </a:p>
        </p:txBody>
      </p:sp>
      <p:sp>
        <p:nvSpPr>
          <p:cNvPr id="235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Cara Kerja</a:t>
            </a:r>
            <a:br>
              <a:rPr lang="en-AU" smtClean="0"/>
            </a:br>
            <a:r>
              <a:rPr lang="en-AU" smtClean="0"/>
              <a:t>Algoritma Bubble Sort</a:t>
            </a:r>
          </a:p>
        </p:txBody>
      </p:sp>
      <p:sp>
        <p:nvSpPr>
          <p:cNvPr id="23559" name="Content Placeholder 2"/>
          <p:cNvSpPr>
            <a:spLocks noGrp="1"/>
          </p:cNvSpPr>
          <p:nvPr>
            <p:ph idx="1"/>
          </p:nvPr>
        </p:nvSpPr>
        <p:spPr>
          <a:xfrm>
            <a:off x="782452" y="1819153"/>
            <a:ext cx="10972800" cy="1828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i=2, j=4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Data[j-1]&gt;Data[j]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tukar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. Data[3] &gt; Data[4], </a:t>
            </a:r>
            <a:r>
              <a:rPr lang="en-US" b="1" dirty="0" smtClean="0">
                <a:solidFill>
                  <a:srgbClr val="0070C0"/>
                </a:solidFill>
              </a:rPr>
              <a:t>12&gt;77 </a:t>
            </a:r>
            <a:r>
              <a:rPr lang="en-US" b="1" dirty="0" err="1" smtClean="0">
                <a:solidFill>
                  <a:srgbClr val="0070C0"/>
                </a:solidFill>
              </a:rPr>
              <a:t>bernilai</a:t>
            </a:r>
            <a:r>
              <a:rPr lang="en-US" b="1" dirty="0" smtClean="0">
                <a:solidFill>
                  <a:srgbClr val="0070C0"/>
                </a:solidFill>
              </a:rPr>
              <a:t> false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data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ditukar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Selanjutnya</a:t>
            </a:r>
            <a:r>
              <a:rPr lang="en-US" dirty="0" smtClean="0"/>
              <a:t> j--, </a:t>
            </a:r>
            <a:r>
              <a:rPr lang="en-US" dirty="0" err="1" smtClean="0"/>
              <a:t>sehingga</a:t>
            </a:r>
            <a:r>
              <a:rPr lang="en-US" dirty="0" smtClean="0"/>
              <a:t> j = </a:t>
            </a:r>
            <a:r>
              <a:rPr lang="en-AU" dirty="0" smtClean="0"/>
              <a:t>3</a:t>
            </a:r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41257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Cara Kerja</a:t>
            </a:r>
            <a:br>
              <a:rPr lang="en-AU" smtClean="0"/>
            </a:br>
            <a:r>
              <a:rPr lang="en-AU" smtClean="0"/>
              <a:t>Algoritma Bubble Sort</a:t>
            </a:r>
          </a:p>
        </p:txBody>
      </p:sp>
      <p:sp>
        <p:nvSpPr>
          <p:cNvPr id="2457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i=2, j=3</a:t>
            </a:r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Data[j-1]&gt;Data[j]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tukar</a:t>
            </a:r>
            <a:r>
              <a:rPr lang="en-US" sz="2400" dirty="0" smtClean="0"/>
              <a:t> data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Data[2] &gt; Data[3], </a:t>
            </a:r>
            <a:r>
              <a:rPr lang="en-US" sz="2400" b="1" dirty="0" smtClean="0">
                <a:solidFill>
                  <a:srgbClr val="0070C0"/>
                </a:solidFill>
              </a:rPr>
              <a:t>35&gt;12 </a:t>
            </a:r>
            <a:r>
              <a:rPr lang="en-US" sz="2400" b="1" dirty="0" err="1" smtClean="0">
                <a:solidFill>
                  <a:srgbClr val="0070C0"/>
                </a:solidFill>
              </a:rPr>
              <a:t>bernilai</a:t>
            </a:r>
            <a:r>
              <a:rPr lang="en-US" sz="2400" b="1" dirty="0" smtClean="0">
                <a:solidFill>
                  <a:srgbClr val="0070C0"/>
                </a:solidFill>
              </a:rPr>
              <a:t> true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data </a:t>
            </a:r>
            <a:r>
              <a:rPr lang="en-US" sz="2400" dirty="0" err="1" smtClean="0"/>
              <a:t>ditukar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Selanjutnya</a:t>
            </a:r>
            <a:r>
              <a:rPr lang="en-US" sz="2400" dirty="0" smtClean="0"/>
              <a:t> j--,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j = 2</a:t>
            </a:r>
            <a:endParaRPr lang="en-AU" sz="2400" dirty="0" smtClean="0"/>
          </a:p>
          <a:p>
            <a:endParaRPr lang="en-AU" sz="2400" dirty="0" smtClean="0"/>
          </a:p>
        </p:txBody>
      </p:sp>
      <p:sp>
        <p:nvSpPr>
          <p:cNvPr id="24581" name="Freeform 49"/>
          <p:cNvSpPr>
            <a:spLocks/>
          </p:cNvSpPr>
          <p:nvPr/>
        </p:nvSpPr>
        <p:spPr bwMode="auto">
          <a:xfrm>
            <a:off x="5831417" y="4194175"/>
            <a:ext cx="1422400" cy="584200"/>
          </a:xfrm>
          <a:custGeom>
            <a:avLst/>
            <a:gdLst>
              <a:gd name="T0" fmla="*/ 0 w 672"/>
              <a:gd name="T1" fmla="*/ 2147483647 h 368"/>
              <a:gd name="T2" fmla="*/ 2147483647 w 672"/>
              <a:gd name="T3" fmla="*/ 0 h 368"/>
              <a:gd name="T4" fmla="*/ 2147483647 w 672"/>
              <a:gd name="T5" fmla="*/ 2147483647 h 368"/>
              <a:gd name="T6" fmla="*/ 0 60000 65536"/>
              <a:gd name="T7" fmla="*/ 0 60000 65536"/>
              <a:gd name="T8" fmla="*/ 0 60000 65536"/>
              <a:gd name="T9" fmla="*/ 0 w 672"/>
              <a:gd name="T10" fmla="*/ 0 h 368"/>
              <a:gd name="T11" fmla="*/ 672 w 672"/>
              <a:gd name="T12" fmla="*/ 368 h 3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68">
                <a:moveTo>
                  <a:pt x="0" y="367"/>
                </a:moveTo>
                <a:cubicBezTo>
                  <a:pt x="54" y="306"/>
                  <a:pt x="211" y="0"/>
                  <a:pt x="323" y="0"/>
                </a:cubicBezTo>
                <a:cubicBezTo>
                  <a:pt x="435" y="0"/>
                  <a:pt x="599" y="291"/>
                  <a:pt x="672" y="368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grpSp>
        <p:nvGrpSpPr>
          <p:cNvPr id="24582" name="Group 50"/>
          <p:cNvGrpSpPr>
            <a:grpSpLocks/>
          </p:cNvGrpSpPr>
          <p:nvPr/>
        </p:nvGrpSpPr>
        <p:grpSpPr bwMode="auto">
          <a:xfrm>
            <a:off x="3189818" y="4727574"/>
            <a:ext cx="7823559" cy="914336"/>
            <a:chOff x="960" y="1776"/>
            <a:chExt cx="4106" cy="755"/>
          </a:xfrm>
        </p:grpSpPr>
        <p:sp>
          <p:nvSpPr>
            <p:cNvPr id="24585" name="Rectangle 51"/>
            <p:cNvSpPr>
              <a:spLocks noChangeArrowheads="1"/>
            </p:cNvSpPr>
            <p:nvPr/>
          </p:nvSpPr>
          <p:spPr bwMode="auto">
            <a:xfrm>
              <a:off x="960" y="2077"/>
              <a:ext cx="4106" cy="45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Line 52"/>
            <p:cNvSpPr>
              <a:spLocks noChangeShapeType="1"/>
            </p:cNvSpPr>
            <p:nvPr/>
          </p:nvSpPr>
          <p:spPr bwMode="auto">
            <a:xfrm>
              <a:off x="1596" y="2074"/>
              <a:ext cx="0" cy="4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4587" name="Line 53"/>
            <p:cNvSpPr>
              <a:spLocks noChangeShapeType="1"/>
            </p:cNvSpPr>
            <p:nvPr/>
          </p:nvSpPr>
          <p:spPr bwMode="auto">
            <a:xfrm>
              <a:off x="2237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4588" name="Line 54"/>
            <p:cNvSpPr>
              <a:spLocks noChangeShapeType="1"/>
            </p:cNvSpPr>
            <p:nvPr/>
          </p:nvSpPr>
          <p:spPr bwMode="auto">
            <a:xfrm>
              <a:off x="2891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4589" name="Line 55"/>
            <p:cNvSpPr>
              <a:spLocks noChangeShapeType="1"/>
            </p:cNvSpPr>
            <p:nvPr/>
          </p:nvSpPr>
          <p:spPr bwMode="auto">
            <a:xfrm>
              <a:off x="3590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4590" name="Line 56"/>
            <p:cNvSpPr>
              <a:spLocks noChangeShapeType="1"/>
            </p:cNvSpPr>
            <p:nvPr/>
          </p:nvSpPr>
          <p:spPr bwMode="auto">
            <a:xfrm>
              <a:off x="4317" y="2082"/>
              <a:ext cx="0" cy="44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4591" name="Rectangle 57"/>
            <p:cNvSpPr>
              <a:spLocks noChangeArrowheads="1"/>
            </p:cNvSpPr>
            <p:nvPr/>
          </p:nvSpPr>
          <p:spPr bwMode="auto">
            <a:xfrm>
              <a:off x="3042" y="217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solidFill>
                    <a:schemeClr val="folHlink"/>
                  </a:solidFill>
                  <a:latin typeface="Arial" charset="0"/>
                </a:rPr>
                <a:t>12</a:t>
              </a:r>
              <a:endParaRPr lang="en-US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24592" name="Rectangle 58"/>
            <p:cNvSpPr>
              <a:spLocks noChangeArrowheads="1"/>
            </p:cNvSpPr>
            <p:nvPr/>
          </p:nvSpPr>
          <p:spPr bwMode="auto">
            <a:xfrm>
              <a:off x="2357" y="218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35</a:t>
              </a:r>
              <a:endParaRPr lang="en-US">
                <a:latin typeface="Arial" charset="0"/>
              </a:endParaRPr>
            </a:p>
          </p:txBody>
        </p:sp>
        <p:sp>
          <p:nvSpPr>
            <p:cNvPr id="24593" name="Rectangle 59"/>
            <p:cNvSpPr>
              <a:spLocks noChangeArrowheads="1"/>
            </p:cNvSpPr>
            <p:nvPr/>
          </p:nvSpPr>
          <p:spPr bwMode="auto">
            <a:xfrm>
              <a:off x="1674" y="218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42</a:t>
              </a:r>
              <a:endParaRPr lang="en-US">
                <a:latin typeface="Arial" charset="0"/>
              </a:endParaRPr>
            </a:p>
          </p:txBody>
        </p:sp>
        <p:sp>
          <p:nvSpPr>
            <p:cNvPr id="24594" name="Rectangle 60"/>
            <p:cNvSpPr>
              <a:spLocks noChangeArrowheads="1"/>
            </p:cNvSpPr>
            <p:nvPr/>
          </p:nvSpPr>
          <p:spPr bwMode="auto">
            <a:xfrm>
              <a:off x="1064" y="2195"/>
              <a:ext cx="165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5</a:t>
              </a:r>
              <a:endParaRPr lang="en-US">
                <a:latin typeface="Arial" charset="0"/>
              </a:endParaRPr>
            </a:p>
          </p:txBody>
        </p:sp>
        <p:sp>
          <p:nvSpPr>
            <p:cNvPr id="24595" name="Rectangle 61"/>
            <p:cNvSpPr>
              <a:spLocks noChangeArrowheads="1"/>
            </p:cNvSpPr>
            <p:nvPr/>
          </p:nvSpPr>
          <p:spPr bwMode="auto">
            <a:xfrm>
              <a:off x="3699" y="2178"/>
              <a:ext cx="300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 </a:t>
              </a:r>
              <a:r>
                <a:rPr lang="en-US" b="1">
                  <a:solidFill>
                    <a:schemeClr val="folHlink"/>
                  </a:solidFill>
                  <a:latin typeface="Arial" charset="0"/>
                </a:rPr>
                <a:t> </a:t>
              </a:r>
              <a:r>
                <a:rPr lang="en-US" b="1">
                  <a:latin typeface="Arial" charset="0"/>
                </a:rPr>
                <a:t>77</a:t>
              </a:r>
            </a:p>
          </p:txBody>
        </p:sp>
        <p:sp>
          <p:nvSpPr>
            <p:cNvPr id="24596" name="Rectangle 62"/>
            <p:cNvSpPr>
              <a:spLocks noChangeArrowheads="1"/>
            </p:cNvSpPr>
            <p:nvPr/>
          </p:nvSpPr>
          <p:spPr bwMode="auto">
            <a:xfrm>
              <a:off x="4325" y="2072"/>
              <a:ext cx="726" cy="446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latin typeface="Arial" charset="0"/>
                </a:rPr>
                <a:t>101</a:t>
              </a:r>
            </a:p>
          </p:txBody>
        </p:sp>
        <p:sp>
          <p:nvSpPr>
            <p:cNvPr id="24597" name="Rectangle 63"/>
            <p:cNvSpPr>
              <a:spLocks noChangeArrowheads="1"/>
            </p:cNvSpPr>
            <p:nvPr/>
          </p:nvSpPr>
          <p:spPr bwMode="auto">
            <a:xfrm>
              <a:off x="1157" y="1776"/>
              <a:ext cx="3705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 dirty="0">
                  <a:latin typeface="Arial" charset="0"/>
                </a:rPr>
                <a:t>0	</a:t>
              </a:r>
              <a:r>
                <a:rPr lang="en-US" b="1" dirty="0" smtClean="0">
                  <a:latin typeface="Arial" charset="0"/>
                </a:rPr>
                <a:t>             1                  2                 3                    4                     5 </a:t>
              </a:r>
              <a:endParaRPr lang="en-US" dirty="0">
                <a:latin typeface="Arial" charset="0"/>
              </a:endParaRPr>
            </a:p>
          </p:txBody>
        </p:sp>
      </p:grpSp>
      <p:sp>
        <p:nvSpPr>
          <p:cNvPr id="24583" name="Text Box 64"/>
          <p:cNvSpPr txBox="1">
            <a:spLocks noChangeArrowheads="1"/>
          </p:cNvSpPr>
          <p:nvPr/>
        </p:nvSpPr>
        <p:spPr bwMode="auto">
          <a:xfrm>
            <a:off x="1259417" y="3736975"/>
            <a:ext cx="3556000" cy="7842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I = 2 J = 3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35 &gt; 12 ?  Swap</a:t>
            </a:r>
          </a:p>
        </p:txBody>
      </p:sp>
      <p:sp>
        <p:nvSpPr>
          <p:cNvPr id="24584" name="Text Box 81"/>
          <p:cNvSpPr txBox="1">
            <a:spLocks noChangeArrowheads="1"/>
          </p:cNvSpPr>
          <p:nvPr/>
        </p:nvSpPr>
        <p:spPr bwMode="auto">
          <a:xfrm>
            <a:off x="7152217" y="3584576"/>
            <a:ext cx="1625600" cy="400110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ahoma" pitchFamily="34" charset="0"/>
              </a:rPr>
              <a:t>Swap</a:t>
            </a:r>
          </a:p>
        </p:txBody>
      </p:sp>
    </p:spTree>
    <p:extLst>
      <p:ext uri="{BB962C8B-B14F-4D97-AF65-F5344CB8AC3E}">
        <p14:creationId xmlns:p14="http://schemas.microsoft.com/office/powerpoint/2010/main" val="317975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reeform 48"/>
          <p:cNvSpPr>
            <a:spLocks/>
          </p:cNvSpPr>
          <p:nvPr/>
        </p:nvSpPr>
        <p:spPr bwMode="auto">
          <a:xfrm>
            <a:off x="5482167" y="4205288"/>
            <a:ext cx="1422400" cy="584200"/>
          </a:xfrm>
          <a:custGeom>
            <a:avLst/>
            <a:gdLst>
              <a:gd name="T0" fmla="*/ 0 w 672"/>
              <a:gd name="T1" fmla="*/ 2147483647 h 368"/>
              <a:gd name="T2" fmla="*/ 2147483647 w 672"/>
              <a:gd name="T3" fmla="*/ 0 h 368"/>
              <a:gd name="T4" fmla="*/ 2147483647 w 672"/>
              <a:gd name="T5" fmla="*/ 2147483647 h 368"/>
              <a:gd name="T6" fmla="*/ 0 60000 65536"/>
              <a:gd name="T7" fmla="*/ 0 60000 65536"/>
              <a:gd name="T8" fmla="*/ 0 60000 65536"/>
              <a:gd name="T9" fmla="*/ 0 w 672"/>
              <a:gd name="T10" fmla="*/ 0 h 368"/>
              <a:gd name="T11" fmla="*/ 672 w 672"/>
              <a:gd name="T12" fmla="*/ 368 h 3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68">
                <a:moveTo>
                  <a:pt x="0" y="367"/>
                </a:moveTo>
                <a:cubicBezTo>
                  <a:pt x="54" y="306"/>
                  <a:pt x="211" y="0"/>
                  <a:pt x="323" y="0"/>
                </a:cubicBezTo>
                <a:cubicBezTo>
                  <a:pt x="435" y="0"/>
                  <a:pt x="599" y="291"/>
                  <a:pt x="672" y="368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25603" name="Text Box 65"/>
          <p:cNvSpPr txBox="1">
            <a:spLocks noChangeArrowheads="1"/>
          </p:cNvSpPr>
          <p:nvPr/>
        </p:nvSpPr>
        <p:spPr bwMode="auto">
          <a:xfrm>
            <a:off x="808567" y="3900489"/>
            <a:ext cx="3556000" cy="7064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I = 2 J = 2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42 &gt; 12 ? Swap</a:t>
            </a:r>
          </a:p>
        </p:txBody>
      </p:sp>
      <p:grpSp>
        <p:nvGrpSpPr>
          <p:cNvPr id="25604" name="Group 67"/>
          <p:cNvGrpSpPr>
            <a:grpSpLocks/>
          </p:cNvGrpSpPr>
          <p:nvPr/>
        </p:nvGrpSpPr>
        <p:grpSpPr bwMode="auto">
          <a:xfrm>
            <a:off x="3754967" y="4738687"/>
            <a:ext cx="7823200" cy="914336"/>
            <a:chOff x="960" y="1776"/>
            <a:chExt cx="4106" cy="755"/>
          </a:xfrm>
        </p:grpSpPr>
        <p:sp>
          <p:nvSpPr>
            <p:cNvPr id="25608" name="Rectangle 68"/>
            <p:cNvSpPr>
              <a:spLocks noChangeArrowheads="1"/>
            </p:cNvSpPr>
            <p:nvPr/>
          </p:nvSpPr>
          <p:spPr bwMode="auto">
            <a:xfrm>
              <a:off x="960" y="2077"/>
              <a:ext cx="4106" cy="45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9" name="Line 69"/>
            <p:cNvSpPr>
              <a:spLocks noChangeShapeType="1"/>
            </p:cNvSpPr>
            <p:nvPr/>
          </p:nvSpPr>
          <p:spPr bwMode="auto">
            <a:xfrm>
              <a:off x="1596" y="2074"/>
              <a:ext cx="0" cy="4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5610" name="Line 70"/>
            <p:cNvSpPr>
              <a:spLocks noChangeShapeType="1"/>
            </p:cNvSpPr>
            <p:nvPr/>
          </p:nvSpPr>
          <p:spPr bwMode="auto">
            <a:xfrm>
              <a:off x="2237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5611" name="Line 71"/>
            <p:cNvSpPr>
              <a:spLocks noChangeShapeType="1"/>
            </p:cNvSpPr>
            <p:nvPr/>
          </p:nvSpPr>
          <p:spPr bwMode="auto">
            <a:xfrm>
              <a:off x="2891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5612" name="Line 72"/>
            <p:cNvSpPr>
              <a:spLocks noChangeShapeType="1"/>
            </p:cNvSpPr>
            <p:nvPr/>
          </p:nvSpPr>
          <p:spPr bwMode="auto">
            <a:xfrm>
              <a:off x="3590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5613" name="Line 73"/>
            <p:cNvSpPr>
              <a:spLocks noChangeShapeType="1"/>
            </p:cNvSpPr>
            <p:nvPr/>
          </p:nvSpPr>
          <p:spPr bwMode="auto">
            <a:xfrm>
              <a:off x="4317" y="2082"/>
              <a:ext cx="0" cy="44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5614" name="Rectangle 74"/>
            <p:cNvSpPr>
              <a:spLocks noChangeArrowheads="1"/>
            </p:cNvSpPr>
            <p:nvPr/>
          </p:nvSpPr>
          <p:spPr bwMode="auto">
            <a:xfrm>
              <a:off x="3042" y="217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35</a:t>
              </a:r>
              <a:endParaRPr lang="en-US">
                <a:latin typeface="Arial" charset="0"/>
              </a:endParaRPr>
            </a:p>
          </p:txBody>
        </p:sp>
        <p:sp>
          <p:nvSpPr>
            <p:cNvPr id="25615" name="Rectangle 75"/>
            <p:cNvSpPr>
              <a:spLocks noChangeArrowheads="1"/>
            </p:cNvSpPr>
            <p:nvPr/>
          </p:nvSpPr>
          <p:spPr bwMode="auto">
            <a:xfrm>
              <a:off x="2357" y="218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solidFill>
                    <a:schemeClr val="folHlink"/>
                  </a:solidFill>
                  <a:latin typeface="Arial" charset="0"/>
                </a:rPr>
                <a:t>12</a:t>
              </a:r>
              <a:endParaRPr lang="en-US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25616" name="Rectangle 76"/>
            <p:cNvSpPr>
              <a:spLocks noChangeArrowheads="1"/>
            </p:cNvSpPr>
            <p:nvPr/>
          </p:nvSpPr>
          <p:spPr bwMode="auto">
            <a:xfrm>
              <a:off x="1674" y="218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42</a:t>
              </a:r>
              <a:endParaRPr lang="en-US">
                <a:latin typeface="Arial" charset="0"/>
              </a:endParaRPr>
            </a:p>
          </p:txBody>
        </p:sp>
        <p:sp>
          <p:nvSpPr>
            <p:cNvPr id="25617" name="Rectangle 77"/>
            <p:cNvSpPr>
              <a:spLocks noChangeArrowheads="1"/>
            </p:cNvSpPr>
            <p:nvPr/>
          </p:nvSpPr>
          <p:spPr bwMode="auto">
            <a:xfrm>
              <a:off x="1064" y="2195"/>
              <a:ext cx="165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5</a:t>
              </a:r>
              <a:endParaRPr lang="en-US">
                <a:latin typeface="Arial" charset="0"/>
              </a:endParaRPr>
            </a:p>
          </p:txBody>
        </p:sp>
        <p:sp>
          <p:nvSpPr>
            <p:cNvPr id="25618" name="Rectangle 78"/>
            <p:cNvSpPr>
              <a:spLocks noChangeArrowheads="1"/>
            </p:cNvSpPr>
            <p:nvPr/>
          </p:nvSpPr>
          <p:spPr bwMode="auto">
            <a:xfrm>
              <a:off x="3699" y="2178"/>
              <a:ext cx="300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 </a:t>
              </a:r>
              <a:r>
                <a:rPr lang="en-US" b="1">
                  <a:solidFill>
                    <a:schemeClr val="folHlink"/>
                  </a:solidFill>
                  <a:latin typeface="Arial" charset="0"/>
                </a:rPr>
                <a:t> </a:t>
              </a:r>
              <a:r>
                <a:rPr lang="en-US" b="1">
                  <a:latin typeface="Arial" charset="0"/>
                </a:rPr>
                <a:t>77</a:t>
              </a:r>
            </a:p>
          </p:txBody>
        </p:sp>
        <p:sp>
          <p:nvSpPr>
            <p:cNvPr id="25619" name="Rectangle 79"/>
            <p:cNvSpPr>
              <a:spLocks noChangeArrowheads="1"/>
            </p:cNvSpPr>
            <p:nvPr/>
          </p:nvSpPr>
          <p:spPr bwMode="auto">
            <a:xfrm>
              <a:off x="4325" y="2072"/>
              <a:ext cx="726" cy="446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latin typeface="Arial" charset="0"/>
                </a:rPr>
                <a:t>101</a:t>
              </a:r>
            </a:p>
          </p:txBody>
        </p:sp>
        <p:sp>
          <p:nvSpPr>
            <p:cNvPr id="25620" name="Rectangle 80"/>
            <p:cNvSpPr>
              <a:spLocks noChangeArrowheads="1"/>
            </p:cNvSpPr>
            <p:nvPr/>
          </p:nvSpPr>
          <p:spPr bwMode="auto">
            <a:xfrm>
              <a:off x="1157" y="1776"/>
              <a:ext cx="367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 dirty="0">
                  <a:latin typeface="Arial" charset="0"/>
                </a:rPr>
                <a:t>0	</a:t>
              </a:r>
              <a:r>
                <a:rPr lang="en-US" b="1" dirty="0" smtClean="0">
                  <a:latin typeface="Arial" charset="0"/>
                </a:rPr>
                <a:t>           1                  2                   3                   4                     5 </a:t>
              </a:r>
              <a:endParaRPr lang="en-US" dirty="0">
                <a:latin typeface="Arial" charset="0"/>
              </a:endParaRPr>
            </a:p>
          </p:txBody>
        </p:sp>
      </p:grpSp>
      <p:sp>
        <p:nvSpPr>
          <p:cNvPr id="25605" name="Text Box 82"/>
          <p:cNvSpPr txBox="1">
            <a:spLocks noChangeArrowheads="1"/>
          </p:cNvSpPr>
          <p:nvPr/>
        </p:nvSpPr>
        <p:spPr bwMode="auto">
          <a:xfrm>
            <a:off x="7412567" y="3900489"/>
            <a:ext cx="1625600" cy="400110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ahoma" pitchFamily="34" charset="0"/>
              </a:rPr>
              <a:t>Swap</a:t>
            </a:r>
          </a:p>
        </p:txBody>
      </p:sp>
      <p:sp>
        <p:nvSpPr>
          <p:cNvPr id="256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Cara Kerja</a:t>
            </a:r>
            <a:br>
              <a:rPr lang="en-AU" smtClean="0"/>
            </a:br>
            <a:r>
              <a:rPr lang="en-AU" smtClean="0"/>
              <a:t>Algoritma Bubble Sort</a:t>
            </a:r>
          </a:p>
        </p:txBody>
      </p:sp>
      <p:sp>
        <p:nvSpPr>
          <p:cNvPr id="25607" name="Content Placeholder 2"/>
          <p:cNvSpPr>
            <a:spLocks noGrp="1"/>
          </p:cNvSpPr>
          <p:nvPr>
            <p:ph idx="1"/>
          </p:nvPr>
        </p:nvSpPr>
        <p:spPr>
          <a:xfrm>
            <a:off x="808567" y="1959574"/>
            <a:ext cx="10972800" cy="966787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i=2, j=2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Data[j-1]&gt;Data[j]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tukar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. Data[1] &gt; Data[2], </a:t>
            </a:r>
            <a:r>
              <a:rPr lang="en-US" b="1" dirty="0" smtClean="0">
                <a:solidFill>
                  <a:srgbClr val="0070C0"/>
                </a:solidFill>
              </a:rPr>
              <a:t>42&gt;12 </a:t>
            </a:r>
            <a:r>
              <a:rPr lang="en-US" b="1" dirty="0" err="1" smtClean="0">
                <a:solidFill>
                  <a:srgbClr val="0070C0"/>
                </a:solidFill>
              </a:rPr>
              <a:t>bernilai</a:t>
            </a:r>
            <a:r>
              <a:rPr lang="en-US" b="1" dirty="0" smtClean="0">
                <a:solidFill>
                  <a:srgbClr val="0070C0"/>
                </a:solidFill>
              </a:rPr>
              <a:t> true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data </a:t>
            </a:r>
            <a:r>
              <a:rPr lang="en-US" dirty="0" err="1" smtClean="0"/>
              <a:t>ditukar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Selanjutnya</a:t>
            </a:r>
            <a:r>
              <a:rPr lang="en-US" dirty="0" smtClean="0"/>
              <a:t> j--, </a:t>
            </a:r>
            <a:r>
              <a:rPr lang="en-US" dirty="0" err="1" smtClean="0"/>
              <a:t>sehingga</a:t>
            </a:r>
            <a:r>
              <a:rPr lang="en-US" dirty="0" smtClean="0"/>
              <a:t> j = 1, </a:t>
            </a:r>
            <a:r>
              <a:rPr lang="en-US" dirty="0" err="1" smtClean="0"/>
              <a:t>karena</a:t>
            </a:r>
            <a:r>
              <a:rPr lang="en-US" dirty="0" smtClean="0"/>
              <a:t> j&gt;=i, 1&gt;=2 </a:t>
            </a:r>
            <a:r>
              <a:rPr lang="en-US" dirty="0" err="1" smtClean="0"/>
              <a:t>bernilai</a:t>
            </a:r>
            <a:r>
              <a:rPr lang="en-US" dirty="0" smtClean="0"/>
              <a:t> false </a:t>
            </a:r>
            <a:r>
              <a:rPr lang="en-US" dirty="0" err="1" smtClean="0"/>
              <a:t>maka</a:t>
            </a:r>
            <a:r>
              <a:rPr lang="en-US" dirty="0" smtClean="0"/>
              <a:t> proses looping 2 </a:t>
            </a:r>
            <a:r>
              <a:rPr lang="en-US" dirty="0" err="1" smtClean="0"/>
              <a:t>selesai</a:t>
            </a:r>
            <a:r>
              <a:rPr lang="en-US" dirty="0" smtClean="0"/>
              <a:t>. </a:t>
            </a:r>
          </a:p>
          <a:p>
            <a:r>
              <a:rPr lang="en-AU" dirty="0" err="1" smtClean="0"/>
              <a:t>Selanjutnya</a:t>
            </a:r>
            <a:r>
              <a:rPr lang="en-AU" dirty="0" smtClean="0"/>
              <a:t>, i++ </a:t>
            </a:r>
            <a:r>
              <a:rPr lang="en-AU" dirty="0" err="1" smtClean="0"/>
              <a:t>menjadi</a:t>
            </a:r>
            <a:r>
              <a:rPr lang="en-AU" dirty="0" smtClean="0"/>
              <a:t> i=3</a:t>
            </a:r>
          </a:p>
          <a:p>
            <a:endParaRPr lang="en-AU" dirty="0" smtClean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420922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Cara Kerja</a:t>
            </a:r>
            <a:br>
              <a:rPr lang="en-AU" smtClean="0"/>
            </a:br>
            <a:r>
              <a:rPr lang="en-AU" smtClean="0"/>
              <a:t>Algoritma Bubble Sort</a:t>
            </a:r>
          </a:p>
        </p:txBody>
      </p:sp>
      <p:sp>
        <p:nvSpPr>
          <p:cNvPr id="26627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smtClean="0"/>
              <a:t>Dimulai </a:t>
            </a:r>
            <a:r>
              <a:rPr lang="en-AU" sz="2000" b="1" smtClean="0">
                <a:solidFill>
                  <a:srgbClr val="0070C0"/>
                </a:solidFill>
              </a:rPr>
              <a:t>i=3</a:t>
            </a:r>
            <a:r>
              <a:rPr lang="en-AU" sz="2000" smtClean="0"/>
              <a:t> karena i&lt;(N-1), 3&lt;5, maka proses looping 1 dilanjutkan.</a:t>
            </a:r>
          </a:p>
          <a:p>
            <a:r>
              <a:rPr lang="en-AU" sz="2000" smtClean="0"/>
              <a:t>Tentukan j=N-1=5, sehingga </a:t>
            </a:r>
            <a:r>
              <a:rPr lang="en-AU" sz="2000" b="1" smtClean="0">
                <a:solidFill>
                  <a:srgbClr val="0070C0"/>
                </a:solidFill>
              </a:rPr>
              <a:t>j=5</a:t>
            </a:r>
            <a:r>
              <a:rPr lang="en-AU" sz="2000" smtClean="0"/>
              <a:t>, selama j&gt;=i yaitu 5&gt;3 maka proses looping 2 dilanjutkan. </a:t>
            </a:r>
          </a:p>
          <a:p>
            <a:r>
              <a:rPr lang="en-US" sz="2000" smtClean="0"/>
              <a:t>Jika Data[j-1]&gt;Data[j] maka tukar data tersebut. Data[4] &gt; Data[5], </a:t>
            </a:r>
            <a:r>
              <a:rPr lang="en-US" sz="2000" b="1" smtClean="0">
                <a:solidFill>
                  <a:srgbClr val="0070C0"/>
                </a:solidFill>
              </a:rPr>
              <a:t>77 &lt; 101 </a:t>
            </a:r>
            <a:r>
              <a:rPr lang="en-US" sz="2000" smtClean="0"/>
              <a:t>bernilai false, maka data tidak ditukar.</a:t>
            </a:r>
          </a:p>
          <a:p>
            <a:r>
              <a:rPr lang="en-US" sz="2000" smtClean="0"/>
              <a:t>Selanjutnya j--, sehingga j = 4</a:t>
            </a:r>
            <a:endParaRPr lang="en-AU" sz="2000" smtClean="0"/>
          </a:p>
          <a:p>
            <a:endParaRPr lang="en-AU" sz="2000" smtClean="0"/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165600" y="6305550"/>
            <a:ext cx="3860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mtClean="0">
                <a:latin typeface="Arial Narrow" pitchFamily="34" charset="0"/>
              </a:rPr>
              <a:t>PENS-ITS</a:t>
            </a:r>
          </a:p>
        </p:txBody>
      </p:sp>
      <p:grpSp>
        <p:nvGrpSpPr>
          <p:cNvPr id="26629" name="Group 4"/>
          <p:cNvGrpSpPr>
            <a:grpSpLocks/>
          </p:cNvGrpSpPr>
          <p:nvPr/>
        </p:nvGrpSpPr>
        <p:grpSpPr bwMode="auto">
          <a:xfrm>
            <a:off x="2281768" y="4800599"/>
            <a:ext cx="7823559" cy="914336"/>
            <a:chOff x="960" y="1776"/>
            <a:chExt cx="4106" cy="755"/>
          </a:xfrm>
        </p:grpSpPr>
        <p:sp>
          <p:nvSpPr>
            <p:cNvPr id="26633" name="Rectangle 5"/>
            <p:cNvSpPr>
              <a:spLocks noChangeArrowheads="1"/>
            </p:cNvSpPr>
            <p:nvPr/>
          </p:nvSpPr>
          <p:spPr bwMode="auto">
            <a:xfrm>
              <a:off x="960" y="2077"/>
              <a:ext cx="4106" cy="45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" name="Line 6"/>
            <p:cNvSpPr>
              <a:spLocks noChangeShapeType="1"/>
            </p:cNvSpPr>
            <p:nvPr/>
          </p:nvSpPr>
          <p:spPr bwMode="auto">
            <a:xfrm>
              <a:off x="1596" y="2074"/>
              <a:ext cx="0" cy="4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6635" name="Line 7"/>
            <p:cNvSpPr>
              <a:spLocks noChangeShapeType="1"/>
            </p:cNvSpPr>
            <p:nvPr/>
          </p:nvSpPr>
          <p:spPr bwMode="auto">
            <a:xfrm>
              <a:off x="2237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6636" name="Line 8"/>
            <p:cNvSpPr>
              <a:spLocks noChangeShapeType="1"/>
            </p:cNvSpPr>
            <p:nvPr/>
          </p:nvSpPr>
          <p:spPr bwMode="auto">
            <a:xfrm>
              <a:off x="2891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6637" name="Line 9"/>
            <p:cNvSpPr>
              <a:spLocks noChangeShapeType="1"/>
            </p:cNvSpPr>
            <p:nvPr/>
          </p:nvSpPr>
          <p:spPr bwMode="auto">
            <a:xfrm>
              <a:off x="3590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6638" name="Line 10"/>
            <p:cNvSpPr>
              <a:spLocks noChangeShapeType="1"/>
            </p:cNvSpPr>
            <p:nvPr/>
          </p:nvSpPr>
          <p:spPr bwMode="auto">
            <a:xfrm>
              <a:off x="4317" y="2082"/>
              <a:ext cx="0" cy="44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6639" name="Rectangle 11"/>
            <p:cNvSpPr>
              <a:spLocks noChangeArrowheads="1"/>
            </p:cNvSpPr>
            <p:nvPr/>
          </p:nvSpPr>
          <p:spPr bwMode="auto">
            <a:xfrm>
              <a:off x="3042" y="217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35</a:t>
              </a:r>
              <a:endParaRPr lang="en-US">
                <a:latin typeface="Arial" charset="0"/>
              </a:endParaRPr>
            </a:p>
          </p:txBody>
        </p:sp>
        <p:sp>
          <p:nvSpPr>
            <p:cNvPr id="26640" name="Rectangle 12"/>
            <p:cNvSpPr>
              <a:spLocks noChangeArrowheads="1"/>
            </p:cNvSpPr>
            <p:nvPr/>
          </p:nvSpPr>
          <p:spPr bwMode="auto">
            <a:xfrm>
              <a:off x="2357" y="218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42</a:t>
              </a:r>
              <a:endParaRPr lang="en-US">
                <a:latin typeface="Arial" charset="0"/>
              </a:endParaRPr>
            </a:p>
          </p:txBody>
        </p:sp>
        <p:sp>
          <p:nvSpPr>
            <p:cNvPr id="26641" name="Rectangle 13"/>
            <p:cNvSpPr>
              <a:spLocks noChangeArrowheads="1"/>
            </p:cNvSpPr>
            <p:nvPr/>
          </p:nvSpPr>
          <p:spPr bwMode="auto">
            <a:xfrm>
              <a:off x="1674" y="218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12</a:t>
              </a:r>
              <a:endParaRPr lang="en-US">
                <a:latin typeface="Arial" charset="0"/>
              </a:endParaRPr>
            </a:p>
          </p:txBody>
        </p:sp>
        <p:sp>
          <p:nvSpPr>
            <p:cNvPr id="26642" name="Rectangle 14"/>
            <p:cNvSpPr>
              <a:spLocks noChangeArrowheads="1"/>
            </p:cNvSpPr>
            <p:nvPr/>
          </p:nvSpPr>
          <p:spPr bwMode="auto">
            <a:xfrm>
              <a:off x="1064" y="2195"/>
              <a:ext cx="165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5</a:t>
              </a:r>
              <a:endParaRPr lang="en-US">
                <a:latin typeface="Arial" charset="0"/>
              </a:endParaRPr>
            </a:p>
          </p:txBody>
        </p:sp>
        <p:sp>
          <p:nvSpPr>
            <p:cNvPr id="26643" name="Rectangle 15"/>
            <p:cNvSpPr>
              <a:spLocks noChangeArrowheads="1"/>
            </p:cNvSpPr>
            <p:nvPr/>
          </p:nvSpPr>
          <p:spPr bwMode="auto">
            <a:xfrm>
              <a:off x="3699" y="2178"/>
              <a:ext cx="300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 </a:t>
              </a:r>
              <a:r>
                <a:rPr lang="en-US" b="1">
                  <a:solidFill>
                    <a:schemeClr val="folHlink"/>
                  </a:solidFill>
                  <a:latin typeface="Arial" charset="0"/>
                </a:rPr>
                <a:t> </a:t>
              </a:r>
              <a:r>
                <a:rPr lang="en-US" b="1">
                  <a:latin typeface="Arial" charset="0"/>
                </a:rPr>
                <a:t>77</a:t>
              </a:r>
            </a:p>
          </p:txBody>
        </p:sp>
        <p:sp>
          <p:nvSpPr>
            <p:cNvPr id="26644" name="Rectangle 16"/>
            <p:cNvSpPr>
              <a:spLocks noChangeArrowheads="1"/>
            </p:cNvSpPr>
            <p:nvPr/>
          </p:nvSpPr>
          <p:spPr bwMode="auto">
            <a:xfrm>
              <a:off x="4325" y="2072"/>
              <a:ext cx="726" cy="446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solidFill>
                    <a:schemeClr val="folHlink"/>
                  </a:solidFill>
                  <a:latin typeface="Arial" charset="0"/>
                </a:rPr>
                <a:t>101</a:t>
              </a:r>
            </a:p>
          </p:txBody>
        </p:sp>
        <p:sp>
          <p:nvSpPr>
            <p:cNvPr id="26645" name="Rectangle 17"/>
            <p:cNvSpPr>
              <a:spLocks noChangeArrowheads="1"/>
            </p:cNvSpPr>
            <p:nvPr/>
          </p:nvSpPr>
          <p:spPr bwMode="auto">
            <a:xfrm>
              <a:off x="1157" y="1776"/>
              <a:ext cx="3638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 dirty="0">
                  <a:latin typeface="Arial" charset="0"/>
                </a:rPr>
                <a:t>0	</a:t>
              </a:r>
              <a:r>
                <a:rPr lang="en-US" b="1" dirty="0" smtClean="0">
                  <a:latin typeface="Arial" charset="0"/>
                </a:rPr>
                <a:t>            1                  2                 3                    4                    5 </a:t>
              </a:r>
              <a:endParaRPr lang="en-US" dirty="0">
                <a:latin typeface="Arial" charset="0"/>
              </a:endParaRPr>
            </a:p>
          </p:txBody>
        </p:sp>
      </p:grpSp>
      <p:sp>
        <p:nvSpPr>
          <p:cNvPr id="26630" name="Text Box 18"/>
          <p:cNvSpPr txBox="1">
            <a:spLocks noChangeArrowheads="1"/>
          </p:cNvSpPr>
          <p:nvPr/>
        </p:nvSpPr>
        <p:spPr bwMode="auto">
          <a:xfrm>
            <a:off x="757767" y="3886201"/>
            <a:ext cx="3860800" cy="7080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I = 3 J = 5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77 &gt; 101 ? No Swap</a:t>
            </a:r>
          </a:p>
        </p:txBody>
      </p:sp>
      <p:sp>
        <p:nvSpPr>
          <p:cNvPr id="26631" name="Freeform 19"/>
          <p:cNvSpPr>
            <a:spLocks/>
          </p:cNvSpPr>
          <p:nvPr/>
        </p:nvSpPr>
        <p:spPr bwMode="auto">
          <a:xfrm>
            <a:off x="7869767" y="4419600"/>
            <a:ext cx="1422400" cy="584200"/>
          </a:xfrm>
          <a:custGeom>
            <a:avLst/>
            <a:gdLst>
              <a:gd name="T0" fmla="*/ 0 w 672"/>
              <a:gd name="T1" fmla="*/ 2147483647 h 368"/>
              <a:gd name="T2" fmla="*/ 2147483647 w 672"/>
              <a:gd name="T3" fmla="*/ 0 h 368"/>
              <a:gd name="T4" fmla="*/ 2147483647 w 672"/>
              <a:gd name="T5" fmla="*/ 2147483647 h 368"/>
              <a:gd name="T6" fmla="*/ 0 60000 65536"/>
              <a:gd name="T7" fmla="*/ 0 60000 65536"/>
              <a:gd name="T8" fmla="*/ 0 60000 65536"/>
              <a:gd name="T9" fmla="*/ 0 w 672"/>
              <a:gd name="T10" fmla="*/ 0 h 368"/>
              <a:gd name="T11" fmla="*/ 672 w 672"/>
              <a:gd name="T12" fmla="*/ 368 h 3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68">
                <a:moveTo>
                  <a:pt x="0" y="367"/>
                </a:moveTo>
                <a:cubicBezTo>
                  <a:pt x="54" y="306"/>
                  <a:pt x="211" y="0"/>
                  <a:pt x="323" y="0"/>
                </a:cubicBezTo>
                <a:cubicBezTo>
                  <a:pt x="435" y="0"/>
                  <a:pt x="599" y="291"/>
                  <a:pt x="672" y="368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26632" name="Text Box 52"/>
          <p:cNvSpPr txBox="1">
            <a:spLocks noChangeArrowheads="1"/>
          </p:cNvSpPr>
          <p:nvPr/>
        </p:nvSpPr>
        <p:spPr bwMode="auto">
          <a:xfrm>
            <a:off x="9088967" y="3733800"/>
            <a:ext cx="1625600" cy="369888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No Swap</a:t>
            </a:r>
          </a:p>
        </p:txBody>
      </p:sp>
    </p:spTree>
    <p:extLst>
      <p:ext uri="{BB962C8B-B14F-4D97-AF65-F5344CB8AC3E}">
        <p14:creationId xmlns:p14="http://schemas.microsoft.com/office/powerpoint/2010/main" val="695620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Cara Kerja</a:t>
            </a:r>
            <a:br>
              <a:rPr lang="en-AU" smtClean="0"/>
            </a:br>
            <a:r>
              <a:rPr lang="en-AU" smtClean="0"/>
              <a:t>Algoritma Bubble Sort</a:t>
            </a:r>
          </a:p>
        </p:txBody>
      </p:sp>
      <p:sp>
        <p:nvSpPr>
          <p:cNvPr id="27651" name="Content Placeholder 5"/>
          <p:cNvSpPr>
            <a:spLocks noGrp="1"/>
          </p:cNvSpPr>
          <p:nvPr>
            <p:ph idx="1"/>
          </p:nvPr>
        </p:nvSpPr>
        <p:spPr>
          <a:xfrm>
            <a:off x="728107" y="1868648"/>
            <a:ext cx="10972800" cy="304800"/>
          </a:xfrm>
        </p:spPr>
        <p:txBody>
          <a:bodyPr>
            <a:no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</a:rPr>
              <a:t>i=3, j=4</a:t>
            </a:r>
          </a:p>
          <a:p>
            <a:r>
              <a:rPr lang="en-US" sz="1400" dirty="0" err="1" smtClean="0"/>
              <a:t>Jika</a:t>
            </a:r>
            <a:r>
              <a:rPr lang="en-US" sz="1400" dirty="0" smtClean="0"/>
              <a:t> Data[j-1]&gt;Data[j] </a:t>
            </a:r>
            <a:r>
              <a:rPr lang="en-US" sz="1400" dirty="0" err="1" smtClean="0"/>
              <a:t>maka</a:t>
            </a:r>
            <a:r>
              <a:rPr lang="en-US" sz="1400" dirty="0" smtClean="0"/>
              <a:t> </a:t>
            </a:r>
            <a:r>
              <a:rPr lang="en-US" sz="1400" dirty="0" err="1" smtClean="0"/>
              <a:t>tukar</a:t>
            </a:r>
            <a:r>
              <a:rPr lang="en-US" sz="1400" dirty="0" smtClean="0"/>
              <a:t> data </a:t>
            </a:r>
            <a:r>
              <a:rPr lang="en-US" sz="1400" dirty="0" err="1" smtClean="0"/>
              <a:t>tersebut</a:t>
            </a:r>
            <a:r>
              <a:rPr lang="en-US" sz="1400" dirty="0" smtClean="0"/>
              <a:t>. Data[3] &gt; Data[4], </a:t>
            </a:r>
            <a:r>
              <a:rPr lang="en-US" sz="1400" b="1" dirty="0" smtClean="0">
                <a:solidFill>
                  <a:srgbClr val="0070C0"/>
                </a:solidFill>
              </a:rPr>
              <a:t>35&gt;77 </a:t>
            </a:r>
            <a:r>
              <a:rPr lang="en-US" sz="1400" b="1" dirty="0" err="1" smtClean="0">
                <a:solidFill>
                  <a:srgbClr val="0070C0"/>
                </a:solidFill>
              </a:rPr>
              <a:t>bernilai</a:t>
            </a:r>
            <a:r>
              <a:rPr lang="en-US" sz="1400" b="1" dirty="0" smtClean="0">
                <a:solidFill>
                  <a:srgbClr val="0070C0"/>
                </a:solidFill>
              </a:rPr>
              <a:t> false</a:t>
            </a:r>
            <a:r>
              <a:rPr lang="en-US" sz="1400" dirty="0" smtClean="0"/>
              <a:t>, </a:t>
            </a:r>
            <a:r>
              <a:rPr lang="en-US" sz="1400" dirty="0" err="1" smtClean="0"/>
              <a:t>maka</a:t>
            </a:r>
            <a:r>
              <a:rPr lang="en-US" sz="1400" dirty="0" smtClean="0"/>
              <a:t> data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ditukar</a:t>
            </a:r>
            <a:r>
              <a:rPr lang="en-US" sz="1400" dirty="0" smtClean="0"/>
              <a:t>.</a:t>
            </a:r>
          </a:p>
          <a:p>
            <a:r>
              <a:rPr lang="en-US" sz="1400" dirty="0" err="1" smtClean="0"/>
              <a:t>Selanjutnya</a:t>
            </a:r>
            <a:r>
              <a:rPr lang="en-US" sz="1400" dirty="0" smtClean="0"/>
              <a:t> j--, </a:t>
            </a:r>
            <a:r>
              <a:rPr lang="en-US" sz="1400" dirty="0" err="1" smtClean="0"/>
              <a:t>sehingga</a:t>
            </a:r>
            <a:r>
              <a:rPr lang="en-US" sz="1400" dirty="0" smtClean="0"/>
              <a:t> j = 3</a:t>
            </a:r>
            <a:endParaRPr lang="en-AU" sz="1400" dirty="0" smtClean="0"/>
          </a:p>
          <a:p>
            <a:endParaRPr lang="en-AU" sz="1400" dirty="0" smtClean="0"/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165600" y="6305550"/>
            <a:ext cx="3860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mtClean="0">
                <a:latin typeface="Arial Narrow" pitchFamily="34" charset="0"/>
              </a:rPr>
              <a:t>PENS-ITS</a:t>
            </a:r>
          </a:p>
        </p:txBody>
      </p:sp>
      <p:grpSp>
        <p:nvGrpSpPr>
          <p:cNvPr id="27653" name="Group 20"/>
          <p:cNvGrpSpPr>
            <a:grpSpLocks/>
          </p:cNvGrpSpPr>
          <p:nvPr/>
        </p:nvGrpSpPr>
        <p:grpSpPr bwMode="auto">
          <a:xfrm>
            <a:off x="3321051" y="4479924"/>
            <a:ext cx="7825316" cy="914336"/>
            <a:chOff x="960" y="1776"/>
            <a:chExt cx="4106" cy="755"/>
          </a:xfrm>
        </p:grpSpPr>
        <p:sp>
          <p:nvSpPr>
            <p:cNvPr id="27657" name="Rectangle 21"/>
            <p:cNvSpPr>
              <a:spLocks noChangeArrowheads="1"/>
            </p:cNvSpPr>
            <p:nvPr/>
          </p:nvSpPr>
          <p:spPr bwMode="auto">
            <a:xfrm>
              <a:off x="960" y="2077"/>
              <a:ext cx="4106" cy="45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8" name="Line 22"/>
            <p:cNvSpPr>
              <a:spLocks noChangeShapeType="1"/>
            </p:cNvSpPr>
            <p:nvPr/>
          </p:nvSpPr>
          <p:spPr bwMode="auto">
            <a:xfrm>
              <a:off x="1596" y="2074"/>
              <a:ext cx="0" cy="4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7659" name="Line 23"/>
            <p:cNvSpPr>
              <a:spLocks noChangeShapeType="1"/>
            </p:cNvSpPr>
            <p:nvPr/>
          </p:nvSpPr>
          <p:spPr bwMode="auto">
            <a:xfrm>
              <a:off x="2237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7660" name="Line 24"/>
            <p:cNvSpPr>
              <a:spLocks noChangeShapeType="1"/>
            </p:cNvSpPr>
            <p:nvPr/>
          </p:nvSpPr>
          <p:spPr bwMode="auto">
            <a:xfrm>
              <a:off x="2891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7661" name="Line 25"/>
            <p:cNvSpPr>
              <a:spLocks noChangeShapeType="1"/>
            </p:cNvSpPr>
            <p:nvPr/>
          </p:nvSpPr>
          <p:spPr bwMode="auto">
            <a:xfrm>
              <a:off x="3590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7662" name="Line 26"/>
            <p:cNvSpPr>
              <a:spLocks noChangeShapeType="1"/>
            </p:cNvSpPr>
            <p:nvPr/>
          </p:nvSpPr>
          <p:spPr bwMode="auto">
            <a:xfrm>
              <a:off x="4317" y="2082"/>
              <a:ext cx="0" cy="44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7663" name="Rectangle 27"/>
            <p:cNvSpPr>
              <a:spLocks noChangeArrowheads="1"/>
            </p:cNvSpPr>
            <p:nvPr/>
          </p:nvSpPr>
          <p:spPr bwMode="auto">
            <a:xfrm>
              <a:off x="3042" y="217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35</a:t>
              </a:r>
              <a:endParaRPr lang="en-US">
                <a:latin typeface="Arial" charset="0"/>
              </a:endParaRPr>
            </a:p>
          </p:txBody>
        </p:sp>
        <p:sp>
          <p:nvSpPr>
            <p:cNvPr id="27664" name="Rectangle 28"/>
            <p:cNvSpPr>
              <a:spLocks noChangeArrowheads="1"/>
            </p:cNvSpPr>
            <p:nvPr/>
          </p:nvSpPr>
          <p:spPr bwMode="auto">
            <a:xfrm>
              <a:off x="2357" y="218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42</a:t>
              </a:r>
              <a:endParaRPr lang="en-US">
                <a:latin typeface="Arial" charset="0"/>
              </a:endParaRPr>
            </a:p>
          </p:txBody>
        </p:sp>
        <p:sp>
          <p:nvSpPr>
            <p:cNvPr id="27665" name="Rectangle 29"/>
            <p:cNvSpPr>
              <a:spLocks noChangeArrowheads="1"/>
            </p:cNvSpPr>
            <p:nvPr/>
          </p:nvSpPr>
          <p:spPr bwMode="auto">
            <a:xfrm>
              <a:off x="1674" y="218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12</a:t>
              </a:r>
              <a:endParaRPr lang="en-US">
                <a:latin typeface="Arial" charset="0"/>
              </a:endParaRPr>
            </a:p>
          </p:txBody>
        </p:sp>
        <p:sp>
          <p:nvSpPr>
            <p:cNvPr id="27666" name="Rectangle 30"/>
            <p:cNvSpPr>
              <a:spLocks noChangeArrowheads="1"/>
            </p:cNvSpPr>
            <p:nvPr/>
          </p:nvSpPr>
          <p:spPr bwMode="auto">
            <a:xfrm>
              <a:off x="1064" y="2195"/>
              <a:ext cx="165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5</a:t>
              </a:r>
              <a:endParaRPr lang="en-US">
                <a:latin typeface="Arial" charset="0"/>
              </a:endParaRPr>
            </a:p>
          </p:txBody>
        </p:sp>
        <p:sp>
          <p:nvSpPr>
            <p:cNvPr id="27667" name="Rectangle 31"/>
            <p:cNvSpPr>
              <a:spLocks noChangeArrowheads="1"/>
            </p:cNvSpPr>
            <p:nvPr/>
          </p:nvSpPr>
          <p:spPr bwMode="auto">
            <a:xfrm>
              <a:off x="3699" y="2178"/>
              <a:ext cx="299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 </a:t>
              </a:r>
              <a:r>
                <a:rPr lang="en-US" b="1">
                  <a:solidFill>
                    <a:schemeClr val="folHlink"/>
                  </a:solidFill>
                  <a:latin typeface="Arial" charset="0"/>
                </a:rPr>
                <a:t> 77</a:t>
              </a:r>
            </a:p>
          </p:txBody>
        </p:sp>
        <p:sp>
          <p:nvSpPr>
            <p:cNvPr id="27668" name="Rectangle 32"/>
            <p:cNvSpPr>
              <a:spLocks noChangeArrowheads="1"/>
            </p:cNvSpPr>
            <p:nvPr/>
          </p:nvSpPr>
          <p:spPr bwMode="auto">
            <a:xfrm>
              <a:off x="4325" y="2072"/>
              <a:ext cx="726" cy="446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latin typeface="Arial" charset="0"/>
                </a:rPr>
                <a:t>101</a:t>
              </a:r>
            </a:p>
          </p:txBody>
        </p:sp>
        <p:sp>
          <p:nvSpPr>
            <p:cNvPr id="27669" name="Rectangle 33"/>
            <p:cNvSpPr>
              <a:spLocks noChangeArrowheads="1"/>
            </p:cNvSpPr>
            <p:nvPr/>
          </p:nvSpPr>
          <p:spPr bwMode="auto">
            <a:xfrm>
              <a:off x="1157" y="1776"/>
              <a:ext cx="2426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0	1              2              3           4            5 </a:t>
              </a:r>
              <a:endParaRPr lang="en-US">
                <a:latin typeface="Arial" charset="0"/>
              </a:endParaRPr>
            </a:p>
          </p:txBody>
        </p:sp>
      </p:grpSp>
      <p:sp>
        <p:nvSpPr>
          <p:cNvPr id="27654" name="Text Box 48"/>
          <p:cNvSpPr txBox="1">
            <a:spLocks noChangeArrowheads="1"/>
          </p:cNvSpPr>
          <p:nvPr/>
        </p:nvSpPr>
        <p:spPr bwMode="auto">
          <a:xfrm>
            <a:off x="679451" y="3794126"/>
            <a:ext cx="3556000" cy="707886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I = 3 J = 4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35 &gt; 77 ? No Swap</a:t>
            </a:r>
          </a:p>
        </p:txBody>
      </p:sp>
      <p:sp>
        <p:nvSpPr>
          <p:cNvPr id="27655" name="Freeform 50"/>
          <p:cNvSpPr>
            <a:spLocks/>
          </p:cNvSpPr>
          <p:nvPr/>
        </p:nvSpPr>
        <p:spPr bwMode="auto">
          <a:xfrm>
            <a:off x="7588251" y="4175125"/>
            <a:ext cx="1422400" cy="584200"/>
          </a:xfrm>
          <a:custGeom>
            <a:avLst/>
            <a:gdLst>
              <a:gd name="T0" fmla="*/ 0 w 672"/>
              <a:gd name="T1" fmla="*/ 2147483647 h 368"/>
              <a:gd name="T2" fmla="*/ 2147483647 w 672"/>
              <a:gd name="T3" fmla="*/ 0 h 368"/>
              <a:gd name="T4" fmla="*/ 2147483647 w 672"/>
              <a:gd name="T5" fmla="*/ 2147483647 h 368"/>
              <a:gd name="T6" fmla="*/ 0 60000 65536"/>
              <a:gd name="T7" fmla="*/ 0 60000 65536"/>
              <a:gd name="T8" fmla="*/ 0 60000 65536"/>
              <a:gd name="T9" fmla="*/ 0 w 672"/>
              <a:gd name="T10" fmla="*/ 0 h 368"/>
              <a:gd name="T11" fmla="*/ 672 w 672"/>
              <a:gd name="T12" fmla="*/ 368 h 3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68">
                <a:moveTo>
                  <a:pt x="0" y="367"/>
                </a:moveTo>
                <a:cubicBezTo>
                  <a:pt x="54" y="306"/>
                  <a:pt x="211" y="0"/>
                  <a:pt x="323" y="0"/>
                </a:cubicBezTo>
                <a:cubicBezTo>
                  <a:pt x="435" y="0"/>
                  <a:pt x="599" y="291"/>
                  <a:pt x="672" y="368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27656" name="Text Box 54"/>
          <p:cNvSpPr txBox="1">
            <a:spLocks noChangeArrowheads="1"/>
          </p:cNvSpPr>
          <p:nvPr/>
        </p:nvSpPr>
        <p:spPr bwMode="auto">
          <a:xfrm>
            <a:off x="9315451" y="3870325"/>
            <a:ext cx="1625600" cy="369888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No Swap</a:t>
            </a:r>
          </a:p>
        </p:txBody>
      </p:sp>
    </p:spTree>
    <p:extLst>
      <p:ext uri="{BB962C8B-B14F-4D97-AF65-F5344CB8AC3E}">
        <p14:creationId xmlns:p14="http://schemas.microsoft.com/office/powerpoint/2010/main" val="349372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34"/>
          <p:cNvGrpSpPr>
            <a:grpSpLocks/>
          </p:cNvGrpSpPr>
          <p:nvPr/>
        </p:nvGrpSpPr>
        <p:grpSpPr bwMode="auto">
          <a:xfrm>
            <a:off x="2842685" y="4433887"/>
            <a:ext cx="7823559" cy="914336"/>
            <a:chOff x="960" y="1776"/>
            <a:chExt cx="4106" cy="755"/>
          </a:xfrm>
        </p:grpSpPr>
        <p:sp>
          <p:nvSpPr>
            <p:cNvPr id="28680" name="Rectangle 35"/>
            <p:cNvSpPr>
              <a:spLocks noChangeArrowheads="1"/>
            </p:cNvSpPr>
            <p:nvPr/>
          </p:nvSpPr>
          <p:spPr bwMode="auto">
            <a:xfrm>
              <a:off x="960" y="2077"/>
              <a:ext cx="4106" cy="45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1" name="Line 36"/>
            <p:cNvSpPr>
              <a:spLocks noChangeShapeType="1"/>
            </p:cNvSpPr>
            <p:nvPr/>
          </p:nvSpPr>
          <p:spPr bwMode="auto">
            <a:xfrm>
              <a:off x="1596" y="2074"/>
              <a:ext cx="0" cy="4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8682" name="Line 37"/>
            <p:cNvSpPr>
              <a:spLocks noChangeShapeType="1"/>
            </p:cNvSpPr>
            <p:nvPr/>
          </p:nvSpPr>
          <p:spPr bwMode="auto">
            <a:xfrm>
              <a:off x="2237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8683" name="Line 38"/>
            <p:cNvSpPr>
              <a:spLocks noChangeShapeType="1"/>
            </p:cNvSpPr>
            <p:nvPr/>
          </p:nvSpPr>
          <p:spPr bwMode="auto">
            <a:xfrm>
              <a:off x="2891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8684" name="Line 39"/>
            <p:cNvSpPr>
              <a:spLocks noChangeShapeType="1"/>
            </p:cNvSpPr>
            <p:nvPr/>
          </p:nvSpPr>
          <p:spPr bwMode="auto">
            <a:xfrm>
              <a:off x="3590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8685" name="Line 40"/>
            <p:cNvSpPr>
              <a:spLocks noChangeShapeType="1"/>
            </p:cNvSpPr>
            <p:nvPr/>
          </p:nvSpPr>
          <p:spPr bwMode="auto">
            <a:xfrm>
              <a:off x="4317" y="2082"/>
              <a:ext cx="0" cy="44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8686" name="Rectangle 41"/>
            <p:cNvSpPr>
              <a:spLocks noChangeArrowheads="1"/>
            </p:cNvSpPr>
            <p:nvPr/>
          </p:nvSpPr>
          <p:spPr bwMode="auto">
            <a:xfrm>
              <a:off x="3042" y="217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solidFill>
                    <a:schemeClr val="tx2"/>
                  </a:solidFill>
                  <a:latin typeface="Arial" charset="0"/>
                </a:rPr>
                <a:t>35</a:t>
              </a:r>
              <a:endParaRPr lang="en-US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8687" name="Rectangle 42"/>
            <p:cNvSpPr>
              <a:spLocks noChangeArrowheads="1"/>
            </p:cNvSpPr>
            <p:nvPr/>
          </p:nvSpPr>
          <p:spPr bwMode="auto">
            <a:xfrm>
              <a:off x="2357" y="218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42</a:t>
              </a:r>
              <a:endParaRPr lang="en-US">
                <a:latin typeface="Arial" charset="0"/>
              </a:endParaRPr>
            </a:p>
          </p:txBody>
        </p:sp>
        <p:sp>
          <p:nvSpPr>
            <p:cNvPr id="28688" name="Rectangle 43"/>
            <p:cNvSpPr>
              <a:spLocks noChangeArrowheads="1"/>
            </p:cNvSpPr>
            <p:nvPr/>
          </p:nvSpPr>
          <p:spPr bwMode="auto">
            <a:xfrm>
              <a:off x="1674" y="218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12</a:t>
              </a:r>
              <a:endParaRPr lang="en-US">
                <a:latin typeface="Arial" charset="0"/>
              </a:endParaRPr>
            </a:p>
          </p:txBody>
        </p:sp>
        <p:sp>
          <p:nvSpPr>
            <p:cNvPr id="28689" name="Rectangle 44"/>
            <p:cNvSpPr>
              <a:spLocks noChangeArrowheads="1"/>
            </p:cNvSpPr>
            <p:nvPr/>
          </p:nvSpPr>
          <p:spPr bwMode="auto">
            <a:xfrm>
              <a:off x="1064" y="2195"/>
              <a:ext cx="165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5</a:t>
              </a:r>
              <a:endParaRPr lang="en-US">
                <a:latin typeface="Arial" charset="0"/>
              </a:endParaRPr>
            </a:p>
          </p:txBody>
        </p:sp>
        <p:sp>
          <p:nvSpPr>
            <p:cNvPr id="28690" name="Rectangle 45"/>
            <p:cNvSpPr>
              <a:spLocks noChangeArrowheads="1"/>
            </p:cNvSpPr>
            <p:nvPr/>
          </p:nvSpPr>
          <p:spPr bwMode="auto">
            <a:xfrm>
              <a:off x="3699" y="2178"/>
              <a:ext cx="300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 </a:t>
              </a:r>
              <a:r>
                <a:rPr lang="en-US" b="1">
                  <a:solidFill>
                    <a:schemeClr val="folHlink"/>
                  </a:solidFill>
                  <a:latin typeface="Arial" charset="0"/>
                </a:rPr>
                <a:t> </a:t>
              </a:r>
              <a:r>
                <a:rPr lang="en-US" b="1">
                  <a:latin typeface="Arial" charset="0"/>
                </a:rPr>
                <a:t>77</a:t>
              </a:r>
            </a:p>
          </p:txBody>
        </p:sp>
        <p:sp>
          <p:nvSpPr>
            <p:cNvPr id="28691" name="Rectangle 46"/>
            <p:cNvSpPr>
              <a:spLocks noChangeArrowheads="1"/>
            </p:cNvSpPr>
            <p:nvPr/>
          </p:nvSpPr>
          <p:spPr bwMode="auto">
            <a:xfrm>
              <a:off x="4325" y="2072"/>
              <a:ext cx="726" cy="446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latin typeface="Arial" charset="0"/>
                </a:rPr>
                <a:t>101</a:t>
              </a:r>
            </a:p>
          </p:txBody>
        </p:sp>
        <p:sp>
          <p:nvSpPr>
            <p:cNvPr id="28692" name="Rectangle 47"/>
            <p:cNvSpPr>
              <a:spLocks noChangeArrowheads="1"/>
            </p:cNvSpPr>
            <p:nvPr/>
          </p:nvSpPr>
          <p:spPr bwMode="auto">
            <a:xfrm>
              <a:off x="1157" y="1776"/>
              <a:ext cx="3705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 dirty="0">
                  <a:latin typeface="Arial" charset="0"/>
                </a:rPr>
                <a:t>0	</a:t>
              </a:r>
              <a:r>
                <a:rPr lang="en-US" b="1" dirty="0" smtClean="0">
                  <a:latin typeface="Arial" charset="0"/>
                </a:rPr>
                <a:t>             1                 2                  3                    4                    5 </a:t>
              </a:r>
              <a:endParaRPr lang="en-US" dirty="0">
                <a:latin typeface="Arial" charset="0"/>
              </a:endParaRPr>
            </a:p>
          </p:txBody>
        </p:sp>
      </p:grpSp>
      <p:sp>
        <p:nvSpPr>
          <p:cNvPr id="28675" name="Freeform 49"/>
          <p:cNvSpPr>
            <a:spLocks/>
          </p:cNvSpPr>
          <p:nvPr/>
        </p:nvSpPr>
        <p:spPr bwMode="auto">
          <a:xfrm>
            <a:off x="5789084" y="4052888"/>
            <a:ext cx="1422400" cy="584200"/>
          </a:xfrm>
          <a:custGeom>
            <a:avLst/>
            <a:gdLst>
              <a:gd name="T0" fmla="*/ 0 w 672"/>
              <a:gd name="T1" fmla="*/ 2147483647 h 368"/>
              <a:gd name="T2" fmla="*/ 2147483647 w 672"/>
              <a:gd name="T3" fmla="*/ 0 h 368"/>
              <a:gd name="T4" fmla="*/ 2147483647 w 672"/>
              <a:gd name="T5" fmla="*/ 2147483647 h 368"/>
              <a:gd name="T6" fmla="*/ 0 60000 65536"/>
              <a:gd name="T7" fmla="*/ 0 60000 65536"/>
              <a:gd name="T8" fmla="*/ 0 60000 65536"/>
              <a:gd name="T9" fmla="*/ 0 w 672"/>
              <a:gd name="T10" fmla="*/ 0 h 368"/>
              <a:gd name="T11" fmla="*/ 672 w 672"/>
              <a:gd name="T12" fmla="*/ 368 h 3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68">
                <a:moveTo>
                  <a:pt x="0" y="367"/>
                </a:moveTo>
                <a:cubicBezTo>
                  <a:pt x="54" y="306"/>
                  <a:pt x="211" y="0"/>
                  <a:pt x="323" y="0"/>
                </a:cubicBezTo>
                <a:cubicBezTo>
                  <a:pt x="435" y="0"/>
                  <a:pt x="599" y="291"/>
                  <a:pt x="672" y="368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28676" name="Text Box 51"/>
          <p:cNvSpPr txBox="1">
            <a:spLocks noChangeArrowheads="1"/>
          </p:cNvSpPr>
          <p:nvPr/>
        </p:nvSpPr>
        <p:spPr bwMode="auto">
          <a:xfrm>
            <a:off x="810684" y="3748088"/>
            <a:ext cx="3556000" cy="707886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>
                <a:latin typeface="Tahoma" pitchFamily="34" charset="0"/>
              </a:rPr>
              <a:t>I = 3 J = 3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>
                <a:latin typeface="Tahoma" pitchFamily="34" charset="0"/>
              </a:rPr>
              <a:t>42 &gt; 35 ?  Swap</a:t>
            </a:r>
          </a:p>
        </p:txBody>
      </p:sp>
      <p:sp>
        <p:nvSpPr>
          <p:cNvPr id="28677" name="Text Box 53"/>
          <p:cNvSpPr txBox="1">
            <a:spLocks noChangeArrowheads="1"/>
          </p:cNvSpPr>
          <p:nvPr/>
        </p:nvSpPr>
        <p:spPr bwMode="auto">
          <a:xfrm>
            <a:off x="7414684" y="3824289"/>
            <a:ext cx="1625600" cy="400110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ahoma" pitchFamily="34" charset="0"/>
              </a:rPr>
              <a:t>Swap</a:t>
            </a:r>
          </a:p>
        </p:txBody>
      </p:sp>
      <p:sp>
        <p:nvSpPr>
          <p:cNvPr id="286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Cara Kerja</a:t>
            </a:r>
            <a:br>
              <a:rPr lang="en-AU" smtClean="0"/>
            </a:br>
            <a:r>
              <a:rPr lang="en-AU" smtClean="0"/>
              <a:t>Algoritma Bubble Sort</a:t>
            </a:r>
          </a:p>
        </p:txBody>
      </p:sp>
      <p:sp>
        <p:nvSpPr>
          <p:cNvPr id="28679" name="Content Placeholder 2"/>
          <p:cNvSpPr>
            <a:spLocks noGrp="1"/>
          </p:cNvSpPr>
          <p:nvPr>
            <p:ph idx="1"/>
          </p:nvPr>
        </p:nvSpPr>
        <p:spPr>
          <a:xfrm>
            <a:off x="798781" y="1818314"/>
            <a:ext cx="10972800" cy="1828800"/>
          </a:xfrm>
        </p:spPr>
        <p:txBody>
          <a:bodyPr>
            <a:normAutofit fontScale="92500"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i=3, j=3</a:t>
            </a:r>
          </a:p>
          <a:p>
            <a:r>
              <a:rPr lang="en-US" sz="2000" dirty="0" err="1" smtClean="0"/>
              <a:t>Jika</a:t>
            </a:r>
            <a:r>
              <a:rPr lang="en-US" sz="2000" dirty="0" smtClean="0"/>
              <a:t> Data[j-1]&gt;Data[j]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tukar</a:t>
            </a:r>
            <a:r>
              <a:rPr lang="en-US" sz="2000" dirty="0" smtClean="0"/>
              <a:t> data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. Data[2] &gt; Data[3], </a:t>
            </a:r>
            <a:r>
              <a:rPr lang="en-US" sz="2000" b="1" dirty="0" smtClean="0">
                <a:solidFill>
                  <a:srgbClr val="0070C0"/>
                </a:solidFill>
              </a:rPr>
              <a:t>42&gt;35 </a:t>
            </a:r>
            <a:r>
              <a:rPr lang="en-US" sz="2000" b="1" dirty="0" err="1" smtClean="0">
                <a:solidFill>
                  <a:srgbClr val="0070C0"/>
                </a:solidFill>
              </a:rPr>
              <a:t>bernilai</a:t>
            </a:r>
            <a:r>
              <a:rPr lang="en-US" sz="2000" b="1" dirty="0" smtClean="0">
                <a:solidFill>
                  <a:srgbClr val="0070C0"/>
                </a:solidFill>
              </a:rPr>
              <a:t> true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data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ditukar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Selanjutnya</a:t>
            </a:r>
            <a:r>
              <a:rPr lang="en-US" sz="2000" dirty="0" smtClean="0"/>
              <a:t> j--,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j = 2,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j&gt;=i, 2&gt;=3 </a:t>
            </a:r>
            <a:r>
              <a:rPr lang="en-US" sz="2000" dirty="0" err="1" smtClean="0"/>
              <a:t>bernilai</a:t>
            </a:r>
            <a:r>
              <a:rPr lang="en-US" sz="2000" dirty="0" smtClean="0"/>
              <a:t> false </a:t>
            </a:r>
            <a:r>
              <a:rPr lang="en-US" sz="2000" dirty="0" err="1" smtClean="0"/>
              <a:t>maka</a:t>
            </a:r>
            <a:r>
              <a:rPr lang="en-US" sz="2000" dirty="0" smtClean="0"/>
              <a:t> proses looping 2 </a:t>
            </a:r>
            <a:r>
              <a:rPr lang="en-US" sz="2000" dirty="0" err="1" smtClean="0"/>
              <a:t>selesai</a:t>
            </a:r>
            <a:r>
              <a:rPr lang="en-US" sz="2000" dirty="0" smtClean="0"/>
              <a:t>. </a:t>
            </a:r>
          </a:p>
          <a:p>
            <a:r>
              <a:rPr lang="en-AU" sz="2000" dirty="0" err="1" smtClean="0"/>
              <a:t>Selanjutnya</a:t>
            </a:r>
            <a:r>
              <a:rPr lang="en-AU" sz="2000" dirty="0" smtClean="0"/>
              <a:t>, i++ </a:t>
            </a:r>
            <a:r>
              <a:rPr lang="en-AU" sz="2000" dirty="0" err="1" smtClean="0"/>
              <a:t>menjadi</a:t>
            </a:r>
            <a:r>
              <a:rPr lang="en-AU" sz="2000" dirty="0" smtClean="0"/>
              <a:t> i=4</a:t>
            </a:r>
          </a:p>
          <a:p>
            <a:endParaRPr lang="en-AU" sz="2000" dirty="0" smtClean="0"/>
          </a:p>
        </p:txBody>
      </p:sp>
    </p:spTree>
    <p:extLst>
      <p:ext uri="{BB962C8B-B14F-4D97-AF65-F5344CB8AC3E}">
        <p14:creationId xmlns:p14="http://schemas.microsoft.com/office/powerpoint/2010/main" val="532259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Cara Kerja</a:t>
            </a:r>
            <a:br>
              <a:rPr lang="en-AU" smtClean="0"/>
            </a:br>
            <a:r>
              <a:rPr lang="en-AU" smtClean="0"/>
              <a:t>Algoritma Bubble Sort</a:t>
            </a:r>
          </a:p>
        </p:txBody>
      </p:sp>
      <p:sp>
        <p:nvSpPr>
          <p:cNvPr id="2969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dirty="0" err="1" smtClean="0"/>
              <a:t>Dimulai</a:t>
            </a:r>
            <a:r>
              <a:rPr lang="en-AU" sz="2000" dirty="0" smtClean="0"/>
              <a:t> </a:t>
            </a:r>
            <a:r>
              <a:rPr lang="en-AU" sz="2000" b="1" dirty="0" smtClean="0">
                <a:solidFill>
                  <a:srgbClr val="0070C0"/>
                </a:solidFill>
              </a:rPr>
              <a:t>i=4</a:t>
            </a:r>
            <a:r>
              <a:rPr lang="en-AU" sz="2000" dirty="0" smtClean="0"/>
              <a:t> </a:t>
            </a:r>
            <a:r>
              <a:rPr lang="en-AU" sz="2000" dirty="0" err="1" smtClean="0"/>
              <a:t>karena</a:t>
            </a:r>
            <a:r>
              <a:rPr lang="en-AU" sz="2000" dirty="0" smtClean="0"/>
              <a:t> i&lt;(N-1), 4&lt;5, </a:t>
            </a:r>
            <a:r>
              <a:rPr lang="en-AU" sz="2000" dirty="0" err="1" smtClean="0"/>
              <a:t>maka</a:t>
            </a:r>
            <a:r>
              <a:rPr lang="en-AU" sz="2000" dirty="0" smtClean="0"/>
              <a:t> proses looping 1 </a:t>
            </a:r>
            <a:r>
              <a:rPr lang="en-AU" sz="2000" dirty="0" err="1" smtClean="0"/>
              <a:t>dilanjutkan</a:t>
            </a:r>
            <a:r>
              <a:rPr lang="en-AU" sz="2000" dirty="0" smtClean="0"/>
              <a:t>.</a:t>
            </a:r>
          </a:p>
          <a:p>
            <a:r>
              <a:rPr lang="en-AU" sz="2000" dirty="0" err="1" smtClean="0"/>
              <a:t>Tentukan</a:t>
            </a:r>
            <a:r>
              <a:rPr lang="en-AU" sz="2000" dirty="0" smtClean="0"/>
              <a:t> j=N-1=5, </a:t>
            </a:r>
            <a:r>
              <a:rPr lang="en-AU" sz="2000" dirty="0" err="1" smtClean="0"/>
              <a:t>sehingga</a:t>
            </a:r>
            <a:r>
              <a:rPr lang="en-AU" sz="2000" dirty="0" smtClean="0"/>
              <a:t> </a:t>
            </a:r>
            <a:r>
              <a:rPr lang="en-AU" sz="2000" b="1" dirty="0" smtClean="0">
                <a:solidFill>
                  <a:srgbClr val="0070C0"/>
                </a:solidFill>
              </a:rPr>
              <a:t>j=5</a:t>
            </a:r>
            <a:r>
              <a:rPr lang="en-AU" sz="2000" dirty="0" smtClean="0"/>
              <a:t>, </a:t>
            </a:r>
            <a:r>
              <a:rPr lang="en-AU" sz="2000" dirty="0" err="1" smtClean="0"/>
              <a:t>selama</a:t>
            </a:r>
            <a:r>
              <a:rPr lang="en-AU" sz="2000" dirty="0" smtClean="0"/>
              <a:t> j&gt;=i </a:t>
            </a:r>
            <a:r>
              <a:rPr lang="en-AU" sz="2000" dirty="0" err="1" smtClean="0"/>
              <a:t>yaitu</a:t>
            </a:r>
            <a:r>
              <a:rPr lang="en-AU" sz="2000" dirty="0" smtClean="0"/>
              <a:t> 5&gt;4 </a:t>
            </a:r>
            <a:r>
              <a:rPr lang="en-AU" sz="2000" dirty="0" err="1" smtClean="0"/>
              <a:t>maka</a:t>
            </a:r>
            <a:r>
              <a:rPr lang="en-AU" sz="2000" dirty="0" smtClean="0"/>
              <a:t> proses looping 2 </a:t>
            </a:r>
            <a:r>
              <a:rPr lang="en-AU" sz="2000" dirty="0" err="1" smtClean="0"/>
              <a:t>dilanjutkan</a:t>
            </a:r>
            <a:r>
              <a:rPr lang="en-AU" sz="2000" dirty="0" smtClean="0"/>
              <a:t>. </a:t>
            </a:r>
          </a:p>
          <a:p>
            <a:r>
              <a:rPr lang="en-US" sz="2000" dirty="0" err="1" smtClean="0"/>
              <a:t>Jika</a:t>
            </a:r>
            <a:r>
              <a:rPr lang="en-US" sz="2000" dirty="0" smtClean="0"/>
              <a:t> Data[j-1]&gt;Data[j]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tukar</a:t>
            </a:r>
            <a:r>
              <a:rPr lang="en-US" sz="2000" dirty="0" smtClean="0"/>
              <a:t> data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. Data[4] &gt; Data[5], </a:t>
            </a:r>
            <a:r>
              <a:rPr lang="en-US" sz="2000" b="1" dirty="0" smtClean="0">
                <a:solidFill>
                  <a:srgbClr val="0070C0"/>
                </a:solidFill>
              </a:rPr>
              <a:t>77 &lt; 101 </a:t>
            </a:r>
            <a:r>
              <a:rPr lang="en-US" sz="2000" dirty="0" err="1" smtClean="0"/>
              <a:t>bernilai</a:t>
            </a:r>
            <a:r>
              <a:rPr lang="en-US" sz="2000" dirty="0" smtClean="0"/>
              <a:t> false, </a:t>
            </a:r>
            <a:r>
              <a:rPr lang="en-US" sz="2000" dirty="0" err="1" smtClean="0"/>
              <a:t>maka</a:t>
            </a:r>
            <a:r>
              <a:rPr lang="en-US" sz="2000" dirty="0" smtClean="0"/>
              <a:t> data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ditukar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Selanjutnya</a:t>
            </a:r>
            <a:r>
              <a:rPr lang="en-US" sz="2000" dirty="0" smtClean="0"/>
              <a:t> j--,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j = 4</a:t>
            </a:r>
            <a:endParaRPr lang="en-AU" sz="2000" dirty="0" smtClean="0"/>
          </a:p>
          <a:p>
            <a:endParaRPr lang="en-AU" sz="2000" dirty="0" smtClean="0"/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165600" y="6305550"/>
            <a:ext cx="3860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mtClean="0">
                <a:latin typeface="Arial Narrow" pitchFamily="34" charset="0"/>
              </a:rPr>
              <a:t>PENS-ITS</a:t>
            </a:r>
          </a:p>
        </p:txBody>
      </p:sp>
      <p:grpSp>
        <p:nvGrpSpPr>
          <p:cNvPr id="29701" name="Group 31"/>
          <p:cNvGrpSpPr>
            <a:grpSpLocks/>
          </p:cNvGrpSpPr>
          <p:nvPr/>
        </p:nvGrpSpPr>
        <p:grpSpPr bwMode="auto">
          <a:xfrm>
            <a:off x="2328333" y="4800599"/>
            <a:ext cx="7823200" cy="914336"/>
            <a:chOff x="960" y="1776"/>
            <a:chExt cx="4106" cy="755"/>
          </a:xfrm>
        </p:grpSpPr>
        <p:sp>
          <p:nvSpPr>
            <p:cNvPr id="29705" name="Rectangle 32"/>
            <p:cNvSpPr>
              <a:spLocks noChangeArrowheads="1"/>
            </p:cNvSpPr>
            <p:nvPr/>
          </p:nvSpPr>
          <p:spPr bwMode="auto">
            <a:xfrm>
              <a:off x="960" y="2077"/>
              <a:ext cx="4106" cy="45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6" name="Line 33"/>
            <p:cNvSpPr>
              <a:spLocks noChangeShapeType="1"/>
            </p:cNvSpPr>
            <p:nvPr/>
          </p:nvSpPr>
          <p:spPr bwMode="auto">
            <a:xfrm>
              <a:off x="1596" y="2074"/>
              <a:ext cx="0" cy="4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9707" name="Line 34"/>
            <p:cNvSpPr>
              <a:spLocks noChangeShapeType="1"/>
            </p:cNvSpPr>
            <p:nvPr/>
          </p:nvSpPr>
          <p:spPr bwMode="auto">
            <a:xfrm>
              <a:off x="2237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9708" name="Line 35"/>
            <p:cNvSpPr>
              <a:spLocks noChangeShapeType="1"/>
            </p:cNvSpPr>
            <p:nvPr/>
          </p:nvSpPr>
          <p:spPr bwMode="auto">
            <a:xfrm>
              <a:off x="2891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9709" name="Line 36"/>
            <p:cNvSpPr>
              <a:spLocks noChangeShapeType="1"/>
            </p:cNvSpPr>
            <p:nvPr/>
          </p:nvSpPr>
          <p:spPr bwMode="auto">
            <a:xfrm>
              <a:off x="3590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9710" name="Line 37"/>
            <p:cNvSpPr>
              <a:spLocks noChangeShapeType="1"/>
            </p:cNvSpPr>
            <p:nvPr/>
          </p:nvSpPr>
          <p:spPr bwMode="auto">
            <a:xfrm>
              <a:off x="4317" y="2082"/>
              <a:ext cx="0" cy="44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9711" name="Rectangle 38"/>
            <p:cNvSpPr>
              <a:spLocks noChangeArrowheads="1"/>
            </p:cNvSpPr>
            <p:nvPr/>
          </p:nvSpPr>
          <p:spPr bwMode="auto">
            <a:xfrm>
              <a:off x="3042" y="217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42</a:t>
              </a:r>
              <a:endParaRPr lang="en-US">
                <a:latin typeface="Arial" charset="0"/>
              </a:endParaRPr>
            </a:p>
          </p:txBody>
        </p:sp>
        <p:sp>
          <p:nvSpPr>
            <p:cNvPr id="29712" name="Rectangle 39"/>
            <p:cNvSpPr>
              <a:spLocks noChangeArrowheads="1"/>
            </p:cNvSpPr>
            <p:nvPr/>
          </p:nvSpPr>
          <p:spPr bwMode="auto">
            <a:xfrm>
              <a:off x="2357" y="218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35</a:t>
              </a:r>
              <a:endParaRPr lang="en-US">
                <a:latin typeface="Arial" charset="0"/>
              </a:endParaRPr>
            </a:p>
          </p:txBody>
        </p:sp>
        <p:sp>
          <p:nvSpPr>
            <p:cNvPr id="29713" name="Rectangle 40"/>
            <p:cNvSpPr>
              <a:spLocks noChangeArrowheads="1"/>
            </p:cNvSpPr>
            <p:nvPr/>
          </p:nvSpPr>
          <p:spPr bwMode="auto">
            <a:xfrm>
              <a:off x="1674" y="218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12</a:t>
              </a:r>
              <a:endParaRPr lang="en-US">
                <a:latin typeface="Arial" charset="0"/>
              </a:endParaRPr>
            </a:p>
          </p:txBody>
        </p:sp>
        <p:sp>
          <p:nvSpPr>
            <p:cNvPr id="29714" name="Rectangle 41"/>
            <p:cNvSpPr>
              <a:spLocks noChangeArrowheads="1"/>
            </p:cNvSpPr>
            <p:nvPr/>
          </p:nvSpPr>
          <p:spPr bwMode="auto">
            <a:xfrm>
              <a:off x="1064" y="2195"/>
              <a:ext cx="165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5</a:t>
              </a:r>
              <a:endParaRPr lang="en-US">
                <a:latin typeface="Arial" charset="0"/>
              </a:endParaRPr>
            </a:p>
          </p:txBody>
        </p:sp>
        <p:sp>
          <p:nvSpPr>
            <p:cNvPr id="29715" name="Rectangle 42"/>
            <p:cNvSpPr>
              <a:spLocks noChangeArrowheads="1"/>
            </p:cNvSpPr>
            <p:nvPr/>
          </p:nvSpPr>
          <p:spPr bwMode="auto">
            <a:xfrm>
              <a:off x="3699" y="2178"/>
              <a:ext cx="300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 </a:t>
              </a:r>
              <a:r>
                <a:rPr lang="en-US" b="1">
                  <a:solidFill>
                    <a:schemeClr val="folHlink"/>
                  </a:solidFill>
                  <a:latin typeface="Arial" charset="0"/>
                </a:rPr>
                <a:t> </a:t>
              </a:r>
              <a:r>
                <a:rPr lang="en-US" b="1">
                  <a:latin typeface="Arial" charset="0"/>
                </a:rPr>
                <a:t>77</a:t>
              </a:r>
            </a:p>
          </p:txBody>
        </p:sp>
        <p:sp>
          <p:nvSpPr>
            <p:cNvPr id="29716" name="Rectangle 43"/>
            <p:cNvSpPr>
              <a:spLocks noChangeArrowheads="1"/>
            </p:cNvSpPr>
            <p:nvPr/>
          </p:nvSpPr>
          <p:spPr bwMode="auto">
            <a:xfrm>
              <a:off x="4325" y="2072"/>
              <a:ext cx="726" cy="446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solidFill>
                    <a:schemeClr val="folHlink"/>
                  </a:solidFill>
                  <a:latin typeface="Arial" charset="0"/>
                </a:rPr>
                <a:t>101</a:t>
              </a:r>
            </a:p>
          </p:txBody>
        </p:sp>
        <p:sp>
          <p:nvSpPr>
            <p:cNvPr id="29717" name="Rectangle 44"/>
            <p:cNvSpPr>
              <a:spLocks noChangeArrowheads="1"/>
            </p:cNvSpPr>
            <p:nvPr/>
          </p:nvSpPr>
          <p:spPr bwMode="auto">
            <a:xfrm>
              <a:off x="1157" y="1776"/>
              <a:ext cx="367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 dirty="0" smtClean="0">
                  <a:latin typeface="Arial" charset="0"/>
                </a:rPr>
                <a:t> 0</a:t>
              </a:r>
              <a:r>
                <a:rPr lang="en-US" b="1" dirty="0">
                  <a:latin typeface="Arial" charset="0"/>
                </a:rPr>
                <a:t>	</a:t>
              </a:r>
              <a:r>
                <a:rPr lang="en-US" b="1" dirty="0" smtClean="0">
                  <a:latin typeface="Arial" charset="0"/>
                </a:rPr>
                <a:t>             1                 2                  3                  4                      5 </a:t>
              </a:r>
              <a:endParaRPr lang="en-US" dirty="0">
                <a:latin typeface="Arial" charset="0"/>
              </a:endParaRPr>
            </a:p>
          </p:txBody>
        </p:sp>
      </p:grpSp>
      <p:sp>
        <p:nvSpPr>
          <p:cNvPr id="29702" name="Text Box 73"/>
          <p:cNvSpPr txBox="1">
            <a:spLocks noChangeArrowheads="1"/>
          </p:cNvSpPr>
          <p:nvPr/>
        </p:nvSpPr>
        <p:spPr bwMode="auto">
          <a:xfrm>
            <a:off x="1218799" y="3910668"/>
            <a:ext cx="3860800" cy="63094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I = 4 J = 5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77 &gt; 101 ? No Swap</a:t>
            </a:r>
          </a:p>
        </p:txBody>
      </p:sp>
      <p:sp>
        <p:nvSpPr>
          <p:cNvPr id="29703" name="Freeform 74"/>
          <p:cNvSpPr>
            <a:spLocks/>
          </p:cNvSpPr>
          <p:nvPr/>
        </p:nvSpPr>
        <p:spPr bwMode="auto">
          <a:xfrm>
            <a:off x="7916333" y="4419600"/>
            <a:ext cx="1422400" cy="584200"/>
          </a:xfrm>
          <a:custGeom>
            <a:avLst/>
            <a:gdLst>
              <a:gd name="T0" fmla="*/ 0 w 672"/>
              <a:gd name="T1" fmla="*/ 2147483647 h 368"/>
              <a:gd name="T2" fmla="*/ 2147483647 w 672"/>
              <a:gd name="T3" fmla="*/ 0 h 368"/>
              <a:gd name="T4" fmla="*/ 2147483647 w 672"/>
              <a:gd name="T5" fmla="*/ 2147483647 h 368"/>
              <a:gd name="T6" fmla="*/ 0 60000 65536"/>
              <a:gd name="T7" fmla="*/ 0 60000 65536"/>
              <a:gd name="T8" fmla="*/ 0 60000 65536"/>
              <a:gd name="T9" fmla="*/ 0 w 672"/>
              <a:gd name="T10" fmla="*/ 0 h 368"/>
              <a:gd name="T11" fmla="*/ 672 w 672"/>
              <a:gd name="T12" fmla="*/ 368 h 3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68">
                <a:moveTo>
                  <a:pt x="0" y="367"/>
                </a:moveTo>
                <a:cubicBezTo>
                  <a:pt x="54" y="306"/>
                  <a:pt x="211" y="0"/>
                  <a:pt x="323" y="0"/>
                </a:cubicBezTo>
                <a:cubicBezTo>
                  <a:pt x="435" y="0"/>
                  <a:pt x="599" y="291"/>
                  <a:pt x="672" y="368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29704" name="Text Box 91"/>
          <p:cNvSpPr txBox="1">
            <a:spLocks noChangeArrowheads="1"/>
          </p:cNvSpPr>
          <p:nvPr/>
        </p:nvSpPr>
        <p:spPr bwMode="auto">
          <a:xfrm>
            <a:off x="8331200" y="3979863"/>
            <a:ext cx="1625600" cy="368300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No Swap</a:t>
            </a:r>
          </a:p>
        </p:txBody>
      </p:sp>
    </p:spTree>
    <p:extLst>
      <p:ext uri="{BB962C8B-B14F-4D97-AF65-F5344CB8AC3E}">
        <p14:creationId xmlns:p14="http://schemas.microsoft.com/office/powerpoint/2010/main" val="2751601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Capaian</a:t>
            </a:r>
            <a:r>
              <a:rPr lang="en-AU" dirty="0" smtClean="0"/>
              <a:t> </a:t>
            </a:r>
            <a:r>
              <a:rPr lang="en-AU" dirty="0" err="1" smtClean="0"/>
              <a:t>Pembelajaran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8" indent="-344488">
              <a:buFont typeface="Wingdings" panose="05000000000000000000" pitchFamily="2" charset="2"/>
              <a:buChar char="Ø"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pengurutan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smtClean="0"/>
              <a:t>Bubble </a:t>
            </a:r>
            <a:r>
              <a:rPr lang="en-US" dirty="0"/>
              <a:t>Sort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Shell </a:t>
            </a:r>
            <a:r>
              <a:rPr lang="en-US" dirty="0"/>
              <a:t>Sort</a:t>
            </a:r>
          </a:p>
          <a:p>
            <a:pPr marL="344488" indent="-344488">
              <a:buFont typeface="Wingdings" panose="05000000000000000000" pitchFamily="2" charset="2"/>
              <a:buChar char="Ø"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mengimplementasikan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pengurutan</a:t>
            </a:r>
            <a:r>
              <a:rPr lang="en-US" dirty="0"/>
              <a:t> Bubble Sort </a:t>
            </a:r>
            <a:r>
              <a:rPr lang="en-US" dirty="0" err="1"/>
              <a:t>dan</a:t>
            </a:r>
            <a:r>
              <a:rPr lang="en-US" dirty="0"/>
              <a:t> Shell Sort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97974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75"/>
          <p:cNvSpPr txBox="1">
            <a:spLocks noChangeArrowheads="1"/>
          </p:cNvSpPr>
          <p:nvPr/>
        </p:nvSpPr>
        <p:spPr bwMode="auto">
          <a:xfrm>
            <a:off x="1113367" y="4502151"/>
            <a:ext cx="3860800" cy="7080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I = 4 J = 4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42 &gt; 77 ? No Swap</a:t>
            </a:r>
          </a:p>
        </p:txBody>
      </p:sp>
      <p:grpSp>
        <p:nvGrpSpPr>
          <p:cNvPr id="30723" name="Group 76"/>
          <p:cNvGrpSpPr>
            <a:grpSpLocks/>
          </p:cNvGrpSpPr>
          <p:nvPr/>
        </p:nvGrpSpPr>
        <p:grpSpPr bwMode="auto">
          <a:xfrm>
            <a:off x="2874434" y="5299074"/>
            <a:ext cx="7823559" cy="914336"/>
            <a:chOff x="960" y="1776"/>
            <a:chExt cx="4106" cy="755"/>
          </a:xfrm>
        </p:grpSpPr>
        <p:sp>
          <p:nvSpPr>
            <p:cNvPr id="30728" name="Rectangle 77"/>
            <p:cNvSpPr>
              <a:spLocks noChangeArrowheads="1"/>
            </p:cNvSpPr>
            <p:nvPr/>
          </p:nvSpPr>
          <p:spPr bwMode="auto">
            <a:xfrm>
              <a:off x="960" y="2077"/>
              <a:ext cx="4106" cy="45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9" name="Line 78"/>
            <p:cNvSpPr>
              <a:spLocks noChangeShapeType="1"/>
            </p:cNvSpPr>
            <p:nvPr/>
          </p:nvSpPr>
          <p:spPr bwMode="auto">
            <a:xfrm>
              <a:off x="1596" y="2074"/>
              <a:ext cx="0" cy="4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0730" name="Line 79"/>
            <p:cNvSpPr>
              <a:spLocks noChangeShapeType="1"/>
            </p:cNvSpPr>
            <p:nvPr/>
          </p:nvSpPr>
          <p:spPr bwMode="auto">
            <a:xfrm>
              <a:off x="2237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0731" name="Line 80"/>
            <p:cNvSpPr>
              <a:spLocks noChangeShapeType="1"/>
            </p:cNvSpPr>
            <p:nvPr/>
          </p:nvSpPr>
          <p:spPr bwMode="auto">
            <a:xfrm>
              <a:off x="2891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0732" name="Line 81"/>
            <p:cNvSpPr>
              <a:spLocks noChangeShapeType="1"/>
            </p:cNvSpPr>
            <p:nvPr/>
          </p:nvSpPr>
          <p:spPr bwMode="auto">
            <a:xfrm>
              <a:off x="3590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0733" name="Line 82"/>
            <p:cNvSpPr>
              <a:spLocks noChangeShapeType="1"/>
            </p:cNvSpPr>
            <p:nvPr/>
          </p:nvSpPr>
          <p:spPr bwMode="auto">
            <a:xfrm>
              <a:off x="4317" y="2082"/>
              <a:ext cx="0" cy="44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0734" name="Rectangle 83"/>
            <p:cNvSpPr>
              <a:spLocks noChangeArrowheads="1"/>
            </p:cNvSpPr>
            <p:nvPr/>
          </p:nvSpPr>
          <p:spPr bwMode="auto">
            <a:xfrm>
              <a:off x="3042" y="217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42</a:t>
              </a:r>
              <a:endParaRPr lang="en-US">
                <a:latin typeface="Arial" charset="0"/>
              </a:endParaRPr>
            </a:p>
          </p:txBody>
        </p:sp>
        <p:sp>
          <p:nvSpPr>
            <p:cNvPr id="30735" name="Rectangle 84"/>
            <p:cNvSpPr>
              <a:spLocks noChangeArrowheads="1"/>
            </p:cNvSpPr>
            <p:nvPr/>
          </p:nvSpPr>
          <p:spPr bwMode="auto">
            <a:xfrm>
              <a:off x="2357" y="218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35</a:t>
              </a:r>
              <a:endParaRPr lang="en-US">
                <a:latin typeface="Arial" charset="0"/>
              </a:endParaRPr>
            </a:p>
          </p:txBody>
        </p:sp>
        <p:sp>
          <p:nvSpPr>
            <p:cNvPr id="30736" name="Rectangle 85"/>
            <p:cNvSpPr>
              <a:spLocks noChangeArrowheads="1"/>
            </p:cNvSpPr>
            <p:nvPr/>
          </p:nvSpPr>
          <p:spPr bwMode="auto">
            <a:xfrm>
              <a:off x="1674" y="218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12</a:t>
              </a:r>
              <a:endParaRPr lang="en-US">
                <a:latin typeface="Arial" charset="0"/>
              </a:endParaRPr>
            </a:p>
          </p:txBody>
        </p:sp>
        <p:sp>
          <p:nvSpPr>
            <p:cNvPr id="30737" name="Rectangle 86"/>
            <p:cNvSpPr>
              <a:spLocks noChangeArrowheads="1"/>
            </p:cNvSpPr>
            <p:nvPr/>
          </p:nvSpPr>
          <p:spPr bwMode="auto">
            <a:xfrm>
              <a:off x="1064" y="2195"/>
              <a:ext cx="165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5</a:t>
              </a:r>
              <a:endParaRPr lang="en-US">
                <a:latin typeface="Arial" charset="0"/>
              </a:endParaRPr>
            </a:p>
          </p:txBody>
        </p:sp>
        <p:sp>
          <p:nvSpPr>
            <p:cNvPr id="30738" name="Rectangle 87"/>
            <p:cNvSpPr>
              <a:spLocks noChangeArrowheads="1"/>
            </p:cNvSpPr>
            <p:nvPr/>
          </p:nvSpPr>
          <p:spPr bwMode="auto">
            <a:xfrm>
              <a:off x="3699" y="2178"/>
              <a:ext cx="300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 </a:t>
              </a:r>
              <a:r>
                <a:rPr lang="en-US" b="1">
                  <a:solidFill>
                    <a:schemeClr val="folHlink"/>
                  </a:solidFill>
                  <a:latin typeface="Arial" charset="0"/>
                </a:rPr>
                <a:t> </a:t>
              </a:r>
              <a:r>
                <a:rPr lang="en-US" b="1">
                  <a:solidFill>
                    <a:schemeClr val="tx2"/>
                  </a:solidFill>
                  <a:latin typeface="Arial" charset="0"/>
                </a:rPr>
                <a:t>77</a:t>
              </a:r>
            </a:p>
          </p:txBody>
        </p:sp>
        <p:sp>
          <p:nvSpPr>
            <p:cNvPr id="30739" name="Rectangle 88"/>
            <p:cNvSpPr>
              <a:spLocks noChangeArrowheads="1"/>
            </p:cNvSpPr>
            <p:nvPr/>
          </p:nvSpPr>
          <p:spPr bwMode="auto">
            <a:xfrm>
              <a:off x="4325" y="2072"/>
              <a:ext cx="726" cy="446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latin typeface="Arial" charset="0"/>
                </a:rPr>
                <a:t>101</a:t>
              </a:r>
            </a:p>
          </p:txBody>
        </p:sp>
        <p:sp>
          <p:nvSpPr>
            <p:cNvPr id="30740" name="Rectangle 89"/>
            <p:cNvSpPr>
              <a:spLocks noChangeArrowheads="1"/>
            </p:cNvSpPr>
            <p:nvPr/>
          </p:nvSpPr>
          <p:spPr bwMode="auto">
            <a:xfrm>
              <a:off x="1157" y="1776"/>
              <a:ext cx="3638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 dirty="0" smtClean="0">
                  <a:latin typeface="Arial" charset="0"/>
                </a:rPr>
                <a:t> 0</a:t>
              </a:r>
              <a:r>
                <a:rPr lang="en-US" b="1" dirty="0">
                  <a:latin typeface="Arial" charset="0"/>
                </a:rPr>
                <a:t>	</a:t>
              </a:r>
              <a:r>
                <a:rPr lang="en-US" b="1" dirty="0" smtClean="0">
                  <a:latin typeface="Arial" charset="0"/>
                </a:rPr>
                <a:t>             1                 2                3                     4                    5 </a:t>
              </a:r>
              <a:endParaRPr lang="en-US" dirty="0">
                <a:latin typeface="Arial" charset="0"/>
              </a:endParaRPr>
            </a:p>
          </p:txBody>
        </p:sp>
      </p:grpSp>
      <p:sp>
        <p:nvSpPr>
          <p:cNvPr id="30724" name="Freeform 90"/>
          <p:cNvSpPr>
            <a:spLocks/>
          </p:cNvSpPr>
          <p:nvPr/>
        </p:nvSpPr>
        <p:spPr bwMode="auto">
          <a:xfrm>
            <a:off x="7040033" y="4918075"/>
            <a:ext cx="1422400" cy="584200"/>
          </a:xfrm>
          <a:custGeom>
            <a:avLst/>
            <a:gdLst>
              <a:gd name="T0" fmla="*/ 0 w 672"/>
              <a:gd name="T1" fmla="*/ 2147483647 h 368"/>
              <a:gd name="T2" fmla="*/ 2147483647 w 672"/>
              <a:gd name="T3" fmla="*/ 0 h 368"/>
              <a:gd name="T4" fmla="*/ 2147483647 w 672"/>
              <a:gd name="T5" fmla="*/ 2147483647 h 368"/>
              <a:gd name="T6" fmla="*/ 0 60000 65536"/>
              <a:gd name="T7" fmla="*/ 0 60000 65536"/>
              <a:gd name="T8" fmla="*/ 0 60000 65536"/>
              <a:gd name="T9" fmla="*/ 0 w 672"/>
              <a:gd name="T10" fmla="*/ 0 h 368"/>
              <a:gd name="T11" fmla="*/ 672 w 672"/>
              <a:gd name="T12" fmla="*/ 368 h 3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68">
                <a:moveTo>
                  <a:pt x="0" y="367"/>
                </a:moveTo>
                <a:cubicBezTo>
                  <a:pt x="54" y="306"/>
                  <a:pt x="211" y="0"/>
                  <a:pt x="323" y="0"/>
                </a:cubicBezTo>
                <a:cubicBezTo>
                  <a:pt x="435" y="0"/>
                  <a:pt x="599" y="291"/>
                  <a:pt x="672" y="368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30725" name="Text Box 92"/>
          <p:cNvSpPr txBox="1">
            <a:spLocks noChangeArrowheads="1"/>
          </p:cNvSpPr>
          <p:nvPr/>
        </p:nvSpPr>
        <p:spPr bwMode="auto">
          <a:xfrm>
            <a:off x="8360833" y="4232275"/>
            <a:ext cx="1625600" cy="368300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No Swap</a:t>
            </a:r>
          </a:p>
        </p:txBody>
      </p:sp>
      <p:sp>
        <p:nvSpPr>
          <p:cNvPr id="307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Cara </a:t>
            </a:r>
            <a:r>
              <a:rPr lang="en-AU" dirty="0" err="1" smtClean="0"/>
              <a:t>Kerja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err="1" smtClean="0"/>
              <a:t>Algoritma</a:t>
            </a:r>
            <a:r>
              <a:rPr lang="en-AU" dirty="0" smtClean="0"/>
              <a:t> Bubble Sort</a:t>
            </a:r>
          </a:p>
        </p:txBody>
      </p:sp>
      <p:sp>
        <p:nvSpPr>
          <p:cNvPr id="30727" name="Content Placeholder 2"/>
          <p:cNvSpPr>
            <a:spLocks noGrp="1"/>
          </p:cNvSpPr>
          <p:nvPr>
            <p:ph idx="1"/>
          </p:nvPr>
        </p:nvSpPr>
        <p:spPr>
          <a:xfrm>
            <a:off x="819325" y="1960228"/>
            <a:ext cx="10972800" cy="1295400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i=4, j=4</a:t>
            </a:r>
          </a:p>
          <a:p>
            <a:r>
              <a:rPr lang="en-US" sz="1800" dirty="0" err="1" smtClean="0"/>
              <a:t>Jika</a:t>
            </a:r>
            <a:r>
              <a:rPr lang="en-US" sz="1800" dirty="0" smtClean="0"/>
              <a:t> Data[j-1]&gt;Data[j]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tukar</a:t>
            </a:r>
            <a:r>
              <a:rPr lang="en-US" sz="1800" dirty="0" smtClean="0"/>
              <a:t> data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. Data[3] &gt; Data[4], </a:t>
            </a:r>
            <a:r>
              <a:rPr lang="en-US" sz="1800" b="1" dirty="0" smtClean="0">
                <a:solidFill>
                  <a:srgbClr val="0070C0"/>
                </a:solidFill>
              </a:rPr>
              <a:t>42&gt;77 </a:t>
            </a:r>
            <a:r>
              <a:rPr lang="en-US" sz="1800" b="1" dirty="0" err="1" smtClean="0">
                <a:solidFill>
                  <a:srgbClr val="0070C0"/>
                </a:solidFill>
              </a:rPr>
              <a:t>bernilai</a:t>
            </a:r>
            <a:r>
              <a:rPr lang="en-US" sz="1800" b="1" dirty="0" smtClean="0">
                <a:solidFill>
                  <a:srgbClr val="0070C0"/>
                </a:solidFill>
              </a:rPr>
              <a:t> false</a:t>
            </a:r>
            <a:r>
              <a:rPr lang="en-US" sz="1800" dirty="0" smtClean="0"/>
              <a:t>, </a:t>
            </a:r>
            <a:r>
              <a:rPr lang="en-US" sz="1800" dirty="0" err="1" smtClean="0"/>
              <a:t>maka</a:t>
            </a:r>
            <a:r>
              <a:rPr lang="en-US" sz="1800" dirty="0" smtClean="0"/>
              <a:t> data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ditukar</a:t>
            </a:r>
            <a:r>
              <a:rPr lang="en-US" sz="1800" dirty="0" smtClean="0"/>
              <a:t>.</a:t>
            </a:r>
          </a:p>
          <a:p>
            <a:r>
              <a:rPr lang="en-US" sz="1800" dirty="0" err="1" smtClean="0"/>
              <a:t>Selanjutnya</a:t>
            </a:r>
            <a:r>
              <a:rPr lang="en-US" sz="1800" dirty="0" smtClean="0"/>
              <a:t> j--, </a:t>
            </a:r>
            <a:r>
              <a:rPr lang="en-US" sz="1800" dirty="0" err="1" smtClean="0"/>
              <a:t>sehingga</a:t>
            </a:r>
            <a:r>
              <a:rPr lang="en-US" sz="1800" dirty="0" smtClean="0"/>
              <a:t> j = 3,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j&gt;=i, 3&gt;=4 </a:t>
            </a:r>
            <a:r>
              <a:rPr lang="en-US" sz="1800" dirty="0" err="1" smtClean="0"/>
              <a:t>bernilai</a:t>
            </a:r>
            <a:r>
              <a:rPr lang="en-US" sz="1800" dirty="0" smtClean="0"/>
              <a:t> false </a:t>
            </a:r>
            <a:r>
              <a:rPr lang="en-US" sz="1800" dirty="0" err="1" smtClean="0"/>
              <a:t>maka</a:t>
            </a:r>
            <a:r>
              <a:rPr lang="en-US" sz="1800" dirty="0" smtClean="0"/>
              <a:t> proses looping 2 </a:t>
            </a:r>
            <a:r>
              <a:rPr lang="en-US" sz="1800" dirty="0" err="1" smtClean="0"/>
              <a:t>selesai</a:t>
            </a:r>
            <a:r>
              <a:rPr lang="en-US" sz="1800" dirty="0" smtClean="0"/>
              <a:t>. </a:t>
            </a:r>
          </a:p>
          <a:p>
            <a:r>
              <a:rPr lang="en-AU" sz="1800" dirty="0" err="1" smtClean="0"/>
              <a:t>Selanjutnya</a:t>
            </a:r>
            <a:r>
              <a:rPr lang="en-AU" sz="1800" dirty="0" smtClean="0"/>
              <a:t>, i++ </a:t>
            </a:r>
            <a:r>
              <a:rPr lang="en-AU" sz="1800" dirty="0" err="1" smtClean="0"/>
              <a:t>menjadi</a:t>
            </a:r>
            <a:r>
              <a:rPr lang="en-AU" sz="1800" dirty="0" smtClean="0"/>
              <a:t> i=5, </a:t>
            </a:r>
            <a:r>
              <a:rPr lang="en-AU" sz="1800" dirty="0" err="1" smtClean="0"/>
              <a:t>karena</a:t>
            </a:r>
            <a:r>
              <a:rPr lang="en-AU" sz="1800" dirty="0" smtClean="0"/>
              <a:t> i&lt;N-1, </a:t>
            </a:r>
            <a:r>
              <a:rPr lang="en-AU" sz="1800" b="1" dirty="0" smtClean="0">
                <a:solidFill>
                  <a:srgbClr val="0070C0"/>
                </a:solidFill>
              </a:rPr>
              <a:t>5&lt;5</a:t>
            </a:r>
            <a:r>
              <a:rPr lang="en-AU" sz="1800" dirty="0" smtClean="0"/>
              <a:t> </a:t>
            </a:r>
            <a:r>
              <a:rPr lang="en-AU" sz="1800" dirty="0" err="1" smtClean="0"/>
              <a:t>bernilai</a:t>
            </a:r>
            <a:r>
              <a:rPr lang="en-AU" sz="1800" dirty="0" smtClean="0"/>
              <a:t> false, </a:t>
            </a:r>
            <a:r>
              <a:rPr lang="en-AU" sz="1800" dirty="0" err="1" smtClean="0"/>
              <a:t>maka</a:t>
            </a:r>
            <a:r>
              <a:rPr lang="en-AU" sz="1800" dirty="0" smtClean="0"/>
              <a:t> </a:t>
            </a:r>
            <a:r>
              <a:rPr lang="en-AU" sz="1800" b="1" dirty="0" smtClean="0">
                <a:solidFill>
                  <a:srgbClr val="0070C0"/>
                </a:solidFill>
              </a:rPr>
              <a:t>proses looping 1 </a:t>
            </a:r>
            <a:r>
              <a:rPr lang="en-AU" sz="1800" b="1" dirty="0" err="1" smtClean="0">
                <a:solidFill>
                  <a:srgbClr val="0070C0"/>
                </a:solidFill>
              </a:rPr>
              <a:t>selesai</a:t>
            </a:r>
            <a:endParaRPr lang="en-AU" sz="1800" b="1" dirty="0" smtClean="0">
              <a:solidFill>
                <a:srgbClr val="0070C0"/>
              </a:solidFill>
            </a:endParaRPr>
          </a:p>
          <a:p>
            <a:endParaRPr lang="en-AU" sz="1800" dirty="0" smtClean="0"/>
          </a:p>
        </p:txBody>
      </p:sp>
    </p:spTree>
    <p:extLst>
      <p:ext uri="{BB962C8B-B14F-4D97-AF65-F5344CB8AC3E}">
        <p14:creationId xmlns:p14="http://schemas.microsoft.com/office/powerpoint/2010/main" val="466119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34585" y="647701"/>
            <a:ext cx="10390716" cy="715963"/>
          </a:xfrm>
        </p:spPr>
        <p:txBody>
          <a:bodyPr/>
          <a:lstStyle/>
          <a:p>
            <a:r>
              <a:rPr lang="en-US" sz="4000" smtClean="0"/>
              <a:t>Analisa Bubble Sort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573617" y="1828800"/>
            <a:ext cx="11582400" cy="419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d-ID" sz="2800" dirty="0" smtClean="0">
                <a:cs typeface="Times New Roman" pitchFamily="18" charset="0"/>
              </a:rPr>
              <a:t>BEST CASE: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2800" dirty="0" smtClean="0">
                <a:cs typeface="Times New Roman" pitchFamily="18" charset="0"/>
              </a:rPr>
              <a:t>	- Array sudah dalam keadaan terurut naik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2800" dirty="0" smtClean="0">
                <a:cs typeface="Times New Roman" pitchFamily="18" charset="0"/>
              </a:rPr>
              <a:t>	- Jumlah pembandingan key : n-1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2800" dirty="0" smtClean="0">
                <a:cs typeface="Times New Roman" pitchFamily="18" charset="0"/>
              </a:rPr>
              <a:t>	- Jumlah swap = 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2800" dirty="0" smtClean="0">
                <a:cs typeface="Times New Roman" pitchFamily="18" charset="0"/>
              </a:rPr>
              <a:t>	- Jumlah pergeseran : 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d-ID" sz="240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12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Analisa</a:t>
            </a:r>
            <a:r>
              <a:rPr lang="en-US" sz="4000" dirty="0" smtClean="0"/>
              <a:t> Bubble Sort</a:t>
            </a:r>
            <a:endParaRPr lang="en-US" dirty="0" smtClean="0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734503" y="1876339"/>
            <a:ext cx="11176000" cy="328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id-ID" sz="3200" dirty="0">
                <a:latin typeface="+mn-lt"/>
                <a:cs typeface="Times New Roman" pitchFamily="18" charset="0"/>
              </a:rPr>
              <a:t>WORST CASE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id-ID" sz="2800" dirty="0">
                <a:latin typeface="+mn-lt"/>
                <a:cs typeface="Times New Roman" pitchFamily="18" charset="0"/>
              </a:rPr>
              <a:t>- Array dalam urutan kebalikannya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id-ID" sz="2800" dirty="0">
                <a:latin typeface="+mn-lt"/>
                <a:cs typeface="Times New Roman" pitchFamily="18" charset="0"/>
              </a:rPr>
              <a:t>- Jumlah pembandingan key : 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id-ID" sz="2800" dirty="0">
                <a:latin typeface="+mn-lt"/>
                <a:cs typeface="Times New Roman" pitchFamily="18" charset="0"/>
              </a:rPr>
              <a:t>(1 + 2 + .. + n-1) = n * (n-1) / 2</a:t>
            </a:r>
            <a:endParaRPr lang="en-US" sz="2800" dirty="0">
              <a:latin typeface="+mn-lt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id-ID" sz="2800" dirty="0">
                <a:latin typeface="+mn-lt"/>
                <a:cs typeface="Times New Roman" pitchFamily="18" charset="0"/>
              </a:rPr>
              <a:t>- Jumlah swap = (1 + 2 + .. + n-1) = n * (n-1) / 2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id-ID" sz="2800" dirty="0">
                <a:latin typeface="+mn-lt"/>
                <a:cs typeface="Times New Roman" pitchFamily="18" charset="0"/>
              </a:rPr>
              <a:t>- Jumlah pergeseran : 3 * n * (n-1) / 2</a:t>
            </a:r>
            <a:endParaRPr lang="en-US" sz="2800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5186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Shell Sort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766851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7200" y="533401"/>
            <a:ext cx="9956800" cy="608013"/>
          </a:xfrm>
        </p:spPr>
        <p:txBody>
          <a:bodyPr>
            <a:normAutofit fontScale="90000"/>
          </a:bodyPr>
          <a:lstStyle/>
          <a:p>
            <a:r>
              <a:rPr lang="en-US" sz="4000" smtClean="0"/>
              <a:t>Algoritma Shell Sort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711200" y="1659621"/>
            <a:ext cx="109728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id-ID" sz="2800" dirty="0" smtClean="0"/>
              <a:t>Metode ini disebut juga dengan metode pertambahan menurun </a:t>
            </a:r>
            <a:r>
              <a:rPr lang="en-US" sz="2800" i="1" dirty="0" smtClean="0">
                <a:solidFill>
                  <a:schemeClr val="accent2"/>
                </a:solidFill>
              </a:rPr>
              <a:t>(diminishing increment sort)</a:t>
            </a:r>
            <a:r>
              <a:rPr lang="id-ID" sz="2800" i="1" dirty="0" smtClean="0"/>
              <a:t>.</a:t>
            </a:r>
            <a:r>
              <a:rPr lang="id-ID" sz="2800" dirty="0" smtClean="0"/>
              <a:t>  </a:t>
            </a:r>
            <a:endParaRPr lang="en-AU" sz="2800" dirty="0" smtClean="0"/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id-ID" sz="2800" dirty="0" smtClean="0"/>
              <a:t>Metode ini dikembangkan oleh Donald L. Shell pada tahun 1959, sehingga sering disebut dengan Metode Shell Sort.</a:t>
            </a:r>
            <a:r>
              <a:rPr lang="id-ID" sz="2400" dirty="0" smtClean="0"/>
              <a:t>  </a:t>
            </a:r>
            <a:endParaRPr lang="en-US" sz="2400" dirty="0" smtClean="0"/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id-ID" sz="2800" dirty="0" smtClean="0"/>
              <a:t>Metode ini mengurutkan data dengan cara membandingkan suatu data dengan data lain yang memiliki jarak tertentu</a:t>
            </a:r>
            <a:r>
              <a:rPr lang="en-US" sz="2800" dirty="0" smtClean="0"/>
              <a:t> –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sub-list-</a:t>
            </a:r>
            <a:r>
              <a:rPr lang="id-ID" sz="2800" dirty="0" smtClean="0"/>
              <a:t>, kemudian dilakukan penukaran bila diperlukan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489931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err="1" smtClean="0"/>
              <a:t>Pertama</a:t>
            </a:r>
            <a:r>
              <a:rPr lang="en-AU" sz="2800" dirty="0" smtClean="0"/>
              <a:t>-tama </a:t>
            </a:r>
            <a:r>
              <a:rPr lang="en-AU" sz="2800" dirty="0" err="1" smtClean="0"/>
              <a:t>adalah</a:t>
            </a:r>
            <a:r>
              <a:rPr lang="en-AU" sz="2800" dirty="0" smtClean="0"/>
              <a:t> </a:t>
            </a:r>
            <a:r>
              <a:rPr lang="en-AU" sz="2800" dirty="0" err="1" smtClean="0"/>
              <a:t>menentukan</a:t>
            </a:r>
            <a:r>
              <a:rPr lang="en-AU" sz="2800" dirty="0" smtClean="0"/>
              <a:t> </a:t>
            </a:r>
            <a:r>
              <a:rPr lang="en-AU" sz="2800" dirty="0" err="1" smtClean="0"/>
              <a:t>jarak</a:t>
            </a:r>
            <a:r>
              <a:rPr lang="en-AU" sz="2800" dirty="0" smtClean="0"/>
              <a:t> </a:t>
            </a:r>
            <a:r>
              <a:rPr lang="en-AU" sz="2800" dirty="0" err="1" smtClean="0"/>
              <a:t>mula-mula</a:t>
            </a:r>
            <a:r>
              <a:rPr lang="en-AU" sz="2800" dirty="0" smtClean="0"/>
              <a:t> </a:t>
            </a:r>
            <a:r>
              <a:rPr lang="en-AU" sz="2800" dirty="0" err="1" smtClean="0"/>
              <a:t>dari</a:t>
            </a:r>
            <a:r>
              <a:rPr lang="en-AU" sz="2800" dirty="0" smtClean="0"/>
              <a:t> data yang </a:t>
            </a:r>
            <a:r>
              <a:rPr lang="en-AU" sz="2800" dirty="0" err="1" smtClean="0"/>
              <a:t>akan</a:t>
            </a:r>
            <a:r>
              <a:rPr lang="en-AU" sz="2800" dirty="0" smtClean="0"/>
              <a:t> </a:t>
            </a:r>
            <a:r>
              <a:rPr lang="en-AU" sz="2800" dirty="0" err="1" smtClean="0"/>
              <a:t>dibandingkan</a:t>
            </a:r>
            <a:r>
              <a:rPr lang="en-AU" sz="2800" dirty="0" smtClean="0"/>
              <a:t>, </a:t>
            </a:r>
            <a:r>
              <a:rPr lang="en-AU" sz="2800" dirty="0" err="1" smtClean="0"/>
              <a:t>yaitu</a:t>
            </a:r>
            <a:r>
              <a:rPr lang="en-AU" sz="2800" dirty="0" smtClean="0"/>
              <a:t> N / 2. Data </a:t>
            </a:r>
            <a:r>
              <a:rPr lang="en-AU" sz="2800" dirty="0" err="1" smtClean="0"/>
              <a:t>pertama</a:t>
            </a:r>
            <a:r>
              <a:rPr lang="en-AU" sz="2800" dirty="0" smtClean="0"/>
              <a:t> </a:t>
            </a:r>
            <a:r>
              <a:rPr lang="en-AU" sz="2800" dirty="0" err="1" smtClean="0"/>
              <a:t>dibandingkan</a:t>
            </a:r>
            <a:r>
              <a:rPr lang="en-AU" sz="2800" dirty="0" smtClean="0"/>
              <a:t> </a:t>
            </a:r>
            <a:r>
              <a:rPr lang="en-AU" sz="2800" dirty="0" err="1" smtClean="0"/>
              <a:t>dengan</a:t>
            </a:r>
            <a:r>
              <a:rPr lang="en-AU" sz="2800" dirty="0" smtClean="0"/>
              <a:t> data </a:t>
            </a:r>
            <a:r>
              <a:rPr lang="en-AU" sz="2800" dirty="0" err="1" smtClean="0"/>
              <a:t>dengan</a:t>
            </a:r>
            <a:r>
              <a:rPr lang="en-AU" sz="2800" dirty="0" smtClean="0"/>
              <a:t> </a:t>
            </a:r>
            <a:r>
              <a:rPr lang="en-AU" sz="2800" dirty="0" err="1" smtClean="0"/>
              <a:t>jarak</a:t>
            </a:r>
            <a:r>
              <a:rPr lang="en-AU" sz="2800" dirty="0" smtClean="0"/>
              <a:t> N / 2. </a:t>
            </a:r>
            <a:r>
              <a:rPr lang="en-AU" sz="2800" dirty="0" err="1" smtClean="0"/>
              <a:t>Apabila</a:t>
            </a:r>
            <a:r>
              <a:rPr lang="en-AU" sz="2800" dirty="0" smtClean="0"/>
              <a:t> data </a:t>
            </a:r>
            <a:r>
              <a:rPr lang="en-AU" sz="2800" dirty="0" err="1" smtClean="0"/>
              <a:t>pertama</a:t>
            </a:r>
            <a:r>
              <a:rPr lang="en-AU" sz="2800" dirty="0" smtClean="0"/>
              <a:t> </a:t>
            </a:r>
            <a:r>
              <a:rPr lang="en-AU" sz="2800" dirty="0" err="1" smtClean="0"/>
              <a:t>lebih</a:t>
            </a:r>
            <a:r>
              <a:rPr lang="en-AU" sz="2800" dirty="0" smtClean="0"/>
              <a:t> </a:t>
            </a:r>
            <a:r>
              <a:rPr lang="en-AU" sz="2800" dirty="0" err="1" smtClean="0"/>
              <a:t>besar</a:t>
            </a:r>
            <a:r>
              <a:rPr lang="en-AU" sz="2800" dirty="0" smtClean="0"/>
              <a:t> </a:t>
            </a:r>
            <a:r>
              <a:rPr lang="en-AU" sz="2800" dirty="0" err="1" smtClean="0"/>
              <a:t>dari</a:t>
            </a:r>
            <a:r>
              <a:rPr lang="en-AU" sz="2800" dirty="0" smtClean="0"/>
              <a:t> data </a:t>
            </a:r>
            <a:r>
              <a:rPr lang="en-AU" sz="2800" dirty="0" err="1" smtClean="0"/>
              <a:t>ke</a:t>
            </a:r>
            <a:r>
              <a:rPr lang="en-AU" sz="2800" dirty="0" smtClean="0"/>
              <a:t> N / 2 </a:t>
            </a:r>
            <a:r>
              <a:rPr lang="en-AU" sz="2800" dirty="0" err="1" smtClean="0"/>
              <a:t>tersebut</a:t>
            </a:r>
            <a:r>
              <a:rPr lang="en-AU" sz="2800" dirty="0" smtClean="0"/>
              <a:t> </a:t>
            </a:r>
            <a:r>
              <a:rPr lang="en-AU" sz="2800" dirty="0" err="1" smtClean="0"/>
              <a:t>maka</a:t>
            </a:r>
            <a:r>
              <a:rPr lang="en-AU" sz="2800" dirty="0" smtClean="0"/>
              <a:t> </a:t>
            </a:r>
            <a:r>
              <a:rPr lang="en-AU" sz="2800" dirty="0" err="1" smtClean="0"/>
              <a:t>kedua</a:t>
            </a:r>
            <a:r>
              <a:rPr lang="en-AU" sz="2800" dirty="0" smtClean="0"/>
              <a:t> data </a:t>
            </a:r>
            <a:r>
              <a:rPr lang="en-AU" sz="2800" dirty="0" err="1" smtClean="0"/>
              <a:t>tersebut</a:t>
            </a:r>
            <a:r>
              <a:rPr lang="en-AU" sz="2800" dirty="0" smtClean="0"/>
              <a:t> </a:t>
            </a:r>
            <a:r>
              <a:rPr lang="en-AU" sz="2800" dirty="0" err="1" smtClean="0"/>
              <a:t>ditukar</a:t>
            </a:r>
            <a:r>
              <a:rPr lang="en-AU" sz="2800" dirty="0" smtClean="0"/>
              <a:t>. </a:t>
            </a:r>
            <a:r>
              <a:rPr lang="en-AU" sz="2800" dirty="0" err="1" smtClean="0"/>
              <a:t>Kemudian</a:t>
            </a:r>
            <a:r>
              <a:rPr lang="en-AU" sz="2800" dirty="0" smtClean="0"/>
              <a:t> data </a:t>
            </a:r>
            <a:r>
              <a:rPr lang="en-AU" sz="2800" dirty="0" err="1" smtClean="0"/>
              <a:t>kedua</a:t>
            </a:r>
            <a:r>
              <a:rPr lang="en-AU" sz="2800" dirty="0" smtClean="0"/>
              <a:t> </a:t>
            </a:r>
            <a:r>
              <a:rPr lang="en-AU" sz="2800" dirty="0" err="1" smtClean="0"/>
              <a:t>dibandingkan</a:t>
            </a:r>
            <a:r>
              <a:rPr lang="en-AU" sz="2800" dirty="0" smtClean="0"/>
              <a:t> </a:t>
            </a:r>
            <a:r>
              <a:rPr lang="en-AU" sz="2800" dirty="0" err="1" smtClean="0"/>
              <a:t>dengan</a:t>
            </a:r>
            <a:r>
              <a:rPr lang="en-AU" sz="2800" dirty="0" smtClean="0"/>
              <a:t> </a:t>
            </a:r>
            <a:r>
              <a:rPr lang="en-AU" sz="2800" dirty="0" err="1" smtClean="0"/>
              <a:t>jarak</a:t>
            </a:r>
            <a:r>
              <a:rPr lang="en-AU" sz="2800" dirty="0" smtClean="0"/>
              <a:t> yang </a:t>
            </a:r>
            <a:r>
              <a:rPr lang="en-AU" sz="2800" dirty="0" err="1" smtClean="0"/>
              <a:t>sama</a:t>
            </a:r>
            <a:r>
              <a:rPr lang="en-AU" sz="2800" dirty="0" smtClean="0"/>
              <a:t> </a:t>
            </a:r>
            <a:r>
              <a:rPr lang="en-AU" sz="2800" dirty="0" err="1" smtClean="0"/>
              <a:t>yaitu</a:t>
            </a:r>
            <a:r>
              <a:rPr lang="en-AU" sz="2800" dirty="0" smtClean="0"/>
              <a:t> N / 2. </a:t>
            </a:r>
            <a:r>
              <a:rPr lang="en-AU" sz="2800" dirty="0" err="1" smtClean="0"/>
              <a:t>Demikian</a:t>
            </a:r>
            <a:r>
              <a:rPr lang="en-AU" sz="2800" dirty="0" smtClean="0"/>
              <a:t> </a:t>
            </a:r>
            <a:r>
              <a:rPr lang="en-AU" sz="2800" dirty="0" err="1" smtClean="0"/>
              <a:t>seterusnya</a:t>
            </a:r>
            <a:r>
              <a:rPr lang="en-AU" sz="2800" dirty="0" smtClean="0"/>
              <a:t> </a:t>
            </a:r>
            <a:r>
              <a:rPr lang="en-AU" sz="2800" dirty="0" err="1" smtClean="0"/>
              <a:t>sampai</a:t>
            </a:r>
            <a:r>
              <a:rPr lang="en-AU" sz="2800" dirty="0" smtClean="0"/>
              <a:t> </a:t>
            </a:r>
            <a:r>
              <a:rPr lang="en-AU" sz="2800" dirty="0" err="1" smtClean="0"/>
              <a:t>seluruh</a:t>
            </a:r>
            <a:r>
              <a:rPr lang="en-AU" sz="2800" dirty="0" smtClean="0"/>
              <a:t> data </a:t>
            </a:r>
            <a:r>
              <a:rPr lang="en-AU" sz="2800" dirty="0" err="1" smtClean="0"/>
              <a:t>dibandingkan</a:t>
            </a:r>
            <a:r>
              <a:rPr lang="en-AU" sz="2800" dirty="0" smtClean="0"/>
              <a:t> </a:t>
            </a:r>
            <a:r>
              <a:rPr lang="en-AU" sz="2800" dirty="0" err="1" smtClean="0"/>
              <a:t>sehingga</a:t>
            </a:r>
            <a:r>
              <a:rPr lang="en-AU" sz="2800" dirty="0" smtClean="0"/>
              <a:t> </a:t>
            </a:r>
            <a:r>
              <a:rPr lang="en-AU" sz="2800" dirty="0" err="1" smtClean="0"/>
              <a:t>semua</a:t>
            </a:r>
            <a:r>
              <a:rPr lang="en-AU" sz="2800" dirty="0" smtClean="0"/>
              <a:t> data </a:t>
            </a:r>
            <a:r>
              <a:rPr lang="en-AU" sz="2800" dirty="0" err="1" smtClean="0"/>
              <a:t>ke</a:t>
            </a:r>
            <a:r>
              <a:rPr lang="en-AU" sz="2800" dirty="0" smtClean="0"/>
              <a:t>-j </a:t>
            </a:r>
            <a:r>
              <a:rPr lang="en-AU" sz="2800" dirty="0" err="1" smtClean="0"/>
              <a:t>selalu</a:t>
            </a:r>
            <a:r>
              <a:rPr lang="en-AU" sz="2800" dirty="0" smtClean="0"/>
              <a:t> </a:t>
            </a:r>
            <a:r>
              <a:rPr lang="en-AU" sz="2800" dirty="0" err="1" smtClean="0"/>
              <a:t>lebih</a:t>
            </a:r>
            <a:r>
              <a:rPr lang="en-AU" sz="2800" dirty="0" smtClean="0"/>
              <a:t> </a:t>
            </a:r>
            <a:r>
              <a:rPr lang="en-AU" sz="2800" dirty="0" err="1" smtClean="0"/>
              <a:t>kecil</a:t>
            </a:r>
            <a:r>
              <a:rPr lang="en-AU" sz="2800" dirty="0" smtClean="0"/>
              <a:t> </a:t>
            </a:r>
            <a:r>
              <a:rPr lang="en-AU" sz="2800" dirty="0" err="1" smtClean="0"/>
              <a:t>daripada</a:t>
            </a:r>
            <a:r>
              <a:rPr lang="en-AU" sz="2800" dirty="0" smtClean="0"/>
              <a:t> data </a:t>
            </a:r>
            <a:r>
              <a:rPr lang="en-AU" sz="2800" dirty="0" err="1" smtClean="0"/>
              <a:t>ke</a:t>
            </a:r>
            <a:r>
              <a:rPr lang="en-AU" sz="2800" dirty="0" smtClean="0"/>
              <a:t>-(j + N / 2).</a:t>
            </a:r>
          </a:p>
        </p:txBody>
      </p:sp>
      <p:sp>
        <p:nvSpPr>
          <p:cNvPr id="35843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165600" y="6305550"/>
            <a:ext cx="3860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mtClean="0">
                <a:latin typeface="Arial Narrow" pitchFamily="34" charset="0"/>
              </a:rPr>
              <a:t>PENS-ITS</a:t>
            </a: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Algoritma Shell Sort</a:t>
            </a:r>
          </a:p>
        </p:txBody>
      </p:sp>
    </p:spTree>
    <p:extLst>
      <p:ext uri="{BB962C8B-B14F-4D97-AF65-F5344CB8AC3E}">
        <p14:creationId xmlns:p14="http://schemas.microsoft.com/office/powerpoint/2010/main" val="31689863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Algoritma Shell Sort</a:t>
            </a:r>
            <a:endParaRPr lang="en-AU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9741296" cy="4023360"/>
          </a:xfrm>
        </p:spPr>
        <p:txBody>
          <a:bodyPr>
            <a:normAutofit/>
          </a:bodyPr>
          <a:lstStyle/>
          <a:p>
            <a:r>
              <a:rPr lang="en-AU" sz="2800" dirty="0" err="1" smtClean="0"/>
              <a:t>Pada</a:t>
            </a:r>
            <a:r>
              <a:rPr lang="en-AU" sz="2800" dirty="0" smtClean="0"/>
              <a:t> proses </a:t>
            </a:r>
            <a:r>
              <a:rPr lang="en-AU" sz="2800" dirty="0" err="1" smtClean="0"/>
              <a:t>berikutnya</a:t>
            </a:r>
            <a:r>
              <a:rPr lang="en-AU" sz="2800" dirty="0" smtClean="0"/>
              <a:t>, </a:t>
            </a:r>
            <a:r>
              <a:rPr lang="en-AU" sz="2800" dirty="0" err="1" smtClean="0"/>
              <a:t>digunakan</a:t>
            </a:r>
            <a:r>
              <a:rPr lang="en-AU" sz="2800" dirty="0" smtClean="0"/>
              <a:t> </a:t>
            </a:r>
            <a:r>
              <a:rPr lang="en-AU" sz="2800" dirty="0" err="1" smtClean="0"/>
              <a:t>jarak</a:t>
            </a:r>
            <a:r>
              <a:rPr lang="en-AU" sz="2800" dirty="0" smtClean="0"/>
              <a:t> (N / 2) / 2 </a:t>
            </a:r>
            <a:r>
              <a:rPr lang="en-AU" sz="2800" dirty="0" err="1" smtClean="0"/>
              <a:t>atau</a:t>
            </a:r>
            <a:r>
              <a:rPr lang="en-AU" sz="2800" dirty="0" smtClean="0"/>
              <a:t> N / 4. Data </a:t>
            </a:r>
            <a:r>
              <a:rPr lang="en-AU" sz="2800" dirty="0" err="1" smtClean="0"/>
              <a:t>pertama</a:t>
            </a:r>
            <a:r>
              <a:rPr lang="en-AU" sz="2800" dirty="0" smtClean="0"/>
              <a:t> </a:t>
            </a:r>
            <a:r>
              <a:rPr lang="en-AU" sz="2800" dirty="0" err="1" smtClean="0"/>
              <a:t>dibandingkan</a:t>
            </a:r>
            <a:r>
              <a:rPr lang="en-AU" sz="2800" dirty="0" smtClean="0"/>
              <a:t> </a:t>
            </a:r>
            <a:r>
              <a:rPr lang="en-AU" sz="2800" dirty="0" err="1" smtClean="0"/>
              <a:t>dengan</a:t>
            </a:r>
            <a:r>
              <a:rPr lang="en-AU" sz="2800" dirty="0" smtClean="0"/>
              <a:t> data </a:t>
            </a:r>
            <a:r>
              <a:rPr lang="en-AU" sz="2800" dirty="0" err="1" smtClean="0"/>
              <a:t>dengan</a:t>
            </a:r>
            <a:r>
              <a:rPr lang="en-AU" sz="2800" dirty="0" smtClean="0"/>
              <a:t> </a:t>
            </a:r>
            <a:r>
              <a:rPr lang="en-AU" sz="2800" dirty="0" err="1" smtClean="0"/>
              <a:t>jarak</a:t>
            </a:r>
            <a:r>
              <a:rPr lang="en-AU" sz="2800" dirty="0" smtClean="0"/>
              <a:t> N / 4. </a:t>
            </a:r>
            <a:r>
              <a:rPr lang="en-AU" sz="2800" dirty="0" err="1" smtClean="0"/>
              <a:t>Apabila</a:t>
            </a:r>
            <a:r>
              <a:rPr lang="en-AU" sz="2800" dirty="0" smtClean="0"/>
              <a:t> data </a:t>
            </a:r>
            <a:r>
              <a:rPr lang="en-AU" sz="2800" dirty="0" err="1" smtClean="0"/>
              <a:t>pertama</a:t>
            </a:r>
            <a:r>
              <a:rPr lang="en-AU" sz="2800" dirty="0" smtClean="0"/>
              <a:t> </a:t>
            </a:r>
            <a:r>
              <a:rPr lang="en-AU" sz="2800" dirty="0" err="1" smtClean="0"/>
              <a:t>lebih</a:t>
            </a:r>
            <a:r>
              <a:rPr lang="en-AU" sz="2800" dirty="0" smtClean="0"/>
              <a:t> </a:t>
            </a:r>
            <a:r>
              <a:rPr lang="en-AU" sz="2800" dirty="0" err="1" smtClean="0"/>
              <a:t>besar</a:t>
            </a:r>
            <a:r>
              <a:rPr lang="en-AU" sz="2800" dirty="0" smtClean="0"/>
              <a:t> </a:t>
            </a:r>
            <a:r>
              <a:rPr lang="en-AU" sz="2800" dirty="0" err="1" smtClean="0"/>
              <a:t>dari</a:t>
            </a:r>
            <a:r>
              <a:rPr lang="en-AU" sz="2800" dirty="0" smtClean="0"/>
              <a:t> data </a:t>
            </a:r>
            <a:r>
              <a:rPr lang="en-AU" sz="2800" dirty="0" err="1" smtClean="0"/>
              <a:t>ke</a:t>
            </a:r>
            <a:r>
              <a:rPr lang="en-AU" sz="2800" dirty="0" smtClean="0"/>
              <a:t> N / 4 </a:t>
            </a:r>
            <a:r>
              <a:rPr lang="en-AU" sz="2800" dirty="0" err="1" smtClean="0"/>
              <a:t>tersebut</a:t>
            </a:r>
            <a:r>
              <a:rPr lang="en-AU" sz="2800" dirty="0" smtClean="0"/>
              <a:t> </a:t>
            </a:r>
            <a:r>
              <a:rPr lang="en-AU" sz="2800" dirty="0" err="1" smtClean="0"/>
              <a:t>maka</a:t>
            </a:r>
            <a:r>
              <a:rPr lang="en-AU" sz="2800" dirty="0" smtClean="0"/>
              <a:t> </a:t>
            </a:r>
            <a:r>
              <a:rPr lang="en-AU" sz="2800" dirty="0" err="1" smtClean="0"/>
              <a:t>kedua</a:t>
            </a:r>
            <a:r>
              <a:rPr lang="en-AU" sz="2800" dirty="0" smtClean="0"/>
              <a:t> data </a:t>
            </a:r>
            <a:r>
              <a:rPr lang="en-AU" sz="2800" dirty="0" err="1" smtClean="0"/>
              <a:t>tersebut</a:t>
            </a:r>
            <a:r>
              <a:rPr lang="en-AU" sz="2800" dirty="0" smtClean="0"/>
              <a:t> </a:t>
            </a:r>
            <a:r>
              <a:rPr lang="en-AU" sz="2800" dirty="0" err="1" smtClean="0"/>
              <a:t>ditukar</a:t>
            </a:r>
            <a:r>
              <a:rPr lang="en-AU" sz="2800" dirty="0" smtClean="0"/>
              <a:t>. </a:t>
            </a:r>
            <a:r>
              <a:rPr lang="en-AU" sz="2800" dirty="0" err="1" smtClean="0"/>
              <a:t>Kemudian</a:t>
            </a:r>
            <a:r>
              <a:rPr lang="en-AU" sz="2800" dirty="0" smtClean="0"/>
              <a:t> data </a:t>
            </a:r>
            <a:r>
              <a:rPr lang="en-AU" sz="2800" dirty="0" err="1" smtClean="0"/>
              <a:t>kedua</a:t>
            </a:r>
            <a:r>
              <a:rPr lang="en-AU" sz="2800" dirty="0" smtClean="0"/>
              <a:t> </a:t>
            </a:r>
            <a:r>
              <a:rPr lang="en-AU" sz="2800" dirty="0" err="1" smtClean="0"/>
              <a:t>dibandingkan</a:t>
            </a:r>
            <a:r>
              <a:rPr lang="en-AU" sz="2800" dirty="0" smtClean="0"/>
              <a:t> </a:t>
            </a:r>
            <a:r>
              <a:rPr lang="en-AU" sz="2800" dirty="0" err="1" smtClean="0"/>
              <a:t>dengan</a:t>
            </a:r>
            <a:r>
              <a:rPr lang="en-AU" sz="2800" dirty="0" smtClean="0"/>
              <a:t> </a:t>
            </a:r>
            <a:r>
              <a:rPr lang="en-AU" sz="2800" dirty="0" err="1" smtClean="0"/>
              <a:t>jarak</a:t>
            </a:r>
            <a:r>
              <a:rPr lang="en-AU" sz="2800" dirty="0" smtClean="0"/>
              <a:t> yang </a:t>
            </a:r>
            <a:r>
              <a:rPr lang="en-AU" sz="2800" dirty="0" err="1" smtClean="0"/>
              <a:t>sama</a:t>
            </a:r>
            <a:r>
              <a:rPr lang="en-AU" sz="2800" dirty="0" smtClean="0"/>
              <a:t> </a:t>
            </a:r>
            <a:r>
              <a:rPr lang="en-AU" sz="2800" dirty="0" err="1" smtClean="0"/>
              <a:t>yaitu</a:t>
            </a:r>
            <a:r>
              <a:rPr lang="en-AU" sz="2800" dirty="0" smtClean="0"/>
              <a:t> N / 4. </a:t>
            </a:r>
            <a:r>
              <a:rPr lang="en-AU" sz="2800" dirty="0" err="1" smtClean="0"/>
              <a:t>Demikianlah</a:t>
            </a:r>
            <a:r>
              <a:rPr lang="en-AU" sz="2800" dirty="0" smtClean="0"/>
              <a:t> </a:t>
            </a:r>
            <a:r>
              <a:rPr lang="en-AU" sz="2800" dirty="0" err="1" smtClean="0"/>
              <a:t>seterusnya</a:t>
            </a:r>
            <a:r>
              <a:rPr lang="en-AU" sz="2800" dirty="0" smtClean="0"/>
              <a:t> </a:t>
            </a:r>
            <a:r>
              <a:rPr lang="en-AU" sz="2800" dirty="0" err="1" smtClean="0"/>
              <a:t>hingga</a:t>
            </a:r>
            <a:r>
              <a:rPr lang="en-AU" sz="2800" dirty="0" smtClean="0"/>
              <a:t> </a:t>
            </a:r>
            <a:r>
              <a:rPr lang="en-AU" sz="2800" dirty="0" err="1" smtClean="0"/>
              <a:t>seluruh</a:t>
            </a:r>
            <a:r>
              <a:rPr lang="en-AU" sz="2800" dirty="0" smtClean="0"/>
              <a:t> data </a:t>
            </a:r>
            <a:r>
              <a:rPr lang="en-AU" sz="2800" dirty="0" err="1" smtClean="0"/>
              <a:t>dibandingkan</a:t>
            </a:r>
            <a:r>
              <a:rPr lang="en-AU" sz="2800" dirty="0" smtClean="0"/>
              <a:t> </a:t>
            </a:r>
            <a:r>
              <a:rPr lang="en-AU" sz="2800" dirty="0" err="1" smtClean="0"/>
              <a:t>sehingga</a:t>
            </a:r>
            <a:r>
              <a:rPr lang="en-AU" sz="2800" dirty="0" smtClean="0"/>
              <a:t> </a:t>
            </a:r>
            <a:r>
              <a:rPr lang="en-AU" sz="2800" dirty="0" err="1" smtClean="0"/>
              <a:t>semua</a:t>
            </a:r>
            <a:r>
              <a:rPr lang="en-AU" sz="2800" dirty="0" smtClean="0"/>
              <a:t> data </a:t>
            </a:r>
            <a:r>
              <a:rPr lang="en-AU" sz="2800" dirty="0" err="1" smtClean="0"/>
              <a:t>ke</a:t>
            </a:r>
            <a:r>
              <a:rPr lang="en-AU" sz="2800" dirty="0" smtClean="0"/>
              <a:t>-j </a:t>
            </a:r>
            <a:r>
              <a:rPr lang="en-AU" sz="2800" dirty="0" err="1" smtClean="0"/>
              <a:t>lebih</a:t>
            </a:r>
            <a:r>
              <a:rPr lang="en-AU" sz="2800" dirty="0" smtClean="0"/>
              <a:t> </a:t>
            </a:r>
            <a:r>
              <a:rPr lang="en-AU" sz="2800" dirty="0" err="1" smtClean="0"/>
              <a:t>kecil</a:t>
            </a:r>
            <a:r>
              <a:rPr lang="en-AU" sz="2800" dirty="0" smtClean="0"/>
              <a:t> </a:t>
            </a:r>
            <a:r>
              <a:rPr lang="en-AU" sz="2800" dirty="0" err="1" smtClean="0"/>
              <a:t>daripada</a:t>
            </a:r>
            <a:r>
              <a:rPr lang="en-AU" sz="2800" dirty="0" smtClean="0"/>
              <a:t> data </a:t>
            </a:r>
            <a:r>
              <a:rPr lang="en-AU" sz="2800" dirty="0" err="1" smtClean="0"/>
              <a:t>ke</a:t>
            </a:r>
            <a:r>
              <a:rPr lang="en-AU" sz="2800" dirty="0" smtClean="0"/>
              <a:t>-(j + N / 4). </a:t>
            </a:r>
          </a:p>
          <a:p>
            <a:r>
              <a:rPr lang="en-AU" sz="2800" dirty="0" err="1" smtClean="0"/>
              <a:t>Pada</a:t>
            </a:r>
            <a:r>
              <a:rPr lang="en-AU" sz="2800" dirty="0" smtClean="0"/>
              <a:t> proses </a:t>
            </a:r>
            <a:r>
              <a:rPr lang="en-AU" sz="2800" dirty="0" err="1" smtClean="0"/>
              <a:t>berikutnya</a:t>
            </a:r>
            <a:r>
              <a:rPr lang="en-AU" sz="2800" dirty="0" smtClean="0"/>
              <a:t>, </a:t>
            </a:r>
            <a:r>
              <a:rPr lang="en-AU" sz="2800" dirty="0" err="1" smtClean="0"/>
              <a:t>digunakan</a:t>
            </a:r>
            <a:r>
              <a:rPr lang="en-AU" sz="2800" dirty="0" smtClean="0"/>
              <a:t> </a:t>
            </a:r>
            <a:r>
              <a:rPr lang="en-AU" sz="2800" dirty="0" err="1" smtClean="0"/>
              <a:t>jarak</a:t>
            </a:r>
            <a:r>
              <a:rPr lang="en-AU" sz="2800" dirty="0" smtClean="0"/>
              <a:t> (N / 4) / 2 </a:t>
            </a:r>
            <a:r>
              <a:rPr lang="en-AU" sz="2800" dirty="0" err="1" smtClean="0"/>
              <a:t>atau</a:t>
            </a:r>
            <a:r>
              <a:rPr lang="en-AU" sz="2800" dirty="0" smtClean="0"/>
              <a:t> N / 8. </a:t>
            </a:r>
            <a:r>
              <a:rPr lang="en-AU" sz="2800" dirty="0" err="1" smtClean="0"/>
              <a:t>Demikian</a:t>
            </a:r>
            <a:r>
              <a:rPr lang="en-AU" sz="2800" dirty="0" smtClean="0"/>
              <a:t> </a:t>
            </a:r>
            <a:r>
              <a:rPr lang="en-AU" sz="2800" dirty="0" err="1" smtClean="0"/>
              <a:t>seterusnya</a:t>
            </a:r>
            <a:r>
              <a:rPr lang="en-AU" sz="2800" dirty="0" smtClean="0"/>
              <a:t> </a:t>
            </a:r>
            <a:r>
              <a:rPr lang="en-AU" sz="2800" dirty="0" err="1" smtClean="0"/>
              <a:t>sampai</a:t>
            </a:r>
            <a:r>
              <a:rPr lang="en-AU" sz="2800" dirty="0" smtClean="0"/>
              <a:t> </a:t>
            </a:r>
            <a:r>
              <a:rPr lang="en-AU" sz="2800" dirty="0" err="1" smtClean="0"/>
              <a:t>jarak</a:t>
            </a:r>
            <a:r>
              <a:rPr lang="en-AU" sz="2800" dirty="0" smtClean="0"/>
              <a:t> yang </a:t>
            </a:r>
            <a:r>
              <a:rPr lang="en-AU" sz="2800" dirty="0" err="1" smtClean="0"/>
              <a:t>digunakan</a:t>
            </a:r>
            <a:r>
              <a:rPr lang="en-AU" sz="2800" dirty="0" smtClean="0"/>
              <a:t> </a:t>
            </a:r>
            <a:r>
              <a:rPr lang="en-AU" sz="2800" dirty="0" err="1" smtClean="0"/>
              <a:t>adalah</a:t>
            </a:r>
            <a:r>
              <a:rPr lang="en-AU" sz="2800" dirty="0" smtClean="0"/>
              <a:t> 1.</a:t>
            </a:r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165600" y="6305550"/>
            <a:ext cx="3860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mtClean="0">
                <a:latin typeface="Arial Narrow" pitchFamily="34" charset="0"/>
              </a:rPr>
              <a:t>PENS-ITS</a:t>
            </a:r>
          </a:p>
        </p:txBody>
      </p:sp>
    </p:spTree>
    <p:extLst>
      <p:ext uri="{BB962C8B-B14F-4D97-AF65-F5344CB8AC3E}">
        <p14:creationId xmlns:p14="http://schemas.microsoft.com/office/powerpoint/2010/main" val="40145256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Proses Shell Sort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800" dirty="0" err="1" smtClean="0"/>
              <a:t>Jarak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dipakai</a:t>
            </a:r>
            <a:r>
              <a:rPr lang="en-US" sz="2800" dirty="0" smtClean="0"/>
              <a:t> </a:t>
            </a:r>
            <a:r>
              <a:rPr lang="en-US" sz="2800" dirty="0" err="1" smtClean="0"/>
              <a:t>didasarkan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i="1" dirty="0" smtClean="0"/>
              <a:t>increment value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i="1" dirty="0" smtClean="0">
                <a:solidFill>
                  <a:schemeClr val="accent2"/>
                </a:solidFill>
              </a:rPr>
              <a:t>sequence number</a:t>
            </a:r>
            <a:r>
              <a:rPr lang="en-US" sz="2800" dirty="0" smtClean="0">
                <a:solidFill>
                  <a:schemeClr val="accent2"/>
                </a:solidFill>
              </a:rPr>
              <a:t> k</a:t>
            </a:r>
            <a:r>
              <a:rPr lang="en-US" sz="2800" dirty="0" smtClean="0"/>
              <a:t> </a:t>
            </a:r>
          </a:p>
          <a:p>
            <a:pPr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800" dirty="0" err="1" smtClean="0"/>
              <a:t>Misalnya</a:t>
            </a:r>
            <a:r>
              <a:rPr lang="en-US" sz="2800" dirty="0" smtClean="0"/>
              <a:t> Sequence number yang </a:t>
            </a:r>
            <a:r>
              <a:rPr lang="en-US" sz="2800" dirty="0" err="1" smtClean="0"/>
              <a:t>dipakai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5,3,1.</a:t>
            </a:r>
            <a:r>
              <a:rPr lang="en-US" sz="2800" dirty="0" smtClean="0">
                <a:solidFill>
                  <a:srgbClr val="FFFF66"/>
                </a:solidFill>
              </a:rPr>
              <a:t>  </a:t>
            </a:r>
            <a:r>
              <a:rPr lang="en-US" sz="2800" dirty="0" err="1" smtClean="0">
                <a:solidFill>
                  <a:srgbClr val="FF0066"/>
                </a:solidFill>
              </a:rPr>
              <a:t>Tidak</a:t>
            </a:r>
            <a:r>
              <a:rPr lang="en-US" sz="2800" dirty="0" smtClean="0">
                <a:solidFill>
                  <a:srgbClr val="FF0066"/>
                </a:solidFill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</a:rPr>
              <a:t>ada</a:t>
            </a:r>
            <a:r>
              <a:rPr lang="en-US" sz="2800" dirty="0" smtClean="0">
                <a:solidFill>
                  <a:srgbClr val="FF0066"/>
                </a:solidFill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</a:rPr>
              <a:t>pembuktian</a:t>
            </a:r>
            <a:r>
              <a:rPr lang="en-US" sz="2800" dirty="0" smtClean="0">
                <a:solidFill>
                  <a:srgbClr val="FF0066"/>
                </a:solidFill>
              </a:rPr>
              <a:t> di </a:t>
            </a:r>
            <a:r>
              <a:rPr lang="en-US" sz="2800" dirty="0" err="1" smtClean="0">
                <a:solidFill>
                  <a:srgbClr val="FF0066"/>
                </a:solidFill>
              </a:rPr>
              <a:t>sini</a:t>
            </a:r>
            <a:r>
              <a:rPr lang="en-US" sz="2800" dirty="0" smtClean="0">
                <a:solidFill>
                  <a:srgbClr val="FF0066"/>
                </a:solidFill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</a:rPr>
              <a:t>bahwa</a:t>
            </a:r>
            <a:r>
              <a:rPr lang="en-US" sz="2800" dirty="0" smtClean="0">
                <a:solidFill>
                  <a:srgbClr val="FF0066"/>
                </a:solidFill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</a:rPr>
              <a:t>bilangan-bilangan</a:t>
            </a:r>
            <a:r>
              <a:rPr lang="en-US" sz="2800" dirty="0" smtClean="0">
                <a:solidFill>
                  <a:srgbClr val="FF0066"/>
                </a:solidFill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</a:rPr>
              <a:t>tersebut</a:t>
            </a:r>
            <a:r>
              <a:rPr lang="en-US" sz="2800" dirty="0" smtClean="0">
                <a:solidFill>
                  <a:srgbClr val="FF0066"/>
                </a:solidFill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</a:rPr>
              <a:t>adalah</a:t>
            </a:r>
            <a:r>
              <a:rPr lang="en-US" sz="2800" dirty="0" smtClean="0">
                <a:solidFill>
                  <a:srgbClr val="FF0066"/>
                </a:solidFill>
              </a:rPr>
              <a:t> sequence number </a:t>
            </a:r>
            <a:r>
              <a:rPr lang="en-US" sz="2800" dirty="0" err="1" smtClean="0">
                <a:solidFill>
                  <a:srgbClr val="FF0066"/>
                </a:solidFill>
              </a:rPr>
              <a:t>terbaik</a:t>
            </a:r>
            <a:endParaRPr lang="en-US" sz="2800" dirty="0" smtClean="0">
              <a:solidFill>
                <a:srgbClr val="FF0066"/>
              </a:solidFill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800" dirty="0" err="1" smtClean="0"/>
              <a:t>Setiap</a:t>
            </a:r>
            <a:r>
              <a:rPr lang="en-US" sz="2800" dirty="0" smtClean="0"/>
              <a:t> sub-list </a:t>
            </a:r>
            <a:r>
              <a:rPr lang="en-US" sz="2800" dirty="0" err="1" smtClean="0"/>
              <a:t>berisi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-</a:t>
            </a:r>
            <a:r>
              <a:rPr lang="en-US" sz="2800" dirty="0" smtClean="0">
                <a:solidFill>
                  <a:schemeClr val="accent2"/>
                </a:solidFill>
              </a:rPr>
              <a:t>k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kumpulan</a:t>
            </a:r>
            <a:r>
              <a:rPr lang="en-US" sz="2800" dirty="0" smtClean="0"/>
              <a:t>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yang </a:t>
            </a:r>
            <a:r>
              <a:rPr lang="en-US" sz="2800" dirty="0" err="1" smtClean="0"/>
              <a:t>asli</a:t>
            </a:r>
            <a:endParaRPr lang="en-US" sz="2800" dirty="0" smtClean="0"/>
          </a:p>
          <a:p>
            <a:pPr>
              <a:lnSpc>
                <a:spcPct val="80000"/>
              </a:lnSpc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90866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508" y="989807"/>
            <a:ext cx="10390717" cy="6080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Proses Shell Sort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187508" y="1831598"/>
            <a:ext cx="11277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k = 5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sub-list </a:t>
            </a:r>
            <a:r>
              <a:rPr lang="en-US" sz="2400" dirty="0" err="1" smtClean="0"/>
              <a:t>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- s[0]  s[5]  s[10] ...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- s[1]  s[6]  s[11] …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- s[2]  s[7]  s[12] …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- </a:t>
            </a:r>
            <a:r>
              <a:rPr lang="en-US" sz="2400" dirty="0" err="1" smtClean="0"/>
              <a:t>dst</a:t>
            </a:r>
            <a:endParaRPr lang="en-US" sz="2400" dirty="0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Begitu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k = 3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sub-list </a:t>
            </a:r>
            <a:r>
              <a:rPr lang="en-US" sz="2400" dirty="0" err="1" smtClean="0"/>
              <a:t>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- s[0]  s[3]  s[6] ...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- s[1]  s[4] s[7] …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- </a:t>
            </a:r>
            <a:r>
              <a:rPr lang="en-US" sz="2400" dirty="0" err="1" smtClean="0"/>
              <a:t>dst</a:t>
            </a: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5311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71662" y="1066007"/>
            <a:ext cx="10390717" cy="6080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Proses Shell Sort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785768" y="1918282"/>
            <a:ext cx="11277600" cy="3854450"/>
          </a:xfrm>
        </p:spPr>
        <p:txBody>
          <a:bodyPr/>
          <a:lstStyle/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2800" dirty="0" err="1" smtClean="0"/>
              <a:t>Buatlah</a:t>
            </a:r>
            <a:r>
              <a:rPr lang="en-US" sz="2800" dirty="0" smtClean="0"/>
              <a:t> sub-list yang </a:t>
            </a:r>
            <a:r>
              <a:rPr lang="en-US" sz="2800" dirty="0" err="1" smtClean="0"/>
              <a:t>didasarkan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jarak</a:t>
            </a:r>
            <a:r>
              <a:rPr lang="en-US" sz="2800" dirty="0" smtClean="0"/>
              <a:t> (Sequence number) yang </a:t>
            </a:r>
            <a:r>
              <a:rPr lang="en-US" sz="2800" dirty="0" err="1" smtClean="0"/>
              <a:t>dipilih</a:t>
            </a:r>
            <a:endParaRPr lang="en-US" sz="2800" dirty="0" smtClean="0"/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2800" dirty="0" err="1" smtClean="0"/>
              <a:t>Urutkan</a:t>
            </a:r>
            <a:r>
              <a:rPr lang="en-US" sz="2800" dirty="0" smtClean="0"/>
              <a:t>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sub-list </a:t>
            </a:r>
            <a:r>
              <a:rPr lang="en-US" sz="2800" dirty="0" err="1" smtClean="0"/>
              <a:t>tersebut</a:t>
            </a:r>
            <a:endParaRPr lang="en-US" sz="2800" dirty="0" smtClean="0"/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2800" dirty="0" err="1" smtClean="0"/>
              <a:t>Gabungkan</a:t>
            </a:r>
            <a:r>
              <a:rPr lang="en-US" sz="2800" dirty="0" smtClean="0"/>
              <a:t> </a:t>
            </a:r>
            <a:r>
              <a:rPr lang="en-US" sz="2800" dirty="0" err="1" smtClean="0"/>
              <a:t>seluruh</a:t>
            </a:r>
            <a:r>
              <a:rPr lang="en-US" sz="2800" dirty="0" smtClean="0"/>
              <a:t> sub-list</a:t>
            </a:r>
          </a:p>
        </p:txBody>
      </p:sp>
    </p:spTree>
    <p:extLst>
      <p:ext uri="{BB962C8B-B14F-4D97-AF65-F5344CB8AC3E}">
        <p14:creationId xmlns:p14="http://schemas.microsoft.com/office/powerpoint/2010/main" val="364911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Materi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8" indent="-344488">
              <a:buFont typeface="Wingdings" panose="05000000000000000000" pitchFamily="2" charset="2"/>
              <a:buChar char="Ø"/>
            </a:pPr>
            <a:r>
              <a:rPr lang="en-AU" dirty="0" err="1"/>
              <a:t>Algoritma</a:t>
            </a:r>
            <a:r>
              <a:rPr lang="en-AU" dirty="0"/>
              <a:t> </a:t>
            </a:r>
            <a:r>
              <a:rPr lang="en-AU" dirty="0" smtClean="0"/>
              <a:t>Bubble </a:t>
            </a:r>
            <a:r>
              <a:rPr lang="en-AU" dirty="0"/>
              <a:t>Sort</a:t>
            </a:r>
          </a:p>
          <a:p>
            <a:pPr marL="344488" indent="-344488">
              <a:buFont typeface="Wingdings" panose="05000000000000000000" pitchFamily="2" charset="2"/>
              <a:buChar char="Ø"/>
            </a:pPr>
            <a:r>
              <a:rPr lang="en-AU" dirty="0" err="1"/>
              <a:t>Algoritma</a:t>
            </a:r>
            <a:r>
              <a:rPr lang="en-AU" dirty="0"/>
              <a:t> </a:t>
            </a:r>
            <a:r>
              <a:rPr lang="en-AU" dirty="0" smtClean="0"/>
              <a:t>Shell </a:t>
            </a:r>
            <a:r>
              <a:rPr lang="en-AU" dirty="0"/>
              <a:t>Sort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425555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>
          <a:xfrm>
            <a:off x="812800" y="1856065"/>
            <a:ext cx="10972800" cy="4525963"/>
          </a:xfrm>
          <a:solidFill>
            <a:schemeClr val="bg1"/>
          </a:solidFill>
        </p:spPr>
        <p:txBody>
          <a:bodyPr/>
          <a:lstStyle/>
          <a:p>
            <a:r>
              <a:rPr lang="en-US" sz="2800" dirty="0" err="1" smtClean="0"/>
              <a:t>Urutkan</a:t>
            </a:r>
            <a:r>
              <a:rPr lang="en-US" sz="2800" dirty="0" smtClean="0"/>
              <a:t> </a:t>
            </a:r>
            <a:r>
              <a:rPr lang="en-US" sz="2800" dirty="0" err="1" smtClean="0"/>
              <a:t>sekumpulan</a:t>
            </a:r>
            <a:r>
              <a:rPr lang="en-US" sz="2800" dirty="0" smtClean="0"/>
              <a:t>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di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,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sequence number : </a:t>
            </a:r>
            <a:r>
              <a:rPr lang="en-US" sz="2800" dirty="0" smtClean="0">
                <a:solidFill>
                  <a:srgbClr val="FF66CC"/>
                </a:solidFill>
              </a:rPr>
              <a:t>5, 3, 1</a:t>
            </a:r>
            <a:endParaRPr lang="en-US" sz="2800" dirty="0" smtClean="0"/>
          </a:p>
          <a:p>
            <a:pPr>
              <a:buFont typeface="Wingdings" pitchFamily="2" charset="2"/>
              <a:buNone/>
            </a:pPr>
            <a:endParaRPr lang="en-US" sz="2800" dirty="0" smtClean="0"/>
          </a:p>
          <a:p>
            <a:pPr>
              <a:buFont typeface="Wingdings" pitchFamily="2" charset="2"/>
              <a:buNone/>
            </a:pPr>
            <a:endParaRPr lang="en-US" sz="2800" dirty="0" smtClean="0"/>
          </a:p>
          <a:p>
            <a:pPr>
              <a:buFont typeface="Wingdings" pitchFamily="2" charset="2"/>
              <a:buNone/>
            </a:pPr>
            <a:endParaRPr lang="en-US" sz="2800" dirty="0" smtClean="0"/>
          </a:p>
          <a:p>
            <a:pPr>
              <a:buFont typeface="Wingdings" pitchFamily="2" charset="2"/>
              <a:buNone/>
            </a:pPr>
            <a:endParaRPr lang="en-US" sz="2800" dirty="0" smtClean="0"/>
          </a:p>
          <a:p>
            <a:pPr>
              <a:buFont typeface="Wingdings" pitchFamily="2" charset="2"/>
              <a:buNone/>
            </a:pPr>
            <a:endParaRPr lang="en-US" sz="2800" dirty="0" smtClean="0"/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 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51200" y="4267201"/>
            <a:ext cx="5689600" cy="979488"/>
            <a:chOff x="2832" y="2160"/>
            <a:chExt cx="2688" cy="617"/>
          </a:xfrm>
        </p:grpSpPr>
        <p:grpSp>
          <p:nvGrpSpPr>
            <p:cNvPr id="40965" name="Group 5"/>
            <p:cNvGrpSpPr>
              <a:grpSpLocks/>
            </p:cNvGrpSpPr>
            <p:nvPr/>
          </p:nvGrpSpPr>
          <p:grpSpPr bwMode="auto">
            <a:xfrm>
              <a:off x="2832" y="2160"/>
              <a:ext cx="2688" cy="336"/>
              <a:chOff x="2832" y="2160"/>
              <a:chExt cx="2688" cy="336"/>
            </a:xfrm>
          </p:grpSpPr>
          <p:sp>
            <p:nvSpPr>
              <p:cNvPr id="40974" name="Rectangle 6"/>
              <p:cNvSpPr>
                <a:spLocks noChangeArrowheads="1"/>
              </p:cNvSpPr>
              <p:nvPr/>
            </p:nvSpPr>
            <p:spPr bwMode="auto">
              <a:xfrm>
                <a:off x="2832" y="2160"/>
                <a:ext cx="336" cy="336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3600">
                    <a:latin typeface="Times New Roman" pitchFamily="18" charset="0"/>
                  </a:rPr>
                  <a:t>30</a:t>
                </a:r>
              </a:p>
            </p:txBody>
          </p:sp>
          <p:sp>
            <p:nvSpPr>
              <p:cNvPr id="40975" name="Rectangle 7"/>
              <p:cNvSpPr>
                <a:spLocks noChangeArrowheads="1"/>
              </p:cNvSpPr>
              <p:nvPr/>
            </p:nvSpPr>
            <p:spPr bwMode="auto">
              <a:xfrm>
                <a:off x="3168" y="2160"/>
                <a:ext cx="336" cy="336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3600">
                    <a:latin typeface="Times New Roman" pitchFamily="18" charset="0"/>
                  </a:rPr>
                  <a:t>62</a:t>
                </a:r>
              </a:p>
            </p:txBody>
          </p:sp>
          <p:sp>
            <p:nvSpPr>
              <p:cNvPr id="40976" name="Rectangle 8"/>
              <p:cNvSpPr>
                <a:spLocks noChangeArrowheads="1"/>
              </p:cNvSpPr>
              <p:nvPr/>
            </p:nvSpPr>
            <p:spPr bwMode="auto">
              <a:xfrm>
                <a:off x="3504" y="2160"/>
                <a:ext cx="336" cy="336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3600">
                    <a:latin typeface="Times New Roman" pitchFamily="18" charset="0"/>
                  </a:rPr>
                  <a:t>53</a:t>
                </a:r>
              </a:p>
            </p:txBody>
          </p:sp>
          <p:sp>
            <p:nvSpPr>
              <p:cNvPr id="40977" name="Rectangle 9"/>
              <p:cNvSpPr>
                <a:spLocks noChangeArrowheads="1"/>
              </p:cNvSpPr>
              <p:nvPr/>
            </p:nvSpPr>
            <p:spPr bwMode="auto">
              <a:xfrm>
                <a:off x="3840" y="2160"/>
                <a:ext cx="336" cy="336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3600">
                    <a:latin typeface="Times New Roman" pitchFamily="18" charset="0"/>
                  </a:rPr>
                  <a:t>42</a:t>
                </a:r>
              </a:p>
            </p:txBody>
          </p:sp>
          <p:sp>
            <p:nvSpPr>
              <p:cNvPr id="40978" name="Rectangle 10"/>
              <p:cNvSpPr>
                <a:spLocks noChangeArrowheads="1"/>
              </p:cNvSpPr>
              <p:nvPr/>
            </p:nvSpPr>
            <p:spPr bwMode="auto">
              <a:xfrm>
                <a:off x="4176" y="2160"/>
                <a:ext cx="336" cy="336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3600">
                    <a:latin typeface="Times New Roman" pitchFamily="18" charset="0"/>
                  </a:rPr>
                  <a:t>17</a:t>
                </a:r>
              </a:p>
            </p:txBody>
          </p:sp>
          <p:sp>
            <p:nvSpPr>
              <p:cNvPr id="40979" name="Rectangle 11"/>
              <p:cNvSpPr>
                <a:spLocks noChangeArrowheads="1"/>
              </p:cNvSpPr>
              <p:nvPr/>
            </p:nvSpPr>
            <p:spPr bwMode="auto">
              <a:xfrm>
                <a:off x="4512" y="2160"/>
                <a:ext cx="336" cy="336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3600">
                    <a:latin typeface="Times New Roman" pitchFamily="18" charset="0"/>
                  </a:rPr>
                  <a:t>97</a:t>
                </a:r>
              </a:p>
            </p:txBody>
          </p:sp>
          <p:sp>
            <p:nvSpPr>
              <p:cNvPr id="40980" name="Rectangle 12"/>
              <p:cNvSpPr>
                <a:spLocks noChangeArrowheads="1"/>
              </p:cNvSpPr>
              <p:nvPr/>
            </p:nvSpPr>
            <p:spPr bwMode="auto">
              <a:xfrm>
                <a:off x="4848" y="2160"/>
                <a:ext cx="336" cy="336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3600">
                    <a:latin typeface="Times New Roman" pitchFamily="18" charset="0"/>
                  </a:rPr>
                  <a:t>91</a:t>
                </a:r>
              </a:p>
            </p:txBody>
          </p:sp>
          <p:sp>
            <p:nvSpPr>
              <p:cNvPr id="40981" name="Rectangle 13"/>
              <p:cNvSpPr>
                <a:spLocks noChangeArrowheads="1"/>
              </p:cNvSpPr>
              <p:nvPr/>
            </p:nvSpPr>
            <p:spPr bwMode="auto">
              <a:xfrm>
                <a:off x="5184" y="2160"/>
                <a:ext cx="336" cy="336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3600">
                    <a:latin typeface="Times New Roman" pitchFamily="18" charset="0"/>
                  </a:rPr>
                  <a:t>38</a:t>
                </a:r>
              </a:p>
            </p:txBody>
          </p:sp>
        </p:grpSp>
        <p:sp>
          <p:nvSpPr>
            <p:cNvPr id="40966" name="Text Box 14"/>
            <p:cNvSpPr txBox="1">
              <a:spLocks noChangeArrowheads="1"/>
            </p:cNvSpPr>
            <p:nvPr/>
          </p:nvSpPr>
          <p:spPr bwMode="auto">
            <a:xfrm>
              <a:off x="2884" y="254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</a:rPr>
                <a:t>[0]</a:t>
              </a:r>
            </a:p>
          </p:txBody>
        </p:sp>
        <p:sp>
          <p:nvSpPr>
            <p:cNvPr id="40967" name="Text Box 15"/>
            <p:cNvSpPr txBox="1">
              <a:spLocks noChangeArrowheads="1"/>
            </p:cNvSpPr>
            <p:nvPr/>
          </p:nvSpPr>
          <p:spPr bwMode="auto">
            <a:xfrm>
              <a:off x="3216" y="254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</a:rPr>
                <a:t>[1]</a:t>
              </a:r>
            </a:p>
          </p:txBody>
        </p:sp>
        <p:sp>
          <p:nvSpPr>
            <p:cNvPr id="40968" name="Text Box 16"/>
            <p:cNvSpPr txBox="1">
              <a:spLocks noChangeArrowheads="1"/>
            </p:cNvSpPr>
            <p:nvPr/>
          </p:nvSpPr>
          <p:spPr bwMode="auto">
            <a:xfrm>
              <a:off x="3552" y="254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</a:rPr>
                <a:t>[2]</a:t>
              </a:r>
            </a:p>
          </p:txBody>
        </p:sp>
        <p:sp>
          <p:nvSpPr>
            <p:cNvPr id="40969" name="Text Box 17"/>
            <p:cNvSpPr txBox="1">
              <a:spLocks noChangeArrowheads="1"/>
            </p:cNvSpPr>
            <p:nvPr/>
          </p:nvSpPr>
          <p:spPr bwMode="auto">
            <a:xfrm>
              <a:off x="5232" y="254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</a:rPr>
                <a:t>[7]</a:t>
              </a:r>
            </a:p>
          </p:txBody>
        </p:sp>
        <p:sp>
          <p:nvSpPr>
            <p:cNvPr id="40970" name="Text Box 18"/>
            <p:cNvSpPr txBox="1">
              <a:spLocks noChangeArrowheads="1"/>
            </p:cNvSpPr>
            <p:nvPr/>
          </p:nvSpPr>
          <p:spPr bwMode="auto">
            <a:xfrm>
              <a:off x="3892" y="254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</a:rPr>
                <a:t>[3]</a:t>
              </a:r>
            </a:p>
          </p:txBody>
        </p:sp>
        <p:sp>
          <p:nvSpPr>
            <p:cNvPr id="40971" name="Text Box 19"/>
            <p:cNvSpPr txBox="1">
              <a:spLocks noChangeArrowheads="1"/>
            </p:cNvSpPr>
            <p:nvPr/>
          </p:nvSpPr>
          <p:spPr bwMode="auto">
            <a:xfrm>
              <a:off x="4228" y="254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</a:rPr>
                <a:t>[4]</a:t>
              </a:r>
            </a:p>
          </p:txBody>
        </p:sp>
        <p:sp>
          <p:nvSpPr>
            <p:cNvPr id="40972" name="Text Box 20"/>
            <p:cNvSpPr txBox="1">
              <a:spLocks noChangeArrowheads="1"/>
            </p:cNvSpPr>
            <p:nvPr/>
          </p:nvSpPr>
          <p:spPr bwMode="auto">
            <a:xfrm>
              <a:off x="4560" y="254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</a:rPr>
                <a:t>[5]</a:t>
              </a:r>
            </a:p>
          </p:txBody>
        </p:sp>
        <p:sp>
          <p:nvSpPr>
            <p:cNvPr id="40973" name="Text Box 21"/>
            <p:cNvSpPr txBox="1">
              <a:spLocks noChangeArrowheads="1"/>
            </p:cNvSpPr>
            <p:nvPr/>
          </p:nvSpPr>
          <p:spPr bwMode="auto">
            <a:xfrm>
              <a:off x="4896" y="254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</a:rPr>
                <a:t>[6]</a:t>
              </a:r>
            </a:p>
          </p:txBody>
        </p:sp>
      </p:grpSp>
      <p:sp>
        <p:nvSpPr>
          <p:cNvPr id="4096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Proses Shell Sort</a:t>
            </a:r>
            <a:endParaRPr lang="en-AU" smtClean="0"/>
          </a:p>
        </p:txBody>
      </p:sp>
    </p:spTree>
    <p:extLst>
      <p:ext uri="{BB962C8B-B14F-4D97-AF65-F5344CB8AC3E}">
        <p14:creationId xmlns:p14="http://schemas.microsoft.com/office/powerpoint/2010/main" val="228971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Proses Shell Sort</a:t>
            </a: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41987" name="Content Placeholder 6"/>
          <p:cNvSpPr>
            <a:spLocks noGrp="1"/>
          </p:cNvSpPr>
          <p:nvPr>
            <p:ph idx="1"/>
          </p:nvPr>
        </p:nvSpPr>
        <p:spPr>
          <a:xfrm>
            <a:off x="535517" y="2094429"/>
            <a:ext cx="10972800" cy="884238"/>
          </a:xfrm>
        </p:spPr>
        <p:txBody>
          <a:bodyPr/>
          <a:lstStyle/>
          <a:p>
            <a:endParaRPr lang="en-AU" dirty="0" smtClean="0"/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1242484" y="1916629"/>
            <a:ext cx="76706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30	  62   53   42   17   97   91   38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611284" y="4964630"/>
            <a:ext cx="5689600" cy="979488"/>
            <a:chOff x="2832" y="3120"/>
            <a:chExt cx="2688" cy="617"/>
          </a:xfrm>
        </p:grpSpPr>
        <p:sp>
          <p:nvSpPr>
            <p:cNvPr id="42031" name="Rectangle 5"/>
            <p:cNvSpPr>
              <a:spLocks noChangeArrowheads="1"/>
            </p:cNvSpPr>
            <p:nvPr/>
          </p:nvSpPr>
          <p:spPr bwMode="auto">
            <a:xfrm>
              <a:off x="2832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FF66"/>
                  </a:solidFill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42032" name="Rectangle 6"/>
            <p:cNvSpPr>
              <a:spLocks noChangeArrowheads="1"/>
            </p:cNvSpPr>
            <p:nvPr/>
          </p:nvSpPr>
          <p:spPr bwMode="auto">
            <a:xfrm>
              <a:off x="3168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FF66"/>
                  </a:solidFill>
                  <a:latin typeface="Times New Roman" pitchFamily="18" charset="0"/>
                </a:rPr>
                <a:t>62</a:t>
              </a:r>
            </a:p>
          </p:txBody>
        </p:sp>
        <p:sp>
          <p:nvSpPr>
            <p:cNvPr id="42033" name="Rectangle 7"/>
            <p:cNvSpPr>
              <a:spLocks noChangeArrowheads="1"/>
            </p:cNvSpPr>
            <p:nvPr/>
          </p:nvSpPr>
          <p:spPr bwMode="auto">
            <a:xfrm>
              <a:off x="3504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FF66"/>
                  </a:solidFill>
                  <a:latin typeface="Times New Roman" pitchFamily="18" charset="0"/>
                </a:rPr>
                <a:t>53</a:t>
              </a:r>
            </a:p>
          </p:txBody>
        </p:sp>
        <p:sp>
          <p:nvSpPr>
            <p:cNvPr id="42034" name="Rectangle 8"/>
            <p:cNvSpPr>
              <a:spLocks noChangeArrowheads="1"/>
            </p:cNvSpPr>
            <p:nvPr/>
          </p:nvSpPr>
          <p:spPr bwMode="auto">
            <a:xfrm>
              <a:off x="3840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FF66"/>
                  </a:solidFill>
                  <a:latin typeface="Times New Roman" pitchFamily="18" charset="0"/>
                </a:rPr>
                <a:t>42</a:t>
              </a:r>
            </a:p>
          </p:txBody>
        </p:sp>
        <p:sp>
          <p:nvSpPr>
            <p:cNvPr id="42035" name="Rectangle 9"/>
            <p:cNvSpPr>
              <a:spLocks noChangeArrowheads="1"/>
            </p:cNvSpPr>
            <p:nvPr/>
          </p:nvSpPr>
          <p:spPr bwMode="auto">
            <a:xfrm>
              <a:off x="4176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FF66"/>
                  </a:solidFill>
                  <a:latin typeface="Times New Roman" pitchFamily="18" charset="0"/>
                </a:rPr>
                <a:t>17</a:t>
              </a:r>
            </a:p>
          </p:txBody>
        </p:sp>
        <p:sp>
          <p:nvSpPr>
            <p:cNvPr id="42036" name="Rectangle 10"/>
            <p:cNvSpPr>
              <a:spLocks noChangeArrowheads="1"/>
            </p:cNvSpPr>
            <p:nvPr/>
          </p:nvSpPr>
          <p:spPr bwMode="auto">
            <a:xfrm>
              <a:off x="4512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FF66"/>
                  </a:solidFill>
                  <a:latin typeface="Times New Roman" pitchFamily="18" charset="0"/>
                </a:rPr>
                <a:t>97</a:t>
              </a:r>
            </a:p>
          </p:txBody>
        </p:sp>
        <p:sp>
          <p:nvSpPr>
            <p:cNvPr id="42037" name="Rectangle 11"/>
            <p:cNvSpPr>
              <a:spLocks noChangeArrowheads="1"/>
            </p:cNvSpPr>
            <p:nvPr/>
          </p:nvSpPr>
          <p:spPr bwMode="auto">
            <a:xfrm>
              <a:off x="4848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FF66"/>
                  </a:solidFill>
                  <a:latin typeface="Times New Roman" pitchFamily="18" charset="0"/>
                </a:rPr>
                <a:t>91</a:t>
              </a:r>
            </a:p>
          </p:txBody>
        </p:sp>
        <p:sp>
          <p:nvSpPr>
            <p:cNvPr id="42038" name="Rectangle 12"/>
            <p:cNvSpPr>
              <a:spLocks noChangeArrowheads="1"/>
            </p:cNvSpPr>
            <p:nvPr/>
          </p:nvSpPr>
          <p:spPr bwMode="auto">
            <a:xfrm>
              <a:off x="5184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FF66"/>
                  </a:solidFill>
                  <a:latin typeface="Times New Roman" pitchFamily="18" charset="0"/>
                </a:rPr>
                <a:t>38</a:t>
              </a:r>
            </a:p>
          </p:txBody>
        </p:sp>
        <p:sp>
          <p:nvSpPr>
            <p:cNvPr id="42039" name="Text Box 13"/>
            <p:cNvSpPr txBox="1">
              <a:spLocks noChangeArrowheads="1"/>
            </p:cNvSpPr>
            <p:nvPr/>
          </p:nvSpPr>
          <p:spPr bwMode="auto">
            <a:xfrm>
              <a:off x="2884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[0]</a:t>
              </a:r>
            </a:p>
          </p:txBody>
        </p:sp>
        <p:sp>
          <p:nvSpPr>
            <p:cNvPr id="42040" name="Text Box 14"/>
            <p:cNvSpPr txBox="1">
              <a:spLocks noChangeArrowheads="1"/>
            </p:cNvSpPr>
            <p:nvPr/>
          </p:nvSpPr>
          <p:spPr bwMode="auto">
            <a:xfrm>
              <a:off x="3216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[1]</a:t>
              </a:r>
            </a:p>
          </p:txBody>
        </p:sp>
        <p:sp>
          <p:nvSpPr>
            <p:cNvPr id="42041" name="Text Box 15"/>
            <p:cNvSpPr txBox="1">
              <a:spLocks noChangeArrowheads="1"/>
            </p:cNvSpPr>
            <p:nvPr/>
          </p:nvSpPr>
          <p:spPr bwMode="auto">
            <a:xfrm>
              <a:off x="3552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[2]</a:t>
              </a:r>
            </a:p>
          </p:txBody>
        </p:sp>
        <p:sp>
          <p:nvSpPr>
            <p:cNvPr id="42042" name="Text Box 16"/>
            <p:cNvSpPr txBox="1">
              <a:spLocks noChangeArrowheads="1"/>
            </p:cNvSpPr>
            <p:nvPr/>
          </p:nvSpPr>
          <p:spPr bwMode="auto">
            <a:xfrm>
              <a:off x="5232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[7]</a:t>
              </a:r>
            </a:p>
          </p:txBody>
        </p:sp>
        <p:sp>
          <p:nvSpPr>
            <p:cNvPr id="42043" name="Text Box 17"/>
            <p:cNvSpPr txBox="1">
              <a:spLocks noChangeArrowheads="1"/>
            </p:cNvSpPr>
            <p:nvPr/>
          </p:nvSpPr>
          <p:spPr bwMode="auto">
            <a:xfrm>
              <a:off x="3892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[3]</a:t>
              </a:r>
            </a:p>
          </p:txBody>
        </p:sp>
        <p:sp>
          <p:nvSpPr>
            <p:cNvPr id="42044" name="Text Box 18"/>
            <p:cNvSpPr txBox="1">
              <a:spLocks noChangeArrowheads="1"/>
            </p:cNvSpPr>
            <p:nvPr/>
          </p:nvSpPr>
          <p:spPr bwMode="auto">
            <a:xfrm>
              <a:off x="4228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[4]</a:t>
              </a:r>
            </a:p>
          </p:txBody>
        </p:sp>
        <p:sp>
          <p:nvSpPr>
            <p:cNvPr id="42045" name="Text Box 19"/>
            <p:cNvSpPr txBox="1">
              <a:spLocks noChangeArrowheads="1"/>
            </p:cNvSpPr>
            <p:nvPr/>
          </p:nvSpPr>
          <p:spPr bwMode="auto">
            <a:xfrm>
              <a:off x="4560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[5]</a:t>
              </a:r>
            </a:p>
          </p:txBody>
        </p:sp>
        <p:sp>
          <p:nvSpPr>
            <p:cNvPr id="42046" name="Text Box 20"/>
            <p:cNvSpPr txBox="1">
              <a:spLocks noChangeArrowheads="1"/>
            </p:cNvSpPr>
            <p:nvPr/>
          </p:nvSpPr>
          <p:spPr bwMode="auto">
            <a:xfrm>
              <a:off x="4896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[6]</a:t>
              </a:r>
            </a:p>
          </p:txBody>
        </p:sp>
      </p:grpSp>
      <p:sp>
        <p:nvSpPr>
          <p:cNvPr id="118805" name="Text Box 21"/>
          <p:cNvSpPr txBox="1">
            <a:spLocks noChangeArrowheads="1"/>
          </p:cNvSpPr>
          <p:nvPr/>
        </p:nvSpPr>
        <p:spPr bwMode="auto">
          <a:xfrm>
            <a:off x="1609095" y="3779367"/>
            <a:ext cx="139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>
                <a:solidFill>
                  <a:srgbClr val="0070C0"/>
                </a:solidFill>
                <a:latin typeface="Times New Roman" pitchFamily="18" charset="0"/>
              </a:rPr>
              <a:t>S[3]</a:t>
            </a:r>
          </a:p>
        </p:txBody>
      </p:sp>
      <p:sp>
        <p:nvSpPr>
          <p:cNvPr id="118806" name="Rectangle 22"/>
          <p:cNvSpPr>
            <a:spLocks noChangeArrowheads="1"/>
          </p:cNvSpPr>
          <p:nvPr/>
        </p:nvSpPr>
        <p:spPr bwMode="auto">
          <a:xfrm>
            <a:off x="1583695" y="2864968"/>
            <a:ext cx="10951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70C0"/>
                </a:solidFill>
                <a:latin typeface="Times New Roman" pitchFamily="18" charset="0"/>
              </a:rPr>
              <a:t>S[0]  S[5]</a:t>
            </a:r>
          </a:p>
        </p:txBody>
      </p:sp>
      <p:sp>
        <p:nvSpPr>
          <p:cNvPr id="118807" name="Rectangle 23"/>
          <p:cNvSpPr>
            <a:spLocks noChangeArrowheads="1"/>
          </p:cNvSpPr>
          <p:nvPr/>
        </p:nvSpPr>
        <p:spPr bwMode="auto">
          <a:xfrm>
            <a:off x="1609095" y="3169768"/>
            <a:ext cx="10374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70C0"/>
                </a:solidFill>
                <a:latin typeface="Times New Roman" pitchFamily="18" charset="0"/>
              </a:rPr>
              <a:t>S[1] S[6]</a:t>
            </a:r>
          </a:p>
        </p:txBody>
      </p:sp>
      <p:sp>
        <p:nvSpPr>
          <p:cNvPr id="118808" name="Rectangle 24"/>
          <p:cNvSpPr>
            <a:spLocks noChangeArrowheads="1"/>
          </p:cNvSpPr>
          <p:nvPr/>
        </p:nvSpPr>
        <p:spPr bwMode="auto">
          <a:xfrm>
            <a:off x="1609095" y="3488855"/>
            <a:ext cx="10374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Times New Roman" pitchFamily="18" charset="0"/>
              </a:rPr>
              <a:t>S[2] S[7]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966884" y="3982275"/>
            <a:ext cx="3556000" cy="228600"/>
            <a:chOff x="2928" y="2880"/>
            <a:chExt cx="1680" cy="144"/>
          </a:xfrm>
        </p:grpSpPr>
        <p:sp>
          <p:nvSpPr>
            <p:cNvPr id="42028" name="Line 26"/>
            <p:cNvSpPr>
              <a:spLocks noChangeShapeType="1"/>
            </p:cNvSpPr>
            <p:nvPr/>
          </p:nvSpPr>
          <p:spPr bwMode="auto">
            <a:xfrm>
              <a:off x="2928" y="2880"/>
              <a:ext cx="0" cy="144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  <p:sp>
          <p:nvSpPr>
            <p:cNvPr id="42029" name="Line 27"/>
            <p:cNvSpPr>
              <a:spLocks noChangeShapeType="1"/>
            </p:cNvSpPr>
            <p:nvPr/>
          </p:nvSpPr>
          <p:spPr bwMode="auto">
            <a:xfrm>
              <a:off x="4608" y="2880"/>
              <a:ext cx="0" cy="144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  <p:sp>
          <p:nvSpPr>
            <p:cNvPr id="42030" name="Line 28"/>
            <p:cNvSpPr>
              <a:spLocks noChangeShapeType="1"/>
            </p:cNvSpPr>
            <p:nvPr/>
          </p:nvSpPr>
          <p:spPr bwMode="auto">
            <a:xfrm>
              <a:off x="2928" y="3024"/>
              <a:ext cx="1680" cy="0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6678084" y="3982275"/>
            <a:ext cx="3556000" cy="457200"/>
            <a:chOff x="2928" y="2880"/>
            <a:chExt cx="1680" cy="144"/>
          </a:xfrm>
        </p:grpSpPr>
        <p:sp>
          <p:nvSpPr>
            <p:cNvPr id="42025" name="Line 30"/>
            <p:cNvSpPr>
              <a:spLocks noChangeShapeType="1"/>
            </p:cNvSpPr>
            <p:nvPr/>
          </p:nvSpPr>
          <p:spPr bwMode="auto">
            <a:xfrm>
              <a:off x="2928" y="2880"/>
              <a:ext cx="0" cy="144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  <p:sp>
          <p:nvSpPr>
            <p:cNvPr id="42026" name="Line 31"/>
            <p:cNvSpPr>
              <a:spLocks noChangeShapeType="1"/>
            </p:cNvSpPr>
            <p:nvPr/>
          </p:nvSpPr>
          <p:spPr bwMode="auto">
            <a:xfrm>
              <a:off x="4608" y="2880"/>
              <a:ext cx="0" cy="144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  <p:sp>
          <p:nvSpPr>
            <p:cNvPr id="42027" name="Line 32"/>
            <p:cNvSpPr>
              <a:spLocks noChangeShapeType="1"/>
            </p:cNvSpPr>
            <p:nvPr/>
          </p:nvSpPr>
          <p:spPr bwMode="auto">
            <a:xfrm>
              <a:off x="2928" y="3024"/>
              <a:ext cx="1680" cy="0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7389284" y="3982275"/>
            <a:ext cx="3556000" cy="685800"/>
            <a:chOff x="2928" y="2880"/>
            <a:chExt cx="1680" cy="144"/>
          </a:xfrm>
        </p:grpSpPr>
        <p:sp>
          <p:nvSpPr>
            <p:cNvPr id="42022" name="Line 34"/>
            <p:cNvSpPr>
              <a:spLocks noChangeShapeType="1"/>
            </p:cNvSpPr>
            <p:nvPr/>
          </p:nvSpPr>
          <p:spPr bwMode="auto">
            <a:xfrm>
              <a:off x="2928" y="2880"/>
              <a:ext cx="0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  <p:sp>
          <p:nvSpPr>
            <p:cNvPr id="42023" name="Line 35"/>
            <p:cNvSpPr>
              <a:spLocks noChangeShapeType="1"/>
            </p:cNvSpPr>
            <p:nvPr/>
          </p:nvSpPr>
          <p:spPr bwMode="auto">
            <a:xfrm>
              <a:off x="4608" y="2880"/>
              <a:ext cx="0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  <p:sp>
          <p:nvSpPr>
            <p:cNvPr id="42024" name="Line 36"/>
            <p:cNvSpPr>
              <a:spLocks noChangeShapeType="1"/>
            </p:cNvSpPr>
            <p:nvPr/>
          </p:nvSpPr>
          <p:spPr bwMode="auto">
            <a:xfrm>
              <a:off x="2928" y="3024"/>
              <a:ext cx="168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</p:grpSp>
      <p:sp>
        <p:nvSpPr>
          <p:cNvPr id="118821" name="Text Box 37"/>
          <p:cNvSpPr txBox="1">
            <a:spLocks noChangeArrowheads="1"/>
          </p:cNvSpPr>
          <p:nvPr/>
        </p:nvSpPr>
        <p:spPr bwMode="auto">
          <a:xfrm>
            <a:off x="1075695" y="2560168"/>
            <a:ext cx="27655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0070C0"/>
                </a:solidFill>
                <a:latin typeface="Times New Roman" pitchFamily="18" charset="0"/>
              </a:rPr>
              <a:t>Step 1: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</a:rPr>
              <a:t>Buat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</a:rPr>
              <a:t> sub list  k = 5</a:t>
            </a:r>
          </a:p>
        </p:txBody>
      </p:sp>
      <p:sp>
        <p:nvSpPr>
          <p:cNvPr id="118822" name="Text Box 38"/>
          <p:cNvSpPr txBox="1">
            <a:spLocks noChangeArrowheads="1"/>
          </p:cNvSpPr>
          <p:nvPr/>
        </p:nvSpPr>
        <p:spPr bwMode="auto">
          <a:xfrm>
            <a:off x="1039284" y="4583630"/>
            <a:ext cx="42498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  <a:latin typeface="Times New Roman" pitchFamily="18" charset="0"/>
              </a:rPr>
              <a:t>Step 2 - 3: Urutkan sub list &amp; gabungkan</a:t>
            </a:r>
          </a:p>
        </p:txBody>
      </p:sp>
      <p:sp>
        <p:nvSpPr>
          <p:cNvPr id="118823" name="Rectangle 39"/>
          <p:cNvSpPr>
            <a:spLocks noChangeArrowheads="1"/>
          </p:cNvSpPr>
          <p:nvPr/>
        </p:nvSpPr>
        <p:spPr bwMode="auto">
          <a:xfrm>
            <a:off x="1295828" y="4538193"/>
            <a:ext cx="16738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70C0"/>
                </a:solidFill>
                <a:latin typeface="Times New Roman" pitchFamily="18" charset="0"/>
              </a:rPr>
              <a:t>S[0] &lt; S[5]  OK</a:t>
            </a:r>
          </a:p>
        </p:txBody>
      </p:sp>
      <p:sp>
        <p:nvSpPr>
          <p:cNvPr id="118824" name="Rectangle 40"/>
          <p:cNvSpPr>
            <a:spLocks noChangeArrowheads="1"/>
          </p:cNvSpPr>
          <p:nvPr/>
        </p:nvSpPr>
        <p:spPr bwMode="auto">
          <a:xfrm>
            <a:off x="1295828" y="4933480"/>
            <a:ext cx="16738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70C0"/>
                </a:solidFill>
                <a:latin typeface="Times New Roman" pitchFamily="18" charset="0"/>
              </a:rPr>
              <a:t>S[1] &lt; S[6]  OK</a:t>
            </a:r>
          </a:p>
        </p:txBody>
      </p:sp>
      <p:sp>
        <p:nvSpPr>
          <p:cNvPr id="118825" name="Rectangle 41"/>
          <p:cNvSpPr>
            <a:spLocks noChangeArrowheads="1"/>
          </p:cNvSpPr>
          <p:nvPr/>
        </p:nvSpPr>
        <p:spPr bwMode="auto">
          <a:xfrm>
            <a:off x="1295829" y="5276380"/>
            <a:ext cx="2106667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70C0"/>
                </a:solidFill>
                <a:latin typeface="Times New Roman" pitchFamily="18" charset="0"/>
              </a:rPr>
              <a:t>S[2]</a:t>
            </a:r>
            <a:r>
              <a:rPr lang="en-US" sz="200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000" b="1">
                <a:solidFill>
                  <a:srgbClr val="0070C0"/>
                </a:solidFill>
                <a:latin typeface="Times New Roman" pitchFamily="18" charset="0"/>
              </a:rPr>
              <a:t>&gt;</a:t>
            </a:r>
            <a:r>
              <a:rPr lang="en-US">
                <a:solidFill>
                  <a:srgbClr val="0070C0"/>
                </a:solidFill>
                <a:latin typeface="Times New Roman" pitchFamily="18" charset="0"/>
              </a:rPr>
              <a:t> S[7]  not OK.</a:t>
            </a:r>
          </a:p>
          <a:p>
            <a:r>
              <a:rPr lang="en-US">
                <a:solidFill>
                  <a:srgbClr val="0070C0"/>
                </a:solidFill>
                <a:latin typeface="Times New Roman" pitchFamily="18" charset="0"/>
              </a:rPr>
              <a:t> Tukar</a:t>
            </a:r>
          </a:p>
        </p:txBody>
      </p: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5560484" y="2991676"/>
            <a:ext cx="5689600" cy="979488"/>
            <a:chOff x="2832" y="2160"/>
            <a:chExt cx="2688" cy="617"/>
          </a:xfrm>
        </p:grpSpPr>
        <p:grpSp>
          <p:nvGrpSpPr>
            <p:cNvPr id="42005" name="Group 43"/>
            <p:cNvGrpSpPr>
              <a:grpSpLocks/>
            </p:cNvGrpSpPr>
            <p:nvPr/>
          </p:nvGrpSpPr>
          <p:grpSpPr bwMode="auto">
            <a:xfrm>
              <a:off x="2832" y="2160"/>
              <a:ext cx="2688" cy="336"/>
              <a:chOff x="2832" y="2160"/>
              <a:chExt cx="2688" cy="336"/>
            </a:xfrm>
          </p:grpSpPr>
          <p:sp>
            <p:nvSpPr>
              <p:cNvPr id="42014" name="Rectangle 44"/>
              <p:cNvSpPr>
                <a:spLocks noChangeArrowheads="1"/>
              </p:cNvSpPr>
              <p:nvPr/>
            </p:nvSpPr>
            <p:spPr bwMode="auto">
              <a:xfrm>
                <a:off x="2832" y="2160"/>
                <a:ext cx="336" cy="33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3600">
                    <a:solidFill>
                      <a:srgbClr val="FFFF66"/>
                    </a:solidFill>
                    <a:latin typeface="Times New Roman" pitchFamily="18" charset="0"/>
                  </a:rPr>
                  <a:t>30</a:t>
                </a:r>
              </a:p>
            </p:txBody>
          </p:sp>
          <p:sp>
            <p:nvSpPr>
              <p:cNvPr id="42015" name="Rectangle 45"/>
              <p:cNvSpPr>
                <a:spLocks noChangeArrowheads="1"/>
              </p:cNvSpPr>
              <p:nvPr/>
            </p:nvSpPr>
            <p:spPr bwMode="auto">
              <a:xfrm>
                <a:off x="3168" y="2160"/>
                <a:ext cx="336" cy="33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3600">
                    <a:solidFill>
                      <a:srgbClr val="FFFF66"/>
                    </a:solidFill>
                    <a:latin typeface="Times New Roman" pitchFamily="18" charset="0"/>
                  </a:rPr>
                  <a:t>62</a:t>
                </a:r>
              </a:p>
            </p:txBody>
          </p:sp>
          <p:sp>
            <p:nvSpPr>
              <p:cNvPr id="42016" name="Rectangle 46"/>
              <p:cNvSpPr>
                <a:spLocks noChangeArrowheads="1"/>
              </p:cNvSpPr>
              <p:nvPr/>
            </p:nvSpPr>
            <p:spPr bwMode="auto">
              <a:xfrm>
                <a:off x="3504" y="2160"/>
                <a:ext cx="336" cy="33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3600">
                    <a:solidFill>
                      <a:srgbClr val="FFFF66"/>
                    </a:solidFill>
                    <a:latin typeface="Times New Roman" pitchFamily="18" charset="0"/>
                  </a:rPr>
                  <a:t>53</a:t>
                </a:r>
              </a:p>
            </p:txBody>
          </p:sp>
          <p:sp>
            <p:nvSpPr>
              <p:cNvPr id="42017" name="Rectangle 47"/>
              <p:cNvSpPr>
                <a:spLocks noChangeArrowheads="1"/>
              </p:cNvSpPr>
              <p:nvPr/>
            </p:nvSpPr>
            <p:spPr bwMode="auto">
              <a:xfrm>
                <a:off x="3840" y="2160"/>
                <a:ext cx="336" cy="33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3600">
                    <a:solidFill>
                      <a:srgbClr val="FFFF66"/>
                    </a:solidFill>
                    <a:latin typeface="Times New Roman" pitchFamily="18" charset="0"/>
                  </a:rPr>
                  <a:t>42</a:t>
                </a:r>
              </a:p>
            </p:txBody>
          </p:sp>
          <p:sp>
            <p:nvSpPr>
              <p:cNvPr id="42018" name="Rectangle 48"/>
              <p:cNvSpPr>
                <a:spLocks noChangeArrowheads="1"/>
              </p:cNvSpPr>
              <p:nvPr/>
            </p:nvSpPr>
            <p:spPr bwMode="auto">
              <a:xfrm>
                <a:off x="4176" y="2160"/>
                <a:ext cx="336" cy="33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3600">
                    <a:solidFill>
                      <a:srgbClr val="FFFF66"/>
                    </a:solidFill>
                    <a:latin typeface="Times New Roman" pitchFamily="18" charset="0"/>
                  </a:rPr>
                  <a:t>17</a:t>
                </a:r>
              </a:p>
            </p:txBody>
          </p:sp>
          <p:sp>
            <p:nvSpPr>
              <p:cNvPr id="42019" name="Rectangle 49"/>
              <p:cNvSpPr>
                <a:spLocks noChangeArrowheads="1"/>
              </p:cNvSpPr>
              <p:nvPr/>
            </p:nvSpPr>
            <p:spPr bwMode="auto">
              <a:xfrm>
                <a:off x="4512" y="2160"/>
                <a:ext cx="336" cy="33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3600">
                    <a:solidFill>
                      <a:srgbClr val="FFFF66"/>
                    </a:solidFill>
                    <a:latin typeface="Times New Roman" pitchFamily="18" charset="0"/>
                  </a:rPr>
                  <a:t>97</a:t>
                </a:r>
              </a:p>
            </p:txBody>
          </p:sp>
          <p:sp>
            <p:nvSpPr>
              <p:cNvPr id="42020" name="Rectangle 50"/>
              <p:cNvSpPr>
                <a:spLocks noChangeArrowheads="1"/>
              </p:cNvSpPr>
              <p:nvPr/>
            </p:nvSpPr>
            <p:spPr bwMode="auto">
              <a:xfrm>
                <a:off x="4848" y="2160"/>
                <a:ext cx="336" cy="33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3600">
                    <a:solidFill>
                      <a:srgbClr val="FFFF66"/>
                    </a:solidFill>
                    <a:latin typeface="Times New Roman" pitchFamily="18" charset="0"/>
                  </a:rPr>
                  <a:t>91</a:t>
                </a:r>
              </a:p>
            </p:txBody>
          </p:sp>
          <p:sp>
            <p:nvSpPr>
              <p:cNvPr id="42021" name="Rectangle 51"/>
              <p:cNvSpPr>
                <a:spLocks noChangeArrowheads="1"/>
              </p:cNvSpPr>
              <p:nvPr/>
            </p:nvSpPr>
            <p:spPr bwMode="auto">
              <a:xfrm>
                <a:off x="5184" y="2160"/>
                <a:ext cx="336" cy="33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3600">
                    <a:solidFill>
                      <a:srgbClr val="FFFF66"/>
                    </a:solidFill>
                    <a:latin typeface="Times New Roman" pitchFamily="18" charset="0"/>
                  </a:rPr>
                  <a:t>38</a:t>
                </a:r>
              </a:p>
            </p:txBody>
          </p:sp>
        </p:grpSp>
        <p:sp>
          <p:nvSpPr>
            <p:cNvPr id="42006" name="Text Box 52"/>
            <p:cNvSpPr txBox="1">
              <a:spLocks noChangeArrowheads="1"/>
            </p:cNvSpPr>
            <p:nvPr/>
          </p:nvSpPr>
          <p:spPr bwMode="auto">
            <a:xfrm>
              <a:off x="2884" y="254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[0]</a:t>
              </a:r>
            </a:p>
          </p:txBody>
        </p:sp>
        <p:sp>
          <p:nvSpPr>
            <p:cNvPr id="42007" name="Text Box 53"/>
            <p:cNvSpPr txBox="1">
              <a:spLocks noChangeArrowheads="1"/>
            </p:cNvSpPr>
            <p:nvPr/>
          </p:nvSpPr>
          <p:spPr bwMode="auto">
            <a:xfrm>
              <a:off x="3216" y="254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[1]</a:t>
              </a:r>
            </a:p>
          </p:txBody>
        </p:sp>
        <p:sp>
          <p:nvSpPr>
            <p:cNvPr id="42008" name="Text Box 54"/>
            <p:cNvSpPr txBox="1">
              <a:spLocks noChangeArrowheads="1"/>
            </p:cNvSpPr>
            <p:nvPr/>
          </p:nvSpPr>
          <p:spPr bwMode="auto">
            <a:xfrm>
              <a:off x="3552" y="254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[2]</a:t>
              </a:r>
            </a:p>
          </p:txBody>
        </p:sp>
        <p:sp>
          <p:nvSpPr>
            <p:cNvPr id="42009" name="Text Box 55"/>
            <p:cNvSpPr txBox="1">
              <a:spLocks noChangeArrowheads="1"/>
            </p:cNvSpPr>
            <p:nvPr/>
          </p:nvSpPr>
          <p:spPr bwMode="auto">
            <a:xfrm>
              <a:off x="5232" y="254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[7]</a:t>
              </a:r>
            </a:p>
          </p:txBody>
        </p:sp>
        <p:sp>
          <p:nvSpPr>
            <p:cNvPr id="42010" name="Text Box 56"/>
            <p:cNvSpPr txBox="1">
              <a:spLocks noChangeArrowheads="1"/>
            </p:cNvSpPr>
            <p:nvPr/>
          </p:nvSpPr>
          <p:spPr bwMode="auto">
            <a:xfrm>
              <a:off x="3892" y="254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[3]</a:t>
              </a:r>
            </a:p>
          </p:txBody>
        </p:sp>
        <p:sp>
          <p:nvSpPr>
            <p:cNvPr id="42011" name="Text Box 57"/>
            <p:cNvSpPr txBox="1">
              <a:spLocks noChangeArrowheads="1"/>
            </p:cNvSpPr>
            <p:nvPr/>
          </p:nvSpPr>
          <p:spPr bwMode="auto">
            <a:xfrm>
              <a:off x="4228" y="254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[4]</a:t>
              </a:r>
            </a:p>
          </p:txBody>
        </p:sp>
        <p:sp>
          <p:nvSpPr>
            <p:cNvPr id="42012" name="Text Box 58"/>
            <p:cNvSpPr txBox="1">
              <a:spLocks noChangeArrowheads="1"/>
            </p:cNvSpPr>
            <p:nvPr/>
          </p:nvSpPr>
          <p:spPr bwMode="auto">
            <a:xfrm>
              <a:off x="4560" y="254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[5]</a:t>
              </a:r>
            </a:p>
          </p:txBody>
        </p:sp>
        <p:sp>
          <p:nvSpPr>
            <p:cNvPr id="42013" name="Text Box 59"/>
            <p:cNvSpPr txBox="1">
              <a:spLocks noChangeArrowheads="1"/>
            </p:cNvSpPr>
            <p:nvPr/>
          </p:nvSpPr>
          <p:spPr bwMode="auto">
            <a:xfrm>
              <a:off x="4896" y="254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[6]</a:t>
              </a:r>
            </a:p>
          </p:txBody>
        </p:sp>
      </p:grpSp>
      <p:sp>
        <p:nvSpPr>
          <p:cNvPr id="118844" name="Rectangle 60"/>
          <p:cNvSpPr>
            <a:spLocks noChangeArrowheads="1"/>
          </p:cNvSpPr>
          <p:nvPr/>
        </p:nvSpPr>
        <p:spPr bwMode="auto">
          <a:xfrm>
            <a:off x="10589684" y="4964629"/>
            <a:ext cx="7112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0066"/>
                </a:solidFill>
                <a:latin typeface="Times New Roman" pitchFamily="18" charset="0"/>
              </a:rPr>
              <a:t>53</a:t>
            </a:r>
          </a:p>
        </p:txBody>
      </p:sp>
      <p:sp>
        <p:nvSpPr>
          <p:cNvPr id="118845" name="Rectangle 61"/>
          <p:cNvSpPr>
            <a:spLocks noChangeArrowheads="1"/>
          </p:cNvSpPr>
          <p:nvPr/>
        </p:nvSpPr>
        <p:spPr bwMode="auto">
          <a:xfrm>
            <a:off x="7033684" y="4964629"/>
            <a:ext cx="7112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0066"/>
                </a:solidFill>
                <a:latin typeface="Times New Roman" pitchFamily="18" charset="0"/>
              </a:rPr>
              <a:t>38</a:t>
            </a:r>
          </a:p>
        </p:txBody>
      </p:sp>
    </p:spTree>
    <p:extLst>
      <p:ext uri="{BB962C8B-B14F-4D97-AF65-F5344CB8AC3E}">
        <p14:creationId xmlns:p14="http://schemas.microsoft.com/office/powerpoint/2010/main" val="183634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8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8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8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8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8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8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18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18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18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18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18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autoUpdateAnimBg="0"/>
      <p:bldP spid="118805" grpId="0" autoUpdateAnimBg="0"/>
      <p:bldP spid="118806" grpId="0" autoUpdateAnimBg="0"/>
      <p:bldP spid="118807" grpId="0" autoUpdateAnimBg="0"/>
      <p:bldP spid="118808" grpId="0" autoUpdateAnimBg="0"/>
      <p:bldP spid="118821" grpId="0" autoUpdateAnimBg="0"/>
      <p:bldP spid="118822" grpId="0" autoUpdateAnimBg="0"/>
      <p:bldP spid="118823" grpId="0" autoUpdateAnimBg="0"/>
      <p:bldP spid="118824" grpId="0" autoUpdateAnimBg="0"/>
      <p:bldP spid="118825" grpId="0" autoUpdateAnimBg="0"/>
      <p:bldP spid="118844" grpId="0" animBg="1" autoUpdateAnimBg="0"/>
      <p:bldP spid="118845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Proses Shell Sort</a:t>
            </a: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43011" name="Content Placeholder 8"/>
          <p:cNvSpPr>
            <a:spLocks noGrp="1"/>
          </p:cNvSpPr>
          <p:nvPr>
            <p:ph idx="1"/>
          </p:nvPr>
        </p:nvSpPr>
        <p:spPr>
          <a:xfrm>
            <a:off x="589094" y="1909763"/>
            <a:ext cx="10972800" cy="212725"/>
          </a:xfrm>
        </p:spPr>
        <p:txBody>
          <a:bodyPr>
            <a:normAutofit fontScale="55000" lnSpcReduction="20000"/>
          </a:bodyPr>
          <a:lstStyle/>
          <a:p>
            <a:endParaRPr lang="en-AU" smtClean="0"/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1067461" y="1873251"/>
            <a:ext cx="76706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30	  62   53   42   17   97   91   38</a:t>
            </a: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1270661" y="3016250"/>
            <a:ext cx="16081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70C0"/>
                </a:solidFill>
                <a:latin typeface="Times New Roman" pitchFamily="18" charset="0"/>
              </a:rPr>
              <a:t>S[0]  S[3]  S[6]</a:t>
            </a:r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1296061" y="3397250"/>
            <a:ext cx="15632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70C0"/>
                </a:solidFill>
                <a:latin typeface="Times New Roman" pitchFamily="18" charset="0"/>
              </a:rPr>
              <a:t>S[1] S[4]	 S[7]</a:t>
            </a:r>
          </a:p>
        </p:txBody>
      </p:sp>
      <p:sp>
        <p:nvSpPr>
          <p:cNvPr id="119814" name="Rectangle 6"/>
          <p:cNvSpPr>
            <a:spLocks noChangeArrowheads="1"/>
          </p:cNvSpPr>
          <p:nvPr/>
        </p:nvSpPr>
        <p:spPr bwMode="auto">
          <a:xfrm>
            <a:off x="1296061" y="3778250"/>
            <a:ext cx="10374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70C0"/>
                </a:solidFill>
                <a:latin typeface="Times New Roman" pitchFamily="18" charset="0"/>
              </a:rPr>
              <a:t>S[2] S[5]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147461" y="3778250"/>
            <a:ext cx="2133600" cy="228600"/>
            <a:chOff x="2928" y="2880"/>
            <a:chExt cx="1680" cy="144"/>
          </a:xfrm>
        </p:grpSpPr>
        <p:sp>
          <p:nvSpPr>
            <p:cNvPr id="43073" name="Line 8"/>
            <p:cNvSpPr>
              <a:spLocks noChangeShapeType="1"/>
            </p:cNvSpPr>
            <p:nvPr/>
          </p:nvSpPr>
          <p:spPr bwMode="auto">
            <a:xfrm>
              <a:off x="2928" y="2880"/>
              <a:ext cx="0" cy="144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  <p:sp>
          <p:nvSpPr>
            <p:cNvPr id="43074" name="Line 9"/>
            <p:cNvSpPr>
              <a:spLocks noChangeShapeType="1"/>
            </p:cNvSpPr>
            <p:nvPr/>
          </p:nvSpPr>
          <p:spPr bwMode="auto">
            <a:xfrm>
              <a:off x="4608" y="2880"/>
              <a:ext cx="0" cy="144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  <p:sp>
          <p:nvSpPr>
            <p:cNvPr id="43075" name="Line 10"/>
            <p:cNvSpPr>
              <a:spLocks noChangeShapeType="1"/>
            </p:cNvSpPr>
            <p:nvPr/>
          </p:nvSpPr>
          <p:spPr bwMode="auto">
            <a:xfrm>
              <a:off x="2928" y="3024"/>
              <a:ext cx="1680" cy="0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8281061" y="3778250"/>
            <a:ext cx="2133600" cy="228600"/>
            <a:chOff x="1968" y="2880"/>
            <a:chExt cx="1008" cy="144"/>
          </a:xfrm>
        </p:grpSpPr>
        <p:sp>
          <p:nvSpPr>
            <p:cNvPr id="43071" name="Line 12"/>
            <p:cNvSpPr>
              <a:spLocks noChangeShapeType="1"/>
            </p:cNvSpPr>
            <p:nvPr/>
          </p:nvSpPr>
          <p:spPr bwMode="auto">
            <a:xfrm>
              <a:off x="2976" y="2880"/>
              <a:ext cx="0" cy="144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  <p:sp>
          <p:nvSpPr>
            <p:cNvPr id="43072" name="Line 13"/>
            <p:cNvSpPr>
              <a:spLocks noChangeShapeType="1"/>
            </p:cNvSpPr>
            <p:nvPr/>
          </p:nvSpPr>
          <p:spPr bwMode="auto">
            <a:xfrm>
              <a:off x="1968" y="3024"/>
              <a:ext cx="1008" cy="0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858661" y="3778250"/>
            <a:ext cx="2133600" cy="609600"/>
            <a:chOff x="2928" y="2880"/>
            <a:chExt cx="1680" cy="144"/>
          </a:xfrm>
        </p:grpSpPr>
        <p:sp>
          <p:nvSpPr>
            <p:cNvPr id="43068" name="Line 15"/>
            <p:cNvSpPr>
              <a:spLocks noChangeShapeType="1"/>
            </p:cNvSpPr>
            <p:nvPr/>
          </p:nvSpPr>
          <p:spPr bwMode="auto">
            <a:xfrm>
              <a:off x="2928" y="2880"/>
              <a:ext cx="0" cy="144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  <p:sp>
          <p:nvSpPr>
            <p:cNvPr id="43069" name="Line 16"/>
            <p:cNvSpPr>
              <a:spLocks noChangeShapeType="1"/>
            </p:cNvSpPr>
            <p:nvPr/>
          </p:nvSpPr>
          <p:spPr bwMode="auto">
            <a:xfrm>
              <a:off x="4608" y="2880"/>
              <a:ext cx="0" cy="144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  <p:sp>
          <p:nvSpPr>
            <p:cNvPr id="43070" name="Line 17"/>
            <p:cNvSpPr>
              <a:spLocks noChangeShapeType="1"/>
            </p:cNvSpPr>
            <p:nvPr/>
          </p:nvSpPr>
          <p:spPr bwMode="auto">
            <a:xfrm>
              <a:off x="2928" y="3024"/>
              <a:ext cx="1680" cy="0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8992261" y="3778250"/>
            <a:ext cx="2133600" cy="609600"/>
            <a:chOff x="1968" y="2880"/>
            <a:chExt cx="1008" cy="144"/>
          </a:xfrm>
        </p:grpSpPr>
        <p:sp>
          <p:nvSpPr>
            <p:cNvPr id="43066" name="Line 19"/>
            <p:cNvSpPr>
              <a:spLocks noChangeShapeType="1"/>
            </p:cNvSpPr>
            <p:nvPr/>
          </p:nvSpPr>
          <p:spPr bwMode="auto">
            <a:xfrm>
              <a:off x="2976" y="2880"/>
              <a:ext cx="0" cy="144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  <p:sp>
          <p:nvSpPr>
            <p:cNvPr id="43067" name="Line 20"/>
            <p:cNvSpPr>
              <a:spLocks noChangeShapeType="1"/>
            </p:cNvSpPr>
            <p:nvPr/>
          </p:nvSpPr>
          <p:spPr bwMode="auto">
            <a:xfrm>
              <a:off x="1968" y="3024"/>
              <a:ext cx="1008" cy="0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7569861" y="3778250"/>
            <a:ext cx="2133600" cy="990600"/>
            <a:chOff x="2928" y="2880"/>
            <a:chExt cx="1680" cy="144"/>
          </a:xfrm>
        </p:grpSpPr>
        <p:sp>
          <p:nvSpPr>
            <p:cNvPr id="43063" name="Line 22"/>
            <p:cNvSpPr>
              <a:spLocks noChangeShapeType="1"/>
            </p:cNvSpPr>
            <p:nvPr/>
          </p:nvSpPr>
          <p:spPr bwMode="auto">
            <a:xfrm>
              <a:off x="2928" y="2880"/>
              <a:ext cx="0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  <p:sp>
          <p:nvSpPr>
            <p:cNvPr id="43064" name="Line 23"/>
            <p:cNvSpPr>
              <a:spLocks noChangeShapeType="1"/>
            </p:cNvSpPr>
            <p:nvPr/>
          </p:nvSpPr>
          <p:spPr bwMode="auto">
            <a:xfrm>
              <a:off x="4608" y="2880"/>
              <a:ext cx="0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  <p:sp>
          <p:nvSpPr>
            <p:cNvPr id="43065" name="Line 24"/>
            <p:cNvSpPr>
              <a:spLocks noChangeShapeType="1"/>
            </p:cNvSpPr>
            <p:nvPr/>
          </p:nvSpPr>
          <p:spPr bwMode="auto">
            <a:xfrm>
              <a:off x="2928" y="3024"/>
              <a:ext cx="168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5741061" y="2801938"/>
            <a:ext cx="5689600" cy="979488"/>
            <a:chOff x="2832" y="3120"/>
            <a:chExt cx="2688" cy="617"/>
          </a:xfrm>
        </p:grpSpPr>
        <p:sp>
          <p:nvSpPr>
            <p:cNvPr id="43047" name="Rectangle 26"/>
            <p:cNvSpPr>
              <a:spLocks noChangeArrowheads="1"/>
            </p:cNvSpPr>
            <p:nvPr/>
          </p:nvSpPr>
          <p:spPr bwMode="auto">
            <a:xfrm>
              <a:off x="2832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FF66"/>
                  </a:solidFill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43048" name="Rectangle 27"/>
            <p:cNvSpPr>
              <a:spLocks noChangeArrowheads="1"/>
            </p:cNvSpPr>
            <p:nvPr/>
          </p:nvSpPr>
          <p:spPr bwMode="auto">
            <a:xfrm>
              <a:off x="3168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FF66"/>
                  </a:solidFill>
                  <a:latin typeface="Times New Roman" pitchFamily="18" charset="0"/>
                </a:rPr>
                <a:t>62</a:t>
              </a:r>
            </a:p>
          </p:txBody>
        </p:sp>
        <p:sp>
          <p:nvSpPr>
            <p:cNvPr id="43049" name="Rectangle 28"/>
            <p:cNvSpPr>
              <a:spLocks noChangeArrowheads="1"/>
            </p:cNvSpPr>
            <p:nvPr/>
          </p:nvSpPr>
          <p:spPr bwMode="auto">
            <a:xfrm>
              <a:off x="3504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0066"/>
                  </a:solidFill>
                  <a:latin typeface="Times New Roman" pitchFamily="18" charset="0"/>
                </a:rPr>
                <a:t>38</a:t>
              </a:r>
            </a:p>
          </p:txBody>
        </p:sp>
        <p:sp>
          <p:nvSpPr>
            <p:cNvPr id="43050" name="Rectangle 29"/>
            <p:cNvSpPr>
              <a:spLocks noChangeArrowheads="1"/>
            </p:cNvSpPr>
            <p:nvPr/>
          </p:nvSpPr>
          <p:spPr bwMode="auto">
            <a:xfrm>
              <a:off x="3840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FF66"/>
                  </a:solidFill>
                  <a:latin typeface="Times New Roman" pitchFamily="18" charset="0"/>
                </a:rPr>
                <a:t>42</a:t>
              </a:r>
            </a:p>
          </p:txBody>
        </p:sp>
        <p:sp>
          <p:nvSpPr>
            <p:cNvPr id="43051" name="Rectangle 30"/>
            <p:cNvSpPr>
              <a:spLocks noChangeArrowheads="1"/>
            </p:cNvSpPr>
            <p:nvPr/>
          </p:nvSpPr>
          <p:spPr bwMode="auto">
            <a:xfrm>
              <a:off x="4176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FF66"/>
                  </a:solidFill>
                  <a:latin typeface="Times New Roman" pitchFamily="18" charset="0"/>
                </a:rPr>
                <a:t>17</a:t>
              </a:r>
            </a:p>
          </p:txBody>
        </p:sp>
        <p:sp>
          <p:nvSpPr>
            <p:cNvPr id="43052" name="Rectangle 31"/>
            <p:cNvSpPr>
              <a:spLocks noChangeArrowheads="1"/>
            </p:cNvSpPr>
            <p:nvPr/>
          </p:nvSpPr>
          <p:spPr bwMode="auto">
            <a:xfrm>
              <a:off x="4512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FF66"/>
                  </a:solidFill>
                  <a:latin typeface="Times New Roman" pitchFamily="18" charset="0"/>
                </a:rPr>
                <a:t>97</a:t>
              </a:r>
            </a:p>
          </p:txBody>
        </p:sp>
        <p:sp>
          <p:nvSpPr>
            <p:cNvPr id="43053" name="Rectangle 32"/>
            <p:cNvSpPr>
              <a:spLocks noChangeArrowheads="1"/>
            </p:cNvSpPr>
            <p:nvPr/>
          </p:nvSpPr>
          <p:spPr bwMode="auto">
            <a:xfrm>
              <a:off x="4848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FF66"/>
                  </a:solidFill>
                  <a:latin typeface="Times New Roman" pitchFamily="18" charset="0"/>
                </a:rPr>
                <a:t>91</a:t>
              </a:r>
            </a:p>
          </p:txBody>
        </p:sp>
        <p:sp>
          <p:nvSpPr>
            <p:cNvPr id="43054" name="Rectangle 33"/>
            <p:cNvSpPr>
              <a:spLocks noChangeArrowheads="1"/>
            </p:cNvSpPr>
            <p:nvPr/>
          </p:nvSpPr>
          <p:spPr bwMode="auto">
            <a:xfrm>
              <a:off x="5184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0066"/>
                  </a:solidFill>
                  <a:latin typeface="Times New Roman" pitchFamily="18" charset="0"/>
                </a:rPr>
                <a:t>53</a:t>
              </a:r>
            </a:p>
          </p:txBody>
        </p:sp>
        <p:sp>
          <p:nvSpPr>
            <p:cNvPr id="43055" name="Text Box 34"/>
            <p:cNvSpPr txBox="1">
              <a:spLocks noChangeArrowheads="1"/>
            </p:cNvSpPr>
            <p:nvPr/>
          </p:nvSpPr>
          <p:spPr bwMode="auto">
            <a:xfrm>
              <a:off x="2884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[0]</a:t>
              </a:r>
            </a:p>
          </p:txBody>
        </p:sp>
        <p:sp>
          <p:nvSpPr>
            <p:cNvPr id="43056" name="Text Box 35"/>
            <p:cNvSpPr txBox="1">
              <a:spLocks noChangeArrowheads="1"/>
            </p:cNvSpPr>
            <p:nvPr/>
          </p:nvSpPr>
          <p:spPr bwMode="auto">
            <a:xfrm>
              <a:off x="3216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[1]</a:t>
              </a:r>
            </a:p>
          </p:txBody>
        </p:sp>
        <p:sp>
          <p:nvSpPr>
            <p:cNvPr id="43057" name="Text Box 36"/>
            <p:cNvSpPr txBox="1">
              <a:spLocks noChangeArrowheads="1"/>
            </p:cNvSpPr>
            <p:nvPr/>
          </p:nvSpPr>
          <p:spPr bwMode="auto">
            <a:xfrm>
              <a:off x="3552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[2]</a:t>
              </a:r>
            </a:p>
          </p:txBody>
        </p:sp>
        <p:sp>
          <p:nvSpPr>
            <p:cNvPr id="43058" name="Text Box 37"/>
            <p:cNvSpPr txBox="1">
              <a:spLocks noChangeArrowheads="1"/>
            </p:cNvSpPr>
            <p:nvPr/>
          </p:nvSpPr>
          <p:spPr bwMode="auto">
            <a:xfrm>
              <a:off x="5232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[7]</a:t>
              </a:r>
            </a:p>
          </p:txBody>
        </p:sp>
        <p:sp>
          <p:nvSpPr>
            <p:cNvPr id="43059" name="Text Box 38"/>
            <p:cNvSpPr txBox="1">
              <a:spLocks noChangeArrowheads="1"/>
            </p:cNvSpPr>
            <p:nvPr/>
          </p:nvSpPr>
          <p:spPr bwMode="auto">
            <a:xfrm>
              <a:off x="3892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[3]</a:t>
              </a:r>
            </a:p>
          </p:txBody>
        </p:sp>
        <p:sp>
          <p:nvSpPr>
            <p:cNvPr id="43060" name="Text Box 39"/>
            <p:cNvSpPr txBox="1">
              <a:spLocks noChangeArrowheads="1"/>
            </p:cNvSpPr>
            <p:nvPr/>
          </p:nvSpPr>
          <p:spPr bwMode="auto">
            <a:xfrm>
              <a:off x="4228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[4]</a:t>
              </a:r>
            </a:p>
          </p:txBody>
        </p:sp>
        <p:sp>
          <p:nvSpPr>
            <p:cNvPr id="43061" name="Text Box 40"/>
            <p:cNvSpPr txBox="1">
              <a:spLocks noChangeArrowheads="1"/>
            </p:cNvSpPr>
            <p:nvPr/>
          </p:nvSpPr>
          <p:spPr bwMode="auto">
            <a:xfrm>
              <a:off x="4560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[5]</a:t>
              </a:r>
            </a:p>
          </p:txBody>
        </p:sp>
        <p:sp>
          <p:nvSpPr>
            <p:cNvPr id="43062" name="Text Box 41"/>
            <p:cNvSpPr txBox="1">
              <a:spLocks noChangeArrowheads="1"/>
            </p:cNvSpPr>
            <p:nvPr/>
          </p:nvSpPr>
          <p:spPr bwMode="auto">
            <a:xfrm>
              <a:off x="4896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[6]</a:t>
              </a:r>
            </a:p>
          </p:txBody>
        </p:sp>
      </p:grpSp>
      <p:sp>
        <p:nvSpPr>
          <p:cNvPr id="119850" name="Text Box 42"/>
          <p:cNvSpPr txBox="1">
            <a:spLocks noChangeArrowheads="1"/>
          </p:cNvSpPr>
          <p:nvPr/>
        </p:nvSpPr>
        <p:spPr bwMode="auto">
          <a:xfrm>
            <a:off x="1169061" y="2635250"/>
            <a:ext cx="27655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70C0"/>
                </a:solidFill>
                <a:latin typeface="Times New Roman" pitchFamily="18" charset="0"/>
              </a:rPr>
              <a:t>Step 1: Buat sub list  k = 3</a:t>
            </a:r>
          </a:p>
        </p:txBody>
      </p:sp>
      <p:sp>
        <p:nvSpPr>
          <p:cNvPr id="119851" name="Text Box 43"/>
          <p:cNvSpPr txBox="1">
            <a:spLocks noChangeArrowheads="1"/>
          </p:cNvSpPr>
          <p:nvPr/>
        </p:nvSpPr>
        <p:spPr bwMode="auto">
          <a:xfrm>
            <a:off x="1169061" y="4540250"/>
            <a:ext cx="42498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0070C0"/>
                </a:solidFill>
                <a:latin typeface="Times New Roman" pitchFamily="18" charset="0"/>
              </a:rPr>
              <a:t>Step 2 - 3: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</a:rPr>
              <a:t>Urutkan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</a:rPr>
              <a:t> sub list &amp;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</a:rPr>
              <a:t>gabungkan</a:t>
            </a:r>
            <a:endParaRPr lang="en-US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119852" name="Rectangle 44"/>
          <p:cNvSpPr>
            <a:spLocks noChangeArrowheads="1"/>
          </p:cNvSpPr>
          <p:nvPr/>
        </p:nvSpPr>
        <p:spPr bwMode="auto">
          <a:xfrm>
            <a:off x="1270661" y="4935538"/>
            <a:ext cx="31213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70C0"/>
                </a:solidFill>
                <a:latin typeface="Times New Roman" pitchFamily="18" charset="0"/>
              </a:rPr>
              <a:t>S[0]  S[3]  S[6]  </a:t>
            </a:r>
            <a:r>
              <a:rPr lang="en-US" b="1">
                <a:solidFill>
                  <a:srgbClr val="0070C0"/>
                </a:solidFill>
                <a:latin typeface="Times New Roman" pitchFamily="18" charset="0"/>
              </a:rPr>
              <a:t>30, 42, 91  OK</a:t>
            </a:r>
          </a:p>
        </p:txBody>
      </p:sp>
      <p:sp>
        <p:nvSpPr>
          <p:cNvPr id="119853" name="Rectangle 45"/>
          <p:cNvSpPr>
            <a:spLocks noChangeArrowheads="1"/>
          </p:cNvSpPr>
          <p:nvPr/>
        </p:nvSpPr>
        <p:spPr bwMode="auto">
          <a:xfrm>
            <a:off x="1270661" y="5226050"/>
            <a:ext cx="3512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70C0"/>
                </a:solidFill>
                <a:latin typeface="Times New Roman" pitchFamily="18" charset="0"/>
              </a:rPr>
              <a:t>S[1] S[4]	 S[7]   </a:t>
            </a:r>
            <a:r>
              <a:rPr lang="en-US" b="1">
                <a:solidFill>
                  <a:srgbClr val="0070C0"/>
                </a:solidFill>
                <a:latin typeface="Times New Roman" pitchFamily="18" charset="0"/>
              </a:rPr>
              <a:t>62, 17, 53  not OK</a:t>
            </a:r>
          </a:p>
          <a:p>
            <a:r>
              <a:rPr lang="en-US">
                <a:solidFill>
                  <a:srgbClr val="0070C0"/>
                </a:solidFill>
                <a:latin typeface="Times New Roman" pitchFamily="18" charset="0"/>
              </a:rPr>
              <a:t>SORT them       </a:t>
            </a:r>
            <a:r>
              <a:rPr lang="en-US" b="1">
                <a:solidFill>
                  <a:srgbClr val="0070C0"/>
                </a:solidFill>
                <a:latin typeface="Times New Roman" pitchFamily="18" charset="0"/>
              </a:rPr>
              <a:t>17, 53, 62</a:t>
            </a:r>
          </a:p>
        </p:txBody>
      </p: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5944261" y="4921250"/>
            <a:ext cx="5689600" cy="979487"/>
            <a:chOff x="2832" y="3120"/>
            <a:chExt cx="2688" cy="617"/>
          </a:xfrm>
        </p:grpSpPr>
        <p:sp>
          <p:nvSpPr>
            <p:cNvPr id="43031" name="Rectangle 47"/>
            <p:cNvSpPr>
              <a:spLocks noChangeArrowheads="1"/>
            </p:cNvSpPr>
            <p:nvPr/>
          </p:nvSpPr>
          <p:spPr bwMode="auto">
            <a:xfrm>
              <a:off x="2832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FF66"/>
                  </a:solidFill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43032" name="Rectangle 48"/>
            <p:cNvSpPr>
              <a:spLocks noChangeArrowheads="1"/>
            </p:cNvSpPr>
            <p:nvPr/>
          </p:nvSpPr>
          <p:spPr bwMode="auto">
            <a:xfrm>
              <a:off x="3168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FF66"/>
                  </a:solidFill>
                  <a:latin typeface="Times New Roman" pitchFamily="18" charset="0"/>
                </a:rPr>
                <a:t>62</a:t>
              </a:r>
            </a:p>
          </p:txBody>
        </p:sp>
        <p:sp>
          <p:nvSpPr>
            <p:cNvPr id="43033" name="Rectangle 49"/>
            <p:cNvSpPr>
              <a:spLocks noChangeArrowheads="1"/>
            </p:cNvSpPr>
            <p:nvPr/>
          </p:nvSpPr>
          <p:spPr bwMode="auto">
            <a:xfrm>
              <a:off x="3504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0066"/>
                  </a:solidFill>
                  <a:latin typeface="Times New Roman" pitchFamily="18" charset="0"/>
                </a:rPr>
                <a:t>38</a:t>
              </a:r>
            </a:p>
          </p:txBody>
        </p:sp>
        <p:sp>
          <p:nvSpPr>
            <p:cNvPr id="43034" name="Rectangle 50"/>
            <p:cNvSpPr>
              <a:spLocks noChangeArrowheads="1"/>
            </p:cNvSpPr>
            <p:nvPr/>
          </p:nvSpPr>
          <p:spPr bwMode="auto">
            <a:xfrm>
              <a:off x="3840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FF66"/>
                  </a:solidFill>
                  <a:latin typeface="Times New Roman" pitchFamily="18" charset="0"/>
                </a:rPr>
                <a:t>42</a:t>
              </a:r>
            </a:p>
          </p:txBody>
        </p:sp>
        <p:sp>
          <p:nvSpPr>
            <p:cNvPr id="43035" name="Rectangle 51"/>
            <p:cNvSpPr>
              <a:spLocks noChangeArrowheads="1"/>
            </p:cNvSpPr>
            <p:nvPr/>
          </p:nvSpPr>
          <p:spPr bwMode="auto">
            <a:xfrm>
              <a:off x="4176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FF66"/>
                  </a:solidFill>
                  <a:latin typeface="Times New Roman" pitchFamily="18" charset="0"/>
                </a:rPr>
                <a:t>17</a:t>
              </a:r>
            </a:p>
          </p:txBody>
        </p:sp>
        <p:sp>
          <p:nvSpPr>
            <p:cNvPr id="43036" name="Rectangle 52"/>
            <p:cNvSpPr>
              <a:spLocks noChangeArrowheads="1"/>
            </p:cNvSpPr>
            <p:nvPr/>
          </p:nvSpPr>
          <p:spPr bwMode="auto">
            <a:xfrm>
              <a:off x="4512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FF66"/>
                  </a:solidFill>
                  <a:latin typeface="Times New Roman" pitchFamily="18" charset="0"/>
                </a:rPr>
                <a:t>97</a:t>
              </a:r>
            </a:p>
          </p:txBody>
        </p:sp>
        <p:sp>
          <p:nvSpPr>
            <p:cNvPr id="43037" name="Rectangle 53"/>
            <p:cNvSpPr>
              <a:spLocks noChangeArrowheads="1"/>
            </p:cNvSpPr>
            <p:nvPr/>
          </p:nvSpPr>
          <p:spPr bwMode="auto">
            <a:xfrm>
              <a:off x="4848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FF66"/>
                  </a:solidFill>
                  <a:latin typeface="Times New Roman" pitchFamily="18" charset="0"/>
                </a:rPr>
                <a:t>91</a:t>
              </a:r>
            </a:p>
          </p:txBody>
        </p:sp>
        <p:sp>
          <p:nvSpPr>
            <p:cNvPr id="43038" name="Rectangle 54"/>
            <p:cNvSpPr>
              <a:spLocks noChangeArrowheads="1"/>
            </p:cNvSpPr>
            <p:nvPr/>
          </p:nvSpPr>
          <p:spPr bwMode="auto">
            <a:xfrm>
              <a:off x="5184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0066"/>
                  </a:solidFill>
                  <a:latin typeface="Times New Roman" pitchFamily="18" charset="0"/>
                </a:rPr>
                <a:t>53</a:t>
              </a:r>
            </a:p>
          </p:txBody>
        </p:sp>
        <p:sp>
          <p:nvSpPr>
            <p:cNvPr id="43039" name="Text Box 55"/>
            <p:cNvSpPr txBox="1">
              <a:spLocks noChangeArrowheads="1"/>
            </p:cNvSpPr>
            <p:nvPr/>
          </p:nvSpPr>
          <p:spPr bwMode="auto">
            <a:xfrm>
              <a:off x="2884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[0]</a:t>
              </a:r>
            </a:p>
          </p:txBody>
        </p:sp>
        <p:sp>
          <p:nvSpPr>
            <p:cNvPr id="43040" name="Text Box 56"/>
            <p:cNvSpPr txBox="1">
              <a:spLocks noChangeArrowheads="1"/>
            </p:cNvSpPr>
            <p:nvPr/>
          </p:nvSpPr>
          <p:spPr bwMode="auto">
            <a:xfrm>
              <a:off x="3216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[1]</a:t>
              </a:r>
            </a:p>
          </p:txBody>
        </p:sp>
        <p:sp>
          <p:nvSpPr>
            <p:cNvPr id="43041" name="Text Box 57"/>
            <p:cNvSpPr txBox="1">
              <a:spLocks noChangeArrowheads="1"/>
            </p:cNvSpPr>
            <p:nvPr/>
          </p:nvSpPr>
          <p:spPr bwMode="auto">
            <a:xfrm>
              <a:off x="3552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[2]</a:t>
              </a:r>
            </a:p>
          </p:txBody>
        </p:sp>
        <p:sp>
          <p:nvSpPr>
            <p:cNvPr id="43042" name="Text Box 58"/>
            <p:cNvSpPr txBox="1">
              <a:spLocks noChangeArrowheads="1"/>
            </p:cNvSpPr>
            <p:nvPr/>
          </p:nvSpPr>
          <p:spPr bwMode="auto">
            <a:xfrm>
              <a:off x="5232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[7]</a:t>
              </a:r>
            </a:p>
          </p:txBody>
        </p:sp>
        <p:sp>
          <p:nvSpPr>
            <p:cNvPr id="43043" name="Text Box 59"/>
            <p:cNvSpPr txBox="1">
              <a:spLocks noChangeArrowheads="1"/>
            </p:cNvSpPr>
            <p:nvPr/>
          </p:nvSpPr>
          <p:spPr bwMode="auto">
            <a:xfrm>
              <a:off x="3892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[3]</a:t>
              </a:r>
            </a:p>
          </p:txBody>
        </p:sp>
        <p:sp>
          <p:nvSpPr>
            <p:cNvPr id="43044" name="Text Box 60"/>
            <p:cNvSpPr txBox="1">
              <a:spLocks noChangeArrowheads="1"/>
            </p:cNvSpPr>
            <p:nvPr/>
          </p:nvSpPr>
          <p:spPr bwMode="auto">
            <a:xfrm>
              <a:off x="4228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[4]</a:t>
              </a:r>
            </a:p>
          </p:txBody>
        </p:sp>
        <p:sp>
          <p:nvSpPr>
            <p:cNvPr id="43045" name="Text Box 61"/>
            <p:cNvSpPr txBox="1">
              <a:spLocks noChangeArrowheads="1"/>
            </p:cNvSpPr>
            <p:nvPr/>
          </p:nvSpPr>
          <p:spPr bwMode="auto">
            <a:xfrm>
              <a:off x="4560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[5]</a:t>
              </a:r>
            </a:p>
          </p:txBody>
        </p:sp>
        <p:sp>
          <p:nvSpPr>
            <p:cNvPr id="43046" name="Text Box 62"/>
            <p:cNvSpPr txBox="1">
              <a:spLocks noChangeArrowheads="1"/>
            </p:cNvSpPr>
            <p:nvPr/>
          </p:nvSpPr>
          <p:spPr bwMode="auto">
            <a:xfrm>
              <a:off x="4896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[6]</a:t>
              </a:r>
            </a:p>
          </p:txBody>
        </p:sp>
      </p:grpSp>
      <p:sp>
        <p:nvSpPr>
          <p:cNvPr id="119871" name="Rectangle 63"/>
          <p:cNvSpPr>
            <a:spLocks noChangeArrowheads="1"/>
          </p:cNvSpPr>
          <p:nvPr/>
        </p:nvSpPr>
        <p:spPr bwMode="auto">
          <a:xfrm>
            <a:off x="6655461" y="4921250"/>
            <a:ext cx="7112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0066"/>
                </a:solidFill>
                <a:latin typeface="Times New Roman" pitchFamily="18" charset="0"/>
              </a:rPr>
              <a:t>17</a:t>
            </a:r>
          </a:p>
        </p:txBody>
      </p:sp>
      <p:sp>
        <p:nvSpPr>
          <p:cNvPr id="119872" name="Rectangle 64"/>
          <p:cNvSpPr>
            <a:spLocks noChangeArrowheads="1"/>
          </p:cNvSpPr>
          <p:nvPr/>
        </p:nvSpPr>
        <p:spPr bwMode="auto">
          <a:xfrm>
            <a:off x="8789061" y="4921250"/>
            <a:ext cx="7112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0066"/>
                </a:solidFill>
                <a:latin typeface="Times New Roman" pitchFamily="18" charset="0"/>
              </a:rPr>
              <a:t>53</a:t>
            </a:r>
          </a:p>
        </p:txBody>
      </p:sp>
      <p:sp>
        <p:nvSpPr>
          <p:cNvPr id="119873" name="Rectangle 65"/>
          <p:cNvSpPr>
            <a:spLocks noChangeArrowheads="1"/>
          </p:cNvSpPr>
          <p:nvPr/>
        </p:nvSpPr>
        <p:spPr bwMode="auto">
          <a:xfrm>
            <a:off x="10922661" y="4921250"/>
            <a:ext cx="7112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0066"/>
                </a:solidFill>
                <a:latin typeface="Times New Roman" pitchFamily="18" charset="0"/>
              </a:rPr>
              <a:t>62</a:t>
            </a:r>
          </a:p>
        </p:txBody>
      </p:sp>
      <p:sp>
        <p:nvSpPr>
          <p:cNvPr id="119874" name="Rectangle 66"/>
          <p:cNvSpPr>
            <a:spLocks noChangeArrowheads="1"/>
          </p:cNvSpPr>
          <p:nvPr/>
        </p:nvSpPr>
        <p:spPr bwMode="auto">
          <a:xfrm>
            <a:off x="1270661" y="5835650"/>
            <a:ext cx="27238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70C0"/>
                </a:solidFill>
                <a:latin typeface="Times New Roman" pitchFamily="18" charset="0"/>
              </a:rPr>
              <a:t>S[2] S[5]           </a:t>
            </a:r>
            <a:r>
              <a:rPr lang="en-US" b="1">
                <a:solidFill>
                  <a:srgbClr val="0070C0"/>
                </a:solidFill>
                <a:latin typeface="Times New Roman" pitchFamily="18" charset="0"/>
              </a:rPr>
              <a:t>38, 97  OK</a:t>
            </a:r>
          </a:p>
        </p:txBody>
      </p:sp>
    </p:spTree>
    <p:extLst>
      <p:ext uri="{BB962C8B-B14F-4D97-AF65-F5344CB8AC3E}">
        <p14:creationId xmlns:p14="http://schemas.microsoft.com/office/powerpoint/2010/main" val="353051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9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1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19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19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19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19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19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19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1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autoUpdateAnimBg="0"/>
      <p:bldP spid="119812" grpId="0" autoUpdateAnimBg="0"/>
      <p:bldP spid="119813" grpId="0" autoUpdateAnimBg="0"/>
      <p:bldP spid="119814" grpId="0" autoUpdateAnimBg="0"/>
      <p:bldP spid="119850" grpId="0" autoUpdateAnimBg="0"/>
      <p:bldP spid="119851" grpId="0" autoUpdateAnimBg="0"/>
      <p:bldP spid="119852" grpId="0" autoUpdateAnimBg="0"/>
      <p:bldP spid="119853" grpId="0" autoUpdateAnimBg="0"/>
      <p:bldP spid="119871" grpId="0" animBg="1" autoUpdateAnimBg="0"/>
      <p:bldP spid="119872" grpId="0" animBg="1" autoUpdateAnimBg="0"/>
      <p:bldP spid="119873" grpId="0" animBg="1" autoUpdateAnimBg="0"/>
      <p:bldP spid="119874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Shell Sort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4035" name="Content Placeholder 10"/>
          <p:cNvSpPr>
            <a:spLocks noGrp="1"/>
          </p:cNvSpPr>
          <p:nvPr>
            <p:ph idx="1"/>
          </p:nvPr>
        </p:nvSpPr>
        <p:spPr>
          <a:xfrm>
            <a:off x="618067" y="1726265"/>
            <a:ext cx="10972800" cy="990600"/>
          </a:xfrm>
        </p:spPr>
        <p:txBody>
          <a:bodyPr/>
          <a:lstStyle/>
          <a:p>
            <a:endParaRPr lang="en-AU" smtClean="0"/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1219201" y="1969154"/>
            <a:ext cx="76706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30	  62   53   42   17   97   91   38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5892800" y="2731153"/>
            <a:ext cx="5892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>
                <a:solidFill>
                  <a:srgbClr val="66FF66"/>
                </a:solidFill>
                <a:latin typeface="Times New Roman" pitchFamily="18" charset="0"/>
              </a:rPr>
              <a:t>S[0]  S[1]  S[2]  S[3]  S[4]   S[5]  S[6]   S[7]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892800" y="3278841"/>
            <a:ext cx="5689600" cy="979488"/>
            <a:chOff x="2832" y="3120"/>
            <a:chExt cx="2688" cy="617"/>
          </a:xfrm>
        </p:grpSpPr>
        <p:sp>
          <p:nvSpPr>
            <p:cNvPr id="44086" name="Rectangle 6"/>
            <p:cNvSpPr>
              <a:spLocks noChangeArrowheads="1"/>
            </p:cNvSpPr>
            <p:nvPr/>
          </p:nvSpPr>
          <p:spPr bwMode="auto">
            <a:xfrm>
              <a:off x="2832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FF66"/>
                  </a:solidFill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44087" name="Rectangle 7"/>
            <p:cNvSpPr>
              <a:spLocks noChangeArrowheads="1"/>
            </p:cNvSpPr>
            <p:nvPr/>
          </p:nvSpPr>
          <p:spPr bwMode="auto">
            <a:xfrm>
              <a:off x="3168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latin typeface="Times New Roman" pitchFamily="18" charset="0"/>
                </a:rPr>
                <a:t>17</a:t>
              </a:r>
            </a:p>
          </p:txBody>
        </p:sp>
        <p:sp>
          <p:nvSpPr>
            <p:cNvPr id="44088" name="Rectangle 8"/>
            <p:cNvSpPr>
              <a:spLocks noChangeArrowheads="1"/>
            </p:cNvSpPr>
            <p:nvPr/>
          </p:nvSpPr>
          <p:spPr bwMode="auto">
            <a:xfrm>
              <a:off x="3504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latin typeface="Times New Roman" pitchFamily="18" charset="0"/>
                </a:rPr>
                <a:t>38</a:t>
              </a:r>
            </a:p>
          </p:txBody>
        </p:sp>
        <p:sp>
          <p:nvSpPr>
            <p:cNvPr id="44089" name="Rectangle 9"/>
            <p:cNvSpPr>
              <a:spLocks noChangeArrowheads="1"/>
            </p:cNvSpPr>
            <p:nvPr/>
          </p:nvSpPr>
          <p:spPr bwMode="auto">
            <a:xfrm>
              <a:off x="3840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FF66"/>
                  </a:solidFill>
                  <a:latin typeface="Times New Roman" pitchFamily="18" charset="0"/>
                </a:rPr>
                <a:t>42</a:t>
              </a:r>
            </a:p>
          </p:txBody>
        </p:sp>
        <p:sp>
          <p:nvSpPr>
            <p:cNvPr id="44090" name="Rectangle 10"/>
            <p:cNvSpPr>
              <a:spLocks noChangeArrowheads="1"/>
            </p:cNvSpPr>
            <p:nvPr/>
          </p:nvSpPr>
          <p:spPr bwMode="auto">
            <a:xfrm>
              <a:off x="4176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latin typeface="Times New Roman" pitchFamily="18" charset="0"/>
                </a:rPr>
                <a:t>53</a:t>
              </a:r>
            </a:p>
          </p:txBody>
        </p:sp>
        <p:sp>
          <p:nvSpPr>
            <p:cNvPr id="44091" name="Rectangle 11"/>
            <p:cNvSpPr>
              <a:spLocks noChangeArrowheads="1"/>
            </p:cNvSpPr>
            <p:nvPr/>
          </p:nvSpPr>
          <p:spPr bwMode="auto">
            <a:xfrm>
              <a:off x="4512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FF66"/>
                  </a:solidFill>
                  <a:latin typeface="Times New Roman" pitchFamily="18" charset="0"/>
                </a:rPr>
                <a:t>97</a:t>
              </a:r>
            </a:p>
          </p:txBody>
        </p:sp>
        <p:sp>
          <p:nvSpPr>
            <p:cNvPr id="44092" name="Rectangle 12"/>
            <p:cNvSpPr>
              <a:spLocks noChangeArrowheads="1"/>
            </p:cNvSpPr>
            <p:nvPr/>
          </p:nvSpPr>
          <p:spPr bwMode="auto">
            <a:xfrm>
              <a:off x="4848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FF66"/>
                  </a:solidFill>
                  <a:latin typeface="Times New Roman" pitchFamily="18" charset="0"/>
                </a:rPr>
                <a:t>91</a:t>
              </a:r>
            </a:p>
          </p:txBody>
        </p:sp>
        <p:sp>
          <p:nvSpPr>
            <p:cNvPr id="44093" name="Rectangle 13"/>
            <p:cNvSpPr>
              <a:spLocks noChangeArrowheads="1"/>
            </p:cNvSpPr>
            <p:nvPr/>
          </p:nvSpPr>
          <p:spPr bwMode="auto">
            <a:xfrm>
              <a:off x="5184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latin typeface="Times New Roman" pitchFamily="18" charset="0"/>
                </a:rPr>
                <a:t>62</a:t>
              </a:r>
            </a:p>
          </p:txBody>
        </p:sp>
        <p:sp>
          <p:nvSpPr>
            <p:cNvPr id="44094" name="Text Box 14"/>
            <p:cNvSpPr txBox="1">
              <a:spLocks noChangeArrowheads="1"/>
            </p:cNvSpPr>
            <p:nvPr/>
          </p:nvSpPr>
          <p:spPr bwMode="auto">
            <a:xfrm>
              <a:off x="2884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[0]</a:t>
              </a:r>
            </a:p>
          </p:txBody>
        </p:sp>
        <p:sp>
          <p:nvSpPr>
            <p:cNvPr id="44095" name="Text Box 15"/>
            <p:cNvSpPr txBox="1">
              <a:spLocks noChangeArrowheads="1"/>
            </p:cNvSpPr>
            <p:nvPr/>
          </p:nvSpPr>
          <p:spPr bwMode="auto">
            <a:xfrm>
              <a:off x="3216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[1]</a:t>
              </a:r>
            </a:p>
          </p:txBody>
        </p:sp>
        <p:sp>
          <p:nvSpPr>
            <p:cNvPr id="44096" name="Text Box 16"/>
            <p:cNvSpPr txBox="1">
              <a:spLocks noChangeArrowheads="1"/>
            </p:cNvSpPr>
            <p:nvPr/>
          </p:nvSpPr>
          <p:spPr bwMode="auto">
            <a:xfrm>
              <a:off x="3552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[2]</a:t>
              </a:r>
            </a:p>
          </p:txBody>
        </p:sp>
        <p:sp>
          <p:nvSpPr>
            <p:cNvPr id="44097" name="Text Box 17"/>
            <p:cNvSpPr txBox="1">
              <a:spLocks noChangeArrowheads="1"/>
            </p:cNvSpPr>
            <p:nvPr/>
          </p:nvSpPr>
          <p:spPr bwMode="auto">
            <a:xfrm>
              <a:off x="5232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[7]</a:t>
              </a:r>
            </a:p>
          </p:txBody>
        </p:sp>
        <p:sp>
          <p:nvSpPr>
            <p:cNvPr id="44098" name="Text Box 18"/>
            <p:cNvSpPr txBox="1">
              <a:spLocks noChangeArrowheads="1"/>
            </p:cNvSpPr>
            <p:nvPr/>
          </p:nvSpPr>
          <p:spPr bwMode="auto">
            <a:xfrm>
              <a:off x="3892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[3]</a:t>
              </a:r>
            </a:p>
          </p:txBody>
        </p:sp>
        <p:sp>
          <p:nvSpPr>
            <p:cNvPr id="44099" name="Text Box 19"/>
            <p:cNvSpPr txBox="1">
              <a:spLocks noChangeArrowheads="1"/>
            </p:cNvSpPr>
            <p:nvPr/>
          </p:nvSpPr>
          <p:spPr bwMode="auto">
            <a:xfrm>
              <a:off x="4228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[4]</a:t>
              </a:r>
            </a:p>
          </p:txBody>
        </p:sp>
        <p:sp>
          <p:nvSpPr>
            <p:cNvPr id="44100" name="Text Box 20"/>
            <p:cNvSpPr txBox="1">
              <a:spLocks noChangeArrowheads="1"/>
            </p:cNvSpPr>
            <p:nvPr/>
          </p:nvSpPr>
          <p:spPr bwMode="auto">
            <a:xfrm>
              <a:off x="4560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[5]</a:t>
              </a:r>
            </a:p>
          </p:txBody>
        </p:sp>
        <p:sp>
          <p:nvSpPr>
            <p:cNvPr id="44101" name="Text Box 21"/>
            <p:cNvSpPr txBox="1">
              <a:spLocks noChangeArrowheads="1"/>
            </p:cNvSpPr>
            <p:nvPr/>
          </p:nvSpPr>
          <p:spPr bwMode="auto">
            <a:xfrm>
              <a:off x="4896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[6]</a:t>
              </a:r>
            </a:p>
          </p:txBody>
        </p:sp>
      </p:grpSp>
      <p:sp>
        <p:nvSpPr>
          <p:cNvPr id="120854" name="Text Box 22"/>
          <p:cNvSpPr txBox="1">
            <a:spLocks noChangeArrowheads="1"/>
          </p:cNvSpPr>
          <p:nvPr/>
        </p:nvSpPr>
        <p:spPr bwMode="auto">
          <a:xfrm>
            <a:off x="1320800" y="2745441"/>
            <a:ext cx="27077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70C0"/>
                </a:solidFill>
                <a:latin typeface="Times New Roman" pitchFamily="18" charset="0"/>
              </a:rPr>
              <a:t>Step 1: Buat sub list  k =1</a:t>
            </a:r>
          </a:p>
        </p:txBody>
      </p:sp>
      <p:sp>
        <p:nvSpPr>
          <p:cNvPr id="120855" name="Text Box 23"/>
          <p:cNvSpPr txBox="1">
            <a:spLocks noChangeArrowheads="1"/>
          </p:cNvSpPr>
          <p:nvPr/>
        </p:nvSpPr>
        <p:spPr bwMode="auto">
          <a:xfrm>
            <a:off x="1320800" y="4636153"/>
            <a:ext cx="42498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0070C0"/>
                </a:solidFill>
                <a:latin typeface="Times New Roman" pitchFamily="18" charset="0"/>
              </a:rPr>
              <a:t>Step 2 - 3: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</a:rPr>
              <a:t>Urutkan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</a:rPr>
              <a:t> sub list &amp;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</a:rPr>
              <a:t>gabungkan</a:t>
            </a:r>
            <a:endParaRPr lang="en-US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5901267" y="5017153"/>
            <a:ext cx="5689600" cy="979487"/>
            <a:chOff x="2832" y="3120"/>
            <a:chExt cx="2688" cy="617"/>
          </a:xfrm>
        </p:grpSpPr>
        <p:sp>
          <p:nvSpPr>
            <p:cNvPr id="44070" name="Rectangle 25"/>
            <p:cNvSpPr>
              <a:spLocks noChangeArrowheads="1"/>
            </p:cNvSpPr>
            <p:nvPr/>
          </p:nvSpPr>
          <p:spPr bwMode="auto">
            <a:xfrm>
              <a:off x="2832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FF66"/>
                  </a:solidFill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44071" name="Rectangle 26"/>
            <p:cNvSpPr>
              <a:spLocks noChangeArrowheads="1"/>
            </p:cNvSpPr>
            <p:nvPr/>
          </p:nvSpPr>
          <p:spPr bwMode="auto">
            <a:xfrm>
              <a:off x="3168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0066"/>
                  </a:solidFill>
                  <a:latin typeface="Times New Roman" pitchFamily="18" charset="0"/>
                </a:rPr>
                <a:t>17</a:t>
              </a:r>
            </a:p>
          </p:txBody>
        </p:sp>
        <p:sp>
          <p:nvSpPr>
            <p:cNvPr id="44072" name="Rectangle 27"/>
            <p:cNvSpPr>
              <a:spLocks noChangeArrowheads="1"/>
            </p:cNvSpPr>
            <p:nvPr/>
          </p:nvSpPr>
          <p:spPr bwMode="auto">
            <a:xfrm>
              <a:off x="3504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latin typeface="Times New Roman" pitchFamily="18" charset="0"/>
                </a:rPr>
                <a:t>38</a:t>
              </a:r>
            </a:p>
          </p:txBody>
        </p:sp>
        <p:sp>
          <p:nvSpPr>
            <p:cNvPr id="44073" name="Rectangle 28"/>
            <p:cNvSpPr>
              <a:spLocks noChangeArrowheads="1"/>
            </p:cNvSpPr>
            <p:nvPr/>
          </p:nvSpPr>
          <p:spPr bwMode="auto">
            <a:xfrm>
              <a:off x="3840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FF66"/>
                  </a:solidFill>
                  <a:latin typeface="Times New Roman" pitchFamily="18" charset="0"/>
                </a:rPr>
                <a:t>42</a:t>
              </a:r>
            </a:p>
          </p:txBody>
        </p:sp>
        <p:sp>
          <p:nvSpPr>
            <p:cNvPr id="44074" name="Rectangle 29"/>
            <p:cNvSpPr>
              <a:spLocks noChangeArrowheads="1"/>
            </p:cNvSpPr>
            <p:nvPr/>
          </p:nvSpPr>
          <p:spPr bwMode="auto">
            <a:xfrm>
              <a:off x="4176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latin typeface="Times New Roman" pitchFamily="18" charset="0"/>
                </a:rPr>
                <a:t>53</a:t>
              </a:r>
            </a:p>
          </p:txBody>
        </p:sp>
        <p:sp>
          <p:nvSpPr>
            <p:cNvPr id="44075" name="Rectangle 30"/>
            <p:cNvSpPr>
              <a:spLocks noChangeArrowheads="1"/>
            </p:cNvSpPr>
            <p:nvPr/>
          </p:nvSpPr>
          <p:spPr bwMode="auto">
            <a:xfrm>
              <a:off x="4512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FF66"/>
                  </a:solidFill>
                  <a:latin typeface="Times New Roman" pitchFamily="18" charset="0"/>
                </a:rPr>
                <a:t>97</a:t>
              </a:r>
            </a:p>
          </p:txBody>
        </p:sp>
        <p:sp>
          <p:nvSpPr>
            <p:cNvPr id="44076" name="Rectangle 31"/>
            <p:cNvSpPr>
              <a:spLocks noChangeArrowheads="1"/>
            </p:cNvSpPr>
            <p:nvPr/>
          </p:nvSpPr>
          <p:spPr bwMode="auto">
            <a:xfrm>
              <a:off x="4848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FF66"/>
                  </a:solidFill>
                  <a:latin typeface="Times New Roman" pitchFamily="18" charset="0"/>
                </a:rPr>
                <a:t>91</a:t>
              </a:r>
            </a:p>
          </p:txBody>
        </p:sp>
        <p:sp>
          <p:nvSpPr>
            <p:cNvPr id="44077" name="Rectangle 32"/>
            <p:cNvSpPr>
              <a:spLocks noChangeArrowheads="1"/>
            </p:cNvSpPr>
            <p:nvPr/>
          </p:nvSpPr>
          <p:spPr bwMode="auto">
            <a:xfrm>
              <a:off x="5184" y="3120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FF0066"/>
                  </a:solidFill>
                  <a:latin typeface="Times New Roman" pitchFamily="18" charset="0"/>
                </a:rPr>
                <a:t>62</a:t>
              </a:r>
            </a:p>
          </p:txBody>
        </p:sp>
        <p:sp>
          <p:nvSpPr>
            <p:cNvPr id="44078" name="Text Box 33"/>
            <p:cNvSpPr txBox="1">
              <a:spLocks noChangeArrowheads="1"/>
            </p:cNvSpPr>
            <p:nvPr/>
          </p:nvSpPr>
          <p:spPr bwMode="auto">
            <a:xfrm>
              <a:off x="2884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[0]</a:t>
              </a:r>
            </a:p>
          </p:txBody>
        </p:sp>
        <p:sp>
          <p:nvSpPr>
            <p:cNvPr id="44079" name="Text Box 34"/>
            <p:cNvSpPr txBox="1">
              <a:spLocks noChangeArrowheads="1"/>
            </p:cNvSpPr>
            <p:nvPr/>
          </p:nvSpPr>
          <p:spPr bwMode="auto">
            <a:xfrm>
              <a:off x="3216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[1]</a:t>
              </a:r>
            </a:p>
          </p:txBody>
        </p:sp>
        <p:sp>
          <p:nvSpPr>
            <p:cNvPr id="44080" name="Text Box 35"/>
            <p:cNvSpPr txBox="1">
              <a:spLocks noChangeArrowheads="1"/>
            </p:cNvSpPr>
            <p:nvPr/>
          </p:nvSpPr>
          <p:spPr bwMode="auto">
            <a:xfrm>
              <a:off x="3552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[2]</a:t>
              </a:r>
            </a:p>
          </p:txBody>
        </p:sp>
        <p:sp>
          <p:nvSpPr>
            <p:cNvPr id="44081" name="Text Box 36"/>
            <p:cNvSpPr txBox="1">
              <a:spLocks noChangeArrowheads="1"/>
            </p:cNvSpPr>
            <p:nvPr/>
          </p:nvSpPr>
          <p:spPr bwMode="auto">
            <a:xfrm>
              <a:off x="5232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[7]</a:t>
              </a:r>
            </a:p>
          </p:txBody>
        </p:sp>
        <p:sp>
          <p:nvSpPr>
            <p:cNvPr id="44082" name="Text Box 37"/>
            <p:cNvSpPr txBox="1">
              <a:spLocks noChangeArrowheads="1"/>
            </p:cNvSpPr>
            <p:nvPr/>
          </p:nvSpPr>
          <p:spPr bwMode="auto">
            <a:xfrm>
              <a:off x="3892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[3]</a:t>
              </a:r>
            </a:p>
          </p:txBody>
        </p:sp>
        <p:sp>
          <p:nvSpPr>
            <p:cNvPr id="44083" name="Text Box 38"/>
            <p:cNvSpPr txBox="1">
              <a:spLocks noChangeArrowheads="1"/>
            </p:cNvSpPr>
            <p:nvPr/>
          </p:nvSpPr>
          <p:spPr bwMode="auto">
            <a:xfrm>
              <a:off x="4228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[4]</a:t>
              </a:r>
            </a:p>
          </p:txBody>
        </p:sp>
        <p:sp>
          <p:nvSpPr>
            <p:cNvPr id="44084" name="Text Box 39"/>
            <p:cNvSpPr txBox="1">
              <a:spLocks noChangeArrowheads="1"/>
            </p:cNvSpPr>
            <p:nvPr/>
          </p:nvSpPr>
          <p:spPr bwMode="auto">
            <a:xfrm>
              <a:off x="4560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[5]</a:t>
              </a:r>
            </a:p>
          </p:txBody>
        </p:sp>
        <p:sp>
          <p:nvSpPr>
            <p:cNvPr id="44085" name="Text Box 40"/>
            <p:cNvSpPr txBox="1">
              <a:spLocks noChangeArrowheads="1"/>
            </p:cNvSpPr>
            <p:nvPr/>
          </p:nvSpPr>
          <p:spPr bwMode="auto">
            <a:xfrm>
              <a:off x="4896" y="3504"/>
              <a:ext cx="2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66FF66"/>
                  </a:solidFill>
                  <a:latin typeface="Times New Roman" pitchFamily="18" charset="0"/>
                </a:rPr>
                <a:t>[6]</a:t>
              </a:r>
            </a:p>
          </p:txBody>
        </p:sp>
      </p:grpSp>
      <p:sp>
        <p:nvSpPr>
          <p:cNvPr id="120873" name="Rectangle 41"/>
          <p:cNvSpPr>
            <a:spLocks noChangeArrowheads="1"/>
          </p:cNvSpPr>
          <p:nvPr/>
        </p:nvSpPr>
        <p:spPr bwMode="auto">
          <a:xfrm>
            <a:off x="5901267" y="5017153"/>
            <a:ext cx="7112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66CCFF"/>
                </a:solidFill>
                <a:latin typeface="Times New Roman" pitchFamily="18" charset="0"/>
              </a:rPr>
              <a:t>17</a:t>
            </a:r>
          </a:p>
        </p:txBody>
      </p:sp>
      <p:sp>
        <p:nvSpPr>
          <p:cNvPr id="120874" name="Rectangle 42"/>
          <p:cNvSpPr>
            <a:spLocks noChangeArrowheads="1"/>
          </p:cNvSpPr>
          <p:nvPr/>
        </p:nvSpPr>
        <p:spPr bwMode="auto">
          <a:xfrm>
            <a:off x="10879667" y="5017153"/>
            <a:ext cx="7112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66CCFF"/>
                </a:solidFill>
                <a:latin typeface="Times New Roman" pitchFamily="18" charset="0"/>
              </a:rPr>
              <a:t>97</a:t>
            </a:r>
          </a:p>
        </p:txBody>
      </p:sp>
      <p:sp>
        <p:nvSpPr>
          <p:cNvPr id="120875" name="Rectangle 43"/>
          <p:cNvSpPr>
            <a:spLocks noChangeArrowheads="1"/>
          </p:cNvSpPr>
          <p:nvPr/>
        </p:nvSpPr>
        <p:spPr bwMode="auto">
          <a:xfrm>
            <a:off x="9457267" y="5017153"/>
            <a:ext cx="7112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66CCFF"/>
                </a:solidFill>
                <a:latin typeface="Times New Roman" pitchFamily="18" charset="0"/>
              </a:rPr>
              <a:t>62</a:t>
            </a:r>
          </a:p>
        </p:txBody>
      </p:sp>
      <p:sp>
        <p:nvSpPr>
          <p:cNvPr id="120876" name="Rectangle 44"/>
          <p:cNvSpPr>
            <a:spLocks noChangeArrowheads="1"/>
          </p:cNvSpPr>
          <p:nvPr/>
        </p:nvSpPr>
        <p:spPr bwMode="auto">
          <a:xfrm>
            <a:off x="1422401" y="5093354"/>
            <a:ext cx="3300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Times New Roman" pitchFamily="18" charset="0"/>
              </a:rPr>
              <a:t>Sorting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</a:rPr>
              <a:t>akan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</a:rPr>
              <a:t>seperti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</a:rPr>
              <a:t> insertion sort</a:t>
            </a:r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6299200" y="4255153"/>
            <a:ext cx="711200" cy="228600"/>
            <a:chOff x="2928" y="2880"/>
            <a:chExt cx="1680" cy="144"/>
          </a:xfrm>
        </p:grpSpPr>
        <p:sp>
          <p:nvSpPr>
            <p:cNvPr id="44067" name="Line 46"/>
            <p:cNvSpPr>
              <a:spLocks noChangeShapeType="1"/>
            </p:cNvSpPr>
            <p:nvPr/>
          </p:nvSpPr>
          <p:spPr bwMode="auto">
            <a:xfrm>
              <a:off x="2928" y="2880"/>
              <a:ext cx="0" cy="144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  <p:sp>
          <p:nvSpPr>
            <p:cNvPr id="44068" name="Line 47"/>
            <p:cNvSpPr>
              <a:spLocks noChangeShapeType="1"/>
            </p:cNvSpPr>
            <p:nvPr/>
          </p:nvSpPr>
          <p:spPr bwMode="auto">
            <a:xfrm>
              <a:off x="4608" y="2880"/>
              <a:ext cx="0" cy="144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  <p:sp>
          <p:nvSpPr>
            <p:cNvPr id="44069" name="Line 48"/>
            <p:cNvSpPr>
              <a:spLocks noChangeShapeType="1"/>
            </p:cNvSpPr>
            <p:nvPr/>
          </p:nvSpPr>
          <p:spPr bwMode="auto">
            <a:xfrm>
              <a:off x="2928" y="3024"/>
              <a:ext cx="1680" cy="0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</p:grp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7010400" y="4255153"/>
            <a:ext cx="711200" cy="228600"/>
            <a:chOff x="3648" y="2736"/>
            <a:chExt cx="336" cy="144"/>
          </a:xfrm>
        </p:grpSpPr>
        <p:sp>
          <p:nvSpPr>
            <p:cNvPr id="44065" name="Line 50"/>
            <p:cNvSpPr>
              <a:spLocks noChangeShapeType="1"/>
            </p:cNvSpPr>
            <p:nvPr/>
          </p:nvSpPr>
          <p:spPr bwMode="auto">
            <a:xfrm>
              <a:off x="3984" y="2736"/>
              <a:ext cx="0" cy="144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  <p:sp>
          <p:nvSpPr>
            <p:cNvPr id="44066" name="Line 51"/>
            <p:cNvSpPr>
              <a:spLocks noChangeShapeType="1"/>
            </p:cNvSpPr>
            <p:nvPr/>
          </p:nvSpPr>
          <p:spPr bwMode="auto">
            <a:xfrm>
              <a:off x="3648" y="2880"/>
              <a:ext cx="336" cy="0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</p:grpSp>
      <p:sp>
        <p:nvSpPr>
          <p:cNvPr id="120884" name="Rectangle 52"/>
          <p:cNvSpPr>
            <a:spLocks noChangeArrowheads="1"/>
          </p:cNvSpPr>
          <p:nvPr/>
        </p:nvSpPr>
        <p:spPr bwMode="auto">
          <a:xfrm>
            <a:off x="6612467" y="5017153"/>
            <a:ext cx="7112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66CCFF"/>
                </a:solidFill>
                <a:latin typeface="Times New Roman" pitchFamily="18" charset="0"/>
              </a:rPr>
              <a:t>30</a:t>
            </a:r>
          </a:p>
        </p:txBody>
      </p: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7721600" y="4255153"/>
            <a:ext cx="711200" cy="228600"/>
            <a:chOff x="3648" y="2736"/>
            <a:chExt cx="336" cy="144"/>
          </a:xfrm>
        </p:grpSpPr>
        <p:sp>
          <p:nvSpPr>
            <p:cNvPr id="44063" name="Line 54"/>
            <p:cNvSpPr>
              <a:spLocks noChangeShapeType="1"/>
            </p:cNvSpPr>
            <p:nvPr/>
          </p:nvSpPr>
          <p:spPr bwMode="auto">
            <a:xfrm>
              <a:off x="3984" y="2736"/>
              <a:ext cx="0" cy="144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  <p:sp>
          <p:nvSpPr>
            <p:cNvPr id="44064" name="Line 55"/>
            <p:cNvSpPr>
              <a:spLocks noChangeShapeType="1"/>
            </p:cNvSpPr>
            <p:nvPr/>
          </p:nvSpPr>
          <p:spPr bwMode="auto">
            <a:xfrm>
              <a:off x="3648" y="2880"/>
              <a:ext cx="336" cy="0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8432800" y="4255153"/>
            <a:ext cx="711200" cy="228600"/>
            <a:chOff x="3648" y="2736"/>
            <a:chExt cx="336" cy="144"/>
          </a:xfrm>
        </p:grpSpPr>
        <p:sp>
          <p:nvSpPr>
            <p:cNvPr id="44061" name="Line 57"/>
            <p:cNvSpPr>
              <a:spLocks noChangeShapeType="1"/>
            </p:cNvSpPr>
            <p:nvPr/>
          </p:nvSpPr>
          <p:spPr bwMode="auto">
            <a:xfrm>
              <a:off x="3984" y="2736"/>
              <a:ext cx="0" cy="144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  <p:sp>
          <p:nvSpPr>
            <p:cNvPr id="44062" name="Line 58"/>
            <p:cNvSpPr>
              <a:spLocks noChangeShapeType="1"/>
            </p:cNvSpPr>
            <p:nvPr/>
          </p:nvSpPr>
          <p:spPr bwMode="auto">
            <a:xfrm>
              <a:off x="3648" y="2880"/>
              <a:ext cx="336" cy="0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</p:grpSp>
      <p:grpSp>
        <p:nvGrpSpPr>
          <p:cNvPr id="8" name="Group 59"/>
          <p:cNvGrpSpPr>
            <a:grpSpLocks/>
          </p:cNvGrpSpPr>
          <p:nvPr/>
        </p:nvGrpSpPr>
        <p:grpSpPr bwMode="auto">
          <a:xfrm>
            <a:off x="9144000" y="4255153"/>
            <a:ext cx="711200" cy="228600"/>
            <a:chOff x="3648" y="2736"/>
            <a:chExt cx="336" cy="144"/>
          </a:xfrm>
        </p:grpSpPr>
        <p:sp>
          <p:nvSpPr>
            <p:cNvPr id="44059" name="Line 60"/>
            <p:cNvSpPr>
              <a:spLocks noChangeShapeType="1"/>
            </p:cNvSpPr>
            <p:nvPr/>
          </p:nvSpPr>
          <p:spPr bwMode="auto">
            <a:xfrm>
              <a:off x="3984" y="2736"/>
              <a:ext cx="0" cy="144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  <p:sp>
          <p:nvSpPr>
            <p:cNvPr id="44060" name="Line 61"/>
            <p:cNvSpPr>
              <a:spLocks noChangeShapeType="1"/>
            </p:cNvSpPr>
            <p:nvPr/>
          </p:nvSpPr>
          <p:spPr bwMode="auto">
            <a:xfrm>
              <a:off x="3648" y="2880"/>
              <a:ext cx="336" cy="0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</p:grpSp>
      <p:grpSp>
        <p:nvGrpSpPr>
          <p:cNvPr id="9" name="Group 62"/>
          <p:cNvGrpSpPr>
            <a:grpSpLocks/>
          </p:cNvGrpSpPr>
          <p:nvPr/>
        </p:nvGrpSpPr>
        <p:grpSpPr bwMode="auto">
          <a:xfrm>
            <a:off x="9855200" y="4255153"/>
            <a:ext cx="711200" cy="228600"/>
            <a:chOff x="3648" y="2736"/>
            <a:chExt cx="336" cy="144"/>
          </a:xfrm>
        </p:grpSpPr>
        <p:sp>
          <p:nvSpPr>
            <p:cNvPr id="44057" name="Line 63"/>
            <p:cNvSpPr>
              <a:spLocks noChangeShapeType="1"/>
            </p:cNvSpPr>
            <p:nvPr/>
          </p:nvSpPr>
          <p:spPr bwMode="auto">
            <a:xfrm>
              <a:off x="3984" y="2736"/>
              <a:ext cx="0" cy="144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  <p:sp>
          <p:nvSpPr>
            <p:cNvPr id="44058" name="Line 64"/>
            <p:cNvSpPr>
              <a:spLocks noChangeShapeType="1"/>
            </p:cNvSpPr>
            <p:nvPr/>
          </p:nvSpPr>
          <p:spPr bwMode="auto">
            <a:xfrm>
              <a:off x="3648" y="2880"/>
              <a:ext cx="336" cy="0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</p:grpSp>
      <p:grpSp>
        <p:nvGrpSpPr>
          <p:cNvPr id="10" name="Group 65"/>
          <p:cNvGrpSpPr>
            <a:grpSpLocks/>
          </p:cNvGrpSpPr>
          <p:nvPr/>
        </p:nvGrpSpPr>
        <p:grpSpPr bwMode="auto">
          <a:xfrm>
            <a:off x="10566400" y="4255153"/>
            <a:ext cx="711200" cy="228600"/>
            <a:chOff x="3648" y="2736"/>
            <a:chExt cx="336" cy="144"/>
          </a:xfrm>
        </p:grpSpPr>
        <p:sp>
          <p:nvSpPr>
            <p:cNvPr id="44055" name="Line 66"/>
            <p:cNvSpPr>
              <a:spLocks noChangeShapeType="1"/>
            </p:cNvSpPr>
            <p:nvPr/>
          </p:nvSpPr>
          <p:spPr bwMode="auto">
            <a:xfrm>
              <a:off x="3984" y="2736"/>
              <a:ext cx="0" cy="144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  <p:sp>
          <p:nvSpPr>
            <p:cNvPr id="44056" name="Line 67"/>
            <p:cNvSpPr>
              <a:spLocks noChangeShapeType="1"/>
            </p:cNvSpPr>
            <p:nvPr/>
          </p:nvSpPr>
          <p:spPr bwMode="auto">
            <a:xfrm>
              <a:off x="3648" y="2880"/>
              <a:ext cx="336" cy="0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AU"/>
            </a:p>
          </p:txBody>
        </p:sp>
      </p:grpSp>
      <p:sp>
        <p:nvSpPr>
          <p:cNvPr id="120900" name="Text Box 68"/>
          <p:cNvSpPr txBox="1">
            <a:spLocks noChangeArrowheads="1"/>
          </p:cNvSpPr>
          <p:nvPr/>
        </p:nvSpPr>
        <p:spPr bwMode="auto">
          <a:xfrm>
            <a:off x="1422401" y="5550553"/>
            <a:ext cx="18774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3600" dirty="0" err="1">
                <a:solidFill>
                  <a:srgbClr val="0070C0"/>
                </a:solidFill>
                <a:latin typeface="Times New Roman" pitchFamily="18" charset="0"/>
              </a:rPr>
              <a:t>Kerjakan</a:t>
            </a:r>
            <a:endParaRPr lang="en-US" sz="3600" dirty="0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84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0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20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20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20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20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20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20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0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0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autoUpdateAnimBg="0"/>
      <p:bldP spid="120836" grpId="0" autoUpdateAnimBg="0"/>
      <p:bldP spid="120854" grpId="0" autoUpdateAnimBg="0"/>
      <p:bldP spid="120855" grpId="0" autoUpdateAnimBg="0"/>
      <p:bldP spid="120873" grpId="0" animBg="1" autoUpdateAnimBg="0"/>
      <p:bldP spid="120874" grpId="0" animBg="1" autoUpdateAnimBg="0"/>
      <p:bldP spid="120875" grpId="0" animBg="1" autoUpdateAnimBg="0"/>
      <p:bldP spid="120876" grpId="0" autoUpdateAnimBg="0"/>
      <p:bldP spid="120884" grpId="0" animBg="1" autoUpdateAnimBg="0"/>
      <p:bldP spid="120900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Algoritma Metode Shell Sort</a:t>
            </a: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1097280" y="1849772"/>
            <a:ext cx="10871200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400" dirty="0" smtClean="0">
                <a:latin typeface="Tahoma" pitchFamily="34" charset="0"/>
              </a:rPr>
              <a:t>1. </a:t>
            </a:r>
            <a:r>
              <a:rPr lang="en-US" sz="1400" dirty="0" err="1" smtClean="0">
                <a:latin typeface="Tahoma" pitchFamily="34" charset="0"/>
              </a:rPr>
              <a:t>jarak</a:t>
            </a:r>
            <a:r>
              <a:rPr lang="en-US" sz="1400" dirty="0" smtClean="0">
                <a:latin typeface="Tahoma" pitchFamily="34" charset="0"/>
              </a:rPr>
              <a:t> &lt;- N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1400" dirty="0" smtClean="0">
                <a:latin typeface="Tahoma" pitchFamily="34" charset="0"/>
              </a:rPr>
              <a:t>2. </a:t>
            </a:r>
            <a:r>
              <a:rPr lang="en-US" sz="1400" dirty="0" err="1" smtClean="0">
                <a:latin typeface="Tahoma" pitchFamily="34" charset="0"/>
              </a:rPr>
              <a:t>selama</a:t>
            </a:r>
            <a:r>
              <a:rPr lang="en-US" sz="1400" dirty="0" smtClean="0">
                <a:latin typeface="Tahoma" pitchFamily="34" charset="0"/>
              </a:rPr>
              <a:t> (</a:t>
            </a:r>
            <a:r>
              <a:rPr lang="en-US" sz="1400" dirty="0" err="1" smtClean="0">
                <a:latin typeface="Tahoma" pitchFamily="34" charset="0"/>
              </a:rPr>
              <a:t>jarak</a:t>
            </a:r>
            <a:r>
              <a:rPr lang="en-US" sz="1400" dirty="0" smtClean="0">
                <a:latin typeface="Tahoma" pitchFamily="34" charset="0"/>
              </a:rPr>
              <a:t>&gt;1) </a:t>
            </a:r>
            <a:r>
              <a:rPr lang="en-US" sz="1400" dirty="0" err="1" smtClean="0">
                <a:latin typeface="Tahoma" pitchFamily="34" charset="0"/>
              </a:rPr>
              <a:t>kerjakan</a:t>
            </a:r>
            <a:r>
              <a:rPr lang="en-US" sz="1400" dirty="0" smtClean="0">
                <a:latin typeface="Tahoma" pitchFamily="34" charset="0"/>
              </a:rPr>
              <a:t> 3-12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1400" dirty="0" smtClean="0">
                <a:latin typeface="Tahoma" pitchFamily="34" charset="0"/>
              </a:rPr>
              <a:t>3. 	</a:t>
            </a:r>
            <a:r>
              <a:rPr lang="en-US" sz="1400" dirty="0" err="1" smtClean="0">
                <a:latin typeface="Tahoma" pitchFamily="34" charset="0"/>
              </a:rPr>
              <a:t>jarak</a:t>
            </a:r>
            <a:r>
              <a:rPr lang="en-US" sz="1400" dirty="0" smtClean="0">
                <a:latin typeface="Tahoma" pitchFamily="34" charset="0"/>
              </a:rPr>
              <a:t> &lt;- </a:t>
            </a:r>
            <a:r>
              <a:rPr lang="en-US" sz="1400" dirty="0" err="1" smtClean="0">
                <a:latin typeface="Tahoma" pitchFamily="34" charset="0"/>
              </a:rPr>
              <a:t>jarak</a:t>
            </a:r>
            <a:r>
              <a:rPr lang="en-US" sz="1400" dirty="0" smtClean="0">
                <a:latin typeface="Tahoma" pitchFamily="34" charset="0"/>
              </a:rPr>
              <a:t> / 2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1400" dirty="0" smtClean="0">
                <a:latin typeface="Tahoma" pitchFamily="34" charset="0"/>
              </a:rPr>
              <a:t>4. 	</a:t>
            </a:r>
            <a:r>
              <a:rPr lang="en-US" sz="1400" dirty="0" err="1" smtClean="0">
                <a:latin typeface="Tahoma" pitchFamily="34" charset="0"/>
              </a:rPr>
              <a:t>Sudah</a:t>
            </a:r>
            <a:r>
              <a:rPr lang="en-US" sz="1400" dirty="0" smtClean="0">
                <a:latin typeface="Tahoma" pitchFamily="34" charset="0"/>
              </a:rPr>
              <a:t> &lt;- 1 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1400" dirty="0" smtClean="0">
                <a:latin typeface="Tahoma" pitchFamily="34" charset="0"/>
              </a:rPr>
              <a:t>5.	</a:t>
            </a:r>
            <a:r>
              <a:rPr lang="en-US" sz="1400" dirty="0" err="1" smtClean="0">
                <a:latin typeface="Tahoma" pitchFamily="34" charset="0"/>
              </a:rPr>
              <a:t>selama</a:t>
            </a:r>
            <a:r>
              <a:rPr lang="en-US" sz="1400" dirty="0" smtClean="0">
                <a:latin typeface="Tahoma" pitchFamily="34" charset="0"/>
              </a:rPr>
              <a:t> </a:t>
            </a:r>
            <a:r>
              <a:rPr lang="en-US" sz="1400" dirty="0" err="1" smtClean="0">
                <a:latin typeface="Tahoma" pitchFamily="34" charset="0"/>
              </a:rPr>
              <a:t>Sudah</a:t>
            </a:r>
            <a:r>
              <a:rPr lang="en-US" sz="1400" dirty="0" smtClean="0">
                <a:latin typeface="Tahoma" pitchFamily="34" charset="0"/>
              </a:rPr>
              <a:t> = 1 </a:t>
            </a:r>
            <a:r>
              <a:rPr lang="en-US" sz="1400" dirty="0" err="1" smtClean="0">
                <a:latin typeface="Tahoma" pitchFamily="34" charset="0"/>
              </a:rPr>
              <a:t>kerjakan</a:t>
            </a:r>
            <a:r>
              <a:rPr lang="en-US" sz="1400" dirty="0" smtClean="0">
                <a:latin typeface="Tahoma" pitchFamily="34" charset="0"/>
              </a:rPr>
              <a:t> 6-12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1400" dirty="0" smtClean="0">
                <a:latin typeface="Tahoma" pitchFamily="34" charset="0"/>
              </a:rPr>
              <a:t>6.		</a:t>
            </a:r>
            <a:r>
              <a:rPr lang="en-US" sz="1400" dirty="0" err="1" smtClean="0">
                <a:latin typeface="Tahoma" pitchFamily="34" charset="0"/>
              </a:rPr>
              <a:t>Sudah</a:t>
            </a:r>
            <a:r>
              <a:rPr lang="en-US" sz="1400" dirty="0" smtClean="0">
                <a:latin typeface="Tahoma" pitchFamily="34" charset="0"/>
              </a:rPr>
              <a:t> &lt;- 0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1400" dirty="0" smtClean="0">
                <a:latin typeface="Tahoma" pitchFamily="34" charset="0"/>
              </a:rPr>
              <a:t>7.		j &lt;- 0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1400" dirty="0" smtClean="0">
                <a:latin typeface="Tahoma" pitchFamily="34" charset="0"/>
              </a:rPr>
              <a:t>8.		</a:t>
            </a:r>
            <a:r>
              <a:rPr lang="en-US" sz="1400" dirty="0" err="1" smtClean="0">
                <a:latin typeface="Tahoma" pitchFamily="34" charset="0"/>
              </a:rPr>
              <a:t>selama</a:t>
            </a:r>
            <a:r>
              <a:rPr lang="en-US" sz="1400" dirty="0" smtClean="0">
                <a:latin typeface="Tahoma" pitchFamily="34" charset="0"/>
              </a:rPr>
              <a:t> (j&lt;N-</a:t>
            </a:r>
            <a:r>
              <a:rPr lang="en-US" sz="1400" dirty="0" err="1" smtClean="0">
                <a:latin typeface="Tahoma" pitchFamily="34" charset="0"/>
              </a:rPr>
              <a:t>jarak</a:t>
            </a:r>
            <a:r>
              <a:rPr lang="en-US" sz="1400" dirty="0" smtClean="0">
                <a:latin typeface="Tahoma" pitchFamily="34" charset="0"/>
              </a:rPr>
              <a:t>) </a:t>
            </a:r>
            <a:r>
              <a:rPr lang="en-US" sz="1400" dirty="0" err="1" smtClean="0">
                <a:latin typeface="Tahoma" pitchFamily="34" charset="0"/>
              </a:rPr>
              <a:t>kerjakan</a:t>
            </a:r>
            <a:r>
              <a:rPr lang="en-US" sz="1400" dirty="0" smtClean="0">
                <a:latin typeface="Tahoma" pitchFamily="34" charset="0"/>
              </a:rPr>
              <a:t> 9-13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1400" dirty="0" smtClean="0">
                <a:latin typeface="Tahoma" pitchFamily="34" charset="0"/>
              </a:rPr>
              <a:t>9.			i &lt;- j + </a:t>
            </a:r>
            <a:r>
              <a:rPr lang="en-US" sz="1400" dirty="0" err="1" smtClean="0">
                <a:latin typeface="Tahoma" pitchFamily="34" charset="0"/>
              </a:rPr>
              <a:t>jarak</a:t>
            </a:r>
            <a:endParaRPr lang="en-US" sz="1400" dirty="0" smtClean="0"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sz="1400" dirty="0" smtClean="0">
                <a:latin typeface="Tahoma" pitchFamily="34" charset="0"/>
              </a:rPr>
              <a:t>10.			if (Data[j] &gt; Data[i])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1400" dirty="0" smtClean="0">
                <a:latin typeface="Tahoma" pitchFamily="34" charset="0"/>
              </a:rPr>
              <a:t>11.				</a:t>
            </a:r>
            <a:r>
              <a:rPr lang="en-US" sz="1400" dirty="0" err="1" smtClean="0">
                <a:latin typeface="Tahoma" pitchFamily="34" charset="0"/>
              </a:rPr>
              <a:t>Tukar</a:t>
            </a:r>
            <a:r>
              <a:rPr lang="en-US" sz="1400" dirty="0" smtClean="0">
                <a:latin typeface="Tahoma" pitchFamily="34" charset="0"/>
              </a:rPr>
              <a:t>(&amp;Data[j],&amp;Data[i])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 startAt="12"/>
              <a:defRPr/>
            </a:pPr>
            <a:r>
              <a:rPr lang="en-US" sz="1400" dirty="0" smtClean="0">
                <a:latin typeface="Tahoma" pitchFamily="34" charset="0"/>
              </a:rPr>
              <a:t>                                                     </a:t>
            </a:r>
            <a:r>
              <a:rPr lang="en-US" sz="1400" dirty="0" err="1" smtClean="0">
                <a:latin typeface="Tahoma" pitchFamily="34" charset="0"/>
              </a:rPr>
              <a:t>Sudah</a:t>
            </a:r>
            <a:r>
              <a:rPr lang="en-US" sz="1400" dirty="0" smtClean="0">
                <a:latin typeface="Tahoma" pitchFamily="34" charset="0"/>
              </a:rPr>
              <a:t>=1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 startAt="12"/>
              <a:defRPr/>
            </a:pPr>
            <a:r>
              <a:rPr lang="en-US" sz="1400" dirty="0" smtClean="0">
                <a:latin typeface="Tahoma" pitchFamily="34" charset="0"/>
              </a:rPr>
              <a:t>                     </a:t>
            </a:r>
            <a:r>
              <a:rPr lang="en-US" sz="1400" dirty="0">
                <a:latin typeface="Tahoma" pitchFamily="34" charset="0"/>
              </a:rPr>
              <a:t> </a:t>
            </a:r>
            <a:r>
              <a:rPr lang="en-US" sz="1400" dirty="0" smtClean="0">
                <a:latin typeface="Tahoma" pitchFamily="34" charset="0"/>
              </a:rPr>
              <a:t>     j++ ;</a:t>
            </a:r>
          </a:p>
        </p:txBody>
      </p:sp>
    </p:spTree>
    <p:extLst>
      <p:ext uri="{BB962C8B-B14F-4D97-AF65-F5344CB8AC3E}">
        <p14:creationId xmlns:p14="http://schemas.microsoft.com/office/powerpoint/2010/main" val="37625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Analisa Metode Shell Sort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3000" dirty="0" smtClean="0"/>
              <a:t>Running time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metode</a:t>
            </a:r>
            <a:r>
              <a:rPr lang="en-US" sz="3000" dirty="0" smtClean="0"/>
              <a:t> Shell Sort </a:t>
            </a:r>
            <a:r>
              <a:rPr lang="en-US" sz="3000" dirty="0" err="1" smtClean="0"/>
              <a:t>bergantung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beratnya</a:t>
            </a:r>
            <a:r>
              <a:rPr lang="en-US" sz="3000" dirty="0" smtClean="0"/>
              <a:t> </a:t>
            </a:r>
            <a:r>
              <a:rPr lang="en-US" sz="3000" dirty="0" err="1" smtClean="0"/>
              <a:t>pemilihan</a:t>
            </a:r>
            <a:r>
              <a:rPr lang="en-US" sz="3000" dirty="0" smtClean="0"/>
              <a:t> sequence number.</a:t>
            </a:r>
          </a:p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3000" dirty="0" err="1" smtClean="0"/>
              <a:t>Disarankan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memilih</a:t>
            </a:r>
            <a:r>
              <a:rPr lang="en-US" sz="3000" dirty="0" smtClean="0"/>
              <a:t> sequence number </a:t>
            </a:r>
            <a:r>
              <a:rPr lang="en-US" sz="3000" dirty="0" err="1" smtClean="0"/>
              <a:t>dimulai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N/2, </a:t>
            </a:r>
            <a:r>
              <a:rPr lang="en-US" sz="3000" dirty="0" err="1" smtClean="0"/>
              <a:t>kemudian</a:t>
            </a:r>
            <a:r>
              <a:rPr lang="en-US" sz="3000" dirty="0" smtClean="0"/>
              <a:t> </a:t>
            </a:r>
            <a:r>
              <a:rPr lang="en-US" sz="3000" dirty="0" err="1" smtClean="0"/>
              <a:t>membaginya</a:t>
            </a:r>
            <a:r>
              <a:rPr lang="en-US" sz="3000" dirty="0" smtClean="0"/>
              <a:t> </a:t>
            </a:r>
            <a:r>
              <a:rPr lang="en-US" sz="3000" dirty="0" err="1" smtClean="0"/>
              <a:t>lagi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2, </a:t>
            </a:r>
            <a:r>
              <a:rPr lang="en-US" sz="3000" dirty="0" err="1" smtClean="0"/>
              <a:t>seterusnya</a:t>
            </a:r>
            <a:r>
              <a:rPr lang="en-US" sz="3000" dirty="0" smtClean="0"/>
              <a:t> </a:t>
            </a:r>
            <a:r>
              <a:rPr lang="en-US" sz="3000" dirty="0" err="1" smtClean="0"/>
              <a:t>hingga</a:t>
            </a:r>
            <a:r>
              <a:rPr lang="en-US" sz="3000" dirty="0" smtClean="0"/>
              <a:t> </a:t>
            </a:r>
            <a:r>
              <a:rPr lang="en-US" sz="3000" dirty="0" err="1" smtClean="0"/>
              <a:t>mencapai</a:t>
            </a:r>
            <a:r>
              <a:rPr lang="en-US" sz="3000" dirty="0" smtClean="0"/>
              <a:t> 1.</a:t>
            </a:r>
          </a:p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3000" dirty="0" smtClean="0"/>
              <a:t>Shell sort </a:t>
            </a:r>
            <a:r>
              <a:rPr lang="en-US" sz="3000" dirty="0" err="1" smtClean="0"/>
              <a:t>menggunakan</a:t>
            </a:r>
            <a:r>
              <a:rPr lang="en-US" sz="3000" dirty="0" smtClean="0"/>
              <a:t> 3 nested loop,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merepresentasikan</a:t>
            </a:r>
            <a:r>
              <a:rPr lang="en-US" sz="3000" dirty="0" smtClean="0"/>
              <a:t> </a:t>
            </a:r>
            <a:r>
              <a:rPr lang="en-US" sz="3000" dirty="0" err="1" smtClean="0"/>
              <a:t>sebuah</a:t>
            </a:r>
            <a:r>
              <a:rPr lang="en-US" sz="3000" dirty="0" smtClean="0"/>
              <a:t> </a:t>
            </a:r>
            <a:r>
              <a:rPr lang="en-US" sz="3000" dirty="0" err="1" smtClean="0"/>
              <a:t>pengembangan</a:t>
            </a:r>
            <a:r>
              <a:rPr lang="en-US" sz="3000" dirty="0" smtClean="0"/>
              <a:t> yang </a:t>
            </a:r>
            <a:r>
              <a:rPr lang="en-US" sz="3000" dirty="0" err="1" smtClean="0"/>
              <a:t>substansial</a:t>
            </a:r>
            <a:r>
              <a:rPr lang="en-US" sz="3000" dirty="0" smtClean="0"/>
              <a:t> </a:t>
            </a:r>
            <a:r>
              <a:rPr lang="en-US" sz="3000" dirty="0" err="1" smtClean="0"/>
              <a:t>terhadap</a:t>
            </a:r>
            <a:r>
              <a:rPr lang="en-US" sz="3000" dirty="0" smtClean="0"/>
              <a:t> </a:t>
            </a:r>
            <a:r>
              <a:rPr lang="en-US" sz="3000" dirty="0" err="1" smtClean="0"/>
              <a:t>metode</a:t>
            </a:r>
            <a:r>
              <a:rPr lang="en-US" sz="3000" dirty="0" smtClean="0"/>
              <a:t> insertion sort </a:t>
            </a:r>
          </a:p>
        </p:txBody>
      </p:sp>
    </p:spTree>
    <p:extLst>
      <p:ext uri="{BB962C8B-B14F-4D97-AF65-F5344CB8AC3E}">
        <p14:creationId xmlns:p14="http://schemas.microsoft.com/office/powerpoint/2010/main" val="330195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Pembandingan Running time </a:t>
            </a:r>
            <a:r>
              <a:rPr lang="en-US" sz="2400" smtClean="0"/>
              <a:t>(millisecond) antara insertion and Shell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55060"/>
            <a:ext cx="10972800" cy="45259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 smtClean="0"/>
              <a:t>N		 insertion		</a:t>
            </a:r>
            <a:r>
              <a:rPr lang="en-US" b="1" dirty="0" err="1" smtClean="0"/>
              <a:t>Shellsort</a:t>
            </a:r>
            <a:endParaRPr lang="en-US" b="1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1000		122			11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2000		483			26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4000		1936			61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8000		7950			153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16000		32560		                358		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7213600" y="5624119"/>
            <a:ext cx="467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Ref: Mark Allan </a:t>
            </a:r>
            <a:r>
              <a:rPr lang="en-US" dirty="0" err="1">
                <a:latin typeface="Times New Roman" pitchFamily="18" charset="0"/>
              </a:rPr>
              <a:t>Wiess</a:t>
            </a:r>
            <a:r>
              <a:rPr lang="en-US" dirty="0">
                <a:latin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</a:rPr>
            </a:br>
            <a:r>
              <a:rPr lang="en-US" dirty="0">
                <a:latin typeface="Times New Roman" pitchFamily="18" charset="0"/>
              </a:rPr>
              <a:t>(Florida International University)</a:t>
            </a:r>
          </a:p>
        </p:txBody>
      </p:sp>
    </p:spTree>
    <p:extLst>
      <p:ext uri="{BB962C8B-B14F-4D97-AF65-F5344CB8AC3E}">
        <p14:creationId xmlns:p14="http://schemas.microsoft.com/office/powerpoint/2010/main" val="79579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Kesimpulan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 err="1" smtClean="0"/>
              <a:t>Algoritma</a:t>
            </a:r>
            <a:r>
              <a:rPr lang="en-AU" sz="2400" dirty="0" smtClean="0"/>
              <a:t> Bubble Sort </a:t>
            </a:r>
            <a:r>
              <a:rPr lang="en-AU" sz="2400" dirty="0" err="1" smtClean="0"/>
              <a:t>adalah</a:t>
            </a:r>
            <a:r>
              <a:rPr lang="en-AU" sz="2400" dirty="0" smtClean="0"/>
              <a:t> </a:t>
            </a:r>
            <a:r>
              <a:rPr lang="en-AU" sz="2400" dirty="0" err="1" smtClean="0"/>
              <a:t>Algoritma</a:t>
            </a:r>
            <a:r>
              <a:rPr lang="en-AU" sz="2400" dirty="0" smtClean="0"/>
              <a:t> </a:t>
            </a:r>
            <a:r>
              <a:rPr lang="en-AU" sz="2400" dirty="0" err="1"/>
              <a:t>pengurutan</a:t>
            </a:r>
            <a:r>
              <a:rPr lang="en-AU" sz="2400" dirty="0"/>
              <a:t> </a:t>
            </a:r>
            <a:r>
              <a:rPr lang="en-AU" sz="2400" dirty="0" err="1"/>
              <a:t>dengan</a:t>
            </a:r>
            <a:r>
              <a:rPr lang="en-AU" sz="2400" dirty="0"/>
              <a:t> </a:t>
            </a:r>
            <a:r>
              <a:rPr lang="en-AU" sz="2400" dirty="0" err="1"/>
              <a:t>dengan</a:t>
            </a:r>
            <a:r>
              <a:rPr lang="en-AU" sz="2400" dirty="0"/>
              <a:t> </a:t>
            </a:r>
            <a:r>
              <a:rPr lang="en-AU" sz="2400" dirty="0" err="1"/>
              <a:t>cara</a:t>
            </a:r>
            <a:r>
              <a:rPr lang="en-AU" sz="2400" dirty="0"/>
              <a:t> </a:t>
            </a:r>
            <a:r>
              <a:rPr lang="en-AU" sz="2400" dirty="0" err="1"/>
              <a:t>melakukan</a:t>
            </a:r>
            <a:r>
              <a:rPr lang="en-AU" sz="2400" dirty="0"/>
              <a:t> </a:t>
            </a:r>
            <a:r>
              <a:rPr lang="en-AU" sz="2400" dirty="0" err="1"/>
              <a:t>penukaran</a:t>
            </a:r>
            <a:r>
              <a:rPr lang="en-AU" sz="2400" dirty="0"/>
              <a:t> data </a:t>
            </a:r>
            <a:r>
              <a:rPr lang="en-AU" sz="2400" dirty="0" err="1"/>
              <a:t>dengan</a:t>
            </a:r>
            <a:r>
              <a:rPr lang="en-AU" sz="2400" dirty="0"/>
              <a:t> </a:t>
            </a:r>
            <a:r>
              <a:rPr lang="en-AU" sz="2400" dirty="0" err="1"/>
              <a:t>tepat</a:t>
            </a:r>
            <a:r>
              <a:rPr lang="en-AU" sz="2400" dirty="0"/>
              <a:t> </a:t>
            </a:r>
            <a:r>
              <a:rPr lang="en-AU" sz="2400" dirty="0" err="1"/>
              <a:t>disebelahnya</a:t>
            </a:r>
            <a:r>
              <a:rPr lang="en-AU" sz="2400" dirty="0"/>
              <a:t> </a:t>
            </a:r>
            <a:r>
              <a:rPr lang="en-AU" sz="2400" dirty="0" err="1"/>
              <a:t>secara</a:t>
            </a:r>
            <a:r>
              <a:rPr lang="en-AU" sz="2400" dirty="0"/>
              <a:t> </a:t>
            </a:r>
            <a:r>
              <a:rPr lang="en-AU" sz="2400" dirty="0" err="1"/>
              <a:t>terus</a:t>
            </a:r>
            <a:r>
              <a:rPr lang="en-AU" sz="2400" dirty="0"/>
              <a:t> </a:t>
            </a:r>
            <a:r>
              <a:rPr lang="en-AU" sz="2400" dirty="0" err="1"/>
              <a:t>menerus</a:t>
            </a:r>
            <a:r>
              <a:rPr lang="en-AU" sz="2400" dirty="0"/>
              <a:t> </a:t>
            </a:r>
            <a:r>
              <a:rPr lang="en-AU" sz="2400" dirty="0" err="1"/>
              <a:t>sampai</a:t>
            </a:r>
            <a:r>
              <a:rPr lang="en-AU" sz="2400" dirty="0"/>
              <a:t> </a:t>
            </a:r>
            <a:r>
              <a:rPr lang="en-AU" sz="2400" dirty="0" err="1"/>
              <a:t>bisa</a:t>
            </a:r>
            <a:r>
              <a:rPr lang="en-AU" sz="2400" dirty="0"/>
              <a:t> </a:t>
            </a:r>
            <a:r>
              <a:rPr lang="en-AU" sz="2400" dirty="0" err="1"/>
              <a:t>dipastikan</a:t>
            </a:r>
            <a:r>
              <a:rPr lang="en-AU" sz="2400" dirty="0"/>
              <a:t> </a:t>
            </a:r>
            <a:r>
              <a:rPr lang="en-AU" sz="2400" dirty="0" err="1"/>
              <a:t>dalam</a:t>
            </a:r>
            <a:r>
              <a:rPr lang="en-AU" sz="2400" dirty="0"/>
              <a:t> </a:t>
            </a:r>
            <a:r>
              <a:rPr lang="en-AU" sz="2400" dirty="0" err="1"/>
              <a:t>satu</a:t>
            </a:r>
            <a:r>
              <a:rPr lang="en-AU" sz="2400" dirty="0"/>
              <a:t> </a:t>
            </a:r>
            <a:r>
              <a:rPr lang="en-AU" sz="2400" dirty="0" err="1"/>
              <a:t>iterasi</a:t>
            </a:r>
            <a:r>
              <a:rPr lang="en-AU" sz="2400" dirty="0"/>
              <a:t> </a:t>
            </a:r>
            <a:r>
              <a:rPr lang="en-AU" sz="2400" dirty="0" err="1"/>
              <a:t>tertentu</a:t>
            </a:r>
            <a:r>
              <a:rPr lang="en-AU" sz="2400" dirty="0"/>
              <a:t> </a:t>
            </a:r>
            <a:r>
              <a:rPr lang="en-AU" sz="2400" dirty="0" err="1"/>
              <a:t>tidak</a:t>
            </a:r>
            <a:r>
              <a:rPr lang="en-AU" sz="2400" dirty="0"/>
              <a:t> </a:t>
            </a:r>
            <a:r>
              <a:rPr lang="en-AU" sz="2400" dirty="0" err="1"/>
              <a:t>ada</a:t>
            </a:r>
            <a:r>
              <a:rPr lang="en-AU" sz="2400" dirty="0"/>
              <a:t> </a:t>
            </a:r>
            <a:r>
              <a:rPr lang="en-AU" sz="2400" dirty="0" err="1"/>
              <a:t>lagi</a:t>
            </a:r>
            <a:r>
              <a:rPr lang="en-AU" sz="2400" dirty="0"/>
              <a:t> </a:t>
            </a:r>
            <a:r>
              <a:rPr lang="en-AU" sz="2400" dirty="0" err="1"/>
              <a:t>perubahan</a:t>
            </a:r>
            <a:r>
              <a:rPr lang="en-AU" sz="2400" dirty="0"/>
              <a:t>. </a:t>
            </a:r>
            <a:r>
              <a:rPr lang="en-AU" sz="2400" dirty="0" err="1"/>
              <a:t>Jika</a:t>
            </a:r>
            <a:r>
              <a:rPr lang="en-AU" sz="2400" dirty="0"/>
              <a:t> </a:t>
            </a:r>
            <a:r>
              <a:rPr lang="en-AU" sz="2400" dirty="0" err="1"/>
              <a:t>tidak</a:t>
            </a:r>
            <a:r>
              <a:rPr lang="en-AU" sz="2400" dirty="0"/>
              <a:t> </a:t>
            </a:r>
            <a:r>
              <a:rPr lang="en-AU" sz="2400" dirty="0" err="1"/>
              <a:t>ada</a:t>
            </a:r>
            <a:r>
              <a:rPr lang="en-AU" sz="2400" dirty="0"/>
              <a:t> </a:t>
            </a:r>
            <a:r>
              <a:rPr lang="en-AU" sz="2400" dirty="0" err="1"/>
              <a:t>perubahan</a:t>
            </a:r>
            <a:r>
              <a:rPr lang="en-AU" sz="2400" dirty="0"/>
              <a:t> </a:t>
            </a:r>
            <a:r>
              <a:rPr lang="en-AU" sz="2400" dirty="0" err="1"/>
              <a:t>berarti</a:t>
            </a:r>
            <a:r>
              <a:rPr lang="en-AU" sz="2400" dirty="0"/>
              <a:t> data </a:t>
            </a:r>
            <a:r>
              <a:rPr lang="en-AU" sz="2400" dirty="0" err="1"/>
              <a:t>sudah</a:t>
            </a:r>
            <a:r>
              <a:rPr lang="en-AU" sz="2400" dirty="0"/>
              <a:t> </a:t>
            </a:r>
            <a:r>
              <a:rPr lang="en-AU" sz="2400" dirty="0" err="1"/>
              <a:t>terurut</a:t>
            </a:r>
            <a:r>
              <a:rPr lang="en-AU" sz="2400" dirty="0"/>
              <a:t>. </a:t>
            </a:r>
            <a:endParaRPr lang="en-AU" sz="2400" dirty="0" smtClean="0"/>
          </a:p>
          <a:p>
            <a:r>
              <a:rPr lang="en-AU" sz="2400" dirty="0" err="1" smtClean="0"/>
              <a:t>Algoritma</a:t>
            </a:r>
            <a:r>
              <a:rPr lang="en-AU" sz="2400" dirty="0" smtClean="0"/>
              <a:t> Shell Sort </a:t>
            </a:r>
            <a:r>
              <a:rPr lang="en-AU" sz="2400" dirty="0" err="1" smtClean="0"/>
              <a:t>adalah</a:t>
            </a:r>
            <a:r>
              <a:rPr lang="en-AU" sz="2400" dirty="0" smtClean="0"/>
              <a:t> </a:t>
            </a:r>
            <a:r>
              <a:rPr lang="en-AU" sz="2400" dirty="0" err="1" smtClean="0"/>
              <a:t>Algoritma</a:t>
            </a:r>
            <a:r>
              <a:rPr lang="en-AU" sz="2400" dirty="0" smtClean="0"/>
              <a:t> </a:t>
            </a:r>
            <a:r>
              <a:rPr lang="id-ID" sz="2400" dirty="0" smtClean="0"/>
              <a:t>ini </a:t>
            </a:r>
            <a:r>
              <a:rPr lang="id-ID" sz="2400" dirty="0"/>
              <a:t>mengurutkan data dengan cara membandingkan suatu data dengan data lain yang memiliki jarak tertentu</a:t>
            </a:r>
            <a:r>
              <a:rPr lang="en-US" sz="2400" dirty="0"/>
              <a:t> –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sub-list-</a:t>
            </a:r>
            <a:r>
              <a:rPr lang="id-ID" sz="2400" dirty="0"/>
              <a:t>, kemudian dilakukan penukaran bila diperlukan</a:t>
            </a:r>
            <a:endParaRPr lang="en-US" sz="2400" dirty="0"/>
          </a:p>
          <a:p>
            <a:endParaRPr lang="en-AU" sz="2400" dirty="0"/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114083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Latihan</a:t>
            </a:r>
            <a:r>
              <a:rPr lang="en-AU" dirty="0" smtClean="0"/>
              <a:t> </a:t>
            </a:r>
            <a:r>
              <a:rPr lang="en-AU" dirty="0" err="1" smtClean="0"/>
              <a:t>Soal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8" lvl="1" indent="-344488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dirty="0" err="1">
                <a:latin typeface="Arial" charset="0"/>
              </a:rPr>
              <a:t>Urutkan</a:t>
            </a:r>
            <a:r>
              <a:rPr lang="en-US" dirty="0">
                <a:latin typeface="Arial" charset="0"/>
              </a:rPr>
              <a:t> data di </a:t>
            </a:r>
            <a:r>
              <a:rPr lang="en-US" dirty="0" err="1">
                <a:latin typeface="Arial" charset="0"/>
              </a:rPr>
              <a:t>bawah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ini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dengan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Algoritma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Bubble </a:t>
            </a:r>
            <a:r>
              <a:rPr lang="en-US" dirty="0">
                <a:latin typeface="Arial" charset="0"/>
              </a:rPr>
              <a:t>Sort </a:t>
            </a:r>
            <a:r>
              <a:rPr lang="en-US" dirty="0" err="1">
                <a:latin typeface="Arial" charset="0"/>
              </a:rPr>
              <a:t>dan</a:t>
            </a:r>
            <a:r>
              <a:rPr lang="en-US">
                <a:latin typeface="Arial" charset="0"/>
              </a:rPr>
              <a:t> </a:t>
            </a:r>
            <a:r>
              <a:rPr lang="en-US" smtClean="0">
                <a:latin typeface="Arial" charset="0"/>
              </a:rPr>
              <a:t>Shell </a:t>
            </a:r>
            <a:r>
              <a:rPr lang="en-US" dirty="0">
                <a:latin typeface="Arial" charset="0"/>
              </a:rPr>
              <a:t>Sort, </a:t>
            </a:r>
            <a:r>
              <a:rPr lang="en-US" dirty="0" err="1">
                <a:latin typeface="Arial" charset="0"/>
              </a:rPr>
              <a:t>jelaskan</a:t>
            </a:r>
            <a:r>
              <a:rPr lang="en-US" dirty="0">
                <a:latin typeface="Arial" charset="0"/>
              </a:rPr>
              <a:t> pula </a:t>
            </a:r>
            <a:r>
              <a:rPr lang="en-US" dirty="0" err="1">
                <a:latin typeface="Arial" charset="0"/>
              </a:rPr>
              <a:t>langkah-langkahnya</a:t>
            </a:r>
            <a:r>
              <a:rPr lang="en-US" dirty="0">
                <a:latin typeface="Arial" charset="0"/>
              </a:rPr>
              <a:t> !</a:t>
            </a:r>
          </a:p>
          <a:p>
            <a:pPr marL="344488" lvl="1" indent="-344488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sz="2000" b="1" dirty="0">
                <a:latin typeface="Arial" charset="0"/>
              </a:rPr>
              <a:t>9  1  2  5  6  4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2129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6496" y="506135"/>
            <a:ext cx="10972800" cy="1143000"/>
          </a:xfrm>
        </p:spPr>
        <p:txBody>
          <a:bodyPr/>
          <a:lstStyle/>
          <a:p>
            <a:r>
              <a:rPr lang="en-US" dirty="0" smtClean="0"/>
              <a:t>Bubble Sort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016000" y="1865851"/>
            <a:ext cx="104648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Algoritma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pengurutan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dengan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dengan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cara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melakukan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penukaran</a:t>
            </a:r>
            <a:r>
              <a:rPr lang="en-AU" sz="2800" dirty="0" smtClean="0">
                <a:latin typeface="+mn-lt"/>
              </a:rPr>
              <a:t> data </a:t>
            </a:r>
            <a:r>
              <a:rPr lang="en-AU" sz="2800" dirty="0" err="1" smtClean="0">
                <a:latin typeface="+mn-lt"/>
              </a:rPr>
              <a:t>dengan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tepat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disebelahnya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secara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terus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menerus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sampai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bisa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dipastikan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dalam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satu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iterasi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tertentu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tidak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ada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lagi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perubahan</a:t>
            </a:r>
            <a:r>
              <a:rPr lang="en-AU" sz="2800" dirty="0" smtClean="0">
                <a:latin typeface="+mn-lt"/>
              </a:rPr>
              <a:t>. </a:t>
            </a:r>
            <a:r>
              <a:rPr lang="en-AU" sz="2800" dirty="0" err="1" smtClean="0">
                <a:latin typeface="+mn-lt"/>
              </a:rPr>
              <a:t>Jika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tidak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ada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perubahan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berarti</a:t>
            </a:r>
            <a:r>
              <a:rPr lang="en-AU" sz="2800" dirty="0" smtClean="0">
                <a:latin typeface="+mn-lt"/>
              </a:rPr>
              <a:t> data </a:t>
            </a:r>
            <a:r>
              <a:rPr lang="en-AU" sz="2800" dirty="0" err="1" smtClean="0">
                <a:latin typeface="+mn-lt"/>
              </a:rPr>
              <a:t>sudah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terurut</a:t>
            </a:r>
            <a:r>
              <a:rPr lang="en-AU" sz="2800" dirty="0" smtClean="0">
                <a:latin typeface="+mn-lt"/>
              </a:rPr>
              <a:t>. </a:t>
            </a:r>
          </a:p>
          <a:p>
            <a:pPr marL="457200" indent="-4572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AU" sz="2800" dirty="0" err="1" smtClean="0">
                <a:latin typeface="+mn-lt"/>
              </a:rPr>
              <a:t>Disebut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pengurutan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gelembung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karena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masing-masing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kunci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akan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dengan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lambat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menggelembung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ke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 err="1" smtClean="0">
                <a:latin typeface="+mn-lt"/>
              </a:rPr>
              <a:t>posisinya</a:t>
            </a:r>
            <a:r>
              <a:rPr lang="en-AU" sz="2800" dirty="0" smtClean="0">
                <a:latin typeface="+mn-lt"/>
              </a:rPr>
              <a:t> yang </a:t>
            </a:r>
            <a:r>
              <a:rPr lang="en-AU" sz="2800" dirty="0" err="1" smtClean="0">
                <a:latin typeface="+mn-lt"/>
              </a:rPr>
              <a:t>tepat</a:t>
            </a:r>
            <a:r>
              <a:rPr lang="en-AU" sz="2800" dirty="0" smtClean="0">
                <a:latin typeface="+mn-lt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sz="2800" dirty="0" smtClean="0"/>
              <a:t> </a:t>
            </a:r>
            <a:r>
              <a:rPr lang="en-US" sz="2800" dirty="0" err="1" smtClean="0">
                <a:latin typeface="+mn-lt"/>
              </a:rPr>
              <a:t>Disebut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juga</a:t>
            </a:r>
            <a:r>
              <a:rPr lang="en-US" sz="2800" dirty="0" smtClean="0">
                <a:latin typeface="+mn-lt"/>
              </a:rPr>
              <a:t> exchange sort.</a:t>
            </a:r>
          </a:p>
        </p:txBody>
      </p:sp>
    </p:spTree>
    <p:extLst>
      <p:ext uri="{BB962C8B-B14F-4D97-AF65-F5344CB8AC3E}">
        <p14:creationId xmlns:p14="http://schemas.microsoft.com/office/powerpoint/2010/main" val="3027678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Bubble Sort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1178187" y="1851171"/>
            <a:ext cx="122936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ahoma" pitchFamily="34" charset="0"/>
              </a:rPr>
              <a:t>1. 	i </a:t>
            </a:r>
            <a:r>
              <a:rPr lang="id-ID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</a:t>
            </a:r>
            <a:r>
              <a:rPr lang="en-US" sz="2400" dirty="0">
                <a:latin typeface="Tahoma" pitchFamily="34" charset="0"/>
              </a:rPr>
              <a:t> 1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ahoma" pitchFamily="34" charset="0"/>
              </a:rPr>
              <a:t>2. 	</a:t>
            </a:r>
            <a:r>
              <a:rPr lang="en-US" sz="2400" dirty="0" err="1">
                <a:latin typeface="Tahoma" pitchFamily="34" charset="0"/>
              </a:rPr>
              <a:t>selama</a:t>
            </a:r>
            <a:r>
              <a:rPr lang="en-US" sz="2400" dirty="0">
                <a:latin typeface="Tahoma" pitchFamily="34" charset="0"/>
              </a:rPr>
              <a:t> (i &lt; N-1) </a:t>
            </a:r>
            <a:r>
              <a:rPr lang="en-US" sz="2400" dirty="0" err="1">
                <a:latin typeface="Tahoma" pitchFamily="34" charset="0"/>
              </a:rPr>
              <a:t>kerjakan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baris</a:t>
            </a:r>
            <a:r>
              <a:rPr lang="en-US" sz="2400" dirty="0">
                <a:latin typeface="Tahoma" pitchFamily="34" charset="0"/>
              </a:rPr>
              <a:t> 3 s/d 7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ahoma" pitchFamily="34" charset="0"/>
              </a:rPr>
              <a:t>3. 		j </a:t>
            </a:r>
            <a:r>
              <a:rPr lang="id-ID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</a:t>
            </a:r>
            <a:r>
              <a:rPr lang="en-US" sz="2400" dirty="0">
                <a:latin typeface="Tahoma" pitchFamily="34" charset="0"/>
              </a:rPr>
              <a:t> N-1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ahoma" pitchFamily="34" charset="0"/>
              </a:rPr>
              <a:t>4. 		</a:t>
            </a:r>
            <a:r>
              <a:rPr lang="en-US" sz="2400" dirty="0" err="1">
                <a:latin typeface="Tahoma" pitchFamily="34" charset="0"/>
              </a:rPr>
              <a:t>selama</a:t>
            </a:r>
            <a:r>
              <a:rPr lang="en-US" sz="2400" dirty="0">
                <a:latin typeface="Tahoma" pitchFamily="34" charset="0"/>
              </a:rPr>
              <a:t> (j&gt;=i) </a:t>
            </a:r>
            <a:r>
              <a:rPr lang="en-US" sz="2400" dirty="0" err="1">
                <a:latin typeface="Tahoma" pitchFamily="34" charset="0"/>
              </a:rPr>
              <a:t>kerjakan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baris</a:t>
            </a:r>
            <a:r>
              <a:rPr lang="en-US" sz="2400" dirty="0">
                <a:latin typeface="Tahoma" pitchFamily="34" charset="0"/>
              </a:rPr>
              <a:t> 5 s/d 6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ahoma" pitchFamily="34" charset="0"/>
              </a:rPr>
              <a:t>5. 			</a:t>
            </a:r>
            <a:r>
              <a:rPr lang="en-US" sz="2400" dirty="0" err="1">
                <a:latin typeface="Tahoma" pitchFamily="34" charset="0"/>
              </a:rPr>
              <a:t>jika</a:t>
            </a:r>
            <a:r>
              <a:rPr lang="en-US" sz="2400" dirty="0">
                <a:latin typeface="Tahoma" pitchFamily="34" charset="0"/>
              </a:rPr>
              <a:t> (Data[j-1]&gt;Data[j]) </a:t>
            </a:r>
            <a:r>
              <a:rPr lang="en-US" sz="2400" dirty="0" err="1">
                <a:latin typeface="Tahoma" pitchFamily="34" charset="0"/>
              </a:rPr>
              <a:t>maka</a:t>
            </a:r>
            <a:r>
              <a:rPr lang="en-US" sz="2400" dirty="0">
                <a:latin typeface="Tahoma" pitchFamily="34" charset="0"/>
              </a:rPr>
              <a:t>                                                                     				</a:t>
            </a:r>
            <a:r>
              <a:rPr lang="en-US" sz="2400" dirty="0" err="1">
                <a:latin typeface="Tahoma" pitchFamily="34" charset="0"/>
              </a:rPr>
              <a:t>tukar</a:t>
            </a:r>
            <a:r>
              <a:rPr lang="en-US" sz="2400" dirty="0">
                <a:latin typeface="Tahoma" pitchFamily="34" charset="0"/>
              </a:rPr>
              <a:t> Data[j-1] </a:t>
            </a:r>
            <a:r>
              <a:rPr lang="en-US" sz="2400" dirty="0" err="1">
                <a:latin typeface="Tahoma" pitchFamily="34" charset="0"/>
              </a:rPr>
              <a:t>dengan</a:t>
            </a:r>
            <a:r>
              <a:rPr lang="en-US" sz="2400" dirty="0">
                <a:latin typeface="Tahoma" pitchFamily="34" charset="0"/>
              </a:rPr>
              <a:t> Data[j]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ahoma" pitchFamily="34" charset="0"/>
              </a:rPr>
              <a:t>6. 			j </a:t>
            </a:r>
            <a:r>
              <a:rPr lang="id-ID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</a:t>
            </a:r>
            <a:r>
              <a:rPr lang="en-US" sz="2400" dirty="0">
                <a:latin typeface="Tahoma" pitchFamily="34" charset="0"/>
              </a:rPr>
              <a:t> j - 1 ;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ahoma" pitchFamily="34" charset="0"/>
              </a:rPr>
              <a:t>7. 		i </a:t>
            </a:r>
            <a:r>
              <a:rPr lang="id-ID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</a:t>
            </a:r>
            <a:r>
              <a:rPr lang="en-US" sz="2400" dirty="0">
                <a:latin typeface="Tahoma" pitchFamily="34" charset="0"/>
              </a:rPr>
              <a:t> i + 1 ;</a:t>
            </a:r>
          </a:p>
        </p:txBody>
      </p:sp>
    </p:spTree>
    <p:extLst>
      <p:ext uri="{BB962C8B-B14F-4D97-AF65-F5344CB8AC3E}">
        <p14:creationId xmlns:p14="http://schemas.microsoft.com/office/powerpoint/2010/main" val="78158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164944" y="455102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Cara </a:t>
            </a:r>
            <a:r>
              <a:rPr lang="en-AU" dirty="0" err="1" smtClean="0"/>
              <a:t>Kerja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err="1" smtClean="0"/>
              <a:t>Algoritma</a:t>
            </a:r>
            <a:r>
              <a:rPr lang="en-AU" dirty="0" smtClean="0"/>
              <a:t> Bubble Sort</a:t>
            </a:r>
          </a:p>
        </p:txBody>
      </p:sp>
      <p:sp>
        <p:nvSpPr>
          <p:cNvPr id="16387" name="Content Placeholder 3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sz="2800" dirty="0" smtClean="0"/>
          </a:p>
          <a:p>
            <a:r>
              <a:rPr lang="en-AU" sz="2800" dirty="0" err="1" smtClean="0"/>
              <a:t>Terdapat</a:t>
            </a:r>
            <a:r>
              <a:rPr lang="en-AU" sz="2800" dirty="0" smtClean="0"/>
              <a:t> 6 data yang </a:t>
            </a:r>
            <a:r>
              <a:rPr lang="en-AU" sz="2800" dirty="0" err="1" smtClean="0"/>
              <a:t>akan</a:t>
            </a:r>
            <a:r>
              <a:rPr lang="en-AU" sz="2800" dirty="0" smtClean="0"/>
              <a:t> </a:t>
            </a:r>
            <a:r>
              <a:rPr lang="en-AU" sz="2800" dirty="0" err="1" smtClean="0"/>
              <a:t>diurutkan</a:t>
            </a:r>
            <a:r>
              <a:rPr lang="en-AU" sz="2800" dirty="0" smtClean="0"/>
              <a:t> </a:t>
            </a:r>
            <a:r>
              <a:rPr lang="en-AU" sz="2800" dirty="0" err="1" smtClean="0"/>
              <a:t>menggunakan</a:t>
            </a:r>
            <a:r>
              <a:rPr lang="en-AU" sz="2800" dirty="0" smtClean="0"/>
              <a:t> </a:t>
            </a:r>
            <a:r>
              <a:rPr lang="en-AU" sz="2800" dirty="0" err="1" smtClean="0"/>
              <a:t>Algoritma</a:t>
            </a:r>
            <a:r>
              <a:rPr lang="en-AU" sz="2800" dirty="0" smtClean="0"/>
              <a:t> Bubble Sort</a:t>
            </a:r>
            <a:r>
              <a:rPr lang="en-AU" dirty="0" smtClean="0"/>
              <a:t>.</a:t>
            </a:r>
          </a:p>
        </p:txBody>
      </p:sp>
      <p:grpSp>
        <p:nvGrpSpPr>
          <p:cNvPr id="16389" name="Group 108"/>
          <p:cNvGrpSpPr>
            <a:grpSpLocks/>
          </p:cNvGrpSpPr>
          <p:nvPr/>
        </p:nvGrpSpPr>
        <p:grpSpPr bwMode="auto">
          <a:xfrm>
            <a:off x="1261534" y="2606676"/>
            <a:ext cx="8691033" cy="1198563"/>
            <a:chOff x="1008" y="720"/>
            <a:chExt cx="4106" cy="755"/>
          </a:xfrm>
        </p:grpSpPr>
        <p:sp>
          <p:nvSpPr>
            <p:cNvPr id="16391" name="Rectangle 2"/>
            <p:cNvSpPr>
              <a:spLocks noChangeArrowheads="1"/>
            </p:cNvSpPr>
            <p:nvPr/>
          </p:nvSpPr>
          <p:spPr bwMode="auto">
            <a:xfrm>
              <a:off x="1008" y="1021"/>
              <a:ext cx="4106" cy="45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2" name="Line 3"/>
            <p:cNvSpPr>
              <a:spLocks noChangeShapeType="1"/>
            </p:cNvSpPr>
            <p:nvPr/>
          </p:nvSpPr>
          <p:spPr bwMode="auto">
            <a:xfrm>
              <a:off x="1644" y="1018"/>
              <a:ext cx="0" cy="4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6393" name="Line 4"/>
            <p:cNvSpPr>
              <a:spLocks noChangeShapeType="1"/>
            </p:cNvSpPr>
            <p:nvPr/>
          </p:nvSpPr>
          <p:spPr bwMode="auto">
            <a:xfrm>
              <a:off x="2285" y="1018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6394" name="Line 5"/>
            <p:cNvSpPr>
              <a:spLocks noChangeShapeType="1"/>
            </p:cNvSpPr>
            <p:nvPr/>
          </p:nvSpPr>
          <p:spPr bwMode="auto">
            <a:xfrm>
              <a:off x="2939" y="1018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6395" name="Line 6"/>
            <p:cNvSpPr>
              <a:spLocks noChangeShapeType="1"/>
            </p:cNvSpPr>
            <p:nvPr/>
          </p:nvSpPr>
          <p:spPr bwMode="auto">
            <a:xfrm>
              <a:off x="3638" y="1018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6396" name="Line 7"/>
            <p:cNvSpPr>
              <a:spLocks noChangeShapeType="1"/>
            </p:cNvSpPr>
            <p:nvPr/>
          </p:nvSpPr>
          <p:spPr bwMode="auto">
            <a:xfrm>
              <a:off x="4365" y="1026"/>
              <a:ext cx="0" cy="44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6397" name="Rectangle 8"/>
            <p:cNvSpPr>
              <a:spLocks noChangeArrowheads="1"/>
            </p:cNvSpPr>
            <p:nvPr/>
          </p:nvSpPr>
          <p:spPr bwMode="auto">
            <a:xfrm>
              <a:off x="3090" y="1123"/>
              <a:ext cx="2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77</a:t>
              </a:r>
              <a:endParaRPr lang="en-US">
                <a:latin typeface="Arial" charset="0"/>
              </a:endParaRPr>
            </a:p>
          </p:txBody>
        </p:sp>
        <p:sp>
          <p:nvSpPr>
            <p:cNvPr id="16398" name="Rectangle 9"/>
            <p:cNvSpPr>
              <a:spLocks noChangeArrowheads="1"/>
            </p:cNvSpPr>
            <p:nvPr/>
          </p:nvSpPr>
          <p:spPr bwMode="auto">
            <a:xfrm>
              <a:off x="2406" y="1131"/>
              <a:ext cx="2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12</a:t>
              </a:r>
              <a:endParaRPr lang="en-US">
                <a:latin typeface="Arial" charset="0"/>
              </a:endParaRPr>
            </a:p>
          </p:txBody>
        </p:sp>
        <p:sp>
          <p:nvSpPr>
            <p:cNvPr id="16399" name="Rectangle 10"/>
            <p:cNvSpPr>
              <a:spLocks noChangeArrowheads="1"/>
            </p:cNvSpPr>
            <p:nvPr/>
          </p:nvSpPr>
          <p:spPr bwMode="auto">
            <a:xfrm>
              <a:off x="1722" y="1131"/>
              <a:ext cx="2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35</a:t>
              </a:r>
              <a:endParaRPr lang="en-US">
                <a:latin typeface="Arial" charset="0"/>
              </a:endParaRPr>
            </a:p>
          </p:txBody>
        </p:sp>
        <p:sp>
          <p:nvSpPr>
            <p:cNvPr id="16400" name="Rectangle 11"/>
            <p:cNvSpPr>
              <a:spLocks noChangeArrowheads="1"/>
            </p:cNvSpPr>
            <p:nvPr/>
          </p:nvSpPr>
          <p:spPr bwMode="auto">
            <a:xfrm>
              <a:off x="1112" y="1140"/>
              <a:ext cx="2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42</a:t>
              </a:r>
              <a:endParaRPr lang="en-US">
                <a:latin typeface="Arial" charset="0"/>
              </a:endParaRPr>
            </a:p>
          </p:txBody>
        </p:sp>
        <p:sp>
          <p:nvSpPr>
            <p:cNvPr id="16401" name="Rectangle 12"/>
            <p:cNvSpPr>
              <a:spLocks noChangeArrowheads="1"/>
            </p:cNvSpPr>
            <p:nvPr/>
          </p:nvSpPr>
          <p:spPr bwMode="auto">
            <a:xfrm>
              <a:off x="3747" y="1122"/>
              <a:ext cx="2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  5</a:t>
              </a:r>
            </a:p>
          </p:txBody>
        </p:sp>
        <p:sp>
          <p:nvSpPr>
            <p:cNvPr id="16402" name="Rectangle 13"/>
            <p:cNvSpPr>
              <a:spLocks noChangeArrowheads="1"/>
            </p:cNvSpPr>
            <p:nvPr/>
          </p:nvSpPr>
          <p:spPr bwMode="auto">
            <a:xfrm>
              <a:off x="4373" y="1016"/>
              <a:ext cx="726" cy="446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solidFill>
                    <a:srgbClr val="3333FF"/>
                  </a:solidFill>
                  <a:latin typeface="Arial" charset="0"/>
                </a:rPr>
                <a:t>101</a:t>
              </a:r>
            </a:p>
          </p:txBody>
        </p:sp>
        <p:sp>
          <p:nvSpPr>
            <p:cNvPr id="16403" name="Rectangle 14"/>
            <p:cNvSpPr>
              <a:spLocks noChangeArrowheads="1"/>
            </p:cNvSpPr>
            <p:nvPr/>
          </p:nvSpPr>
          <p:spPr bwMode="auto">
            <a:xfrm>
              <a:off x="1205" y="720"/>
              <a:ext cx="251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0	  1              2                3               4               5 </a:t>
              </a:r>
              <a:endParaRPr lang="en-US">
                <a:latin typeface="Arial" charset="0"/>
              </a:endParaRPr>
            </a:p>
          </p:txBody>
        </p:sp>
      </p:grpSp>
      <p:sp>
        <p:nvSpPr>
          <p:cNvPr id="16390" name="Text Box 41"/>
          <p:cNvSpPr txBox="1">
            <a:spLocks noChangeArrowheads="1"/>
          </p:cNvSpPr>
          <p:nvPr/>
        </p:nvSpPr>
        <p:spPr bwMode="auto">
          <a:xfrm>
            <a:off x="1363133" y="1997075"/>
            <a:ext cx="1320800" cy="4064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latin typeface="Tahoma" pitchFamily="34" charset="0"/>
              </a:rPr>
              <a:t>N = 6</a:t>
            </a:r>
          </a:p>
        </p:txBody>
      </p:sp>
    </p:spTree>
    <p:extLst>
      <p:ext uri="{BB962C8B-B14F-4D97-AF65-F5344CB8AC3E}">
        <p14:creationId xmlns:p14="http://schemas.microsoft.com/office/powerpoint/2010/main" val="1289524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Cara Kerja</a:t>
            </a:r>
            <a:br>
              <a:rPr lang="en-AU" smtClean="0"/>
            </a:br>
            <a:r>
              <a:rPr lang="en-AU" smtClean="0"/>
              <a:t>Algoritma Bubble Sort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smtClean="0"/>
              <a:t>Dimulai dari </a:t>
            </a:r>
            <a:r>
              <a:rPr lang="en-AU" sz="2000" b="1" smtClean="0">
                <a:solidFill>
                  <a:srgbClr val="0070C0"/>
                </a:solidFill>
              </a:rPr>
              <a:t>i=1</a:t>
            </a:r>
            <a:r>
              <a:rPr lang="en-AU" sz="2000" smtClean="0"/>
              <a:t> karena i&lt;(N-1), 1&lt;5 maka proses looping 1 dilanjutkan.</a:t>
            </a:r>
          </a:p>
          <a:p>
            <a:r>
              <a:rPr lang="en-AU" sz="2000" smtClean="0"/>
              <a:t>Tentukan j=N-1=5, sehingga </a:t>
            </a:r>
            <a:r>
              <a:rPr lang="en-AU" sz="2000" b="1" smtClean="0">
                <a:solidFill>
                  <a:srgbClr val="0070C0"/>
                </a:solidFill>
              </a:rPr>
              <a:t>j=5</a:t>
            </a:r>
            <a:r>
              <a:rPr lang="en-AU" sz="2000" smtClean="0"/>
              <a:t>, selama j&gt;=i yaitu 5&gt;1 maka proses looping 2 dilanjutkan. </a:t>
            </a:r>
          </a:p>
          <a:p>
            <a:r>
              <a:rPr lang="en-US" sz="2000" smtClean="0"/>
              <a:t>Jika Data[j-1]&gt;Data[j] maka tukar data tersebut. Data[4] &gt; Data[5], </a:t>
            </a:r>
            <a:r>
              <a:rPr lang="en-US" sz="2000" b="1" smtClean="0">
                <a:solidFill>
                  <a:srgbClr val="0070C0"/>
                </a:solidFill>
              </a:rPr>
              <a:t>5 &gt; 101</a:t>
            </a:r>
            <a:r>
              <a:rPr lang="en-US" sz="2000" smtClean="0"/>
              <a:t> bernilai false, maka data tidak ditukar.</a:t>
            </a:r>
          </a:p>
          <a:p>
            <a:r>
              <a:rPr lang="en-US" sz="2000" smtClean="0"/>
              <a:t>Selanjutnya j--, sehingga j = 4</a:t>
            </a:r>
            <a:endParaRPr lang="en-AU" sz="2000" smtClean="0"/>
          </a:p>
        </p:txBody>
      </p:sp>
      <p:sp>
        <p:nvSpPr>
          <p:cNvPr id="17413" name="Text Box 43"/>
          <p:cNvSpPr txBox="1">
            <a:spLocks noChangeArrowheads="1"/>
          </p:cNvSpPr>
          <p:nvPr/>
        </p:nvSpPr>
        <p:spPr bwMode="auto">
          <a:xfrm>
            <a:off x="795867" y="4047108"/>
            <a:ext cx="3556000" cy="78581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I = 1 J = 5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5 &gt; 101 ? No Swap</a:t>
            </a:r>
          </a:p>
        </p:txBody>
      </p:sp>
      <p:grpSp>
        <p:nvGrpSpPr>
          <p:cNvPr id="17414" name="Group 60"/>
          <p:cNvGrpSpPr>
            <a:grpSpLocks/>
          </p:cNvGrpSpPr>
          <p:nvPr/>
        </p:nvGrpSpPr>
        <p:grpSpPr bwMode="auto">
          <a:xfrm>
            <a:off x="3742267" y="5105399"/>
            <a:ext cx="7823200" cy="914336"/>
            <a:chOff x="960" y="1776"/>
            <a:chExt cx="4106" cy="755"/>
          </a:xfrm>
        </p:grpSpPr>
        <p:sp>
          <p:nvSpPr>
            <p:cNvPr id="17417" name="Rectangle 45"/>
            <p:cNvSpPr>
              <a:spLocks noChangeArrowheads="1"/>
            </p:cNvSpPr>
            <p:nvPr/>
          </p:nvSpPr>
          <p:spPr bwMode="auto">
            <a:xfrm>
              <a:off x="960" y="2077"/>
              <a:ext cx="4106" cy="45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8" name="Line 46"/>
            <p:cNvSpPr>
              <a:spLocks noChangeShapeType="1"/>
            </p:cNvSpPr>
            <p:nvPr/>
          </p:nvSpPr>
          <p:spPr bwMode="auto">
            <a:xfrm>
              <a:off x="1596" y="2074"/>
              <a:ext cx="0" cy="4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7419" name="Line 47"/>
            <p:cNvSpPr>
              <a:spLocks noChangeShapeType="1"/>
            </p:cNvSpPr>
            <p:nvPr/>
          </p:nvSpPr>
          <p:spPr bwMode="auto">
            <a:xfrm>
              <a:off x="2237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7420" name="Line 48"/>
            <p:cNvSpPr>
              <a:spLocks noChangeShapeType="1"/>
            </p:cNvSpPr>
            <p:nvPr/>
          </p:nvSpPr>
          <p:spPr bwMode="auto">
            <a:xfrm>
              <a:off x="2891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7421" name="Line 49"/>
            <p:cNvSpPr>
              <a:spLocks noChangeShapeType="1"/>
            </p:cNvSpPr>
            <p:nvPr/>
          </p:nvSpPr>
          <p:spPr bwMode="auto">
            <a:xfrm>
              <a:off x="3590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7422" name="Line 50"/>
            <p:cNvSpPr>
              <a:spLocks noChangeShapeType="1"/>
            </p:cNvSpPr>
            <p:nvPr/>
          </p:nvSpPr>
          <p:spPr bwMode="auto">
            <a:xfrm>
              <a:off x="4317" y="2082"/>
              <a:ext cx="0" cy="44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7423" name="Rectangle 51"/>
            <p:cNvSpPr>
              <a:spLocks noChangeArrowheads="1"/>
            </p:cNvSpPr>
            <p:nvPr/>
          </p:nvSpPr>
          <p:spPr bwMode="auto">
            <a:xfrm>
              <a:off x="3042" y="217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77</a:t>
              </a:r>
              <a:endParaRPr lang="en-US">
                <a:latin typeface="Arial" charset="0"/>
              </a:endParaRPr>
            </a:p>
          </p:txBody>
        </p:sp>
        <p:sp>
          <p:nvSpPr>
            <p:cNvPr id="17424" name="Rectangle 52"/>
            <p:cNvSpPr>
              <a:spLocks noChangeArrowheads="1"/>
            </p:cNvSpPr>
            <p:nvPr/>
          </p:nvSpPr>
          <p:spPr bwMode="auto">
            <a:xfrm>
              <a:off x="2357" y="218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12</a:t>
              </a:r>
              <a:endParaRPr lang="en-US">
                <a:latin typeface="Arial" charset="0"/>
              </a:endParaRPr>
            </a:p>
          </p:txBody>
        </p:sp>
        <p:sp>
          <p:nvSpPr>
            <p:cNvPr id="17425" name="Rectangle 53"/>
            <p:cNvSpPr>
              <a:spLocks noChangeArrowheads="1"/>
            </p:cNvSpPr>
            <p:nvPr/>
          </p:nvSpPr>
          <p:spPr bwMode="auto">
            <a:xfrm>
              <a:off x="1674" y="218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35</a:t>
              </a:r>
              <a:endParaRPr lang="en-US">
                <a:latin typeface="Arial" charset="0"/>
              </a:endParaRPr>
            </a:p>
          </p:txBody>
        </p:sp>
        <p:sp>
          <p:nvSpPr>
            <p:cNvPr id="17426" name="Rectangle 54"/>
            <p:cNvSpPr>
              <a:spLocks noChangeArrowheads="1"/>
            </p:cNvSpPr>
            <p:nvPr/>
          </p:nvSpPr>
          <p:spPr bwMode="auto">
            <a:xfrm>
              <a:off x="1064" y="2195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42</a:t>
              </a:r>
              <a:endParaRPr lang="en-US">
                <a:latin typeface="Arial" charset="0"/>
              </a:endParaRPr>
            </a:p>
          </p:txBody>
        </p:sp>
        <p:sp>
          <p:nvSpPr>
            <p:cNvPr id="17427" name="Rectangle 55"/>
            <p:cNvSpPr>
              <a:spLocks noChangeArrowheads="1"/>
            </p:cNvSpPr>
            <p:nvPr/>
          </p:nvSpPr>
          <p:spPr bwMode="auto">
            <a:xfrm>
              <a:off x="3699" y="217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  5</a:t>
              </a:r>
            </a:p>
          </p:txBody>
        </p:sp>
        <p:sp>
          <p:nvSpPr>
            <p:cNvPr id="17428" name="Rectangle 56"/>
            <p:cNvSpPr>
              <a:spLocks noChangeArrowheads="1"/>
            </p:cNvSpPr>
            <p:nvPr/>
          </p:nvSpPr>
          <p:spPr bwMode="auto">
            <a:xfrm>
              <a:off x="4325" y="2072"/>
              <a:ext cx="726" cy="446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solidFill>
                    <a:srgbClr val="3333FF"/>
                  </a:solidFill>
                  <a:latin typeface="Arial" charset="0"/>
                </a:rPr>
                <a:t>101</a:t>
              </a:r>
            </a:p>
          </p:txBody>
        </p:sp>
        <p:sp>
          <p:nvSpPr>
            <p:cNvPr id="17429" name="Rectangle 57"/>
            <p:cNvSpPr>
              <a:spLocks noChangeArrowheads="1"/>
            </p:cNvSpPr>
            <p:nvPr/>
          </p:nvSpPr>
          <p:spPr bwMode="auto">
            <a:xfrm>
              <a:off x="1157" y="1776"/>
              <a:ext cx="2494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0	1            2               3           4               5 </a:t>
              </a:r>
              <a:endParaRPr lang="en-US">
                <a:latin typeface="Arial" charset="0"/>
              </a:endParaRPr>
            </a:p>
          </p:txBody>
        </p:sp>
      </p:grpSp>
      <p:sp>
        <p:nvSpPr>
          <p:cNvPr id="17415" name="Freeform 104"/>
          <p:cNvSpPr>
            <a:spLocks/>
          </p:cNvSpPr>
          <p:nvPr/>
        </p:nvSpPr>
        <p:spPr bwMode="auto">
          <a:xfrm>
            <a:off x="9330267" y="4751388"/>
            <a:ext cx="1422400" cy="584200"/>
          </a:xfrm>
          <a:custGeom>
            <a:avLst/>
            <a:gdLst>
              <a:gd name="T0" fmla="*/ 0 w 672"/>
              <a:gd name="T1" fmla="*/ 2147483647 h 368"/>
              <a:gd name="T2" fmla="*/ 2147483647 w 672"/>
              <a:gd name="T3" fmla="*/ 0 h 368"/>
              <a:gd name="T4" fmla="*/ 2147483647 w 672"/>
              <a:gd name="T5" fmla="*/ 2147483647 h 368"/>
              <a:gd name="T6" fmla="*/ 0 60000 65536"/>
              <a:gd name="T7" fmla="*/ 0 60000 65536"/>
              <a:gd name="T8" fmla="*/ 0 60000 65536"/>
              <a:gd name="T9" fmla="*/ 0 w 672"/>
              <a:gd name="T10" fmla="*/ 0 h 368"/>
              <a:gd name="T11" fmla="*/ 672 w 672"/>
              <a:gd name="T12" fmla="*/ 368 h 3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68">
                <a:moveTo>
                  <a:pt x="0" y="367"/>
                </a:moveTo>
                <a:cubicBezTo>
                  <a:pt x="54" y="306"/>
                  <a:pt x="211" y="0"/>
                  <a:pt x="323" y="0"/>
                </a:cubicBezTo>
                <a:cubicBezTo>
                  <a:pt x="435" y="0"/>
                  <a:pt x="599" y="291"/>
                  <a:pt x="672" y="368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17416" name="Text Box 106"/>
          <p:cNvSpPr txBox="1">
            <a:spLocks noChangeArrowheads="1"/>
          </p:cNvSpPr>
          <p:nvPr/>
        </p:nvSpPr>
        <p:spPr bwMode="auto">
          <a:xfrm>
            <a:off x="9228667" y="3886201"/>
            <a:ext cx="1625600" cy="400110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ahoma" pitchFamily="34" charset="0"/>
              </a:rPr>
              <a:t>No Swap</a:t>
            </a:r>
          </a:p>
        </p:txBody>
      </p:sp>
    </p:spTree>
    <p:extLst>
      <p:ext uri="{BB962C8B-B14F-4D97-AF65-F5344CB8AC3E}">
        <p14:creationId xmlns:p14="http://schemas.microsoft.com/office/powerpoint/2010/main" val="2915333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89"/>
          <p:cNvGrpSpPr>
            <a:grpSpLocks/>
          </p:cNvGrpSpPr>
          <p:nvPr/>
        </p:nvGrpSpPr>
        <p:grpSpPr bwMode="auto">
          <a:xfrm>
            <a:off x="3553885" y="4213224"/>
            <a:ext cx="7825316" cy="914336"/>
            <a:chOff x="960" y="1776"/>
            <a:chExt cx="4106" cy="755"/>
          </a:xfrm>
        </p:grpSpPr>
        <p:sp>
          <p:nvSpPr>
            <p:cNvPr id="18440" name="Rectangle 90"/>
            <p:cNvSpPr>
              <a:spLocks noChangeArrowheads="1"/>
            </p:cNvSpPr>
            <p:nvPr/>
          </p:nvSpPr>
          <p:spPr bwMode="auto">
            <a:xfrm>
              <a:off x="960" y="2077"/>
              <a:ext cx="4106" cy="45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" name="Line 91"/>
            <p:cNvSpPr>
              <a:spLocks noChangeShapeType="1"/>
            </p:cNvSpPr>
            <p:nvPr/>
          </p:nvSpPr>
          <p:spPr bwMode="auto">
            <a:xfrm>
              <a:off x="1596" y="2074"/>
              <a:ext cx="0" cy="4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8442" name="Line 92"/>
            <p:cNvSpPr>
              <a:spLocks noChangeShapeType="1"/>
            </p:cNvSpPr>
            <p:nvPr/>
          </p:nvSpPr>
          <p:spPr bwMode="auto">
            <a:xfrm>
              <a:off x="2237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8443" name="Line 93"/>
            <p:cNvSpPr>
              <a:spLocks noChangeShapeType="1"/>
            </p:cNvSpPr>
            <p:nvPr/>
          </p:nvSpPr>
          <p:spPr bwMode="auto">
            <a:xfrm>
              <a:off x="2891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8444" name="Line 94"/>
            <p:cNvSpPr>
              <a:spLocks noChangeShapeType="1"/>
            </p:cNvSpPr>
            <p:nvPr/>
          </p:nvSpPr>
          <p:spPr bwMode="auto">
            <a:xfrm>
              <a:off x="3590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8445" name="Line 95"/>
            <p:cNvSpPr>
              <a:spLocks noChangeShapeType="1"/>
            </p:cNvSpPr>
            <p:nvPr/>
          </p:nvSpPr>
          <p:spPr bwMode="auto">
            <a:xfrm>
              <a:off x="4317" y="2082"/>
              <a:ext cx="0" cy="44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8446" name="Rectangle 96"/>
            <p:cNvSpPr>
              <a:spLocks noChangeArrowheads="1"/>
            </p:cNvSpPr>
            <p:nvPr/>
          </p:nvSpPr>
          <p:spPr bwMode="auto">
            <a:xfrm>
              <a:off x="3042" y="217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77</a:t>
              </a:r>
              <a:endParaRPr lang="en-US">
                <a:latin typeface="Arial" charset="0"/>
              </a:endParaRPr>
            </a:p>
          </p:txBody>
        </p:sp>
        <p:sp>
          <p:nvSpPr>
            <p:cNvPr id="18447" name="Rectangle 97"/>
            <p:cNvSpPr>
              <a:spLocks noChangeArrowheads="1"/>
            </p:cNvSpPr>
            <p:nvPr/>
          </p:nvSpPr>
          <p:spPr bwMode="auto">
            <a:xfrm>
              <a:off x="2357" y="218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12</a:t>
              </a:r>
              <a:endParaRPr lang="en-US">
                <a:latin typeface="Arial" charset="0"/>
              </a:endParaRPr>
            </a:p>
          </p:txBody>
        </p:sp>
        <p:sp>
          <p:nvSpPr>
            <p:cNvPr id="18448" name="Rectangle 98"/>
            <p:cNvSpPr>
              <a:spLocks noChangeArrowheads="1"/>
            </p:cNvSpPr>
            <p:nvPr/>
          </p:nvSpPr>
          <p:spPr bwMode="auto">
            <a:xfrm>
              <a:off x="1674" y="218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35</a:t>
              </a:r>
              <a:endParaRPr lang="en-US">
                <a:latin typeface="Arial" charset="0"/>
              </a:endParaRPr>
            </a:p>
          </p:txBody>
        </p:sp>
        <p:sp>
          <p:nvSpPr>
            <p:cNvPr id="18449" name="Rectangle 99"/>
            <p:cNvSpPr>
              <a:spLocks noChangeArrowheads="1"/>
            </p:cNvSpPr>
            <p:nvPr/>
          </p:nvSpPr>
          <p:spPr bwMode="auto">
            <a:xfrm>
              <a:off x="1064" y="2195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42</a:t>
              </a:r>
              <a:endParaRPr lang="en-US">
                <a:latin typeface="Arial" charset="0"/>
              </a:endParaRPr>
            </a:p>
          </p:txBody>
        </p:sp>
        <p:sp>
          <p:nvSpPr>
            <p:cNvPr id="18450" name="Rectangle 100"/>
            <p:cNvSpPr>
              <a:spLocks noChangeArrowheads="1"/>
            </p:cNvSpPr>
            <p:nvPr/>
          </p:nvSpPr>
          <p:spPr bwMode="auto">
            <a:xfrm>
              <a:off x="3699" y="217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  </a:t>
              </a:r>
              <a:r>
                <a:rPr lang="en-US" b="1">
                  <a:solidFill>
                    <a:schemeClr val="fol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8451" name="Rectangle 101"/>
            <p:cNvSpPr>
              <a:spLocks noChangeArrowheads="1"/>
            </p:cNvSpPr>
            <p:nvPr/>
          </p:nvSpPr>
          <p:spPr bwMode="auto">
            <a:xfrm>
              <a:off x="4325" y="2072"/>
              <a:ext cx="726" cy="446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latin typeface="Arial" charset="0"/>
                </a:rPr>
                <a:t>101</a:t>
              </a:r>
            </a:p>
          </p:txBody>
        </p:sp>
        <p:sp>
          <p:nvSpPr>
            <p:cNvPr id="18452" name="Rectangle 102"/>
            <p:cNvSpPr>
              <a:spLocks noChangeArrowheads="1"/>
            </p:cNvSpPr>
            <p:nvPr/>
          </p:nvSpPr>
          <p:spPr bwMode="auto">
            <a:xfrm>
              <a:off x="1157" y="1776"/>
              <a:ext cx="2459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0	1            2             3             4              5 </a:t>
              </a:r>
              <a:endParaRPr lang="en-US">
                <a:latin typeface="Arial" charset="0"/>
              </a:endParaRPr>
            </a:p>
          </p:txBody>
        </p:sp>
      </p:grpSp>
      <p:sp>
        <p:nvSpPr>
          <p:cNvPr id="18435" name="Text Box 103"/>
          <p:cNvSpPr txBox="1">
            <a:spLocks noChangeArrowheads="1"/>
          </p:cNvSpPr>
          <p:nvPr/>
        </p:nvSpPr>
        <p:spPr bwMode="auto">
          <a:xfrm>
            <a:off x="709084" y="3603625"/>
            <a:ext cx="3556000" cy="78581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I = 1 J = 4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77 &gt; 5 ? Swap</a:t>
            </a:r>
          </a:p>
        </p:txBody>
      </p:sp>
      <p:sp>
        <p:nvSpPr>
          <p:cNvPr id="18436" name="Freeform 105"/>
          <p:cNvSpPr>
            <a:spLocks/>
          </p:cNvSpPr>
          <p:nvPr/>
        </p:nvSpPr>
        <p:spPr bwMode="auto">
          <a:xfrm>
            <a:off x="7821084" y="3832225"/>
            <a:ext cx="1422400" cy="584200"/>
          </a:xfrm>
          <a:custGeom>
            <a:avLst/>
            <a:gdLst>
              <a:gd name="T0" fmla="*/ 0 w 672"/>
              <a:gd name="T1" fmla="*/ 2147483647 h 368"/>
              <a:gd name="T2" fmla="*/ 2147483647 w 672"/>
              <a:gd name="T3" fmla="*/ 0 h 368"/>
              <a:gd name="T4" fmla="*/ 2147483647 w 672"/>
              <a:gd name="T5" fmla="*/ 2147483647 h 368"/>
              <a:gd name="T6" fmla="*/ 0 60000 65536"/>
              <a:gd name="T7" fmla="*/ 0 60000 65536"/>
              <a:gd name="T8" fmla="*/ 0 60000 65536"/>
              <a:gd name="T9" fmla="*/ 0 w 672"/>
              <a:gd name="T10" fmla="*/ 0 h 368"/>
              <a:gd name="T11" fmla="*/ 672 w 672"/>
              <a:gd name="T12" fmla="*/ 368 h 3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68">
                <a:moveTo>
                  <a:pt x="0" y="367"/>
                </a:moveTo>
                <a:cubicBezTo>
                  <a:pt x="54" y="306"/>
                  <a:pt x="211" y="0"/>
                  <a:pt x="323" y="0"/>
                </a:cubicBezTo>
                <a:cubicBezTo>
                  <a:pt x="435" y="0"/>
                  <a:pt x="599" y="291"/>
                  <a:pt x="672" y="368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18437" name="Text Box 107"/>
          <p:cNvSpPr txBox="1">
            <a:spLocks noChangeArrowheads="1"/>
          </p:cNvSpPr>
          <p:nvPr/>
        </p:nvSpPr>
        <p:spPr bwMode="auto">
          <a:xfrm>
            <a:off x="9243484" y="3603626"/>
            <a:ext cx="1625600" cy="400110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ahoma" pitchFamily="34" charset="0"/>
              </a:rPr>
              <a:t>Swap</a:t>
            </a:r>
          </a:p>
        </p:txBody>
      </p:sp>
      <p:sp>
        <p:nvSpPr>
          <p:cNvPr id="18438" name="Title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AU" sz="4000">
                <a:solidFill>
                  <a:schemeClr val="tx2"/>
                </a:solidFill>
                <a:latin typeface="Trebuchet MS" pitchFamily="34" charset="0"/>
              </a:rPr>
              <a:t>Cara Kerja</a:t>
            </a:r>
            <a:br>
              <a:rPr lang="en-AU" sz="4000">
                <a:solidFill>
                  <a:schemeClr val="tx2"/>
                </a:solidFill>
                <a:latin typeface="Trebuchet MS" pitchFamily="34" charset="0"/>
              </a:rPr>
            </a:br>
            <a:r>
              <a:rPr lang="en-AU" sz="4000">
                <a:solidFill>
                  <a:schemeClr val="tx2"/>
                </a:solidFill>
                <a:latin typeface="Trebuchet MS" pitchFamily="34" charset="0"/>
              </a:rPr>
              <a:t>Algoritma Bubble Sort</a:t>
            </a:r>
          </a:p>
        </p:txBody>
      </p:sp>
      <p:sp>
        <p:nvSpPr>
          <p:cNvPr id="18439" name="Content Placeholder 3"/>
          <p:cNvSpPr>
            <a:spLocks noGrp="1"/>
          </p:cNvSpPr>
          <p:nvPr>
            <p:ph idx="1"/>
          </p:nvPr>
        </p:nvSpPr>
        <p:spPr>
          <a:xfrm>
            <a:off x="706967" y="1828800"/>
            <a:ext cx="10972800" cy="1042988"/>
          </a:xfrm>
        </p:spPr>
        <p:txBody>
          <a:bodyPr>
            <a:normAutofit fontScale="85000" lnSpcReduction="20000"/>
          </a:bodyPr>
          <a:lstStyle/>
          <a:p>
            <a:r>
              <a:rPr lang="en-US" sz="2000" b="1" smtClean="0">
                <a:solidFill>
                  <a:srgbClr val="0070C0"/>
                </a:solidFill>
              </a:rPr>
              <a:t>i=1, j=4</a:t>
            </a:r>
          </a:p>
          <a:p>
            <a:r>
              <a:rPr lang="en-US" sz="2000" smtClean="0"/>
              <a:t>Jika Data[j-1]&gt;Data[j] maka tukar data tersebut, Data[3] &gt; Data[4], </a:t>
            </a:r>
            <a:r>
              <a:rPr lang="en-US" sz="2000" b="1" smtClean="0">
                <a:solidFill>
                  <a:srgbClr val="0070C0"/>
                </a:solidFill>
              </a:rPr>
              <a:t>77 &gt; 5 </a:t>
            </a:r>
            <a:r>
              <a:rPr lang="en-US" sz="2000" smtClean="0"/>
              <a:t>bernilai true, maka data ditukar.</a:t>
            </a:r>
          </a:p>
          <a:p>
            <a:r>
              <a:rPr lang="en-US" sz="2000" smtClean="0"/>
              <a:t>Selanjutnya j--, sehingga j = 3</a:t>
            </a:r>
            <a:endParaRPr lang="en-AU" sz="2000" smtClean="0"/>
          </a:p>
          <a:p>
            <a:endParaRPr lang="en-US" sz="2000" smtClean="0"/>
          </a:p>
          <a:p>
            <a:endParaRPr lang="en-AU" sz="2000" smtClean="0"/>
          </a:p>
        </p:txBody>
      </p:sp>
    </p:spTree>
    <p:extLst>
      <p:ext uri="{BB962C8B-B14F-4D97-AF65-F5344CB8AC3E}">
        <p14:creationId xmlns:p14="http://schemas.microsoft.com/office/powerpoint/2010/main" val="310129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AU" sz="4000" smtClean="0"/>
              <a:t>Cara Kerja</a:t>
            </a:r>
            <a:br>
              <a:rPr lang="en-AU" sz="4000" smtClean="0"/>
            </a:br>
            <a:r>
              <a:rPr lang="en-AU" sz="4000" smtClean="0"/>
              <a:t>Algoritma Bubble Sort</a:t>
            </a:r>
            <a:br>
              <a:rPr lang="en-AU" sz="4000" smtClean="0"/>
            </a:br>
            <a:endParaRPr lang="en-AU" sz="4000" smtClean="0"/>
          </a:p>
        </p:txBody>
      </p:sp>
      <p:sp>
        <p:nvSpPr>
          <p:cNvPr id="19459" name="Content Placeholder 5"/>
          <p:cNvSpPr>
            <a:spLocks noGrp="1"/>
          </p:cNvSpPr>
          <p:nvPr>
            <p:ph idx="1"/>
          </p:nvPr>
        </p:nvSpPr>
        <p:spPr>
          <a:xfrm>
            <a:off x="755651" y="1843933"/>
            <a:ext cx="10972800" cy="4525962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i=1, j=3</a:t>
            </a:r>
          </a:p>
          <a:p>
            <a:r>
              <a:rPr lang="en-US" sz="2000" dirty="0" err="1" smtClean="0"/>
              <a:t>Jika</a:t>
            </a:r>
            <a:r>
              <a:rPr lang="en-US" sz="2000" dirty="0" smtClean="0"/>
              <a:t> Data[j-1]&gt;Data[j]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tukar</a:t>
            </a:r>
            <a:r>
              <a:rPr lang="en-US" sz="2000" dirty="0" smtClean="0"/>
              <a:t> data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, Data[2] &gt; Data[3], </a:t>
            </a:r>
            <a:r>
              <a:rPr lang="en-US" sz="2000" b="1" dirty="0" smtClean="0">
                <a:solidFill>
                  <a:srgbClr val="0070C0"/>
                </a:solidFill>
              </a:rPr>
              <a:t>12 &gt; 5 </a:t>
            </a:r>
            <a:r>
              <a:rPr lang="en-US" sz="2000" b="1" dirty="0" err="1" smtClean="0">
                <a:solidFill>
                  <a:srgbClr val="0070C0"/>
                </a:solidFill>
              </a:rPr>
              <a:t>bernilai</a:t>
            </a:r>
            <a:r>
              <a:rPr lang="en-US" sz="2000" b="1" dirty="0" smtClean="0">
                <a:solidFill>
                  <a:srgbClr val="0070C0"/>
                </a:solidFill>
              </a:rPr>
              <a:t> true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data </a:t>
            </a:r>
            <a:r>
              <a:rPr lang="en-US" sz="2000" dirty="0" err="1" smtClean="0"/>
              <a:t>ditukar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Selanjutnya</a:t>
            </a:r>
            <a:r>
              <a:rPr lang="en-US" sz="2000" dirty="0" smtClean="0"/>
              <a:t> j--,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j = 2</a:t>
            </a:r>
            <a:endParaRPr lang="en-AU" sz="2000" dirty="0" smtClean="0"/>
          </a:p>
          <a:p>
            <a:endParaRPr lang="en-AU" sz="2000" dirty="0" smtClean="0"/>
          </a:p>
        </p:txBody>
      </p:sp>
      <p:grpSp>
        <p:nvGrpSpPr>
          <p:cNvPr id="19461" name="Group 30"/>
          <p:cNvGrpSpPr>
            <a:grpSpLocks/>
          </p:cNvGrpSpPr>
          <p:nvPr/>
        </p:nvGrpSpPr>
        <p:grpSpPr bwMode="auto">
          <a:xfrm>
            <a:off x="2880784" y="4545012"/>
            <a:ext cx="7823200" cy="914336"/>
            <a:chOff x="960" y="1776"/>
            <a:chExt cx="4106" cy="755"/>
          </a:xfrm>
        </p:grpSpPr>
        <p:sp>
          <p:nvSpPr>
            <p:cNvPr id="19465" name="Rectangle 31"/>
            <p:cNvSpPr>
              <a:spLocks noChangeArrowheads="1"/>
            </p:cNvSpPr>
            <p:nvPr/>
          </p:nvSpPr>
          <p:spPr bwMode="auto">
            <a:xfrm>
              <a:off x="960" y="2077"/>
              <a:ext cx="4106" cy="45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6" name="Line 32"/>
            <p:cNvSpPr>
              <a:spLocks noChangeShapeType="1"/>
            </p:cNvSpPr>
            <p:nvPr/>
          </p:nvSpPr>
          <p:spPr bwMode="auto">
            <a:xfrm>
              <a:off x="1596" y="2074"/>
              <a:ext cx="0" cy="4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9467" name="Line 33"/>
            <p:cNvSpPr>
              <a:spLocks noChangeShapeType="1"/>
            </p:cNvSpPr>
            <p:nvPr/>
          </p:nvSpPr>
          <p:spPr bwMode="auto">
            <a:xfrm>
              <a:off x="2237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9468" name="Line 34"/>
            <p:cNvSpPr>
              <a:spLocks noChangeShapeType="1"/>
            </p:cNvSpPr>
            <p:nvPr/>
          </p:nvSpPr>
          <p:spPr bwMode="auto">
            <a:xfrm>
              <a:off x="2891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9469" name="Line 35"/>
            <p:cNvSpPr>
              <a:spLocks noChangeShapeType="1"/>
            </p:cNvSpPr>
            <p:nvPr/>
          </p:nvSpPr>
          <p:spPr bwMode="auto">
            <a:xfrm>
              <a:off x="3590" y="2074"/>
              <a:ext cx="0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9470" name="Line 36"/>
            <p:cNvSpPr>
              <a:spLocks noChangeShapeType="1"/>
            </p:cNvSpPr>
            <p:nvPr/>
          </p:nvSpPr>
          <p:spPr bwMode="auto">
            <a:xfrm>
              <a:off x="4317" y="2082"/>
              <a:ext cx="0" cy="44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9471" name="Rectangle 37"/>
            <p:cNvSpPr>
              <a:spLocks noChangeArrowheads="1"/>
            </p:cNvSpPr>
            <p:nvPr/>
          </p:nvSpPr>
          <p:spPr bwMode="auto">
            <a:xfrm>
              <a:off x="3042" y="2178"/>
              <a:ext cx="165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solidFill>
                    <a:schemeClr val="folHlink"/>
                  </a:solidFill>
                  <a:latin typeface="Arial" charset="0"/>
                </a:rPr>
                <a:t>5</a:t>
              </a:r>
              <a:endParaRPr lang="en-US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19472" name="Rectangle 38"/>
            <p:cNvSpPr>
              <a:spLocks noChangeArrowheads="1"/>
            </p:cNvSpPr>
            <p:nvPr/>
          </p:nvSpPr>
          <p:spPr bwMode="auto">
            <a:xfrm>
              <a:off x="2357" y="218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12</a:t>
              </a:r>
              <a:endParaRPr lang="en-US">
                <a:latin typeface="Arial" charset="0"/>
              </a:endParaRPr>
            </a:p>
          </p:txBody>
        </p:sp>
        <p:sp>
          <p:nvSpPr>
            <p:cNvPr id="19473" name="Rectangle 39"/>
            <p:cNvSpPr>
              <a:spLocks noChangeArrowheads="1"/>
            </p:cNvSpPr>
            <p:nvPr/>
          </p:nvSpPr>
          <p:spPr bwMode="auto">
            <a:xfrm>
              <a:off x="1674" y="2188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35</a:t>
              </a:r>
              <a:endParaRPr lang="en-US">
                <a:latin typeface="Arial" charset="0"/>
              </a:endParaRPr>
            </a:p>
          </p:txBody>
        </p:sp>
        <p:sp>
          <p:nvSpPr>
            <p:cNvPr id="19474" name="Rectangle 40"/>
            <p:cNvSpPr>
              <a:spLocks noChangeArrowheads="1"/>
            </p:cNvSpPr>
            <p:nvPr/>
          </p:nvSpPr>
          <p:spPr bwMode="auto">
            <a:xfrm>
              <a:off x="1064" y="2195"/>
              <a:ext cx="23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42</a:t>
              </a:r>
              <a:endParaRPr lang="en-US">
                <a:latin typeface="Arial" charset="0"/>
              </a:endParaRPr>
            </a:p>
          </p:txBody>
        </p:sp>
        <p:sp>
          <p:nvSpPr>
            <p:cNvPr id="19475" name="Rectangle 41"/>
            <p:cNvSpPr>
              <a:spLocks noChangeArrowheads="1"/>
            </p:cNvSpPr>
            <p:nvPr/>
          </p:nvSpPr>
          <p:spPr bwMode="auto">
            <a:xfrm>
              <a:off x="3699" y="2178"/>
              <a:ext cx="300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  77</a:t>
              </a:r>
            </a:p>
          </p:txBody>
        </p:sp>
        <p:sp>
          <p:nvSpPr>
            <p:cNvPr id="19476" name="Rectangle 42"/>
            <p:cNvSpPr>
              <a:spLocks noChangeArrowheads="1"/>
            </p:cNvSpPr>
            <p:nvPr/>
          </p:nvSpPr>
          <p:spPr bwMode="auto">
            <a:xfrm>
              <a:off x="4325" y="2072"/>
              <a:ext cx="726" cy="446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latin typeface="Arial" charset="0"/>
                </a:rPr>
                <a:t>101</a:t>
              </a:r>
            </a:p>
          </p:txBody>
        </p:sp>
        <p:sp>
          <p:nvSpPr>
            <p:cNvPr id="19477" name="Rectangle 43"/>
            <p:cNvSpPr>
              <a:spLocks noChangeArrowheads="1"/>
            </p:cNvSpPr>
            <p:nvPr/>
          </p:nvSpPr>
          <p:spPr bwMode="auto">
            <a:xfrm>
              <a:off x="1157" y="1776"/>
              <a:ext cx="2527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0	1            2              3              4              5 </a:t>
              </a:r>
              <a:endParaRPr lang="en-US">
                <a:latin typeface="Arial" charset="0"/>
              </a:endParaRPr>
            </a:p>
          </p:txBody>
        </p:sp>
      </p:grpSp>
      <p:sp>
        <p:nvSpPr>
          <p:cNvPr id="19462" name="Text Box 60"/>
          <p:cNvSpPr txBox="1">
            <a:spLocks noChangeArrowheads="1"/>
          </p:cNvSpPr>
          <p:nvPr/>
        </p:nvSpPr>
        <p:spPr bwMode="auto">
          <a:xfrm>
            <a:off x="1356784" y="3630614"/>
            <a:ext cx="3556000" cy="7842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I = 1 J = 3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12 &gt; 5 ? Swap</a:t>
            </a:r>
          </a:p>
        </p:txBody>
      </p:sp>
      <p:sp>
        <p:nvSpPr>
          <p:cNvPr id="19463" name="Freeform 63"/>
          <p:cNvSpPr>
            <a:spLocks/>
          </p:cNvSpPr>
          <p:nvPr/>
        </p:nvSpPr>
        <p:spPr bwMode="auto">
          <a:xfrm>
            <a:off x="5725584" y="4011613"/>
            <a:ext cx="1422400" cy="584200"/>
          </a:xfrm>
          <a:custGeom>
            <a:avLst/>
            <a:gdLst>
              <a:gd name="T0" fmla="*/ 0 w 672"/>
              <a:gd name="T1" fmla="*/ 2147483647 h 368"/>
              <a:gd name="T2" fmla="*/ 2147483647 w 672"/>
              <a:gd name="T3" fmla="*/ 0 h 368"/>
              <a:gd name="T4" fmla="*/ 2147483647 w 672"/>
              <a:gd name="T5" fmla="*/ 2147483647 h 368"/>
              <a:gd name="T6" fmla="*/ 0 60000 65536"/>
              <a:gd name="T7" fmla="*/ 0 60000 65536"/>
              <a:gd name="T8" fmla="*/ 0 60000 65536"/>
              <a:gd name="T9" fmla="*/ 0 w 672"/>
              <a:gd name="T10" fmla="*/ 0 h 368"/>
              <a:gd name="T11" fmla="*/ 672 w 672"/>
              <a:gd name="T12" fmla="*/ 368 h 3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68">
                <a:moveTo>
                  <a:pt x="0" y="367"/>
                </a:moveTo>
                <a:cubicBezTo>
                  <a:pt x="54" y="306"/>
                  <a:pt x="211" y="0"/>
                  <a:pt x="323" y="0"/>
                </a:cubicBezTo>
                <a:cubicBezTo>
                  <a:pt x="435" y="0"/>
                  <a:pt x="599" y="291"/>
                  <a:pt x="672" y="368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19464" name="Text Box 64"/>
          <p:cNvSpPr txBox="1">
            <a:spLocks noChangeArrowheads="1"/>
          </p:cNvSpPr>
          <p:nvPr/>
        </p:nvSpPr>
        <p:spPr bwMode="auto">
          <a:xfrm>
            <a:off x="7249584" y="3478213"/>
            <a:ext cx="1625600" cy="400110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ahoma" pitchFamily="34" charset="0"/>
              </a:rPr>
              <a:t>Swap</a:t>
            </a:r>
          </a:p>
        </p:txBody>
      </p:sp>
    </p:spTree>
    <p:extLst>
      <p:ext uri="{BB962C8B-B14F-4D97-AF65-F5344CB8AC3E}">
        <p14:creationId xmlns:p14="http://schemas.microsoft.com/office/powerpoint/2010/main" val="187036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206</TotalTime>
  <Words>2161</Words>
  <Application>Microsoft Office PowerPoint</Application>
  <PresentationFormat>Custom</PresentationFormat>
  <Paragraphs>479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Retrospect</vt:lpstr>
      <vt:lpstr>08. Algoritma Pengurutan Bubble Sort dan Shell Sort</vt:lpstr>
      <vt:lpstr>Capaian Pembelajaran</vt:lpstr>
      <vt:lpstr>Materi</vt:lpstr>
      <vt:lpstr>Bubble Sort</vt:lpstr>
      <vt:lpstr>Algoritma Bubble Sort</vt:lpstr>
      <vt:lpstr>Cara Kerja Algoritma Bubble Sort</vt:lpstr>
      <vt:lpstr>Cara Kerja Algoritma Bubble Sort</vt:lpstr>
      <vt:lpstr>PowerPoint Presentation</vt:lpstr>
      <vt:lpstr>Cara Kerja Algoritma Bubble Sort </vt:lpstr>
      <vt:lpstr>Cara Kerja Algoritma Bubble Sort</vt:lpstr>
      <vt:lpstr>Cara Kerja Algoritma Bubble Sort</vt:lpstr>
      <vt:lpstr>Cara Kerja Algoritma Bubble Sort</vt:lpstr>
      <vt:lpstr>Cara Kerja Algoritma Bubble Sort</vt:lpstr>
      <vt:lpstr>Cara Kerja Algoritma Bubble Sort</vt:lpstr>
      <vt:lpstr>Cara Kerja Algoritma Bubble Sort</vt:lpstr>
      <vt:lpstr>Cara Kerja Algoritma Bubble Sort</vt:lpstr>
      <vt:lpstr>Cara Kerja Algoritma Bubble Sort</vt:lpstr>
      <vt:lpstr>Cara Kerja Algoritma Bubble Sort</vt:lpstr>
      <vt:lpstr>Cara Kerja Algoritma Bubble Sort</vt:lpstr>
      <vt:lpstr>Cara Kerja Algoritma Bubble Sort</vt:lpstr>
      <vt:lpstr>Analisa Bubble Sort</vt:lpstr>
      <vt:lpstr>Analisa Bubble Sort</vt:lpstr>
      <vt:lpstr>Shell Sort</vt:lpstr>
      <vt:lpstr>Algoritma Shell Sort</vt:lpstr>
      <vt:lpstr>Algoritma Shell Sort</vt:lpstr>
      <vt:lpstr>Algoritma Shell Sort</vt:lpstr>
      <vt:lpstr>Proses Shell Sort</vt:lpstr>
      <vt:lpstr>Proses Shell Sort</vt:lpstr>
      <vt:lpstr>Proses Shell Sort</vt:lpstr>
      <vt:lpstr>Proses Shell Sort</vt:lpstr>
      <vt:lpstr>Proses Shell Sort</vt:lpstr>
      <vt:lpstr>Proses Shell Sort</vt:lpstr>
      <vt:lpstr>Proses Shell Sort</vt:lpstr>
      <vt:lpstr>Algoritma Metode Shell Sort</vt:lpstr>
      <vt:lpstr>Analisa Metode Shell Sort</vt:lpstr>
      <vt:lpstr>Pembandingan Running time (millisecond) antara insertion and Shell</vt:lpstr>
      <vt:lpstr>Kesimpulan</vt:lpstr>
      <vt:lpstr>Latihan Soal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Riset  Sistem Estimasi Usia Berdasarkan Citra Radiograf Gigi Sebagai Alat Bantu Proses Identifikasi</dc:title>
  <dc:creator>Microsoft Office User</dc:creator>
  <cp:lastModifiedBy>User</cp:lastModifiedBy>
  <cp:revision>80</cp:revision>
  <dcterms:created xsi:type="dcterms:W3CDTF">2016-11-07T15:49:39Z</dcterms:created>
  <dcterms:modified xsi:type="dcterms:W3CDTF">2016-12-19T04:09:09Z</dcterms:modified>
</cp:coreProperties>
</file>