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76" r:id="rId2"/>
    <p:sldId id="312" r:id="rId3"/>
    <p:sldId id="313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4" r:id="rId40"/>
    <p:sldId id="31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 snapToGrid="0" snapToObjects="1">
      <p:cViewPr>
        <p:scale>
          <a:sx n="100" d="100"/>
          <a:sy n="100" d="100"/>
        </p:scale>
        <p:origin x="-87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A3457-806B-40C5-AF81-4BF9775C025A}" type="datetimeFigureOut">
              <a:rPr lang="en-AU" smtClean="0"/>
              <a:t>19/12/2016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1E2F2-9F76-4E9E-89F8-3CB14BC1F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261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4F5E84AB-1B1D-417E-A201-A473BEF56288}" type="slidenum">
              <a:rPr lang="en-US" smtClean="0">
                <a:latin typeface="Times New Roman" pitchFamily="18" charset="0"/>
              </a:rPr>
              <a:pPr eaLnBrk="1" hangingPunct="1"/>
              <a:t>19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512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DC9B9AAD-7345-4120-B654-95B77A0FDC78}" type="slidenum">
              <a:rPr lang="en-US" smtClean="0">
                <a:latin typeface="Times New Roman" pitchFamily="18" charset="0"/>
              </a:rPr>
              <a:pPr eaLnBrk="1" hangingPunct="1"/>
              <a:t>29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604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E8E9088B-B220-4C7C-A2E7-04AEA1708CED}" type="slidenum">
              <a:rPr lang="en-US" smtClean="0">
                <a:latin typeface="Times New Roman" pitchFamily="18" charset="0"/>
              </a:rPr>
              <a:pPr eaLnBrk="1" hangingPunct="1"/>
              <a:t>30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614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74E59C86-D4B5-48BA-B772-8DB4B780A838}" type="slidenum">
              <a:rPr lang="en-US" smtClean="0">
                <a:latin typeface="Times New Roman" pitchFamily="18" charset="0"/>
              </a:rPr>
              <a:pPr eaLnBrk="1" hangingPunct="1"/>
              <a:t>31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624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3C981852-D5B1-4E94-9223-B4D383FE645B}" type="slidenum">
              <a:rPr lang="en-US" smtClean="0">
                <a:latin typeface="Times New Roman" pitchFamily="18" charset="0"/>
              </a:rPr>
              <a:pPr eaLnBrk="1" hangingPunct="1"/>
              <a:t>32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634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1FAEC210-E2C6-43AF-A514-873E7C5EE9A2}" type="slidenum">
              <a:rPr lang="en-US" smtClean="0">
                <a:latin typeface="Times New Roman" pitchFamily="18" charset="0"/>
              </a:rPr>
              <a:pPr eaLnBrk="1" hangingPunct="1"/>
              <a:t>33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56413CD5-687C-4806-AF94-E9807BFEF5D6}" type="slidenum">
              <a:rPr lang="en-US" smtClean="0">
                <a:latin typeface="Times New Roman" pitchFamily="18" charset="0"/>
              </a:rPr>
              <a:pPr eaLnBrk="1" hangingPunct="1"/>
              <a:t>34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7E375EF7-643C-48BB-97E6-DBE12F4290BD}" type="slidenum">
              <a:rPr lang="en-US" smtClean="0">
                <a:latin typeface="Times New Roman" pitchFamily="18" charset="0"/>
              </a:rPr>
              <a:pPr eaLnBrk="1" hangingPunct="1"/>
              <a:t>35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6FB3DA83-7A96-4003-8820-BDADB408CA33}" type="slidenum">
              <a:rPr lang="en-US" smtClean="0">
                <a:latin typeface="Times New Roman" pitchFamily="18" charset="0"/>
              </a:rPr>
              <a:pPr eaLnBrk="1" hangingPunct="1"/>
              <a:t>36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675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EDEAA59C-CDAA-4144-83C8-EDDEF1302B0E}" type="slidenum">
              <a:rPr lang="en-US" smtClean="0">
                <a:latin typeface="Times New Roman" pitchFamily="18" charset="0"/>
              </a:rPr>
              <a:pPr eaLnBrk="1" hangingPunct="1"/>
              <a:t>37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686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C4779827-7F4C-4D1E-A348-E026416C5DEE}" type="slidenum">
              <a:rPr lang="en-US" smtClean="0">
                <a:latin typeface="Times New Roman" pitchFamily="18" charset="0"/>
              </a:rPr>
              <a:pPr eaLnBrk="1" hangingPunct="1"/>
              <a:t>21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52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7415A789-E21E-48B1-82B9-3BBC8F6277A5}" type="slidenum">
              <a:rPr lang="en-US" smtClean="0">
                <a:latin typeface="Times New Roman" pitchFamily="18" charset="0"/>
              </a:rPr>
              <a:pPr eaLnBrk="1" hangingPunct="1"/>
              <a:t>22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53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A4F4A06-C8A3-4E59-8F38-0ED95634F55A}" type="slidenum">
              <a:rPr lang="en-US" smtClean="0">
                <a:latin typeface="Times New Roman" pitchFamily="18" charset="0"/>
              </a:rPr>
              <a:pPr eaLnBrk="1" hangingPunct="1"/>
              <a:t>23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542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22608131-7629-41C3-A5B7-113FF2736CC8}" type="slidenum">
              <a:rPr lang="en-US" smtClean="0">
                <a:latin typeface="Times New Roman" pitchFamily="18" charset="0"/>
              </a:rPr>
              <a:pPr eaLnBrk="1" hangingPunct="1"/>
              <a:t>24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553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72790477-8310-49E3-AB7F-69E7D823F4E6}" type="slidenum">
              <a:rPr lang="en-US" smtClean="0">
                <a:latin typeface="Times New Roman" pitchFamily="18" charset="0"/>
              </a:rPr>
              <a:pPr eaLnBrk="1" hangingPunct="1"/>
              <a:t>25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563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28DFF3A1-678B-438A-9C7D-13E0D6CE0016}" type="slidenum">
              <a:rPr lang="en-US" smtClean="0">
                <a:latin typeface="Times New Roman" pitchFamily="18" charset="0"/>
              </a:rPr>
              <a:pPr eaLnBrk="1" hangingPunct="1"/>
              <a:t>26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573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332FD859-1C48-4D35-A479-5E550C851B9F}" type="slidenum">
              <a:rPr lang="en-US" smtClean="0">
                <a:latin typeface="Times New Roman" pitchFamily="18" charset="0"/>
              </a:rPr>
              <a:pPr eaLnBrk="1" hangingPunct="1"/>
              <a:t>27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583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15A169E8-EF8E-4735-ADDE-E1E68542E48A}" type="slidenum">
              <a:rPr lang="en-US" smtClean="0">
                <a:latin typeface="Times New Roman" pitchFamily="18" charset="0"/>
              </a:rPr>
              <a:pPr eaLnBrk="1" hangingPunct="1"/>
              <a:t>28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0" tIns="44446" rIns="90480" bIns="44446"/>
          <a:lstStyle/>
          <a:p>
            <a:pPr eaLnBrk="1" hangingPunct="1"/>
            <a:endParaRPr lang="en-US" smtClean="0"/>
          </a:p>
        </p:txBody>
      </p:sp>
      <p:sp>
        <p:nvSpPr>
          <p:cNvPr id="593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9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07. </a:t>
            </a:r>
            <a:r>
              <a:rPr lang="en-US" sz="6000" dirty="0" err="1" smtClean="0"/>
              <a:t>Algoritma</a:t>
            </a:r>
            <a:r>
              <a:rPr lang="en-US" sz="6000" dirty="0" smtClean="0"/>
              <a:t> </a:t>
            </a:r>
            <a:r>
              <a:rPr lang="en-US" sz="6000" dirty="0" err="1" smtClean="0"/>
              <a:t>Pengurutan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800" dirty="0" smtClean="0"/>
              <a:t>(Insertion Sort </a:t>
            </a:r>
            <a:r>
              <a:rPr lang="en-US" sz="4800" dirty="0" err="1" smtClean="0"/>
              <a:t>dan</a:t>
            </a:r>
            <a:r>
              <a:rPr lang="en-US" sz="4800" dirty="0" smtClean="0"/>
              <a:t> Selection Sort)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ARNA FARIZA</a:t>
            </a:r>
          </a:p>
          <a:p>
            <a:pPr algn="ctr"/>
            <a:r>
              <a:rPr lang="en-US" dirty="0"/>
              <a:t>YULIANA SETIOWATI</a:t>
            </a:r>
          </a:p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1066800" y="2857500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12800" y="1449388"/>
            <a:ext cx="10414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Simpan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diurutkan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key.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studi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diurutkan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4,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indeks</a:t>
            </a:r>
            <a:r>
              <a:rPr lang="en-US" dirty="0">
                <a:latin typeface="Arial" pitchFamily="34" charset="0"/>
                <a:cs typeface="Arial" pitchFamily="34" charset="0"/>
              </a:rPr>
              <a:t> ke-2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indeks</a:t>
            </a:r>
            <a:r>
              <a:rPr lang="en-US" dirty="0">
                <a:latin typeface="Arial" pitchFamily="34" charset="0"/>
                <a:cs typeface="Arial" pitchFamily="34" charset="0"/>
              </a:rPr>
              <a:t> i),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key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4 (key=4).</a:t>
            </a:r>
          </a:p>
          <a:p>
            <a:pPr marL="357188" indent="-357188">
              <a:buFontTx/>
              <a:buAutoNum type="arabicPeriod" startAt="2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 key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dibandingkan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indeks</a:t>
            </a:r>
            <a:r>
              <a:rPr lang="en-US" dirty="0">
                <a:latin typeface="Arial" pitchFamily="34" charset="0"/>
                <a:cs typeface="Arial" pitchFamily="34" charset="0"/>
              </a:rPr>
              <a:t> ke-1(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indeks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-j),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j = i-1.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Bandingkan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A[j]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A[key],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10 &gt; 4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A</a:t>
            </a:r>
            <a:r>
              <a:rPr lang="id-ID" dirty="0">
                <a:latin typeface="Arial" pitchFamily="34" charset="0"/>
                <a:cs typeface="Arial" pitchFamily="34" charset="0"/>
              </a:rPr>
              <a:t>[j + 1] </a:t>
            </a:r>
            <a:r>
              <a:rPr lang="en-AU" dirty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id-ID" dirty="0">
                <a:latin typeface="Arial" pitchFamily="34" charset="0"/>
                <a:cs typeface="Arial" pitchFamily="34" charset="0"/>
              </a:rPr>
              <a:t>[j]</a:t>
            </a:r>
            <a:r>
              <a:rPr lang="en-AU" dirty="0">
                <a:latin typeface="Arial" pitchFamily="34" charset="0"/>
                <a:cs typeface="Arial" pitchFamily="34" charset="0"/>
              </a:rPr>
              <a:t>, A[2] = A[1], A[2] = 10. </a:t>
            </a:r>
          </a:p>
          <a:p>
            <a:pPr marL="357188" indent="-357188">
              <a:buFontTx/>
              <a:buAutoNum type="arabicPeriod" startAt="2"/>
              <a:defRPr/>
            </a:pPr>
            <a:r>
              <a:rPr lang="en-AU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AU" dirty="0">
                <a:latin typeface="Arial" pitchFamily="34" charset="0"/>
                <a:cs typeface="Arial" pitchFamily="34" charset="0"/>
              </a:rPr>
              <a:t> j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dikurangi</a:t>
            </a:r>
            <a:r>
              <a:rPr lang="en-AU" dirty="0">
                <a:latin typeface="Arial" pitchFamily="34" charset="0"/>
                <a:cs typeface="Arial" pitchFamily="34" charset="0"/>
              </a:rPr>
              <a:t> 1,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AU" dirty="0">
                <a:latin typeface="Arial" pitchFamily="34" charset="0"/>
                <a:cs typeface="Arial" pitchFamily="34" charset="0"/>
              </a:rPr>
              <a:t> j = 0.</a:t>
            </a:r>
          </a:p>
          <a:p>
            <a:pPr marL="357188" indent="-357188">
              <a:defRPr/>
            </a:pPr>
            <a:r>
              <a:rPr lang="en-AU" dirty="0">
                <a:latin typeface="Arial" pitchFamily="34" charset="0"/>
                <a:cs typeface="Arial" pitchFamily="34" charset="0"/>
              </a:rPr>
              <a:t>4.  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membandingkan</a:t>
            </a:r>
            <a:r>
              <a:rPr lang="en-AU" dirty="0">
                <a:latin typeface="Arial" pitchFamily="34" charset="0"/>
                <a:cs typeface="Arial" pitchFamily="34" charset="0"/>
              </a:rPr>
              <a:t> 10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AU" dirty="0">
                <a:latin typeface="Arial" pitchFamily="34" charset="0"/>
                <a:cs typeface="Arial" pitchFamily="34" charset="0"/>
              </a:rPr>
              <a:t> 4,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AU" dirty="0">
                <a:latin typeface="Arial" pitchFamily="34" charset="0"/>
                <a:cs typeface="Arial" pitchFamily="34" charset="0"/>
              </a:rPr>
              <a:t> Comparison(C) 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ditambah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AU" dirty="0">
                <a:latin typeface="Arial" pitchFamily="34" charset="0"/>
                <a:cs typeface="Arial" pitchFamily="34" charset="0"/>
              </a:rPr>
              <a:t> 1.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AU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memindahkan</a:t>
            </a:r>
            <a:r>
              <a:rPr lang="en-AU" dirty="0">
                <a:latin typeface="Arial" pitchFamily="34" charset="0"/>
                <a:cs typeface="Arial" pitchFamily="34" charset="0"/>
              </a:rPr>
              <a:t> data A[j]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AU" dirty="0">
                <a:latin typeface="Arial" pitchFamily="34" charset="0"/>
                <a:cs typeface="Arial" pitchFamily="34" charset="0"/>
              </a:rPr>
              <a:t> data A[j+1]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disebut</a:t>
            </a:r>
            <a:r>
              <a:rPr lang="en-AU" dirty="0">
                <a:latin typeface="Arial" pitchFamily="34" charset="0"/>
                <a:cs typeface="Arial" pitchFamily="34" charset="0"/>
              </a:rPr>
              <a:t> Move, 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AU" dirty="0">
                <a:latin typeface="Arial" pitchFamily="34" charset="0"/>
                <a:cs typeface="Arial" pitchFamily="34" charset="0"/>
              </a:rPr>
              <a:t> Move(M)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bertambah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AU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1062606" y="5827553"/>
            <a:ext cx="1107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Arial" charset="0"/>
              </a:rPr>
              <a:t>Nilai</a:t>
            </a:r>
            <a:r>
              <a:rPr lang="en-US" dirty="0">
                <a:latin typeface="Arial" charset="0"/>
              </a:rPr>
              <a:t> 10 </a:t>
            </a:r>
            <a:r>
              <a:rPr lang="en-US" dirty="0" err="1">
                <a:latin typeface="Arial" charset="0"/>
              </a:rPr>
              <a:t>digeser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indek</a:t>
            </a:r>
            <a:r>
              <a:rPr lang="en-US" dirty="0">
                <a:latin typeface="Arial" charset="0"/>
              </a:rPr>
              <a:t> ke-2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066800" y="4035556"/>
            <a:ext cx="10160000" cy="1676400"/>
            <a:chOff x="815975" y="1982788"/>
            <a:chExt cx="7620000" cy="1676400"/>
          </a:xfrm>
        </p:grpSpPr>
        <p:grpSp>
          <p:nvGrpSpPr>
            <p:cNvPr id="20486" name="Group 1"/>
            <p:cNvGrpSpPr>
              <a:grpSpLocks/>
            </p:cNvGrpSpPr>
            <p:nvPr/>
          </p:nvGrpSpPr>
          <p:grpSpPr bwMode="auto">
            <a:xfrm>
              <a:off x="815975" y="2897188"/>
              <a:ext cx="7620000" cy="762000"/>
              <a:chOff x="663575" y="1600200"/>
              <a:chExt cx="7620000" cy="762000"/>
            </a:xfrm>
          </p:grpSpPr>
          <p:sp>
            <p:nvSpPr>
              <p:cNvPr id="20491" name="Rectangle 3"/>
              <p:cNvSpPr>
                <a:spLocks noChangeArrowheads="1"/>
              </p:cNvSpPr>
              <p:nvPr/>
            </p:nvSpPr>
            <p:spPr bwMode="auto">
              <a:xfrm>
                <a:off x="663575" y="1600200"/>
                <a:ext cx="762000" cy="762000"/>
              </a:xfrm>
              <a:prstGeom prst="rect">
                <a:avLst/>
              </a:prstGeom>
              <a:solidFill>
                <a:srgbClr val="C0C0C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Rectangle 4"/>
              <p:cNvSpPr>
                <a:spLocks noChangeArrowheads="1"/>
              </p:cNvSpPr>
              <p:nvPr/>
            </p:nvSpPr>
            <p:spPr bwMode="auto">
              <a:xfrm>
                <a:off x="1425575" y="1600200"/>
                <a:ext cx="762000" cy="762000"/>
              </a:xfrm>
              <a:prstGeom prst="rect">
                <a:avLst/>
              </a:prstGeom>
              <a:solidFill>
                <a:srgbClr val="C0C0C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Rectangle 5"/>
              <p:cNvSpPr>
                <a:spLocks noChangeArrowheads="1"/>
              </p:cNvSpPr>
              <p:nvPr/>
            </p:nvSpPr>
            <p:spPr bwMode="auto">
              <a:xfrm>
                <a:off x="2187575" y="1600200"/>
                <a:ext cx="762000" cy="762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Rectangle 6"/>
              <p:cNvSpPr>
                <a:spLocks noChangeArrowheads="1"/>
              </p:cNvSpPr>
              <p:nvPr/>
            </p:nvSpPr>
            <p:spPr bwMode="auto">
              <a:xfrm>
                <a:off x="2949575" y="1600200"/>
                <a:ext cx="762000" cy="762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Rectangle 7"/>
              <p:cNvSpPr>
                <a:spLocks noChangeArrowheads="1"/>
              </p:cNvSpPr>
              <p:nvPr/>
            </p:nvSpPr>
            <p:spPr bwMode="auto">
              <a:xfrm>
                <a:off x="3711575" y="1600200"/>
                <a:ext cx="762000" cy="762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Rectangle 8"/>
              <p:cNvSpPr>
                <a:spLocks noChangeArrowheads="1"/>
              </p:cNvSpPr>
              <p:nvPr/>
            </p:nvSpPr>
            <p:spPr bwMode="auto">
              <a:xfrm>
                <a:off x="4473575" y="1600200"/>
                <a:ext cx="762000" cy="762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7" name="Rectangle 9"/>
              <p:cNvSpPr>
                <a:spLocks noChangeArrowheads="1"/>
              </p:cNvSpPr>
              <p:nvPr/>
            </p:nvSpPr>
            <p:spPr bwMode="auto">
              <a:xfrm>
                <a:off x="5235575" y="1600200"/>
                <a:ext cx="762000" cy="762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8" name="Rectangle 10"/>
              <p:cNvSpPr>
                <a:spLocks noChangeArrowheads="1"/>
              </p:cNvSpPr>
              <p:nvPr/>
            </p:nvSpPr>
            <p:spPr bwMode="auto">
              <a:xfrm>
                <a:off x="5997575" y="1600200"/>
                <a:ext cx="762000" cy="762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9" name="Rectangle 11"/>
              <p:cNvSpPr>
                <a:spLocks noChangeArrowheads="1"/>
              </p:cNvSpPr>
              <p:nvPr/>
            </p:nvSpPr>
            <p:spPr bwMode="auto">
              <a:xfrm>
                <a:off x="6759575" y="1600200"/>
                <a:ext cx="762000" cy="762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Rectangle 12"/>
              <p:cNvSpPr>
                <a:spLocks noChangeArrowheads="1"/>
              </p:cNvSpPr>
              <p:nvPr/>
            </p:nvSpPr>
            <p:spPr bwMode="auto">
              <a:xfrm>
                <a:off x="7521575" y="1600200"/>
                <a:ext cx="762000" cy="762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Rectangle 13"/>
              <p:cNvSpPr>
                <a:spLocks noChangeArrowheads="1"/>
              </p:cNvSpPr>
              <p:nvPr/>
            </p:nvSpPr>
            <p:spPr bwMode="auto">
              <a:xfrm>
                <a:off x="7743103" y="1752600"/>
                <a:ext cx="28878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Arial" charset="0"/>
                  </a:rPr>
                  <a:t>5</a:t>
                </a:r>
              </a:p>
            </p:txBody>
          </p:sp>
          <p:sp>
            <p:nvSpPr>
              <p:cNvPr id="20502" name="Rectangle 14"/>
              <p:cNvSpPr>
                <a:spLocks noChangeArrowheads="1"/>
              </p:cNvSpPr>
              <p:nvPr/>
            </p:nvSpPr>
            <p:spPr bwMode="auto">
              <a:xfrm>
                <a:off x="3171103" y="1752600"/>
                <a:ext cx="28878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Arial" charset="0"/>
                  </a:rPr>
                  <a:t>6</a:t>
                </a:r>
              </a:p>
            </p:txBody>
          </p:sp>
          <p:sp>
            <p:nvSpPr>
              <p:cNvPr id="20503" name="Rectangle 15"/>
              <p:cNvSpPr>
                <a:spLocks noChangeArrowheads="1"/>
              </p:cNvSpPr>
              <p:nvPr/>
            </p:nvSpPr>
            <p:spPr bwMode="auto">
              <a:xfrm>
                <a:off x="3933103" y="1752600"/>
                <a:ext cx="28878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Arial" charset="0"/>
                  </a:rPr>
                  <a:t>8</a:t>
                </a:r>
              </a:p>
            </p:txBody>
          </p:sp>
          <p:sp>
            <p:nvSpPr>
              <p:cNvPr id="20504" name="Rectangle 16"/>
              <p:cNvSpPr>
                <a:spLocks noChangeArrowheads="1"/>
              </p:cNvSpPr>
              <p:nvPr/>
            </p:nvSpPr>
            <p:spPr bwMode="auto">
              <a:xfrm>
                <a:off x="4695103" y="1752600"/>
                <a:ext cx="28878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Arial" charset="0"/>
                  </a:rPr>
                  <a:t>9</a:t>
                </a:r>
              </a:p>
            </p:txBody>
          </p:sp>
          <p:sp>
            <p:nvSpPr>
              <p:cNvPr id="20505" name="Rectangle 17"/>
              <p:cNvSpPr>
                <a:spLocks noChangeArrowheads="1"/>
              </p:cNvSpPr>
              <p:nvPr/>
            </p:nvSpPr>
            <p:spPr bwMode="auto">
              <a:xfrm>
                <a:off x="5457103" y="1752600"/>
                <a:ext cx="28878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Arial" charset="0"/>
                  </a:rPr>
                  <a:t>7</a:t>
                </a:r>
              </a:p>
            </p:txBody>
          </p:sp>
          <p:sp>
            <p:nvSpPr>
              <p:cNvPr id="20506" name="Rectangle 18"/>
              <p:cNvSpPr>
                <a:spLocks noChangeArrowheads="1"/>
              </p:cNvSpPr>
              <p:nvPr/>
            </p:nvSpPr>
            <p:spPr bwMode="auto">
              <a:xfrm>
                <a:off x="6219103" y="1752600"/>
                <a:ext cx="28878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Arial" charset="0"/>
                  </a:rPr>
                  <a:t>2</a:t>
                </a:r>
              </a:p>
            </p:txBody>
          </p:sp>
          <p:sp>
            <p:nvSpPr>
              <p:cNvPr id="20507" name="Rectangle 19"/>
              <p:cNvSpPr>
                <a:spLocks noChangeArrowheads="1"/>
              </p:cNvSpPr>
              <p:nvPr/>
            </p:nvSpPr>
            <p:spPr bwMode="auto">
              <a:xfrm>
                <a:off x="6981103" y="1752600"/>
                <a:ext cx="28878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>
                    <a:latin typeface="Arial" charset="0"/>
                  </a:rPr>
                  <a:t>1</a:t>
                </a:r>
              </a:p>
            </p:txBody>
          </p:sp>
          <p:sp>
            <p:nvSpPr>
              <p:cNvPr id="20508" name="Rectangle 20"/>
              <p:cNvSpPr>
                <a:spLocks noChangeArrowheads="1"/>
              </p:cNvSpPr>
              <p:nvPr/>
            </p:nvSpPr>
            <p:spPr bwMode="auto">
              <a:xfrm>
                <a:off x="885103" y="1752600"/>
                <a:ext cx="288782" cy="52322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accent2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20509" name="Rectangle 21"/>
              <p:cNvSpPr>
                <a:spLocks noChangeArrowheads="1"/>
              </p:cNvSpPr>
              <p:nvPr/>
            </p:nvSpPr>
            <p:spPr bwMode="auto">
              <a:xfrm>
                <a:off x="1594981" y="1752600"/>
                <a:ext cx="439063" cy="52322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accent2"/>
                    </a:solidFill>
                    <a:latin typeface="Arial" charset="0"/>
                  </a:rPr>
                  <a:t>10</a:t>
                </a:r>
              </a:p>
            </p:txBody>
          </p:sp>
        </p:grpSp>
        <p:sp>
          <p:nvSpPr>
            <p:cNvPr id="20487" name="Rectangle 22"/>
            <p:cNvSpPr>
              <a:spLocks noChangeArrowheads="1"/>
            </p:cNvSpPr>
            <p:nvPr/>
          </p:nvSpPr>
          <p:spPr bwMode="auto">
            <a:xfrm>
              <a:off x="2799627" y="2135188"/>
              <a:ext cx="288782" cy="52322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CC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0488" name="Line 88"/>
            <p:cNvSpPr>
              <a:spLocks noChangeShapeType="1"/>
            </p:cNvSpPr>
            <p:nvPr/>
          </p:nvSpPr>
          <p:spPr bwMode="auto">
            <a:xfrm flipV="1">
              <a:off x="1752600" y="2287588"/>
              <a:ext cx="9144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489" name="Text Box 89"/>
            <p:cNvSpPr txBox="1">
              <a:spLocks noChangeArrowheads="1"/>
            </p:cNvSpPr>
            <p:nvPr/>
          </p:nvSpPr>
          <p:spPr bwMode="auto">
            <a:xfrm>
              <a:off x="1752600" y="1982788"/>
              <a:ext cx="457200" cy="4667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0490" name="Text Box 90"/>
            <p:cNvSpPr txBox="1">
              <a:spLocks noChangeArrowheads="1"/>
            </p:cNvSpPr>
            <p:nvPr/>
          </p:nvSpPr>
          <p:spPr bwMode="auto">
            <a:xfrm>
              <a:off x="5638800" y="1982788"/>
              <a:ext cx="2667000" cy="52863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C = Comparison</a:t>
              </a:r>
            </a:p>
          </p:txBody>
        </p:sp>
      </p:grpSp>
      <p:sp>
        <p:nvSpPr>
          <p:cNvPr id="20485" name="Rectangle 24"/>
          <p:cNvSpPr txBox="1">
            <a:spLocks noChangeArrowheads="1"/>
          </p:cNvSpPr>
          <p:nvPr/>
        </p:nvSpPr>
        <p:spPr bwMode="auto">
          <a:xfrm>
            <a:off x="1138767" y="220663"/>
            <a:ext cx="103907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latin typeface="Trebuchet MS" pitchFamily="34" charset="0"/>
              </a:rPr>
              <a:t>Cara Kerja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64446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7" name="Group 2"/>
          <p:cNvGrpSpPr>
            <a:grpSpLocks/>
          </p:cNvGrpSpPr>
          <p:nvPr/>
        </p:nvGrpSpPr>
        <p:grpSpPr bwMode="auto">
          <a:xfrm>
            <a:off x="1020033" y="4754942"/>
            <a:ext cx="10160000" cy="841375"/>
            <a:chOff x="663575" y="5638800"/>
            <a:chExt cx="7620000" cy="762000"/>
          </a:xfrm>
        </p:grpSpPr>
        <p:sp>
          <p:nvSpPr>
            <p:cNvPr id="21537" name="Rectangle 45"/>
            <p:cNvSpPr>
              <a:spLocks noChangeArrowheads="1"/>
            </p:cNvSpPr>
            <p:nvPr/>
          </p:nvSpPr>
          <p:spPr bwMode="auto">
            <a:xfrm>
              <a:off x="663575" y="56388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Rectangle 46"/>
            <p:cNvSpPr>
              <a:spLocks noChangeArrowheads="1"/>
            </p:cNvSpPr>
            <p:nvPr/>
          </p:nvSpPr>
          <p:spPr bwMode="auto">
            <a:xfrm>
              <a:off x="1425575" y="56388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Rectangle 47"/>
            <p:cNvSpPr>
              <a:spLocks noChangeArrowheads="1"/>
            </p:cNvSpPr>
            <p:nvPr/>
          </p:nvSpPr>
          <p:spPr bwMode="auto">
            <a:xfrm>
              <a:off x="2209800" y="56388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Rectangle 48"/>
            <p:cNvSpPr>
              <a:spLocks noChangeArrowheads="1"/>
            </p:cNvSpPr>
            <p:nvPr/>
          </p:nvSpPr>
          <p:spPr bwMode="auto">
            <a:xfrm>
              <a:off x="2949575" y="5638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Rectangle 49"/>
            <p:cNvSpPr>
              <a:spLocks noChangeArrowheads="1"/>
            </p:cNvSpPr>
            <p:nvPr/>
          </p:nvSpPr>
          <p:spPr bwMode="auto">
            <a:xfrm>
              <a:off x="3711575" y="5638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Rectangle 50"/>
            <p:cNvSpPr>
              <a:spLocks noChangeArrowheads="1"/>
            </p:cNvSpPr>
            <p:nvPr/>
          </p:nvSpPr>
          <p:spPr bwMode="auto">
            <a:xfrm>
              <a:off x="4473575" y="5638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Rectangle 51"/>
            <p:cNvSpPr>
              <a:spLocks noChangeArrowheads="1"/>
            </p:cNvSpPr>
            <p:nvPr/>
          </p:nvSpPr>
          <p:spPr bwMode="auto">
            <a:xfrm>
              <a:off x="5235575" y="5638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Rectangle 52"/>
            <p:cNvSpPr>
              <a:spLocks noChangeArrowheads="1"/>
            </p:cNvSpPr>
            <p:nvPr/>
          </p:nvSpPr>
          <p:spPr bwMode="auto">
            <a:xfrm>
              <a:off x="5997575" y="5638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Rectangle 53"/>
            <p:cNvSpPr>
              <a:spLocks noChangeArrowheads="1"/>
            </p:cNvSpPr>
            <p:nvPr/>
          </p:nvSpPr>
          <p:spPr bwMode="auto">
            <a:xfrm>
              <a:off x="6759575" y="5638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6" name="Rectangle 54"/>
            <p:cNvSpPr>
              <a:spLocks noChangeArrowheads="1"/>
            </p:cNvSpPr>
            <p:nvPr/>
          </p:nvSpPr>
          <p:spPr bwMode="auto">
            <a:xfrm>
              <a:off x="7521575" y="5638800"/>
              <a:ext cx="762000" cy="76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7" name="Rectangle 55"/>
            <p:cNvSpPr>
              <a:spLocks noChangeArrowheads="1"/>
            </p:cNvSpPr>
            <p:nvPr/>
          </p:nvSpPr>
          <p:spPr bwMode="auto">
            <a:xfrm>
              <a:off x="7743103" y="5791200"/>
              <a:ext cx="288782" cy="4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5</a:t>
              </a:r>
            </a:p>
          </p:txBody>
        </p:sp>
        <p:sp>
          <p:nvSpPr>
            <p:cNvPr id="21548" name="Rectangle 56"/>
            <p:cNvSpPr>
              <a:spLocks noChangeArrowheads="1"/>
            </p:cNvSpPr>
            <p:nvPr/>
          </p:nvSpPr>
          <p:spPr bwMode="auto">
            <a:xfrm>
              <a:off x="3171103" y="5791200"/>
              <a:ext cx="288782" cy="4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6</a:t>
              </a:r>
            </a:p>
          </p:txBody>
        </p:sp>
        <p:sp>
          <p:nvSpPr>
            <p:cNvPr id="21549" name="Rectangle 57"/>
            <p:cNvSpPr>
              <a:spLocks noChangeArrowheads="1"/>
            </p:cNvSpPr>
            <p:nvPr/>
          </p:nvSpPr>
          <p:spPr bwMode="auto">
            <a:xfrm>
              <a:off x="3933103" y="5791200"/>
              <a:ext cx="288782" cy="4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8</a:t>
              </a:r>
            </a:p>
          </p:txBody>
        </p:sp>
        <p:sp>
          <p:nvSpPr>
            <p:cNvPr id="21550" name="Rectangle 58"/>
            <p:cNvSpPr>
              <a:spLocks noChangeArrowheads="1"/>
            </p:cNvSpPr>
            <p:nvPr/>
          </p:nvSpPr>
          <p:spPr bwMode="auto">
            <a:xfrm>
              <a:off x="4695103" y="5791200"/>
              <a:ext cx="288782" cy="4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21551" name="Rectangle 59"/>
            <p:cNvSpPr>
              <a:spLocks noChangeArrowheads="1"/>
            </p:cNvSpPr>
            <p:nvPr/>
          </p:nvSpPr>
          <p:spPr bwMode="auto">
            <a:xfrm>
              <a:off x="5457103" y="5791200"/>
              <a:ext cx="288782" cy="4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7</a:t>
              </a:r>
            </a:p>
          </p:txBody>
        </p:sp>
        <p:sp>
          <p:nvSpPr>
            <p:cNvPr id="21552" name="Rectangle 60"/>
            <p:cNvSpPr>
              <a:spLocks noChangeArrowheads="1"/>
            </p:cNvSpPr>
            <p:nvPr/>
          </p:nvSpPr>
          <p:spPr bwMode="auto">
            <a:xfrm>
              <a:off x="6219103" y="5791200"/>
              <a:ext cx="288782" cy="4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21553" name="Rectangle 61"/>
            <p:cNvSpPr>
              <a:spLocks noChangeArrowheads="1"/>
            </p:cNvSpPr>
            <p:nvPr/>
          </p:nvSpPr>
          <p:spPr bwMode="auto">
            <a:xfrm>
              <a:off x="6981103" y="5791200"/>
              <a:ext cx="288782" cy="4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21554" name="Rectangle 62"/>
            <p:cNvSpPr>
              <a:spLocks noChangeArrowheads="1"/>
            </p:cNvSpPr>
            <p:nvPr/>
          </p:nvSpPr>
          <p:spPr bwMode="auto">
            <a:xfrm>
              <a:off x="885103" y="5791200"/>
              <a:ext cx="288782" cy="47386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1555" name="Rectangle 63"/>
            <p:cNvSpPr>
              <a:spLocks noChangeArrowheads="1"/>
            </p:cNvSpPr>
            <p:nvPr/>
          </p:nvSpPr>
          <p:spPr bwMode="auto">
            <a:xfrm>
              <a:off x="2356981" y="5791200"/>
              <a:ext cx="439063" cy="47386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1556" name="Rectangle 64"/>
            <p:cNvSpPr>
              <a:spLocks noChangeArrowheads="1"/>
            </p:cNvSpPr>
            <p:nvPr/>
          </p:nvSpPr>
          <p:spPr bwMode="auto">
            <a:xfrm>
              <a:off x="1669328" y="5791200"/>
              <a:ext cx="288782" cy="47386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991189" y="4370943"/>
            <a:ext cx="1107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Arial" charset="0"/>
              </a:rPr>
              <a:t>Sisipkan</a:t>
            </a:r>
            <a:r>
              <a:rPr lang="en-US" dirty="0">
                <a:latin typeface="Arial" charset="0"/>
              </a:rPr>
              <a:t> 4 </a:t>
            </a:r>
            <a:r>
              <a:rPr lang="en-US" dirty="0" err="1">
                <a:latin typeface="Arial" charset="0"/>
              </a:rPr>
              <a:t>pada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posisi</a:t>
            </a:r>
            <a:r>
              <a:rPr lang="en-US" dirty="0">
                <a:latin typeface="Arial" charset="0"/>
              </a:rPr>
              <a:t> yang </a:t>
            </a:r>
            <a:r>
              <a:rPr lang="en-US" dirty="0" err="1">
                <a:latin typeface="Arial" charset="0"/>
              </a:rPr>
              <a:t>tepat</a:t>
            </a:r>
            <a:endParaRPr lang="en-US" dirty="0">
              <a:latin typeface="Arial" charset="0"/>
            </a:endParaRPr>
          </a:p>
        </p:txBody>
      </p:sp>
      <p:grpSp>
        <p:nvGrpSpPr>
          <p:cNvPr id="21509" name="Group 24"/>
          <p:cNvGrpSpPr>
            <a:grpSpLocks/>
          </p:cNvGrpSpPr>
          <p:nvPr/>
        </p:nvGrpSpPr>
        <p:grpSpPr bwMode="auto">
          <a:xfrm>
            <a:off x="988283" y="2661029"/>
            <a:ext cx="10160000" cy="1600200"/>
            <a:chOff x="815975" y="4421188"/>
            <a:chExt cx="7620000" cy="1600200"/>
          </a:xfrm>
        </p:grpSpPr>
        <p:sp>
          <p:nvSpPr>
            <p:cNvPr id="21512" name="Rectangle 24"/>
            <p:cNvSpPr>
              <a:spLocks noChangeArrowheads="1"/>
            </p:cNvSpPr>
            <p:nvPr/>
          </p:nvSpPr>
          <p:spPr bwMode="auto">
            <a:xfrm>
              <a:off x="815975" y="5259388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Rectangle 25"/>
            <p:cNvSpPr>
              <a:spLocks noChangeArrowheads="1"/>
            </p:cNvSpPr>
            <p:nvPr/>
          </p:nvSpPr>
          <p:spPr bwMode="auto">
            <a:xfrm>
              <a:off x="1577975" y="5259388"/>
              <a:ext cx="762000" cy="76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Rectangle 26"/>
            <p:cNvSpPr>
              <a:spLocks noChangeArrowheads="1"/>
            </p:cNvSpPr>
            <p:nvPr/>
          </p:nvSpPr>
          <p:spPr bwMode="auto">
            <a:xfrm>
              <a:off x="2339975" y="5259388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Rectangle 27"/>
            <p:cNvSpPr>
              <a:spLocks noChangeArrowheads="1"/>
            </p:cNvSpPr>
            <p:nvPr/>
          </p:nvSpPr>
          <p:spPr bwMode="auto">
            <a:xfrm>
              <a:off x="3101975" y="5259388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Rectangle 28"/>
            <p:cNvSpPr>
              <a:spLocks noChangeArrowheads="1"/>
            </p:cNvSpPr>
            <p:nvPr/>
          </p:nvSpPr>
          <p:spPr bwMode="auto">
            <a:xfrm>
              <a:off x="3863975" y="5259388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Rectangle 29"/>
            <p:cNvSpPr>
              <a:spLocks noChangeArrowheads="1"/>
            </p:cNvSpPr>
            <p:nvPr/>
          </p:nvSpPr>
          <p:spPr bwMode="auto">
            <a:xfrm>
              <a:off x="4625975" y="5259388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Rectangle 30"/>
            <p:cNvSpPr>
              <a:spLocks noChangeArrowheads="1"/>
            </p:cNvSpPr>
            <p:nvPr/>
          </p:nvSpPr>
          <p:spPr bwMode="auto">
            <a:xfrm>
              <a:off x="5387975" y="5259388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Rectangle 31"/>
            <p:cNvSpPr>
              <a:spLocks noChangeArrowheads="1"/>
            </p:cNvSpPr>
            <p:nvPr/>
          </p:nvSpPr>
          <p:spPr bwMode="auto">
            <a:xfrm>
              <a:off x="6149975" y="5259388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Rectangle 32"/>
            <p:cNvSpPr>
              <a:spLocks noChangeArrowheads="1"/>
            </p:cNvSpPr>
            <p:nvPr/>
          </p:nvSpPr>
          <p:spPr bwMode="auto">
            <a:xfrm>
              <a:off x="6911975" y="5259388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Rectangle 33"/>
            <p:cNvSpPr>
              <a:spLocks noChangeArrowheads="1"/>
            </p:cNvSpPr>
            <p:nvPr/>
          </p:nvSpPr>
          <p:spPr bwMode="auto">
            <a:xfrm>
              <a:off x="7673975" y="5259388"/>
              <a:ext cx="762000" cy="76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Rectangle 34"/>
            <p:cNvSpPr>
              <a:spLocks noChangeArrowheads="1"/>
            </p:cNvSpPr>
            <p:nvPr/>
          </p:nvSpPr>
          <p:spPr bwMode="auto">
            <a:xfrm>
              <a:off x="7895503" y="5411788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5</a:t>
              </a:r>
            </a:p>
          </p:txBody>
        </p:sp>
        <p:sp>
          <p:nvSpPr>
            <p:cNvPr id="21523" name="Rectangle 35"/>
            <p:cNvSpPr>
              <a:spLocks noChangeArrowheads="1"/>
            </p:cNvSpPr>
            <p:nvPr/>
          </p:nvSpPr>
          <p:spPr bwMode="auto">
            <a:xfrm>
              <a:off x="3323502" y="5411788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6</a:t>
              </a:r>
            </a:p>
          </p:txBody>
        </p:sp>
        <p:sp>
          <p:nvSpPr>
            <p:cNvPr id="21524" name="Rectangle 36"/>
            <p:cNvSpPr>
              <a:spLocks noChangeArrowheads="1"/>
            </p:cNvSpPr>
            <p:nvPr/>
          </p:nvSpPr>
          <p:spPr bwMode="auto">
            <a:xfrm>
              <a:off x="4085503" y="5411788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8</a:t>
              </a:r>
            </a:p>
          </p:txBody>
        </p:sp>
        <p:sp>
          <p:nvSpPr>
            <p:cNvPr id="21525" name="Rectangle 37"/>
            <p:cNvSpPr>
              <a:spLocks noChangeArrowheads="1"/>
            </p:cNvSpPr>
            <p:nvPr/>
          </p:nvSpPr>
          <p:spPr bwMode="auto">
            <a:xfrm>
              <a:off x="4847503" y="5411788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21526" name="Rectangle 38"/>
            <p:cNvSpPr>
              <a:spLocks noChangeArrowheads="1"/>
            </p:cNvSpPr>
            <p:nvPr/>
          </p:nvSpPr>
          <p:spPr bwMode="auto">
            <a:xfrm>
              <a:off x="5609503" y="5411788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7</a:t>
              </a:r>
            </a:p>
          </p:txBody>
        </p:sp>
        <p:sp>
          <p:nvSpPr>
            <p:cNvPr id="21527" name="Rectangle 39"/>
            <p:cNvSpPr>
              <a:spLocks noChangeArrowheads="1"/>
            </p:cNvSpPr>
            <p:nvPr/>
          </p:nvSpPr>
          <p:spPr bwMode="auto">
            <a:xfrm>
              <a:off x="6371503" y="5411788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21528" name="Rectangle 40"/>
            <p:cNvSpPr>
              <a:spLocks noChangeArrowheads="1"/>
            </p:cNvSpPr>
            <p:nvPr/>
          </p:nvSpPr>
          <p:spPr bwMode="auto">
            <a:xfrm>
              <a:off x="7133503" y="5411788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21529" name="Rectangle 41"/>
            <p:cNvSpPr>
              <a:spLocks noChangeArrowheads="1"/>
            </p:cNvSpPr>
            <p:nvPr/>
          </p:nvSpPr>
          <p:spPr bwMode="auto">
            <a:xfrm>
              <a:off x="1037502" y="5411788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1530" name="Rectangle 42"/>
            <p:cNvSpPr>
              <a:spLocks noChangeArrowheads="1"/>
            </p:cNvSpPr>
            <p:nvPr/>
          </p:nvSpPr>
          <p:spPr bwMode="auto">
            <a:xfrm>
              <a:off x="2509380" y="5411788"/>
              <a:ext cx="439063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1531" name="Rectangle 43"/>
            <p:cNvSpPr>
              <a:spLocks noChangeArrowheads="1"/>
            </p:cNvSpPr>
            <p:nvPr/>
          </p:nvSpPr>
          <p:spPr bwMode="auto">
            <a:xfrm>
              <a:off x="2875827" y="4421188"/>
              <a:ext cx="288782" cy="52322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CC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1532" name="Text Box 112"/>
            <p:cNvSpPr txBox="1">
              <a:spLocks noChangeArrowheads="1"/>
            </p:cNvSpPr>
            <p:nvPr/>
          </p:nvSpPr>
          <p:spPr bwMode="auto">
            <a:xfrm>
              <a:off x="2057400" y="4573588"/>
              <a:ext cx="457200" cy="466725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1533" name="Freeform 114"/>
            <p:cNvSpPr>
              <a:spLocks/>
            </p:cNvSpPr>
            <p:nvPr/>
          </p:nvSpPr>
          <p:spPr bwMode="auto">
            <a:xfrm>
              <a:off x="1828800" y="5030788"/>
              <a:ext cx="838200" cy="236538"/>
            </a:xfrm>
            <a:custGeom>
              <a:avLst/>
              <a:gdLst>
                <a:gd name="T0" fmla="*/ 0 w 528"/>
                <a:gd name="T1" fmla="*/ 2147483647 h 149"/>
                <a:gd name="T2" fmla="*/ 2147483647 w 528"/>
                <a:gd name="T3" fmla="*/ 0 h 149"/>
                <a:gd name="T4" fmla="*/ 2147483647 w 528"/>
                <a:gd name="T5" fmla="*/ 2147483647 h 149"/>
                <a:gd name="T6" fmla="*/ 0 60000 65536"/>
                <a:gd name="T7" fmla="*/ 0 60000 65536"/>
                <a:gd name="T8" fmla="*/ 0 60000 65536"/>
                <a:gd name="T9" fmla="*/ 0 w 528"/>
                <a:gd name="T10" fmla="*/ 0 h 149"/>
                <a:gd name="T11" fmla="*/ 528 w 528"/>
                <a:gd name="T12" fmla="*/ 149 h 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149">
                  <a:moveTo>
                    <a:pt x="0" y="148"/>
                  </a:moveTo>
                  <a:cubicBezTo>
                    <a:pt x="45" y="123"/>
                    <a:pt x="183" y="0"/>
                    <a:pt x="271" y="0"/>
                  </a:cubicBezTo>
                  <a:cubicBezTo>
                    <a:pt x="359" y="0"/>
                    <a:pt x="474" y="118"/>
                    <a:pt x="528" y="149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4" name="Text Box 115"/>
            <p:cNvSpPr txBox="1">
              <a:spLocks noChangeArrowheads="1"/>
            </p:cNvSpPr>
            <p:nvPr/>
          </p:nvSpPr>
          <p:spPr bwMode="auto">
            <a:xfrm>
              <a:off x="5486400" y="4497388"/>
              <a:ext cx="1905000" cy="528638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M = Move</a:t>
              </a:r>
            </a:p>
          </p:txBody>
        </p:sp>
        <p:sp>
          <p:nvSpPr>
            <p:cNvPr id="21535" name="Line 120"/>
            <p:cNvSpPr>
              <a:spLocks noChangeShapeType="1"/>
            </p:cNvSpPr>
            <p:nvPr/>
          </p:nvSpPr>
          <p:spPr bwMode="auto">
            <a:xfrm flipH="1">
              <a:off x="1219200" y="4649788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6" name="Line 122"/>
            <p:cNvSpPr>
              <a:spLocks noChangeShapeType="1"/>
            </p:cNvSpPr>
            <p:nvPr/>
          </p:nvSpPr>
          <p:spPr bwMode="auto">
            <a:xfrm>
              <a:off x="1219200" y="4649788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10" name="Rectangle 24"/>
          <p:cNvSpPr txBox="1">
            <a:spLocks noChangeArrowheads="1"/>
          </p:cNvSpPr>
          <p:nvPr/>
        </p:nvSpPr>
        <p:spPr bwMode="auto">
          <a:xfrm>
            <a:off x="1138767" y="220663"/>
            <a:ext cx="103907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latin typeface="Trebuchet MS" pitchFamily="34" charset="0"/>
              </a:rPr>
              <a:t>Cara Kerja Insertion Sort</a:t>
            </a:r>
          </a:p>
        </p:txBody>
      </p:sp>
      <p:sp>
        <p:nvSpPr>
          <p:cNvPr id="21511" name="Rectangle 51"/>
          <p:cNvSpPr>
            <a:spLocks noChangeArrowheads="1"/>
          </p:cNvSpPr>
          <p:nvPr/>
        </p:nvSpPr>
        <p:spPr bwMode="auto">
          <a:xfrm>
            <a:off x="965201" y="1219200"/>
            <a:ext cx="1007956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7188" indent="-357188">
              <a:buFontTx/>
              <a:buAutoNum type="arabicPeriod" startAt="4"/>
            </a:pPr>
            <a:r>
              <a:rPr lang="en-US" dirty="0" err="1">
                <a:latin typeface="Arial" charset="0"/>
                <a:cs typeface="Arial" charset="0"/>
              </a:rPr>
              <a:t>Selanjutnya</a:t>
            </a:r>
            <a:r>
              <a:rPr lang="en-US" dirty="0">
                <a:latin typeface="Arial" charset="0"/>
                <a:cs typeface="Arial" charset="0"/>
              </a:rPr>
              <a:t> data </a:t>
            </a:r>
            <a:r>
              <a:rPr lang="en-US" dirty="0" err="1">
                <a:latin typeface="Arial" charset="0"/>
                <a:cs typeface="Arial" charset="0"/>
              </a:rPr>
              <a:t>pada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indeks</a:t>
            </a:r>
            <a:r>
              <a:rPr lang="en-US" dirty="0">
                <a:latin typeface="Arial" charset="0"/>
                <a:cs typeface="Arial" charset="0"/>
              </a:rPr>
              <a:t> ke-0 (j) </a:t>
            </a:r>
            <a:r>
              <a:rPr lang="en-US" dirty="0" err="1">
                <a:latin typeface="Arial" charset="0"/>
                <a:cs typeface="Arial" charset="0"/>
              </a:rPr>
              <a:t>dibandingkan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dengan</a:t>
            </a:r>
            <a:r>
              <a:rPr lang="en-US" dirty="0">
                <a:latin typeface="Arial" charset="0"/>
                <a:cs typeface="Arial" charset="0"/>
              </a:rPr>
              <a:t> key, </a:t>
            </a:r>
            <a:r>
              <a:rPr lang="en-US" dirty="0" err="1">
                <a:latin typeface="Arial" charset="0"/>
                <a:cs typeface="Arial" charset="0"/>
              </a:rPr>
              <a:t>karena</a:t>
            </a:r>
            <a:r>
              <a:rPr lang="en-US" dirty="0">
                <a:latin typeface="Arial" charset="0"/>
                <a:cs typeface="Arial" charset="0"/>
              </a:rPr>
              <a:t> 3 &lt; 4 (</a:t>
            </a:r>
            <a:r>
              <a:rPr lang="en-US" dirty="0" err="1">
                <a:latin typeface="Arial" charset="0"/>
                <a:cs typeface="Arial" charset="0"/>
              </a:rPr>
              <a:t>var</a:t>
            </a:r>
            <a:r>
              <a:rPr lang="en-US" dirty="0">
                <a:latin typeface="Arial" charset="0"/>
                <a:cs typeface="Arial" charset="0"/>
              </a:rPr>
              <a:t> C </a:t>
            </a:r>
            <a:r>
              <a:rPr lang="en-US" dirty="0" err="1">
                <a:latin typeface="Arial" charset="0"/>
                <a:cs typeface="Arial" charset="0"/>
              </a:rPr>
              <a:t>bertambah</a:t>
            </a:r>
            <a:r>
              <a:rPr lang="en-US" dirty="0">
                <a:latin typeface="Arial" charset="0"/>
                <a:cs typeface="Arial" charset="0"/>
              </a:rPr>
              <a:t> 1) </a:t>
            </a:r>
            <a:r>
              <a:rPr lang="en-AU" dirty="0">
                <a:latin typeface="Arial" charset="0"/>
                <a:cs typeface="Arial" charset="0"/>
              </a:rPr>
              <a:t>, </a:t>
            </a:r>
            <a:r>
              <a:rPr lang="en-AU" dirty="0" err="1">
                <a:latin typeface="Arial" charset="0"/>
                <a:cs typeface="Arial" charset="0"/>
              </a:rPr>
              <a:t>maka</a:t>
            </a:r>
            <a:r>
              <a:rPr lang="en-AU" dirty="0">
                <a:latin typeface="Arial" charset="0"/>
                <a:cs typeface="Arial" charset="0"/>
              </a:rPr>
              <a:t> proses </a:t>
            </a:r>
            <a:r>
              <a:rPr lang="en-AU" dirty="0" err="1">
                <a:latin typeface="Arial" charset="0"/>
                <a:cs typeface="Arial" charset="0"/>
              </a:rPr>
              <a:t>membandingkan</a:t>
            </a:r>
            <a:r>
              <a:rPr lang="en-AU" dirty="0">
                <a:latin typeface="Arial" charset="0"/>
                <a:cs typeface="Arial" charset="0"/>
              </a:rPr>
              <a:t> </a:t>
            </a:r>
            <a:r>
              <a:rPr lang="en-AU" dirty="0" err="1">
                <a:latin typeface="Arial" charset="0"/>
                <a:cs typeface="Arial" charset="0"/>
              </a:rPr>
              <a:t>selesai</a:t>
            </a:r>
            <a:r>
              <a:rPr lang="en-AU" dirty="0">
                <a:latin typeface="Arial" charset="0"/>
                <a:cs typeface="Arial" charset="0"/>
              </a:rPr>
              <a:t>.</a:t>
            </a:r>
          </a:p>
          <a:p>
            <a:pPr marL="357188" indent="-357188"/>
            <a:r>
              <a:rPr lang="en-AU" dirty="0">
                <a:latin typeface="Arial" charset="0"/>
                <a:cs typeface="Arial" charset="0"/>
              </a:rPr>
              <a:t>5.  </a:t>
            </a:r>
            <a:r>
              <a:rPr lang="en-AU" dirty="0" err="1">
                <a:latin typeface="Arial" charset="0"/>
                <a:cs typeface="Arial" charset="0"/>
              </a:rPr>
              <a:t>Selanjutnya</a:t>
            </a:r>
            <a:r>
              <a:rPr lang="en-AU" dirty="0">
                <a:latin typeface="Arial" charset="0"/>
                <a:cs typeface="Arial" charset="0"/>
              </a:rPr>
              <a:t> </a:t>
            </a:r>
            <a:r>
              <a:rPr lang="en-AU" dirty="0" err="1">
                <a:latin typeface="Arial" charset="0"/>
                <a:cs typeface="Arial" charset="0"/>
              </a:rPr>
              <a:t>sisipkan</a:t>
            </a:r>
            <a:r>
              <a:rPr lang="en-AU" dirty="0">
                <a:latin typeface="Arial" charset="0"/>
                <a:cs typeface="Arial" charset="0"/>
              </a:rPr>
              <a:t> key </a:t>
            </a:r>
            <a:r>
              <a:rPr lang="en-AU" dirty="0" err="1">
                <a:latin typeface="Arial" charset="0"/>
                <a:cs typeface="Arial" charset="0"/>
              </a:rPr>
              <a:t>pada</a:t>
            </a:r>
            <a:r>
              <a:rPr lang="en-AU" dirty="0">
                <a:latin typeface="Arial" charset="0"/>
                <a:cs typeface="Arial" charset="0"/>
              </a:rPr>
              <a:t> data </a:t>
            </a:r>
            <a:r>
              <a:rPr lang="en-AU" dirty="0" err="1">
                <a:latin typeface="Arial" charset="0"/>
                <a:cs typeface="Arial" charset="0"/>
              </a:rPr>
              <a:t>indeks</a:t>
            </a:r>
            <a:r>
              <a:rPr lang="en-AU" dirty="0">
                <a:latin typeface="Arial" charset="0"/>
                <a:cs typeface="Arial" charset="0"/>
              </a:rPr>
              <a:t> ke-1 (j+1). </a:t>
            </a:r>
            <a:r>
              <a:rPr lang="en-US" dirty="0">
                <a:latin typeface="Arial" charset="0"/>
                <a:cs typeface="Arial" charset="0"/>
              </a:rPr>
              <a:t>A</a:t>
            </a:r>
            <a:r>
              <a:rPr lang="id-ID" dirty="0">
                <a:latin typeface="Arial" charset="0"/>
                <a:cs typeface="Arial" charset="0"/>
              </a:rPr>
              <a:t>[j+1] </a:t>
            </a:r>
            <a:r>
              <a:rPr lang="id-ID" dirty="0">
                <a:latin typeface="Arial" charset="0"/>
                <a:cs typeface="Arial" charset="0"/>
                <a:sym typeface="Symbol" pitchFamily="18" charset="2"/>
              </a:rPr>
              <a:t></a:t>
            </a:r>
            <a:r>
              <a:rPr lang="id-ID" dirty="0">
                <a:latin typeface="Arial" charset="0"/>
                <a:cs typeface="Arial" charset="0"/>
              </a:rPr>
              <a:t> key</a:t>
            </a:r>
            <a:r>
              <a:rPr lang="en-AU" dirty="0">
                <a:latin typeface="Arial" charset="0"/>
                <a:cs typeface="Arial" charset="0"/>
              </a:rPr>
              <a:t>, </a:t>
            </a:r>
            <a:r>
              <a:rPr lang="en-AU" dirty="0" err="1">
                <a:latin typeface="Arial" charset="0"/>
                <a:cs typeface="Arial" charset="0"/>
              </a:rPr>
              <a:t>maka</a:t>
            </a:r>
            <a:r>
              <a:rPr lang="en-AU" dirty="0">
                <a:latin typeface="Arial" charset="0"/>
                <a:cs typeface="Arial" charset="0"/>
              </a:rPr>
              <a:t> A[1] = 4. </a:t>
            </a:r>
            <a:r>
              <a:rPr lang="en-AU" dirty="0" err="1">
                <a:latin typeface="Arial" charset="0"/>
                <a:cs typeface="Arial" charset="0"/>
              </a:rPr>
              <a:t>Variabel</a:t>
            </a:r>
            <a:r>
              <a:rPr lang="en-AU" dirty="0">
                <a:latin typeface="Arial" charset="0"/>
                <a:cs typeface="Arial" charset="0"/>
              </a:rPr>
              <a:t> M </a:t>
            </a:r>
            <a:r>
              <a:rPr lang="en-AU" dirty="0" err="1">
                <a:latin typeface="Arial" charset="0"/>
                <a:cs typeface="Arial" charset="0"/>
              </a:rPr>
              <a:t>bertambah</a:t>
            </a:r>
            <a:r>
              <a:rPr lang="en-AU" dirty="0">
                <a:latin typeface="Arial" charset="0"/>
                <a:cs typeface="Arial" charset="0"/>
              </a:rPr>
              <a:t> 1. </a:t>
            </a:r>
            <a:r>
              <a:rPr lang="en-US" dirty="0" err="1">
                <a:latin typeface="Arial" charset="0"/>
              </a:rPr>
              <a:t>Sekarang</a:t>
            </a:r>
            <a:r>
              <a:rPr lang="en-US" dirty="0">
                <a:latin typeface="Arial" charset="0"/>
              </a:rPr>
              <a:t> 3 data </a:t>
            </a:r>
            <a:r>
              <a:rPr lang="en-US" dirty="0" err="1">
                <a:latin typeface="Arial" charset="0"/>
              </a:rPr>
              <a:t>pertama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sudah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terurut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secara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relatif</a:t>
            </a:r>
            <a:r>
              <a:rPr lang="en-US" dirty="0">
                <a:latin typeface="Arial" charset="0"/>
              </a:rPr>
              <a:t> </a:t>
            </a:r>
            <a:endParaRPr lang="en-AU" dirty="0"/>
          </a:p>
          <a:p>
            <a:pPr marL="357188" indent="-357188"/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13833" y="1558926"/>
            <a:ext cx="1026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Sisipkan data pada indeks ke-3 (6) ke daerah abu-abu. 4 Data pertama sudah terurut secara relatif </a:t>
            </a:r>
          </a:p>
        </p:txBody>
      </p:sp>
      <p:grpSp>
        <p:nvGrpSpPr>
          <p:cNvPr id="22531" name="Group 1"/>
          <p:cNvGrpSpPr>
            <a:grpSpLocks/>
          </p:cNvGrpSpPr>
          <p:nvPr/>
        </p:nvGrpSpPr>
        <p:grpSpPr bwMode="auto">
          <a:xfrm>
            <a:off x="698500" y="2044373"/>
            <a:ext cx="10160000" cy="762000"/>
            <a:chOff x="434975" y="1676400"/>
            <a:chExt cx="7620000" cy="762000"/>
          </a:xfrm>
        </p:grpSpPr>
        <p:sp>
          <p:nvSpPr>
            <p:cNvPr id="22576" name="Rectangle 3"/>
            <p:cNvSpPr>
              <a:spLocks noChangeArrowheads="1"/>
            </p:cNvSpPr>
            <p:nvPr/>
          </p:nvSpPr>
          <p:spPr bwMode="auto">
            <a:xfrm>
              <a:off x="434975" y="16764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7" name="Rectangle 4"/>
            <p:cNvSpPr>
              <a:spLocks noChangeArrowheads="1"/>
            </p:cNvSpPr>
            <p:nvPr/>
          </p:nvSpPr>
          <p:spPr bwMode="auto">
            <a:xfrm>
              <a:off x="1196975" y="16764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Rectangle 5"/>
            <p:cNvSpPr>
              <a:spLocks noChangeArrowheads="1"/>
            </p:cNvSpPr>
            <p:nvPr/>
          </p:nvSpPr>
          <p:spPr bwMode="auto">
            <a:xfrm>
              <a:off x="1958975" y="16764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Rectangle 6"/>
            <p:cNvSpPr>
              <a:spLocks noChangeArrowheads="1"/>
            </p:cNvSpPr>
            <p:nvPr/>
          </p:nvSpPr>
          <p:spPr bwMode="auto">
            <a:xfrm>
              <a:off x="2720975" y="16764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Rectangle 7"/>
            <p:cNvSpPr>
              <a:spLocks noChangeArrowheads="1"/>
            </p:cNvSpPr>
            <p:nvPr/>
          </p:nvSpPr>
          <p:spPr bwMode="auto">
            <a:xfrm>
              <a:off x="3482975" y="1676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1" name="Rectangle 8"/>
            <p:cNvSpPr>
              <a:spLocks noChangeArrowheads="1"/>
            </p:cNvSpPr>
            <p:nvPr/>
          </p:nvSpPr>
          <p:spPr bwMode="auto">
            <a:xfrm>
              <a:off x="4244975" y="1676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2" name="Rectangle 9"/>
            <p:cNvSpPr>
              <a:spLocks noChangeArrowheads="1"/>
            </p:cNvSpPr>
            <p:nvPr/>
          </p:nvSpPr>
          <p:spPr bwMode="auto">
            <a:xfrm>
              <a:off x="5006975" y="1676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3" name="Rectangle 10"/>
            <p:cNvSpPr>
              <a:spLocks noChangeArrowheads="1"/>
            </p:cNvSpPr>
            <p:nvPr/>
          </p:nvSpPr>
          <p:spPr bwMode="auto">
            <a:xfrm>
              <a:off x="5768975" y="1676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4" name="Rectangle 11"/>
            <p:cNvSpPr>
              <a:spLocks noChangeArrowheads="1"/>
            </p:cNvSpPr>
            <p:nvPr/>
          </p:nvSpPr>
          <p:spPr bwMode="auto">
            <a:xfrm>
              <a:off x="6530975" y="1676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Rectangle 12"/>
            <p:cNvSpPr>
              <a:spLocks noChangeArrowheads="1"/>
            </p:cNvSpPr>
            <p:nvPr/>
          </p:nvSpPr>
          <p:spPr bwMode="auto">
            <a:xfrm>
              <a:off x="7292975" y="1676400"/>
              <a:ext cx="762000" cy="76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Rectangle 13"/>
            <p:cNvSpPr>
              <a:spLocks noChangeArrowheads="1"/>
            </p:cNvSpPr>
            <p:nvPr/>
          </p:nvSpPr>
          <p:spPr bwMode="auto">
            <a:xfrm>
              <a:off x="7514503" y="1828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5</a:t>
              </a:r>
            </a:p>
          </p:txBody>
        </p:sp>
        <p:sp>
          <p:nvSpPr>
            <p:cNvPr id="22587" name="Rectangle 14"/>
            <p:cNvSpPr>
              <a:spLocks noChangeArrowheads="1"/>
            </p:cNvSpPr>
            <p:nvPr/>
          </p:nvSpPr>
          <p:spPr bwMode="auto">
            <a:xfrm>
              <a:off x="2868156" y="1828800"/>
              <a:ext cx="439063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2588" name="Rectangle 15"/>
            <p:cNvSpPr>
              <a:spLocks noChangeArrowheads="1"/>
            </p:cNvSpPr>
            <p:nvPr/>
          </p:nvSpPr>
          <p:spPr bwMode="auto">
            <a:xfrm>
              <a:off x="3704503" y="1828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8</a:t>
              </a:r>
            </a:p>
          </p:txBody>
        </p:sp>
        <p:sp>
          <p:nvSpPr>
            <p:cNvPr id="22589" name="Rectangle 16"/>
            <p:cNvSpPr>
              <a:spLocks noChangeArrowheads="1"/>
            </p:cNvSpPr>
            <p:nvPr/>
          </p:nvSpPr>
          <p:spPr bwMode="auto">
            <a:xfrm>
              <a:off x="4466503" y="1828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22590" name="Rectangle 17"/>
            <p:cNvSpPr>
              <a:spLocks noChangeArrowheads="1"/>
            </p:cNvSpPr>
            <p:nvPr/>
          </p:nvSpPr>
          <p:spPr bwMode="auto">
            <a:xfrm>
              <a:off x="5228503" y="1828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7</a:t>
              </a:r>
            </a:p>
          </p:txBody>
        </p:sp>
        <p:sp>
          <p:nvSpPr>
            <p:cNvPr id="22591" name="Rectangle 18"/>
            <p:cNvSpPr>
              <a:spLocks noChangeArrowheads="1"/>
            </p:cNvSpPr>
            <p:nvPr/>
          </p:nvSpPr>
          <p:spPr bwMode="auto">
            <a:xfrm>
              <a:off x="5990503" y="1828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22592" name="Rectangle 19"/>
            <p:cNvSpPr>
              <a:spLocks noChangeArrowheads="1"/>
            </p:cNvSpPr>
            <p:nvPr/>
          </p:nvSpPr>
          <p:spPr bwMode="auto">
            <a:xfrm>
              <a:off x="6752503" y="1828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22593" name="Rectangle 20"/>
            <p:cNvSpPr>
              <a:spLocks noChangeArrowheads="1"/>
            </p:cNvSpPr>
            <p:nvPr/>
          </p:nvSpPr>
          <p:spPr bwMode="auto">
            <a:xfrm>
              <a:off x="656503" y="18288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2594" name="Rectangle 21"/>
            <p:cNvSpPr>
              <a:spLocks noChangeArrowheads="1"/>
            </p:cNvSpPr>
            <p:nvPr/>
          </p:nvSpPr>
          <p:spPr bwMode="auto">
            <a:xfrm>
              <a:off x="2202728" y="18288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2595" name="Rectangle 22"/>
            <p:cNvSpPr>
              <a:spLocks noChangeArrowheads="1"/>
            </p:cNvSpPr>
            <p:nvPr/>
          </p:nvSpPr>
          <p:spPr bwMode="auto">
            <a:xfrm>
              <a:off x="1440728" y="18288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609600" y="3276601"/>
            <a:ext cx="1026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Ulangi Proses ini sampai data terurut semuanya.</a:t>
            </a:r>
          </a:p>
          <a:p>
            <a:endParaRPr lang="en-US">
              <a:latin typeface="Arial" charset="0"/>
            </a:endParaRPr>
          </a:p>
        </p:txBody>
      </p:sp>
      <p:grpSp>
        <p:nvGrpSpPr>
          <p:cNvPr id="22533" name="Group 2"/>
          <p:cNvGrpSpPr>
            <a:grpSpLocks/>
          </p:cNvGrpSpPr>
          <p:nvPr/>
        </p:nvGrpSpPr>
        <p:grpSpPr bwMode="auto">
          <a:xfrm>
            <a:off x="664633" y="3886200"/>
            <a:ext cx="10160000" cy="762000"/>
            <a:chOff x="457200" y="3733800"/>
            <a:chExt cx="7620000" cy="762000"/>
          </a:xfrm>
        </p:grpSpPr>
        <p:sp>
          <p:nvSpPr>
            <p:cNvPr id="22556" name="Rectangle 24"/>
            <p:cNvSpPr>
              <a:spLocks noChangeArrowheads="1"/>
            </p:cNvSpPr>
            <p:nvPr/>
          </p:nvSpPr>
          <p:spPr bwMode="auto">
            <a:xfrm>
              <a:off x="457200" y="37338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Rectangle 25"/>
            <p:cNvSpPr>
              <a:spLocks noChangeArrowheads="1"/>
            </p:cNvSpPr>
            <p:nvPr/>
          </p:nvSpPr>
          <p:spPr bwMode="auto">
            <a:xfrm>
              <a:off x="1219200" y="37338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Rectangle 26"/>
            <p:cNvSpPr>
              <a:spLocks noChangeArrowheads="1"/>
            </p:cNvSpPr>
            <p:nvPr/>
          </p:nvSpPr>
          <p:spPr bwMode="auto">
            <a:xfrm>
              <a:off x="1981200" y="37338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Rectangle 27"/>
            <p:cNvSpPr>
              <a:spLocks noChangeArrowheads="1"/>
            </p:cNvSpPr>
            <p:nvPr/>
          </p:nvSpPr>
          <p:spPr bwMode="auto">
            <a:xfrm>
              <a:off x="2743200" y="37338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Rectangle 28"/>
            <p:cNvSpPr>
              <a:spLocks noChangeArrowheads="1"/>
            </p:cNvSpPr>
            <p:nvPr/>
          </p:nvSpPr>
          <p:spPr bwMode="auto">
            <a:xfrm>
              <a:off x="3505200" y="37338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9"/>
            <p:cNvSpPr>
              <a:spLocks noChangeArrowheads="1"/>
            </p:cNvSpPr>
            <p:nvPr/>
          </p:nvSpPr>
          <p:spPr bwMode="auto">
            <a:xfrm>
              <a:off x="4267200" y="3733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Rectangle 30"/>
            <p:cNvSpPr>
              <a:spLocks noChangeArrowheads="1"/>
            </p:cNvSpPr>
            <p:nvPr/>
          </p:nvSpPr>
          <p:spPr bwMode="auto">
            <a:xfrm>
              <a:off x="5029200" y="3733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Rectangle 31"/>
            <p:cNvSpPr>
              <a:spLocks noChangeArrowheads="1"/>
            </p:cNvSpPr>
            <p:nvPr/>
          </p:nvSpPr>
          <p:spPr bwMode="auto">
            <a:xfrm>
              <a:off x="5791200" y="3733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Rectangle 32"/>
            <p:cNvSpPr>
              <a:spLocks noChangeArrowheads="1"/>
            </p:cNvSpPr>
            <p:nvPr/>
          </p:nvSpPr>
          <p:spPr bwMode="auto">
            <a:xfrm>
              <a:off x="6553200" y="37338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Rectangle 33"/>
            <p:cNvSpPr>
              <a:spLocks noChangeArrowheads="1"/>
            </p:cNvSpPr>
            <p:nvPr/>
          </p:nvSpPr>
          <p:spPr bwMode="auto">
            <a:xfrm>
              <a:off x="7315200" y="3733800"/>
              <a:ext cx="762000" cy="76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Rectangle 34"/>
            <p:cNvSpPr>
              <a:spLocks noChangeArrowheads="1"/>
            </p:cNvSpPr>
            <p:nvPr/>
          </p:nvSpPr>
          <p:spPr bwMode="auto">
            <a:xfrm>
              <a:off x="7536728" y="38862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5</a:t>
              </a:r>
            </a:p>
          </p:txBody>
        </p:sp>
        <p:sp>
          <p:nvSpPr>
            <p:cNvPr id="22567" name="Rectangle 35"/>
            <p:cNvSpPr>
              <a:spLocks noChangeArrowheads="1"/>
            </p:cNvSpPr>
            <p:nvPr/>
          </p:nvSpPr>
          <p:spPr bwMode="auto">
            <a:xfrm>
              <a:off x="3652381" y="3886200"/>
              <a:ext cx="439063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2568" name="Rectangle 36"/>
            <p:cNvSpPr>
              <a:spLocks noChangeArrowheads="1"/>
            </p:cNvSpPr>
            <p:nvPr/>
          </p:nvSpPr>
          <p:spPr bwMode="auto">
            <a:xfrm>
              <a:off x="2942503" y="38862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2569" name="Rectangle 37"/>
            <p:cNvSpPr>
              <a:spLocks noChangeArrowheads="1"/>
            </p:cNvSpPr>
            <p:nvPr/>
          </p:nvSpPr>
          <p:spPr bwMode="auto">
            <a:xfrm>
              <a:off x="4488728" y="38862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22570" name="Rectangle 38"/>
            <p:cNvSpPr>
              <a:spLocks noChangeArrowheads="1"/>
            </p:cNvSpPr>
            <p:nvPr/>
          </p:nvSpPr>
          <p:spPr bwMode="auto">
            <a:xfrm>
              <a:off x="5250728" y="38862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7</a:t>
              </a:r>
            </a:p>
          </p:txBody>
        </p:sp>
        <p:sp>
          <p:nvSpPr>
            <p:cNvPr id="22571" name="Rectangle 39"/>
            <p:cNvSpPr>
              <a:spLocks noChangeArrowheads="1"/>
            </p:cNvSpPr>
            <p:nvPr/>
          </p:nvSpPr>
          <p:spPr bwMode="auto">
            <a:xfrm>
              <a:off x="6012728" y="38862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22572" name="Rectangle 40"/>
            <p:cNvSpPr>
              <a:spLocks noChangeArrowheads="1"/>
            </p:cNvSpPr>
            <p:nvPr/>
          </p:nvSpPr>
          <p:spPr bwMode="auto">
            <a:xfrm>
              <a:off x="6774728" y="38862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22573" name="Rectangle 41"/>
            <p:cNvSpPr>
              <a:spLocks noChangeArrowheads="1"/>
            </p:cNvSpPr>
            <p:nvPr/>
          </p:nvSpPr>
          <p:spPr bwMode="auto">
            <a:xfrm>
              <a:off x="678728" y="38862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2574" name="Rectangle 42"/>
            <p:cNvSpPr>
              <a:spLocks noChangeArrowheads="1"/>
            </p:cNvSpPr>
            <p:nvPr/>
          </p:nvSpPr>
          <p:spPr bwMode="auto">
            <a:xfrm>
              <a:off x="2224953" y="38862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2575" name="Rectangle 43"/>
            <p:cNvSpPr>
              <a:spLocks noChangeArrowheads="1"/>
            </p:cNvSpPr>
            <p:nvPr/>
          </p:nvSpPr>
          <p:spPr bwMode="auto">
            <a:xfrm>
              <a:off x="1462953" y="38862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4</a:t>
              </a:r>
            </a:p>
          </p:txBody>
        </p:sp>
      </p:grpSp>
      <p:grpSp>
        <p:nvGrpSpPr>
          <p:cNvPr id="22534" name="Group 3"/>
          <p:cNvGrpSpPr>
            <a:grpSpLocks/>
          </p:cNvGrpSpPr>
          <p:nvPr/>
        </p:nvGrpSpPr>
        <p:grpSpPr bwMode="auto">
          <a:xfrm>
            <a:off x="698500" y="4810125"/>
            <a:ext cx="10160000" cy="762000"/>
            <a:chOff x="457200" y="4800600"/>
            <a:chExt cx="7620000" cy="762000"/>
          </a:xfrm>
        </p:grpSpPr>
        <p:sp>
          <p:nvSpPr>
            <p:cNvPr id="22536" name="Rectangle 44"/>
            <p:cNvSpPr>
              <a:spLocks noChangeArrowheads="1"/>
            </p:cNvSpPr>
            <p:nvPr/>
          </p:nvSpPr>
          <p:spPr bwMode="auto">
            <a:xfrm>
              <a:off x="457200" y="48006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Rectangle 45"/>
            <p:cNvSpPr>
              <a:spLocks noChangeArrowheads="1"/>
            </p:cNvSpPr>
            <p:nvPr/>
          </p:nvSpPr>
          <p:spPr bwMode="auto">
            <a:xfrm>
              <a:off x="1219200" y="48006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Rectangle 46"/>
            <p:cNvSpPr>
              <a:spLocks noChangeArrowheads="1"/>
            </p:cNvSpPr>
            <p:nvPr/>
          </p:nvSpPr>
          <p:spPr bwMode="auto">
            <a:xfrm>
              <a:off x="1981200" y="48006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Rectangle 47"/>
            <p:cNvSpPr>
              <a:spLocks noChangeArrowheads="1"/>
            </p:cNvSpPr>
            <p:nvPr/>
          </p:nvSpPr>
          <p:spPr bwMode="auto">
            <a:xfrm>
              <a:off x="2743200" y="48006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Rectangle 48"/>
            <p:cNvSpPr>
              <a:spLocks noChangeArrowheads="1"/>
            </p:cNvSpPr>
            <p:nvPr/>
          </p:nvSpPr>
          <p:spPr bwMode="auto">
            <a:xfrm>
              <a:off x="3505200" y="48006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Rectangle 49"/>
            <p:cNvSpPr>
              <a:spLocks noChangeArrowheads="1"/>
            </p:cNvSpPr>
            <p:nvPr/>
          </p:nvSpPr>
          <p:spPr bwMode="auto">
            <a:xfrm>
              <a:off x="4267200" y="48006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Rectangle 50"/>
            <p:cNvSpPr>
              <a:spLocks noChangeArrowheads="1"/>
            </p:cNvSpPr>
            <p:nvPr/>
          </p:nvSpPr>
          <p:spPr bwMode="auto">
            <a:xfrm>
              <a:off x="5029200" y="48006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Rectangle 51"/>
            <p:cNvSpPr>
              <a:spLocks noChangeArrowheads="1"/>
            </p:cNvSpPr>
            <p:nvPr/>
          </p:nvSpPr>
          <p:spPr bwMode="auto">
            <a:xfrm>
              <a:off x="5791200" y="48006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Rectangle 52"/>
            <p:cNvSpPr>
              <a:spLocks noChangeArrowheads="1"/>
            </p:cNvSpPr>
            <p:nvPr/>
          </p:nvSpPr>
          <p:spPr bwMode="auto">
            <a:xfrm>
              <a:off x="6553200" y="48006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Rectangle 53"/>
            <p:cNvSpPr>
              <a:spLocks noChangeArrowheads="1"/>
            </p:cNvSpPr>
            <p:nvPr/>
          </p:nvSpPr>
          <p:spPr bwMode="auto">
            <a:xfrm>
              <a:off x="7315200" y="4800600"/>
              <a:ext cx="762000" cy="76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Rectangle 54"/>
            <p:cNvSpPr>
              <a:spLocks noChangeArrowheads="1"/>
            </p:cNvSpPr>
            <p:nvPr/>
          </p:nvSpPr>
          <p:spPr bwMode="auto">
            <a:xfrm>
              <a:off x="7536728" y="49530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5</a:t>
              </a:r>
            </a:p>
          </p:txBody>
        </p:sp>
        <p:sp>
          <p:nvSpPr>
            <p:cNvPr id="22547" name="Rectangle 55"/>
            <p:cNvSpPr>
              <a:spLocks noChangeArrowheads="1"/>
            </p:cNvSpPr>
            <p:nvPr/>
          </p:nvSpPr>
          <p:spPr bwMode="auto">
            <a:xfrm>
              <a:off x="4414381" y="4953000"/>
              <a:ext cx="439063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2548" name="Rectangle 56"/>
            <p:cNvSpPr>
              <a:spLocks noChangeArrowheads="1"/>
            </p:cNvSpPr>
            <p:nvPr/>
          </p:nvSpPr>
          <p:spPr bwMode="auto">
            <a:xfrm>
              <a:off x="2942503" y="49530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2549" name="Rectangle 57"/>
            <p:cNvSpPr>
              <a:spLocks noChangeArrowheads="1"/>
            </p:cNvSpPr>
            <p:nvPr/>
          </p:nvSpPr>
          <p:spPr bwMode="auto">
            <a:xfrm>
              <a:off x="3780703" y="49530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2550" name="Rectangle 58"/>
            <p:cNvSpPr>
              <a:spLocks noChangeArrowheads="1"/>
            </p:cNvSpPr>
            <p:nvPr/>
          </p:nvSpPr>
          <p:spPr bwMode="auto">
            <a:xfrm>
              <a:off x="5250728" y="49530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7</a:t>
              </a:r>
            </a:p>
          </p:txBody>
        </p:sp>
        <p:sp>
          <p:nvSpPr>
            <p:cNvPr id="22551" name="Rectangle 59"/>
            <p:cNvSpPr>
              <a:spLocks noChangeArrowheads="1"/>
            </p:cNvSpPr>
            <p:nvPr/>
          </p:nvSpPr>
          <p:spPr bwMode="auto">
            <a:xfrm>
              <a:off x="6012728" y="49530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22552" name="Rectangle 60"/>
            <p:cNvSpPr>
              <a:spLocks noChangeArrowheads="1"/>
            </p:cNvSpPr>
            <p:nvPr/>
          </p:nvSpPr>
          <p:spPr bwMode="auto">
            <a:xfrm>
              <a:off x="6774728" y="49530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22553" name="Rectangle 61"/>
            <p:cNvSpPr>
              <a:spLocks noChangeArrowheads="1"/>
            </p:cNvSpPr>
            <p:nvPr/>
          </p:nvSpPr>
          <p:spPr bwMode="auto">
            <a:xfrm>
              <a:off x="678728" y="49530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2554" name="Rectangle 62"/>
            <p:cNvSpPr>
              <a:spLocks noChangeArrowheads="1"/>
            </p:cNvSpPr>
            <p:nvPr/>
          </p:nvSpPr>
          <p:spPr bwMode="auto">
            <a:xfrm>
              <a:off x="2224953" y="49530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2555" name="Rectangle 63"/>
            <p:cNvSpPr>
              <a:spLocks noChangeArrowheads="1"/>
            </p:cNvSpPr>
            <p:nvPr/>
          </p:nvSpPr>
          <p:spPr bwMode="auto">
            <a:xfrm>
              <a:off x="1462953" y="49530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22535" name="Rectangle 24"/>
          <p:cNvSpPr txBox="1">
            <a:spLocks noChangeArrowheads="1"/>
          </p:cNvSpPr>
          <p:nvPr/>
        </p:nvSpPr>
        <p:spPr bwMode="auto">
          <a:xfrm>
            <a:off x="1138767" y="220663"/>
            <a:ext cx="103907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latin typeface="Trebuchet MS" pitchFamily="34" charset="0"/>
              </a:rPr>
              <a:t>Cara Kerja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217592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16000" y="10668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032000" y="10668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048000" y="10668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064000" y="1066800"/>
            <a:ext cx="10160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080000" y="1066800"/>
            <a:ext cx="10160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096000" y="1066800"/>
            <a:ext cx="10160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112000" y="10668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8128000" y="10668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9144000" y="10668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0160000" y="1066800"/>
            <a:ext cx="10160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0455371" y="12192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5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393842" y="2362201"/>
            <a:ext cx="585417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431337" y="23622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8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447337" y="23622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9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8423371" y="12192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9439371" y="12192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1311371" y="12192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373004" y="12192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2357004" y="12192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7390437" y="152401"/>
            <a:ext cx="385042" cy="523220"/>
          </a:xfrm>
          <a:prstGeom prst="rect">
            <a:avLst/>
          </a:prstGeom>
          <a:solidFill>
            <a:srgbClr val="FFFFCC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CC0000"/>
                </a:solidFill>
                <a:latin typeface="Arial" charset="0"/>
              </a:rPr>
              <a:t>7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058333" y="31242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2074333" y="31242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3090333" y="31242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106333" y="31242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5122333" y="31242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6138333" y="31242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7154333" y="31242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8170333" y="31242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9186333" y="31242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10202333" y="3124200"/>
            <a:ext cx="10160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10497704" y="32766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5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7350575" y="3276601"/>
            <a:ext cx="585417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5489671" y="32766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8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4071" y="32766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9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8465704" y="32766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</a:t>
            </a: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9481704" y="32766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</a:t>
            </a: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1353704" y="32766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3415337" y="32766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2399337" y="32766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4372071" y="32766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7</a:t>
            </a:r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 flipV="1">
            <a:off x="7620000" y="76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6604000" y="1524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5588000" y="1524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4572000" y="1524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4165600" y="2209800"/>
            <a:ext cx="3048000" cy="762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AutoShape 47"/>
          <p:cNvSpPr>
            <a:spLocks noChangeArrowheads="1"/>
          </p:cNvSpPr>
          <p:nvPr/>
        </p:nvSpPr>
        <p:spPr bwMode="auto">
          <a:xfrm>
            <a:off x="7315200" y="2057400"/>
            <a:ext cx="6096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9264" name="AutoShape 48"/>
          <p:cNvSpPr>
            <a:spLocks noChangeArrowheads="1"/>
          </p:cNvSpPr>
          <p:nvPr/>
        </p:nvSpPr>
        <p:spPr bwMode="auto">
          <a:xfrm rot="16200000" flipH="1">
            <a:off x="4438650" y="311150"/>
            <a:ext cx="571500" cy="711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9265" name="AutoShape 49"/>
          <p:cNvSpPr>
            <a:spLocks noChangeArrowheads="1"/>
          </p:cNvSpPr>
          <p:nvPr/>
        </p:nvSpPr>
        <p:spPr bwMode="auto">
          <a:xfrm flipH="1">
            <a:off x="5181600" y="304800"/>
            <a:ext cx="18288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1058333" y="40386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2074333" y="40386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3090333" y="40386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4106333" y="40386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5122333" y="40386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138333" y="40386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7154333" y="40386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8170333" y="40386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9186333" y="4038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10202333" y="4038600"/>
            <a:ext cx="10160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10497704" y="4191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5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8366575" y="4191001"/>
            <a:ext cx="585417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6505671" y="41910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8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7420070" y="41910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9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1324071" y="41910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9481704" y="4191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2369704" y="41910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4431337" y="41910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9284" name="Rectangle 68"/>
          <p:cNvSpPr>
            <a:spLocks noChangeArrowheads="1"/>
          </p:cNvSpPr>
          <p:nvPr/>
        </p:nvSpPr>
        <p:spPr bwMode="auto">
          <a:xfrm>
            <a:off x="3415337" y="41910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9285" name="Rectangle 69"/>
          <p:cNvSpPr>
            <a:spLocks noChangeArrowheads="1"/>
          </p:cNvSpPr>
          <p:nvPr/>
        </p:nvSpPr>
        <p:spPr bwMode="auto">
          <a:xfrm>
            <a:off x="5388071" y="41910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7</a:t>
            </a:r>
          </a:p>
        </p:txBody>
      </p:sp>
      <p:sp>
        <p:nvSpPr>
          <p:cNvPr id="9286" name="Rectangle 70"/>
          <p:cNvSpPr>
            <a:spLocks noChangeArrowheads="1"/>
          </p:cNvSpPr>
          <p:nvPr/>
        </p:nvSpPr>
        <p:spPr bwMode="auto">
          <a:xfrm>
            <a:off x="1058333" y="49530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Rectangle 71"/>
          <p:cNvSpPr>
            <a:spLocks noChangeArrowheads="1"/>
          </p:cNvSpPr>
          <p:nvPr/>
        </p:nvSpPr>
        <p:spPr bwMode="auto">
          <a:xfrm>
            <a:off x="2074333" y="49530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Rectangle 72"/>
          <p:cNvSpPr>
            <a:spLocks noChangeArrowheads="1"/>
          </p:cNvSpPr>
          <p:nvPr/>
        </p:nvSpPr>
        <p:spPr bwMode="auto">
          <a:xfrm>
            <a:off x="3090333" y="49530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9" name="Rectangle 73"/>
          <p:cNvSpPr>
            <a:spLocks noChangeArrowheads="1"/>
          </p:cNvSpPr>
          <p:nvPr/>
        </p:nvSpPr>
        <p:spPr bwMode="auto">
          <a:xfrm>
            <a:off x="4106333" y="49530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0" name="Rectangle 74"/>
          <p:cNvSpPr>
            <a:spLocks noChangeArrowheads="1"/>
          </p:cNvSpPr>
          <p:nvPr/>
        </p:nvSpPr>
        <p:spPr bwMode="auto">
          <a:xfrm>
            <a:off x="5122333" y="49530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1" name="Rectangle 75"/>
          <p:cNvSpPr>
            <a:spLocks noChangeArrowheads="1"/>
          </p:cNvSpPr>
          <p:nvPr/>
        </p:nvSpPr>
        <p:spPr bwMode="auto">
          <a:xfrm>
            <a:off x="6138333" y="49530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2" name="Rectangle 76"/>
          <p:cNvSpPr>
            <a:spLocks noChangeArrowheads="1"/>
          </p:cNvSpPr>
          <p:nvPr/>
        </p:nvSpPr>
        <p:spPr bwMode="auto">
          <a:xfrm>
            <a:off x="7154333" y="49530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Rectangle 77"/>
          <p:cNvSpPr>
            <a:spLocks noChangeArrowheads="1"/>
          </p:cNvSpPr>
          <p:nvPr/>
        </p:nvSpPr>
        <p:spPr bwMode="auto">
          <a:xfrm>
            <a:off x="8170333" y="49530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Rectangle 78"/>
          <p:cNvSpPr>
            <a:spLocks noChangeArrowheads="1"/>
          </p:cNvSpPr>
          <p:nvPr/>
        </p:nvSpPr>
        <p:spPr bwMode="auto">
          <a:xfrm>
            <a:off x="9186333" y="49530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5" name="Rectangle 79"/>
          <p:cNvSpPr>
            <a:spLocks noChangeArrowheads="1"/>
          </p:cNvSpPr>
          <p:nvPr/>
        </p:nvSpPr>
        <p:spPr bwMode="auto">
          <a:xfrm>
            <a:off x="10202333" y="4953000"/>
            <a:ext cx="10160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Rectangle 80"/>
          <p:cNvSpPr>
            <a:spLocks noChangeArrowheads="1"/>
          </p:cNvSpPr>
          <p:nvPr/>
        </p:nvSpPr>
        <p:spPr bwMode="auto">
          <a:xfrm>
            <a:off x="10497704" y="51054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5</a:t>
            </a:r>
          </a:p>
        </p:txBody>
      </p:sp>
      <p:sp>
        <p:nvSpPr>
          <p:cNvPr id="9297" name="Rectangle 81"/>
          <p:cNvSpPr>
            <a:spLocks noChangeArrowheads="1"/>
          </p:cNvSpPr>
          <p:nvPr/>
        </p:nvSpPr>
        <p:spPr bwMode="auto">
          <a:xfrm>
            <a:off x="9441842" y="5105401"/>
            <a:ext cx="585417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sp>
        <p:nvSpPr>
          <p:cNvPr id="9298" name="Rectangle 82"/>
          <p:cNvSpPr>
            <a:spLocks noChangeArrowheads="1"/>
          </p:cNvSpPr>
          <p:nvPr/>
        </p:nvSpPr>
        <p:spPr bwMode="auto">
          <a:xfrm>
            <a:off x="7580937" y="51054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8</a:t>
            </a:r>
          </a:p>
        </p:txBody>
      </p:sp>
      <p:sp>
        <p:nvSpPr>
          <p:cNvPr id="9299" name="Rectangle 83"/>
          <p:cNvSpPr>
            <a:spLocks noChangeArrowheads="1"/>
          </p:cNvSpPr>
          <p:nvPr/>
        </p:nvSpPr>
        <p:spPr bwMode="auto">
          <a:xfrm>
            <a:off x="8495337" y="51054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9</a:t>
            </a:r>
          </a:p>
        </p:txBody>
      </p:sp>
      <p:sp>
        <p:nvSpPr>
          <p:cNvPr id="9300" name="Rectangle 84"/>
          <p:cNvSpPr>
            <a:spLocks noChangeArrowheads="1"/>
          </p:cNvSpPr>
          <p:nvPr/>
        </p:nvSpPr>
        <p:spPr bwMode="auto">
          <a:xfrm>
            <a:off x="2399337" y="51054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9301" name="Rectangle 85"/>
          <p:cNvSpPr>
            <a:spLocks noChangeArrowheads="1"/>
          </p:cNvSpPr>
          <p:nvPr/>
        </p:nvSpPr>
        <p:spPr bwMode="auto">
          <a:xfrm>
            <a:off x="1383337" y="51054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9302" name="Rectangle 86"/>
          <p:cNvSpPr>
            <a:spLocks noChangeArrowheads="1"/>
          </p:cNvSpPr>
          <p:nvPr/>
        </p:nvSpPr>
        <p:spPr bwMode="auto">
          <a:xfrm>
            <a:off x="3444971" y="51054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9303" name="Rectangle 87"/>
          <p:cNvSpPr>
            <a:spLocks noChangeArrowheads="1"/>
          </p:cNvSpPr>
          <p:nvPr/>
        </p:nvSpPr>
        <p:spPr bwMode="auto">
          <a:xfrm>
            <a:off x="5506604" y="51054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9304" name="Rectangle 88"/>
          <p:cNvSpPr>
            <a:spLocks noChangeArrowheads="1"/>
          </p:cNvSpPr>
          <p:nvPr/>
        </p:nvSpPr>
        <p:spPr bwMode="auto">
          <a:xfrm>
            <a:off x="4490604" y="51054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9305" name="Rectangle 89"/>
          <p:cNvSpPr>
            <a:spLocks noChangeArrowheads="1"/>
          </p:cNvSpPr>
          <p:nvPr/>
        </p:nvSpPr>
        <p:spPr bwMode="auto">
          <a:xfrm>
            <a:off x="6463337" y="51054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7</a:t>
            </a:r>
          </a:p>
        </p:txBody>
      </p:sp>
      <p:sp>
        <p:nvSpPr>
          <p:cNvPr id="9306" name="Rectangle 90"/>
          <p:cNvSpPr>
            <a:spLocks noChangeArrowheads="1"/>
          </p:cNvSpPr>
          <p:nvPr/>
        </p:nvSpPr>
        <p:spPr bwMode="auto">
          <a:xfrm>
            <a:off x="1058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07" name="Rectangle 91"/>
          <p:cNvSpPr>
            <a:spLocks noChangeArrowheads="1"/>
          </p:cNvSpPr>
          <p:nvPr/>
        </p:nvSpPr>
        <p:spPr bwMode="auto">
          <a:xfrm>
            <a:off x="2074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08" name="Rectangle 92"/>
          <p:cNvSpPr>
            <a:spLocks noChangeArrowheads="1"/>
          </p:cNvSpPr>
          <p:nvPr/>
        </p:nvSpPr>
        <p:spPr bwMode="auto">
          <a:xfrm>
            <a:off x="3090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09" name="Rectangle 93"/>
          <p:cNvSpPr>
            <a:spLocks noChangeArrowheads="1"/>
          </p:cNvSpPr>
          <p:nvPr/>
        </p:nvSpPr>
        <p:spPr bwMode="auto">
          <a:xfrm>
            <a:off x="4106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0" name="Rectangle 94"/>
          <p:cNvSpPr>
            <a:spLocks noChangeArrowheads="1"/>
          </p:cNvSpPr>
          <p:nvPr/>
        </p:nvSpPr>
        <p:spPr bwMode="auto">
          <a:xfrm>
            <a:off x="5122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1" name="Rectangle 95"/>
          <p:cNvSpPr>
            <a:spLocks noChangeArrowheads="1"/>
          </p:cNvSpPr>
          <p:nvPr/>
        </p:nvSpPr>
        <p:spPr bwMode="auto">
          <a:xfrm>
            <a:off x="6138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2" name="Rectangle 96"/>
          <p:cNvSpPr>
            <a:spLocks noChangeArrowheads="1"/>
          </p:cNvSpPr>
          <p:nvPr/>
        </p:nvSpPr>
        <p:spPr bwMode="auto">
          <a:xfrm>
            <a:off x="7154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3" name="Rectangle 97"/>
          <p:cNvSpPr>
            <a:spLocks noChangeArrowheads="1"/>
          </p:cNvSpPr>
          <p:nvPr/>
        </p:nvSpPr>
        <p:spPr bwMode="auto">
          <a:xfrm>
            <a:off x="8170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4" name="Rectangle 98"/>
          <p:cNvSpPr>
            <a:spLocks noChangeArrowheads="1"/>
          </p:cNvSpPr>
          <p:nvPr/>
        </p:nvSpPr>
        <p:spPr bwMode="auto">
          <a:xfrm>
            <a:off x="9186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5" name="Rectangle 99"/>
          <p:cNvSpPr>
            <a:spLocks noChangeArrowheads="1"/>
          </p:cNvSpPr>
          <p:nvPr/>
        </p:nvSpPr>
        <p:spPr bwMode="auto">
          <a:xfrm>
            <a:off x="10202333" y="5867400"/>
            <a:ext cx="1016000" cy="7620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6" name="Rectangle 100"/>
          <p:cNvSpPr>
            <a:spLocks noChangeArrowheads="1"/>
          </p:cNvSpPr>
          <p:nvPr/>
        </p:nvSpPr>
        <p:spPr bwMode="auto">
          <a:xfrm>
            <a:off x="5447337" y="60198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5</a:t>
            </a:r>
          </a:p>
        </p:txBody>
      </p:sp>
      <p:sp>
        <p:nvSpPr>
          <p:cNvPr id="9317" name="Rectangle 101"/>
          <p:cNvSpPr>
            <a:spLocks noChangeArrowheads="1"/>
          </p:cNvSpPr>
          <p:nvPr/>
        </p:nvSpPr>
        <p:spPr bwMode="auto">
          <a:xfrm>
            <a:off x="10356242" y="6019801"/>
            <a:ext cx="585417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sp>
        <p:nvSpPr>
          <p:cNvPr id="9318" name="Rectangle 102"/>
          <p:cNvSpPr>
            <a:spLocks noChangeArrowheads="1"/>
          </p:cNvSpPr>
          <p:nvPr/>
        </p:nvSpPr>
        <p:spPr bwMode="auto">
          <a:xfrm>
            <a:off x="8495337" y="60198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8</a:t>
            </a:r>
          </a:p>
        </p:txBody>
      </p:sp>
      <p:sp>
        <p:nvSpPr>
          <p:cNvPr id="9319" name="Rectangle 103"/>
          <p:cNvSpPr>
            <a:spLocks noChangeArrowheads="1"/>
          </p:cNvSpPr>
          <p:nvPr/>
        </p:nvSpPr>
        <p:spPr bwMode="auto">
          <a:xfrm>
            <a:off x="9409737" y="60198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9</a:t>
            </a:r>
          </a:p>
        </p:txBody>
      </p:sp>
      <p:sp>
        <p:nvSpPr>
          <p:cNvPr id="9320" name="Rectangle 104"/>
          <p:cNvSpPr>
            <a:spLocks noChangeArrowheads="1"/>
          </p:cNvSpPr>
          <p:nvPr/>
        </p:nvSpPr>
        <p:spPr bwMode="auto">
          <a:xfrm>
            <a:off x="2399337" y="60198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9321" name="Rectangle 105"/>
          <p:cNvSpPr>
            <a:spLocks noChangeArrowheads="1"/>
          </p:cNvSpPr>
          <p:nvPr/>
        </p:nvSpPr>
        <p:spPr bwMode="auto">
          <a:xfrm>
            <a:off x="1383337" y="60198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9322" name="Rectangle 106"/>
          <p:cNvSpPr>
            <a:spLocks noChangeArrowheads="1"/>
          </p:cNvSpPr>
          <p:nvPr/>
        </p:nvSpPr>
        <p:spPr bwMode="auto">
          <a:xfrm>
            <a:off x="3444971" y="60198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9323" name="Rectangle 107"/>
          <p:cNvSpPr>
            <a:spLocks noChangeArrowheads="1"/>
          </p:cNvSpPr>
          <p:nvPr/>
        </p:nvSpPr>
        <p:spPr bwMode="auto">
          <a:xfrm>
            <a:off x="6421004" y="60198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9324" name="Rectangle 108"/>
          <p:cNvSpPr>
            <a:spLocks noChangeArrowheads="1"/>
          </p:cNvSpPr>
          <p:nvPr/>
        </p:nvSpPr>
        <p:spPr bwMode="auto">
          <a:xfrm>
            <a:off x="4490604" y="60198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9325" name="Rectangle 109"/>
          <p:cNvSpPr>
            <a:spLocks noChangeArrowheads="1"/>
          </p:cNvSpPr>
          <p:nvPr/>
        </p:nvSpPr>
        <p:spPr bwMode="auto">
          <a:xfrm>
            <a:off x="7377737" y="6019801"/>
            <a:ext cx="385042" cy="52322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1369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utoUpdateAnimBg="0"/>
      <p:bldP spid="9229" grpId="0" animBg="1" autoUpdateAnimBg="0"/>
      <p:bldP spid="9230" grpId="0" animBg="1" autoUpdateAnimBg="0"/>
      <p:bldP spid="9231" grpId="0" animBg="1" autoUpdateAnimBg="0"/>
      <p:bldP spid="9232" grpId="0" autoUpdateAnimBg="0"/>
      <p:bldP spid="9233" grpId="0" autoUpdateAnimBg="0"/>
      <p:bldP spid="9234" grpId="0" animBg="1" autoUpdateAnimBg="0"/>
      <p:bldP spid="9235" grpId="0" animBg="1" autoUpdateAnimBg="0"/>
      <p:bldP spid="9236" grpId="0" animBg="1" autoUpdateAnimBg="0"/>
      <p:bldP spid="9237" grpId="0" animBg="1" autoUpdateAnimBg="0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 autoUpdateAnimBg="0"/>
      <p:bldP spid="9249" grpId="0" animBg="1" autoUpdateAnimBg="0"/>
      <p:bldP spid="9250" grpId="0" animBg="1" autoUpdateAnimBg="0"/>
      <p:bldP spid="9251" grpId="0" animBg="1" autoUpdateAnimBg="0"/>
      <p:bldP spid="9252" grpId="0" autoUpdateAnimBg="0"/>
      <p:bldP spid="9253" grpId="0" autoUpdateAnimBg="0"/>
      <p:bldP spid="9254" grpId="0" animBg="1" autoUpdateAnimBg="0"/>
      <p:bldP spid="9255" grpId="0" animBg="1" autoUpdateAnimBg="0"/>
      <p:bldP spid="9256" grpId="0" animBg="1" autoUpdateAnimBg="0"/>
      <p:bldP spid="9257" grpId="0" animBg="1" autoUpdateAnimBg="0"/>
      <p:bldP spid="9258" grpId="0" animBg="1"/>
      <p:bldP spid="9259" grpId="0" animBg="1"/>
      <p:bldP spid="9260" grpId="0" animBg="1"/>
      <p:bldP spid="9261" grpId="0" animBg="1"/>
      <p:bldP spid="9262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69" grpId="0" animBg="1"/>
      <p:bldP spid="9270" grpId="0" animBg="1"/>
      <p:bldP spid="9271" grpId="0" animBg="1"/>
      <p:bldP spid="9272" grpId="0" animBg="1"/>
      <p:bldP spid="9273" grpId="0" animBg="1"/>
      <p:bldP spid="9274" grpId="0" animBg="1"/>
      <p:bldP spid="9275" grpId="0" animBg="1"/>
      <p:bldP spid="9276" grpId="0" autoUpdateAnimBg="0"/>
      <p:bldP spid="9277" grpId="0" animBg="1" autoUpdateAnimBg="0"/>
      <p:bldP spid="9278" grpId="0" animBg="1" autoUpdateAnimBg="0"/>
      <p:bldP spid="9279" grpId="0" animBg="1" autoUpdateAnimBg="0"/>
      <p:bldP spid="9280" grpId="0" animBg="1" autoUpdateAnimBg="0"/>
      <p:bldP spid="9281" grpId="0" autoUpdateAnimBg="0"/>
      <p:bldP spid="9282" grpId="0" animBg="1" autoUpdateAnimBg="0"/>
      <p:bldP spid="9283" grpId="0" animBg="1" autoUpdateAnimBg="0"/>
      <p:bldP spid="9284" grpId="0" animBg="1" autoUpdateAnimBg="0"/>
      <p:bldP spid="9285" grpId="0" animBg="1" autoUpdateAnimBg="0"/>
      <p:bldP spid="9286" grpId="0" animBg="1"/>
      <p:bldP spid="9287" grpId="0" animBg="1"/>
      <p:bldP spid="9288" grpId="0" animBg="1"/>
      <p:bldP spid="9289" grpId="0" animBg="1"/>
      <p:bldP spid="9290" grpId="0" animBg="1"/>
      <p:bldP spid="9291" grpId="0" animBg="1"/>
      <p:bldP spid="9292" grpId="0" animBg="1"/>
      <p:bldP spid="9293" grpId="0" animBg="1"/>
      <p:bldP spid="9294" grpId="0" animBg="1"/>
      <p:bldP spid="9295" grpId="0" animBg="1"/>
      <p:bldP spid="9296" grpId="0" autoUpdateAnimBg="0"/>
      <p:bldP spid="9297" grpId="0" animBg="1" autoUpdateAnimBg="0"/>
      <p:bldP spid="9298" grpId="0" animBg="1" autoUpdateAnimBg="0"/>
      <p:bldP spid="9299" grpId="0" animBg="1" autoUpdateAnimBg="0"/>
      <p:bldP spid="9300" grpId="0" animBg="1" autoUpdateAnimBg="0"/>
      <p:bldP spid="9301" grpId="0" animBg="1" autoUpdateAnimBg="0"/>
      <p:bldP spid="9302" grpId="0" animBg="1" autoUpdateAnimBg="0"/>
      <p:bldP spid="9303" grpId="0" animBg="1" autoUpdateAnimBg="0"/>
      <p:bldP spid="9304" grpId="0" animBg="1" autoUpdateAnimBg="0"/>
      <p:bldP spid="9305" grpId="0" animBg="1" autoUpdateAnimBg="0"/>
      <p:bldP spid="9306" grpId="0" animBg="1"/>
      <p:bldP spid="9307" grpId="0" animBg="1"/>
      <p:bldP spid="9308" grpId="0" animBg="1"/>
      <p:bldP spid="9309" grpId="0" animBg="1"/>
      <p:bldP spid="9310" grpId="0" animBg="1"/>
      <p:bldP spid="9311" grpId="0" animBg="1"/>
      <p:bldP spid="9312" grpId="0" animBg="1"/>
      <p:bldP spid="9313" grpId="0" animBg="1"/>
      <p:bldP spid="9314" grpId="0" animBg="1"/>
      <p:bldP spid="9315" grpId="0" animBg="1"/>
      <p:bldP spid="9316" grpId="0" animBg="1" autoUpdateAnimBg="0"/>
      <p:bldP spid="9317" grpId="0" animBg="1" autoUpdateAnimBg="0"/>
      <p:bldP spid="9318" grpId="0" animBg="1" autoUpdateAnimBg="0"/>
      <p:bldP spid="9319" grpId="0" animBg="1" autoUpdateAnimBg="0"/>
      <p:bldP spid="9320" grpId="0" animBg="1" autoUpdateAnimBg="0"/>
      <p:bldP spid="9321" grpId="0" animBg="1" autoUpdateAnimBg="0"/>
      <p:bldP spid="9322" grpId="0" animBg="1" autoUpdateAnimBg="0"/>
      <p:bldP spid="9323" grpId="0" animBg="1" autoUpdateAnimBg="0"/>
      <p:bldP spid="9324" grpId="0" animBg="1" autoUpdateAnimBg="0"/>
      <p:bldP spid="932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Analisa Insertion Sort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Operation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key 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400" dirty="0" smtClean="0">
                <a:cs typeface="Times New Roman" pitchFamily="18" charset="0"/>
              </a:rPr>
              <a:t>	(</a:t>
            </a:r>
            <a:r>
              <a:rPr lang="en-US" sz="2400" dirty="0" smtClean="0">
                <a:cs typeface="Times New Roman" pitchFamily="18" charset="0"/>
              </a:rPr>
              <a:t>A</a:t>
            </a:r>
            <a:r>
              <a:rPr lang="id-ID" sz="2400" dirty="0" smtClean="0">
                <a:cs typeface="Times New Roman" pitchFamily="18" charset="0"/>
              </a:rPr>
              <a:t>[j]</a:t>
            </a:r>
            <a:r>
              <a:rPr lang="en-US" sz="2400" dirty="0" smtClean="0">
                <a:cs typeface="Times New Roman" pitchFamily="18" charset="0"/>
              </a:rPr>
              <a:t> &gt; key</a:t>
            </a:r>
            <a:r>
              <a:rPr lang="id-ID" sz="2400" dirty="0" smtClean="0"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400" dirty="0" smtClean="0">
                <a:cs typeface="Times New Roman" pitchFamily="18" charset="0"/>
              </a:rPr>
              <a:t> </a:t>
            </a:r>
            <a:endParaRPr lang="en-US" sz="24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Analisa</a:t>
            </a:r>
            <a:r>
              <a:rPr lang="en-US" dirty="0" smtClean="0"/>
              <a:t> Insertion Sort</a:t>
            </a:r>
            <a:br>
              <a:rPr lang="en-US" dirty="0" smtClean="0"/>
            </a:br>
            <a:r>
              <a:rPr lang="en-US" dirty="0" smtClean="0"/>
              <a:t>Best Case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228724" y="1819275"/>
            <a:ext cx="992695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Array sudah dalam keadaan terurut naik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Data ke-k yang akan diurutkan dibandingkan sebanyak 	satu kali dengan data ke- (k-1)</a:t>
            </a: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Loop terdalam tidak pernah dieksekusi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Jumlah pergeseran </a:t>
            </a:r>
            <a:r>
              <a:rPr lang="id-ID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(movement)</a:t>
            </a: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>
                <a:solidFill>
                  <a:srgbClr val="000000"/>
                </a:solidFill>
                <a:cs typeface="Times New Roman" pitchFamily="18" charset="0"/>
              </a:rPr>
              <a:t>M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Jumlah pembandingan key </a:t>
            </a:r>
            <a:r>
              <a:rPr lang="id-ID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(comparison)</a:t>
            </a: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id-ID" sz="2000" dirty="0">
                <a:solidFill>
                  <a:srgbClr val="000000"/>
                </a:solidFill>
                <a:cs typeface="Times New Roman" pitchFamily="18" charset="0"/>
              </a:rPr>
              <a:t>C =  n – 1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98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791428"/>
            <a:ext cx="10058400" cy="145075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/>
              <a:t>Insertion Sort</a:t>
            </a:r>
            <a:r>
              <a:rPr lang="en-AU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AU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id-ID" i="1" dirty="0" smtClean="0">
                <a:solidFill>
                  <a:srgbClr val="000000"/>
                </a:solidFill>
                <a:cs typeface="Times New Roman" pitchFamily="18" charset="0"/>
              </a:rPr>
              <a:t>Worst Case: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 smtClean="0">
              <a:cs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200149" y="1676401"/>
            <a:ext cx="8915401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Array dalam urutan kebalikannya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Loop terdalam dieksekusi sebanyak p-1 kali, untuk p = 2,3,..,n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Jumlah pergeseran </a:t>
            </a: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cs typeface="Times New Roman" pitchFamily="18" charset="0"/>
              </a:rPr>
              <a:t>M =	(n-1) + (1 + 2 + .. + n-1) </a:t>
            </a: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cs typeface="Times New Roman" pitchFamily="18" charset="0"/>
              </a:rPr>
              <a:t>M = (n-1) +  n * ( n-1)/2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Jumlah pembandingan key </a:t>
            </a: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cs typeface="Times New Roman" pitchFamily="18" charset="0"/>
              </a:rPr>
              <a:t>C =  (1 + 2 + .. + n-1) = n * (n-1) / 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9350" y="2838451"/>
            <a:ext cx="103632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Selection Sort</a:t>
            </a:r>
          </a:p>
        </p:txBody>
      </p:sp>
    </p:spTree>
    <p:extLst>
      <p:ext uri="{BB962C8B-B14F-4D97-AF65-F5344CB8AC3E}">
        <p14:creationId xmlns:p14="http://schemas.microsoft.com/office/powerpoint/2010/main" val="10459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Selection Sort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35076" y="1740536"/>
            <a:ext cx="9042400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 </a:t>
            </a:r>
            <a:r>
              <a:rPr lang="id-ID" b="1" dirty="0">
                <a:latin typeface="Times New Roman" pitchFamily="18" charset="0"/>
                <a:sym typeface="Symbol" pitchFamily="18" charset="2"/>
              </a:rPr>
              <a:t></a:t>
            </a: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0</a:t>
            </a:r>
            <a:endParaRPr lang="en-US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selama (i &lt; N-1) kerjakan baris 3 sampai dengan 11</a:t>
            </a:r>
            <a:endParaRPr lang="en-US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min </a:t>
            </a:r>
            <a:r>
              <a:rPr lang="id-ID" b="1" dirty="0">
                <a:latin typeface="Times New Roman" pitchFamily="18" charset="0"/>
                <a:sym typeface="Symbol" pitchFamily="18" charset="2"/>
              </a:rPr>
              <a:t></a:t>
            </a: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i 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j </a:t>
            </a:r>
            <a:r>
              <a:rPr lang="id-ID" b="1" dirty="0">
                <a:latin typeface="Times New Roman" pitchFamily="18" charset="0"/>
                <a:sym typeface="Symbol" pitchFamily="18" charset="2"/>
              </a:rPr>
              <a:t></a:t>
            </a: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i + 1</a:t>
            </a:r>
            <a:endParaRPr lang="en-US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Selama (j &lt; N) kerjakan baris 6 dan 7</a:t>
            </a:r>
            <a:endParaRPr lang="en-US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Jika (A[j] &lt; A[min]) maka min </a:t>
            </a:r>
            <a:r>
              <a:rPr lang="id-ID" b="1" dirty="0">
                <a:latin typeface="Times New Roman" pitchFamily="18" charset="0"/>
                <a:sym typeface="Symbol" pitchFamily="18" charset="2"/>
              </a:rPr>
              <a:t></a:t>
            </a: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j 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7"/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j </a:t>
            </a:r>
            <a:r>
              <a:rPr lang="id-ID" b="1" dirty="0">
                <a:latin typeface="Times New Roman" pitchFamily="18" charset="0"/>
                <a:sym typeface="Symbol" pitchFamily="18" charset="2"/>
              </a:rPr>
              <a:t></a:t>
            </a: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j + 1</a:t>
            </a:r>
            <a:endParaRPr lang="en-US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8"/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</a:rPr>
              <a:t>temp = </a:t>
            </a: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A[i] </a:t>
            </a:r>
            <a:endParaRPr lang="en-US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8"/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A[i] =  A[min]</a:t>
            </a:r>
            <a:endParaRPr lang="en-US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8"/>
            </a:pPr>
            <a:r>
              <a:rPr lang="en-GB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A[min] = temp</a:t>
            </a:r>
            <a:r>
              <a:rPr lang="id-ID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11.      i </a:t>
            </a:r>
            <a:r>
              <a:rPr lang="id-ID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</a:t>
            </a: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i + 1</a:t>
            </a: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endParaRPr lang="en-US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4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smtClean="0"/>
              <a:t>Algoritma Selection Sort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1" y="2044701"/>
            <a:ext cx="3653367" cy="4676775"/>
          </a:xfrm>
        </p:spPr>
        <p:txBody>
          <a:bodyPr lIns="90488" tIns="44450" rIns="90488" bIns="44450"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  <a:defRPr/>
            </a:pP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dasarnya</a:t>
            </a:r>
            <a:r>
              <a:rPr lang="en-US" sz="2000" dirty="0"/>
              <a:t> </a:t>
            </a:r>
            <a:r>
              <a:rPr lang="en-US" sz="2000" dirty="0" err="1"/>
              <a:t>memilah</a:t>
            </a:r>
            <a:r>
              <a:rPr lang="en-US" sz="2000" dirty="0"/>
              <a:t> data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diurutkan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2 </a:t>
            </a:r>
            <a:r>
              <a:rPr lang="en-US" sz="2000" dirty="0" err="1"/>
              <a:t>bagian</a:t>
            </a:r>
            <a:r>
              <a:rPr lang="en-US" sz="2000" dirty="0"/>
              <a:t>, yang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diurutkan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diurutkan</a:t>
            </a:r>
            <a:endParaRPr lang="en-US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AU" sz="2000" dirty="0" smtClean="0"/>
              <a:t>Ide </a:t>
            </a:r>
            <a:r>
              <a:rPr lang="en-AU" sz="2000" dirty="0" err="1"/>
              <a:t>utama</a:t>
            </a:r>
            <a:r>
              <a:rPr lang="en-AU" sz="2000" dirty="0"/>
              <a:t> </a:t>
            </a:r>
            <a:r>
              <a:rPr lang="en-AU" sz="2000" dirty="0" err="1"/>
              <a:t>dari</a:t>
            </a:r>
            <a:r>
              <a:rPr lang="en-AU" sz="2000" dirty="0"/>
              <a:t> </a:t>
            </a:r>
            <a:r>
              <a:rPr lang="en-AU" sz="2000" dirty="0" err="1"/>
              <a:t>algoritma</a:t>
            </a:r>
            <a:r>
              <a:rPr lang="en-AU" sz="2000" dirty="0"/>
              <a:t> </a:t>
            </a:r>
            <a:r>
              <a:rPr lang="en-AU" sz="2000" i="1" dirty="0"/>
              <a:t>selection sort</a:t>
            </a:r>
            <a:r>
              <a:rPr lang="en-AU" sz="2000" dirty="0"/>
              <a:t> </a:t>
            </a:r>
            <a:r>
              <a:rPr lang="en-AU" sz="2000" dirty="0" err="1"/>
              <a:t>adalah</a:t>
            </a:r>
            <a:r>
              <a:rPr lang="en-AU" sz="2000" dirty="0"/>
              <a:t> </a:t>
            </a:r>
            <a:r>
              <a:rPr lang="en-AU" sz="2000" dirty="0" err="1" smtClean="0"/>
              <a:t>pada</a:t>
            </a:r>
            <a:r>
              <a:rPr lang="en-AU" sz="2000" dirty="0" smtClean="0"/>
              <a:t> </a:t>
            </a:r>
            <a:r>
              <a:rPr lang="en-AU" sz="2000" dirty="0" err="1" smtClean="0"/>
              <a:t>elemen</a:t>
            </a:r>
            <a:r>
              <a:rPr lang="en-AU" sz="2000" dirty="0" smtClean="0"/>
              <a:t> </a:t>
            </a:r>
            <a:r>
              <a:rPr lang="en-AU" sz="2000" dirty="0" err="1" smtClean="0"/>
              <a:t>acuan</a:t>
            </a:r>
            <a:r>
              <a:rPr lang="en-AU" sz="2000" dirty="0" smtClean="0"/>
              <a:t> </a:t>
            </a:r>
            <a:r>
              <a:rPr lang="en-AU" sz="2000" dirty="0" err="1" smtClean="0"/>
              <a:t>pada</a:t>
            </a:r>
            <a:r>
              <a:rPr lang="en-AU" sz="2000" dirty="0" smtClean="0"/>
              <a:t> </a:t>
            </a:r>
            <a:r>
              <a:rPr lang="en-AU" sz="2000" dirty="0" err="1" smtClean="0"/>
              <a:t>indeks</a:t>
            </a:r>
            <a:r>
              <a:rPr lang="en-AU" sz="2000" dirty="0" smtClean="0"/>
              <a:t> </a:t>
            </a:r>
            <a:r>
              <a:rPr lang="en-AU" sz="2000" dirty="0" err="1" smtClean="0"/>
              <a:t>ke</a:t>
            </a:r>
            <a:r>
              <a:rPr lang="en-AU" sz="2000" dirty="0" smtClean="0"/>
              <a:t>-i, </a:t>
            </a:r>
            <a:r>
              <a:rPr lang="en-AU" sz="2000" dirty="0" err="1" smtClean="0"/>
              <a:t>akan</a:t>
            </a:r>
            <a:r>
              <a:rPr lang="en-AU" sz="2000" dirty="0" smtClean="0"/>
              <a:t> </a:t>
            </a:r>
            <a:r>
              <a:rPr lang="en-AU" sz="2000" dirty="0" err="1" smtClean="0"/>
              <a:t>memilih</a:t>
            </a:r>
            <a:r>
              <a:rPr lang="en-AU" sz="2000" dirty="0" smtClean="0"/>
              <a:t> </a:t>
            </a:r>
            <a:r>
              <a:rPr lang="en-AU" sz="2000" dirty="0" err="1"/>
              <a:t>elemen</a:t>
            </a:r>
            <a:r>
              <a:rPr lang="en-AU" sz="2000" dirty="0"/>
              <a:t> </a:t>
            </a:r>
            <a:r>
              <a:rPr lang="en-AU" sz="2000" dirty="0" err="1"/>
              <a:t>dengan</a:t>
            </a:r>
            <a:r>
              <a:rPr lang="en-AU" sz="2000" dirty="0"/>
              <a:t> </a:t>
            </a:r>
            <a:r>
              <a:rPr lang="en-AU" sz="2000" dirty="0" err="1"/>
              <a:t>nilai</a:t>
            </a:r>
            <a:r>
              <a:rPr lang="en-AU" sz="2000" dirty="0"/>
              <a:t> paling </a:t>
            </a:r>
            <a:r>
              <a:rPr lang="en-AU" sz="2000" dirty="0" err="1" smtClean="0"/>
              <a:t>kecil</a:t>
            </a:r>
            <a:r>
              <a:rPr lang="en-AU" sz="2000" dirty="0" smtClean="0"/>
              <a:t> </a:t>
            </a:r>
            <a:r>
              <a:rPr lang="en-AU" sz="2000" dirty="0" err="1" smtClean="0"/>
              <a:t>pada</a:t>
            </a:r>
            <a:r>
              <a:rPr lang="en-AU" sz="2000" dirty="0" smtClean="0"/>
              <a:t> </a:t>
            </a:r>
            <a:r>
              <a:rPr lang="en-AU" sz="2000" dirty="0" err="1" smtClean="0"/>
              <a:t>indeks</a:t>
            </a:r>
            <a:r>
              <a:rPr lang="en-AU" sz="2000" dirty="0" smtClean="0"/>
              <a:t> </a:t>
            </a:r>
            <a:r>
              <a:rPr lang="en-AU" sz="2000" dirty="0" err="1" smtClean="0"/>
              <a:t>berikutnya</a:t>
            </a:r>
            <a:r>
              <a:rPr lang="en-AU" sz="2000" dirty="0" smtClean="0"/>
              <a:t> (</a:t>
            </a:r>
            <a:r>
              <a:rPr lang="en-AU" sz="2000" dirty="0" err="1" smtClean="0"/>
              <a:t>ke</a:t>
            </a:r>
            <a:r>
              <a:rPr lang="en-AU" sz="2000" dirty="0" smtClean="0"/>
              <a:t>-j=i+1 s/d </a:t>
            </a:r>
            <a:r>
              <a:rPr lang="en-AU" sz="2000" dirty="0" err="1" smtClean="0"/>
              <a:t>ke</a:t>
            </a:r>
            <a:r>
              <a:rPr lang="en-AU" sz="2000" dirty="0" smtClean="0"/>
              <a:t>-n)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menukar</a:t>
            </a:r>
            <a:r>
              <a:rPr lang="en-AU" sz="2000" dirty="0"/>
              <a:t> </a:t>
            </a:r>
            <a:r>
              <a:rPr lang="en-AU" sz="2000" dirty="0" err="1"/>
              <a:t>elemen</a:t>
            </a:r>
            <a:r>
              <a:rPr lang="en-AU" sz="2000" dirty="0"/>
              <a:t> </a:t>
            </a:r>
            <a:r>
              <a:rPr lang="en-AU" sz="2000" dirty="0" err="1" smtClean="0"/>
              <a:t>acuan</a:t>
            </a:r>
            <a:r>
              <a:rPr lang="en-AU" sz="2000" dirty="0" smtClean="0"/>
              <a:t> </a:t>
            </a:r>
            <a:r>
              <a:rPr lang="en-AU" sz="2000" dirty="0" err="1" smtClean="0"/>
              <a:t>dengan</a:t>
            </a:r>
            <a:r>
              <a:rPr lang="en-AU" sz="2000" dirty="0" smtClean="0"/>
              <a:t> </a:t>
            </a:r>
            <a:r>
              <a:rPr lang="en-AU" sz="2000" dirty="0" err="1"/>
              <a:t>elemen</a:t>
            </a:r>
            <a:r>
              <a:rPr lang="en-AU" sz="2000" dirty="0"/>
              <a:t> </a:t>
            </a:r>
            <a:r>
              <a:rPr lang="en-AU" sz="2000" dirty="0" err="1" smtClean="0"/>
              <a:t>terkecil</a:t>
            </a:r>
            <a:r>
              <a:rPr lang="en-AU" sz="2000" dirty="0" smtClean="0"/>
              <a:t>. </a:t>
            </a:r>
            <a:r>
              <a:rPr lang="en-US" sz="2000" dirty="0" smtClean="0"/>
              <a:t>	</a:t>
            </a:r>
          </a:p>
        </p:txBody>
      </p:sp>
      <p:sp>
        <p:nvSpPr>
          <p:cNvPr id="2970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D33A6130-C021-401C-A98E-602ABBE2841B}" type="slidenum">
              <a:rPr lang="en-US"/>
              <a:pPr eaLnBrk="1" hangingPunct="1"/>
              <a:t>19</a:t>
            </a:fld>
            <a:endParaRPr lang="en-US"/>
          </a:p>
        </p:txBody>
      </p:sp>
      <p:graphicFrame>
        <p:nvGraphicFramePr>
          <p:cNvPr id="2970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67152" y="2238376"/>
          <a:ext cx="81068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Chart" r:id="rId4" imgW="6096090" imgH="4048110" progId="MSGraph.Chart.8">
                  <p:embed followColorScheme="full"/>
                </p:oleObj>
              </mc:Choice>
              <mc:Fallback>
                <p:oleObj name="Chart" r:id="rId4" imgW="6096090" imgH="40481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2" y="2238376"/>
                        <a:ext cx="81068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5312834" y="3236913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45</a:t>
            </a:r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6242051" y="430371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21</a:t>
            </a:r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7226301" y="2924176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52</a:t>
            </a:r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8297334" y="2520951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61</a:t>
            </a:r>
          </a:p>
        </p:txBody>
      </p:sp>
      <p:sp>
        <p:nvSpPr>
          <p:cNvPr id="29708" name="Text Box 10"/>
          <p:cNvSpPr txBox="1">
            <a:spLocks noChangeArrowheads="1"/>
          </p:cNvSpPr>
          <p:nvPr/>
        </p:nvSpPr>
        <p:spPr bwMode="auto">
          <a:xfrm>
            <a:off x="9290051" y="479266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9</a:t>
            </a:r>
          </a:p>
        </p:txBody>
      </p:sp>
      <p:sp>
        <p:nvSpPr>
          <p:cNvPr id="29709" name="Text Box 11"/>
          <p:cNvSpPr txBox="1">
            <a:spLocks noChangeArrowheads="1"/>
          </p:cNvSpPr>
          <p:nvPr/>
        </p:nvSpPr>
        <p:spPr bwMode="auto">
          <a:xfrm>
            <a:off x="10284885" y="457676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15</a:t>
            </a:r>
          </a:p>
        </p:txBody>
      </p:sp>
      <p:sp>
        <p:nvSpPr>
          <p:cNvPr id="29710" name="Text Box 12"/>
          <p:cNvSpPr txBox="1">
            <a:spLocks noChangeArrowheads="1"/>
          </p:cNvSpPr>
          <p:nvPr/>
        </p:nvSpPr>
        <p:spPr bwMode="auto">
          <a:xfrm>
            <a:off x="4962525" y="1737360"/>
            <a:ext cx="1422400" cy="707886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Min = 0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j = 1</a:t>
            </a:r>
          </a:p>
        </p:txBody>
      </p:sp>
      <p:sp>
        <p:nvSpPr>
          <p:cNvPr id="29711" name="Rectangle 14"/>
          <p:cNvSpPr>
            <a:spLocks noChangeArrowheads="1"/>
          </p:cNvSpPr>
          <p:nvPr/>
        </p:nvSpPr>
        <p:spPr bwMode="auto">
          <a:xfrm>
            <a:off x="7006788" y="1844646"/>
            <a:ext cx="3051092" cy="40011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id-ID" sz="2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(A[j] &lt; A[min]) ? min </a:t>
            </a:r>
            <a:r>
              <a:rPr lang="id-ID" sz="2000" b="1">
                <a:latin typeface="Times New Roman" pitchFamily="18" charset="0"/>
                <a:sym typeface="Symbol" pitchFamily="18" charset="2"/>
              </a:rPr>
              <a:t></a:t>
            </a:r>
            <a:r>
              <a:rPr lang="id-ID" sz="2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j </a:t>
            </a:r>
            <a:endParaRPr lang="en-US" sz="2000" b="1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372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Capaian</a:t>
            </a:r>
            <a:r>
              <a:rPr lang="en-AU" dirty="0" smtClean="0"/>
              <a:t> </a:t>
            </a:r>
            <a:r>
              <a:rPr lang="en-AU" dirty="0" err="1" smtClean="0"/>
              <a:t>Pembelajaran</a:t>
            </a: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2505" y="19219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Insertion Sort </a:t>
            </a:r>
            <a:r>
              <a:rPr lang="en-US" dirty="0" err="1"/>
              <a:t>dan</a:t>
            </a:r>
            <a:r>
              <a:rPr lang="en-US" dirty="0"/>
              <a:t> Selection </a:t>
            </a:r>
            <a:r>
              <a:rPr lang="en-US" dirty="0" smtClean="0"/>
              <a:t>Sort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Insertion Sort </a:t>
            </a:r>
            <a:r>
              <a:rPr lang="en-US" dirty="0" err="1"/>
              <a:t>dan</a:t>
            </a:r>
            <a:r>
              <a:rPr lang="en-US" dirty="0"/>
              <a:t> Selection Sort</a:t>
            </a:r>
            <a:endParaRPr lang="en-AU" dirty="0"/>
          </a:p>
          <a:p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13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Algoritma Selection Sort</a:t>
            </a:r>
            <a:endParaRPr lang="en-AU" smtClean="0"/>
          </a:p>
        </p:txBody>
      </p:sp>
      <p:sp>
        <p:nvSpPr>
          <p:cNvPr id="30723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err="1" smtClean="0"/>
              <a:t>Penggunaan</a:t>
            </a:r>
            <a:r>
              <a:rPr lang="en-AU" sz="2800" dirty="0" smtClean="0"/>
              <a:t> </a:t>
            </a:r>
            <a:r>
              <a:rPr lang="en-AU" sz="2800" dirty="0" err="1" smtClean="0"/>
              <a:t>variabel</a:t>
            </a:r>
            <a:endParaRPr lang="en-AU" sz="2800" dirty="0" smtClean="0"/>
          </a:p>
          <a:p>
            <a:pPr lvl="1"/>
            <a:r>
              <a:rPr lang="en-AU" sz="2400" dirty="0" smtClean="0"/>
              <a:t>i : </a:t>
            </a:r>
            <a:r>
              <a:rPr lang="en-AU" sz="2400" dirty="0" err="1" smtClean="0"/>
              <a:t>sebagai</a:t>
            </a:r>
            <a:r>
              <a:rPr lang="en-AU" sz="2400" dirty="0" smtClean="0"/>
              <a:t> </a:t>
            </a:r>
            <a:r>
              <a:rPr lang="en-AU" sz="2400" dirty="0" err="1" smtClean="0"/>
              <a:t>indeks</a:t>
            </a:r>
            <a:r>
              <a:rPr lang="en-AU" sz="2400" dirty="0" smtClean="0"/>
              <a:t> </a:t>
            </a:r>
            <a:r>
              <a:rPr lang="en-AU" sz="2400" dirty="0" err="1" smtClean="0"/>
              <a:t>dari</a:t>
            </a:r>
            <a:r>
              <a:rPr lang="en-AU" sz="2400" dirty="0" smtClean="0"/>
              <a:t> data </a:t>
            </a:r>
            <a:r>
              <a:rPr lang="en-AU" sz="2400" dirty="0" err="1" smtClean="0"/>
              <a:t>acuan</a:t>
            </a:r>
            <a:endParaRPr lang="en-AU" sz="2400" dirty="0" smtClean="0"/>
          </a:p>
          <a:p>
            <a:pPr lvl="1"/>
            <a:r>
              <a:rPr lang="en-AU" sz="2400" dirty="0" smtClean="0"/>
              <a:t>j : </a:t>
            </a:r>
            <a:r>
              <a:rPr lang="en-AU" sz="2400" dirty="0" err="1" smtClean="0"/>
              <a:t>sebagai</a:t>
            </a:r>
            <a:r>
              <a:rPr lang="en-AU" sz="2400" dirty="0" smtClean="0"/>
              <a:t> </a:t>
            </a:r>
            <a:r>
              <a:rPr lang="en-AU" sz="2400" dirty="0" err="1" smtClean="0"/>
              <a:t>indeks</a:t>
            </a:r>
            <a:r>
              <a:rPr lang="en-AU" sz="2400" dirty="0" smtClean="0"/>
              <a:t> </a:t>
            </a:r>
            <a:r>
              <a:rPr lang="en-AU" sz="2400" dirty="0" err="1" smtClean="0"/>
              <a:t>dari</a:t>
            </a:r>
            <a:r>
              <a:rPr lang="en-AU" sz="2400" dirty="0" smtClean="0"/>
              <a:t> data </a:t>
            </a:r>
            <a:r>
              <a:rPr lang="en-AU" sz="2400" dirty="0" err="1" smtClean="0"/>
              <a:t>ke</a:t>
            </a:r>
            <a:r>
              <a:rPr lang="en-AU" sz="2400" dirty="0" smtClean="0"/>
              <a:t> – (i+1)</a:t>
            </a:r>
          </a:p>
          <a:p>
            <a:pPr lvl="1"/>
            <a:r>
              <a:rPr lang="en-AU" sz="2400" dirty="0" smtClean="0"/>
              <a:t>min : </a:t>
            </a:r>
            <a:r>
              <a:rPr lang="en-AU" sz="2400" dirty="0" err="1" smtClean="0"/>
              <a:t>untuk</a:t>
            </a:r>
            <a:r>
              <a:rPr lang="en-AU" sz="2400" dirty="0" smtClean="0"/>
              <a:t> </a:t>
            </a:r>
            <a:r>
              <a:rPr lang="en-AU" sz="2400" dirty="0" err="1" smtClean="0"/>
              <a:t>menandai</a:t>
            </a:r>
            <a:r>
              <a:rPr lang="en-AU" sz="2400" dirty="0" smtClean="0"/>
              <a:t> </a:t>
            </a:r>
            <a:r>
              <a:rPr lang="en-AU" sz="2400" dirty="0" err="1" smtClean="0"/>
              <a:t>indeks</a:t>
            </a:r>
            <a:r>
              <a:rPr lang="en-AU" sz="2400" dirty="0" smtClean="0"/>
              <a:t>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data yang paling </a:t>
            </a:r>
            <a:r>
              <a:rPr lang="en-AU" sz="2400" dirty="0" err="1" smtClean="0"/>
              <a:t>kecil</a:t>
            </a: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144117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Algoritma Selection Sort – 1 (1)</a:t>
            </a: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66B20ABA-A1B7-4338-B850-8DF3E5689A91}" type="slidenum">
              <a:rPr lang="en-US"/>
              <a:pPr eaLnBrk="1" hangingPunct="1"/>
              <a:t>21</a:t>
            </a:fld>
            <a:endParaRPr lang="en-US"/>
          </a:p>
        </p:txBody>
      </p:sp>
      <p:graphicFrame>
        <p:nvGraphicFramePr>
          <p:cNvPr id="31749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199693"/>
              </p:ext>
            </p:extLst>
          </p:nvPr>
        </p:nvGraphicFramePr>
        <p:xfrm>
          <a:off x="4165600" y="2282826"/>
          <a:ext cx="81068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Chart" r:id="rId4" imgW="6096090" imgH="4048110" progId="MSGraph.Chart.8">
                  <p:embed followColorScheme="full"/>
                </p:oleObj>
              </mc:Choice>
              <mc:Fallback>
                <p:oleObj name="Chart" r:id="rId4" imgW="6096090" imgH="40481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2282826"/>
                        <a:ext cx="81068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5611282" y="3281363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45</a:t>
            </a: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6540499" y="434816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21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7524749" y="2968626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52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8595782" y="2565401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61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9588499" y="483711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9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10583333" y="462121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15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340574" y="1737360"/>
            <a:ext cx="1778000" cy="738664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1400" b="1">
                <a:latin typeface="Times New Roman" pitchFamily="18" charset="0"/>
              </a:rPr>
              <a:t>Min = 0</a:t>
            </a:r>
          </a:p>
          <a:p>
            <a:pPr eaLnBrk="1" hangingPunct="1"/>
            <a:r>
              <a:rPr lang="en-US" sz="1400" b="1">
                <a:latin typeface="Times New Roman" pitchFamily="18" charset="0"/>
              </a:rPr>
              <a:t>i=0</a:t>
            </a:r>
          </a:p>
          <a:p>
            <a:pPr eaLnBrk="1" hangingPunct="1"/>
            <a:r>
              <a:rPr lang="en-US" sz="1400" b="1">
                <a:latin typeface="Times New Roman" pitchFamily="18" charset="0"/>
              </a:rPr>
              <a:t>j = 1</a:t>
            </a: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8891366" y="1751092"/>
            <a:ext cx="1625600" cy="707886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21 &lt; 45 </a:t>
            </a:r>
            <a:endParaRPr lang="en-US" sz="1600" b="1" dirty="0" smtClean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600" b="1" dirty="0" smtClean="0">
                <a:latin typeface="Times New Roman" pitchFamily="18" charset="0"/>
              </a:rPr>
              <a:t>min </a:t>
            </a:r>
            <a:r>
              <a:rPr lang="en-US" sz="1600" b="1" dirty="0">
                <a:latin typeface="Times New Roman" pitchFamily="18" charset="0"/>
              </a:rPr>
              <a:t>= 1  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76250" y="2068602"/>
            <a:ext cx="3860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Data </a:t>
            </a:r>
            <a:r>
              <a:rPr lang="en-US" dirty="0" err="1" smtClean="0">
                <a:latin typeface="+mn-lt"/>
              </a:rPr>
              <a:t>acuan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adalah</a:t>
            </a:r>
            <a:r>
              <a:rPr lang="en-US" dirty="0" smtClean="0">
                <a:latin typeface="+mn-lt"/>
              </a:rPr>
              <a:t> data ke-0 (i=0). 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err="1" smtClean="0">
                <a:latin typeface="+mn-lt"/>
              </a:rPr>
              <a:t>Pada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saat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awal</a:t>
            </a:r>
            <a:r>
              <a:rPr lang="en-US" dirty="0" smtClean="0">
                <a:latin typeface="+mn-lt"/>
              </a:rPr>
              <a:t> min = i, </a:t>
            </a:r>
            <a:r>
              <a:rPr lang="en-US" dirty="0" err="1" smtClean="0">
                <a:latin typeface="+mn-lt"/>
              </a:rPr>
              <a:t>sehingga</a:t>
            </a:r>
            <a:r>
              <a:rPr lang="en-US" dirty="0" smtClean="0">
                <a:latin typeface="+mn-lt"/>
              </a:rPr>
              <a:t> min = 0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AU" dirty="0" err="1" smtClean="0">
                <a:latin typeface="+mn-lt"/>
              </a:rPr>
              <a:t>Membandingkan</a:t>
            </a:r>
            <a:r>
              <a:rPr lang="en-AU" dirty="0" smtClean="0">
                <a:latin typeface="+mn-lt"/>
              </a:rPr>
              <a:t> Data </a:t>
            </a:r>
            <a:r>
              <a:rPr lang="id-ID" dirty="0" smtClean="0">
                <a:latin typeface="+mn-lt"/>
              </a:rPr>
              <a:t>A[j] </a:t>
            </a:r>
            <a:r>
              <a:rPr lang="en-AU" dirty="0" err="1" smtClean="0">
                <a:latin typeface="+mn-lt"/>
              </a:rPr>
              <a:t>dengan</a:t>
            </a:r>
            <a:r>
              <a:rPr lang="en-AU" dirty="0" smtClean="0">
                <a:latin typeface="+mn-lt"/>
              </a:rPr>
              <a:t> </a:t>
            </a:r>
            <a:r>
              <a:rPr lang="id-ID" dirty="0" smtClean="0">
                <a:latin typeface="+mn-lt"/>
              </a:rPr>
              <a:t>A[min])</a:t>
            </a:r>
            <a:r>
              <a:rPr lang="en-AU" dirty="0" smtClean="0">
                <a:latin typeface="+mn-lt"/>
              </a:rPr>
              <a:t>, </a:t>
            </a:r>
            <a:r>
              <a:rPr lang="en-AU" dirty="0" err="1" smtClean="0">
                <a:latin typeface="+mn-lt"/>
              </a:rPr>
              <a:t>sehingga</a:t>
            </a:r>
            <a:r>
              <a:rPr lang="en-AU" dirty="0" smtClean="0">
                <a:latin typeface="+mn-lt"/>
              </a:rPr>
              <a:t> d</a:t>
            </a:r>
            <a:r>
              <a:rPr lang="en-US" dirty="0" err="1" smtClean="0">
                <a:latin typeface="+mn-lt"/>
              </a:rPr>
              <a:t>ata</a:t>
            </a:r>
            <a:r>
              <a:rPr lang="en-US" dirty="0" smtClean="0">
                <a:latin typeface="+mn-lt"/>
              </a:rPr>
              <a:t> ke-1 (j=1) </a:t>
            </a:r>
            <a:r>
              <a:rPr lang="en-US" dirty="0" err="1" smtClean="0">
                <a:latin typeface="+mn-lt"/>
              </a:rPr>
              <a:t>dibandingkan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dengan</a:t>
            </a:r>
            <a:r>
              <a:rPr lang="en-US" dirty="0" smtClean="0">
                <a:latin typeface="+mn-lt"/>
              </a:rPr>
              <a:t> data ke-0 (min=0), 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err="1" smtClean="0">
                <a:latin typeface="+mn-lt"/>
              </a:rPr>
              <a:t>yaitu</a:t>
            </a:r>
            <a:r>
              <a:rPr lang="en-US" dirty="0" smtClean="0">
                <a:latin typeface="+mn-lt"/>
              </a:rPr>
              <a:t> A[1] &lt; A[0], 21&lt;45, </a:t>
            </a:r>
            <a:r>
              <a:rPr lang="en-US" dirty="0" err="1" smtClean="0">
                <a:latin typeface="+mn-lt"/>
              </a:rPr>
              <a:t>sehingga</a:t>
            </a:r>
            <a:r>
              <a:rPr lang="en-US" dirty="0" smtClean="0">
                <a:latin typeface="+mn-lt"/>
              </a:rPr>
              <a:t> data min </a:t>
            </a:r>
            <a:r>
              <a:rPr lang="en-US" dirty="0" err="1" smtClean="0">
                <a:latin typeface="+mn-lt"/>
              </a:rPr>
              <a:t>pada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indeks</a:t>
            </a:r>
            <a:r>
              <a:rPr lang="en-US" dirty="0" smtClean="0">
                <a:latin typeface="+mn-lt"/>
              </a:rPr>
              <a:t> ke-1 (min=1).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err="1" smtClean="0">
                <a:latin typeface="+mn-lt"/>
              </a:rPr>
              <a:t>Selanjutnya</a:t>
            </a:r>
            <a:r>
              <a:rPr lang="en-US" dirty="0" smtClean="0">
                <a:latin typeface="+mn-lt"/>
              </a:rPr>
              <a:t> j++, </a:t>
            </a:r>
            <a:r>
              <a:rPr lang="en-US" dirty="0" err="1" smtClean="0">
                <a:latin typeface="+mn-lt"/>
              </a:rPr>
              <a:t>sehingga</a:t>
            </a:r>
            <a:r>
              <a:rPr lang="en-US" dirty="0" smtClean="0">
                <a:latin typeface="+mn-lt"/>
              </a:rPr>
              <a:t> j=2</a:t>
            </a:r>
          </a:p>
        </p:txBody>
      </p:sp>
    </p:spTree>
    <p:extLst>
      <p:ext uri="{BB962C8B-B14F-4D97-AF65-F5344CB8AC3E}">
        <p14:creationId xmlns:p14="http://schemas.microsoft.com/office/powerpoint/2010/main" val="23275683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Algoritma Selection Sort – 1(2)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996A9957-E574-4941-8CB8-F7C9939544B8}" type="slidenum">
              <a:rPr lang="en-US"/>
              <a:pPr eaLnBrk="1" hangingPunct="1"/>
              <a:t>22</a:t>
            </a:fld>
            <a:endParaRPr lang="en-US"/>
          </a:p>
        </p:txBody>
      </p:sp>
      <p:graphicFrame>
        <p:nvGraphicFramePr>
          <p:cNvPr id="3277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67152" y="2238376"/>
          <a:ext cx="81068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Chart" r:id="rId4" imgW="6096090" imgH="4048110" progId="MSGraph.Chart.8">
                  <p:embed followColorScheme="full"/>
                </p:oleObj>
              </mc:Choice>
              <mc:Fallback>
                <p:oleObj name="Chart" r:id="rId4" imgW="6096090" imgH="40481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2" y="2238376"/>
                        <a:ext cx="81068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5312834" y="3236913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45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6242051" y="430371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21</a:t>
            </a: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7226301" y="2924176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52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8297334" y="2520951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61</a:t>
            </a:r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9290051" y="479266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9</a:t>
            </a:r>
          </a:p>
        </p:txBody>
      </p:sp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10284885" y="457676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15</a:t>
            </a:r>
          </a:p>
        </p:txBody>
      </p:sp>
      <p:sp>
        <p:nvSpPr>
          <p:cNvPr id="32781" name="Text Box 12"/>
          <p:cNvSpPr txBox="1">
            <a:spLocks noChangeArrowheads="1"/>
          </p:cNvSpPr>
          <p:nvPr/>
        </p:nvSpPr>
        <p:spPr bwMode="auto">
          <a:xfrm>
            <a:off x="5393318" y="1657181"/>
            <a:ext cx="1422400" cy="646331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b="1" dirty="0">
                <a:latin typeface="Times New Roman" pitchFamily="18" charset="0"/>
              </a:rPr>
              <a:t>Min = 1</a:t>
            </a:r>
          </a:p>
          <a:p>
            <a:pPr eaLnBrk="1" hangingPunct="1"/>
            <a:r>
              <a:rPr lang="en-US" b="1" dirty="0">
                <a:latin typeface="Times New Roman" pitchFamily="18" charset="0"/>
              </a:rPr>
              <a:t>j = 2</a:t>
            </a:r>
          </a:p>
        </p:txBody>
      </p:sp>
      <p:sp>
        <p:nvSpPr>
          <p:cNvPr id="32782" name="Text Box 13"/>
          <p:cNvSpPr txBox="1">
            <a:spLocks noChangeArrowheads="1"/>
          </p:cNvSpPr>
          <p:nvPr/>
        </p:nvSpPr>
        <p:spPr bwMode="auto">
          <a:xfrm>
            <a:off x="7924800" y="1919704"/>
            <a:ext cx="1625600" cy="338554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52 &lt; 21 min = 1  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819152" y="2118501"/>
            <a:ext cx="3048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Data ke-2 (j=2) </a:t>
            </a:r>
            <a:r>
              <a:rPr lang="en-US" dirty="0" err="1">
                <a:latin typeface="Tahoma" pitchFamily="34" charset="0"/>
              </a:rPr>
              <a:t>dibandingkan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dengan</a:t>
            </a:r>
            <a:r>
              <a:rPr lang="en-US" dirty="0">
                <a:latin typeface="Tahoma" pitchFamily="34" charset="0"/>
              </a:rPr>
              <a:t> Data ke-1 (min=1).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Karena</a:t>
            </a:r>
            <a:r>
              <a:rPr lang="en-US" dirty="0">
                <a:latin typeface="Tahoma" pitchFamily="34" charset="0"/>
              </a:rPr>
              <a:t> 52 &gt; 21, </a:t>
            </a:r>
            <a:r>
              <a:rPr lang="en-US" dirty="0" err="1">
                <a:latin typeface="Tahoma" pitchFamily="34" charset="0"/>
              </a:rPr>
              <a:t>maka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nilai</a:t>
            </a:r>
            <a:r>
              <a:rPr lang="en-US" dirty="0">
                <a:latin typeface="Tahoma" pitchFamily="34" charset="0"/>
              </a:rPr>
              <a:t> yang paling </a:t>
            </a:r>
            <a:r>
              <a:rPr lang="en-US" dirty="0" err="1">
                <a:latin typeface="Tahoma" pitchFamily="34" charset="0"/>
              </a:rPr>
              <a:t>kecil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tetap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pada</a:t>
            </a:r>
            <a:r>
              <a:rPr lang="en-US" dirty="0">
                <a:latin typeface="Tahoma" pitchFamily="34" charset="0"/>
              </a:rPr>
              <a:t> data </a:t>
            </a:r>
            <a:r>
              <a:rPr lang="en-US" dirty="0" err="1">
                <a:latin typeface="Tahoma" pitchFamily="34" charset="0"/>
              </a:rPr>
              <a:t>indeks</a:t>
            </a:r>
            <a:r>
              <a:rPr lang="en-US" dirty="0">
                <a:latin typeface="Tahoma" pitchFamily="34" charset="0"/>
              </a:rPr>
              <a:t> ke-1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Selanjutnya</a:t>
            </a:r>
            <a:r>
              <a:rPr lang="en-US" dirty="0">
                <a:latin typeface="Tahoma" pitchFamily="34" charset="0"/>
              </a:rPr>
              <a:t> j++, </a:t>
            </a:r>
            <a:r>
              <a:rPr lang="en-US" dirty="0" err="1">
                <a:latin typeface="Tahoma" pitchFamily="34" charset="0"/>
              </a:rPr>
              <a:t>sehingga</a:t>
            </a:r>
            <a:r>
              <a:rPr lang="en-US" dirty="0">
                <a:latin typeface="Tahoma" pitchFamily="34" charset="0"/>
              </a:rPr>
              <a:t> j=3</a:t>
            </a:r>
          </a:p>
        </p:txBody>
      </p:sp>
    </p:spTree>
    <p:extLst>
      <p:ext uri="{BB962C8B-B14F-4D97-AF65-F5344CB8AC3E}">
        <p14:creationId xmlns:p14="http://schemas.microsoft.com/office/powerpoint/2010/main" val="19679155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err="1" smtClean="0"/>
              <a:t>Algoritma</a:t>
            </a:r>
            <a:r>
              <a:rPr lang="en-US" dirty="0" smtClean="0"/>
              <a:t> Selection Sort – 1(3)</a:t>
            </a:r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4ABC71C5-BFED-453E-9B21-B9BEDA92CC1D}" type="slidenum">
              <a:rPr lang="en-US"/>
              <a:pPr eaLnBrk="1" hangingPunct="1"/>
              <a:t>23</a:t>
            </a:fld>
            <a:endParaRPr lang="en-US"/>
          </a:p>
        </p:txBody>
      </p:sp>
      <p:graphicFrame>
        <p:nvGraphicFramePr>
          <p:cNvPr id="33797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67152" y="2238376"/>
          <a:ext cx="81068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Chart" r:id="rId4" imgW="6096090" imgH="4048110" progId="MSGraph.Chart.8">
                  <p:embed followColorScheme="full"/>
                </p:oleObj>
              </mc:Choice>
              <mc:Fallback>
                <p:oleObj name="Chart" r:id="rId4" imgW="6096090" imgH="40481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2" y="2238376"/>
                        <a:ext cx="81068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5312834" y="3236913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45</a:t>
            </a:r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6242051" y="430371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21</a:t>
            </a:r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7226301" y="2924176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52</a:t>
            </a:r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8297334" y="2520951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61</a:t>
            </a:r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9290051" y="479266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9</a:t>
            </a:r>
          </a:p>
        </p:txBody>
      </p:sp>
      <p:sp>
        <p:nvSpPr>
          <p:cNvPr id="33804" name="Text Box 11"/>
          <p:cNvSpPr txBox="1">
            <a:spLocks noChangeArrowheads="1"/>
          </p:cNvSpPr>
          <p:nvPr/>
        </p:nvSpPr>
        <p:spPr bwMode="auto">
          <a:xfrm>
            <a:off x="10284885" y="457676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15</a:t>
            </a:r>
          </a:p>
        </p:txBody>
      </p:sp>
      <p:sp>
        <p:nvSpPr>
          <p:cNvPr id="33805" name="Text Box 12"/>
          <p:cNvSpPr txBox="1">
            <a:spLocks noChangeArrowheads="1"/>
          </p:cNvSpPr>
          <p:nvPr/>
        </p:nvSpPr>
        <p:spPr bwMode="auto">
          <a:xfrm>
            <a:off x="4908550" y="1737360"/>
            <a:ext cx="1422400" cy="707886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Min = 1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j = 3</a:t>
            </a:r>
          </a:p>
        </p:txBody>
      </p:sp>
      <p:sp>
        <p:nvSpPr>
          <p:cNvPr id="33806" name="Text Box 13"/>
          <p:cNvSpPr txBox="1">
            <a:spLocks noChangeArrowheads="1"/>
          </p:cNvSpPr>
          <p:nvPr/>
        </p:nvSpPr>
        <p:spPr bwMode="auto">
          <a:xfrm>
            <a:off x="7226301" y="1734046"/>
            <a:ext cx="1625600" cy="71120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61 &lt; 21 min = 1  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711200" y="1980001"/>
            <a:ext cx="33528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Data ke-3 (j=3) </a:t>
            </a:r>
            <a:r>
              <a:rPr lang="en-US" dirty="0" err="1">
                <a:latin typeface="Tahoma" pitchFamily="34" charset="0"/>
              </a:rPr>
              <a:t>dibandingkan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dengan</a:t>
            </a:r>
            <a:r>
              <a:rPr lang="en-US" dirty="0">
                <a:latin typeface="Tahoma" pitchFamily="34" charset="0"/>
              </a:rPr>
              <a:t> Data ke-1 (min=1).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Karena</a:t>
            </a:r>
            <a:r>
              <a:rPr lang="en-US" dirty="0">
                <a:latin typeface="Tahoma" pitchFamily="34" charset="0"/>
              </a:rPr>
              <a:t> 61 &gt; 21, </a:t>
            </a:r>
            <a:r>
              <a:rPr lang="en-US" dirty="0" err="1">
                <a:latin typeface="Tahoma" pitchFamily="34" charset="0"/>
              </a:rPr>
              <a:t>maka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nilai</a:t>
            </a:r>
            <a:r>
              <a:rPr lang="en-US" dirty="0">
                <a:latin typeface="Tahoma" pitchFamily="34" charset="0"/>
              </a:rPr>
              <a:t> yang paling </a:t>
            </a:r>
            <a:r>
              <a:rPr lang="en-US" dirty="0" err="1">
                <a:latin typeface="Tahoma" pitchFamily="34" charset="0"/>
              </a:rPr>
              <a:t>kecil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tetap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pada</a:t>
            </a:r>
            <a:r>
              <a:rPr lang="en-US" dirty="0">
                <a:latin typeface="Tahoma" pitchFamily="34" charset="0"/>
              </a:rPr>
              <a:t> data </a:t>
            </a:r>
            <a:r>
              <a:rPr lang="en-US" dirty="0" err="1">
                <a:latin typeface="Tahoma" pitchFamily="34" charset="0"/>
              </a:rPr>
              <a:t>indeks</a:t>
            </a:r>
            <a:r>
              <a:rPr lang="en-US" dirty="0">
                <a:latin typeface="Tahoma" pitchFamily="34" charset="0"/>
              </a:rPr>
              <a:t> ke-1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Selanjutnya</a:t>
            </a:r>
            <a:r>
              <a:rPr lang="en-US" dirty="0">
                <a:latin typeface="Tahoma" pitchFamily="34" charset="0"/>
              </a:rPr>
              <a:t> j++, </a:t>
            </a:r>
            <a:r>
              <a:rPr lang="en-US" dirty="0" err="1">
                <a:latin typeface="Tahoma" pitchFamily="34" charset="0"/>
              </a:rPr>
              <a:t>sehingga</a:t>
            </a:r>
            <a:r>
              <a:rPr lang="en-US" dirty="0">
                <a:latin typeface="Tahoma" pitchFamily="34" charset="0"/>
              </a:rPr>
              <a:t> j=4</a:t>
            </a:r>
          </a:p>
          <a:p>
            <a:pPr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859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Algoritma Selection Sort – 1(4)</a:t>
            </a:r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D5214505-395F-4D79-9333-90036CD71FC2}" type="slidenum">
              <a:rPr lang="en-US"/>
              <a:pPr eaLnBrk="1" hangingPunct="1"/>
              <a:t>24</a:t>
            </a:fld>
            <a:endParaRPr lang="en-US"/>
          </a:p>
        </p:txBody>
      </p:sp>
      <p:graphicFrame>
        <p:nvGraphicFramePr>
          <p:cNvPr id="34821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67152" y="2238376"/>
          <a:ext cx="81068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Chart" r:id="rId4" imgW="6096090" imgH="4048110" progId="MSGraph.Chart.8">
                  <p:embed followColorScheme="full"/>
                </p:oleObj>
              </mc:Choice>
              <mc:Fallback>
                <p:oleObj name="Chart" r:id="rId4" imgW="6096090" imgH="40481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2" y="2238376"/>
                        <a:ext cx="81068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5312834" y="3236913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45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6242051" y="430371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21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7226301" y="2924176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52</a:t>
            </a: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8297334" y="2520951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61</a:t>
            </a:r>
          </a:p>
        </p:txBody>
      </p:sp>
      <p:sp>
        <p:nvSpPr>
          <p:cNvPr id="34827" name="Text Box 10"/>
          <p:cNvSpPr txBox="1">
            <a:spLocks noChangeArrowheads="1"/>
          </p:cNvSpPr>
          <p:nvPr/>
        </p:nvSpPr>
        <p:spPr bwMode="auto">
          <a:xfrm>
            <a:off x="9290051" y="479266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9</a:t>
            </a:r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10284885" y="457676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15</a:t>
            </a:r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5071634" y="1737360"/>
            <a:ext cx="1422400" cy="707886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Min = 1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j = 4</a:t>
            </a: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7393516" y="1984892"/>
            <a:ext cx="1625600" cy="36933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 &lt; 21 min = 4  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732367" y="1918446"/>
            <a:ext cx="32512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  <a:cs typeface="Tahoma" pitchFamily="34" charset="0"/>
              </a:rPr>
              <a:t>Data ke-4 (j=4)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dibandingkan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Data ke-1 (min=1).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Karena</a:t>
            </a:r>
            <a:r>
              <a:rPr lang="en-US" dirty="0">
                <a:latin typeface="Tahoma" pitchFamily="34" charset="0"/>
                <a:cs typeface="Tahoma" pitchFamily="34" charset="0"/>
              </a:rPr>
              <a:t> 9&lt;21,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sehingga</a:t>
            </a:r>
            <a:r>
              <a:rPr lang="en-US" dirty="0">
                <a:latin typeface="Tahoma" pitchFamily="34" charset="0"/>
                <a:cs typeface="Tahoma" pitchFamily="34" charset="0"/>
              </a:rPr>
              <a:t> data min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indeks</a:t>
            </a:r>
            <a:r>
              <a:rPr lang="en-US" dirty="0">
                <a:latin typeface="Tahoma" pitchFamily="34" charset="0"/>
                <a:cs typeface="Tahoma" pitchFamily="34" charset="0"/>
              </a:rPr>
              <a:t> ke-4 (min=4).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Selanjutnya</a:t>
            </a:r>
            <a:r>
              <a:rPr lang="en-US" dirty="0">
                <a:latin typeface="Tahoma" pitchFamily="34" charset="0"/>
                <a:cs typeface="Tahoma" pitchFamily="34" charset="0"/>
              </a:rPr>
              <a:t> j++,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sehingga</a:t>
            </a:r>
            <a:r>
              <a:rPr lang="en-US" dirty="0">
                <a:latin typeface="Tahoma" pitchFamily="34" charset="0"/>
                <a:cs typeface="Tahoma" pitchFamily="34" charset="0"/>
              </a:rPr>
              <a:t> j=5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3032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Algoritma Selection Sort – 1(5)</a:t>
            </a:r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888BA6D-B5C3-48D3-B092-ABF0361A8B6C}" type="slidenum">
              <a:rPr lang="en-US"/>
              <a:pPr eaLnBrk="1" hangingPunct="1"/>
              <a:t>25</a:t>
            </a:fld>
            <a:endParaRPr lang="en-US"/>
          </a:p>
        </p:txBody>
      </p:sp>
      <p:graphicFrame>
        <p:nvGraphicFramePr>
          <p:cNvPr id="35845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795185" y="2170114"/>
          <a:ext cx="81068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Chart" r:id="rId4" imgW="6096090" imgH="4048110" progId="MSGraph.Chart.8">
                  <p:embed followColorScheme="full"/>
                </p:oleObj>
              </mc:Choice>
              <mc:Fallback>
                <p:oleObj name="Chart" r:id="rId4" imgW="6096090" imgH="40481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185" y="2170114"/>
                        <a:ext cx="81068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5312834" y="3236913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45</a:t>
            </a:r>
          </a:p>
        </p:txBody>
      </p:sp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6242051" y="430371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21</a:t>
            </a:r>
          </a:p>
        </p:txBody>
      </p:sp>
      <p:sp>
        <p:nvSpPr>
          <p:cNvPr id="35849" name="Text Box 8"/>
          <p:cNvSpPr txBox="1">
            <a:spLocks noChangeArrowheads="1"/>
          </p:cNvSpPr>
          <p:nvPr/>
        </p:nvSpPr>
        <p:spPr bwMode="auto">
          <a:xfrm>
            <a:off x="7226301" y="2924176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52</a:t>
            </a:r>
          </a:p>
        </p:txBody>
      </p:sp>
      <p:sp>
        <p:nvSpPr>
          <p:cNvPr id="35850" name="Text Box 9"/>
          <p:cNvSpPr txBox="1">
            <a:spLocks noChangeArrowheads="1"/>
          </p:cNvSpPr>
          <p:nvPr/>
        </p:nvSpPr>
        <p:spPr bwMode="auto">
          <a:xfrm>
            <a:off x="8297334" y="2520951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61</a:t>
            </a:r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9290051" y="4792664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9</a:t>
            </a:r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10284885" y="4576764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15</a:t>
            </a:r>
          </a:p>
        </p:txBody>
      </p:sp>
      <p:sp>
        <p:nvSpPr>
          <p:cNvPr id="35853" name="Text Box 12"/>
          <p:cNvSpPr txBox="1">
            <a:spLocks noChangeArrowheads="1"/>
          </p:cNvSpPr>
          <p:nvPr/>
        </p:nvSpPr>
        <p:spPr bwMode="auto">
          <a:xfrm>
            <a:off x="7337425" y="1969532"/>
            <a:ext cx="1625600" cy="36933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15&lt; 9 min = 4  </a:t>
            </a: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5403850" y="1645424"/>
            <a:ext cx="1422400" cy="707886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Min = 4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j = 5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747185" y="1969532"/>
            <a:ext cx="304800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  <a:cs typeface="Tahoma" pitchFamily="34" charset="0"/>
              </a:rPr>
              <a:t>Data ke-5 (j=5)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dibandingkan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Data ke-4 (min=4).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Karena</a:t>
            </a:r>
            <a:r>
              <a:rPr lang="en-US" dirty="0">
                <a:latin typeface="Tahoma" pitchFamily="34" charset="0"/>
                <a:cs typeface="Tahoma" pitchFamily="34" charset="0"/>
              </a:rPr>
              <a:t> 15&gt;9, </a:t>
            </a:r>
            <a:r>
              <a:rPr lang="en-US" dirty="0" err="1">
                <a:latin typeface="Tahoma" pitchFamily="34" charset="0"/>
              </a:rPr>
              <a:t>maka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nilai</a:t>
            </a:r>
            <a:r>
              <a:rPr lang="en-US" dirty="0">
                <a:latin typeface="Tahoma" pitchFamily="34" charset="0"/>
              </a:rPr>
              <a:t> yang paling </a:t>
            </a:r>
            <a:r>
              <a:rPr lang="en-US" dirty="0" err="1">
                <a:latin typeface="Tahoma" pitchFamily="34" charset="0"/>
              </a:rPr>
              <a:t>kecil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tetap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pada</a:t>
            </a:r>
            <a:r>
              <a:rPr lang="en-US" dirty="0">
                <a:latin typeface="Tahoma" pitchFamily="34" charset="0"/>
              </a:rPr>
              <a:t> data </a:t>
            </a:r>
            <a:r>
              <a:rPr lang="en-US" dirty="0" err="1">
                <a:latin typeface="Tahoma" pitchFamily="34" charset="0"/>
              </a:rPr>
              <a:t>indeks</a:t>
            </a:r>
            <a:r>
              <a:rPr lang="en-US" dirty="0">
                <a:latin typeface="Tahoma" pitchFamily="34" charset="0"/>
              </a:rPr>
              <a:t> ke-4</a:t>
            </a:r>
          </a:p>
        </p:txBody>
      </p:sp>
    </p:spTree>
    <p:extLst>
      <p:ext uri="{BB962C8B-B14F-4D97-AF65-F5344CB8AC3E}">
        <p14:creationId xmlns:p14="http://schemas.microsoft.com/office/powerpoint/2010/main" val="13370174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Selection Sort – 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0525" y="1870076"/>
            <a:ext cx="3657600" cy="4676775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400" dirty="0" smtClean="0"/>
              <a:t>Data yang paling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ke-4 </a:t>
            </a:r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2111D588-5F35-493B-8CC5-5D13960DF22F}" type="slidenum">
              <a:rPr lang="en-US"/>
              <a:pPr eaLnBrk="1" hangingPunct="1"/>
              <a:t>26</a:t>
            </a:fld>
            <a:endParaRPr lang="en-US"/>
          </a:p>
        </p:txBody>
      </p:sp>
      <p:graphicFrame>
        <p:nvGraphicFramePr>
          <p:cNvPr id="3687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676652" y="2428876"/>
          <a:ext cx="81068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Chart" r:id="rId4" imgW="6096090" imgH="4048110" progId="MSGraph.Chart.8">
                  <p:embed followColorScheme="full"/>
                </p:oleObj>
              </mc:Choice>
              <mc:Fallback>
                <p:oleObj name="Chart" r:id="rId4" imgW="6096090" imgH="40481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2" y="2428876"/>
                        <a:ext cx="81068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733367" y="2428876"/>
          <a:ext cx="1064684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62392" r="24472"/>
                      <a:stretch>
                        <a:fillRect/>
                      </a:stretch>
                    </p:blipFill>
                    <p:spPr bwMode="auto">
                      <a:xfrm>
                        <a:off x="8733367" y="2428876"/>
                        <a:ext cx="1064684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Arc 5"/>
          <p:cNvSpPr>
            <a:spLocks/>
          </p:cNvSpPr>
          <p:nvPr/>
        </p:nvSpPr>
        <p:spPr bwMode="auto">
          <a:xfrm>
            <a:off x="5420785" y="1852614"/>
            <a:ext cx="2129367" cy="83502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8"/>
                  <a:pt x="9657" y="11"/>
                  <a:pt x="2157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8"/>
                  <a:pt x="9657" y="11"/>
                  <a:pt x="21579" y="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6873" name="Arc 6"/>
          <p:cNvSpPr>
            <a:spLocks/>
          </p:cNvSpPr>
          <p:nvPr/>
        </p:nvSpPr>
        <p:spPr bwMode="auto">
          <a:xfrm>
            <a:off x="7499351" y="1870076"/>
            <a:ext cx="2080683" cy="24304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 cap="rnd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9031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Selection Sort – 3</a:t>
            </a:r>
          </a:p>
        </p:txBody>
      </p:sp>
      <p:sp>
        <p:nvSpPr>
          <p:cNvPr id="37892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D89CD2CF-720E-44A3-B32F-2861269FC403}" type="slidenum">
              <a:rPr lang="en-US"/>
              <a:pPr eaLnBrk="1" hangingPunct="1"/>
              <a:t>27</a:t>
            </a:fld>
            <a:endParaRPr lang="en-US"/>
          </a:p>
        </p:txBody>
      </p:sp>
      <p:graphicFrame>
        <p:nvGraphicFramePr>
          <p:cNvPr id="3789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676652" y="2428876"/>
          <a:ext cx="81068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2" y="2428876"/>
                        <a:ext cx="81068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71385" y="2428876"/>
          <a:ext cx="186478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2402" r="74615"/>
                      <a:stretch>
                        <a:fillRect/>
                      </a:stretch>
                    </p:blipFill>
                    <p:spPr bwMode="auto">
                      <a:xfrm>
                        <a:off x="3871385" y="2428876"/>
                        <a:ext cx="186478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803275" y="1935164"/>
            <a:ext cx="34544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defRPr/>
            </a:pPr>
            <a:r>
              <a:rPr lang="en-US" sz="2400" dirty="0" err="1">
                <a:latin typeface="+mn-lt"/>
              </a:rPr>
              <a:t>Tukar</a:t>
            </a:r>
            <a:r>
              <a:rPr lang="en-US" sz="2400" dirty="0">
                <a:latin typeface="+mn-lt"/>
              </a:rPr>
              <a:t> data yang paling </a:t>
            </a:r>
            <a:r>
              <a:rPr lang="en-US" sz="2400" dirty="0" err="1">
                <a:latin typeface="+mn-lt"/>
              </a:rPr>
              <a:t>kecil</a:t>
            </a:r>
            <a:r>
              <a:rPr lang="en-US" sz="2400" dirty="0">
                <a:latin typeface="+mn-lt"/>
              </a:rPr>
              <a:t> (data </a:t>
            </a:r>
            <a:r>
              <a:rPr lang="en-US" sz="2400" dirty="0" err="1">
                <a:latin typeface="+mn-lt"/>
              </a:rPr>
              <a:t>indeks</a:t>
            </a:r>
            <a:r>
              <a:rPr lang="en-US" sz="2400" dirty="0">
                <a:latin typeface="+mn-lt"/>
              </a:rPr>
              <a:t> ke-4) </a:t>
            </a:r>
            <a:r>
              <a:rPr lang="en-US" sz="2400" dirty="0" err="1">
                <a:latin typeface="+mn-lt"/>
              </a:rPr>
              <a:t>dengan</a:t>
            </a:r>
            <a:r>
              <a:rPr lang="en-US" sz="2400" dirty="0">
                <a:latin typeface="+mn-lt"/>
              </a:rPr>
              <a:t> data </a:t>
            </a:r>
            <a:r>
              <a:rPr lang="en-US" sz="2400" dirty="0" err="1">
                <a:latin typeface="+mn-lt"/>
              </a:rPr>
              <a:t>indeks</a:t>
            </a:r>
            <a:r>
              <a:rPr lang="en-US" sz="2400" dirty="0">
                <a:latin typeface="+mn-lt"/>
              </a:rPr>
              <a:t> ke-0</a:t>
            </a:r>
          </a:p>
        </p:txBody>
      </p:sp>
    </p:spTree>
    <p:extLst>
      <p:ext uri="{BB962C8B-B14F-4D97-AF65-F5344CB8AC3E}">
        <p14:creationId xmlns:p14="http://schemas.microsoft.com/office/powerpoint/2010/main" val="2318667256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Selection Sort – 4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0167" y="2074865"/>
            <a:ext cx="3246967" cy="3846512"/>
          </a:xfrm>
        </p:spPr>
        <p:txBody>
          <a:bodyPr lIns="90488" tIns="44450" rIns="90488" bIns="44450"/>
          <a:lstStyle/>
          <a:p>
            <a:pPr marL="0" indent="0" eaLnBrk="1" hangingPunct="1">
              <a:buFontTx/>
              <a:buNone/>
            </a:pP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endParaRPr lang="en-US" sz="2400" dirty="0" smtClean="0"/>
          </a:p>
        </p:txBody>
      </p:sp>
      <p:sp>
        <p:nvSpPr>
          <p:cNvPr id="38917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84167" y="5805489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9EA6C97F-E438-4B5F-B4D4-1617F905F161}" type="slidenum">
              <a:rPr lang="en-US"/>
              <a:pPr eaLnBrk="1" hangingPunct="1"/>
              <a:t>28</a:t>
            </a:fld>
            <a:endParaRPr lang="en-US"/>
          </a:p>
        </p:txBody>
      </p:sp>
      <p:graphicFrame>
        <p:nvGraphicFramePr>
          <p:cNvPr id="3891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723218" y="1878014"/>
          <a:ext cx="81068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218" y="1878014"/>
                        <a:ext cx="81068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17951" y="1878014"/>
          <a:ext cx="186478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2402" r="74615"/>
                      <a:stretch>
                        <a:fillRect/>
                      </a:stretch>
                    </p:blipFill>
                    <p:spPr bwMode="auto">
                      <a:xfrm>
                        <a:off x="3917951" y="1878014"/>
                        <a:ext cx="186478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Rectangle 5"/>
          <p:cNvSpPr>
            <a:spLocks noChangeArrowheads="1"/>
          </p:cNvSpPr>
          <p:nvPr/>
        </p:nvSpPr>
        <p:spPr bwMode="auto">
          <a:xfrm>
            <a:off x="2885018" y="1377950"/>
            <a:ext cx="2838449" cy="495300"/>
          </a:xfrm>
          <a:prstGeom prst="rect">
            <a:avLst/>
          </a:prstGeom>
          <a:pattFill prst="pct90">
            <a:fgClr>
              <a:srgbClr val="FFFFFF"/>
            </a:fgClr>
            <a:bgClr>
              <a:schemeClr val="bg1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Sudah terurut</a:t>
            </a:r>
          </a:p>
        </p:txBody>
      </p:sp>
      <p:sp>
        <p:nvSpPr>
          <p:cNvPr id="38921" name="Rectangle 6"/>
          <p:cNvSpPr>
            <a:spLocks noChangeArrowheads="1"/>
          </p:cNvSpPr>
          <p:nvPr/>
        </p:nvSpPr>
        <p:spPr bwMode="auto">
          <a:xfrm>
            <a:off x="5797551" y="1385888"/>
            <a:ext cx="2838449" cy="4953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Belum terurut</a:t>
            </a:r>
          </a:p>
        </p:txBody>
      </p:sp>
      <p:sp>
        <p:nvSpPr>
          <p:cNvPr id="38923" name="Line 9"/>
          <p:cNvSpPr>
            <a:spLocks noChangeShapeType="1"/>
          </p:cNvSpPr>
          <p:nvPr/>
        </p:nvSpPr>
        <p:spPr bwMode="auto">
          <a:xfrm>
            <a:off x="5755217" y="1498600"/>
            <a:ext cx="0" cy="4554538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5335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Selection Sort – 5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825500" y="2257425"/>
            <a:ext cx="3640667" cy="3846512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000" dirty="0" smtClean="0"/>
              <a:t>Data </a:t>
            </a:r>
            <a:r>
              <a:rPr lang="en-US" sz="2000" dirty="0" err="1" smtClean="0"/>
              <a:t>acuan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 ke-1.</a:t>
            </a:r>
          </a:p>
          <a:p>
            <a:pPr eaLnBrk="1" hangingPunct="1">
              <a:defRPr/>
            </a:pPr>
            <a:r>
              <a:rPr lang="en-US" sz="2000" dirty="0" err="1"/>
              <a:t>Cari</a:t>
            </a:r>
            <a:r>
              <a:rPr lang="en-US" sz="2000" dirty="0"/>
              <a:t> </a:t>
            </a:r>
            <a:r>
              <a:rPr lang="en-US" sz="2000" dirty="0" smtClean="0"/>
              <a:t>data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yang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 smtClean="0"/>
              <a:t>terurut</a:t>
            </a:r>
            <a:r>
              <a:rPr lang="en-US" sz="2000" dirty="0" smtClean="0"/>
              <a:t>, </a:t>
            </a:r>
            <a:r>
              <a:rPr lang="en-US" sz="2000" dirty="0" err="1" smtClean="0"/>
              <a:t>mulai</a:t>
            </a:r>
            <a:r>
              <a:rPr lang="en-US" sz="2000" dirty="0" smtClean="0"/>
              <a:t> data ke-2, 3,4,5. Data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ke-5.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</a:t>
            </a:r>
            <a:endParaRPr lang="en-US" sz="2000" dirty="0"/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3994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227609" y="6384926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3519AEEE-3F64-4587-8409-8DA307471D83}" type="slidenum">
              <a:rPr lang="en-US"/>
              <a:pPr eaLnBrk="1" hangingPunct="1"/>
              <a:t>29</a:t>
            </a:fld>
            <a:endParaRPr lang="en-US"/>
          </a:p>
        </p:txBody>
      </p:sp>
      <p:graphicFrame>
        <p:nvGraphicFramePr>
          <p:cNvPr id="39942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013082"/>
              </p:ext>
            </p:extLst>
          </p:nvPr>
        </p:nvGraphicFramePr>
        <p:xfrm>
          <a:off x="4363510" y="2457451"/>
          <a:ext cx="72347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 l="2402" r="8357"/>
                      <a:stretch>
                        <a:fillRect/>
                      </a:stretch>
                    </p:blipFill>
                    <p:spPr bwMode="auto">
                      <a:xfrm>
                        <a:off x="4363510" y="2457451"/>
                        <a:ext cx="72347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26172"/>
              </p:ext>
            </p:extLst>
          </p:nvPr>
        </p:nvGraphicFramePr>
        <p:xfrm>
          <a:off x="6298143" y="2457451"/>
          <a:ext cx="3966633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26273" r="24785"/>
                      <a:stretch>
                        <a:fillRect/>
                      </a:stretch>
                    </p:blipFill>
                    <p:spPr bwMode="auto">
                      <a:xfrm>
                        <a:off x="6298143" y="2457451"/>
                        <a:ext cx="3966633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Rectangle 5"/>
          <p:cNvSpPr>
            <a:spLocks noChangeArrowheads="1"/>
          </p:cNvSpPr>
          <p:nvPr/>
        </p:nvSpPr>
        <p:spPr bwMode="auto">
          <a:xfrm>
            <a:off x="4047067" y="2009775"/>
            <a:ext cx="2026710" cy="495300"/>
          </a:xfrm>
          <a:prstGeom prst="rect">
            <a:avLst/>
          </a:prstGeom>
          <a:pattFill prst="pct90">
            <a:fgClr>
              <a:srgbClr val="FFFFFF"/>
            </a:fgClr>
            <a:bgClr>
              <a:schemeClr val="bg1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Sudah terurut</a:t>
            </a:r>
          </a:p>
        </p:txBody>
      </p:sp>
      <p:sp>
        <p:nvSpPr>
          <p:cNvPr id="39945" name="Rectangle 6"/>
          <p:cNvSpPr>
            <a:spLocks noChangeArrowheads="1"/>
          </p:cNvSpPr>
          <p:nvPr/>
        </p:nvSpPr>
        <p:spPr bwMode="auto">
          <a:xfrm>
            <a:off x="6243109" y="1965325"/>
            <a:ext cx="2836333" cy="4953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Belum terurut</a:t>
            </a:r>
          </a:p>
        </p:txBody>
      </p:sp>
      <p:sp>
        <p:nvSpPr>
          <p:cNvPr id="39947" name="Line 9"/>
          <p:cNvSpPr>
            <a:spLocks noChangeShapeType="1"/>
          </p:cNvSpPr>
          <p:nvPr/>
        </p:nvSpPr>
        <p:spPr bwMode="auto">
          <a:xfrm>
            <a:off x="6200776" y="2078039"/>
            <a:ext cx="0" cy="45545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86845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Materi</a:t>
            </a: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0105" y="1855259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buFont typeface="Wingdings" panose="05000000000000000000" pitchFamily="2" charset="2"/>
              <a:buChar char="Ø"/>
            </a:pPr>
            <a:r>
              <a:rPr lang="en-AU" dirty="0" err="1" smtClean="0"/>
              <a:t>Algoritma</a:t>
            </a:r>
            <a:r>
              <a:rPr lang="en-AU" dirty="0" smtClean="0"/>
              <a:t> </a:t>
            </a:r>
            <a:r>
              <a:rPr lang="en-AU" dirty="0"/>
              <a:t>Insertion </a:t>
            </a:r>
            <a:r>
              <a:rPr lang="en-AU" dirty="0" smtClean="0"/>
              <a:t>Sort</a:t>
            </a: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AU" dirty="0" err="1" smtClean="0"/>
              <a:t>Algoritma</a:t>
            </a:r>
            <a:r>
              <a:rPr lang="en-AU" dirty="0" smtClean="0"/>
              <a:t> </a:t>
            </a:r>
            <a:r>
              <a:rPr lang="en-AU" dirty="0"/>
              <a:t>Selection Sort</a:t>
            </a:r>
          </a:p>
          <a:p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58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Selection Sort– 6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08001" y="1774825"/>
            <a:ext cx="3246967" cy="3846513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400" smtClean="0"/>
              <a:t>Tukar data yang paling kecil (data indeks ke-5) dengan data indeks ke-1</a:t>
            </a:r>
          </a:p>
        </p:txBody>
      </p:sp>
      <p:sp>
        <p:nvSpPr>
          <p:cNvPr id="40965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300ADC8-30BE-4155-9788-BFB16805819E}" type="slidenum">
              <a:rPr lang="en-US"/>
              <a:pPr eaLnBrk="1" hangingPunct="1"/>
              <a:t>30</a:t>
            </a:fld>
            <a:endParaRPr lang="en-US"/>
          </a:p>
        </p:txBody>
      </p:sp>
      <p:graphicFrame>
        <p:nvGraphicFramePr>
          <p:cNvPr id="40966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293036"/>
              </p:ext>
            </p:extLst>
          </p:nvPr>
        </p:nvGraphicFramePr>
        <p:xfrm>
          <a:off x="4585760" y="2162175"/>
          <a:ext cx="72347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 l="2402" r="8357"/>
                      <a:stretch>
                        <a:fillRect/>
                      </a:stretch>
                    </p:blipFill>
                    <p:spPr bwMode="auto">
                      <a:xfrm>
                        <a:off x="4585760" y="2162175"/>
                        <a:ext cx="72347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036852"/>
              </p:ext>
            </p:extLst>
          </p:nvPr>
        </p:nvGraphicFramePr>
        <p:xfrm>
          <a:off x="7318376" y="2162175"/>
          <a:ext cx="4595284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Chart" r:id="rId6" imgW="6096090" imgH="4048110" progId="MSGraph.Chart.8">
                  <p:embed followColorScheme="full"/>
                </p:oleObj>
              </mc:Choice>
              <mc:Fallback>
                <p:oleObj name="Chart" r:id="rId6" imgW="6096090" imgH="40481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36118" r="7182"/>
                      <a:stretch>
                        <a:fillRect/>
                      </a:stretch>
                    </p:blipFill>
                    <p:spPr bwMode="auto">
                      <a:xfrm>
                        <a:off x="7318376" y="2162175"/>
                        <a:ext cx="4595284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Rectangle 5"/>
          <p:cNvSpPr>
            <a:spLocks noChangeArrowheads="1"/>
          </p:cNvSpPr>
          <p:nvPr/>
        </p:nvSpPr>
        <p:spPr bwMode="auto">
          <a:xfrm>
            <a:off x="3552827" y="1662113"/>
            <a:ext cx="2838449" cy="495300"/>
          </a:xfrm>
          <a:prstGeom prst="rect">
            <a:avLst/>
          </a:prstGeom>
          <a:pattFill prst="pct90">
            <a:fgClr>
              <a:srgbClr val="FFFFFF"/>
            </a:fgClr>
            <a:bgClr>
              <a:schemeClr val="bg1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Sudah terurut</a:t>
            </a:r>
          </a:p>
        </p:txBody>
      </p:sp>
      <p:sp>
        <p:nvSpPr>
          <p:cNvPr id="40969" name="Rectangle 6"/>
          <p:cNvSpPr>
            <a:spLocks noChangeArrowheads="1"/>
          </p:cNvSpPr>
          <p:nvPr/>
        </p:nvSpPr>
        <p:spPr bwMode="auto">
          <a:xfrm>
            <a:off x="6465360" y="1670050"/>
            <a:ext cx="2838449" cy="4953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Belum terurut</a:t>
            </a:r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>
            <a:off x="6423026" y="1782763"/>
            <a:ext cx="0" cy="45545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261087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Selection Sort Algorithm – 7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63034" y="1809751"/>
            <a:ext cx="3246967" cy="3846513"/>
          </a:xfrm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Dua data telah terurut</a:t>
            </a:r>
          </a:p>
        </p:txBody>
      </p:sp>
      <p:sp>
        <p:nvSpPr>
          <p:cNvPr id="41989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118599" y="6435726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86788596-4A4D-454E-8E4D-F51AD3D7A965}" type="slidenum">
              <a:rPr lang="en-US"/>
              <a:pPr eaLnBrk="1" hangingPunct="1"/>
              <a:t>31</a:t>
            </a:fld>
            <a:endParaRPr lang="en-US" dirty="0"/>
          </a:p>
        </p:txBody>
      </p:sp>
      <p:graphicFrame>
        <p:nvGraphicFramePr>
          <p:cNvPr id="41990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617721"/>
              </p:ext>
            </p:extLst>
          </p:nvPr>
        </p:nvGraphicFramePr>
        <p:xfrm>
          <a:off x="4597400" y="2422526"/>
          <a:ext cx="72347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 l="2402" r="8357"/>
                      <a:stretch>
                        <a:fillRect/>
                      </a:stretch>
                    </p:blipFill>
                    <p:spPr bwMode="auto">
                      <a:xfrm>
                        <a:off x="4597400" y="2422526"/>
                        <a:ext cx="72347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800147"/>
              </p:ext>
            </p:extLst>
          </p:nvPr>
        </p:nvGraphicFramePr>
        <p:xfrm>
          <a:off x="7330016" y="2422526"/>
          <a:ext cx="4595284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3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36118" r="7182"/>
                      <a:stretch>
                        <a:fillRect/>
                      </a:stretch>
                    </p:blipFill>
                    <p:spPr bwMode="auto">
                      <a:xfrm>
                        <a:off x="7330016" y="2422526"/>
                        <a:ext cx="4595284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Rectangle 5"/>
          <p:cNvSpPr>
            <a:spLocks noChangeArrowheads="1"/>
          </p:cNvSpPr>
          <p:nvPr/>
        </p:nvSpPr>
        <p:spPr bwMode="auto">
          <a:xfrm>
            <a:off x="4383615" y="1898650"/>
            <a:ext cx="2838451" cy="495300"/>
          </a:xfrm>
          <a:prstGeom prst="rect">
            <a:avLst/>
          </a:prstGeom>
          <a:pattFill prst="pct90">
            <a:fgClr>
              <a:srgbClr val="FFFFFF"/>
            </a:fgClr>
            <a:bgClr>
              <a:schemeClr val="bg1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Sudah terurut</a:t>
            </a:r>
          </a:p>
        </p:txBody>
      </p:sp>
      <p:sp>
        <p:nvSpPr>
          <p:cNvPr id="41993" name="Rectangle 6"/>
          <p:cNvSpPr>
            <a:spLocks noChangeArrowheads="1"/>
          </p:cNvSpPr>
          <p:nvPr/>
        </p:nvSpPr>
        <p:spPr bwMode="auto">
          <a:xfrm>
            <a:off x="7524748" y="1930400"/>
            <a:ext cx="2838451" cy="4953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Belum terurut</a:t>
            </a:r>
          </a:p>
        </p:txBody>
      </p:sp>
      <p:sp>
        <p:nvSpPr>
          <p:cNvPr id="41995" name="Line 8"/>
          <p:cNvSpPr>
            <a:spLocks noChangeShapeType="1"/>
          </p:cNvSpPr>
          <p:nvPr/>
        </p:nvSpPr>
        <p:spPr bwMode="auto">
          <a:xfrm>
            <a:off x="7482415" y="2043114"/>
            <a:ext cx="0" cy="45545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78837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Selection Sort – 8</a:t>
            </a:r>
          </a:p>
        </p:txBody>
      </p:sp>
      <p:sp>
        <p:nvSpPr>
          <p:cNvPr id="4301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24418" y="1985169"/>
            <a:ext cx="3246967" cy="3846513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000" dirty="0" smtClean="0"/>
              <a:t>Proses </a:t>
            </a:r>
            <a:r>
              <a:rPr lang="en-US" sz="2000" dirty="0" err="1" smtClean="0"/>
              <a:t>dilanjutkan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Data </a:t>
            </a:r>
            <a:r>
              <a:rPr lang="en-US" sz="2000" dirty="0" err="1" smtClean="0"/>
              <a:t>acuan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 ke-2.</a:t>
            </a:r>
          </a:p>
          <a:p>
            <a:pPr eaLnBrk="1" hangingPunct="1"/>
            <a:r>
              <a:rPr lang="en-US" sz="2000" dirty="0" err="1" smtClean="0"/>
              <a:t>Cari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terurut</a:t>
            </a:r>
            <a:r>
              <a:rPr lang="en-US" sz="2000" dirty="0" smtClean="0"/>
              <a:t>, </a:t>
            </a:r>
            <a:r>
              <a:rPr lang="en-US" sz="2000" dirty="0" err="1" smtClean="0"/>
              <a:t>mulai</a:t>
            </a:r>
            <a:r>
              <a:rPr lang="en-US" sz="2000" dirty="0" smtClean="0"/>
              <a:t> data ke-3,4,5. Data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ke-5.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43013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475F3DA0-E287-4A2B-A4E7-EF9E71B59167}" type="slidenum">
              <a:rPr lang="en-US"/>
              <a:pPr eaLnBrk="1" hangingPunct="1"/>
              <a:t>32</a:t>
            </a:fld>
            <a:endParaRPr lang="en-US"/>
          </a:p>
        </p:txBody>
      </p:sp>
      <p:graphicFrame>
        <p:nvGraphicFramePr>
          <p:cNvPr id="4301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71385" y="2428876"/>
          <a:ext cx="72347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6" name="Chart" r:id="rId4" imgW="6096090" imgH="4048110" progId="MSGraph.Chart.8">
                  <p:embed followColorScheme="full"/>
                </p:oleObj>
              </mc:Choice>
              <mc:Fallback>
                <p:oleObj name="Chart" r:id="rId4" imgW="6096090" imgH="40481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 l="2402" r="8357"/>
                      <a:stretch>
                        <a:fillRect/>
                      </a:stretch>
                    </p:blipFill>
                    <p:spPr bwMode="auto">
                      <a:xfrm>
                        <a:off x="3871385" y="2428876"/>
                        <a:ext cx="72347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604000" y="2428876"/>
          <a:ext cx="3194051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7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36118" r="24472"/>
                      <a:stretch>
                        <a:fillRect/>
                      </a:stretch>
                    </p:blipFill>
                    <p:spPr bwMode="auto">
                      <a:xfrm>
                        <a:off x="6604000" y="2428876"/>
                        <a:ext cx="3194051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Rectangle 5"/>
          <p:cNvSpPr>
            <a:spLocks noChangeArrowheads="1"/>
          </p:cNvSpPr>
          <p:nvPr/>
        </p:nvSpPr>
        <p:spPr bwMode="auto">
          <a:xfrm>
            <a:off x="3886200" y="1928813"/>
            <a:ext cx="2838451" cy="495300"/>
          </a:xfrm>
          <a:prstGeom prst="rect">
            <a:avLst/>
          </a:prstGeom>
          <a:pattFill prst="pct90">
            <a:fgClr>
              <a:srgbClr val="FFFFFF"/>
            </a:fgClr>
            <a:bgClr>
              <a:schemeClr val="bg1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Sudah terurut</a:t>
            </a:r>
          </a:p>
        </p:txBody>
      </p:sp>
      <p:sp>
        <p:nvSpPr>
          <p:cNvPr id="43017" name="Rectangle 6"/>
          <p:cNvSpPr>
            <a:spLocks noChangeArrowheads="1"/>
          </p:cNvSpPr>
          <p:nvPr/>
        </p:nvSpPr>
        <p:spPr bwMode="auto">
          <a:xfrm>
            <a:off x="6798733" y="1936750"/>
            <a:ext cx="2838451" cy="4953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Belum terurut</a:t>
            </a:r>
          </a:p>
        </p:txBody>
      </p:sp>
      <p:sp>
        <p:nvSpPr>
          <p:cNvPr id="43018" name="AutoShape 7"/>
          <p:cNvSpPr>
            <a:spLocks noChangeArrowheads="1"/>
          </p:cNvSpPr>
          <p:nvPr/>
        </p:nvSpPr>
        <p:spPr bwMode="auto">
          <a:xfrm rot="16200000" flipH="1">
            <a:off x="9683221" y="2257426"/>
            <a:ext cx="1419225" cy="33020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vert="eaVert" wrap="none" lIns="90488" tIns="44450" rIns="90488" bIns="44450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Arial" charset="0"/>
              </a:rPr>
              <a:t>Elemen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Arial" charset="0"/>
              </a:rPr>
              <a:t>terkecil</a:t>
            </a:r>
          </a:p>
        </p:txBody>
      </p:sp>
      <p:sp>
        <p:nvSpPr>
          <p:cNvPr id="43020" name="Line 9"/>
          <p:cNvSpPr>
            <a:spLocks noChangeShapeType="1"/>
          </p:cNvSpPr>
          <p:nvPr/>
        </p:nvSpPr>
        <p:spPr bwMode="auto">
          <a:xfrm>
            <a:off x="6756400" y="2049464"/>
            <a:ext cx="0" cy="45545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4083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Selection Sort – 9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63059" y="2049464"/>
            <a:ext cx="3246967" cy="3846513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000" dirty="0" smtClean="0"/>
              <a:t>Proses </a:t>
            </a:r>
            <a:r>
              <a:rPr lang="en-US" sz="2000" dirty="0" err="1" smtClean="0"/>
              <a:t>dilanjutkan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Tukar</a:t>
            </a:r>
            <a:r>
              <a:rPr lang="en-US" sz="2000" dirty="0" smtClean="0"/>
              <a:t> data yang paling </a:t>
            </a:r>
            <a:r>
              <a:rPr lang="en-US" sz="2000" dirty="0" err="1" smtClean="0"/>
              <a:t>kecil</a:t>
            </a:r>
            <a:r>
              <a:rPr lang="en-US" sz="2000" dirty="0" smtClean="0"/>
              <a:t> (data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ke-5)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ke-2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44037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995E96AC-A9DE-41B5-9779-54EB769335CC}" type="slidenum">
              <a:rPr lang="en-US"/>
              <a:pPr eaLnBrk="1" hangingPunct="1"/>
              <a:t>33</a:t>
            </a:fld>
            <a:endParaRPr lang="en-US"/>
          </a:p>
        </p:txBody>
      </p:sp>
      <p:graphicFrame>
        <p:nvGraphicFramePr>
          <p:cNvPr id="4403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71385" y="2428876"/>
          <a:ext cx="72347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0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 l="2402" r="8357"/>
                      <a:stretch>
                        <a:fillRect/>
                      </a:stretch>
                    </p:blipFill>
                    <p:spPr bwMode="auto">
                      <a:xfrm>
                        <a:off x="3871385" y="2428876"/>
                        <a:ext cx="72347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91967" y="2428876"/>
          <a:ext cx="3435351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1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49541" r="8070"/>
                      <a:stretch>
                        <a:fillRect/>
                      </a:stretch>
                    </p:blipFill>
                    <p:spPr bwMode="auto">
                      <a:xfrm>
                        <a:off x="7691967" y="2428876"/>
                        <a:ext cx="3435351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3886200" y="1928813"/>
            <a:ext cx="2838451" cy="495300"/>
          </a:xfrm>
          <a:prstGeom prst="rect">
            <a:avLst/>
          </a:prstGeom>
          <a:pattFill prst="pct90">
            <a:fgClr>
              <a:srgbClr val="FFFFFF"/>
            </a:fgClr>
            <a:bgClr>
              <a:schemeClr val="bg1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Sudah terurut</a:t>
            </a:r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6798733" y="1936750"/>
            <a:ext cx="2838451" cy="4953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Belum terurut</a:t>
            </a:r>
          </a:p>
        </p:txBody>
      </p:sp>
      <p:sp>
        <p:nvSpPr>
          <p:cNvPr id="44043" name="Line 8"/>
          <p:cNvSpPr>
            <a:spLocks noChangeShapeType="1"/>
          </p:cNvSpPr>
          <p:nvPr/>
        </p:nvSpPr>
        <p:spPr bwMode="auto">
          <a:xfrm>
            <a:off x="6756400" y="2049464"/>
            <a:ext cx="0" cy="45545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4044" name="AutoShape 9"/>
          <p:cNvSpPr>
            <a:spLocks noChangeArrowheads="1"/>
          </p:cNvSpPr>
          <p:nvPr/>
        </p:nvSpPr>
        <p:spPr bwMode="auto">
          <a:xfrm rot="14580000" flipH="1">
            <a:off x="5813954" y="2330451"/>
            <a:ext cx="1419225" cy="33020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vert="eaVert" wrap="none" lIns="90488" tIns="44450" rIns="90488" bIns="44450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Arial" charset="0"/>
              </a:rPr>
              <a:t>Tukar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Arial" charset="0"/>
              </a:rPr>
              <a:t>Dengan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Arial" charset="0"/>
              </a:rPr>
              <a:t>depan</a:t>
            </a:r>
          </a:p>
        </p:txBody>
      </p:sp>
    </p:spTree>
    <p:extLst>
      <p:ext uri="{BB962C8B-B14F-4D97-AF65-F5344CB8AC3E}">
        <p14:creationId xmlns:p14="http://schemas.microsoft.com/office/powerpoint/2010/main" val="1906718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Algoritma Selection Sort – 10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87400" y="2257426"/>
            <a:ext cx="3352800" cy="3846513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000" dirty="0" smtClean="0"/>
              <a:t>Proses </a:t>
            </a:r>
            <a:r>
              <a:rPr lang="en-US" sz="2000" dirty="0" err="1" smtClean="0"/>
              <a:t>dilanjutkan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Data </a:t>
            </a:r>
            <a:r>
              <a:rPr lang="en-US" sz="2000" dirty="0" err="1" smtClean="0"/>
              <a:t>acuan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 ke-3.</a:t>
            </a:r>
          </a:p>
          <a:p>
            <a:pPr eaLnBrk="1" hangingPunct="1"/>
            <a:r>
              <a:rPr lang="en-US" sz="2000" dirty="0" err="1" smtClean="0"/>
              <a:t>Cari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terurut</a:t>
            </a:r>
            <a:r>
              <a:rPr lang="en-US" sz="2000" dirty="0" smtClean="0"/>
              <a:t>, </a:t>
            </a:r>
            <a:r>
              <a:rPr lang="en-US" sz="2000" dirty="0" err="1" smtClean="0"/>
              <a:t>mulai</a:t>
            </a:r>
            <a:r>
              <a:rPr lang="en-US" sz="2000" dirty="0" smtClean="0"/>
              <a:t> data ke-4,5. Data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ke-4.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4506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59A3CB65-3EED-4094-A295-9B2D6091342B}" type="slidenum">
              <a:rPr lang="en-US"/>
              <a:pPr eaLnBrk="1" hangingPunct="1"/>
              <a:t>34</a:t>
            </a:fld>
            <a:endParaRPr lang="en-US"/>
          </a:p>
        </p:txBody>
      </p:sp>
      <p:graphicFrame>
        <p:nvGraphicFramePr>
          <p:cNvPr id="4506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71385" y="2428876"/>
          <a:ext cx="72347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4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 l="2402" r="8357"/>
                      <a:stretch>
                        <a:fillRect/>
                      </a:stretch>
                    </p:blipFill>
                    <p:spPr bwMode="auto">
                      <a:xfrm>
                        <a:off x="3871385" y="2428876"/>
                        <a:ext cx="72347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91967" y="2428876"/>
          <a:ext cx="3435351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5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49541" r="8070"/>
                      <a:stretch>
                        <a:fillRect/>
                      </a:stretch>
                    </p:blipFill>
                    <p:spPr bwMode="auto">
                      <a:xfrm>
                        <a:off x="7691967" y="2428876"/>
                        <a:ext cx="3435351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Rectangle 5"/>
          <p:cNvSpPr>
            <a:spLocks noChangeArrowheads="1"/>
          </p:cNvSpPr>
          <p:nvPr/>
        </p:nvSpPr>
        <p:spPr bwMode="auto">
          <a:xfrm>
            <a:off x="4887385" y="1928813"/>
            <a:ext cx="2838449" cy="495300"/>
          </a:xfrm>
          <a:prstGeom prst="rect">
            <a:avLst/>
          </a:prstGeom>
          <a:pattFill prst="pct90">
            <a:fgClr>
              <a:srgbClr val="FFFFFF"/>
            </a:fgClr>
            <a:bgClr>
              <a:schemeClr val="bg1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Sudah terurut</a:t>
            </a:r>
          </a:p>
        </p:txBody>
      </p:sp>
      <p:sp>
        <p:nvSpPr>
          <p:cNvPr id="45065" name="Rectangle 6"/>
          <p:cNvSpPr>
            <a:spLocks noChangeArrowheads="1"/>
          </p:cNvSpPr>
          <p:nvPr/>
        </p:nvSpPr>
        <p:spPr bwMode="auto">
          <a:xfrm>
            <a:off x="7799918" y="1936750"/>
            <a:ext cx="2838449" cy="4953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Belum terurut</a:t>
            </a:r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>
            <a:off x="7757584" y="2049464"/>
            <a:ext cx="0" cy="45545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253920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Sort Algorithm – 11</a:t>
            </a: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D938691A-0A75-4BBD-AEB9-88E9FA666C85}" type="slidenum">
              <a:rPr lang="en-US"/>
              <a:pPr eaLnBrk="1" hangingPunct="1"/>
              <a:t>35</a:t>
            </a:fld>
            <a:endParaRPr lang="en-US"/>
          </a:p>
        </p:txBody>
      </p:sp>
      <p:graphicFrame>
        <p:nvGraphicFramePr>
          <p:cNvPr id="46085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71385" y="2428876"/>
          <a:ext cx="72347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8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 l="2402" r="8357"/>
                      <a:stretch>
                        <a:fillRect/>
                      </a:stretch>
                    </p:blipFill>
                    <p:spPr bwMode="auto">
                      <a:xfrm>
                        <a:off x="3871385" y="2428876"/>
                        <a:ext cx="72347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782051" y="2428876"/>
          <a:ext cx="23452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9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62993" r="8070"/>
                      <a:stretch>
                        <a:fillRect/>
                      </a:stretch>
                    </p:blipFill>
                    <p:spPr bwMode="auto">
                      <a:xfrm>
                        <a:off x="8782051" y="2428876"/>
                        <a:ext cx="23452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5911852" y="1928813"/>
            <a:ext cx="2838449" cy="495300"/>
          </a:xfrm>
          <a:prstGeom prst="rect">
            <a:avLst/>
          </a:prstGeom>
          <a:pattFill prst="pct90">
            <a:fgClr>
              <a:srgbClr val="FFFFFF"/>
            </a:fgClr>
            <a:bgClr>
              <a:schemeClr val="bg1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Sudah terurut</a:t>
            </a:r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8824385" y="1936750"/>
            <a:ext cx="2838449" cy="495300"/>
          </a:xfrm>
          <a:prstGeom prst="rect">
            <a:avLst/>
          </a:prstGeom>
          <a:solidFill>
            <a:srgbClr val="FC012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  <a:latin typeface="Times New Roman" pitchFamily="18" charset="0"/>
              </a:rPr>
              <a:t>Belum terurut</a:t>
            </a:r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>
            <a:off x="8782051" y="2049464"/>
            <a:ext cx="0" cy="45545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" name="Rectangle 1"/>
          <p:cNvSpPr/>
          <p:nvPr/>
        </p:nvSpPr>
        <p:spPr>
          <a:xfrm>
            <a:off x="711200" y="1828800"/>
            <a:ext cx="27432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</a:rPr>
              <a:t>Tukar</a:t>
            </a:r>
            <a:r>
              <a:rPr lang="en-US" sz="2000" dirty="0">
                <a:latin typeface="+mn-lt"/>
              </a:rPr>
              <a:t> data yang paling </a:t>
            </a:r>
            <a:r>
              <a:rPr lang="en-US" sz="2000" dirty="0" err="1">
                <a:latin typeface="+mn-lt"/>
              </a:rPr>
              <a:t>kecil</a:t>
            </a:r>
            <a:r>
              <a:rPr lang="en-US" sz="2000" dirty="0">
                <a:latin typeface="+mn-lt"/>
              </a:rPr>
              <a:t> (data </a:t>
            </a:r>
            <a:r>
              <a:rPr lang="en-US" sz="2000" dirty="0" err="1">
                <a:latin typeface="+mn-lt"/>
              </a:rPr>
              <a:t>indeks</a:t>
            </a:r>
            <a:r>
              <a:rPr lang="en-US" sz="2000" dirty="0">
                <a:latin typeface="+mn-lt"/>
              </a:rPr>
              <a:t> ke-4) </a:t>
            </a:r>
            <a:r>
              <a:rPr lang="en-US" sz="2000" dirty="0" err="1">
                <a:latin typeface="+mn-lt"/>
              </a:rPr>
              <a:t>dengan</a:t>
            </a:r>
            <a:r>
              <a:rPr lang="en-US" sz="2000" dirty="0">
                <a:latin typeface="+mn-lt"/>
              </a:rPr>
              <a:t> data </a:t>
            </a:r>
            <a:r>
              <a:rPr lang="en-US" sz="2000" dirty="0" err="1">
                <a:latin typeface="+mn-lt"/>
              </a:rPr>
              <a:t>indeks</a:t>
            </a:r>
            <a:r>
              <a:rPr lang="en-US" sz="2000" dirty="0">
                <a:latin typeface="+mn-lt"/>
              </a:rPr>
              <a:t> ke-3</a:t>
            </a:r>
          </a:p>
        </p:txBody>
      </p:sp>
    </p:spTree>
    <p:extLst>
      <p:ext uri="{BB962C8B-B14F-4D97-AF65-F5344CB8AC3E}">
        <p14:creationId xmlns:p14="http://schemas.microsoft.com/office/powerpoint/2010/main" val="393952334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Sort Algorithm – 12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04850" y="1928814"/>
            <a:ext cx="3894667" cy="467995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Data </a:t>
            </a:r>
            <a:r>
              <a:rPr lang="en-US" dirty="0" err="1" smtClean="0"/>
              <a:t>karena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paling </a:t>
            </a:r>
            <a:r>
              <a:rPr lang="en-US" dirty="0" err="1" smtClean="0"/>
              <a:t>besar</a:t>
            </a:r>
            <a:endParaRPr lang="en-US" dirty="0" smtClean="0"/>
          </a:p>
        </p:txBody>
      </p:sp>
      <p:sp>
        <p:nvSpPr>
          <p:cNvPr id="47109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0B8B1DBD-3A39-4476-B788-EB8F2AFDBDA2}" type="slidenum">
              <a:rPr lang="en-US"/>
              <a:pPr eaLnBrk="1" hangingPunct="1"/>
              <a:t>36</a:t>
            </a:fld>
            <a:endParaRPr lang="en-US"/>
          </a:p>
        </p:txBody>
      </p:sp>
      <p:graphicFrame>
        <p:nvGraphicFramePr>
          <p:cNvPr id="4711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71385" y="2428876"/>
          <a:ext cx="72347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 l="2402" r="8357"/>
                      <a:stretch>
                        <a:fillRect/>
                      </a:stretch>
                    </p:blipFill>
                    <p:spPr bwMode="auto">
                      <a:xfrm>
                        <a:off x="3871385" y="2428876"/>
                        <a:ext cx="72347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9798051" y="2428876"/>
          <a:ext cx="13292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name="Chart" r:id="rId6" imgW="6096090" imgH="4057560" progId="MSGraph.Chart.8">
                  <p:embed followColorScheme="full"/>
                </p:oleObj>
              </mc:Choice>
              <mc:Fallback>
                <p:oleObj name="Chart" r:id="rId6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l="75528" r="8070"/>
                      <a:stretch>
                        <a:fillRect/>
                      </a:stretch>
                    </p:blipFill>
                    <p:spPr bwMode="auto">
                      <a:xfrm>
                        <a:off x="9798051" y="2428876"/>
                        <a:ext cx="13292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113" name="Group 6"/>
          <p:cNvGrpSpPr>
            <a:grpSpLocks/>
          </p:cNvGrpSpPr>
          <p:nvPr/>
        </p:nvGrpSpPr>
        <p:grpSpPr bwMode="auto">
          <a:xfrm>
            <a:off x="6927851" y="1928814"/>
            <a:ext cx="5750983" cy="4675187"/>
            <a:chOff x="3273" y="1215"/>
            <a:chExt cx="2717" cy="2945"/>
          </a:xfrm>
        </p:grpSpPr>
        <p:sp>
          <p:nvSpPr>
            <p:cNvPr id="47114" name="Rectangle 7"/>
            <p:cNvSpPr>
              <a:spLocks noChangeArrowheads="1"/>
            </p:cNvSpPr>
            <p:nvPr/>
          </p:nvSpPr>
          <p:spPr bwMode="auto">
            <a:xfrm>
              <a:off x="3273" y="1215"/>
              <a:ext cx="1341" cy="312"/>
            </a:xfrm>
            <a:prstGeom prst="rect">
              <a:avLst/>
            </a:prstGeom>
            <a:pattFill prst="pct90">
              <a:fgClr>
                <a:srgbClr val="FFFFFF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  <a:latin typeface="Times New Roman" pitchFamily="18" charset="0"/>
                </a:rPr>
                <a:t>Sudah terurut</a:t>
              </a:r>
            </a:p>
          </p:txBody>
        </p:sp>
        <p:sp>
          <p:nvSpPr>
            <p:cNvPr id="47115" name="Rectangle 8"/>
            <p:cNvSpPr>
              <a:spLocks noChangeArrowheads="1"/>
            </p:cNvSpPr>
            <p:nvPr/>
          </p:nvSpPr>
          <p:spPr bwMode="auto">
            <a:xfrm>
              <a:off x="4649" y="1220"/>
              <a:ext cx="1341" cy="312"/>
            </a:xfrm>
            <a:prstGeom prst="rect">
              <a:avLst/>
            </a:prstGeom>
            <a:solidFill>
              <a:srgbClr val="FC0128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Times New Roman" pitchFamily="18" charset="0"/>
                </a:rPr>
                <a:t>Belum terurut</a:t>
              </a:r>
            </a:p>
          </p:txBody>
        </p:sp>
        <p:sp>
          <p:nvSpPr>
            <p:cNvPr id="47116" name="Line 9"/>
            <p:cNvSpPr>
              <a:spLocks noChangeShapeType="1"/>
            </p:cNvSpPr>
            <p:nvPr/>
          </p:nvSpPr>
          <p:spPr bwMode="auto">
            <a:xfrm>
              <a:off x="4629" y="1291"/>
              <a:ext cx="0" cy="286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58759473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Sort Algorithm – 13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09625" y="1978025"/>
            <a:ext cx="3894667" cy="467995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Data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endParaRPr lang="en-US" dirty="0" smtClean="0"/>
          </a:p>
        </p:txBody>
      </p:sp>
      <p:sp>
        <p:nvSpPr>
          <p:cNvPr id="48133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D658A5D-6F54-4A04-AD49-DD19140DC77C}" type="slidenum">
              <a:rPr lang="en-US"/>
              <a:pPr eaLnBrk="1" hangingPunct="1"/>
              <a:t>37</a:t>
            </a:fld>
            <a:endParaRPr lang="en-US"/>
          </a:p>
        </p:txBody>
      </p:sp>
      <p:graphicFrame>
        <p:nvGraphicFramePr>
          <p:cNvPr id="4813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71385" y="2428876"/>
          <a:ext cx="7234767" cy="40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Chart" r:id="rId4" imgW="6096090" imgH="4057560" progId="MSGraph.Chart.8">
                  <p:embed followColorScheme="full"/>
                </p:oleObj>
              </mc:Choice>
              <mc:Fallback>
                <p:oleObj name="Chart" r:id="rId4" imgW="6096090" imgH="405756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 l="2402" r="8357"/>
                      <a:stretch>
                        <a:fillRect/>
                      </a:stretch>
                    </p:blipFill>
                    <p:spPr bwMode="auto">
                      <a:xfrm>
                        <a:off x="3871385" y="2428876"/>
                        <a:ext cx="7234767" cy="404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3444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Analisa Selection Sort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787400" y="1828800"/>
            <a:ext cx="10972800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d-ID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Basic Operasi </a:t>
            </a:r>
            <a:r>
              <a:rPr lang="id-ID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(A[j] &lt; A[min]) </a:t>
            </a:r>
          </a:p>
          <a:p>
            <a:pPr algn="just" eaLnBrk="1" hangingPunct="1">
              <a:spcBef>
                <a:spcPct val="50000"/>
              </a:spcBef>
            </a:pPr>
            <a:r>
              <a:rPr lang="id-ID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Tidak ada Best Case dan Worst Case</a:t>
            </a:r>
          </a:p>
          <a:p>
            <a:pPr algn="just" eaLnBrk="1" hangingPunct="1">
              <a:spcBef>
                <a:spcPct val="50000"/>
              </a:spcBef>
            </a:pPr>
            <a:r>
              <a:rPr lang="id-ID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Total pergeseran</a:t>
            </a:r>
          </a:p>
          <a:p>
            <a:pPr algn="just"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cs typeface="Times New Roman" pitchFamily="18" charset="0"/>
              </a:rPr>
              <a:t>M =  3 * n-1</a:t>
            </a: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(pada setiap penukaran terjadi 3 x pergeseran)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id-ID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Jumlah pembandingannya</a:t>
            </a:r>
            <a:r>
              <a:rPr lang="id-ID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id-ID" sz="2400" dirty="0">
                <a:solidFill>
                  <a:srgbClr val="000000"/>
                </a:solidFill>
                <a:cs typeface="Times New Roman" pitchFamily="18" charset="0"/>
              </a:rPr>
              <a:t>C = 1 + 2 + .. + n-1 = n*(n-1)/2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6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Rangkuman</a:t>
            </a: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-344488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Arial" charset="0"/>
              </a:rPr>
              <a:t>Pada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dasarnya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memilah</a:t>
            </a:r>
            <a:r>
              <a:rPr lang="en-US" sz="2000" dirty="0">
                <a:latin typeface="Arial" charset="0"/>
              </a:rPr>
              <a:t> data yang </a:t>
            </a:r>
            <a:r>
              <a:rPr lang="en-US" sz="2000" dirty="0" err="1">
                <a:latin typeface="Arial" charset="0"/>
              </a:rPr>
              <a:t>akan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diurutkan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menjadi</a:t>
            </a:r>
            <a:r>
              <a:rPr lang="en-US" sz="2000" dirty="0">
                <a:latin typeface="Arial" charset="0"/>
              </a:rPr>
              <a:t> 2 </a:t>
            </a:r>
            <a:r>
              <a:rPr lang="en-US" sz="2000" dirty="0" err="1">
                <a:latin typeface="Arial" charset="0"/>
              </a:rPr>
              <a:t>bagian</a:t>
            </a:r>
            <a:r>
              <a:rPr lang="en-US" sz="2000" dirty="0">
                <a:latin typeface="Arial" charset="0"/>
              </a:rPr>
              <a:t>, yang </a:t>
            </a:r>
            <a:r>
              <a:rPr lang="en-US" sz="2000" dirty="0" err="1">
                <a:latin typeface="Arial" charset="0"/>
              </a:rPr>
              <a:t>belum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diurutkan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dan</a:t>
            </a:r>
            <a:r>
              <a:rPr lang="en-US" sz="2000" dirty="0">
                <a:latin typeface="Arial" charset="0"/>
              </a:rPr>
              <a:t> yang </a:t>
            </a:r>
            <a:r>
              <a:rPr lang="en-US" sz="2000" dirty="0" err="1">
                <a:latin typeface="Arial" charset="0"/>
              </a:rPr>
              <a:t>sudah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diurutkan</a:t>
            </a:r>
            <a:endParaRPr lang="en-US" sz="2000" dirty="0">
              <a:latin typeface="Arial" charset="0"/>
            </a:endParaRPr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charset="0"/>
              </a:rPr>
              <a:t>Cara </a:t>
            </a:r>
            <a:r>
              <a:rPr lang="en-US" dirty="0" err="1">
                <a:latin typeface="Arial" charset="0"/>
              </a:rPr>
              <a:t>Kerja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Algoritma</a:t>
            </a:r>
            <a:r>
              <a:rPr lang="en-US" dirty="0" smtClean="0">
                <a:latin typeface="Arial" charset="0"/>
              </a:rPr>
              <a:t> Insertion Sort</a:t>
            </a:r>
            <a:endParaRPr lang="en-US" dirty="0">
              <a:latin typeface="Arial" charset="0"/>
            </a:endParaRPr>
          </a:p>
          <a:p>
            <a:pPr marL="1082675" lvl="3" indent="-268288">
              <a:buFontTx/>
              <a:buChar char="•"/>
              <a:defRPr/>
            </a:pPr>
            <a:r>
              <a:rPr lang="en-US" sz="2000" dirty="0" err="1">
                <a:latin typeface="Arial" charset="0"/>
              </a:rPr>
              <a:t>Elemen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pertama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diambil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dari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bagian</a:t>
            </a:r>
            <a:r>
              <a:rPr lang="en-US" sz="2000" dirty="0">
                <a:latin typeface="Arial" charset="0"/>
              </a:rPr>
              <a:t> array yang </a:t>
            </a:r>
            <a:r>
              <a:rPr lang="en-US" sz="2000" dirty="0" err="1">
                <a:latin typeface="Arial" charset="0"/>
              </a:rPr>
              <a:t>belum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diurutkan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kemudian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diletakkan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sesuai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posisinya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pada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bagian</a:t>
            </a:r>
            <a:r>
              <a:rPr lang="en-US" sz="2000" dirty="0">
                <a:latin typeface="Arial" charset="0"/>
              </a:rPr>
              <a:t> lain </a:t>
            </a:r>
            <a:r>
              <a:rPr lang="en-US" sz="2000" dirty="0" err="1">
                <a:latin typeface="Arial" charset="0"/>
              </a:rPr>
              <a:t>dari</a:t>
            </a:r>
            <a:r>
              <a:rPr lang="en-US" sz="2000" dirty="0">
                <a:latin typeface="Arial" charset="0"/>
              </a:rPr>
              <a:t> array yang </a:t>
            </a:r>
            <a:r>
              <a:rPr lang="en-US" sz="2000" dirty="0" err="1">
                <a:latin typeface="Arial" charset="0"/>
              </a:rPr>
              <a:t>telah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diurutkan</a:t>
            </a:r>
            <a:endParaRPr lang="en-US" sz="2000" dirty="0">
              <a:latin typeface="Arial" charset="0"/>
            </a:endParaRPr>
          </a:p>
          <a:p>
            <a:pPr marL="1082675" lvl="3" indent="-268288">
              <a:buFontTx/>
              <a:buChar char="•"/>
              <a:defRPr/>
            </a:pPr>
            <a:r>
              <a:rPr lang="en-AU" sz="2000" dirty="0" err="1">
                <a:latin typeface="Arial" charset="0"/>
              </a:rPr>
              <a:t>Langkah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ini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dilakukan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secara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berulang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hingga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tak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ada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lagi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elemen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tersisa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pada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bagian</a:t>
            </a:r>
            <a:r>
              <a:rPr lang="en-AU" sz="2000" dirty="0">
                <a:latin typeface="Arial" charset="0"/>
              </a:rPr>
              <a:t> array yang </a:t>
            </a:r>
            <a:r>
              <a:rPr lang="en-AU" sz="2000" dirty="0" err="1">
                <a:latin typeface="Arial" charset="0"/>
              </a:rPr>
              <a:t>belum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err="1">
                <a:latin typeface="Arial" charset="0"/>
              </a:rPr>
              <a:t>diurutkan</a:t>
            </a:r>
            <a:r>
              <a:rPr lang="en-AU" sz="2000" dirty="0">
                <a:latin typeface="Arial" charset="0"/>
              </a:rPr>
              <a:t>.</a:t>
            </a:r>
            <a:endParaRPr lang="en-US" altLang="en-US" sz="1200" dirty="0" smtClean="0"/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AU" dirty="0" smtClean="0">
                <a:latin typeface="Arial" charset="0"/>
              </a:rPr>
              <a:t>Cara </a:t>
            </a:r>
            <a:r>
              <a:rPr lang="en-AU" dirty="0" err="1" smtClean="0">
                <a:latin typeface="Arial" charset="0"/>
              </a:rPr>
              <a:t>Kerja</a:t>
            </a:r>
            <a:r>
              <a:rPr lang="en-AU" dirty="0" smtClean="0">
                <a:latin typeface="Arial" charset="0"/>
              </a:rPr>
              <a:t> </a:t>
            </a:r>
            <a:r>
              <a:rPr lang="en-AU" dirty="0" err="1" smtClean="0">
                <a:latin typeface="Arial" charset="0"/>
              </a:rPr>
              <a:t>Algoritma</a:t>
            </a:r>
            <a:r>
              <a:rPr lang="en-AU" dirty="0" smtClean="0">
                <a:latin typeface="Arial" charset="0"/>
              </a:rPr>
              <a:t> Selection Sort </a:t>
            </a:r>
            <a:r>
              <a:rPr lang="en-AU" dirty="0" err="1">
                <a:latin typeface="Arial" charset="0"/>
              </a:rPr>
              <a:t>adalah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pada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elemen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acuan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pada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indeks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ke</a:t>
            </a:r>
            <a:r>
              <a:rPr lang="en-AU" dirty="0">
                <a:latin typeface="Arial" charset="0"/>
              </a:rPr>
              <a:t>-i, </a:t>
            </a:r>
            <a:r>
              <a:rPr lang="en-AU" dirty="0" err="1">
                <a:latin typeface="Arial" charset="0"/>
              </a:rPr>
              <a:t>akan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memilih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elemen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dengan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nilai</a:t>
            </a:r>
            <a:r>
              <a:rPr lang="en-AU" dirty="0">
                <a:latin typeface="Arial" charset="0"/>
              </a:rPr>
              <a:t> paling </a:t>
            </a:r>
            <a:r>
              <a:rPr lang="en-AU" dirty="0" err="1">
                <a:latin typeface="Arial" charset="0"/>
              </a:rPr>
              <a:t>kecil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pada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indeks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berikutnya</a:t>
            </a:r>
            <a:r>
              <a:rPr lang="en-AU" dirty="0">
                <a:latin typeface="Arial" charset="0"/>
              </a:rPr>
              <a:t> (</a:t>
            </a:r>
            <a:r>
              <a:rPr lang="en-AU" dirty="0" err="1">
                <a:latin typeface="Arial" charset="0"/>
              </a:rPr>
              <a:t>ke</a:t>
            </a:r>
            <a:r>
              <a:rPr lang="en-AU" dirty="0">
                <a:latin typeface="Arial" charset="0"/>
              </a:rPr>
              <a:t>-j=i+1 s/d </a:t>
            </a:r>
            <a:r>
              <a:rPr lang="en-AU" dirty="0" err="1">
                <a:latin typeface="Arial" charset="0"/>
              </a:rPr>
              <a:t>ke</a:t>
            </a:r>
            <a:r>
              <a:rPr lang="en-AU" dirty="0">
                <a:latin typeface="Arial" charset="0"/>
              </a:rPr>
              <a:t>-n) </a:t>
            </a:r>
            <a:r>
              <a:rPr lang="en-AU" dirty="0" err="1">
                <a:latin typeface="Arial" charset="0"/>
              </a:rPr>
              <a:t>dan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menukar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elemen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acuan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dengan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elemen</a:t>
            </a:r>
            <a:r>
              <a:rPr lang="en-AU" dirty="0">
                <a:latin typeface="Arial" charset="0"/>
              </a:rPr>
              <a:t> </a:t>
            </a:r>
            <a:r>
              <a:rPr lang="en-AU" dirty="0" err="1">
                <a:latin typeface="Arial" charset="0"/>
              </a:rPr>
              <a:t>terkecil</a:t>
            </a:r>
            <a:r>
              <a:rPr lang="en-AU" dirty="0">
                <a:latin typeface="Arial" charset="0"/>
              </a:rPr>
              <a:t>. 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2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08000" y="1880445"/>
            <a:ext cx="11026862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625475" lvl="1" indent="-268288">
              <a:buFontTx/>
              <a:buChar char="•"/>
              <a:defRPr/>
            </a:pPr>
            <a:r>
              <a:rPr lang="en-US" sz="2400" dirty="0" err="1">
                <a:latin typeface="Arial" charset="0"/>
              </a:rPr>
              <a:t>Merupakan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algoritma</a:t>
            </a:r>
            <a:r>
              <a:rPr lang="en-US" sz="2400" dirty="0">
                <a:latin typeface="Arial" charset="0"/>
              </a:rPr>
              <a:t> sorting yang paling </a:t>
            </a:r>
            <a:r>
              <a:rPr lang="en-US" sz="2400" dirty="0" err="1">
                <a:latin typeface="Arial" charset="0"/>
              </a:rPr>
              <a:t>sederhana</a:t>
            </a:r>
            <a:r>
              <a:rPr lang="en-US" sz="2400" dirty="0">
                <a:latin typeface="Arial" charset="0"/>
              </a:rPr>
              <a:t>. </a:t>
            </a:r>
          </a:p>
          <a:p>
            <a:pPr marL="625475" lvl="1" indent="-268288">
              <a:buFontTx/>
              <a:buChar char="•"/>
              <a:defRPr/>
            </a:pPr>
            <a:r>
              <a:rPr lang="en-US" sz="2400" dirty="0" err="1">
                <a:latin typeface="Arial" charset="0"/>
              </a:rPr>
              <a:t>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dasarnya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memilah</a:t>
            </a:r>
            <a:r>
              <a:rPr lang="en-US" sz="2400" dirty="0">
                <a:latin typeface="Arial" charset="0"/>
              </a:rPr>
              <a:t> data yang </a:t>
            </a:r>
            <a:r>
              <a:rPr lang="en-US" sz="2400" dirty="0" err="1">
                <a:latin typeface="Arial" charset="0"/>
              </a:rPr>
              <a:t>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diurutkan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menjadi</a:t>
            </a:r>
            <a:r>
              <a:rPr lang="en-US" sz="2400" dirty="0">
                <a:latin typeface="Arial" charset="0"/>
              </a:rPr>
              <a:t> 2 </a:t>
            </a:r>
            <a:r>
              <a:rPr lang="en-US" sz="2400" dirty="0" err="1">
                <a:latin typeface="Arial" charset="0"/>
              </a:rPr>
              <a:t>bagian</a:t>
            </a:r>
            <a:r>
              <a:rPr lang="en-US" sz="2400" dirty="0">
                <a:latin typeface="Arial" charset="0"/>
              </a:rPr>
              <a:t>, yang </a:t>
            </a:r>
            <a:r>
              <a:rPr lang="en-US" sz="2400" dirty="0" err="1">
                <a:latin typeface="Arial" charset="0"/>
              </a:rPr>
              <a:t>belum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diurutkan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sudah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diurutkan</a:t>
            </a:r>
            <a:endParaRPr lang="en-US" sz="2400" dirty="0">
              <a:latin typeface="Arial" charset="0"/>
            </a:endParaRPr>
          </a:p>
          <a:p>
            <a:pPr marL="625475" lvl="1" indent="-268288">
              <a:buFontTx/>
              <a:buChar char="•"/>
              <a:defRPr/>
            </a:pPr>
            <a:r>
              <a:rPr lang="en-US" sz="2400" dirty="0">
                <a:latin typeface="Arial" charset="0"/>
              </a:rPr>
              <a:t>Cara </a:t>
            </a:r>
            <a:r>
              <a:rPr lang="en-US" sz="2400" dirty="0" err="1">
                <a:latin typeface="Arial" charset="0"/>
              </a:rPr>
              <a:t>Kerja</a:t>
            </a:r>
            <a:r>
              <a:rPr lang="en-US" sz="2400" dirty="0">
                <a:latin typeface="Arial" charset="0"/>
              </a:rPr>
              <a:t> :</a:t>
            </a:r>
          </a:p>
          <a:p>
            <a:pPr marL="1082675" lvl="3" indent="-268288">
              <a:buFontTx/>
              <a:buChar char="•"/>
              <a:defRPr/>
            </a:pPr>
            <a:r>
              <a:rPr lang="en-US" sz="2400" dirty="0" err="1">
                <a:latin typeface="Arial" charset="0"/>
              </a:rPr>
              <a:t>Elemen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pertama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diambil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dari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bagian</a:t>
            </a:r>
            <a:r>
              <a:rPr lang="en-US" sz="2400" dirty="0">
                <a:latin typeface="Arial" charset="0"/>
              </a:rPr>
              <a:t> array yang </a:t>
            </a:r>
            <a:r>
              <a:rPr lang="en-US" sz="2400" dirty="0" err="1">
                <a:latin typeface="Arial" charset="0"/>
              </a:rPr>
              <a:t>belum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diurutkan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kemudian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diletakkan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sesuai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posisinya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bagian</a:t>
            </a:r>
            <a:r>
              <a:rPr lang="en-US" sz="2400" dirty="0">
                <a:latin typeface="Arial" charset="0"/>
              </a:rPr>
              <a:t> lain </a:t>
            </a:r>
            <a:r>
              <a:rPr lang="en-US" sz="2400" dirty="0" err="1">
                <a:latin typeface="Arial" charset="0"/>
              </a:rPr>
              <a:t>dari</a:t>
            </a:r>
            <a:r>
              <a:rPr lang="en-US" sz="2400" dirty="0">
                <a:latin typeface="Arial" charset="0"/>
              </a:rPr>
              <a:t> array yang </a:t>
            </a:r>
            <a:r>
              <a:rPr lang="en-US" sz="2400" dirty="0" err="1">
                <a:latin typeface="Arial" charset="0"/>
              </a:rPr>
              <a:t>telah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diurutkan</a:t>
            </a:r>
            <a:endParaRPr lang="en-US" sz="2400" dirty="0">
              <a:latin typeface="Arial" charset="0"/>
            </a:endParaRPr>
          </a:p>
          <a:p>
            <a:pPr marL="1082675" lvl="3" indent="-268288">
              <a:buFontTx/>
              <a:buChar char="•"/>
              <a:defRPr/>
            </a:pPr>
            <a:r>
              <a:rPr lang="en-AU" sz="2400" dirty="0" err="1">
                <a:latin typeface="Arial" charset="0"/>
              </a:rPr>
              <a:t>Langkah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ini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dilakukan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secara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berulang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hingga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tak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ada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lagi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elemen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tersisa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pada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bagian</a:t>
            </a:r>
            <a:r>
              <a:rPr lang="en-AU" sz="2400" dirty="0">
                <a:latin typeface="Arial" charset="0"/>
              </a:rPr>
              <a:t> array yang </a:t>
            </a:r>
            <a:r>
              <a:rPr lang="en-AU" sz="2400" dirty="0" err="1">
                <a:latin typeface="Arial" charset="0"/>
              </a:rPr>
              <a:t>belum</a:t>
            </a:r>
            <a:r>
              <a:rPr lang="en-AU" sz="2400" dirty="0">
                <a:latin typeface="Arial" charset="0"/>
              </a:rPr>
              <a:t> </a:t>
            </a:r>
            <a:r>
              <a:rPr lang="en-AU" sz="2400" dirty="0" err="1">
                <a:latin typeface="Arial" charset="0"/>
              </a:rPr>
              <a:t>diurutkan</a:t>
            </a:r>
            <a:r>
              <a:rPr lang="en-AU" sz="2400" dirty="0">
                <a:latin typeface="Arial" charset="0"/>
              </a:rPr>
              <a:t>.</a:t>
            </a:r>
          </a:p>
          <a:p>
            <a:pPr marL="800100" lvl="1" indent="-342900">
              <a:buFontTx/>
              <a:buChar char="•"/>
              <a:defRPr/>
            </a:pPr>
            <a:endParaRPr lang="en-US" sz="2400" dirty="0"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endParaRPr lang="en-US" sz="32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Insertion Sort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63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Latihan</a:t>
            </a:r>
            <a:r>
              <a:rPr lang="en-AU" dirty="0" smtClean="0"/>
              <a:t> </a:t>
            </a:r>
            <a:r>
              <a:rPr lang="en-AU" dirty="0" err="1" smtClean="0"/>
              <a:t>Soal</a:t>
            </a:r>
            <a:endParaRPr lang="en-AU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-344488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Arial" charset="0"/>
              </a:rPr>
              <a:t>Urutkan</a:t>
            </a:r>
            <a:r>
              <a:rPr lang="en-US" dirty="0" smtClean="0">
                <a:latin typeface="Arial" charset="0"/>
              </a:rPr>
              <a:t> data di </a:t>
            </a:r>
            <a:r>
              <a:rPr lang="en-US" dirty="0" err="1" smtClean="0">
                <a:latin typeface="Arial" charset="0"/>
              </a:rPr>
              <a:t>bawah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Algoritma</a:t>
            </a:r>
            <a:r>
              <a:rPr lang="en-US" dirty="0" smtClean="0">
                <a:latin typeface="Arial" charset="0"/>
              </a:rPr>
              <a:t> Insertion Sort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Selection Sort, </a:t>
            </a:r>
            <a:r>
              <a:rPr lang="en-US" dirty="0" err="1" smtClean="0">
                <a:latin typeface="Arial" charset="0"/>
              </a:rPr>
              <a:t>jelaskan</a:t>
            </a:r>
            <a:r>
              <a:rPr lang="en-US" dirty="0" smtClean="0">
                <a:latin typeface="Arial" charset="0"/>
              </a:rPr>
              <a:t> pula </a:t>
            </a:r>
            <a:r>
              <a:rPr lang="en-US" dirty="0" err="1" smtClean="0">
                <a:latin typeface="Arial" charset="0"/>
              </a:rPr>
              <a:t>langkah-langkahnya</a:t>
            </a:r>
            <a:r>
              <a:rPr lang="en-US" dirty="0" smtClean="0">
                <a:latin typeface="Arial" charset="0"/>
              </a:rPr>
              <a:t> !</a:t>
            </a:r>
          </a:p>
          <a:p>
            <a:pPr marL="344488" lvl="1" indent="-344488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rial" charset="0"/>
              </a:rPr>
              <a:t>9  1  2  5  6  4</a:t>
            </a:r>
            <a:endParaRPr lang="en-US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1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Insertion Sort</a:t>
            </a:r>
            <a:endParaRPr lang="en-AU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97280" y="1845890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charset="0"/>
              </a:rPr>
              <a:t>Misal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pada</a:t>
            </a:r>
            <a:r>
              <a:rPr lang="en-US" sz="2400" dirty="0" smtClean="0">
                <a:latin typeface="Arial" charset="0"/>
              </a:rPr>
              <a:t> data array </a:t>
            </a:r>
            <a:r>
              <a:rPr lang="en-US" sz="2400" dirty="0" err="1" smtClean="0">
                <a:latin typeface="Arial" charset="0"/>
              </a:rPr>
              <a:t>ke</a:t>
            </a:r>
            <a:r>
              <a:rPr lang="en-US" sz="2400" dirty="0" smtClean="0">
                <a:latin typeface="Arial" charset="0"/>
              </a:rPr>
              <a:t>-k, data </a:t>
            </a:r>
            <a:r>
              <a:rPr lang="en-US" sz="2400" dirty="0" err="1" smtClean="0">
                <a:latin typeface="Arial" charset="0"/>
              </a:rPr>
              <a:t>tersebut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disisipkan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pada</a:t>
            </a:r>
            <a:r>
              <a:rPr lang="en-US" sz="2400" dirty="0" smtClean="0">
                <a:latin typeface="Arial" charset="0"/>
              </a:rPr>
              <a:t> data yang </a:t>
            </a:r>
            <a:r>
              <a:rPr lang="en-US" sz="2400" dirty="0" err="1" smtClean="0">
                <a:latin typeface="Arial" charset="0"/>
              </a:rPr>
              <a:t>sudah</a:t>
            </a:r>
            <a:r>
              <a:rPr lang="en-US" sz="2400" dirty="0" smtClean="0">
                <a:latin typeface="Arial" charset="0"/>
              </a:rPr>
              <a:t>  </a:t>
            </a:r>
            <a:r>
              <a:rPr lang="en-US" sz="2400" dirty="0" err="1" smtClean="0">
                <a:latin typeface="Arial" charset="0"/>
              </a:rPr>
              <a:t>terurut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pada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indeks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sebelum</a:t>
            </a:r>
            <a:r>
              <a:rPr lang="en-US" sz="2400" dirty="0" smtClean="0">
                <a:latin typeface="Arial" charset="0"/>
              </a:rPr>
              <a:t> k, </a:t>
            </a:r>
            <a:r>
              <a:rPr lang="en-US" sz="2400" dirty="0" err="1" smtClean="0">
                <a:latin typeface="Arial" charset="0"/>
              </a:rPr>
              <a:t>sesuai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dengan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urutannya</a:t>
            </a:r>
            <a:r>
              <a:rPr lang="en-US" sz="2400" dirty="0" smtClean="0">
                <a:latin typeface="Arial" charset="0"/>
              </a:rPr>
              <a:t>. Proses </a:t>
            </a:r>
            <a:r>
              <a:rPr lang="en-US" sz="2400" dirty="0" err="1" smtClean="0">
                <a:latin typeface="Arial" charset="0"/>
              </a:rPr>
              <a:t>ini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dilakukan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berulang-ulang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sehingga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seluruh</a:t>
            </a:r>
            <a:r>
              <a:rPr lang="en-US" sz="2400" dirty="0" smtClean="0">
                <a:latin typeface="Arial" charset="0"/>
              </a:rPr>
              <a:t> data </a:t>
            </a:r>
            <a:r>
              <a:rPr lang="en-US" sz="2400" dirty="0" err="1" smtClean="0">
                <a:latin typeface="Arial" charset="0"/>
              </a:rPr>
              <a:t>terurut</a:t>
            </a:r>
            <a:endParaRPr lang="en-US" sz="2400" dirty="0" smtClean="0">
              <a:latin typeface="Arial" charset="0"/>
            </a:endParaRPr>
          </a:p>
          <a:p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31212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Algoritma</a:t>
            </a:r>
            <a:r>
              <a:rPr lang="en-US" dirty="0" smtClean="0"/>
              <a:t> Insertion Sort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97280" y="1898648"/>
            <a:ext cx="11176000" cy="4554537"/>
            <a:chOff x="1016000" y="1471614"/>
            <a:chExt cx="11176000" cy="4554537"/>
          </a:xfrm>
        </p:grpSpPr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1016000" y="1471614"/>
              <a:ext cx="11176000" cy="4554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1. i 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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2. selama (i &lt; N) kerjakan baris 3 sampai dgn 9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key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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[i]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4. j 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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i – 1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5. selama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j &gt;= 0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[j]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&gt; key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) kerjakan baris 6 dan 7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6.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[j + 1] 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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[j]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7. j 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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j – 1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8.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[j+1] 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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key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9. i 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</a:t>
              </a:r>
              <a:r>
                <a:rPr lang="id-ID" sz="2000" dirty="0">
                  <a:latin typeface="Times New Roman" pitchFamily="18" charset="0"/>
                  <a:cs typeface="Times New Roman" pitchFamily="18" charset="0"/>
                </a:rPr>
                <a:t> i + 1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6299200" y="2630489"/>
              <a:ext cx="3556000" cy="53022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C = Comparison</a:t>
              </a:r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 flipH="1">
              <a:off x="5181600" y="2895600"/>
              <a:ext cx="1016000" cy="457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5334000" y="3749675"/>
              <a:ext cx="2387600" cy="528638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M = Move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5334000" y="4635500"/>
              <a:ext cx="2387600" cy="528638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M = Move</a:t>
              </a: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flipH="1">
              <a:off x="3657600" y="4913313"/>
              <a:ext cx="1320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>
              <a:off x="3860800" y="3962400"/>
              <a:ext cx="1320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4771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84767" y="2133600"/>
            <a:ext cx="1016000" cy="7620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00767" y="2133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916767" y="2133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32767" y="2133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948767" y="2133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964767" y="2133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980767" y="2133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996767" y="2133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9012767" y="2133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0028767" y="2133600"/>
            <a:ext cx="1016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180137" y="228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3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212137" y="228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4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097008" y="228600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10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228137" y="228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6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244137" y="228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8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260137" y="228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9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7276137" y="228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7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8292137" y="228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2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9308137" y="228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1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10324137" y="22860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5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1016000" y="3581401"/>
            <a:ext cx="10363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Nilai yang paling kiri (3) terurut terhadap dirinya sendiri. Sehingga kita tidak perlu melakukan apa-apa</a:t>
            </a:r>
          </a:p>
        </p:txBody>
      </p:sp>
      <p:sp>
        <p:nvSpPr>
          <p:cNvPr id="17431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1117600" y="457200"/>
            <a:ext cx="10390717" cy="1143000"/>
          </a:xfrm>
        </p:spPr>
        <p:txBody>
          <a:bodyPr/>
          <a:lstStyle/>
          <a:p>
            <a:pPr eaLnBrk="1" hangingPunct="1"/>
            <a:r>
              <a:rPr lang="en-US" smtClean="0"/>
              <a:t>Proses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341787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914400" y="4038600"/>
            <a:ext cx="10261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400">
                <a:latin typeface="Arial" charset="0"/>
              </a:rPr>
              <a:t>Cek apakah nilai pada indek ke-2 (10) lebih kecil dari indek ke-1 (3). Jika ya maka tukar. Jika tidak maka data tidak perlu ditukar.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>
                <a:latin typeface="Arial" charset="0"/>
              </a:rPr>
              <a:t>Kondisi diatas, karena 10 &gt; 3 maka data tidak perlu ditukar</a:t>
            </a:r>
          </a:p>
        </p:txBody>
      </p:sp>
      <p:grpSp>
        <p:nvGrpSpPr>
          <p:cNvPr id="18435" name="Group 1"/>
          <p:cNvGrpSpPr>
            <a:grpSpLocks/>
          </p:cNvGrpSpPr>
          <p:nvPr/>
        </p:nvGrpSpPr>
        <p:grpSpPr bwMode="auto">
          <a:xfrm>
            <a:off x="977900" y="1600200"/>
            <a:ext cx="10160000" cy="762000"/>
            <a:chOff x="663575" y="457200"/>
            <a:chExt cx="7620000" cy="762000"/>
          </a:xfrm>
        </p:grpSpPr>
        <p:sp>
          <p:nvSpPr>
            <p:cNvPr id="18459" name="Rectangle 2"/>
            <p:cNvSpPr>
              <a:spLocks noChangeArrowheads="1"/>
            </p:cNvSpPr>
            <p:nvPr/>
          </p:nvSpPr>
          <p:spPr bwMode="auto">
            <a:xfrm>
              <a:off x="663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Rectangle 3"/>
            <p:cNvSpPr>
              <a:spLocks noChangeArrowheads="1"/>
            </p:cNvSpPr>
            <p:nvPr/>
          </p:nvSpPr>
          <p:spPr bwMode="auto">
            <a:xfrm>
              <a:off x="1425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Rectangle 4"/>
            <p:cNvSpPr>
              <a:spLocks noChangeArrowheads="1"/>
            </p:cNvSpPr>
            <p:nvPr/>
          </p:nvSpPr>
          <p:spPr bwMode="auto">
            <a:xfrm>
              <a:off x="2187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Rectangle 5"/>
            <p:cNvSpPr>
              <a:spLocks noChangeArrowheads="1"/>
            </p:cNvSpPr>
            <p:nvPr/>
          </p:nvSpPr>
          <p:spPr bwMode="auto">
            <a:xfrm>
              <a:off x="2949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Rectangle 6"/>
            <p:cNvSpPr>
              <a:spLocks noChangeArrowheads="1"/>
            </p:cNvSpPr>
            <p:nvPr/>
          </p:nvSpPr>
          <p:spPr bwMode="auto">
            <a:xfrm>
              <a:off x="3711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Rectangle 7"/>
            <p:cNvSpPr>
              <a:spLocks noChangeArrowheads="1"/>
            </p:cNvSpPr>
            <p:nvPr/>
          </p:nvSpPr>
          <p:spPr bwMode="auto">
            <a:xfrm>
              <a:off x="4473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Rectangle 8"/>
            <p:cNvSpPr>
              <a:spLocks noChangeArrowheads="1"/>
            </p:cNvSpPr>
            <p:nvPr/>
          </p:nvSpPr>
          <p:spPr bwMode="auto">
            <a:xfrm>
              <a:off x="5235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Rectangle 9"/>
            <p:cNvSpPr>
              <a:spLocks noChangeArrowheads="1"/>
            </p:cNvSpPr>
            <p:nvPr/>
          </p:nvSpPr>
          <p:spPr bwMode="auto">
            <a:xfrm>
              <a:off x="5997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Rectangle 10"/>
            <p:cNvSpPr>
              <a:spLocks noChangeArrowheads="1"/>
            </p:cNvSpPr>
            <p:nvPr/>
          </p:nvSpPr>
          <p:spPr bwMode="auto">
            <a:xfrm>
              <a:off x="6759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Rectangle 11"/>
            <p:cNvSpPr>
              <a:spLocks noChangeArrowheads="1"/>
            </p:cNvSpPr>
            <p:nvPr/>
          </p:nvSpPr>
          <p:spPr bwMode="auto">
            <a:xfrm>
              <a:off x="7521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Rectangle 12"/>
            <p:cNvSpPr>
              <a:spLocks noChangeArrowheads="1"/>
            </p:cNvSpPr>
            <p:nvPr/>
          </p:nvSpPr>
          <p:spPr bwMode="auto">
            <a:xfrm>
              <a:off x="2409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4</a:t>
              </a:r>
            </a:p>
          </p:txBody>
        </p:sp>
        <p:sp>
          <p:nvSpPr>
            <p:cNvPr id="18470" name="Rectangle 13"/>
            <p:cNvSpPr>
              <a:spLocks noChangeArrowheads="1"/>
            </p:cNvSpPr>
            <p:nvPr/>
          </p:nvSpPr>
          <p:spPr bwMode="auto">
            <a:xfrm>
              <a:off x="894628" y="609600"/>
              <a:ext cx="288782" cy="52322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CC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471" name="Rectangle 14"/>
            <p:cNvSpPr>
              <a:spLocks noChangeArrowheads="1"/>
            </p:cNvSpPr>
            <p:nvPr/>
          </p:nvSpPr>
          <p:spPr bwMode="auto">
            <a:xfrm>
              <a:off x="3171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6</a:t>
              </a:r>
            </a:p>
          </p:txBody>
        </p:sp>
        <p:sp>
          <p:nvSpPr>
            <p:cNvPr id="18472" name="Rectangle 15"/>
            <p:cNvSpPr>
              <a:spLocks noChangeArrowheads="1"/>
            </p:cNvSpPr>
            <p:nvPr/>
          </p:nvSpPr>
          <p:spPr bwMode="auto">
            <a:xfrm>
              <a:off x="3933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8</a:t>
              </a:r>
            </a:p>
          </p:txBody>
        </p:sp>
        <p:sp>
          <p:nvSpPr>
            <p:cNvPr id="18473" name="Rectangle 16"/>
            <p:cNvSpPr>
              <a:spLocks noChangeArrowheads="1"/>
            </p:cNvSpPr>
            <p:nvPr/>
          </p:nvSpPr>
          <p:spPr bwMode="auto">
            <a:xfrm>
              <a:off x="4695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18474" name="Rectangle 17"/>
            <p:cNvSpPr>
              <a:spLocks noChangeArrowheads="1"/>
            </p:cNvSpPr>
            <p:nvPr/>
          </p:nvSpPr>
          <p:spPr bwMode="auto">
            <a:xfrm>
              <a:off x="5457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7</a:t>
              </a:r>
            </a:p>
          </p:txBody>
        </p:sp>
        <p:sp>
          <p:nvSpPr>
            <p:cNvPr id="18475" name="Rectangle 18"/>
            <p:cNvSpPr>
              <a:spLocks noChangeArrowheads="1"/>
            </p:cNvSpPr>
            <p:nvPr/>
          </p:nvSpPr>
          <p:spPr bwMode="auto">
            <a:xfrm>
              <a:off x="6219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18476" name="Rectangle 19"/>
            <p:cNvSpPr>
              <a:spLocks noChangeArrowheads="1"/>
            </p:cNvSpPr>
            <p:nvPr/>
          </p:nvSpPr>
          <p:spPr bwMode="auto">
            <a:xfrm>
              <a:off x="6981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18477" name="Rectangle 20"/>
            <p:cNvSpPr>
              <a:spLocks noChangeArrowheads="1"/>
            </p:cNvSpPr>
            <p:nvPr/>
          </p:nvSpPr>
          <p:spPr bwMode="auto">
            <a:xfrm>
              <a:off x="7743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5</a:t>
              </a:r>
            </a:p>
          </p:txBody>
        </p:sp>
        <p:sp>
          <p:nvSpPr>
            <p:cNvPr id="18478" name="Rectangle 40"/>
            <p:cNvSpPr>
              <a:spLocks noChangeArrowheads="1"/>
            </p:cNvSpPr>
            <p:nvPr/>
          </p:nvSpPr>
          <p:spPr bwMode="auto">
            <a:xfrm>
              <a:off x="1594981" y="609600"/>
              <a:ext cx="4390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10</a:t>
              </a:r>
            </a:p>
          </p:txBody>
        </p:sp>
      </p:grpSp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977900" y="2508250"/>
            <a:ext cx="10160000" cy="762000"/>
            <a:chOff x="663575" y="2057400"/>
            <a:chExt cx="7620000" cy="762000"/>
          </a:xfrm>
        </p:grpSpPr>
        <p:sp>
          <p:nvSpPr>
            <p:cNvPr id="18439" name="Rectangle 21"/>
            <p:cNvSpPr>
              <a:spLocks noChangeArrowheads="1"/>
            </p:cNvSpPr>
            <p:nvPr/>
          </p:nvSpPr>
          <p:spPr bwMode="auto">
            <a:xfrm>
              <a:off x="663575" y="20574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Rectangle 22"/>
            <p:cNvSpPr>
              <a:spLocks noChangeArrowheads="1"/>
            </p:cNvSpPr>
            <p:nvPr/>
          </p:nvSpPr>
          <p:spPr bwMode="auto">
            <a:xfrm>
              <a:off x="1425575" y="2057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23"/>
            <p:cNvSpPr>
              <a:spLocks noChangeArrowheads="1"/>
            </p:cNvSpPr>
            <p:nvPr/>
          </p:nvSpPr>
          <p:spPr bwMode="auto">
            <a:xfrm>
              <a:off x="2187575" y="2057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24"/>
            <p:cNvSpPr>
              <a:spLocks noChangeArrowheads="1"/>
            </p:cNvSpPr>
            <p:nvPr/>
          </p:nvSpPr>
          <p:spPr bwMode="auto">
            <a:xfrm>
              <a:off x="2949575" y="2057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25"/>
            <p:cNvSpPr>
              <a:spLocks noChangeArrowheads="1"/>
            </p:cNvSpPr>
            <p:nvPr/>
          </p:nvSpPr>
          <p:spPr bwMode="auto">
            <a:xfrm>
              <a:off x="3711575" y="2057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Rectangle 26"/>
            <p:cNvSpPr>
              <a:spLocks noChangeArrowheads="1"/>
            </p:cNvSpPr>
            <p:nvPr/>
          </p:nvSpPr>
          <p:spPr bwMode="auto">
            <a:xfrm>
              <a:off x="4473575" y="2057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27"/>
            <p:cNvSpPr>
              <a:spLocks noChangeArrowheads="1"/>
            </p:cNvSpPr>
            <p:nvPr/>
          </p:nvSpPr>
          <p:spPr bwMode="auto">
            <a:xfrm>
              <a:off x="5235575" y="2057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Rectangle 28"/>
            <p:cNvSpPr>
              <a:spLocks noChangeArrowheads="1"/>
            </p:cNvSpPr>
            <p:nvPr/>
          </p:nvSpPr>
          <p:spPr bwMode="auto">
            <a:xfrm>
              <a:off x="5997575" y="2057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Rectangle 29"/>
            <p:cNvSpPr>
              <a:spLocks noChangeArrowheads="1"/>
            </p:cNvSpPr>
            <p:nvPr/>
          </p:nvSpPr>
          <p:spPr bwMode="auto">
            <a:xfrm>
              <a:off x="6759575" y="20574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30"/>
            <p:cNvSpPr>
              <a:spLocks noChangeArrowheads="1"/>
            </p:cNvSpPr>
            <p:nvPr/>
          </p:nvSpPr>
          <p:spPr bwMode="auto">
            <a:xfrm>
              <a:off x="7521575" y="2057400"/>
              <a:ext cx="762000" cy="76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31"/>
            <p:cNvSpPr>
              <a:spLocks noChangeArrowheads="1"/>
            </p:cNvSpPr>
            <p:nvPr/>
          </p:nvSpPr>
          <p:spPr bwMode="auto">
            <a:xfrm>
              <a:off x="2409103" y="2209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4</a:t>
              </a:r>
            </a:p>
          </p:txBody>
        </p:sp>
        <p:sp>
          <p:nvSpPr>
            <p:cNvPr id="18450" name="Rectangle 32"/>
            <p:cNvSpPr>
              <a:spLocks noChangeArrowheads="1"/>
            </p:cNvSpPr>
            <p:nvPr/>
          </p:nvSpPr>
          <p:spPr bwMode="auto">
            <a:xfrm>
              <a:off x="7743103" y="2209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5</a:t>
              </a:r>
            </a:p>
          </p:txBody>
        </p:sp>
        <p:sp>
          <p:nvSpPr>
            <p:cNvPr id="18451" name="Rectangle 33"/>
            <p:cNvSpPr>
              <a:spLocks noChangeArrowheads="1"/>
            </p:cNvSpPr>
            <p:nvPr/>
          </p:nvSpPr>
          <p:spPr bwMode="auto">
            <a:xfrm>
              <a:off x="3171103" y="2209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6</a:t>
              </a:r>
            </a:p>
          </p:txBody>
        </p:sp>
        <p:sp>
          <p:nvSpPr>
            <p:cNvPr id="18452" name="Rectangle 34"/>
            <p:cNvSpPr>
              <a:spLocks noChangeArrowheads="1"/>
            </p:cNvSpPr>
            <p:nvPr/>
          </p:nvSpPr>
          <p:spPr bwMode="auto">
            <a:xfrm>
              <a:off x="3933103" y="2209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8</a:t>
              </a:r>
            </a:p>
          </p:txBody>
        </p:sp>
        <p:sp>
          <p:nvSpPr>
            <p:cNvPr id="18453" name="Rectangle 35"/>
            <p:cNvSpPr>
              <a:spLocks noChangeArrowheads="1"/>
            </p:cNvSpPr>
            <p:nvPr/>
          </p:nvSpPr>
          <p:spPr bwMode="auto">
            <a:xfrm>
              <a:off x="4695103" y="2209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18454" name="Rectangle 36"/>
            <p:cNvSpPr>
              <a:spLocks noChangeArrowheads="1"/>
            </p:cNvSpPr>
            <p:nvPr/>
          </p:nvSpPr>
          <p:spPr bwMode="auto">
            <a:xfrm>
              <a:off x="5457103" y="2209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7</a:t>
              </a:r>
            </a:p>
          </p:txBody>
        </p:sp>
        <p:sp>
          <p:nvSpPr>
            <p:cNvPr id="18455" name="Rectangle 37"/>
            <p:cNvSpPr>
              <a:spLocks noChangeArrowheads="1"/>
            </p:cNvSpPr>
            <p:nvPr/>
          </p:nvSpPr>
          <p:spPr bwMode="auto">
            <a:xfrm>
              <a:off x="6219103" y="2209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18456" name="Rectangle 38"/>
            <p:cNvSpPr>
              <a:spLocks noChangeArrowheads="1"/>
            </p:cNvSpPr>
            <p:nvPr/>
          </p:nvSpPr>
          <p:spPr bwMode="auto">
            <a:xfrm>
              <a:off x="6981103" y="22098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18457" name="Rectangle 41"/>
            <p:cNvSpPr>
              <a:spLocks noChangeArrowheads="1"/>
            </p:cNvSpPr>
            <p:nvPr/>
          </p:nvSpPr>
          <p:spPr bwMode="auto">
            <a:xfrm>
              <a:off x="885103" y="22098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458" name="Rectangle 42"/>
            <p:cNvSpPr>
              <a:spLocks noChangeArrowheads="1"/>
            </p:cNvSpPr>
            <p:nvPr/>
          </p:nvSpPr>
          <p:spPr bwMode="auto">
            <a:xfrm>
              <a:off x="1582281" y="2209800"/>
              <a:ext cx="439063" cy="52322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CC0000"/>
                  </a:solidFill>
                  <a:latin typeface="Arial" charset="0"/>
                </a:rPr>
                <a:t>10</a:t>
              </a:r>
            </a:p>
          </p:txBody>
        </p:sp>
      </p:grp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1256548" y="3440113"/>
            <a:ext cx="1654620" cy="523220"/>
          </a:xfrm>
          <a:prstGeom prst="rect">
            <a:avLst/>
          </a:prstGeom>
          <a:solidFill>
            <a:srgbClr val="FFFFCC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CC0000"/>
                </a:solidFill>
                <a:latin typeface="Arial" charset="0"/>
              </a:rPr>
              <a:t>Key = 10</a:t>
            </a:r>
          </a:p>
        </p:txBody>
      </p:sp>
      <p:sp>
        <p:nvSpPr>
          <p:cNvPr id="18438" name="Rectangle 24"/>
          <p:cNvSpPr txBox="1">
            <a:spLocks noChangeArrowheads="1"/>
          </p:cNvSpPr>
          <p:nvPr/>
        </p:nvSpPr>
        <p:spPr bwMode="auto">
          <a:xfrm>
            <a:off x="1151467" y="304800"/>
            <a:ext cx="103907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latin typeface="Trebuchet MS" pitchFamily="34" charset="0"/>
              </a:rPr>
              <a:t>Prinsip Dasar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277392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 autoUpdateAnimBg="0"/>
      <p:bldP spid="516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971551" y="2473326"/>
            <a:ext cx="1076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Dua data pertama sudah terurut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971551" y="4468814"/>
            <a:ext cx="107696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Selanjutnya menyisipkan 4 di data yang sudah terurut (daerah abu-abu), sehingga setelah penyisipan daerah abu-abu menjadi urut.</a:t>
            </a:r>
          </a:p>
        </p:txBody>
      </p:sp>
      <p:grpSp>
        <p:nvGrpSpPr>
          <p:cNvPr id="19460" name="Group 1"/>
          <p:cNvGrpSpPr>
            <a:grpSpLocks/>
          </p:cNvGrpSpPr>
          <p:nvPr/>
        </p:nvGrpSpPr>
        <p:grpSpPr bwMode="auto">
          <a:xfrm>
            <a:off x="1043517" y="1573213"/>
            <a:ext cx="10160000" cy="762000"/>
            <a:chOff x="663575" y="457200"/>
            <a:chExt cx="7620000" cy="762000"/>
          </a:xfrm>
        </p:grpSpPr>
        <p:sp>
          <p:nvSpPr>
            <p:cNvPr id="19484" name="Rectangle 2"/>
            <p:cNvSpPr>
              <a:spLocks noChangeArrowheads="1"/>
            </p:cNvSpPr>
            <p:nvPr/>
          </p:nvSpPr>
          <p:spPr bwMode="auto">
            <a:xfrm>
              <a:off x="663575" y="4572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Rectangle 3"/>
            <p:cNvSpPr>
              <a:spLocks noChangeArrowheads="1"/>
            </p:cNvSpPr>
            <p:nvPr/>
          </p:nvSpPr>
          <p:spPr bwMode="auto">
            <a:xfrm>
              <a:off x="1425575" y="4572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Rectangle 4"/>
            <p:cNvSpPr>
              <a:spLocks noChangeArrowheads="1"/>
            </p:cNvSpPr>
            <p:nvPr/>
          </p:nvSpPr>
          <p:spPr bwMode="auto">
            <a:xfrm>
              <a:off x="2187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Rectangle 5"/>
            <p:cNvSpPr>
              <a:spLocks noChangeArrowheads="1"/>
            </p:cNvSpPr>
            <p:nvPr/>
          </p:nvSpPr>
          <p:spPr bwMode="auto">
            <a:xfrm>
              <a:off x="2934494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Rectangle 6"/>
            <p:cNvSpPr>
              <a:spLocks noChangeArrowheads="1"/>
            </p:cNvSpPr>
            <p:nvPr/>
          </p:nvSpPr>
          <p:spPr bwMode="auto">
            <a:xfrm>
              <a:off x="3711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Rectangle 7"/>
            <p:cNvSpPr>
              <a:spLocks noChangeArrowheads="1"/>
            </p:cNvSpPr>
            <p:nvPr/>
          </p:nvSpPr>
          <p:spPr bwMode="auto">
            <a:xfrm>
              <a:off x="4473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Rectangle 8"/>
            <p:cNvSpPr>
              <a:spLocks noChangeArrowheads="1"/>
            </p:cNvSpPr>
            <p:nvPr/>
          </p:nvSpPr>
          <p:spPr bwMode="auto">
            <a:xfrm>
              <a:off x="5235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Rectangle 9"/>
            <p:cNvSpPr>
              <a:spLocks noChangeArrowheads="1"/>
            </p:cNvSpPr>
            <p:nvPr/>
          </p:nvSpPr>
          <p:spPr bwMode="auto">
            <a:xfrm>
              <a:off x="5997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Rectangle 10"/>
            <p:cNvSpPr>
              <a:spLocks noChangeArrowheads="1"/>
            </p:cNvSpPr>
            <p:nvPr/>
          </p:nvSpPr>
          <p:spPr bwMode="auto">
            <a:xfrm>
              <a:off x="6759575" y="457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Rectangle 11"/>
            <p:cNvSpPr>
              <a:spLocks noChangeArrowheads="1"/>
            </p:cNvSpPr>
            <p:nvPr/>
          </p:nvSpPr>
          <p:spPr bwMode="auto">
            <a:xfrm>
              <a:off x="7521575" y="457200"/>
              <a:ext cx="762000" cy="76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Rectangle 12"/>
            <p:cNvSpPr>
              <a:spLocks noChangeArrowheads="1"/>
            </p:cNvSpPr>
            <p:nvPr/>
          </p:nvSpPr>
          <p:spPr bwMode="auto">
            <a:xfrm>
              <a:off x="2409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4</a:t>
              </a:r>
            </a:p>
          </p:txBody>
        </p:sp>
        <p:sp>
          <p:nvSpPr>
            <p:cNvPr id="19495" name="Rectangle 13"/>
            <p:cNvSpPr>
              <a:spLocks noChangeArrowheads="1"/>
            </p:cNvSpPr>
            <p:nvPr/>
          </p:nvSpPr>
          <p:spPr bwMode="auto">
            <a:xfrm>
              <a:off x="7743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5</a:t>
              </a:r>
            </a:p>
          </p:txBody>
        </p:sp>
        <p:sp>
          <p:nvSpPr>
            <p:cNvPr id="19496" name="Rectangle 14"/>
            <p:cNvSpPr>
              <a:spLocks noChangeArrowheads="1"/>
            </p:cNvSpPr>
            <p:nvPr/>
          </p:nvSpPr>
          <p:spPr bwMode="auto">
            <a:xfrm>
              <a:off x="3171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6</a:t>
              </a:r>
            </a:p>
          </p:txBody>
        </p:sp>
        <p:sp>
          <p:nvSpPr>
            <p:cNvPr id="19497" name="Rectangle 15"/>
            <p:cNvSpPr>
              <a:spLocks noChangeArrowheads="1"/>
            </p:cNvSpPr>
            <p:nvPr/>
          </p:nvSpPr>
          <p:spPr bwMode="auto">
            <a:xfrm>
              <a:off x="3933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8</a:t>
              </a:r>
            </a:p>
          </p:txBody>
        </p:sp>
        <p:sp>
          <p:nvSpPr>
            <p:cNvPr id="19498" name="Rectangle 16"/>
            <p:cNvSpPr>
              <a:spLocks noChangeArrowheads="1"/>
            </p:cNvSpPr>
            <p:nvPr/>
          </p:nvSpPr>
          <p:spPr bwMode="auto">
            <a:xfrm>
              <a:off x="4695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19499" name="Rectangle 17"/>
            <p:cNvSpPr>
              <a:spLocks noChangeArrowheads="1"/>
            </p:cNvSpPr>
            <p:nvPr/>
          </p:nvSpPr>
          <p:spPr bwMode="auto">
            <a:xfrm>
              <a:off x="5457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7</a:t>
              </a:r>
            </a:p>
          </p:txBody>
        </p:sp>
        <p:sp>
          <p:nvSpPr>
            <p:cNvPr id="19500" name="Rectangle 18"/>
            <p:cNvSpPr>
              <a:spLocks noChangeArrowheads="1"/>
            </p:cNvSpPr>
            <p:nvPr/>
          </p:nvSpPr>
          <p:spPr bwMode="auto">
            <a:xfrm>
              <a:off x="6219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19501" name="Rectangle 19"/>
            <p:cNvSpPr>
              <a:spLocks noChangeArrowheads="1"/>
            </p:cNvSpPr>
            <p:nvPr/>
          </p:nvSpPr>
          <p:spPr bwMode="auto">
            <a:xfrm>
              <a:off x="6981103" y="609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19502" name="Rectangle 21"/>
            <p:cNvSpPr>
              <a:spLocks noChangeArrowheads="1"/>
            </p:cNvSpPr>
            <p:nvPr/>
          </p:nvSpPr>
          <p:spPr bwMode="auto">
            <a:xfrm>
              <a:off x="885103" y="6096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9503" name="Rectangle 23"/>
            <p:cNvSpPr>
              <a:spLocks noChangeArrowheads="1"/>
            </p:cNvSpPr>
            <p:nvPr/>
          </p:nvSpPr>
          <p:spPr bwMode="auto">
            <a:xfrm>
              <a:off x="1594981" y="609600"/>
              <a:ext cx="439063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10</a:t>
              </a:r>
            </a:p>
          </p:txBody>
        </p:sp>
      </p:grpSp>
      <p:grpSp>
        <p:nvGrpSpPr>
          <p:cNvPr id="19461" name="Group 2"/>
          <p:cNvGrpSpPr>
            <a:grpSpLocks/>
          </p:cNvGrpSpPr>
          <p:nvPr/>
        </p:nvGrpSpPr>
        <p:grpSpPr bwMode="auto">
          <a:xfrm>
            <a:off x="965200" y="3249613"/>
            <a:ext cx="10160000" cy="762000"/>
            <a:chOff x="648494" y="2743200"/>
            <a:chExt cx="7620000" cy="762000"/>
          </a:xfrm>
        </p:grpSpPr>
        <p:sp>
          <p:nvSpPr>
            <p:cNvPr id="19463" name="Rectangle 24"/>
            <p:cNvSpPr>
              <a:spLocks noChangeArrowheads="1"/>
            </p:cNvSpPr>
            <p:nvPr/>
          </p:nvSpPr>
          <p:spPr bwMode="auto">
            <a:xfrm>
              <a:off x="648494" y="27432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Rectangle 25"/>
            <p:cNvSpPr>
              <a:spLocks noChangeArrowheads="1"/>
            </p:cNvSpPr>
            <p:nvPr/>
          </p:nvSpPr>
          <p:spPr bwMode="auto">
            <a:xfrm>
              <a:off x="1410494" y="2743200"/>
              <a:ext cx="762000" cy="7620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Rectangle 26"/>
            <p:cNvSpPr>
              <a:spLocks noChangeArrowheads="1"/>
            </p:cNvSpPr>
            <p:nvPr/>
          </p:nvSpPr>
          <p:spPr bwMode="auto">
            <a:xfrm>
              <a:off x="2172494" y="2743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Rectangle 27"/>
            <p:cNvSpPr>
              <a:spLocks noChangeArrowheads="1"/>
            </p:cNvSpPr>
            <p:nvPr/>
          </p:nvSpPr>
          <p:spPr bwMode="auto">
            <a:xfrm>
              <a:off x="2934494" y="2743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28"/>
            <p:cNvSpPr>
              <a:spLocks noChangeArrowheads="1"/>
            </p:cNvSpPr>
            <p:nvPr/>
          </p:nvSpPr>
          <p:spPr bwMode="auto">
            <a:xfrm>
              <a:off x="3696494" y="2743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Rectangle 29"/>
            <p:cNvSpPr>
              <a:spLocks noChangeArrowheads="1"/>
            </p:cNvSpPr>
            <p:nvPr/>
          </p:nvSpPr>
          <p:spPr bwMode="auto">
            <a:xfrm>
              <a:off x="4458494" y="2743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Rectangle 30"/>
            <p:cNvSpPr>
              <a:spLocks noChangeArrowheads="1"/>
            </p:cNvSpPr>
            <p:nvPr/>
          </p:nvSpPr>
          <p:spPr bwMode="auto">
            <a:xfrm>
              <a:off x="5220494" y="2743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31"/>
            <p:cNvSpPr>
              <a:spLocks noChangeArrowheads="1"/>
            </p:cNvSpPr>
            <p:nvPr/>
          </p:nvSpPr>
          <p:spPr bwMode="auto">
            <a:xfrm>
              <a:off x="5982494" y="2743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Rectangle 32"/>
            <p:cNvSpPr>
              <a:spLocks noChangeArrowheads="1"/>
            </p:cNvSpPr>
            <p:nvPr/>
          </p:nvSpPr>
          <p:spPr bwMode="auto">
            <a:xfrm>
              <a:off x="6744494" y="2743200"/>
              <a:ext cx="762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33"/>
            <p:cNvSpPr>
              <a:spLocks noChangeArrowheads="1"/>
            </p:cNvSpPr>
            <p:nvPr/>
          </p:nvSpPr>
          <p:spPr bwMode="auto">
            <a:xfrm>
              <a:off x="7506494" y="2743200"/>
              <a:ext cx="762000" cy="76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Rectangle 34"/>
            <p:cNvSpPr>
              <a:spLocks noChangeArrowheads="1"/>
            </p:cNvSpPr>
            <p:nvPr/>
          </p:nvSpPr>
          <p:spPr bwMode="auto">
            <a:xfrm>
              <a:off x="2394022" y="2895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4</a:t>
              </a:r>
            </a:p>
          </p:txBody>
        </p:sp>
        <p:sp>
          <p:nvSpPr>
            <p:cNvPr id="19474" name="Rectangle 35"/>
            <p:cNvSpPr>
              <a:spLocks noChangeArrowheads="1"/>
            </p:cNvSpPr>
            <p:nvPr/>
          </p:nvSpPr>
          <p:spPr bwMode="auto">
            <a:xfrm>
              <a:off x="7728022" y="2895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5</a:t>
              </a:r>
            </a:p>
          </p:txBody>
        </p:sp>
        <p:sp>
          <p:nvSpPr>
            <p:cNvPr id="19475" name="Rectangle 36"/>
            <p:cNvSpPr>
              <a:spLocks noChangeArrowheads="1"/>
            </p:cNvSpPr>
            <p:nvPr/>
          </p:nvSpPr>
          <p:spPr bwMode="auto">
            <a:xfrm>
              <a:off x="3156022" y="2895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6</a:t>
              </a:r>
            </a:p>
          </p:txBody>
        </p:sp>
        <p:sp>
          <p:nvSpPr>
            <p:cNvPr id="19476" name="Rectangle 37"/>
            <p:cNvSpPr>
              <a:spLocks noChangeArrowheads="1"/>
            </p:cNvSpPr>
            <p:nvPr/>
          </p:nvSpPr>
          <p:spPr bwMode="auto">
            <a:xfrm>
              <a:off x="3918022" y="2895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8</a:t>
              </a:r>
            </a:p>
          </p:txBody>
        </p:sp>
        <p:sp>
          <p:nvSpPr>
            <p:cNvPr id="19477" name="Rectangle 38"/>
            <p:cNvSpPr>
              <a:spLocks noChangeArrowheads="1"/>
            </p:cNvSpPr>
            <p:nvPr/>
          </p:nvSpPr>
          <p:spPr bwMode="auto">
            <a:xfrm>
              <a:off x="4680022" y="2895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9</a:t>
              </a:r>
            </a:p>
          </p:txBody>
        </p:sp>
        <p:sp>
          <p:nvSpPr>
            <p:cNvPr id="19478" name="Rectangle 39"/>
            <p:cNvSpPr>
              <a:spLocks noChangeArrowheads="1"/>
            </p:cNvSpPr>
            <p:nvPr/>
          </p:nvSpPr>
          <p:spPr bwMode="auto">
            <a:xfrm>
              <a:off x="5442022" y="2895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7</a:t>
              </a:r>
            </a:p>
          </p:txBody>
        </p:sp>
        <p:sp>
          <p:nvSpPr>
            <p:cNvPr id="19479" name="Rectangle 40"/>
            <p:cNvSpPr>
              <a:spLocks noChangeArrowheads="1"/>
            </p:cNvSpPr>
            <p:nvPr/>
          </p:nvSpPr>
          <p:spPr bwMode="auto">
            <a:xfrm>
              <a:off x="6204022" y="2895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2</a:t>
              </a:r>
            </a:p>
          </p:txBody>
        </p:sp>
        <p:sp>
          <p:nvSpPr>
            <p:cNvPr id="19480" name="Rectangle 41"/>
            <p:cNvSpPr>
              <a:spLocks noChangeArrowheads="1"/>
            </p:cNvSpPr>
            <p:nvPr/>
          </p:nvSpPr>
          <p:spPr bwMode="auto">
            <a:xfrm>
              <a:off x="6966022" y="2895600"/>
              <a:ext cx="2887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19481" name="Rectangle 42"/>
            <p:cNvSpPr>
              <a:spLocks noChangeArrowheads="1"/>
            </p:cNvSpPr>
            <p:nvPr/>
          </p:nvSpPr>
          <p:spPr bwMode="auto">
            <a:xfrm>
              <a:off x="870022" y="2895600"/>
              <a:ext cx="288782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9482" name="Rectangle 43"/>
            <p:cNvSpPr>
              <a:spLocks noChangeArrowheads="1"/>
            </p:cNvSpPr>
            <p:nvPr/>
          </p:nvSpPr>
          <p:spPr bwMode="auto">
            <a:xfrm>
              <a:off x="1579900" y="2895600"/>
              <a:ext cx="439063" cy="52322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9483" name="Rectangle 44"/>
            <p:cNvSpPr>
              <a:spLocks noChangeArrowheads="1"/>
            </p:cNvSpPr>
            <p:nvPr/>
          </p:nvSpPr>
          <p:spPr bwMode="auto">
            <a:xfrm>
              <a:off x="2403547" y="2895600"/>
              <a:ext cx="288782" cy="52322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CC0000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19462" name="Rectangle 24"/>
          <p:cNvSpPr txBox="1">
            <a:spLocks noChangeArrowheads="1"/>
          </p:cNvSpPr>
          <p:nvPr/>
        </p:nvSpPr>
        <p:spPr bwMode="auto">
          <a:xfrm>
            <a:off x="1138767" y="220663"/>
            <a:ext cx="103907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latin typeface="Trebuchet MS" pitchFamily="34" charset="0"/>
              </a:rPr>
              <a:t>Prinsip Dasar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289866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 autoUpdateAnimBg="0"/>
      <p:bldP spid="6166" grpId="0" autoUpdateAnimBg="0"/>
    </p:bld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261</TotalTime>
  <Words>1732</Words>
  <Application>Microsoft Office PowerPoint</Application>
  <PresentationFormat>Custom</PresentationFormat>
  <Paragraphs>444</Paragraphs>
  <Slides>40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Retrospect</vt:lpstr>
      <vt:lpstr>Chart</vt:lpstr>
      <vt:lpstr>07. Algoritma Pengurutan (Insertion Sort dan Selection Sort)</vt:lpstr>
      <vt:lpstr>Capaian Pembelajaran</vt:lpstr>
      <vt:lpstr>Materi</vt:lpstr>
      <vt:lpstr>Algoritma Insertion Sort</vt:lpstr>
      <vt:lpstr>Algoritma Insertion Sort</vt:lpstr>
      <vt:lpstr>Algoritma Insertion Sort</vt:lpstr>
      <vt:lpstr>Proses Insertion 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Analisa Insertion Sort</vt:lpstr>
      <vt:lpstr>Analisa Insertion Sort Best Case</vt:lpstr>
      <vt:lpstr> Analisa Insertion Sort Worst Case: </vt:lpstr>
      <vt:lpstr>Selection Sort</vt:lpstr>
      <vt:lpstr>Algoritma Selection Sort</vt:lpstr>
      <vt:lpstr>Algoritma Selection Sort</vt:lpstr>
      <vt:lpstr>Algoritma Selection Sort</vt:lpstr>
      <vt:lpstr>Algoritma Selection Sort – 1 (1)</vt:lpstr>
      <vt:lpstr>Algoritma Selection Sort – 1(2)</vt:lpstr>
      <vt:lpstr>Algoritma Selection Sort – 1(3)</vt:lpstr>
      <vt:lpstr>Algoritma Selection Sort – 1(4)</vt:lpstr>
      <vt:lpstr>Algoritma Selection Sort – 1(5)</vt:lpstr>
      <vt:lpstr>Algoritma Selection Sort – 2</vt:lpstr>
      <vt:lpstr>Algoritma Selection Sort – 3</vt:lpstr>
      <vt:lpstr>Algoritma Selection Sort – 4</vt:lpstr>
      <vt:lpstr>Algoritma Selection Sort – 5</vt:lpstr>
      <vt:lpstr>Algoritma Selection Sort– 6</vt:lpstr>
      <vt:lpstr>Selection Sort Algorithm – 7</vt:lpstr>
      <vt:lpstr>Algoritma Selection Sort – 8</vt:lpstr>
      <vt:lpstr>Algoritma Selection Sort – 9</vt:lpstr>
      <vt:lpstr>Algoritma Selection Sort – 10</vt:lpstr>
      <vt:lpstr>Selection Sort Algorithm – 11</vt:lpstr>
      <vt:lpstr>Selection Sort Algorithm – 12</vt:lpstr>
      <vt:lpstr>Selection Sort Algorithm – 13</vt:lpstr>
      <vt:lpstr>Analisa Selection Sort</vt:lpstr>
      <vt:lpstr>Rangkuman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User</cp:lastModifiedBy>
  <cp:revision>89</cp:revision>
  <dcterms:created xsi:type="dcterms:W3CDTF">2016-11-07T15:49:39Z</dcterms:created>
  <dcterms:modified xsi:type="dcterms:W3CDTF">2016-12-19T04:34:10Z</dcterms:modified>
</cp:coreProperties>
</file>