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402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266" r:id="rId20"/>
    <p:sldId id="40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6"/>
  </p:normalViewPr>
  <p:slideViewPr>
    <p:cSldViewPr snapToGrid="0" snapToObjects="1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D8769-2AAC-4D30-938E-3CB1B7DFAB64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7162D-DE26-4EF3-8D8F-F986A425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4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EF995-2F93-46DF-9EC1-C004F19C9A4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619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83E06-C352-4F86-9638-9F731FF1AAC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044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84339-82E7-40BB-B1D1-00CE0D55905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972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9A842-4A38-48B0-8652-3FED696527F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254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A659B-EBC6-41B4-AFEC-C1345AF2931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268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B6179-65AB-489B-848E-C7908388BCF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595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C799B-C7A2-475E-B88F-B576B17FBB2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BAB71-62DB-46B9-9A6C-2CA3E52D33B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38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D5A61-889F-43C4-8551-1F763AAEE83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965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84161-CB84-4777-8CCD-1DDADF2CD98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80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62909-3E41-4210-B9FD-868923C9663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313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637A8-9D66-4D66-9277-187F75BCA57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424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ECE09-6945-4D70-AF2D-52105CE26EE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24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893ED-1ABF-474D-B021-949764F2B98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17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068F3-A77D-40B3-82ED-E9C6FC03DB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385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2A2D3-FD4B-4360-8E57-99C4349C03B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3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06. </a:t>
            </a:r>
            <a:r>
              <a:rPr lang="en-US" dirty="0" err="1" smtClean="0"/>
              <a:t>Rekursi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smtClean="0"/>
              <a:t>YULIANA SETIOWATI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B77A4C1-7050-46E6-9076-B4441AA8B7F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Faktorial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Rekursi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53709" y="1893047"/>
            <a:ext cx="7144718" cy="42473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fact_it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temp;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temp = 1;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if (n &lt; 0)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return 0;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else if (n == 0)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return 1;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else if (n == 1)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return 1;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for (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=2;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&lt;=n; ++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	temp = temp *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return (temp);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4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B37C76B-CA9D-435C-B745-AC45893C59B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Rekursi</a:t>
            </a:r>
            <a:r>
              <a:rPr lang="en-US" altLang="en-US" dirty="0"/>
              <a:t> Tail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1963" indent="-461963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Sebuah</a:t>
            </a:r>
            <a:r>
              <a:rPr lang="en-US" altLang="en-US" sz="2800" dirty="0"/>
              <a:t> proses </a:t>
            </a:r>
            <a:r>
              <a:rPr lang="en-US" altLang="en-US" sz="2800" dirty="0" err="1"/>
              <a:t>rekursi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dikatakan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rekursi</a:t>
            </a:r>
            <a:r>
              <a:rPr lang="en-US" altLang="en-US" sz="2800" dirty="0"/>
              <a:t> tail 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pernyataan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terakhir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dieksekusi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tubuh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hasil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kembali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bukanlah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r>
              <a:rPr lang="en-US" altLang="en-US" sz="2800" dirty="0"/>
              <a:t>. </a:t>
            </a:r>
          </a:p>
          <a:p>
            <a:pPr marL="461963" indent="-461963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Ciri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rekursi</a:t>
            </a:r>
            <a:r>
              <a:rPr lang="en-US" altLang="en-US" sz="2800" dirty="0"/>
              <a:t> tail </a:t>
            </a:r>
            <a:r>
              <a:rPr lang="en-US" altLang="en-US" sz="2800" dirty="0">
                <a:sym typeface="Symbol" panose="05050102010706020507" pitchFamily="18" charset="2"/>
              </a:rPr>
              <a:t>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memiliki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aktivitas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fase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balik</a:t>
            </a:r>
            <a:r>
              <a:rPr lang="en-US" altLang="en-US" sz="2800" dirty="0"/>
              <a:t>. </a:t>
            </a:r>
          </a:p>
          <a:p>
            <a:pPr marL="461963" indent="-461963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Pemanggilan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rekursi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pernyataan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terakhir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dieksekusi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aktivitas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sedang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berlangsung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sehingga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aktivitas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dikerjakan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pemanggilan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kembali</a:t>
            </a:r>
            <a:r>
              <a:rPr lang="en-US" alt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064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B21B19C-F9CD-410F-93AA-CB57AF72B4B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Faktorial dg rekursi tail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8020" y="1845734"/>
            <a:ext cx="9797660" cy="402336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altLang="en-US" sz="2800" i="1" dirty="0"/>
              <a:t>			</a:t>
            </a:r>
            <a:r>
              <a:rPr lang="en-GB" altLang="en-US" sz="2800" i="1" dirty="0" smtClean="0"/>
              <a:t>a</a:t>
            </a:r>
            <a:r>
              <a:rPr lang="en-GB" altLang="en-US" sz="2800" i="1" dirty="0"/>
              <a:t>	</a:t>
            </a:r>
            <a:r>
              <a:rPr lang="en-GB" altLang="en-US" sz="2800" i="1" dirty="0" smtClean="0"/>
              <a:t>	</a:t>
            </a:r>
            <a:r>
              <a:rPr lang="en-GB" altLang="en-US" sz="2800" dirty="0" err="1" smtClean="0"/>
              <a:t>jika</a:t>
            </a:r>
            <a:r>
              <a:rPr lang="en-GB" altLang="en-US" sz="2800" dirty="0" smtClean="0"/>
              <a:t> </a:t>
            </a:r>
            <a:r>
              <a:rPr lang="en-GB" altLang="en-US" sz="2800" i="1" dirty="0"/>
              <a:t>n</a:t>
            </a:r>
            <a:r>
              <a:rPr lang="en-GB" altLang="en-US" sz="2800" dirty="0"/>
              <a:t>=0, </a:t>
            </a:r>
            <a:r>
              <a:rPr lang="en-GB" altLang="en-US" sz="2800" i="1" dirty="0"/>
              <a:t>n</a:t>
            </a:r>
            <a:r>
              <a:rPr lang="en-GB" altLang="en-US" sz="2800" dirty="0"/>
              <a:t>=1</a:t>
            </a:r>
            <a:endParaRPr lang="en-GB" altLang="en-US" sz="2800" i="1" dirty="0"/>
          </a:p>
          <a:p>
            <a:pPr>
              <a:buFontTx/>
              <a:buNone/>
            </a:pPr>
            <a:r>
              <a:rPr lang="en-GB" altLang="en-US" sz="2800" i="1" dirty="0"/>
              <a:t>F(</a:t>
            </a:r>
            <a:r>
              <a:rPr lang="en-GB" altLang="en-US" sz="2800" i="1" dirty="0" err="1"/>
              <a:t>n,a</a:t>
            </a:r>
            <a:r>
              <a:rPr lang="en-GB" altLang="en-US" sz="2800" i="1" dirty="0"/>
              <a:t>) =   </a:t>
            </a:r>
          </a:p>
          <a:p>
            <a:pPr>
              <a:buFontTx/>
              <a:buNone/>
            </a:pPr>
            <a:r>
              <a:rPr lang="en-GB" altLang="en-US" sz="2800" i="1" dirty="0"/>
              <a:t>               	</a:t>
            </a:r>
            <a:r>
              <a:rPr lang="en-GB" altLang="en-US" sz="2800" i="1" dirty="0" smtClean="0"/>
              <a:t>F(n-1,na</a:t>
            </a:r>
            <a:r>
              <a:rPr lang="en-GB" altLang="en-US" sz="2800" i="1" dirty="0"/>
              <a:t>)	</a:t>
            </a:r>
            <a:r>
              <a:rPr lang="en-GB" altLang="en-US" sz="2800" dirty="0" err="1"/>
              <a:t>jika</a:t>
            </a:r>
            <a:r>
              <a:rPr lang="en-GB" altLang="en-US" sz="2800" dirty="0"/>
              <a:t> </a:t>
            </a:r>
            <a:r>
              <a:rPr lang="en-GB" altLang="en-US" sz="2800" i="1" dirty="0"/>
              <a:t>n</a:t>
            </a:r>
            <a:r>
              <a:rPr lang="en-GB" altLang="en-US" sz="2800" dirty="0"/>
              <a:t>&gt;1</a:t>
            </a:r>
            <a:endParaRPr lang="en-US" altLang="en-US" sz="2800" dirty="0"/>
          </a:p>
        </p:txBody>
      </p:sp>
      <p:sp>
        <p:nvSpPr>
          <p:cNvPr id="11268" name="AutoShape 4"/>
          <p:cNvSpPr>
            <a:spLocks/>
          </p:cNvSpPr>
          <p:nvPr/>
        </p:nvSpPr>
        <p:spPr bwMode="auto">
          <a:xfrm>
            <a:off x="2561376" y="1995535"/>
            <a:ext cx="457200" cy="13716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29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D288DA9-955E-4DA0-A30C-89F80EEBF6D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Faktorial dengan rekursi tail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70910" y="2174875"/>
            <a:ext cx="8031934" cy="1283549"/>
          </a:xfrm>
          <a:prstGeom prst="rect">
            <a:avLst/>
          </a:prstGeom>
          <a:solidFill>
            <a:srgbClr val="C0C0C0"/>
          </a:soli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 i="1" dirty="0">
                <a:ea typeface="MS Mincho" panose="02020609040205080304" pitchFamily="49" charset="-128"/>
              </a:rPr>
              <a:t>F</a:t>
            </a:r>
            <a:r>
              <a:rPr lang="en-US" altLang="ja-JP" sz="2400" dirty="0">
                <a:ea typeface="MS Mincho" panose="02020609040205080304" pitchFamily="49" charset="-128"/>
              </a:rPr>
              <a:t>(4,1</a:t>
            </a:r>
            <a:r>
              <a:rPr lang="en-US" altLang="ja-JP" sz="2400" dirty="0" smtClean="0">
                <a:ea typeface="MS Mincho" panose="02020609040205080304" pitchFamily="49" charset="-128"/>
              </a:rPr>
              <a:t>) =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(3,4</a:t>
            </a:r>
            <a:r>
              <a:rPr lang="en-US" altLang="ja-JP" sz="2400" dirty="0">
                <a:ea typeface="MS Mincho" panose="02020609040205080304" pitchFamily="49" charset="-128"/>
              </a:rPr>
              <a:t>)	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	</a:t>
            </a:r>
            <a:r>
              <a:rPr lang="en-US" altLang="ja-JP" sz="2400" dirty="0" err="1" smtClean="0">
                <a:ea typeface="MS Mincho" panose="02020609040205080304" pitchFamily="49" charset="-128"/>
              </a:rPr>
              <a:t>fase</a:t>
            </a:r>
            <a:r>
              <a:rPr lang="en-US" altLang="ja-JP" sz="2400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 err="1">
                <a:ea typeface="MS Mincho" panose="02020609040205080304" pitchFamily="49" charset="-128"/>
              </a:rPr>
              <a:t>awal</a:t>
            </a:r>
            <a:r>
              <a:rPr lang="en-US" altLang="ja-JP" sz="2400" dirty="0">
                <a:ea typeface="MS Mincho" panose="02020609040205080304" pitchFamily="49" charset="-128"/>
              </a:rPr>
              <a:t>	</a:t>
            </a:r>
            <a:r>
              <a:rPr lang="en-US" altLang="ja-JP" sz="2400" i="1" dirty="0">
                <a:ea typeface="MS Mincho" panose="02020609040205080304" pitchFamily="49" charset="-128"/>
              </a:rPr>
              <a:t>F</a:t>
            </a:r>
            <a:r>
              <a:rPr lang="en-US" altLang="ja-JP" sz="2400" dirty="0">
                <a:ea typeface="MS Mincho" panose="02020609040205080304" pitchFamily="49" charset="-128"/>
              </a:rPr>
              <a:t>(3,4)=</a:t>
            </a:r>
            <a:r>
              <a:rPr lang="en-US" altLang="ja-JP" sz="2400" i="1" dirty="0">
                <a:ea typeface="MS Mincho" panose="02020609040205080304" pitchFamily="49" charset="-128"/>
              </a:rPr>
              <a:t>F</a:t>
            </a:r>
            <a:r>
              <a:rPr lang="en-US" altLang="ja-JP" sz="2400" dirty="0">
                <a:ea typeface="MS Mincho" panose="02020609040205080304" pitchFamily="49" charset="-128"/>
              </a:rPr>
              <a:t>(2,12)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 	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(2,12) =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(1,24</a:t>
            </a:r>
            <a:r>
              <a:rPr lang="en-US" altLang="ja-JP" sz="2400" dirty="0">
                <a:ea typeface="MS Mincho" panose="02020609040205080304" pitchFamily="49" charset="-128"/>
              </a:rPr>
              <a:t>)	</a:t>
            </a:r>
            <a:r>
              <a:rPr lang="en-US" altLang="ja-JP" sz="2400" dirty="0" smtClean="0">
                <a:ea typeface="MS Mincho" panose="02020609040205080304" pitchFamily="49" charset="-128"/>
              </a:rPr>
              <a:t>		.</a:t>
            </a:r>
            <a:endParaRPr lang="en-US" altLang="ja-JP" sz="2400" dirty="0">
              <a:ea typeface="MS Mincho" panose="02020609040205080304" pitchFamily="49" charset="-128"/>
            </a:endParaRPr>
          </a:p>
          <a:p>
            <a:r>
              <a:rPr lang="en-US" altLang="ja-JP" sz="2400" dirty="0">
                <a:ea typeface="MS Mincho" panose="02020609040205080304" pitchFamily="49" charset="-128"/>
              </a:rPr>
              <a:t>	  	               </a:t>
            </a:r>
            <a:r>
              <a:rPr lang="en-US" altLang="ja-JP" sz="2400" dirty="0" smtClean="0">
                <a:ea typeface="MS Mincho" panose="02020609040205080304" pitchFamily="49" charset="-128"/>
              </a:rPr>
              <a:t>  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(1,24) = 24</a:t>
            </a:r>
            <a:r>
              <a:rPr lang="en-US" altLang="ja-JP" sz="2400" dirty="0">
                <a:ea typeface="MS Mincho" panose="02020609040205080304" pitchFamily="49" charset="-128"/>
              </a:rPr>
              <a:t>	</a:t>
            </a:r>
            <a:r>
              <a:rPr lang="en-US" altLang="ja-JP" sz="2400" dirty="0" smtClean="0">
                <a:ea typeface="MS Mincho" panose="02020609040205080304" pitchFamily="49" charset="-128"/>
              </a:rPr>
              <a:t>	</a:t>
            </a:r>
            <a:r>
              <a:rPr lang="en-US" altLang="ja-JP" sz="2400" dirty="0" err="1" smtClean="0">
                <a:ea typeface="MS Mincho" panose="02020609040205080304" pitchFamily="49" charset="-128"/>
              </a:rPr>
              <a:t>kondisi</a:t>
            </a:r>
            <a:r>
              <a:rPr lang="en-US" altLang="ja-JP" sz="2400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>
                <a:ea typeface="MS Mincho" panose="02020609040205080304" pitchFamily="49" charset="-128"/>
              </a:rPr>
              <a:t>terminal</a:t>
            </a:r>
            <a:endParaRPr lang="en-US" altLang="en-US" sz="36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70910" y="3451770"/>
            <a:ext cx="8031934" cy="9906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 i="1" dirty="0">
                <a:ea typeface="MS Mincho" panose="02020609040205080304" pitchFamily="49" charset="-128"/>
              </a:rPr>
              <a:t>			 	    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			  </a:t>
            </a:r>
            <a:r>
              <a:rPr lang="en-US" altLang="ja-JP" sz="2400" dirty="0" smtClean="0">
                <a:ea typeface="MS Mincho" panose="02020609040205080304" pitchFamily="49" charset="-128"/>
              </a:rPr>
              <a:t>24</a:t>
            </a:r>
            <a:r>
              <a:rPr lang="en-US" altLang="ja-JP" sz="2400" dirty="0">
                <a:ea typeface="MS Mincho" panose="02020609040205080304" pitchFamily="49" charset="-128"/>
              </a:rPr>
              <a:t>	</a:t>
            </a:r>
            <a:r>
              <a:rPr lang="en-US" altLang="ja-JP" sz="2400" dirty="0" smtClean="0">
                <a:ea typeface="MS Mincho" panose="02020609040205080304" pitchFamily="49" charset="-128"/>
              </a:rPr>
              <a:t>	</a:t>
            </a:r>
            <a:r>
              <a:rPr lang="en-US" altLang="ja-JP" sz="2400" dirty="0" err="1" smtClean="0">
                <a:ea typeface="MS Mincho" panose="02020609040205080304" pitchFamily="49" charset="-128"/>
              </a:rPr>
              <a:t>fase</a:t>
            </a:r>
            <a:r>
              <a:rPr lang="en-US" altLang="ja-JP" sz="2400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 err="1">
                <a:ea typeface="MS Mincho" panose="02020609040205080304" pitchFamily="49" charset="-128"/>
              </a:rPr>
              <a:t>balik</a:t>
            </a:r>
            <a:r>
              <a:rPr lang="en-US" altLang="ja-JP" sz="2400" dirty="0">
                <a:ea typeface="MS Mincho" panose="02020609040205080304" pitchFamily="49" charset="-128"/>
              </a:rPr>
              <a:t>	</a:t>
            </a:r>
          </a:p>
          <a:p>
            <a:r>
              <a:rPr lang="en-US" altLang="ja-JP" sz="2400" dirty="0">
                <a:ea typeface="MS Mincho" panose="02020609040205080304" pitchFamily="49" charset="-128"/>
              </a:rPr>
              <a:t>		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			</a:t>
            </a:r>
            <a:r>
              <a:rPr lang="en-US" altLang="ja-JP" sz="2400" dirty="0" err="1" smtClean="0">
                <a:ea typeface="MS Mincho" panose="02020609040205080304" pitchFamily="49" charset="-128"/>
              </a:rPr>
              <a:t>rekursi</a:t>
            </a:r>
            <a:r>
              <a:rPr lang="en-US" altLang="ja-JP" sz="2400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 err="1">
                <a:ea typeface="MS Mincho" panose="02020609040205080304" pitchFamily="49" charset="-128"/>
              </a:rPr>
              <a:t>lengkap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71321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FA46A30-2156-4DC7-B09A-2D55A4210EE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Fungsi faktorial dg rekursi tail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3998" y="2200865"/>
            <a:ext cx="7144718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facttail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n,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a)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if (n &lt; 0)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return 0;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else if (n == 0)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return 1;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else if (n == 1)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return a;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return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facttail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(n-1,n*a);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47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7A1B1E6-D980-42CE-ACC5-6BA25AA0184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 smtClean="0"/>
              <a:t>Contoh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Fungsi</a:t>
            </a:r>
            <a:r>
              <a:rPr lang="en-US" altLang="en-US" sz="4000" dirty="0" smtClean="0"/>
              <a:t> </a:t>
            </a:r>
            <a:r>
              <a:rPr lang="en-US" altLang="en-US" sz="4000" dirty="0" err="1"/>
              <a:t>Rekursi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Tanpa</a:t>
            </a:r>
            <a:r>
              <a:rPr lang="en-US" altLang="en-US" sz="4000" dirty="0"/>
              <a:t> Batas </a:t>
            </a:r>
            <a:r>
              <a:rPr lang="en-US" altLang="en-US" sz="4000" dirty="0" err="1"/>
              <a:t>Akhir</a:t>
            </a:r>
            <a:endParaRPr lang="en-US" alt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418319" y="2228025"/>
            <a:ext cx="7144718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Tidak_Berhenti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("Ctrl-Break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untuk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berhenti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.\n");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Tidak_Berhenti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endParaRPr lang="en-US" alt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Tidak_Berhenti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83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FA6588E-7F1C-4C59-8AF8-4C7A294973F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Rekursi</a:t>
            </a:r>
            <a:r>
              <a:rPr lang="en-US" altLang="en-US" dirty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/>
              <a:t>Batas </a:t>
            </a:r>
            <a:r>
              <a:rPr lang="en-US" altLang="en-US" dirty="0" err="1"/>
              <a:t>Akhir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55740" y="1932756"/>
            <a:ext cx="7144718" cy="36933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Berhenti_N_Kali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n) 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static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=0;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if (n&lt;=0) return;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("%d kali\n",++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Berhenti_N_Kali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(n-1);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endParaRPr lang="en-US" altLang="en-US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main()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N=3;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Berhenti_N_Kali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(N);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39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03E7F76-AD7D-4176-91E2-D90C21F5629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Contoh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Rekursi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Deret</a:t>
            </a:r>
            <a:r>
              <a:rPr lang="en-US" altLang="en-US" dirty="0" smtClean="0"/>
              <a:t> </a:t>
            </a:r>
            <a:r>
              <a:rPr lang="en-US" altLang="en-US" dirty="0" err="1"/>
              <a:t>Fibonanci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Deret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Fibonanci</a:t>
            </a:r>
            <a:endParaRPr lang="en-US" altLang="en-US" sz="2400" dirty="0" smtClean="0"/>
          </a:p>
          <a:p>
            <a:pPr marL="1539875" lvl="1" indent="0">
              <a:buNone/>
            </a:pPr>
            <a:r>
              <a:rPr lang="en-US" altLang="en-US" sz="2400" dirty="0" smtClean="0"/>
              <a:t>1, 1, </a:t>
            </a:r>
            <a:r>
              <a:rPr lang="en-US" altLang="en-US" sz="2400" dirty="0"/>
              <a:t>2, 3, 5, 8, 13, 21, 34, 55, ....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400" dirty="0" err="1"/>
              <a:t>Fungsi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Fibonanci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dg </a:t>
            </a:r>
            <a:r>
              <a:rPr lang="en-US" altLang="en-US" sz="2400" dirty="0" err="1"/>
              <a:t>rekursi</a:t>
            </a: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971800" y="3505201"/>
            <a:ext cx="6934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i="1" dirty="0"/>
              <a:t>			</a:t>
            </a:r>
            <a:r>
              <a:rPr lang="en-GB" altLang="en-US" sz="2800" i="1" dirty="0" smtClean="0"/>
              <a:t>  </a:t>
            </a:r>
            <a:r>
              <a:rPr lang="en-GB" altLang="en-US" sz="2800" dirty="0" smtClean="0"/>
              <a:t>1</a:t>
            </a:r>
            <a:r>
              <a:rPr lang="en-GB" altLang="en-US" sz="2800" i="1" dirty="0"/>
              <a:t>		</a:t>
            </a:r>
            <a:r>
              <a:rPr lang="en-GB" altLang="en-US" sz="2800" i="1" dirty="0" smtClean="0"/>
              <a:t>					</a:t>
            </a:r>
            <a:r>
              <a:rPr lang="en-GB" altLang="en-US" sz="2800" dirty="0" err="1" smtClean="0"/>
              <a:t>jika</a:t>
            </a:r>
            <a:r>
              <a:rPr lang="en-GB" altLang="en-US" sz="2800" dirty="0" smtClean="0"/>
              <a:t> </a:t>
            </a:r>
            <a:r>
              <a:rPr lang="en-GB" altLang="en-US" sz="2800" i="1" dirty="0" smtClean="0"/>
              <a:t>n </a:t>
            </a:r>
            <a:r>
              <a:rPr lang="en-GB" altLang="en-US" sz="2800" dirty="0" smtClean="0"/>
              <a:t>&lt;= 2</a:t>
            </a:r>
            <a:endParaRPr lang="en-GB" altLang="en-US" sz="2800" i="1" dirty="0"/>
          </a:p>
          <a:p>
            <a:r>
              <a:rPr lang="en-GB" altLang="en-US" sz="2800" i="1" dirty="0"/>
              <a:t>F(n) </a:t>
            </a:r>
            <a:r>
              <a:rPr lang="en-GB" altLang="en-US" sz="2800" dirty="0"/>
              <a:t>=</a:t>
            </a:r>
            <a:r>
              <a:rPr lang="en-GB" altLang="en-US" sz="2800" i="1" dirty="0"/>
              <a:t>   </a:t>
            </a:r>
          </a:p>
          <a:p>
            <a:r>
              <a:rPr lang="en-GB" altLang="en-US" sz="2800" i="1" dirty="0"/>
              <a:t>                    </a:t>
            </a:r>
            <a:r>
              <a:rPr lang="en-GB" altLang="en-US" sz="2800" i="1" dirty="0" smtClean="0"/>
              <a:t>F(n-1) + F(n-2</a:t>
            </a:r>
            <a:r>
              <a:rPr lang="en-GB" altLang="en-US" sz="2800" i="1" dirty="0"/>
              <a:t>)		</a:t>
            </a:r>
            <a:r>
              <a:rPr lang="en-GB" altLang="en-US" sz="2800" dirty="0" err="1"/>
              <a:t>jika</a:t>
            </a:r>
            <a:r>
              <a:rPr lang="en-GB" altLang="en-US" sz="2800" dirty="0"/>
              <a:t> </a:t>
            </a:r>
            <a:r>
              <a:rPr lang="en-GB" altLang="en-US" sz="2800" i="1" dirty="0"/>
              <a:t>n</a:t>
            </a:r>
            <a:r>
              <a:rPr lang="en-GB" altLang="en-US" sz="2800" dirty="0"/>
              <a:t>&gt;2</a:t>
            </a:r>
            <a:endParaRPr lang="en-US" altLang="en-US" sz="2800" dirty="0"/>
          </a:p>
        </p:txBody>
      </p:sp>
      <p:sp>
        <p:nvSpPr>
          <p:cNvPr id="20485" name="AutoShape 5"/>
          <p:cNvSpPr>
            <a:spLocks/>
          </p:cNvSpPr>
          <p:nvPr/>
        </p:nvSpPr>
        <p:spPr bwMode="auto">
          <a:xfrm>
            <a:off x="4114800" y="3518596"/>
            <a:ext cx="457200" cy="13716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29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30A06AD-36CA-4CF7-B7A9-00BBFC22B9B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Contoh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Rekursi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Menentukan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Bilangan</a:t>
            </a:r>
            <a:r>
              <a:rPr lang="en-US" altLang="en-US" dirty="0" smtClean="0"/>
              <a:t> Prima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Buka</a:t>
            </a:r>
            <a:r>
              <a:rPr lang="en-US" altLang="en-US" dirty="0" smtClean="0"/>
              <a:t> Prima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Bilangan</a:t>
            </a:r>
            <a:r>
              <a:rPr lang="en-US" altLang="en-US" sz="2800" dirty="0" smtClean="0"/>
              <a:t> Prima</a:t>
            </a:r>
          </a:p>
          <a:p>
            <a:pPr marL="860425" indent="-90488"/>
            <a:r>
              <a:rPr lang="en-US" altLang="en-US" sz="2400" dirty="0" smtClean="0"/>
              <a:t>1, 2, 3, 5, 7, 11, 13, 17, 19, 23</a:t>
            </a:r>
            <a:r>
              <a:rPr lang="en-US" altLang="en-US" sz="2400" dirty="0"/>
              <a:t>, ….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971800" y="3505200"/>
            <a:ext cx="6934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i="1" dirty="0"/>
              <a:t>			</a:t>
            </a:r>
            <a:r>
              <a:rPr lang="en-GB" altLang="en-US" sz="2800" i="1" dirty="0" smtClean="0"/>
              <a:t>	</a:t>
            </a:r>
            <a:r>
              <a:rPr lang="en-GB" altLang="en-US" sz="2800" dirty="0" smtClean="0"/>
              <a:t>1</a:t>
            </a:r>
            <a:r>
              <a:rPr lang="en-GB" altLang="en-US" sz="2800" i="1" dirty="0"/>
              <a:t>		</a:t>
            </a:r>
            <a:r>
              <a:rPr lang="en-GB" altLang="en-US" sz="2800" i="1" dirty="0" smtClean="0"/>
              <a:t>		</a:t>
            </a:r>
            <a:r>
              <a:rPr lang="en-GB" altLang="en-US" sz="2800" dirty="0" err="1" smtClean="0"/>
              <a:t>jika</a:t>
            </a:r>
            <a:r>
              <a:rPr lang="en-GB" altLang="en-US" sz="2800" dirty="0" smtClean="0"/>
              <a:t> </a:t>
            </a:r>
            <a:r>
              <a:rPr lang="en-GB" altLang="en-US" sz="2800" i="1" dirty="0" smtClean="0"/>
              <a:t>I </a:t>
            </a:r>
            <a:r>
              <a:rPr lang="en-GB" altLang="en-US" sz="2800" dirty="0" smtClean="0"/>
              <a:t>= 1</a:t>
            </a:r>
            <a:endParaRPr lang="en-GB" altLang="en-US" sz="2800" dirty="0"/>
          </a:p>
          <a:p>
            <a:endParaRPr lang="en-GB" altLang="en-US" sz="2800" i="1" dirty="0"/>
          </a:p>
          <a:p>
            <a:r>
              <a:rPr lang="en-GB" altLang="en-US" sz="2800" i="1" dirty="0"/>
              <a:t>F(</a:t>
            </a:r>
            <a:r>
              <a:rPr lang="en-GB" altLang="en-US" sz="2800" i="1" dirty="0" err="1"/>
              <a:t>a,i</a:t>
            </a:r>
            <a:r>
              <a:rPr lang="en-GB" altLang="en-US" sz="2800" i="1" dirty="0"/>
              <a:t>) </a:t>
            </a:r>
            <a:r>
              <a:rPr lang="en-GB" altLang="en-US" sz="2800" dirty="0"/>
              <a:t>=</a:t>
            </a:r>
            <a:r>
              <a:rPr lang="en-GB" altLang="en-US" sz="2800" i="1" dirty="0"/>
              <a:t>          </a:t>
            </a:r>
            <a:r>
              <a:rPr lang="en-GB" altLang="en-US" sz="2800" dirty="0"/>
              <a:t> </a:t>
            </a:r>
            <a:r>
              <a:rPr lang="en-GB" altLang="en-US" sz="2800" dirty="0" smtClean="0"/>
              <a:t>0</a:t>
            </a:r>
            <a:r>
              <a:rPr lang="en-GB" altLang="en-US" sz="2800" dirty="0"/>
              <a:t>	</a:t>
            </a:r>
            <a:r>
              <a:rPr lang="en-GB" altLang="en-US" sz="2800" i="1" dirty="0"/>
              <a:t>	</a:t>
            </a:r>
            <a:r>
              <a:rPr lang="en-GB" altLang="en-US" sz="2800" i="1" dirty="0" smtClean="0"/>
              <a:t>		</a:t>
            </a:r>
            <a:r>
              <a:rPr lang="en-GB" altLang="en-US" sz="2800" dirty="0" err="1" smtClean="0"/>
              <a:t>jika</a:t>
            </a:r>
            <a:r>
              <a:rPr lang="en-GB" altLang="en-US" sz="2800" dirty="0" smtClean="0"/>
              <a:t> </a:t>
            </a:r>
            <a:r>
              <a:rPr lang="en-GB" altLang="en-US" sz="2800" i="1" dirty="0" smtClean="0"/>
              <a:t>a </a:t>
            </a:r>
            <a:r>
              <a:rPr lang="en-GB" altLang="en-US" sz="2800" dirty="0" smtClean="0"/>
              <a:t>% I = 0</a:t>
            </a:r>
            <a:r>
              <a:rPr lang="en-GB" altLang="en-US" sz="2800" i="1" dirty="0" smtClean="0"/>
              <a:t> </a:t>
            </a:r>
            <a:endParaRPr lang="en-GB" altLang="en-US" sz="2800" i="1" dirty="0"/>
          </a:p>
          <a:p>
            <a:endParaRPr lang="en-GB" altLang="en-US" sz="2800" i="1" dirty="0"/>
          </a:p>
          <a:p>
            <a:r>
              <a:rPr lang="en-GB" altLang="en-US" sz="2800" i="1" dirty="0"/>
              <a:t>                       </a:t>
            </a:r>
            <a:r>
              <a:rPr lang="en-GB" altLang="en-US" sz="2800" i="1" dirty="0" smtClean="0"/>
              <a:t>F(a,i-1</a:t>
            </a:r>
            <a:r>
              <a:rPr lang="en-GB" altLang="en-US" sz="2800" i="1" dirty="0"/>
              <a:t>)		</a:t>
            </a:r>
            <a:r>
              <a:rPr lang="en-GB" altLang="en-US" sz="2800" dirty="0" err="1"/>
              <a:t>lainnya</a:t>
            </a:r>
            <a:endParaRPr lang="en-US" altLang="en-US" sz="2800" dirty="0"/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>
            <a:off x="4343400" y="3637984"/>
            <a:ext cx="457200" cy="1981200"/>
          </a:xfrm>
          <a:prstGeom prst="leftBrace">
            <a:avLst>
              <a:gd name="adj1" fmla="val 36111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Rekursi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proses yang </a:t>
            </a:r>
            <a:r>
              <a:rPr lang="en-US" altLang="en-US" sz="2800" dirty="0" err="1" smtClean="0"/>
              <a:t>memanggil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dirinya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sendiri</a:t>
            </a:r>
            <a:endParaRPr lang="en-US" altLang="en-US" sz="2800" dirty="0" smtClean="0"/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Fungsi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rekursi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menggantikan</a:t>
            </a:r>
            <a:r>
              <a:rPr lang="en-US" altLang="en-US" sz="2800" dirty="0" smtClean="0"/>
              <a:t> proses </a:t>
            </a:r>
            <a:r>
              <a:rPr lang="en-US" altLang="en-US" sz="2800" dirty="0" err="1" smtClean="0"/>
              <a:t>iteratif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sehingga</a:t>
            </a:r>
            <a:r>
              <a:rPr lang="en-US" altLang="en-US" sz="2800" dirty="0" smtClean="0"/>
              <a:t> program </a:t>
            </a:r>
            <a:r>
              <a:rPr lang="en-US" altLang="en-US" sz="2800" dirty="0" err="1" smtClean="0"/>
              <a:t>menjadi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sederhana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mudah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dianalisa</a:t>
            </a: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3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913" indent="-569913">
              <a:buFont typeface="+mj-lt"/>
              <a:buAutoNum type="arabicPeriod"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mengimplementasikan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sisip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hapus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multiple list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615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923CDE3-31A7-4612-B7EE-BAACFCF5479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Latihan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400"/>
              <a:t>Buatlah sebuah fungsi yang menulis angka dari n ke 0 dengan menggunakan proses rekursi.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/>
              <a:t>Tuliskan sebuah fungsi untuk menulis angka dari 0 ke n dengan menggunakan proses rekursi.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/>
              <a:t>Tuliskan sebuah fungsi rekursi yang melakukan pengecekan apakah sebuah elemen X merupakan anggota dari sebuah array a[n].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/>
              <a:t>Tulis sebuah fungsi yang melakukan pengecekan apakah sebuah angka merupakan bilangan prima atau bukan (n bukan bilangan prima jika dapat dibagi dengan angka kurang dari n)</a:t>
            </a:r>
          </a:p>
        </p:txBody>
      </p:sp>
    </p:spTree>
    <p:extLst>
      <p:ext uri="{BB962C8B-B14F-4D97-AF65-F5344CB8AC3E}">
        <p14:creationId xmlns:p14="http://schemas.microsoft.com/office/powerpoint/2010/main" val="125930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8925" indent="-288925">
              <a:buFont typeface="Wingdings" panose="05000000000000000000" pitchFamily="2" charset="2"/>
              <a:buChar char="v"/>
            </a:pPr>
            <a:r>
              <a:rPr lang="en-US" sz="2800" dirty="0" err="1" smtClean="0"/>
              <a:t>Mengapa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</a:t>
            </a:r>
            <a:endParaRPr lang="en-US" sz="2800" dirty="0" smtClean="0"/>
          </a:p>
          <a:p>
            <a:pPr marL="288925" indent="-288925">
              <a:buFont typeface="Wingdings" panose="05000000000000000000" pitchFamily="2" charset="2"/>
              <a:buChar char="v"/>
            </a:pP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</a:t>
            </a:r>
            <a:endParaRPr lang="en-US" sz="2800" dirty="0" smtClean="0"/>
          </a:p>
          <a:p>
            <a:pPr marL="288925" indent="-288925">
              <a:buFont typeface="Wingdings" panose="05000000000000000000" pitchFamily="2" charset="2"/>
              <a:buChar char="v"/>
            </a:pP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Faktorial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</a:t>
            </a:r>
            <a:endParaRPr lang="en-US" sz="2800" dirty="0" smtClean="0"/>
          </a:p>
          <a:p>
            <a:pPr marL="288925" indent="-288925">
              <a:buFont typeface="Wingdings" panose="05000000000000000000" pitchFamily="2" charset="2"/>
              <a:buChar char="v"/>
            </a:pPr>
            <a:r>
              <a:rPr lang="en-US" sz="2800" dirty="0" err="1" smtClean="0"/>
              <a:t>Rekursi</a:t>
            </a:r>
            <a:r>
              <a:rPr lang="en-US" sz="2800" dirty="0" smtClean="0"/>
              <a:t> Tail</a:t>
            </a:r>
          </a:p>
          <a:p>
            <a:pPr marL="288925" indent="-288925">
              <a:buFont typeface="Wingdings" panose="05000000000000000000" pitchFamily="2" charset="2"/>
              <a:buChar char="v"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</a:t>
            </a:r>
            <a:r>
              <a:rPr lang="en-US" sz="2800" dirty="0" smtClean="0"/>
              <a:t> :</a:t>
            </a:r>
          </a:p>
          <a:p>
            <a:pPr marL="581533" lvl="1" indent="-288925">
              <a:buFont typeface="Wingdings" panose="05000000000000000000" pitchFamily="2" charset="2"/>
              <a:buChar char="v"/>
            </a:pPr>
            <a:r>
              <a:rPr lang="en-US" sz="2400" dirty="0" err="1" smtClean="0"/>
              <a:t>Faktorial</a:t>
            </a:r>
            <a:endParaRPr lang="en-US" sz="2400" dirty="0" smtClean="0"/>
          </a:p>
          <a:p>
            <a:pPr marL="581533" lvl="1" indent="-288925">
              <a:buFont typeface="Wingdings" panose="05000000000000000000" pitchFamily="2" charset="2"/>
              <a:buChar char="v"/>
            </a:pPr>
            <a:r>
              <a:rPr lang="en-US" sz="2400" dirty="0" err="1" smtClean="0"/>
              <a:t>Fibonanci</a:t>
            </a:r>
            <a:endParaRPr lang="en-US" sz="2400" dirty="0" smtClean="0"/>
          </a:p>
          <a:p>
            <a:pPr marL="581533" lvl="1" indent="-288925">
              <a:buFont typeface="Wingdings" panose="05000000000000000000" pitchFamily="2" charset="2"/>
              <a:buChar char="v"/>
            </a:pPr>
            <a:r>
              <a:rPr lang="en-US" sz="2400" dirty="0" smtClean="0"/>
              <a:t>Prima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94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9D8BC52-C0CB-42E4-AA85-5EC4512EDCC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Mengapa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Menggunakan</a:t>
            </a:r>
            <a:r>
              <a:rPr lang="en-US" altLang="en-US" dirty="0" smtClean="0"/>
              <a:t> </a:t>
            </a:r>
            <a:r>
              <a:rPr lang="en-US" altLang="en-US" dirty="0" err="1"/>
              <a:t>Rekursi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Merumuskan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solusi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sederhana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sebuah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permasalahan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sulit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diselesaikan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iteratif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loop </a:t>
            </a:r>
            <a:r>
              <a:rPr lang="en-GB" altLang="en-US" sz="2800" dirty="0"/>
              <a:t>for, while, </a:t>
            </a:r>
            <a:r>
              <a:rPr lang="en-GB" altLang="en-US" sz="2800" dirty="0" err="1"/>
              <a:t>atau</a:t>
            </a:r>
            <a:r>
              <a:rPr lang="en-GB" altLang="en-US" sz="2800" dirty="0"/>
              <a:t> do while</a:t>
            </a:r>
            <a:r>
              <a:rPr lang="en-US" altLang="en-US" sz="2800" dirty="0"/>
              <a:t>. 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Mendefinisikan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permasalahan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konsisten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sederhana</a:t>
            </a:r>
            <a:r>
              <a:rPr lang="en-US" altLang="en-US" sz="2800" dirty="0"/>
              <a:t>. 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Membantu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mengekspresikan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algoritma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sebuah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rumusan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membuat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tampilan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algoritma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mudah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dianalisa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44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939BCD9-CB9A-4C90-BCDE-190B2E70A94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Konsep Dasar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98463" indent="-398463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n-US" sz="2800" dirty="0" err="1"/>
              <a:t>Rekursi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mempunyai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arti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suatu</a:t>
            </a:r>
            <a:r>
              <a:rPr lang="en-GB" altLang="en-US" sz="2800" dirty="0"/>
              <a:t> proses yang </a:t>
            </a:r>
            <a:r>
              <a:rPr lang="en-GB" altLang="en-US" sz="2800" dirty="0" err="1"/>
              <a:t>bisa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memanggil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dirinya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sendiri</a:t>
            </a:r>
            <a:r>
              <a:rPr lang="en-GB" altLang="en-US" sz="2800" dirty="0"/>
              <a:t>. </a:t>
            </a:r>
          </a:p>
          <a:p>
            <a:pPr marL="398463" indent="-398463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n-US" sz="2800" dirty="0" err="1"/>
              <a:t>Dalam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sebuah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rekursi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sebenarnya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tekandung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pengertian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sebuah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prosedur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atau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fungsi</a:t>
            </a:r>
            <a:r>
              <a:rPr lang="en-GB" altLang="en-US" sz="2800" dirty="0"/>
              <a:t>. </a:t>
            </a:r>
          </a:p>
          <a:p>
            <a:pPr marL="398463" indent="-398463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n-US" sz="2800" dirty="0" err="1"/>
              <a:t>Perbedaannya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adalah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bahwa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rekursi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bisa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memanggil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dirinya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sendiri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kalau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prosedur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atau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fungsi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harus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dipanggil</a:t>
            </a:r>
            <a:r>
              <a:rPr lang="en-GB" altLang="en-US" sz="2800" dirty="0"/>
              <a:t> </a:t>
            </a:r>
            <a:r>
              <a:rPr lang="en-GB" altLang="en-US" sz="2800" dirty="0" err="1"/>
              <a:t>melalui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pemanggil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prosedur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atau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fungsi</a:t>
            </a:r>
            <a:r>
              <a:rPr lang="en-GB" altLang="en-US" sz="2800" dirty="0"/>
              <a:t>.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32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29D3B10-2332-40BF-9747-2914EE3D3F5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Penyelesaian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Faktorial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Rekursi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4488" indent="-344488">
              <a:buFont typeface="Wingdings" panose="05000000000000000000" pitchFamily="2" charset="2"/>
              <a:buChar char="ü"/>
            </a:pPr>
            <a:r>
              <a:rPr lang="en-US" altLang="en-US" sz="2400" dirty="0" err="1" smtClean="0"/>
              <a:t>Penyelesaian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</a:t>
            </a:r>
            <a:r>
              <a:rPr lang="en-US" altLang="en-US" sz="2400" dirty="0" err="1" smtClean="0"/>
              <a:t>aktorial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dilakukan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iteratif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dimana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</a:t>
            </a:r>
            <a:r>
              <a:rPr lang="en-GB" altLang="en-US" sz="2400" dirty="0" smtClean="0"/>
              <a:t>n</a:t>
            </a:r>
            <a:r>
              <a:rPr lang="en-GB" altLang="en-US" sz="2400" dirty="0"/>
              <a:t>! = (n)(n-1)(n-2) …. (1) </a:t>
            </a:r>
            <a:endParaRPr lang="en-GB" altLang="en-US" sz="2400" dirty="0" smtClean="0"/>
          </a:p>
          <a:p>
            <a:pPr marL="201168" lvl="1" indent="0"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	1! = 1</a:t>
            </a:r>
          </a:p>
          <a:p>
            <a:pPr marL="201168" lvl="1" indent="0"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	0! = 1</a:t>
            </a:r>
            <a:endParaRPr lang="en-GB" alt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Rekursi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rumus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berikut</a:t>
            </a:r>
            <a:endParaRPr lang="en-US" altLang="en-US" sz="2400" dirty="0"/>
          </a:p>
          <a:p>
            <a:pPr marL="1085850" lvl="1" indent="0">
              <a:buNone/>
            </a:pPr>
            <a:r>
              <a:rPr lang="en-GB" altLang="en-US" sz="2400" i="1" dirty="0"/>
              <a:t>		</a:t>
            </a:r>
            <a:r>
              <a:rPr lang="en-GB" altLang="en-US" sz="2400" dirty="0" smtClean="0"/>
              <a:t>1</a:t>
            </a:r>
            <a:r>
              <a:rPr lang="en-GB" altLang="en-US" sz="2400" i="1" dirty="0"/>
              <a:t>		</a:t>
            </a:r>
            <a:r>
              <a:rPr lang="en-GB" altLang="en-US" sz="2400" dirty="0" err="1"/>
              <a:t>jika</a:t>
            </a:r>
            <a:r>
              <a:rPr lang="en-GB" altLang="en-US" sz="2400" dirty="0"/>
              <a:t> </a:t>
            </a:r>
            <a:r>
              <a:rPr lang="en-GB" altLang="en-US" sz="2400" i="1" dirty="0"/>
              <a:t>n</a:t>
            </a:r>
            <a:r>
              <a:rPr lang="en-GB" altLang="en-US" sz="2400" dirty="0"/>
              <a:t>=0, </a:t>
            </a:r>
            <a:r>
              <a:rPr lang="en-GB" altLang="en-US" sz="2400" i="1" dirty="0"/>
              <a:t>n</a:t>
            </a:r>
            <a:r>
              <a:rPr lang="en-GB" altLang="en-US" sz="2400" dirty="0"/>
              <a:t>=1</a:t>
            </a:r>
            <a:endParaRPr lang="en-GB" altLang="en-US" sz="2400" i="1" dirty="0"/>
          </a:p>
          <a:p>
            <a:pPr marL="1085850" lvl="1" indent="0">
              <a:buNone/>
            </a:pPr>
            <a:r>
              <a:rPr lang="en-GB" altLang="en-US" sz="2400" i="1" dirty="0"/>
              <a:t>F(n) </a:t>
            </a:r>
            <a:r>
              <a:rPr lang="en-GB" altLang="en-US" sz="2400" dirty="0"/>
              <a:t>=</a:t>
            </a:r>
            <a:r>
              <a:rPr lang="en-GB" altLang="en-US" sz="2400" i="1" dirty="0"/>
              <a:t>   </a:t>
            </a:r>
          </a:p>
          <a:p>
            <a:pPr marL="1085850" lvl="1" indent="0">
              <a:buNone/>
            </a:pPr>
            <a:r>
              <a:rPr lang="en-GB" altLang="en-US" sz="2400" i="1" dirty="0"/>
              <a:t>               </a:t>
            </a:r>
            <a:r>
              <a:rPr lang="en-GB" altLang="en-US" sz="2400" i="1" dirty="0" smtClean="0"/>
              <a:t>	</a:t>
            </a:r>
            <a:r>
              <a:rPr lang="en-GB" altLang="en-US" sz="2400" i="1" dirty="0" err="1" smtClean="0"/>
              <a:t>nF</a:t>
            </a:r>
            <a:r>
              <a:rPr lang="en-GB" altLang="en-US" sz="2400" i="1" dirty="0" smtClean="0"/>
              <a:t>(n-1</a:t>
            </a:r>
            <a:r>
              <a:rPr lang="en-GB" altLang="en-US" sz="2400" i="1" dirty="0"/>
              <a:t>)	</a:t>
            </a:r>
            <a:r>
              <a:rPr lang="en-GB" altLang="en-US" sz="2400" i="1" dirty="0" smtClean="0"/>
              <a:t>	</a:t>
            </a:r>
            <a:r>
              <a:rPr lang="en-GB" altLang="en-US" sz="2400" dirty="0" err="1" smtClean="0"/>
              <a:t>jika</a:t>
            </a:r>
            <a:r>
              <a:rPr lang="en-GB" altLang="en-US" sz="2400" dirty="0" smtClean="0"/>
              <a:t> </a:t>
            </a:r>
            <a:r>
              <a:rPr lang="en-GB" altLang="en-US" sz="2400" i="1" dirty="0"/>
              <a:t>n</a:t>
            </a:r>
            <a:r>
              <a:rPr lang="en-GB" altLang="en-US" sz="2400" dirty="0"/>
              <a:t>&gt;1</a:t>
            </a:r>
            <a:endParaRPr lang="en-US" altLang="en-US" sz="2400" dirty="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3047245" y="4061872"/>
            <a:ext cx="304800" cy="1053336"/>
          </a:xfrm>
          <a:prstGeom prst="leftBrace">
            <a:avLst>
              <a:gd name="adj1" fmla="val 3541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3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C688E23-5F6C-4A0B-8083-5C1399AFCC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Fase pada Rekursi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4488" indent="-34448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 err="1"/>
              <a:t>Fase</a:t>
            </a:r>
            <a:r>
              <a:rPr lang="en-GB" altLang="en-US" sz="2400" dirty="0"/>
              <a:t> </a:t>
            </a:r>
            <a:r>
              <a:rPr lang="en-GB" altLang="en-US" sz="2400" dirty="0" err="1"/>
              <a:t>awal</a:t>
            </a:r>
            <a:endParaRPr lang="en-GB" altLang="en-US" sz="2400" dirty="0"/>
          </a:p>
          <a:p>
            <a:pPr marL="625475" lvl="1" indent="-280988">
              <a:lnSpc>
                <a:spcPct val="90000"/>
              </a:lnSpc>
            </a:pPr>
            <a:r>
              <a:rPr lang="en-GB" altLang="en-US" sz="2000" dirty="0" err="1"/>
              <a:t>Masing-masing</a:t>
            </a:r>
            <a:r>
              <a:rPr lang="en-GB" altLang="en-US" sz="2000" dirty="0"/>
              <a:t> proses </a:t>
            </a:r>
            <a:r>
              <a:rPr lang="en-GB" altLang="en-US" sz="2000" dirty="0" err="1"/>
              <a:t>memanggil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dirinya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sendiri</a:t>
            </a:r>
            <a:r>
              <a:rPr lang="en-GB" altLang="en-US" sz="2000" dirty="0"/>
              <a:t>.</a:t>
            </a:r>
          </a:p>
          <a:p>
            <a:pPr marL="625475" lvl="1" indent="-280988">
              <a:lnSpc>
                <a:spcPct val="90000"/>
              </a:lnSpc>
            </a:pPr>
            <a:r>
              <a:rPr lang="en-GB" altLang="en-US" sz="2000" dirty="0" err="1"/>
              <a:t>Fase</a:t>
            </a:r>
            <a:r>
              <a:rPr lang="en-GB" altLang="en-US" sz="2000" dirty="0"/>
              <a:t> </a:t>
            </a:r>
            <a:r>
              <a:rPr lang="en-GB" altLang="en-US" sz="2000" dirty="0" err="1"/>
              <a:t>berhenti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ketika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pemanggilan</a:t>
            </a:r>
            <a:r>
              <a:rPr lang="en-GB" altLang="en-US" sz="2000" dirty="0"/>
              <a:t> </a:t>
            </a:r>
            <a:r>
              <a:rPr lang="en-GB" altLang="en-US" sz="2000" dirty="0" err="1"/>
              <a:t>telah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mencapai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kondisi</a:t>
            </a:r>
            <a:r>
              <a:rPr lang="en-GB" altLang="en-US" sz="2000" dirty="0"/>
              <a:t> terminal. </a:t>
            </a:r>
          </a:p>
          <a:p>
            <a:pPr marL="625475" lvl="1" indent="-280988">
              <a:lnSpc>
                <a:spcPct val="90000"/>
              </a:lnSpc>
            </a:pPr>
            <a:r>
              <a:rPr lang="en-GB" altLang="en-US" sz="2000" dirty="0" err="1"/>
              <a:t>Kondisi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teminal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adalah</a:t>
            </a:r>
            <a:r>
              <a:rPr lang="en-GB" altLang="en-US" sz="2000" dirty="0"/>
              <a:t>  </a:t>
            </a:r>
            <a:r>
              <a:rPr lang="en-GB" altLang="en-US" sz="2000" dirty="0" err="1"/>
              <a:t>kondisi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dimana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sebuah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fungsi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rekursi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kembali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dari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pemanggilan</a:t>
            </a:r>
            <a:r>
              <a:rPr lang="en-GB" altLang="en-US" sz="2000" dirty="0"/>
              <a:t>, </a:t>
            </a:r>
            <a:r>
              <a:rPr lang="en-GB" altLang="en-US" sz="2000" dirty="0" err="1"/>
              <a:t>artinya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fungsi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tersebut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sudah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tidak</a:t>
            </a:r>
            <a:r>
              <a:rPr lang="en-GB" altLang="en-US" sz="2000" dirty="0"/>
              <a:t> </a:t>
            </a:r>
            <a:r>
              <a:rPr lang="en-GB" altLang="en-US" sz="2000" dirty="0" err="1"/>
              <a:t>memanggil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dirinya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sendiri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dan</a:t>
            </a:r>
            <a:r>
              <a:rPr lang="en-GB" altLang="en-US" sz="2000" dirty="0"/>
              <a:t> </a:t>
            </a:r>
            <a:r>
              <a:rPr lang="en-GB" altLang="en-US" sz="2000" dirty="0" err="1"/>
              <a:t>kembali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pada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sebuah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nilai</a:t>
            </a:r>
            <a:r>
              <a:rPr lang="en-GB" altLang="en-US" sz="2000" dirty="0"/>
              <a:t>. </a:t>
            </a:r>
          </a:p>
          <a:p>
            <a:pPr marL="625475" lvl="1" indent="-280988">
              <a:lnSpc>
                <a:spcPct val="90000"/>
              </a:lnSpc>
            </a:pPr>
            <a:r>
              <a:rPr lang="en-GB" altLang="en-US" sz="2000" dirty="0" err="1"/>
              <a:t>Contoh</a:t>
            </a:r>
            <a:r>
              <a:rPr lang="en-GB" altLang="en-US" sz="2000" dirty="0"/>
              <a:t> : </a:t>
            </a:r>
            <a:r>
              <a:rPr lang="en-GB" altLang="en-US" sz="2000" dirty="0" err="1"/>
              <a:t>dalam</a:t>
            </a:r>
            <a:r>
              <a:rPr lang="en-GB" altLang="en-US" sz="2000" dirty="0"/>
              <a:t> </a:t>
            </a:r>
            <a:r>
              <a:rPr lang="en-GB" altLang="en-US" sz="2000" dirty="0" err="1"/>
              <a:t>penghitungan</a:t>
            </a:r>
            <a:r>
              <a:rPr lang="en-GB" altLang="en-US" sz="2000" dirty="0"/>
              <a:t> </a:t>
            </a:r>
            <a:r>
              <a:rPr lang="en-GB" altLang="en-US" sz="2000" dirty="0" err="1"/>
              <a:t>faktorial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dari</a:t>
            </a:r>
            <a:r>
              <a:rPr lang="en-GB" altLang="en-US" sz="2000" dirty="0"/>
              <a:t> n, </a:t>
            </a:r>
            <a:r>
              <a:rPr lang="en-GB" altLang="en-US" sz="2000" dirty="0" err="1"/>
              <a:t>kondisi</a:t>
            </a:r>
            <a:r>
              <a:rPr lang="en-GB" altLang="en-US" sz="2000" dirty="0"/>
              <a:t> terminal </a:t>
            </a:r>
            <a:r>
              <a:rPr lang="en-GB" altLang="en-US" sz="2000" dirty="0" err="1"/>
              <a:t>adalah</a:t>
            </a:r>
            <a:r>
              <a:rPr lang="en-GB" altLang="en-US" sz="2000" dirty="0"/>
              <a:t> </a:t>
            </a:r>
            <a:r>
              <a:rPr lang="en-GB" altLang="en-US" sz="2000" i="1" dirty="0"/>
              <a:t>n = 1, n = 0. </a:t>
            </a:r>
            <a:r>
              <a:rPr lang="en-GB" altLang="en-US" sz="2000" dirty="0" err="1"/>
              <a:t>Untuk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setiap</a:t>
            </a:r>
            <a:r>
              <a:rPr lang="en-GB" altLang="en-US" sz="2000" dirty="0"/>
              <a:t> </a:t>
            </a:r>
            <a:r>
              <a:rPr lang="en-GB" altLang="en-US" sz="2000" dirty="0" err="1"/>
              <a:t>fungsi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rekursi</a:t>
            </a:r>
            <a:r>
              <a:rPr lang="en-GB" altLang="en-US" sz="2000" dirty="0"/>
              <a:t>, minimal </a:t>
            </a:r>
            <a:r>
              <a:rPr lang="en-GB" altLang="en-US" sz="2000" dirty="0" err="1"/>
              <a:t>harus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ada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satu</a:t>
            </a:r>
            <a:r>
              <a:rPr lang="en-GB" altLang="en-US" sz="2000" dirty="0"/>
              <a:t> </a:t>
            </a:r>
            <a:r>
              <a:rPr lang="en-GB" altLang="en-US" sz="2000" dirty="0" err="1"/>
              <a:t>kondisi</a:t>
            </a:r>
            <a:r>
              <a:rPr lang="en-GB" altLang="en-US" sz="2000" dirty="0"/>
              <a:t> terminal.</a:t>
            </a:r>
            <a:r>
              <a:rPr lang="en-US" altLang="en-US" sz="2000" dirty="0"/>
              <a:t> </a:t>
            </a:r>
            <a:endParaRPr lang="en-GB" altLang="en-US" sz="2000" dirty="0"/>
          </a:p>
          <a:p>
            <a:pPr marL="344488" indent="-34448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 err="1"/>
              <a:t>Fase</a:t>
            </a:r>
            <a:r>
              <a:rPr lang="en-GB" altLang="en-US" sz="2400" dirty="0"/>
              <a:t> </a:t>
            </a:r>
            <a:r>
              <a:rPr lang="en-GB" altLang="en-US" sz="2400" dirty="0" err="1"/>
              <a:t>balik</a:t>
            </a:r>
            <a:r>
              <a:rPr lang="en-US" altLang="en-US" sz="2400" dirty="0"/>
              <a:t> </a:t>
            </a:r>
          </a:p>
          <a:p>
            <a:pPr marL="625475" lvl="1" indent="-280988">
              <a:lnSpc>
                <a:spcPct val="90000"/>
              </a:lnSpc>
            </a:pPr>
            <a:r>
              <a:rPr lang="en-GB" altLang="en-US" sz="2000" dirty="0" err="1" smtClean="0"/>
              <a:t>Fungsi</a:t>
            </a:r>
            <a:r>
              <a:rPr lang="en-GB" altLang="en-US" sz="2000" dirty="0" smtClean="0"/>
              <a:t> </a:t>
            </a:r>
            <a:r>
              <a:rPr lang="en-GB" altLang="en-US" sz="2000" dirty="0" err="1"/>
              <a:t>sebelumnya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akan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dikunjungi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lagi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dalam</a:t>
            </a:r>
            <a:r>
              <a:rPr lang="en-GB" altLang="en-US" sz="2000" dirty="0"/>
              <a:t> </a:t>
            </a:r>
            <a:r>
              <a:rPr lang="en-GB" altLang="en-US" sz="2000" dirty="0" err="1"/>
              <a:t>fase</a:t>
            </a:r>
            <a:r>
              <a:rPr lang="en-GB" altLang="en-US" sz="2000" dirty="0"/>
              <a:t> </a:t>
            </a:r>
            <a:r>
              <a:rPr lang="en-GB" altLang="en-US" sz="2000" dirty="0" err="1"/>
              <a:t>balik</a:t>
            </a:r>
            <a:r>
              <a:rPr lang="en-GB" altLang="en-US" sz="2000" dirty="0"/>
              <a:t> </a:t>
            </a:r>
            <a:r>
              <a:rPr lang="en-GB" altLang="en-US" sz="2000" dirty="0" err="1"/>
              <a:t>ini</a:t>
            </a:r>
            <a:r>
              <a:rPr lang="en-GB" altLang="en-US" sz="2000" dirty="0"/>
              <a:t>. </a:t>
            </a:r>
          </a:p>
          <a:p>
            <a:pPr marL="625475" lvl="1" indent="-280988">
              <a:lnSpc>
                <a:spcPct val="90000"/>
              </a:lnSpc>
            </a:pPr>
            <a:r>
              <a:rPr lang="en-GB" altLang="en-US" sz="2000" dirty="0" err="1"/>
              <a:t>Fase</a:t>
            </a:r>
            <a:r>
              <a:rPr lang="en-GB" altLang="en-US" sz="2000" dirty="0"/>
              <a:t> </a:t>
            </a:r>
            <a:r>
              <a:rPr lang="en-GB" altLang="en-US" sz="2000" dirty="0" err="1"/>
              <a:t>ini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berlanjut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sampai</a:t>
            </a:r>
            <a:r>
              <a:rPr lang="en-GB" altLang="en-US" sz="2000" dirty="0"/>
              <a:t> </a:t>
            </a:r>
            <a:r>
              <a:rPr lang="en-GB" altLang="en-US" sz="2000" dirty="0" err="1"/>
              <a:t>pemanggilan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awal</a:t>
            </a:r>
            <a:r>
              <a:rPr lang="en-GB" altLang="en-US" sz="2000" dirty="0"/>
              <a:t>, </a:t>
            </a:r>
            <a:r>
              <a:rPr lang="en-GB" altLang="en-US" sz="2000" dirty="0" err="1"/>
              <a:t>hingga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secara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lengkap</a:t>
            </a:r>
            <a:r>
              <a:rPr lang="en-GB" altLang="en-US" sz="2000" dirty="0"/>
              <a:t> proses </a:t>
            </a:r>
            <a:r>
              <a:rPr lang="en-GB" altLang="en-US" sz="2000" dirty="0" err="1"/>
              <a:t>telah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berjalan</a:t>
            </a:r>
            <a:r>
              <a:rPr lang="en-US" alt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261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5B225B1-00B0-4BE3-8318-A5D8EE3CBD4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Fase pada fungsi rekursi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667000" y="2362201"/>
            <a:ext cx="7233458" cy="1533525"/>
          </a:xfrm>
          <a:prstGeom prst="rect">
            <a:avLst/>
          </a:prstGeom>
          <a:solidFill>
            <a:srgbClr val="C0C0C0"/>
          </a:soli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 i="1" dirty="0">
                <a:ea typeface="MS Mincho" panose="02020609040205080304" pitchFamily="49" charset="-128"/>
              </a:rPr>
              <a:t>F</a:t>
            </a:r>
            <a:r>
              <a:rPr lang="en-US" altLang="ja-JP" sz="2400" dirty="0">
                <a:ea typeface="MS Mincho" panose="02020609040205080304" pitchFamily="49" charset="-128"/>
              </a:rPr>
              <a:t>(4</a:t>
            </a:r>
            <a:r>
              <a:rPr lang="en-US" altLang="ja-JP" sz="2400" dirty="0" smtClean="0">
                <a:ea typeface="MS Mincho" panose="02020609040205080304" pitchFamily="49" charset="-128"/>
              </a:rPr>
              <a:t>) = 4 x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i="1" dirty="0">
                <a:ea typeface="MS Mincho" panose="02020609040205080304" pitchFamily="49" charset="-128"/>
              </a:rPr>
              <a:t>F</a:t>
            </a:r>
            <a:r>
              <a:rPr lang="en-US" altLang="ja-JP" sz="2400" dirty="0">
                <a:ea typeface="MS Mincho" panose="02020609040205080304" pitchFamily="49" charset="-128"/>
              </a:rPr>
              <a:t>(3)	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			</a:t>
            </a:r>
            <a:r>
              <a:rPr lang="en-US" altLang="ja-JP" sz="2400" dirty="0" err="1" smtClean="0">
                <a:ea typeface="MS Mincho" panose="02020609040205080304" pitchFamily="49" charset="-128"/>
              </a:rPr>
              <a:t>fase</a:t>
            </a:r>
            <a:r>
              <a:rPr lang="en-US" altLang="ja-JP" sz="2400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 err="1">
                <a:ea typeface="MS Mincho" panose="02020609040205080304" pitchFamily="49" charset="-128"/>
              </a:rPr>
              <a:t>awal</a:t>
            </a:r>
            <a:r>
              <a:rPr lang="en-US" altLang="ja-JP" sz="2400" dirty="0">
                <a:ea typeface="MS Mincho" panose="02020609040205080304" pitchFamily="49" charset="-128"/>
              </a:rPr>
              <a:t>	</a:t>
            </a:r>
          </a:p>
          <a:p>
            <a:r>
              <a:rPr lang="en-US" altLang="ja-JP" sz="2400" dirty="0">
                <a:ea typeface="MS Mincho" panose="02020609040205080304" pitchFamily="49" charset="-128"/>
              </a:rPr>
              <a:t>	</a:t>
            </a:r>
            <a:r>
              <a:rPr lang="en-US" altLang="ja-JP" sz="2400" dirty="0" smtClean="0">
                <a:ea typeface="MS Mincho" panose="02020609040205080304" pitchFamily="49" charset="-128"/>
              </a:rPr>
              <a:t>         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(3) = 3 x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i="1" dirty="0">
                <a:ea typeface="MS Mincho" panose="02020609040205080304" pitchFamily="49" charset="-128"/>
              </a:rPr>
              <a:t>F</a:t>
            </a:r>
            <a:r>
              <a:rPr lang="en-US" altLang="ja-JP" sz="2400" dirty="0">
                <a:ea typeface="MS Mincho" panose="02020609040205080304" pitchFamily="49" charset="-128"/>
              </a:rPr>
              <a:t>(2)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	.</a:t>
            </a:r>
            <a:endParaRPr lang="en-US" altLang="ja-JP" sz="2400" dirty="0">
              <a:ea typeface="MS Mincho" panose="02020609040205080304" pitchFamily="49" charset="-128"/>
            </a:endParaRPr>
          </a:p>
          <a:p>
            <a:r>
              <a:rPr lang="en-US" altLang="ja-JP" sz="2400" dirty="0">
                <a:ea typeface="MS Mincho" panose="02020609040205080304" pitchFamily="49" charset="-128"/>
              </a:rPr>
              <a:t>		</a:t>
            </a:r>
            <a:r>
              <a:rPr lang="en-US" altLang="ja-JP" sz="2400" dirty="0" smtClean="0">
                <a:ea typeface="MS Mincho" panose="02020609040205080304" pitchFamily="49" charset="-128"/>
              </a:rPr>
              <a:t>                    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(2) = 2 x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i="1" dirty="0">
                <a:ea typeface="MS Mincho" panose="02020609040205080304" pitchFamily="49" charset="-128"/>
              </a:rPr>
              <a:t>F</a:t>
            </a:r>
            <a:r>
              <a:rPr lang="en-US" altLang="ja-JP" sz="2400" dirty="0">
                <a:ea typeface="MS Mincho" panose="02020609040205080304" pitchFamily="49" charset="-128"/>
              </a:rPr>
              <a:t>(1)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.</a:t>
            </a:r>
            <a:endParaRPr lang="en-US" altLang="ja-JP" sz="2400" dirty="0">
              <a:ea typeface="MS Mincho" panose="02020609040205080304" pitchFamily="49" charset="-128"/>
            </a:endParaRPr>
          </a:p>
          <a:p>
            <a:r>
              <a:rPr lang="en-US" altLang="ja-JP" sz="2400" dirty="0">
                <a:ea typeface="MS Mincho" panose="02020609040205080304" pitchFamily="49" charset="-128"/>
              </a:rPr>
              <a:t>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                               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(1) = 1</a:t>
            </a:r>
            <a:r>
              <a:rPr lang="en-US" altLang="ja-JP" sz="2400" dirty="0">
                <a:ea typeface="MS Mincho" panose="02020609040205080304" pitchFamily="49" charset="-128"/>
              </a:rPr>
              <a:t>	</a:t>
            </a:r>
            <a:r>
              <a:rPr lang="en-US" altLang="ja-JP" sz="2400" dirty="0" smtClean="0">
                <a:ea typeface="MS Mincho" panose="02020609040205080304" pitchFamily="49" charset="-128"/>
              </a:rPr>
              <a:t>	</a:t>
            </a:r>
            <a:r>
              <a:rPr lang="en-US" altLang="ja-JP" sz="2400" dirty="0" err="1" smtClean="0">
                <a:ea typeface="MS Mincho" panose="02020609040205080304" pitchFamily="49" charset="-128"/>
              </a:rPr>
              <a:t>kondisi</a:t>
            </a:r>
            <a:r>
              <a:rPr lang="en-US" altLang="ja-JP" sz="2400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>
                <a:ea typeface="MS Mincho" panose="02020609040205080304" pitchFamily="49" charset="-128"/>
              </a:rPr>
              <a:t>terminal</a:t>
            </a:r>
            <a:endParaRPr lang="en-US" altLang="en-US" sz="36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67001" y="3895726"/>
            <a:ext cx="7233457" cy="153352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 i="1" dirty="0">
                <a:ea typeface="MS Mincho" panose="02020609040205080304" pitchFamily="49" charset="-128"/>
              </a:rPr>
              <a:t>		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		        F</a:t>
            </a:r>
            <a:r>
              <a:rPr lang="en-US" altLang="ja-JP" sz="2400" dirty="0" smtClean="0">
                <a:ea typeface="MS Mincho" panose="02020609040205080304" pitchFamily="49" charset="-128"/>
              </a:rPr>
              <a:t>(2) = (</a:t>
            </a:r>
            <a:r>
              <a:rPr lang="en-US" altLang="ja-JP" sz="2400" dirty="0">
                <a:ea typeface="MS Mincho" panose="02020609040205080304" pitchFamily="49" charset="-128"/>
              </a:rPr>
              <a:t>2</a:t>
            </a:r>
            <a:r>
              <a:rPr lang="en-US" altLang="ja-JP" sz="2400" dirty="0" smtClean="0">
                <a:ea typeface="MS Mincho" panose="02020609040205080304" pitchFamily="49" charset="-128"/>
              </a:rPr>
              <a:t>) x (1</a:t>
            </a:r>
            <a:r>
              <a:rPr lang="en-US" altLang="ja-JP" sz="2400" dirty="0">
                <a:ea typeface="MS Mincho" panose="02020609040205080304" pitchFamily="49" charset="-128"/>
              </a:rPr>
              <a:t>)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</a:t>
            </a:r>
            <a:r>
              <a:rPr lang="en-US" altLang="ja-JP" sz="2400" dirty="0" err="1" smtClean="0">
                <a:ea typeface="MS Mincho" panose="02020609040205080304" pitchFamily="49" charset="-128"/>
              </a:rPr>
              <a:t>fase</a:t>
            </a:r>
            <a:r>
              <a:rPr lang="en-US" altLang="ja-JP" sz="2400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 err="1">
                <a:ea typeface="MS Mincho" panose="02020609040205080304" pitchFamily="49" charset="-128"/>
              </a:rPr>
              <a:t>balik</a:t>
            </a:r>
            <a:r>
              <a:rPr lang="en-US" altLang="ja-JP" sz="2400" dirty="0">
                <a:ea typeface="MS Mincho" panose="02020609040205080304" pitchFamily="49" charset="-128"/>
              </a:rPr>
              <a:t>	</a:t>
            </a:r>
          </a:p>
          <a:p>
            <a:r>
              <a:rPr lang="en-US" altLang="ja-JP" sz="2400" dirty="0">
                <a:ea typeface="MS Mincho" panose="02020609040205080304" pitchFamily="49" charset="-128"/>
              </a:rPr>
              <a:t>	 </a:t>
            </a:r>
            <a:r>
              <a:rPr lang="en-US" altLang="ja-JP" sz="2400" dirty="0">
                <a:ea typeface="MS Mincho" panose="02020609040205080304" pitchFamily="49" charset="-128"/>
              </a:rPr>
              <a:t>	</a:t>
            </a:r>
            <a:r>
              <a:rPr lang="en-US" altLang="ja-JP" sz="2400" dirty="0" smtClean="0">
                <a:ea typeface="MS Mincho" panose="02020609040205080304" pitchFamily="49" charset="-128"/>
              </a:rPr>
              <a:t>    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(3) = (</a:t>
            </a:r>
            <a:r>
              <a:rPr lang="en-US" altLang="ja-JP" sz="2400" dirty="0">
                <a:ea typeface="MS Mincho" panose="02020609040205080304" pitchFamily="49" charset="-128"/>
              </a:rPr>
              <a:t>3</a:t>
            </a:r>
            <a:r>
              <a:rPr lang="en-US" altLang="ja-JP" sz="2400" dirty="0" smtClean="0">
                <a:ea typeface="MS Mincho" panose="02020609040205080304" pitchFamily="49" charset="-128"/>
              </a:rPr>
              <a:t>) x (2</a:t>
            </a:r>
            <a:r>
              <a:rPr lang="en-US" altLang="ja-JP" sz="2400" dirty="0">
                <a:ea typeface="MS Mincho" panose="02020609040205080304" pitchFamily="49" charset="-128"/>
              </a:rPr>
              <a:t>)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	.</a:t>
            </a:r>
            <a:endParaRPr lang="en-US" altLang="ja-JP" sz="2400" dirty="0">
              <a:ea typeface="MS Mincho" panose="02020609040205080304" pitchFamily="49" charset="-128"/>
            </a:endParaRPr>
          </a:p>
          <a:p>
            <a:r>
              <a:rPr lang="en-US" altLang="ja-JP" sz="2400" i="1" dirty="0" smtClean="0">
                <a:ea typeface="MS Mincho" panose="02020609040205080304" pitchFamily="49" charset="-128"/>
              </a:rPr>
              <a:t>F</a:t>
            </a:r>
            <a:r>
              <a:rPr lang="en-US" altLang="ja-JP" sz="2400" dirty="0" smtClean="0">
                <a:ea typeface="MS Mincho" panose="02020609040205080304" pitchFamily="49" charset="-128"/>
              </a:rPr>
              <a:t>(4) = (</a:t>
            </a:r>
            <a:r>
              <a:rPr lang="en-US" altLang="ja-JP" sz="2400" dirty="0">
                <a:ea typeface="MS Mincho" panose="02020609040205080304" pitchFamily="49" charset="-128"/>
              </a:rPr>
              <a:t>4</a:t>
            </a:r>
            <a:r>
              <a:rPr lang="en-US" altLang="ja-JP" sz="2400" dirty="0" smtClean="0">
                <a:ea typeface="MS Mincho" panose="02020609040205080304" pitchFamily="49" charset="-128"/>
              </a:rPr>
              <a:t>) x</a:t>
            </a:r>
            <a:r>
              <a:rPr lang="en-US" altLang="ja-JP" sz="2400" i="1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>
                <a:ea typeface="MS Mincho" panose="02020609040205080304" pitchFamily="49" charset="-128"/>
              </a:rPr>
              <a:t>(6)	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			.</a:t>
            </a:r>
            <a:endParaRPr lang="en-US" altLang="ja-JP" sz="2400" dirty="0">
              <a:ea typeface="MS Mincho" panose="02020609040205080304" pitchFamily="49" charset="-128"/>
            </a:endParaRPr>
          </a:p>
          <a:p>
            <a:r>
              <a:rPr lang="en-US" altLang="ja-JP" sz="2400" dirty="0" smtClean="0">
                <a:ea typeface="MS Mincho" panose="02020609040205080304" pitchFamily="49" charset="-128"/>
              </a:rPr>
              <a:t>24</a:t>
            </a:r>
            <a:r>
              <a:rPr lang="en-US" altLang="ja-JP" sz="2400" dirty="0">
                <a:ea typeface="MS Mincho" panose="02020609040205080304" pitchFamily="49" charset="-128"/>
              </a:rPr>
              <a:t>					</a:t>
            </a:r>
            <a:r>
              <a:rPr lang="en-US" altLang="ja-JP" sz="2400" dirty="0" smtClean="0">
                <a:ea typeface="MS Mincho" panose="02020609040205080304" pitchFamily="49" charset="-128"/>
              </a:rPr>
              <a:t>						</a:t>
            </a:r>
            <a:r>
              <a:rPr lang="en-US" altLang="ja-JP" sz="2400" dirty="0" err="1" smtClean="0">
                <a:ea typeface="MS Mincho" panose="02020609040205080304" pitchFamily="49" charset="-128"/>
              </a:rPr>
              <a:t>rekursi</a:t>
            </a:r>
            <a:r>
              <a:rPr lang="en-US" altLang="ja-JP" sz="2400" dirty="0" smtClean="0">
                <a:ea typeface="MS Mincho" panose="02020609040205080304" pitchFamily="49" charset="-128"/>
              </a:rPr>
              <a:t> </a:t>
            </a:r>
            <a:r>
              <a:rPr lang="en-US" altLang="ja-JP" sz="2400" dirty="0" err="1">
                <a:ea typeface="MS Mincho" panose="02020609040205080304" pitchFamily="49" charset="-128"/>
              </a:rPr>
              <a:t>lengkap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467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ACEADFD-3A2F-4217-A4E9-5B4E9A2F294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Rekursi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Faktorial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4121" y="2027539"/>
            <a:ext cx="7144718" cy="34778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fact(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if (n &lt; 0)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	return 0;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else if (n == 0)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	return 1;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else if (n == 1)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	return 1;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	return n * fact(n-1);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192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235</TotalTime>
  <Words>590</Words>
  <Application>Microsoft Office PowerPoint</Application>
  <PresentationFormat>Widescreen</PresentationFormat>
  <Paragraphs>182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MS Mincho</vt:lpstr>
      <vt:lpstr>Aharoni</vt:lpstr>
      <vt:lpstr>Calibri</vt:lpstr>
      <vt:lpstr>Calibri Light</vt:lpstr>
      <vt:lpstr>Courier New</vt:lpstr>
      <vt:lpstr>Symbol</vt:lpstr>
      <vt:lpstr>Wingdings</vt:lpstr>
      <vt:lpstr>Retrospect</vt:lpstr>
      <vt:lpstr>06. Rekursi</vt:lpstr>
      <vt:lpstr>Capaian Pembelajaran</vt:lpstr>
      <vt:lpstr>Materi</vt:lpstr>
      <vt:lpstr>Mengapa Menggunakan Rekursi</vt:lpstr>
      <vt:lpstr>Konsep Dasar</vt:lpstr>
      <vt:lpstr>Penyelesaian Faktorial dengan Rekursi</vt:lpstr>
      <vt:lpstr>Fase pada Rekursi</vt:lpstr>
      <vt:lpstr>Fase pada fungsi rekursi</vt:lpstr>
      <vt:lpstr>Fungsi Rekursi : Faktorial</vt:lpstr>
      <vt:lpstr>Faktorial tanpa Rekursi</vt:lpstr>
      <vt:lpstr>Rekursi Tail</vt:lpstr>
      <vt:lpstr>Faktorial dg rekursi tail</vt:lpstr>
      <vt:lpstr>Faktorial dengan rekursi tail</vt:lpstr>
      <vt:lpstr>Fungsi faktorial dg rekursi tail</vt:lpstr>
      <vt:lpstr>Contoh Fungsi Rekursi Tanpa Batas Akhir</vt:lpstr>
      <vt:lpstr>Contoh Fungsi Rekursi Dengan Batas Akhir</vt:lpstr>
      <vt:lpstr>Contoh Rekursi : Deret Fibonanci</vt:lpstr>
      <vt:lpstr>Contoh Rekursi : Menentukan Bilangan Prima atau Buka Prima</vt:lpstr>
      <vt:lpstr>Rangkuman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arna</cp:lastModifiedBy>
  <cp:revision>34</cp:revision>
  <dcterms:created xsi:type="dcterms:W3CDTF">2016-11-07T15:49:39Z</dcterms:created>
  <dcterms:modified xsi:type="dcterms:W3CDTF">2016-12-18T19:13:32Z</dcterms:modified>
</cp:coreProperties>
</file>