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5" r:id="rId3"/>
    <p:sldId id="341" r:id="rId4"/>
    <p:sldId id="342" r:id="rId5"/>
    <p:sldId id="343" r:id="rId6"/>
    <p:sldId id="344" r:id="rId7"/>
    <p:sldId id="345" r:id="rId8"/>
    <p:sldId id="346" r:id="rId9"/>
    <p:sldId id="347" r:id="rId10"/>
    <p:sldId id="386" r:id="rId11"/>
    <p:sldId id="387" r:id="rId12"/>
    <p:sldId id="388" r:id="rId13"/>
    <p:sldId id="389" r:id="rId14"/>
    <p:sldId id="348" r:id="rId15"/>
    <p:sldId id="349" r:id="rId16"/>
    <p:sldId id="350" r:id="rId17"/>
    <p:sldId id="351" r:id="rId18"/>
    <p:sldId id="352" r:id="rId19"/>
    <p:sldId id="390" r:id="rId20"/>
    <p:sldId id="353" r:id="rId21"/>
    <p:sldId id="354" r:id="rId22"/>
    <p:sldId id="355" r:id="rId23"/>
    <p:sldId id="356" r:id="rId24"/>
    <p:sldId id="391" r:id="rId25"/>
    <p:sldId id="357" r:id="rId26"/>
    <p:sldId id="358" r:id="rId27"/>
    <p:sldId id="359" r:id="rId28"/>
    <p:sldId id="360" r:id="rId29"/>
    <p:sldId id="361" r:id="rId30"/>
    <p:sldId id="362" r:id="rId31"/>
    <p:sldId id="392" r:id="rId32"/>
    <p:sldId id="393" r:id="rId33"/>
    <p:sldId id="363" r:id="rId34"/>
    <p:sldId id="364" r:id="rId35"/>
    <p:sldId id="365" r:id="rId36"/>
    <p:sldId id="366" r:id="rId37"/>
    <p:sldId id="367" r:id="rId38"/>
    <p:sldId id="368" r:id="rId39"/>
    <p:sldId id="394" r:id="rId40"/>
    <p:sldId id="395" r:id="rId41"/>
    <p:sldId id="369" r:id="rId42"/>
    <p:sldId id="370" r:id="rId43"/>
    <p:sldId id="371" r:id="rId44"/>
    <p:sldId id="372" r:id="rId45"/>
    <p:sldId id="373" r:id="rId46"/>
    <p:sldId id="374" r:id="rId47"/>
    <p:sldId id="375" r:id="rId48"/>
    <p:sldId id="396" r:id="rId49"/>
    <p:sldId id="376" r:id="rId50"/>
    <p:sldId id="377" r:id="rId51"/>
    <p:sldId id="378" r:id="rId52"/>
    <p:sldId id="379" r:id="rId53"/>
    <p:sldId id="380" r:id="rId54"/>
    <p:sldId id="397" r:id="rId55"/>
    <p:sldId id="381" r:id="rId56"/>
    <p:sldId id="382" r:id="rId57"/>
    <p:sldId id="383" r:id="rId58"/>
    <p:sldId id="384" r:id="rId59"/>
    <p:sldId id="385" r:id="rId60"/>
    <p:sldId id="398" r:id="rId61"/>
    <p:sldId id="399" r:id="rId62"/>
    <p:sldId id="400" r:id="rId63"/>
    <p:sldId id="401" r:id="rId64"/>
    <p:sldId id="402" r:id="rId65"/>
    <p:sldId id="403" r:id="rId66"/>
    <p:sldId id="404" r:id="rId67"/>
    <p:sldId id="405" r:id="rId68"/>
    <p:sldId id="406" r:id="rId69"/>
    <p:sldId id="266" r:id="rId70"/>
    <p:sldId id="267" r:id="rId71"/>
    <p:sldId id="407" r:id="rId72"/>
    <p:sldId id="409" r:id="rId73"/>
    <p:sldId id="408" r:id="rId7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/>
    <p:restoredTop sz="94737"/>
  </p:normalViewPr>
  <p:slideViewPr>
    <p:cSldViewPr snapToGrid="0" snapToObjects="1">
      <p:cViewPr varScale="1">
        <p:scale>
          <a:sx n="82" d="100"/>
          <a:sy n="82" d="100"/>
        </p:scale>
        <p:origin x="200" y="2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presProps" Target="presProps.xml"/><Relationship Id="rId76" Type="http://schemas.openxmlformats.org/officeDocument/2006/relationships/viewProps" Target="viewProps.xml"/><Relationship Id="rId77" Type="http://schemas.openxmlformats.org/officeDocument/2006/relationships/theme" Target="theme/theme1.xml"/><Relationship Id="rId78" Type="http://schemas.openxmlformats.org/officeDocument/2006/relationships/tableStyles" Target="tableStyle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6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Hal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" y="21569"/>
            <a:ext cx="1204483" cy="1146877"/>
          </a:xfrm>
          <a:prstGeom prst="rect">
            <a:avLst/>
          </a:prstGeom>
        </p:spPr>
      </p:pic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164357" y="6451685"/>
            <a:ext cx="76919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 cap="all" baseline="0">
                <a:solidFill>
                  <a:schemeClr val="tx1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Hal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862374" y="6446837"/>
            <a:ext cx="76919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 cap="all" baseline="0">
                <a:solidFill>
                  <a:schemeClr val="tx1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Hal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862374" y="6446837"/>
            <a:ext cx="76919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 cap="all" baseline="0">
                <a:solidFill>
                  <a:schemeClr val="tx1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079524"/>
            <a:ext cx="817067" cy="7779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 Hal </a:t>
            </a:r>
            <a:fld id="{6113E31D-E2AB-40D1-8B51-AFA5AFEF393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862374" y="6446837"/>
            <a:ext cx="76919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 cap="all" baseline="0">
                <a:solidFill>
                  <a:schemeClr val="tx1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6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Hal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862374" y="6446837"/>
            <a:ext cx="76919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 cap="all" baseline="0">
                <a:solidFill>
                  <a:schemeClr val="tx1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079524"/>
            <a:ext cx="817067" cy="7779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Hal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862374" y="6446837"/>
            <a:ext cx="76919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 cap="all" baseline="0">
                <a:solidFill>
                  <a:schemeClr val="tx1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Hal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862374" y="6446837"/>
            <a:ext cx="76919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 cap="all" baseline="0">
                <a:solidFill>
                  <a:schemeClr val="tx1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Hal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4"/>
          <p:cNvSpPr txBox="1">
            <a:spLocks/>
          </p:cNvSpPr>
          <p:nvPr userDrawn="1"/>
        </p:nvSpPr>
        <p:spPr>
          <a:xfrm>
            <a:off x="862374" y="6446837"/>
            <a:ext cx="76919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 cap="all" baseline="0">
                <a:solidFill>
                  <a:schemeClr val="tx1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Hal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862374" y="6446837"/>
            <a:ext cx="76919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 cap="all" baseline="0">
                <a:solidFill>
                  <a:schemeClr val="tx1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079524"/>
            <a:ext cx="817067" cy="7779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Hal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784" y="6080010"/>
            <a:ext cx="817067" cy="777990"/>
          </a:xfrm>
          <a:prstGeom prst="rect">
            <a:avLst/>
          </a:prstGeom>
        </p:spPr>
      </p:pic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4931851" y="6461105"/>
            <a:ext cx="4871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 cap="all" baseline="0">
                <a:solidFill>
                  <a:schemeClr val="tx1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Hal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862374" y="6446837"/>
            <a:ext cx="76919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 cap="all" baseline="0">
                <a:solidFill>
                  <a:schemeClr val="tx1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239" y="6112388"/>
            <a:ext cx="817067" cy="77799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314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7066" y="6459785"/>
            <a:ext cx="76919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cap="all" baseline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defRPr>
            </a:lvl1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Hal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079524"/>
            <a:ext cx="817067" cy="77799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05. Double Linked List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ARNA FARIZA</a:t>
            </a:r>
          </a:p>
          <a:p>
            <a:pPr algn="ctr"/>
            <a:r>
              <a:rPr lang="en-US" dirty="0" smtClean="0"/>
              <a:t>YULIANA SETIOWATI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1647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Double Linked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dirty="0" err="1"/>
              <a:t>Mencetak</a:t>
            </a:r>
            <a:r>
              <a:rPr lang="en-US" sz="3200" dirty="0"/>
              <a:t> </a:t>
            </a:r>
            <a:r>
              <a:rPr lang="en-US" sz="3200" dirty="0" err="1" smtClean="0"/>
              <a:t>Simpul</a:t>
            </a:r>
            <a:endParaRPr lang="en-US" sz="3200" dirty="0"/>
          </a:p>
          <a:p>
            <a:pPr marL="457200" indent="-457200">
              <a:buFont typeface="+mj-lt"/>
              <a:buAutoNum type="arabicPeriod"/>
            </a:pPr>
            <a:r>
              <a:rPr lang="en-US" sz="3200" dirty="0" err="1" smtClean="0"/>
              <a:t>Menyisipkan</a:t>
            </a:r>
            <a:r>
              <a:rPr lang="en-US" sz="3200" dirty="0" smtClean="0"/>
              <a:t> </a:t>
            </a:r>
            <a:r>
              <a:rPr lang="en-US" sz="3200" dirty="0" err="1" smtClean="0"/>
              <a:t>Simpul</a:t>
            </a:r>
            <a:endParaRPr lang="en-US" sz="32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3200" dirty="0" err="1" smtClean="0"/>
              <a:t>Menghapus</a:t>
            </a:r>
            <a:r>
              <a:rPr lang="en-US" sz="3200" dirty="0" smtClean="0"/>
              <a:t> </a:t>
            </a:r>
            <a:r>
              <a:rPr lang="en-US" sz="3200" dirty="0" err="1" smtClean="0"/>
              <a:t>Simpul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736412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Mencetak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95300" indent="-495300">
              <a:buFont typeface="Wingdings" charset="2"/>
              <a:buChar char="Ø"/>
            </a:pPr>
            <a:r>
              <a:rPr lang="en-US" sz="3200" dirty="0" err="1" smtClean="0"/>
              <a:t>Operasi</a:t>
            </a:r>
            <a:r>
              <a:rPr lang="en-US" sz="3200" dirty="0" smtClean="0"/>
              <a:t> </a:t>
            </a:r>
            <a:r>
              <a:rPr lang="en-US" sz="3200" dirty="0" err="1" smtClean="0"/>
              <a:t>mencetak</a:t>
            </a:r>
            <a:r>
              <a:rPr lang="en-US" sz="3200" dirty="0" smtClean="0"/>
              <a:t> </a:t>
            </a:r>
            <a:r>
              <a:rPr lang="en-US" sz="3200" dirty="0" err="1" smtClean="0"/>
              <a:t>simpul</a:t>
            </a:r>
            <a:r>
              <a:rPr lang="en-US" sz="3200" dirty="0" smtClean="0"/>
              <a:t>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dilakukan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cara</a:t>
            </a:r>
            <a:endParaRPr lang="en-US" sz="3200" dirty="0" smtClean="0"/>
          </a:p>
          <a:p>
            <a:pPr marL="1036638" lvl="1" indent="-495300">
              <a:buFont typeface="Courier New" charset="0"/>
              <a:buChar char="o"/>
            </a:pPr>
            <a:r>
              <a:rPr lang="en-US" sz="3000" dirty="0" err="1" smtClean="0"/>
              <a:t>Mencetak</a:t>
            </a:r>
            <a:r>
              <a:rPr lang="en-US" sz="3000" dirty="0" smtClean="0"/>
              <a:t> </a:t>
            </a:r>
            <a:r>
              <a:rPr lang="en-US" sz="3000" dirty="0" err="1" smtClean="0"/>
              <a:t>dari</a:t>
            </a:r>
            <a:r>
              <a:rPr lang="en-US" sz="3000" dirty="0" smtClean="0"/>
              <a:t> </a:t>
            </a:r>
            <a:r>
              <a:rPr lang="en-US" sz="3000" i="1" dirty="0" smtClean="0"/>
              <a:t>head </a:t>
            </a:r>
            <a:r>
              <a:rPr lang="en-US" sz="3000" dirty="0" err="1" smtClean="0"/>
              <a:t>ke</a:t>
            </a:r>
            <a:r>
              <a:rPr lang="en-US" sz="3000" dirty="0" smtClean="0"/>
              <a:t> </a:t>
            </a:r>
            <a:r>
              <a:rPr lang="en-US" sz="3000" i="1" dirty="0" smtClean="0"/>
              <a:t>tail </a:t>
            </a:r>
            <a:r>
              <a:rPr lang="en-US" sz="3000" dirty="0" smtClean="0">
                <a:sym typeface="Wingdings"/>
              </a:rPr>
              <a:t> 8  15  12  10</a:t>
            </a:r>
            <a:endParaRPr lang="en-US" sz="3000" dirty="0" smtClean="0"/>
          </a:p>
          <a:p>
            <a:pPr marL="1036638" lvl="1" indent="-495300">
              <a:buFont typeface="Courier New" charset="0"/>
              <a:buChar char="o"/>
            </a:pPr>
            <a:r>
              <a:rPr lang="en-US" sz="3000" dirty="0" err="1" smtClean="0"/>
              <a:t>Mencetak</a:t>
            </a:r>
            <a:r>
              <a:rPr lang="en-US" sz="3000" dirty="0" smtClean="0"/>
              <a:t> </a:t>
            </a:r>
            <a:r>
              <a:rPr lang="en-US" sz="3000" dirty="0" err="1" smtClean="0"/>
              <a:t>dari</a:t>
            </a:r>
            <a:r>
              <a:rPr lang="en-US" sz="3000" dirty="0" smtClean="0"/>
              <a:t> </a:t>
            </a:r>
            <a:r>
              <a:rPr lang="en-US" sz="3000" i="1" dirty="0" smtClean="0"/>
              <a:t>tail </a:t>
            </a:r>
            <a:r>
              <a:rPr lang="en-US" sz="3000" dirty="0" err="1" smtClean="0"/>
              <a:t>ke</a:t>
            </a:r>
            <a:r>
              <a:rPr lang="en-US" sz="3000" dirty="0" smtClean="0"/>
              <a:t> </a:t>
            </a:r>
            <a:r>
              <a:rPr lang="en-US" sz="3000" i="1" dirty="0" smtClean="0"/>
              <a:t>head</a:t>
            </a:r>
            <a:r>
              <a:rPr lang="en-US" sz="3000" dirty="0" smtClean="0"/>
              <a:t>  </a:t>
            </a:r>
            <a:r>
              <a:rPr lang="en-US" sz="3000" dirty="0" smtClean="0">
                <a:sym typeface="Wingdings"/>
              </a:rPr>
              <a:t>  10  12  15  8</a:t>
            </a:r>
            <a:endParaRPr lang="en-US" sz="3000" dirty="0"/>
          </a:p>
        </p:txBody>
      </p:sp>
      <p:grpSp>
        <p:nvGrpSpPr>
          <p:cNvPr id="4" name="Group 82"/>
          <p:cNvGrpSpPr>
            <a:grpSpLocks/>
          </p:cNvGrpSpPr>
          <p:nvPr/>
        </p:nvGrpSpPr>
        <p:grpSpPr bwMode="auto">
          <a:xfrm>
            <a:off x="2512984" y="3655359"/>
            <a:ext cx="6454665" cy="2322109"/>
            <a:chOff x="1296" y="1440"/>
            <a:chExt cx="3504" cy="1383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1776" y="1440"/>
              <a:ext cx="480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1776" y="1824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1872" y="1536"/>
              <a:ext cx="288" cy="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dirty="0" smtClean="0"/>
                <a:t>8</a:t>
              </a:r>
              <a:endParaRPr lang="en-US" altLang="en-US" dirty="0"/>
            </a:p>
          </p:txBody>
        </p:sp>
        <p:sp>
          <p:nvSpPr>
            <p:cNvPr id="8" name="Line 17"/>
            <p:cNvSpPr>
              <a:spLocks noChangeShapeType="1"/>
            </p:cNvSpPr>
            <p:nvPr/>
          </p:nvSpPr>
          <p:spPr bwMode="auto">
            <a:xfrm flipV="1">
              <a:off x="2016" y="220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Text Box 18"/>
            <p:cNvSpPr txBox="1">
              <a:spLocks noChangeArrowheads="1"/>
            </p:cNvSpPr>
            <p:nvPr/>
          </p:nvSpPr>
          <p:spPr bwMode="auto">
            <a:xfrm>
              <a:off x="1680" y="2592"/>
              <a:ext cx="6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head</a:t>
              </a:r>
            </a:p>
          </p:txBody>
        </p:sp>
        <p:sp>
          <p:nvSpPr>
            <p:cNvPr id="10" name="Line 19"/>
            <p:cNvSpPr>
              <a:spLocks noChangeShapeType="1"/>
            </p:cNvSpPr>
            <p:nvPr/>
          </p:nvSpPr>
          <p:spPr bwMode="auto">
            <a:xfrm flipH="1">
              <a:off x="4560" y="211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20"/>
            <p:cNvSpPr>
              <a:spLocks noChangeShapeType="1"/>
            </p:cNvSpPr>
            <p:nvPr/>
          </p:nvSpPr>
          <p:spPr bwMode="auto">
            <a:xfrm>
              <a:off x="4512" y="235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21"/>
            <p:cNvSpPr>
              <a:spLocks noChangeShapeType="1"/>
            </p:cNvSpPr>
            <p:nvPr/>
          </p:nvSpPr>
          <p:spPr bwMode="auto">
            <a:xfrm>
              <a:off x="4512" y="240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Text Box 30"/>
            <p:cNvSpPr txBox="1">
              <a:spLocks noChangeArrowheads="1"/>
            </p:cNvSpPr>
            <p:nvPr/>
          </p:nvSpPr>
          <p:spPr bwMode="auto">
            <a:xfrm>
              <a:off x="4368" y="2400"/>
              <a:ext cx="4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null</a:t>
              </a:r>
            </a:p>
          </p:txBody>
        </p:sp>
        <p:sp>
          <p:nvSpPr>
            <p:cNvPr id="14" name="Line 42"/>
            <p:cNvSpPr>
              <a:spLocks noChangeShapeType="1"/>
            </p:cNvSpPr>
            <p:nvPr/>
          </p:nvSpPr>
          <p:spPr bwMode="auto">
            <a:xfrm flipH="1">
              <a:off x="1632" y="192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43"/>
            <p:cNvSpPr>
              <a:spLocks noChangeShapeType="1"/>
            </p:cNvSpPr>
            <p:nvPr/>
          </p:nvSpPr>
          <p:spPr bwMode="auto">
            <a:xfrm>
              <a:off x="1584" y="216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44"/>
            <p:cNvSpPr>
              <a:spLocks noChangeShapeType="1"/>
            </p:cNvSpPr>
            <p:nvPr/>
          </p:nvSpPr>
          <p:spPr bwMode="auto">
            <a:xfrm>
              <a:off x="1584" y="220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Text Box 45"/>
            <p:cNvSpPr txBox="1">
              <a:spLocks noChangeArrowheads="1"/>
            </p:cNvSpPr>
            <p:nvPr/>
          </p:nvSpPr>
          <p:spPr bwMode="auto">
            <a:xfrm>
              <a:off x="1296" y="2208"/>
              <a:ext cx="6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null</a:t>
              </a:r>
            </a:p>
          </p:txBody>
        </p:sp>
        <p:sp>
          <p:nvSpPr>
            <p:cNvPr id="18" name="Line 41"/>
            <p:cNvSpPr>
              <a:spLocks noChangeShapeType="1"/>
            </p:cNvSpPr>
            <p:nvPr/>
          </p:nvSpPr>
          <p:spPr bwMode="auto">
            <a:xfrm flipH="1">
              <a:off x="1632" y="192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51"/>
            <p:cNvSpPr>
              <a:spLocks noChangeShapeType="1"/>
            </p:cNvSpPr>
            <p:nvPr/>
          </p:nvSpPr>
          <p:spPr bwMode="auto">
            <a:xfrm flipV="1">
              <a:off x="4176" y="220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Text Box 52"/>
            <p:cNvSpPr txBox="1">
              <a:spLocks noChangeArrowheads="1"/>
            </p:cNvSpPr>
            <p:nvPr/>
          </p:nvSpPr>
          <p:spPr bwMode="auto">
            <a:xfrm>
              <a:off x="3840" y="2592"/>
              <a:ext cx="6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tail</a:t>
              </a:r>
            </a:p>
          </p:txBody>
        </p:sp>
        <p:sp>
          <p:nvSpPr>
            <p:cNvPr id="30" name="Rectangle 63"/>
            <p:cNvSpPr>
              <a:spLocks noChangeArrowheads="1"/>
            </p:cNvSpPr>
            <p:nvPr/>
          </p:nvSpPr>
          <p:spPr bwMode="auto">
            <a:xfrm>
              <a:off x="1776" y="2016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" name="Line 8"/>
            <p:cNvSpPr>
              <a:spLocks noChangeShapeType="1"/>
            </p:cNvSpPr>
            <p:nvPr/>
          </p:nvSpPr>
          <p:spPr bwMode="auto">
            <a:xfrm>
              <a:off x="2016" y="2112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Rectangle 64"/>
            <p:cNvSpPr>
              <a:spLocks noChangeArrowheads="1"/>
            </p:cNvSpPr>
            <p:nvPr/>
          </p:nvSpPr>
          <p:spPr bwMode="auto">
            <a:xfrm>
              <a:off x="2496" y="1440"/>
              <a:ext cx="480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" name="Rectangle 65"/>
            <p:cNvSpPr>
              <a:spLocks noChangeArrowheads="1"/>
            </p:cNvSpPr>
            <p:nvPr/>
          </p:nvSpPr>
          <p:spPr bwMode="auto">
            <a:xfrm>
              <a:off x="2496" y="1824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" name="Text Box 66"/>
            <p:cNvSpPr txBox="1">
              <a:spLocks noChangeArrowheads="1"/>
            </p:cNvSpPr>
            <p:nvPr/>
          </p:nvSpPr>
          <p:spPr bwMode="auto">
            <a:xfrm>
              <a:off x="2592" y="1536"/>
              <a:ext cx="288" cy="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dirty="0" smtClean="0"/>
                <a:t>15</a:t>
              </a:r>
              <a:endParaRPr lang="en-US" altLang="en-US" dirty="0"/>
            </a:p>
          </p:txBody>
        </p:sp>
        <p:sp>
          <p:nvSpPr>
            <p:cNvPr id="35" name="Rectangle 67"/>
            <p:cNvSpPr>
              <a:spLocks noChangeArrowheads="1"/>
            </p:cNvSpPr>
            <p:nvPr/>
          </p:nvSpPr>
          <p:spPr bwMode="auto">
            <a:xfrm>
              <a:off x="2496" y="2016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" name="Line 49"/>
            <p:cNvSpPr>
              <a:spLocks noChangeShapeType="1"/>
            </p:cNvSpPr>
            <p:nvPr/>
          </p:nvSpPr>
          <p:spPr bwMode="auto">
            <a:xfrm flipH="1">
              <a:off x="2256" y="1920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68"/>
            <p:cNvSpPr>
              <a:spLocks noChangeShapeType="1"/>
            </p:cNvSpPr>
            <p:nvPr/>
          </p:nvSpPr>
          <p:spPr bwMode="auto">
            <a:xfrm>
              <a:off x="2736" y="2112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Rectangle 69"/>
            <p:cNvSpPr>
              <a:spLocks noChangeArrowheads="1"/>
            </p:cNvSpPr>
            <p:nvPr/>
          </p:nvSpPr>
          <p:spPr bwMode="auto">
            <a:xfrm>
              <a:off x="3216" y="1440"/>
              <a:ext cx="480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9" name="Rectangle 70"/>
            <p:cNvSpPr>
              <a:spLocks noChangeArrowheads="1"/>
            </p:cNvSpPr>
            <p:nvPr/>
          </p:nvSpPr>
          <p:spPr bwMode="auto">
            <a:xfrm>
              <a:off x="3216" y="1824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0" name="Text Box 71"/>
            <p:cNvSpPr txBox="1">
              <a:spLocks noChangeArrowheads="1"/>
            </p:cNvSpPr>
            <p:nvPr/>
          </p:nvSpPr>
          <p:spPr bwMode="auto">
            <a:xfrm>
              <a:off x="3312" y="1536"/>
              <a:ext cx="288" cy="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dirty="0" smtClean="0"/>
                <a:t>12</a:t>
              </a:r>
              <a:endParaRPr lang="en-US" altLang="en-US" dirty="0"/>
            </a:p>
          </p:txBody>
        </p:sp>
        <p:sp>
          <p:nvSpPr>
            <p:cNvPr id="41" name="Rectangle 72"/>
            <p:cNvSpPr>
              <a:spLocks noChangeArrowheads="1"/>
            </p:cNvSpPr>
            <p:nvPr/>
          </p:nvSpPr>
          <p:spPr bwMode="auto">
            <a:xfrm>
              <a:off x="3216" y="2016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2" name="Line 73"/>
            <p:cNvSpPr>
              <a:spLocks noChangeShapeType="1"/>
            </p:cNvSpPr>
            <p:nvPr/>
          </p:nvSpPr>
          <p:spPr bwMode="auto">
            <a:xfrm flipH="1">
              <a:off x="2976" y="1920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74"/>
            <p:cNvSpPr>
              <a:spLocks noChangeShapeType="1"/>
            </p:cNvSpPr>
            <p:nvPr/>
          </p:nvSpPr>
          <p:spPr bwMode="auto">
            <a:xfrm>
              <a:off x="3456" y="2112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Rectangle 75"/>
            <p:cNvSpPr>
              <a:spLocks noChangeArrowheads="1"/>
            </p:cNvSpPr>
            <p:nvPr/>
          </p:nvSpPr>
          <p:spPr bwMode="auto">
            <a:xfrm>
              <a:off x="3936" y="1440"/>
              <a:ext cx="480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" name="Rectangle 76"/>
            <p:cNvSpPr>
              <a:spLocks noChangeArrowheads="1"/>
            </p:cNvSpPr>
            <p:nvPr/>
          </p:nvSpPr>
          <p:spPr bwMode="auto">
            <a:xfrm>
              <a:off x="3936" y="1824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6" name="Text Box 77"/>
            <p:cNvSpPr txBox="1">
              <a:spLocks noChangeArrowheads="1"/>
            </p:cNvSpPr>
            <p:nvPr/>
          </p:nvSpPr>
          <p:spPr bwMode="auto">
            <a:xfrm>
              <a:off x="4032" y="1536"/>
              <a:ext cx="288" cy="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dirty="0" smtClean="0"/>
                <a:t>10</a:t>
              </a:r>
              <a:endParaRPr lang="en-US" altLang="en-US" dirty="0"/>
            </a:p>
          </p:txBody>
        </p:sp>
        <p:sp>
          <p:nvSpPr>
            <p:cNvPr id="47" name="Rectangle 78"/>
            <p:cNvSpPr>
              <a:spLocks noChangeArrowheads="1"/>
            </p:cNvSpPr>
            <p:nvPr/>
          </p:nvSpPr>
          <p:spPr bwMode="auto">
            <a:xfrm>
              <a:off x="3936" y="2016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8" name="Line 79"/>
            <p:cNvSpPr>
              <a:spLocks noChangeShapeType="1"/>
            </p:cNvSpPr>
            <p:nvPr/>
          </p:nvSpPr>
          <p:spPr bwMode="auto">
            <a:xfrm flipH="1">
              <a:off x="3696" y="1920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Line 16"/>
            <p:cNvSpPr>
              <a:spLocks noChangeShapeType="1"/>
            </p:cNvSpPr>
            <p:nvPr/>
          </p:nvSpPr>
          <p:spPr bwMode="auto">
            <a:xfrm>
              <a:off x="4176" y="2112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604574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Mencetak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i="1" dirty="0" smtClean="0"/>
              <a:t>head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i="1" dirty="0" smtClean="0"/>
              <a:t> tail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11752" y="2716063"/>
            <a:ext cx="8372184" cy="230832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DNode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 *p = head;</a:t>
            </a:r>
          </a:p>
          <a:p>
            <a:pPr>
              <a:buFontTx/>
              <a:buNone/>
            </a:pP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while (p!= NULL){</a:t>
            </a:r>
          </a:p>
          <a:p>
            <a:pPr>
              <a:buFontTx/>
              <a:buNone/>
            </a:pP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(“%d “, p-&gt;data);</a:t>
            </a:r>
          </a:p>
          <a:p>
            <a:pPr>
              <a:buFontTx/>
              <a:buNone/>
            </a:pP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	p = p-&gt;next;</a:t>
            </a:r>
          </a:p>
          <a:p>
            <a:pPr>
              <a:buFontTx/>
              <a:buNone/>
            </a:pP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pPr>
              <a:buFontTx/>
              <a:buNone/>
            </a:pPr>
            <a:r>
              <a:rPr lang="en-US" altLang="en-US" sz="2400" dirty="0" err="1">
                <a:latin typeface="Courier New" charset="0"/>
                <a:ea typeface="Courier New" charset="0"/>
                <a:cs typeface="Courier New" charset="0"/>
              </a:rPr>
              <a:t>p</a:t>
            </a: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rintf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(“\n”);</a:t>
            </a:r>
          </a:p>
        </p:txBody>
      </p:sp>
    </p:spTree>
    <p:extLst>
      <p:ext uri="{BB962C8B-B14F-4D97-AF65-F5344CB8AC3E}">
        <p14:creationId xmlns:p14="http://schemas.microsoft.com/office/powerpoint/2010/main" val="247925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Mencetak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i="1" dirty="0" smtClean="0"/>
              <a:t>tail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i="1" dirty="0" smtClean="0"/>
              <a:t> head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11752" y="2716063"/>
            <a:ext cx="8372184" cy="230832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DNode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 *p = tail;</a:t>
            </a:r>
          </a:p>
          <a:p>
            <a:pPr>
              <a:buFontTx/>
              <a:buNone/>
            </a:pP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while (p!= NULL){</a:t>
            </a:r>
          </a:p>
          <a:p>
            <a:pPr>
              <a:buFontTx/>
              <a:buNone/>
            </a:pP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(“%d “, p-&gt;data);</a:t>
            </a:r>
          </a:p>
          <a:p>
            <a:pPr>
              <a:buFontTx/>
              <a:buNone/>
            </a:pP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	p = p-&gt;</a:t>
            </a: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prev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buFontTx/>
              <a:buNone/>
            </a:pP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pPr>
              <a:buFontTx/>
              <a:buNone/>
            </a:pPr>
            <a:r>
              <a:rPr lang="en-US" altLang="en-US" sz="2400" dirty="0" err="1">
                <a:latin typeface="Courier New" charset="0"/>
                <a:ea typeface="Courier New" charset="0"/>
                <a:cs typeface="Courier New" charset="0"/>
              </a:rPr>
              <a:t>p</a:t>
            </a: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rintf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(“\n”);</a:t>
            </a:r>
          </a:p>
        </p:txBody>
      </p:sp>
    </p:spTree>
    <p:extLst>
      <p:ext uri="{BB962C8B-B14F-4D97-AF65-F5344CB8AC3E}">
        <p14:creationId xmlns:p14="http://schemas.microsoft.com/office/powerpoint/2010/main" val="10104295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 smtClean="0"/>
              <a:t>Operasi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Menyisipkan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Simpul</a:t>
            </a:r>
            <a:endParaRPr lang="en-US" altLang="en-US" dirty="0" smtClean="0"/>
          </a:p>
        </p:txBody>
      </p:sp>
      <p:sp>
        <p:nvSpPr>
          <p:cNvPr id="1126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47675" indent="-447675" eaLnBrk="1" hangingPunct="1">
              <a:buFont typeface="Wingdings" charset="2"/>
              <a:buChar char="Ø"/>
            </a:pPr>
            <a:r>
              <a:rPr lang="en-US" altLang="en-US" sz="3200" dirty="0" err="1" smtClean="0"/>
              <a:t>Operasi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menyisipkan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simpul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terdiri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dari</a:t>
            </a:r>
            <a:r>
              <a:rPr lang="en-US" altLang="en-US" sz="3200" dirty="0" smtClean="0"/>
              <a:t>:</a:t>
            </a:r>
            <a:endParaRPr lang="en-US" altLang="en-US" sz="3200" dirty="0" smtClean="0"/>
          </a:p>
          <a:p>
            <a:pPr marL="990600" lvl="1" indent="-449263">
              <a:buFont typeface="Courier New" charset="0"/>
              <a:buChar char="o"/>
            </a:pPr>
            <a:r>
              <a:rPr lang="en-US" altLang="en-US" sz="2400" dirty="0" err="1" smtClean="0"/>
              <a:t>Sisip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awal</a:t>
            </a:r>
            <a:r>
              <a:rPr lang="en-US" altLang="en-US" sz="2400" dirty="0" smtClean="0"/>
              <a:t> list</a:t>
            </a:r>
          </a:p>
          <a:p>
            <a:pPr marL="990600" lvl="1" indent="-449263">
              <a:buFont typeface="Courier New" charset="0"/>
              <a:buChar char="o"/>
            </a:pPr>
            <a:r>
              <a:rPr lang="en-US" altLang="en-US" sz="2400" dirty="0" err="1" smtClean="0"/>
              <a:t>Sisip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akhir</a:t>
            </a:r>
            <a:r>
              <a:rPr lang="en-US" altLang="en-US" sz="2400" dirty="0" smtClean="0"/>
              <a:t> list</a:t>
            </a:r>
          </a:p>
          <a:p>
            <a:pPr marL="990600" lvl="1" indent="-449263">
              <a:buFont typeface="Courier New" charset="0"/>
              <a:buChar char="o"/>
            </a:pPr>
            <a:r>
              <a:rPr lang="en-US" altLang="en-US" sz="2400" dirty="0" err="1" smtClean="0"/>
              <a:t>Sisip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sebelum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simpul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tertentu</a:t>
            </a:r>
            <a:endParaRPr lang="en-US" altLang="en-US" sz="2400" dirty="0" smtClean="0"/>
          </a:p>
          <a:p>
            <a:pPr marL="990600" lvl="1" indent="-449263">
              <a:buFont typeface="Courier New" charset="0"/>
              <a:buChar char="o"/>
            </a:pPr>
            <a:r>
              <a:rPr lang="en-US" altLang="en-US" sz="2400" dirty="0" err="1" smtClean="0"/>
              <a:t>Sisip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setelah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simpul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tertentu</a:t>
            </a:r>
            <a:endParaRPr lang="en-US" altLang="en-US" sz="2400" dirty="0" smtClean="0"/>
          </a:p>
        </p:txBody>
      </p:sp>
      <p:sp>
        <p:nvSpPr>
          <p:cNvPr id="112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43404B2-8D80-49BB-A4D7-3A5B5F3611A9}" type="slidenum">
              <a:rPr lang="en-US" altLang="en-US"/>
              <a:pPr eaLnBrk="1" hangingPunct="1"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380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AB6359D-4173-4A1C-8BF6-4E0334BECC43}" type="slidenum">
              <a:rPr lang="en-US" altLang="en-US"/>
              <a:pPr eaLnBrk="1" hangingPunct="1"/>
              <a:t>15</a:t>
            </a:fld>
            <a:endParaRPr lang="en-US" alt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Sisip Awal List</a:t>
            </a:r>
          </a:p>
        </p:txBody>
      </p:sp>
      <p:sp>
        <p:nvSpPr>
          <p:cNvPr id="12292" name="Text Box 54"/>
          <p:cNvSpPr txBox="1">
            <a:spLocks noChangeArrowheads="1"/>
          </p:cNvSpPr>
          <p:nvPr/>
        </p:nvSpPr>
        <p:spPr bwMode="auto">
          <a:xfrm>
            <a:off x="1286359" y="1828801"/>
            <a:ext cx="320944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en-US" sz="2400" dirty="0" err="1">
                <a:latin typeface="+mn-lt"/>
              </a:rPr>
              <a:t>Buat</a:t>
            </a:r>
            <a:r>
              <a:rPr lang="en-GB" altLang="en-US" sz="2400" dirty="0">
                <a:latin typeface="+mn-lt"/>
              </a:rPr>
              <a:t> </a:t>
            </a:r>
            <a:r>
              <a:rPr lang="en-GB" altLang="en-US" sz="2400" dirty="0" err="1">
                <a:latin typeface="+mn-lt"/>
              </a:rPr>
              <a:t>simpul</a:t>
            </a:r>
            <a:r>
              <a:rPr lang="en-GB" altLang="en-US" sz="2400" dirty="0">
                <a:latin typeface="+mn-lt"/>
              </a:rPr>
              <a:t> </a:t>
            </a:r>
            <a:r>
              <a:rPr lang="en-GB" altLang="en-US" sz="2400" dirty="0" err="1">
                <a:latin typeface="+mn-lt"/>
              </a:rPr>
              <a:t>baru</a:t>
            </a:r>
            <a:r>
              <a:rPr lang="en-GB" altLang="en-US" sz="2400" dirty="0">
                <a:latin typeface="+mn-lt"/>
              </a:rPr>
              <a:t>:</a:t>
            </a:r>
            <a:endParaRPr lang="en-US" altLang="en-US" sz="2400" dirty="0">
              <a:latin typeface="+mn-lt"/>
            </a:endParaRPr>
          </a:p>
        </p:txBody>
      </p:sp>
      <p:sp>
        <p:nvSpPr>
          <p:cNvPr id="12293" name="Text Box 55"/>
          <p:cNvSpPr txBox="1">
            <a:spLocks noChangeArrowheads="1"/>
          </p:cNvSpPr>
          <p:nvPr/>
        </p:nvSpPr>
        <p:spPr bwMode="auto">
          <a:xfrm>
            <a:off x="6241297" y="1824468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en-US" sz="2400" dirty="0">
                <a:latin typeface="+mn-lt"/>
              </a:rPr>
              <a:t>Linked list:</a:t>
            </a:r>
            <a:endParaRPr lang="en-US" altLang="en-US" sz="2400" dirty="0">
              <a:latin typeface="+mn-lt"/>
            </a:endParaRPr>
          </a:p>
        </p:txBody>
      </p:sp>
      <p:grpSp>
        <p:nvGrpSpPr>
          <p:cNvPr id="12294" name="Group 166"/>
          <p:cNvGrpSpPr>
            <a:grpSpLocks/>
          </p:cNvGrpSpPr>
          <p:nvPr/>
        </p:nvGrpSpPr>
        <p:grpSpPr bwMode="auto">
          <a:xfrm>
            <a:off x="6975070" y="2664620"/>
            <a:ext cx="3581400" cy="1662113"/>
            <a:chOff x="96" y="2832"/>
            <a:chExt cx="2256" cy="1047"/>
          </a:xfrm>
        </p:grpSpPr>
        <p:sp>
          <p:nvSpPr>
            <p:cNvPr id="12312" name="Rectangle 75"/>
            <p:cNvSpPr>
              <a:spLocks noChangeArrowheads="1"/>
            </p:cNvSpPr>
            <p:nvPr/>
          </p:nvSpPr>
          <p:spPr bwMode="auto">
            <a:xfrm>
              <a:off x="1008" y="2832"/>
              <a:ext cx="480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13" name="Rectangle 76"/>
            <p:cNvSpPr>
              <a:spLocks noChangeArrowheads="1"/>
            </p:cNvSpPr>
            <p:nvPr/>
          </p:nvSpPr>
          <p:spPr bwMode="auto">
            <a:xfrm>
              <a:off x="1008" y="3072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14" name="Text Box 77"/>
            <p:cNvSpPr txBox="1">
              <a:spLocks noChangeArrowheads="1"/>
            </p:cNvSpPr>
            <p:nvPr/>
          </p:nvSpPr>
          <p:spPr bwMode="auto">
            <a:xfrm>
              <a:off x="1104" y="2832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dirty="0"/>
                <a:t>10</a:t>
              </a:r>
            </a:p>
          </p:txBody>
        </p:sp>
        <p:sp>
          <p:nvSpPr>
            <p:cNvPr id="12315" name="Line 78"/>
            <p:cNvSpPr>
              <a:spLocks noChangeShapeType="1"/>
            </p:cNvSpPr>
            <p:nvPr/>
          </p:nvSpPr>
          <p:spPr bwMode="auto">
            <a:xfrm flipH="1">
              <a:off x="864" y="316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6" name="Line 79"/>
            <p:cNvSpPr>
              <a:spLocks noChangeShapeType="1"/>
            </p:cNvSpPr>
            <p:nvPr/>
          </p:nvSpPr>
          <p:spPr bwMode="auto">
            <a:xfrm>
              <a:off x="816" y="340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7" name="Line 80"/>
            <p:cNvSpPr>
              <a:spLocks noChangeShapeType="1"/>
            </p:cNvSpPr>
            <p:nvPr/>
          </p:nvSpPr>
          <p:spPr bwMode="auto">
            <a:xfrm>
              <a:off x="816" y="345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8" name="Line 81"/>
            <p:cNvSpPr>
              <a:spLocks noChangeShapeType="1"/>
            </p:cNvSpPr>
            <p:nvPr/>
          </p:nvSpPr>
          <p:spPr bwMode="auto">
            <a:xfrm flipH="1">
              <a:off x="864" y="3168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9" name="Rectangle 82"/>
            <p:cNvSpPr>
              <a:spLocks noChangeArrowheads="1"/>
            </p:cNvSpPr>
            <p:nvPr/>
          </p:nvSpPr>
          <p:spPr bwMode="auto">
            <a:xfrm>
              <a:off x="1008" y="3264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20" name="Line 83"/>
            <p:cNvSpPr>
              <a:spLocks noChangeShapeType="1"/>
            </p:cNvSpPr>
            <p:nvPr/>
          </p:nvSpPr>
          <p:spPr bwMode="auto">
            <a:xfrm flipH="1">
              <a:off x="1632" y="336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1" name="Line 84"/>
            <p:cNvSpPr>
              <a:spLocks noChangeShapeType="1"/>
            </p:cNvSpPr>
            <p:nvPr/>
          </p:nvSpPr>
          <p:spPr bwMode="auto">
            <a:xfrm>
              <a:off x="1584" y="360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2" name="Line 85"/>
            <p:cNvSpPr>
              <a:spLocks noChangeShapeType="1"/>
            </p:cNvSpPr>
            <p:nvPr/>
          </p:nvSpPr>
          <p:spPr bwMode="auto">
            <a:xfrm>
              <a:off x="1584" y="364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3" name="Text Box 86"/>
            <p:cNvSpPr txBox="1">
              <a:spLocks noChangeArrowheads="1"/>
            </p:cNvSpPr>
            <p:nvPr/>
          </p:nvSpPr>
          <p:spPr bwMode="auto">
            <a:xfrm>
              <a:off x="1440" y="3648"/>
              <a:ext cx="4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null</a:t>
              </a:r>
            </a:p>
          </p:txBody>
        </p:sp>
        <p:sp>
          <p:nvSpPr>
            <p:cNvPr id="12324" name="Line 87"/>
            <p:cNvSpPr>
              <a:spLocks noChangeShapeType="1"/>
            </p:cNvSpPr>
            <p:nvPr/>
          </p:nvSpPr>
          <p:spPr bwMode="auto">
            <a:xfrm>
              <a:off x="1248" y="33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5" name="Text Box 88"/>
            <p:cNvSpPr txBox="1">
              <a:spLocks noChangeArrowheads="1"/>
            </p:cNvSpPr>
            <p:nvPr/>
          </p:nvSpPr>
          <p:spPr bwMode="auto">
            <a:xfrm>
              <a:off x="672" y="3504"/>
              <a:ext cx="4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null</a:t>
              </a:r>
            </a:p>
          </p:txBody>
        </p:sp>
        <p:sp>
          <p:nvSpPr>
            <p:cNvPr id="12326" name="Line 91"/>
            <p:cNvSpPr>
              <a:spLocks noChangeShapeType="1"/>
            </p:cNvSpPr>
            <p:nvPr/>
          </p:nvSpPr>
          <p:spPr bwMode="auto">
            <a:xfrm flipV="1">
              <a:off x="624" y="2937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7" name="Text Box 92"/>
            <p:cNvSpPr txBox="1">
              <a:spLocks noChangeArrowheads="1"/>
            </p:cNvSpPr>
            <p:nvPr/>
          </p:nvSpPr>
          <p:spPr bwMode="auto">
            <a:xfrm>
              <a:off x="96" y="2841"/>
              <a:ext cx="4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head</a:t>
              </a:r>
            </a:p>
          </p:txBody>
        </p:sp>
        <p:sp>
          <p:nvSpPr>
            <p:cNvPr id="12328" name="Line 93"/>
            <p:cNvSpPr>
              <a:spLocks noChangeShapeType="1"/>
            </p:cNvSpPr>
            <p:nvPr/>
          </p:nvSpPr>
          <p:spPr bwMode="auto">
            <a:xfrm flipH="1" flipV="1">
              <a:off x="1488" y="2928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9" name="Text Box 94"/>
            <p:cNvSpPr txBox="1">
              <a:spLocks noChangeArrowheads="1"/>
            </p:cNvSpPr>
            <p:nvPr/>
          </p:nvSpPr>
          <p:spPr bwMode="auto">
            <a:xfrm>
              <a:off x="1872" y="2832"/>
              <a:ext cx="4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tail</a:t>
              </a:r>
            </a:p>
          </p:txBody>
        </p:sp>
      </p:grpSp>
      <p:grpSp>
        <p:nvGrpSpPr>
          <p:cNvPr id="12295" name="Group 165"/>
          <p:cNvGrpSpPr>
            <a:grpSpLocks/>
          </p:cNvGrpSpPr>
          <p:nvPr/>
        </p:nvGrpSpPr>
        <p:grpSpPr bwMode="auto">
          <a:xfrm>
            <a:off x="1553705" y="2481264"/>
            <a:ext cx="1905000" cy="1966913"/>
            <a:chOff x="768" y="1248"/>
            <a:chExt cx="1200" cy="1239"/>
          </a:xfrm>
        </p:grpSpPr>
        <p:sp>
          <p:nvSpPr>
            <p:cNvPr id="12296" name="Rectangle 149"/>
            <p:cNvSpPr>
              <a:spLocks noChangeArrowheads="1"/>
            </p:cNvSpPr>
            <p:nvPr/>
          </p:nvSpPr>
          <p:spPr bwMode="auto">
            <a:xfrm>
              <a:off x="1104" y="1248"/>
              <a:ext cx="480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297" name="Rectangle 150"/>
            <p:cNvSpPr>
              <a:spLocks noChangeArrowheads="1"/>
            </p:cNvSpPr>
            <p:nvPr/>
          </p:nvSpPr>
          <p:spPr bwMode="auto">
            <a:xfrm>
              <a:off x="1104" y="1488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298" name="Text Box 151"/>
            <p:cNvSpPr txBox="1">
              <a:spLocks noChangeArrowheads="1"/>
            </p:cNvSpPr>
            <p:nvPr/>
          </p:nvSpPr>
          <p:spPr bwMode="auto">
            <a:xfrm>
              <a:off x="1200" y="1248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8</a:t>
              </a:r>
            </a:p>
          </p:txBody>
        </p:sp>
        <p:sp>
          <p:nvSpPr>
            <p:cNvPr id="12299" name="Line 152"/>
            <p:cNvSpPr>
              <a:spLocks noChangeShapeType="1"/>
            </p:cNvSpPr>
            <p:nvPr/>
          </p:nvSpPr>
          <p:spPr bwMode="auto">
            <a:xfrm flipH="1">
              <a:off x="960" y="158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0" name="Line 153"/>
            <p:cNvSpPr>
              <a:spLocks noChangeShapeType="1"/>
            </p:cNvSpPr>
            <p:nvPr/>
          </p:nvSpPr>
          <p:spPr bwMode="auto">
            <a:xfrm>
              <a:off x="912" y="182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1" name="Line 154"/>
            <p:cNvSpPr>
              <a:spLocks noChangeShapeType="1"/>
            </p:cNvSpPr>
            <p:nvPr/>
          </p:nvSpPr>
          <p:spPr bwMode="auto">
            <a:xfrm>
              <a:off x="912" y="187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2" name="Line 155"/>
            <p:cNvSpPr>
              <a:spLocks noChangeShapeType="1"/>
            </p:cNvSpPr>
            <p:nvPr/>
          </p:nvSpPr>
          <p:spPr bwMode="auto">
            <a:xfrm flipH="1">
              <a:off x="960" y="1584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3" name="Rectangle 156"/>
            <p:cNvSpPr>
              <a:spLocks noChangeArrowheads="1"/>
            </p:cNvSpPr>
            <p:nvPr/>
          </p:nvSpPr>
          <p:spPr bwMode="auto">
            <a:xfrm>
              <a:off x="1104" y="1680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04" name="Line 157"/>
            <p:cNvSpPr>
              <a:spLocks noChangeShapeType="1"/>
            </p:cNvSpPr>
            <p:nvPr/>
          </p:nvSpPr>
          <p:spPr bwMode="auto">
            <a:xfrm flipH="1">
              <a:off x="1728" y="177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5" name="Line 158"/>
            <p:cNvSpPr>
              <a:spLocks noChangeShapeType="1"/>
            </p:cNvSpPr>
            <p:nvPr/>
          </p:nvSpPr>
          <p:spPr bwMode="auto">
            <a:xfrm>
              <a:off x="1680" y="201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6" name="Line 159"/>
            <p:cNvSpPr>
              <a:spLocks noChangeShapeType="1"/>
            </p:cNvSpPr>
            <p:nvPr/>
          </p:nvSpPr>
          <p:spPr bwMode="auto">
            <a:xfrm>
              <a:off x="1680" y="206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7" name="Text Box 160"/>
            <p:cNvSpPr txBox="1">
              <a:spLocks noChangeArrowheads="1"/>
            </p:cNvSpPr>
            <p:nvPr/>
          </p:nvSpPr>
          <p:spPr bwMode="auto">
            <a:xfrm>
              <a:off x="1536" y="2064"/>
              <a:ext cx="4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null</a:t>
              </a:r>
            </a:p>
          </p:txBody>
        </p:sp>
        <p:sp>
          <p:nvSpPr>
            <p:cNvPr id="12308" name="Line 161"/>
            <p:cNvSpPr>
              <a:spLocks noChangeShapeType="1"/>
            </p:cNvSpPr>
            <p:nvPr/>
          </p:nvSpPr>
          <p:spPr bwMode="auto">
            <a:xfrm>
              <a:off x="1344" y="1776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9" name="Text Box 162"/>
            <p:cNvSpPr txBox="1">
              <a:spLocks noChangeArrowheads="1"/>
            </p:cNvSpPr>
            <p:nvPr/>
          </p:nvSpPr>
          <p:spPr bwMode="auto">
            <a:xfrm>
              <a:off x="768" y="1920"/>
              <a:ext cx="4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null</a:t>
              </a:r>
            </a:p>
          </p:txBody>
        </p:sp>
        <p:sp>
          <p:nvSpPr>
            <p:cNvPr id="12310" name="Line 163"/>
            <p:cNvSpPr>
              <a:spLocks noChangeShapeType="1"/>
            </p:cNvSpPr>
            <p:nvPr/>
          </p:nvSpPr>
          <p:spPr bwMode="auto">
            <a:xfrm flipV="1">
              <a:off x="1344" y="187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1" name="Text Box 164"/>
            <p:cNvSpPr txBox="1">
              <a:spLocks noChangeArrowheads="1"/>
            </p:cNvSpPr>
            <p:nvPr/>
          </p:nvSpPr>
          <p:spPr bwMode="auto">
            <a:xfrm>
              <a:off x="1008" y="2256"/>
              <a:ext cx="6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baru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5299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Sisip Awal List</a:t>
            </a:r>
          </a:p>
        </p:txBody>
      </p:sp>
      <p:sp>
        <p:nvSpPr>
          <p:cNvPr id="1331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6CC0AC7-7BD6-41AD-9915-1476BCAB7BA6}" type="slidenum">
              <a:rPr lang="en-US" altLang="en-US"/>
              <a:pPr eaLnBrk="1" hangingPunct="1"/>
              <a:t>16</a:t>
            </a:fld>
            <a:endParaRPr lang="en-US" altLang="en-US"/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1120398" y="1913143"/>
            <a:ext cx="56007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en-US" sz="2400" dirty="0">
                <a:latin typeface="+mn-lt"/>
              </a:rPr>
              <a:t>1.  </a:t>
            </a:r>
            <a:r>
              <a:rPr lang="en-GB" altLang="en-US" sz="2400" i="1" dirty="0" err="1">
                <a:latin typeface="+mn-lt"/>
              </a:rPr>
              <a:t>baru</a:t>
            </a:r>
            <a:r>
              <a:rPr lang="en-GB" altLang="en-US" sz="2400" i="1" dirty="0">
                <a:latin typeface="+mn-lt"/>
              </a:rPr>
              <a:t>-&gt;next </a:t>
            </a:r>
            <a:r>
              <a:rPr lang="en-GB" altLang="en-US" sz="2400" dirty="0" err="1">
                <a:latin typeface="+mn-lt"/>
              </a:rPr>
              <a:t>menunjuk</a:t>
            </a:r>
            <a:r>
              <a:rPr lang="en-GB" altLang="en-US" sz="2400" dirty="0">
                <a:latin typeface="+mn-lt"/>
              </a:rPr>
              <a:t> </a:t>
            </a:r>
            <a:r>
              <a:rPr lang="en-GB" altLang="en-US" sz="2400" dirty="0" err="1">
                <a:latin typeface="+mn-lt"/>
              </a:rPr>
              <a:t>simpul</a:t>
            </a:r>
            <a:r>
              <a:rPr lang="en-GB" altLang="en-US" sz="2400" dirty="0">
                <a:latin typeface="+mn-lt"/>
              </a:rPr>
              <a:t> </a:t>
            </a:r>
            <a:r>
              <a:rPr lang="en-GB" altLang="en-US" sz="2400" i="1" dirty="0">
                <a:latin typeface="+mn-lt"/>
              </a:rPr>
              <a:t>head</a:t>
            </a:r>
            <a:endParaRPr lang="en-US" altLang="en-US" sz="2400" i="1" dirty="0">
              <a:latin typeface="+mn-lt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520698" y="2836521"/>
            <a:ext cx="4953000" cy="1966913"/>
            <a:chOff x="3505200" y="2362201"/>
            <a:chExt cx="4953000" cy="1966913"/>
          </a:xfrm>
        </p:grpSpPr>
        <p:sp>
          <p:nvSpPr>
            <p:cNvPr id="13317" name="Text Box 26"/>
            <p:cNvSpPr txBox="1">
              <a:spLocks noChangeArrowheads="1"/>
            </p:cNvSpPr>
            <p:nvPr/>
          </p:nvSpPr>
          <p:spPr bwMode="auto">
            <a:xfrm>
              <a:off x="3505200" y="3276601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null</a:t>
              </a:r>
            </a:p>
          </p:txBody>
        </p:sp>
        <p:grpSp>
          <p:nvGrpSpPr>
            <p:cNvPr id="13318" name="Group 75"/>
            <p:cNvGrpSpPr>
              <a:grpSpLocks/>
            </p:cNvGrpSpPr>
            <p:nvPr/>
          </p:nvGrpSpPr>
          <p:grpSpPr bwMode="auto">
            <a:xfrm>
              <a:off x="3733800" y="2362201"/>
              <a:ext cx="4724400" cy="1966913"/>
              <a:chOff x="2544" y="1392"/>
              <a:chExt cx="2976" cy="1239"/>
            </a:xfrm>
          </p:grpSpPr>
          <p:sp>
            <p:nvSpPr>
              <p:cNvPr id="13319" name="Rectangle 76"/>
              <p:cNvSpPr>
                <a:spLocks noChangeArrowheads="1"/>
              </p:cNvSpPr>
              <p:nvPr/>
            </p:nvSpPr>
            <p:spPr bwMode="auto">
              <a:xfrm>
                <a:off x="2736" y="1392"/>
                <a:ext cx="480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3320" name="Rectangle 77"/>
              <p:cNvSpPr>
                <a:spLocks noChangeArrowheads="1"/>
              </p:cNvSpPr>
              <p:nvPr/>
            </p:nvSpPr>
            <p:spPr bwMode="auto">
              <a:xfrm>
                <a:off x="2736" y="1632"/>
                <a:ext cx="480" cy="192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3321" name="Text Box 78"/>
              <p:cNvSpPr txBox="1">
                <a:spLocks noChangeArrowheads="1"/>
              </p:cNvSpPr>
              <p:nvPr/>
            </p:nvSpPr>
            <p:spPr bwMode="auto">
              <a:xfrm>
                <a:off x="2832" y="1392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8</a:t>
                </a:r>
              </a:p>
            </p:txBody>
          </p:sp>
          <p:sp>
            <p:nvSpPr>
              <p:cNvPr id="13322" name="Line 79"/>
              <p:cNvSpPr>
                <a:spLocks noChangeShapeType="1"/>
              </p:cNvSpPr>
              <p:nvPr/>
            </p:nvSpPr>
            <p:spPr bwMode="auto">
              <a:xfrm flipH="1">
                <a:off x="2592" y="1728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3" name="Line 80"/>
              <p:cNvSpPr>
                <a:spLocks noChangeShapeType="1"/>
              </p:cNvSpPr>
              <p:nvPr/>
            </p:nvSpPr>
            <p:spPr bwMode="auto">
              <a:xfrm>
                <a:off x="2544" y="1968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4" name="Line 81"/>
              <p:cNvSpPr>
                <a:spLocks noChangeShapeType="1"/>
              </p:cNvSpPr>
              <p:nvPr/>
            </p:nvSpPr>
            <p:spPr bwMode="auto">
              <a:xfrm>
                <a:off x="2544" y="2016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5" name="Line 82"/>
              <p:cNvSpPr>
                <a:spLocks noChangeShapeType="1"/>
              </p:cNvSpPr>
              <p:nvPr/>
            </p:nvSpPr>
            <p:spPr bwMode="auto">
              <a:xfrm flipH="1">
                <a:off x="2592" y="1728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6" name="Rectangle 83"/>
              <p:cNvSpPr>
                <a:spLocks noChangeArrowheads="1"/>
              </p:cNvSpPr>
              <p:nvPr/>
            </p:nvSpPr>
            <p:spPr bwMode="auto">
              <a:xfrm>
                <a:off x="2736" y="1824"/>
                <a:ext cx="480" cy="192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3327" name="Line 84"/>
              <p:cNvSpPr>
                <a:spLocks noChangeShapeType="1"/>
              </p:cNvSpPr>
              <p:nvPr/>
            </p:nvSpPr>
            <p:spPr bwMode="auto">
              <a:xfrm>
                <a:off x="2976" y="1920"/>
                <a:ext cx="1200" cy="0"/>
              </a:xfrm>
              <a:prstGeom prst="line">
                <a:avLst/>
              </a:prstGeom>
              <a:noFill/>
              <a:ln w="9525">
                <a:solidFill>
                  <a:srgbClr val="FF3300"/>
                </a:solidFill>
                <a:round/>
                <a:headEnd type="oval" w="med" len="med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8" name="Line 85"/>
              <p:cNvSpPr>
                <a:spLocks noChangeShapeType="1"/>
              </p:cNvSpPr>
              <p:nvPr/>
            </p:nvSpPr>
            <p:spPr bwMode="auto">
              <a:xfrm flipV="1">
                <a:off x="2976" y="2016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9" name="Text Box 86"/>
              <p:cNvSpPr txBox="1">
                <a:spLocks noChangeArrowheads="1"/>
              </p:cNvSpPr>
              <p:nvPr/>
            </p:nvSpPr>
            <p:spPr bwMode="auto">
              <a:xfrm>
                <a:off x="2640" y="2400"/>
                <a:ext cx="67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baru</a:t>
                </a:r>
              </a:p>
            </p:txBody>
          </p:sp>
          <p:grpSp>
            <p:nvGrpSpPr>
              <p:cNvPr id="13330" name="Group 87"/>
              <p:cNvGrpSpPr>
                <a:grpSpLocks/>
              </p:cNvGrpSpPr>
              <p:nvPr/>
            </p:nvGrpSpPr>
            <p:grpSpPr bwMode="auto">
              <a:xfrm>
                <a:off x="3264" y="1392"/>
                <a:ext cx="2256" cy="1047"/>
                <a:chOff x="96" y="2832"/>
                <a:chExt cx="2256" cy="1047"/>
              </a:xfrm>
            </p:grpSpPr>
            <p:sp>
              <p:nvSpPr>
                <p:cNvPr id="13331" name="Rectangle 88"/>
                <p:cNvSpPr>
                  <a:spLocks noChangeArrowheads="1"/>
                </p:cNvSpPr>
                <p:nvPr/>
              </p:nvSpPr>
              <p:spPr bwMode="auto">
                <a:xfrm>
                  <a:off x="1008" y="2832"/>
                  <a:ext cx="480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332" name="Rectangle 89"/>
                <p:cNvSpPr>
                  <a:spLocks noChangeArrowheads="1"/>
                </p:cNvSpPr>
                <p:nvPr/>
              </p:nvSpPr>
              <p:spPr bwMode="auto">
                <a:xfrm>
                  <a:off x="1008" y="3072"/>
                  <a:ext cx="480" cy="192"/>
                </a:xfrm>
                <a:prstGeom prst="rect">
                  <a:avLst/>
                </a:prstGeom>
                <a:solidFill>
                  <a:srgbClr val="33C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333" name="Text Box 90"/>
                <p:cNvSpPr txBox="1">
                  <a:spLocks noChangeArrowheads="1"/>
                </p:cNvSpPr>
                <p:nvPr/>
              </p:nvSpPr>
              <p:spPr bwMode="auto">
                <a:xfrm>
                  <a:off x="1104" y="2832"/>
                  <a:ext cx="288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/>
                    <a:t>10</a:t>
                  </a:r>
                </a:p>
              </p:txBody>
            </p:sp>
            <p:sp>
              <p:nvSpPr>
                <p:cNvPr id="13334" name="Line 91"/>
                <p:cNvSpPr>
                  <a:spLocks noChangeShapeType="1"/>
                </p:cNvSpPr>
                <p:nvPr/>
              </p:nvSpPr>
              <p:spPr bwMode="auto">
                <a:xfrm flipH="1">
                  <a:off x="864" y="3168"/>
                  <a:ext cx="0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35" name="Line 92"/>
                <p:cNvSpPr>
                  <a:spLocks noChangeShapeType="1"/>
                </p:cNvSpPr>
                <p:nvPr/>
              </p:nvSpPr>
              <p:spPr bwMode="auto">
                <a:xfrm>
                  <a:off x="816" y="3408"/>
                  <a:ext cx="9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36" name="Line 93"/>
                <p:cNvSpPr>
                  <a:spLocks noChangeShapeType="1"/>
                </p:cNvSpPr>
                <p:nvPr/>
              </p:nvSpPr>
              <p:spPr bwMode="auto">
                <a:xfrm>
                  <a:off x="816" y="3456"/>
                  <a:ext cx="9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37" name="Line 94"/>
                <p:cNvSpPr>
                  <a:spLocks noChangeShapeType="1"/>
                </p:cNvSpPr>
                <p:nvPr/>
              </p:nvSpPr>
              <p:spPr bwMode="auto">
                <a:xfrm flipH="1">
                  <a:off x="864" y="3168"/>
                  <a:ext cx="38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oval" w="med" len="med"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38" name="Rectangle 95"/>
                <p:cNvSpPr>
                  <a:spLocks noChangeArrowheads="1"/>
                </p:cNvSpPr>
                <p:nvPr/>
              </p:nvSpPr>
              <p:spPr bwMode="auto">
                <a:xfrm>
                  <a:off x="1008" y="3264"/>
                  <a:ext cx="480" cy="192"/>
                </a:xfrm>
                <a:prstGeom prst="rect">
                  <a:avLst/>
                </a:prstGeom>
                <a:solidFill>
                  <a:srgbClr val="33C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339" name="Line 96"/>
                <p:cNvSpPr>
                  <a:spLocks noChangeShapeType="1"/>
                </p:cNvSpPr>
                <p:nvPr/>
              </p:nvSpPr>
              <p:spPr bwMode="auto">
                <a:xfrm flipH="1">
                  <a:off x="1632" y="3360"/>
                  <a:ext cx="0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40" name="Line 97"/>
                <p:cNvSpPr>
                  <a:spLocks noChangeShapeType="1"/>
                </p:cNvSpPr>
                <p:nvPr/>
              </p:nvSpPr>
              <p:spPr bwMode="auto">
                <a:xfrm>
                  <a:off x="1584" y="3600"/>
                  <a:ext cx="9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41" name="Line 98"/>
                <p:cNvSpPr>
                  <a:spLocks noChangeShapeType="1"/>
                </p:cNvSpPr>
                <p:nvPr/>
              </p:nvSpPr>
              <p:spPr bwMode="auto">
                <a:xfrm>
                  <a:off x="1584" y="3648"/>
                  <a:ext cx="9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42" name="Text Box 99"/>
                <p:cNvSpPr txBox="1">
                  <a:spLocks noChangeArrowheads="1"/>
                </p:cNvSpPr>
                <p:nvPr/>
              </p:nvSpPr>
              <p:spPr bwMode="auto">
                <a:xfrm>
                  <a:off x="1440" y="3648"/>
                  <a:ext cx="43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/>
                    <a:t>null</a:t>
                  </a:r>
                </a:p>
              </p:txBody>
            </p:sp>
            <p:sp>
              <p:nvSpPr>
                <p:cNvPr id="13343" name="Line 100"/>
                <p:cNvSpPr>
                  <a:spLocks noChangeShapeType="1"/>
                </p:cNvSpPr>
                <p:nvPr/>
              </p:nvSpPr>
              <p:spPr bwMode="auto">
                <a:xfrm>
                  <a:off x="1248" y="3360"/>
                  <a:ext cx="38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oval" w="med" len="med"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44" name="Text Box 101"/>
                <p:cNvSpPr txBox="1">
                  <a:spLocks noChangeArrowheads="1"/>
                </p:cNvSpPr>
                <p:nvPr/>
              </p:nvSpPr>
              <p:spPr bwMode="auto">
                <a:xfrm>
                  <a:off x="672" y="3504"/>
                  <a:ext cx="43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/>
                    <a:t>null</a:t>
                  </a:r>
                </a:p>
              </p:txBody>
            </p:sp>
            <p:sp>
              <p:nvSpPr>
                <p:cNvPr id="13345" name="Line 102"/>
                <p:cNvSpPr>
                  <a:spLocks noChangeShapeType="1"/>
                </p:cNvSpPr>
                <p:nvPr/>
              </p:nvSpPr>
              <p:spPr bwMode="auto">
                <a:xfrm flipV="1">
                  <a:off x="624" y="2937"/>
                  <a:ext cx="38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oval" w="med" len="med"/>
                  <a:tailEnd type="stealth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46" name="Text Box 103"/>
                <p:cNvSpPr txBox="1">
                  <a:spLocks noChangeArrowheads="1"/>
                </p:cNvSpPr>
                <p:nvPr/>
              </p:nvSpPr>
              <p:spPr bwMode="auto">
                <a:xfrm>
                  <a:off x="96" y="2841"/>
                  <a:ext cx="480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/>
                    <a:t>head</a:t>
                  </a:r>
                </a:p>
              </p:txBody>
            </p:sp>
            <p:sp>
              <p:nvSpPr>
                <p:cNvPr id="13347" name="Line 104"/>
                <p:cNvSpPr>
                  <a:spLocks noChangeShapeType="1"/>
                </p:cNvSpPr>
                <p:nvPr/>
              </p:nvSpPr>
              <p:spPr bwMode="auto">
                <a:xfrm flipH="1" flipV="1">
                  <a:off x="1488" y="2928"/>
                  <a:ext cx="38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oval" w="med" len="med"/>
                  <a:tailEnd type="stealth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48" name="Text Box 105"/>
                <p:cNvSpPr txBox="1">
                  <a:spLocks noChangeArrowheads="1"/>
                </p:cNvSpPr>
                <p:nvPr/>
              </p:nvSpPr>
              <p:spPr bwMode="auto">
                <a:xfrm>
                  <a:off x="1872" y="2832"/>
                  <a:ext cx="480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/>
                    <a:t>tail</a:t>
                  </a: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78815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D48D167-8ECD-47CD-950A-CC8F756239A1}" type="slidenum">
              <a:rPr lang="en-US" altLang="en-US"/>
              <a:pPr eaLnBrk="1" hangingPunct="1"/>
              <a:t>17</a:t>
            </a:fld>
            <a:endParaRPr lang="en-US" altLang="en-US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Sisip Awal List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181100" y="1866900"/>
            <a:ext cx="426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en-US" sz="2400" dirty="0">
                <a:latin typeface="+mn-lt"/>
              </a:rPr>
              <a:t>2.  </a:t>
            </a:r>
            <a:r>
              <a:rPr lang="en-GB" altLang="en-US" sz="2400" i="1" dirty="0">
                <a:latin typeface="+mn-lt"/>
              </a:rPr>
              <a:t>head-&gt;</a:t>
            </a:r>
            <a:r>
              <a:rPr lang="en-GB" altLang="en-US" sz="2400" i="1" dirty="0" err="1">
                <a:latin typeface="+mn-lt"/>
              </a:rPr>
              <a:t>prev</a:t>
            </a:r>
            <a:r>
              <a:rPr lang="en-GB" altLang="en-US" sz="2400" i="1" dirty="0">
                <a:latin typeface="+mn-lt"/>
              </a:rPr>
              <a:t> </a:t>
            </a:r>
            <a:r>
              <a:rPr lang="en-GB" altLang="en-US" sz="2400" dirty="0" err="1">
                <a:latin typeface="+mn-lt"/>
              </a:rPr>
              <a:t>menunjuk</a:t>
            </a:r>
            <a:r>
              <a:rPr lang="en-GB" altLang="en-US" sz="2400" dirty="0">
                <a:latin typeface="+mn-lt"/>
              </a:rPr>
              <a:t> </a:t>
            </a:r>
            <a:r>
              <a:rPr lang="en-GB" altLang="en-US" sz="2400" i="1" dirty="0" err="1">
                <a:latin typeface="+mn-lt"/>
              </a:rPr>
              <a:t>baru</a:t>
            </a:r>
            <a:endParaRPr lang="en-US" altLang="en-US" sz="2400" i="1" dirty="0">
              <a:latin typeface="+mn-lt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314700" y="2902058"/>
            <a:ext cx="4953000" cy="1966914"/>
            <a:chOff x="3200400" y="2514600"/>
            <a:chExt cx="4953000" cy="1966914"/>
          </a:xfrm>
        </p:grpSpPr>
        <p:sp>
          <p:nvSpPr>
            <p:cNvPr id="14341" name="Rectangle 7"/>
            <p:cNvSpPr>
              <a:spLocks noChangeArrowheads="1"/>
            </p:cNvSpPr>
            <p:nvPr/>
          </p:nvSpPr>
          <p:spPr bwMode="auto">
            <a:xfrm>
              <a:off x="3733800" y="2514600"/>
              <a:ext cx="762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42" name="Rectangle 8"/>
            <p:cNvSpPr>
              <a:spLocks noChangeArrowheads="1"/>
            </p:cNvSpPr>
            <p:nvPr/>
          </p:nvSpPr>
          <p:spPr bwMode="auto">
            <a:xfrm>
              <a:off x="3733800" y="2895600"/>
              <a:ext cx="762000" cy="30480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43" name="Text Box 9"/>
            <p:cNvSpPr txBox="1">
              <a:spLocks noChangeArrowheads="1"/>
            </p:cNvSpPr>
            <p:nvPr/>
          </p:nvSpPr>
          <p:spPr bwMode="auto">
            <a:xfrm>
              <a:off x="3886200" y="2514601"/>
              <a:ext cx="4572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8</a:t>
              </a:r>
            </a:p>
          </p:txBody>
        </p:sp>
        <p:sp>
          <p:nvSpPr>
            <p:cNvPr id="14344" name="Line 10"/>
            <p:cNvSpPr>
              <a:spLocks noChangeShapeType="1"/>
            </p:cNvSpPr>
            <p:nvPr/>
          </p:nvSpPr>
          <p:spPr bwMode="auto">
            <a:xfrm flipH="1">
              <a:off x="3505200" y="30480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5" name="Line 11"/>
            <p:cNvSpPr>
              <a:spLocks noChangeShapeType="1"/>
            </p:cNvSpPr>
            <p:nvPr/>
          </p:nvSpPr>
          <p:spPr bwMode="auto">
            <a:xfrm>
              <a:off x="3429000" y="3429000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6" name="Line 12"/>
            <p:cNvSpPr>
              <a:spLocks noChangeShapeType="1"/>
            </p:cNvSpPr>
            <p:nvPr/>
          </p:nvSpPr>
          <p:spPr bwMode="auto">
            <a:xfrm>
              <a:off x="3429000" y="3505200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7" name="Line 13"/>
            <p:cNvSpPr>
              <a:spLocks noChangeShapeType="1"/>
            </p:cNvSpPr>
            <p:nvPr/>
          </p:nvSpPr>
          <p:spPr bwMode="auto">
            <a:xfrm flipH="1">
              <a:off x="3505200" y="3048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8" name="Rectangle 14"/>
            <p:cNvSpPr>
              <a:spLocks noChangeArrowheads="1"/>
            </p:cNvSpPr>
            <p:nvPr/>
          </p:nvSpPr>
          <p:spPr bwMode="auto">
            <a:xfrm>
              <a:off x="3733800" y="3200400"/>
              <a:ext cx="762000" cy="30480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49" name="Line 15"/>
            <p:cNvSpPr>
              <a:spLocks noChangeShapeType="1"/>
            </p:cNvSpPr>
            <p:nvPr/>
          </p:nvSpPr>
          <p:spPr bwMode="auto">
            <a:xfrm>
              <a:off x="4114800" y="3352800"/>
              <a:ext cx="1905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0" name="Line 16"/>
            <p:cNvSpPr>
              <a:spLocks noChangeShapeType="1"/>
            </p:cNvSpPr>
            <p:nvPr/>
          </p:nvSpPr>
          <p:spPr bwMode="auto">
            <a:xfrm flipV="1">
              <a:off x="4114800" y="3505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1" name="Text Box 17"/>
            <p:cNvSpPr txBox="1">
              <a:spLocks noChangeArrowheads="1"/>
            </p:cNvSpPr>
            <p:nvPr/>
          </p:nvSpPr>
          <p:spPr bwMode="auto">
            <a:xfrm>
              <a:off x="3581400" y="4114801"/>
              <a:ext cx="1066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baru</a:t>
              </a:r>
            </a:p>
          </p:txBody>
        </p:sp>
        <p:sp>
          <p:nvSpPr>
            <p:cNvPr id="14352" name="Rectangle 19"/>
            <p:cNvSpPr>
              <a:spLocks noChangeArrowheads="1"/>
            </p:cNvSpPr>
            <p:nvPr/>
          </p:nvSpPr>
          <p:spPr bwMode="auto">
            <a:xfrm>
              <a:off x="6019800" y="2514600"/>
              <a:ext cx="762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53" name="Rectangle 20"/>
            <p:cNvSpPr>
              <a:spLocks noChangeArrowheads="1"/>
            </p:cNvSpPr>
            <p:nvPr/>
          </p:nvSpPr>
          <p:spPr bwMode="auto">
            <a:xfrm>
              <a:off x="6019800" y="2895600"/>
              <a:ext cx="762000" cy="30480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54" name="Text Box 21"/>
            <p:cNvSpPr txBox="1">
              <a:spLocks noChangeArrowheads="1"/>
            </p:cNvSpPr>
            <p:nvPr/>
          </p:nvSpPr>
          <p:spPr bwMode="auto">
            <a:xfrm>
              <a:off x="6172200" y="2514601"/>
              <a:ext cx="4572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10</a:t>
              </a:r>
            </a:p>
          </p:txBody>
        </p:sp>
        <p:sp>
          <p:nvSpPr>
            <p:cNvPr id="14355" name="Line 25"/>
            <p:cNvSpPr>
              <a:spLocks noChangeShapeType="1"/>
            </p:cNvSpPr>
            <p:nvPr/>
          </p:nvSpPr>
          <p:spPr bwMode="auto">
            <a:xfrm flipH="1">
              <a:off x="4495800" y="3048000"/>
              <a:ext cx="1905000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6" name="Rectangle 26"/>
            <p:cNvSpPr>
              <a:spLocks noChangeArrowheads="1"/>
            </p:cNvSpPr>
            <p:nvPr/>
          </p:nvSpPr>
          <p:spPr bwMode="auto">
            <a:xfrm>
              <a:off x="6019800" y="3200400"/>
              <a:ext cx="762000" cy="30480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57" name="Line 27"/>
            <p:cNvSpPr>
              <a:spLocks noChangeShapeType="1"/>
            </p:cNvSpPr>
            <p:nvPr/>
          </p:nvSpPr>
          <p:spPr bwMode="auto">
            <a:xfrm flipH="1">
              <a:off x="7010400" y="33528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8" name="Line 28"/>
            <p:cNvSpPr>
              <a:spLocks noChangeShapeType="1"/>
            </p:cNvSpPr>
            <p:nvPr/>
          </p:nvSpPr>
          <p:spPr bwMode="auto">
            <a:xfrm>
              <a:off x="6934200" y="3733800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9" name="Line 29"/>
            <p:cNvSpPr>
              <a:spLocks noChangeShapeType="1"/>
            </p:cNvSpPr>
            <p:nvPr/>
          </p:nvSpPr>
          <p:spPr bwMode="auto">
            <a:xfrm>
              <a:off x="6934200" y="3810000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0" name="Text Box 30"/>
            <p:cNvSpPr txBox="1">
              <a:spLocks noChangeArrowheads="1"/>
            </p:cNvSpPr>
            <p:nvPr/>
          </p:nvSpPr>
          <p:spPr bwMode="auto">
            <a:xfrm>
              <a:off x="6705600" y="3810001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null</a:t>
              </a:r>
            </a:p>
          </p:txBody>
        </p:sp>
        <p:sp>
          <p:nvSpPr>
            <p:cNvPr id="14361" name="Line 31"/>
            <p:cNvSpPr>
              <a:spLocks noChangeShapeType="1"/>
            </p:cNvSpPr>
            <p:nvPr/>
          </p:nvSpPr>
          <p:spPr bwMode="auto">
            <a:xfrm>
              <a:off x="6400800" y="3352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2" name="Text Box 32"/>
            <p:cNvSpPr txBox="1">
              <a:spLocks noChangeArrowheads="1"/>
            </p:cNvSpPr>
            <p:nvPr/>
          </p:nvSpPr>
          <p:spPr bwMode="auto">
            <a:xfrm>
              <a:off x="3200400" y="3581401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null</a:t>
              </a:r>
            </a:p>
          </p:txBody>
        </p:sp>
        <p:sp>
          <p:nvSpPr>
            <p:cNvPr id="14363" name="Line 33"/>
            <p:cNvSpPr>
              <a:spLocks noChangeShapeType="1"/>
            </p:cNvSpPr>
            <p:nvPr/>
          </p:nvSpPr>
          <p:spPr bwMode="auto">
            <a:xfrm flipV="1">
              <a:off x="5410200" y="2681288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4" name="Text Box 34"/>
            <p:cNvSpPr txBox="1">
              <a:spLocks noChangeArrowheads="1"/>
            </p:cNvSpPr>
            <p:nvPr/>
          </p:nvSpPr>
          <p:spPr bwMode="auto">
            <a:xfrm>
              <a:off x="4572000" y="2528888"/>
              <a:ext cx="76200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head</a:t>
              </a:r>
            </a:p>
          </p:txBody>
        </p:sp>
        <p:sp>
          <p:nvSpPr>
            <p:cNvPr id="14365" name="Line 35"/>
            <p:cNvSpPr>
              <a:spLocks noChangeShapeType="1"/>
            </p:cNvSpPr>
            <p:nvPr/>
          </p:nvSpPr>
          <p:spPr bwMode="auto">
            <a:xfrm flipH="1" flipV="1">
              <a:off x="6781800" y="2667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6" name="Text Box 36"/>
            <p:cNvSpPr txBox="1">
              <a:spLocks noChangeArrowheads="1"/>
            </p:cNvSpPr>
            <p:nvPr/>
          </p:nvSpPr>
          <p:spPr bwMode="auto">
            <a:xfrm>
              <a:off x="7391400" y="2514601"/>
              <a:ext cx="7620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tail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9072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D812D71-60FC-43F1-A617-D639E9C5F6A6}" type="slidenum">
              <a:rPr lang="en-US" altLang="en-US"/>
              <a:pPr eaLnBrk="1" hangingPunct="1"/>
              <a:t>18</a:t>
            </a:fld>
            <a:endParaRPr lang="en-US" alt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 smtClean="0"/>
              <a:t>Sisip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Awal</a:t>
            </a:r>
            <a:r>
              <a:rPr lang="en-US" altLang="en-US" dirty="0" smtClean="0"/>
              <a:t> List</a:t>
            </a:r>
          </a:p>
        </p:txBody>
      </p:sp>
      <p:sp>
        <p:nvSpPr>
          <p:cNvPr id="15364" name="Text Box 3"/>
          <p:cNvSpPr txBox="1">
            <a:spLocks noChangeArrowheads="1"/>
          </p:cNvSpPr>
          <p:nvPr/>
        </p:nvSpPr>
        <p:spPr bwMode="auto">
          <a:xfrm>
            <a:off x="1097280" y="1843090"/>
            <a:ext cx="426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en-US" sz="2400" dirty="0">
                <a:latin typeface="+mn-lt"/>
              </a:rPr>
              <a:t>3.  </a:t>
            </a:r>
            <a:r>
              <a:rPr lang="en-GB" altLang="en-US" sz="2400" i="1" dirty="0">
                <a:latin typeface="+mn-lt"/>
              </a:rPr>
              <a:t>head</a:t>
            </a:r>
            <a:r>
              <a:rPr lang="en-GB" altLang="en-US" sz="2400" dirty="0">
                <a:latin typeface="+mn-lt"/>
              </a:rPr>
              <a:t> </a:t>
            </a:r>
            <a:r>
              <a:rPr lang="en-GB" altLang="en-US" sz="2400" dirty="0" err="1">
                <a:latin typeface="+mn-lt"/>
              </a:rPr>
              <a:t>menunjuk</a:t>
            </a:r>
            <a:r>
              <a:rPr lang="en-GB" altLang="en-US" sz="2400" dirty="0">
                <a:latin typeface="+mn-lt"/>
              </a:rPr>
              <a:t> </a:t>
            </a:r>
            <a:r>
              <a:rPr lang="en-GB" altLang="en-US" sz="2400" i="1" dirty="0" err="1">
                <a:latin typeface="+mn-lt"/>
              </a:rPr>
              <a:t>baru</a:t>
            </a:r>
            <a:endParaRPr lang="en-US" altLang="en-US" sz="2400" i="1" dirty="0">
              <a:latin typeface="+mn-lt"/>
            </a:endParaRPr>
          </a:p>
        </p:txBody>
      </p:sp>
      <p:grpSp>
        <p:nvGrpSpPr>
          <p:cNvPr id="15365" name="Group 31"/>
          <p:cNvGrpSpPr>
            <a:grpSpLocks/>
          </p:cNvGrpSpPr>
          <p:nvPr/>
        </p:nvGrpSpPr>
        <p:grpSpPr bwMode="auto">
          <a:xfrm>
            <a:off x="3230880" y="3056905"/>
            <a:ext cx="4953000" cy="1966913"/>
            <a:chOff x="480" y="1584"/>
            <a:chExt cx="3120" cy="1239"/>
          </a:xfrm>
        </p:grpSpPr>
        <p:sp>
          <p:nvSpPr>
            <p:cNvPr id="15366" name="Rectangle 4"/>
            <p:cNvSpPr>
              <a:spLocks noChangeArrowheads="1"/>
            </p:cNvSpPr>
            <p:nvPr/>
          </p:nvSpPr>
          <p:spPr bwMode="auto">
            <a:xfrm>
              <a:off x="1392" y="1584"/>
              <a:ext cx="480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67" name="Rectangle 5"/>
            <p:cNvSpPr>
              <a:spLocks noChangeArrowheads="1"/>
            </p:cNvSpPr>
            <p:nvPr/>
          </p:nvSpPr>
          <p:spPr bwMode="auto">
            <a:xfrm>
              <a:off x="1392" y="1824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68" name="Text Box 6"/>
            <p:cNvSpPr txBox="1">
              <a:spLocks noChangeArrowheads="1"/>
            </p:cNvSpPr>
            <p:nvPr/>
          </p:nvSpPr>
          <p:spPr bwMode="auto">
            <a:xfrm>
              <a:off x="1488" y="1584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8</a:t>
              </a:r>
            </a:p>
          </p:txBody>
        </p:sp>
        <p:sp>
          <p:nvSpPr>
            <p:cNvPr id="15369" name="Line 7"/>
            <p:cNvSpPr>
              <a:spLocks noChangeShapeType="1"/>
            </p:cNvSpPr>
            <p:nvPr/>
          </p:nvSpPr>
          <p:spPr bwMode="auto">
            <a:xfrm flipH="1">
              <a:off x="1248" y="192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0" name="Line 8"/>
            <p:cNvSpPr>
              <a:spLocks noChangeShapeType="1"/>
            </p:cNvSpPr>
            <p:nvPr/>
          </p:nvSpPr>
          <p:spPr bwMode="auto">
            <a:xfrm>
              <a:off x="1200" y="216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1" name="Line 9"/>
            <p:cNvSpPr>
              <a:spLocks noChangeShapeType="1"/>
            </p:cNvSpPr>
            <p:nvPr/>
          </p:nvSpPr>
          <p:spPr bwMode="auto">
            <a:xfrm>
              <a:off x="1200" y="220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2" name="Line 10"/>
            <p:cNvSpPr>
              <a:spLocks noChangeShapeType="1"/>
            </p:cNvSpPr>
            <p:nvPr/>
          </p:nvSpPr>
          <p:spPr bwMode="auto">
            <a:xfrm flipH="1">
              <a:off x="1248" y="192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3" name="Rectangle 11"/>
            <p:cNvSpPr>
              <a:spLocks noChangeArrowheads="1"/>
            </p:cNvSpPr>
            <p:nvPr/>
          </p:nvSpPr>
          <p:spPr bwMode="auto">
            <a:xfrm>
              <a:off x="1392" y="2016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74" name="Line 12"/>
            <p:cNvSpPr>
              <a:spLocks noChangeShapeType="1"/>
            </p:cNvSpPr>
            <p:nvPr/>
          </p:nvSpPr>
          <p:spPr bwMode="auto">
            <a:xfrm>
              <a:off x="1632" y="2112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5" name="Line 13"/>
            <p:cNvSpPr>
              <a:spLocks noChangeShapeType="1"/>
            </p:cNvSpPr>
            <p:nvPr/>
          </p:nvSpPr>
          <p:spPr bwMode="auto">
            <a:xfrm flipV="1">
              <a:off x="1632" y="220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6" name="Text Box 14"/>
            <p:cNvSpPr txBox="1">
              <a:spLocks noChangeArrowheads="1"/>
            </p:cNvSpPr>
            <p:nvPr/>
          </p:nvSpPr>
          <p:spPr bwMode="auto">
            <a:xfrm>
              <a:off x="1296" y="2592"/>
              <a:ext cx="6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baru</a:t>
              </a:r>
            </a:p>
          </p:txBody>
        </p:sp>
        <p:sp>
          <p:nvSpPr>
            <p:cNvPr id="15377" name="Rectangle 15"/>
            <p:cNvSpPr>
              <a:spLocks noChangeArrowheads="1"/>
            </p:cNvSpPr>
            <p:nvPr/>
          </p:nvSpPr>
          <p:spPr bwMode="auto">
            <a:xfrm>
              <a:off x="2256" y="1584"/>
              <a:ext cx="480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78" name="Rectangle 16"/>
            <p:cNvSpPr>
              <a:spLocks noChangeArrowheads="1"/>
            </p:cNvSpPr>
            <p:nvPr/>
          </p:nvSpPr>
          <p:spPr bwMode="auto">
            <a:xfrm>
              <a:off x="2256" y="1824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79" name="Text Box 17"/>
            <p:cNvSpPr txBox="1">
              <a:spLocks noChangeArrowheads="1"/>
            </p:cNvSpPr>
            <p:nvPr/>
          </p:nvSpPr>
          <p:spPr bwMode="auto">
            <a:xfrm>
              <a:off x="2352" y="1584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10</a:t>
              </a:r>
            </a:p>
          </p:txBody>
        </p:sp>
        <p:sp>
          <p:nvSpPr>
            <p:cNvPr id="15380" name="Line 18"/>
            <p:cNvSpPr>
              <a:spLocks noChangeShapeType="1"/>
            </p:cNvSpPr>
            <p:nvPr/>
          </p:nvSpPr>
          <p:spPr bwMode="auto">
            <a:xfrm flipH="1">
              <a:off x="1872" y="1920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1" name="Rectangle 19"/>
            <p:cNvSpPr>
              <a:spLocks noChangeArrowheads="1"/>
            </p:cNvSpPr>
            <p:nvPr/>
          </p:nvSpPr>
          <p:spPr bwMode="auto">
            <a:xfrm>
              <a:off x="2256" y="2016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82" name="Line 20"/>
            <p:cNvSpPr>
              <a:spLocks noChangeShapeType="1"/>
            </p:cNvSpPr>
            <p:nvPr/>
          </p:nvSpPr>
          <p:spPr bwMode="auto">
            <a:xfrm flipH="1">
              <a:off x="2880" y="211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3" name="Line 21"/>
            <p:cNvSpPr>
              <a:spLocks noChangeShapeType="1"/>
            </p:cNvSpPr>
            <p:nvPr/>
          </p:nvSpPr>
          <p:spPr bwMode="auto">
            <a:xfrm>
              <a:off x="2832" y="235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4" name="Line 22"/>
            <p:cNvSpPr>
              <a:spLocks noChangeShapeType="1"/>
            </p:cNvSpPr>
            <p:nvPr/>
          </p:nvSpPr>
          <p:spPr bwMode="auto">
            <a:xfrm>
              <a:off x="2832" y="240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5" name="Text Box 23"/>
            <p:cNvSpPr txBox="1">
              <a:spLocks noChangeArrowheads="1"/>
            </p:cNvSpPr>
            <p:nvPr/>
          </p:nvSpPr>
          <p:spPr bwMode="auto">
            <a:xfrm>
              <a:off x="2688" y="2400"/>
              <a:ext cx="4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null</a:t>
              </a:r>
            </a:p>
          </p:txBody>
        </p:sp>
        <p:sp>
          <p:nvSpPr>
            <p:cNvPr id="15386" name="Line 24"/>
            <p:cNvSpPr>
              <a:spLocks noChangeShapeType="1"/>
            </p:cNvSpPr>
            <p:nvPr/>
          </p:nvSpPr>
          <p:spPr bwMode="auto">
            <a:xfrm>
              <a:off x="2496" y="2112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7" name="Text Box 25"/>
            <p:cNvSpPr txBox="1">
              <a:spLocks noChangeArrowheads="1"/>
            </p:cNvSpPr>
            <p:nvPr/>
          </p:nvSpPr>
          <p:spPr bwMode="auto">
            <a:xfrm>
              <a:off x="1056" y="2256"/>
              <a:ext cx="4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null</a:t>
              </a:r>
            </a:p>
          </p:txBody>
        </p:sp>
        <p:sp>
          <p:nvSpPr>
            <p:cNvPr id="15388" name="Line 26"/>
            <p:cNvSpPr>
              <a:spLocks noChangeShapeType="1"/>
            </p:cNvSpPr>
            <p:nvPr/>
          </p:nvSpPr>
          <p:spPr bwMode="auto">
            <a:xfrm flipV="1">
              <a:off x="1008" y="1680"/>
              <a:ext cx="384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9" name="Text Box 27"/>
            <p:cNvSpPr txBox="1">
              <a:spLocks noChangeArrowheads="1"/>
            </p:cNvSpPr>
            <p:nvPr/>
          </p:nvSpPr>
          <p:spPr bwMode="auto">
            <a:xfrm>
              <a:off x="480" y="1593"/>
              <a:ext cx="4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head</a:t>
              </a:r>
            </a:p>
          </p:txBody>
        </p:sp>
        <p:sp>
          <p:nvSpPr>
            <p:cNvPr id="15390" name="Line 28"/>
            <p:cNvSpPr>
              <a:spLocks noChangeShapeType="1"/>
            </p:cNvSpPr>
            <p:nvPr/>
          </p:nvSpPr>
          <p:spPr bwMode="auto">
            <a:xfrm flipH="1" flipV="1">
              <a:off x="2736" y="168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1" name="Text Box 29"/>
            <p:cNvSpPr txBox="1">
              <a:spLocks noChangeArrowheads="1"/>
            </p:cNvSpPr>
            <p:nvPr/>
          </p:nvSpPr>
          <p:spPr bwMode="auto">
            <a:xfrm>
              <a:off x="3120" y="1584"/>
              <a:ext cx="4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tail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1494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Sisip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List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56769" y="2158124"/>
            <a:ext cx="8372184" cy="120032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baru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-&gt;next = head;</a:t>
            </a:r>
          </a:p>
          <a:p>
            <a:pPr>
              <a:buFontTx/>
              <a:buNone/>
            </a:pP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head-&gt;</a:t>
            </a: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prev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baru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;</a:t>
            </a:r>
            <a:endParaRPr lang="en-US" altLang="en-US" sz="2400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buFontTx/>
              <a:buNone/>
            </a:pP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head = </a:t>
            </a: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baru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;</a:t>
            </a:r>
            <a:endParaRPr lang="en-US" altLang="en-US" sz="2400" dirty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292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Capaian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69913" indent="-569913">
              <a:buFont typeface="+mj-lt"/>
              <a:buAutoNum type="arabicPeriod"/>
            </a:pPr>
            <a:r>
              <a:rPr lang="en-US" sz="2800" dirty="0" err="1" smtClean="0"/>
              <a:t>Mahasiswa</a:t>
            </a:r>
            <a:r>
              <a:rPr lang="en-US" sz="2800" dirty="0" smtClean="0"/>
              <a:t> </a:t>
            </a:r>
            <a:r>
              <a:rPr lang="en-US" sz="2800" dirty="0" err="1"/>
              <a:t>mengerti</a:t>
            </a:r>
            <a:r>
              <a:rPr lang="en-US" sz="2800" dirty="0"/>
              <a:t> </a:t>
            </a:r>
            <a:r>
              <a:rPr lang="en-US" sz="2800" dirty="0" err="1"/>
              <a:t>konsep</a:t>
            </a:r>
            <a:r>
              <a:rPr lang="en-US" sz="2800" dirty="0"/>
              <a:t> double linked list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operasi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single linked list.</a:t>
            </a:r>
          </a:p>
          <a:p>
            <a:pPr marL="569913" indent="-569913">
              <a:buFont typeface="+mj-lt"/>
              <a:buAutoNum type="arabicPeriod"/>
            </a:pPr>
            <a:r>
              <a:rPr lang="en-US" sz="2800" dirty="0" err="1" smtClean="0"/>
              <a:t>Mahasiswa</a:t>
            </a:r>
            <a:r>
              <a:rPr lang="en-US" sz="2800" dirty="0" smtClean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mengimplementasikan</a:t>
            </a:r>
            <a:r>
              <a:rPr lang="en-US" sz="2800" dirty="0"/>
              <a:t> double linked list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bahasa</a:t>
            </a:r>
            <a:r>
              <a:rPr lang="en-US" sz="2800" dirty="0"/>
              <a:t> </a:t>
            </a:r>
            <a:r>
              <a:rPr lang="en-US" sz="2800" dirty="0" err="1"/>
              <a:t>pemrograman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461514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D99DF75-B44B-4AF2-92F7-7EA6C319D5B7}" type="slidenum">
              <a:rPr lang="en-US" altLang="en-US"/>
              <a:pPr eaLnBrk="1" hangingPunct="1"/>
              <a:t>20</a:t>
            </a:fld>
            <a:endParaRPr lang="en-US" alt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Sisip Akhir List</a:t>
            </a:r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1208868" y="1828801"/>
            <a:ext cx="328693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en-US" sz="2400" dirty="0" err="1">
                <a:latin typeface="+mn-lt"/>
              </a:rPr>
              <a:t>Buat</a:t>
            </a:r>
            <a:r>
              <a:rPr lang="en-GB" altLang="en-US" sz="2400" dirty="0">
                <a:latin typeface="+mn-lt"/>
              </a:rPr>
              <a:t> </a:t>
            </a:r>
            <a:r>
              <a:rPr lang="en-GB" altLang="en-US" sz="2400" dirty="0" err="1">
                <a:latin typeface="+mn-lt"/>
              </a:rPr>
              <a:t>simpul</a:t>
            </a:r>
            <a:r>
              <a:rPr lang="en-GB" altLang="en-US" sz="2400" dirty="0">
                <a:latin typeface="+mn-lt"/>
              </a:rPr>
              <a:t> </a:t>
            </a:r>
            <a:r>
              <a:rPr lang="en-GB" altLang="en-US" sz="2400" dirty="0" err="1">
                <a:latin typeface="+mn-lt"/>
              </a:rPr>
              <a:t>baru</a:t>
            </a:r>
            <a:r>
              <a:rPr lang="en-GB" altLang="en-US" sz="2400" dirty="0">
                <a:latin typeface="+mn-lt"/>
              </a:rPr>
              <a:t>:</a:t>
            </a:r>
            <a:endParaRPr lang="en-US" altLang="en-US" sz="2400" dirty="0">
              <a:latin typeface="+mn-lt"/>
            </a:endParaRPr>
          </a:p>
        </p:txBody>
      </p:sp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5574224" y="1813559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en-US" sz="2400">
                <a:latin typeface="+mn-lt"/>
              </a:rPr>
              <a:t>Linked list:</a:t>
            </a:r>
            <a:endParaRPr lang="en-US" altLang="en-US" sz="2400" dirty="0">
              <a:latin typeface="+mn-lt"/>
            </a:endParaRPr>
          </a:p>
        </p:txBody>
      </p:sp>
      <p:grpSp>
        <p:nvGrpSpPr>
          <p:cNvPr id="16390" name="Group 24"/>
          <p:cNvGrpSpPr>
            <a:grpSpLocks/>
          </p:cNvGrpSpPr>
          <p:nvPr/>
        </p:nvGrpSpPr>
        <p:grpSpPr bwMode="auto">
          <a:xfrm>
            <a:off x="1905646" y="2591252"/>
            <a:ext cx="1905000" cy="1966913"/>
            <a:chOff x="768" y="1248"/>
            <a:chExt cx="1200" cy="1239"/>
          </a:xfrm>
        </p:grpSpPr>
        <p:sp>
          <p:nvSpPr>
            <p:cNvPr id="16416" name="Rectangle 25"/>
            <p:cNvSpPr>
              <a:spLocks noChangeArrowheads="1"/>
            </p:cNvSpPr>
            <p:nvPr/>
          </p:nvSpPr>
          <p:spPr bwMode="auto">
            <a:xfrm>
              <a:off x="1104" y="1248"/>
              <a:ext cx="480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17" name="Rectangle 26"/>
            <p:cNvSpPr>
              <a:spLocks noChangeArrowheads="1"/>
            </p:cNvSpPr>
            <p:nvPr/>
          </p:nvSpPr>
          <p:spPr bwMode="auto">
            <a:xfrm>
              <a:off x="1104" y="1488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18" name="Text Box 27"/>
            <p:cNvSpPr txBox="1">
              <a:spLocks noChangeArrowheads="1"/>
            </p:cNvSpPr>
            <p:nvPr/>
          </p:nvSpPr>
          <p:spPr bwMode="auto">
            <a:xfrm>
              <a:off x="1200" y="1248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6</a:t>
              </a:r>
            </a:p>
          </p:txBody>
        </p:sp>
        <p:sp>
          <p:nvSpPr>
            <p:cNvPr id="16419" name="Line 28"/>
            <p:cNvSpPr>
              <a:spLocks noChangeShapeType="1"/>
            </p:cNvSpPr>
            <p:nvPr/>
          </p:nvSpPr>
          <p:spPr bwMode="auto">
            <a:xfrm flipH="1">
              <a:off x="960" y="158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0" name="Line 29"/>
            <p:cNvSpPr>
              <a:spLocks noChangeShapeType="1"/>
            </p:cNvSpPr>
            <p:nvPr/>
          </p:nvSpPr>
          <p:spPr bwMode="auto">
            <a:xfrm>
              <a:off x="912" y="182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1" name="Line 30"/>
            <p:cNvSpPr>
              <a:spLocks noChangeShapeType="1"/>
            </p:cNvSpPr>
            <p:nvPr/>
          </p:nvSpPr>
          <p:spPr bwMode="auto">
            <a:xfrm>
              <a:off x="912" y="187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2" name="Line 31"/>
            <p:cNvSpPr>
              <a:spLocks noChangeShapeType="1"/>
            </p:cNvSpPr>
            <p:nvPr/>
          </p:nvSpPr>
          <p:spPr bwMode="auto">
            <a:xfrm flipH="1">
              <a:off x="960" y="1584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3" name="Rectangle 32"/>
            <p:cNvSpPr>
              <a:spLocks noChangeArrowheads="1"/>
            </p:cNvSpPr>
            <p:nvPr/>
          </p:nvSpPr>
          <p:spPr bwMode="auto">
            <a:xfrm>
              <a:off x="1104" y="1680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24" name="Line 33"/>
            <p:cNvSpPr>
              <a:spLocks noChangeShapeType="1"/>
            </p:cNvSpPr>
            <p:nvPr/>
          </p:nvSpPr>
          <p:spPr bwMode="auto">
            <a:xfrm flipH="1">
              <a:off x="1728" y="177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5" name="Line 34"/>
            <p:cNvSpPr>
              <a:spLocks noChangeShapeType="1"/>
            </p:cNvSpPr>
            <p:nvPr/>
          </p:nvSpPr>
          <p:spPr bwMode="auto">
            <a:xfrm>
              <a:off x="1680" y="201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6" name="Line 35"/>
            <p:cNvSpPr>
              <a:spLocks noChangeShapeType="1"/>
            </p:cNvSpPr>
            <p:nvPr/>
          </p:nvSpPr>
          <p:spPr bwMode="auto">
            <a:xfrm>
              <a:off x="1680" y="206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7" name="Text Box 36"/>
            <p:cNvSpPr txBox="1">
              <a:spLocks noChangeArrowheads="1"/>
            </p:cNvSpPr>
            <p:nvPr/>
          </p:nvSpPr>
          <p:spPr bwMode="auto">
            <a:xfrm>
              <a:off x="1536" y="2064"/>
              <a:ext cx="4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null</a:t>
              </a:r>
            </a:p>
          </p:txBody>
        </p:sp>
        <p:sp>
          <p:nvSpPr>
            <p:cNvPr id="16428" name="Line 37"/>
            <p:cNvSpPr>
              <a:spLocks noChangeShapeType="1"/>
            </p:cNvSpPr>
            <p:nvPr/>
          </p:nvSpPr>
          <p:spPr bwMode="auto">
            <a:xfrm>
              <a:off x="1344" y="1776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9" name="Text Box 38"/>
            <p:cNvSpPr txBox="1">
              <a:spLocks noChangeArrowheads="1"/>
            </p:cNvSpPr>
            <p:nvPr/>
          </p:nvSpPr>
          <p:spPr bwMode="auto">
            <a:xfrm>
              <a:off x="768" y="1920"/>
              <a:ext cx="4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null</a:t>
              </a:r>
            </a:p>
          </p:txBody>
        </p:sp>
        <p:sp>
          <p:nvSpPr>
            <p:cNvPr id="16430" name="Line 39"/>
            <p:cNvSpPr>
              <a:spLocks noChangeShapeType="1"/>
            </p:cNvSpPr>
            <p:nvPr/>
          </p:nvSpPr>
          <p:spPr bwMode="auto">
            <a:xfrm flipV="1">
              <a:off x="1344" y="187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31" name="Text Box 40"/>
            <p:cNvSpPr txBox="1">
              <a:spLocks noChangeArrowheads="1"/>
            </p:cNvSpPr>
            <p:nvPr/>
          </p:nvSpPr>
          <p:spPr bwMode="auto">
            <a:xfrm>
              <a:off x="1008" y="2256"/>
              <a:ext cx="6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baru</a:t>
              </a:r>
            </a:p>
          </p:txBody>
        </p:sp>
      </p:grpSp>
      <p:grpSp>
        <p:nvGrpSpPr>
          <p:cNvPr id="16391" name="Group 68"/>
          <p:cNvGrpSpPr>
            <a:grpSpLocks/>
          </p:cNvGrpSpPr>
          <p:nvPr/>
        </p:nvGrpSpPr>
        <p:grpSpPr bwMode="auto">
          <a:xfrm>
            <a:off x="5974597" y="2674595"/>
            <a:ext cx="4953000" cy="1662113"/>
            <a:chOff x="1536" y="2544"/>
            <a:chExt cx="3120" cy="1047"/>
          </a:xfrm>
        </p:grpSpPr>
        <p:sp>
          <p:nvSpPr>
            <p:cNvPr id="16392" name="Rectangle 42"/>
            <p:cNvSpPr>
              <a:spLocks noChangeArrowheads="1"/>
            </p:cNvSpPr>
            <p:nvPr/>
          </p:nvSpPr>
          <p:spPr bwMode="auto">
            <a:xfrm>
              <a:off x="2448" y="2544"/>
              <a:ext cx="480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393" name="Rectangle 43"/>
            <p:cNvSpPr>
              <a:spLocks noChangeArrowheads="1"/>
            </p:cNvSpPr>
            <p:nvPr/>
          </p:nvSpPr>
          <p:spPr bwMode="auto">
            <a:xfrm>
              <a:off x="2448" y="2784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394" name="Text Box 44"/>
            <p:cNvSpPr txBox="1">
              <a:spLocks noChangeArrowheads="1"/>
            </p:cNvSpPr>
            <p:nvPr/>
          </p:nvSpPr>
          <p:spPr bwMode="auto">
            <a:xfrm>
              <a:off x="2544" y="2544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8</a:t>
              </a:r>
            </a:p>
          </p:txBody>
        </p:sp>
        <p:sp>
          <p:nvSpPr>
            <p:cNvPr id="16395" name="Line 45"/>
            <p:cNvSpPr>
              <a:spLocks noChangeShapeType="1"/>
            </p:cNvSpPr>
            <p:nvPr/>
          </p:nvSpPr>
          <p:spPr bwMode="auto">
            <a:xfrm flipH="1">
              <a:off x="2304" y="288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6" name="Line 46"/>
            <p:cNvSpPr>
              <a:spLocks noChangeShapeType="1"/>
            </p:cNvSpPr>
            <p:nvPr/>
          </p:nvSpPr>
          <p:spPr bwMode="auto">
            <a:xfrm>
              <a:off x="2256" y="312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7" name="Line 47"/>
            <p:cNvSpPr>
              <a:spLocks noChangeShapeType="1"/>
            </p:cNvSpPr>
            <p:nvPr/>
          </p:nvSpPr>
          <p:spPr bwMode="auto">
            <a:xfrm>
              <a:off x="2256" y="316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8" name="Line 48"/>
            <p:cNvSpPr>
              <a:spLocks noChangeShapeType="1"/>
            </p:cNvSpPr>
            <p:nvPr/>
          </p:nvSpPr>
          <p:spPr bwMode="auto">
            <a:xfrm flipH="1">
              <a:off x="2304" y="288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9" name="Rectangle 49"/>
            <p:cNvSpPr>
              <a:spLocks noChangeArrowheads="1"/>
            </p:cNvSpPr>
            <p:nvPr/>
          </p:nvSpPr>
          <p:spPr bwMode="auto">
            <a:xfrm>
              <a:off x="2448" y="2976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00" name="Line 50"/>
            <p:cNvSpPr>
              <a:spLocks noChangeShapeType="1"/>
            </p:cNvSpPr>
            <p:nvPr/>
          </p:nvSpPr>
          <p:spPr bwMode="auto">
            <a:xfrm>
              <a:off x="2688" y="3072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1" name="Rectangle 53"/>
            <p:cNvSpPr>
              <a:spLocks noChangeArrowheads="1"/>
            </p:cNvSpPr>
            <p:nvPr/>
          </p:nvSpPr>
          <p:spPr bwMode="auto">
            <a:xfrm>
              <a:off x="3312" y="2544"/>
              <a:ext cx="480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02" name="Rectangle 54"/>
            <p:cNvSpPr>
              <a:spLocks noChangeArrowheads="1"/>
            </p:cNvSpPr>
            <p:nvPr/>
          </p:nvSpPr>
          <p:spPr bwMode="auto">
            <a:xfrm>
              <a:off x="3312" y="2784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03" name="Text Box 55"/>
            <p:cNvSpPr txBox="1">
              <a:spLocks noChangeArrowheads="1"/>
            </p:cNvSpPr>
            <p:nvPr/>
          </p:nvSpPr>
          <p:spPr bwMode="auto">
            <a:xfrm>
              <a:off x="3408" y="2544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10</a:t>
              </a:r>
            </a:p>
          </p:txBody>
        </p:sp>
        <p:sp>
          <p:nvSpPr>
            <p:cNvPr id="16404" name="Line 56"/>
            <p:cNvSpPr>
              <a:spLocks noChangeShapeType="1"/>
            </p:cNvSpPr>
            <p:nvPr/>
          </p:nvSpPr>
          <p:spPr bwMode="auto">
            <a:xfrm flipH="1">
              <a:off x="2928" y="2880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5" name="Rectangle 57"/>
            <p:cNvSpPr>
              <a:spLocks noChangeArrowheads="1"/>
            </p:cNvSpPr>
            <p:nvPr/>
          </p:nvSpPr>
          <p:spPr bwMode="auto">
            <a:xfrm>
              <a:off x="3312" y="2976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06" name="Line 58"/>
            <p:cNvSpPr>
              <a:spLocks noChangeShapeType="1"/>
            </p:cNvSpPr>
            <p:nvPr/>
          </p:nvSpPr>
          <p:spPr bwMode="auto">
            <a:xfrm flipH="1">
              <a:off x="3936" y="307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7" name="Line 59"/>
            <p:cNvSpPr>
              <a:spLocks noChangeShapeType="1"/>
            </p:cNvSpPr>
            <p:nvPr/>
          </p:nvSpPr>
          <p:spPr bwMode="auto">
            <a:xfrm>
              <a:off x="3888" y="331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8" name="Line 60"/>
            <p:cNvSpPr>
              <a:spLocks noChangeShapeType="1"/>
            </p:cNvSpPr>
            <p:nvPr/>
          </p:nvSpPr>
          <p:spPr bwMode="auto">
            <a:xfrm>
              <a:off x="3888" y="336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9" name="Text Box 61"/>
            <p:cNvSpPr txBox="1">
              <a:spLocks noChangeArrowheads="1"/>
            </p:cNvSpPr>
            <p:nvPr/>
          </p:nvSpPr>
          <p:spPr bwMode="auto">
            <a:xfrm>
              <a:off x="3744" y="3360"/>
              <a:ext cx="4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null</a:t>
              </a:r>
            </a:p>
          </p:txBody>
        </p:sp>
        <p:sp>
          <p:nvSpPr>
            <p:cNvPr id="16410" name="Line 62"/>
            <p:cNvSpPr>
              <a:spLocks noChangeShapeType="1"/>
            </p:cNvSpPr>
            <p:nvPr/>
          </p:nvSpPr>
          <p:spPr bwMode="auto">
            <a:xfrm>
              <a:off x="3552" y="3072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1" name="Text Box 63"/>
            <p:cNvSpPr txBox="1">
              <a:spLocks noChangeArrowheads="1"/>
            </p:cNvSpPr>
            <p:nvPr/>
          </p:nvSpPr>
          <p:spPr bwMode="auto">
            <a:xfrm>
              <a:off x="2112" y="3216"/>
              <a:ext cx="4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null</a:t>
              </a:r>
            </a:p>
          </p:txBody>
        </p:sp>
        <p:sp>
          <p:nvSpPr>
            <p:cNvPr id="16412" name="Line 64"/>
            <p:cNvSpPr>
              <a:spLocks noChangeShapeType="1"/>
            </p:cNvSpPr>
            <p:nvPr/>
          </p:nvSpPr>
          <p:spPr bwMode="auto">
            <a:xfrm flipV="1">
              <a:off x="2064" y="2649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3" name="Text Box 65"/>
            <p:cNvSpPr txBox="1">
              <a:spLocks noChangeArrowheads="1"/>
            </p:cNvSpPr>
            <p:nvPr/>
          </p:nvSpPr>
          <p:spPr bwMode="auto">
            <a:xfrm>
              <a:off x="1536" y="2553"/>
              <a:ext cx="4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head</a:t>
              </a:r>
            </a:p>
          </p:txBody>
        </p:sp>
        <p:sp>
          <p:nvSpPr>
            <p:cNvPr id="16414" name="Line 66"/>
            <p:cNvSpPr>
              <a:spLocks noChangeShapeType="1"/>
            </p:cNvSpPr>
            <p:nvPr/>
          </p:nvSpPr>
          <p:spPr bwMode="auto">
            <a:xfrm flipH="1" flipV="1">
              <a:off x="3792" y="264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5" name="Text Box 67"/>
            <p:cNvSpPr txBox="1">
              <a:spLocks noChangeArrowheads="1"/>
            </p:cNvSpPr>
            <p:nvPr/>
          </p:nvSpPr>
          <p:spPr bwMode="auto">
            <a:xfrm>
              <a:off x="4176" y="2544"/>
              <a:ext cx="4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tail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8196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CCCD79F-A215-4AFB-9F5E-1107356E2F87}" type="slidenum">
              <a:rPr lang="en-US" altLang="en-US"/>
              <a:pPr eaLnBrk="1" hangingPunct="1"/>
              <a:t>21</a:t>
            </a:fld>
            <a:endParaRPr lang="en-US" altLang="en-US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Sisip Akhir List</a:t>
            </a:r>
          </a:p>
        </p:txBody>
      </p:sp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1143000" y="1931015"/>
            <a:ext cx="4876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en-US" sz="2400" dirty="0">
                <a:latin typeface="+mn-lt"/>
              </a:rPr>
              <a:t>1.  </a:t>
            </a:r>
            <a:r>
              <a:rPr lang="en-GB" altLang="en-US" sz="2400" i="1" dirty="0" err="1">
                <a:latin typeface="+mn-lt"/>
              </a:rPr>
              <a:t>baru</a:t>
            </a:r>
            <a:r>
              <a:rPr lang="en-GB" altLang="en-US" sz="2400" i="1" dirty="0">
                <a:latin typeface="+mn-lt"/>
              </a:rPr>
              <a:t>-&gt;</a:t>
            </a:r>
            <a:r>
              <a:rPr lang="en-GB" altLang="en-US" sz="2400" i="1" dirty="0" err="1">
                <a:latin typeface="+mn-lt"/>
              </a:rPr>
              <a:t>prev</a:t>
            </a:r>
            <a:r>
              <a:rPr lang="en-GB" altLang="en-US" sz="2400" i="1" dirty="0">
                <a:latin typeface="+mn-lt"/>
              </a:rPr>
              <a:t> </a:t>
            </a:r>
            <a:r>
              <a:rPr lang="en-GB" altLang="en-US" sz="2400" dirty="0" err="1">
                <a:latin typeface="+mn-lt"/>
              </a:rPr>
              <a:t>menunjuk</a:t>
            </a:r>
            <a:r>
              <a:rPr lang="en-GB" altLang="en-US" sz="2400" dirty="0">
                <a:latin typeface="+mn-lt"/>
              </a:rPr>
              <a:t> </a:t>
            </a:r>
            <a:r>
              <a:rPr lang="en-GB" altLang="en-US" sz="2400" dirty="0" err="1">
                <a:latin typeface="+mn-lt"/>
              </a:rPr>
              <a:t>simpul</a:t>
            </a:r>
            <a:r>
              <a:rPr lang="en-GB" altLang="en-US" sz="2400" dirty="0">
                <a:latin typeface="+mn-lt"/>
              </a:rPr>
              <a:t> </a:t>
            </a:r>
            <a:r>
              <a:rPr lang="en-GB" altLang="en-US" sz="2400" i="1" dirty="0">
                <a:latin typeface="+mn-lt"/>
              </a:rPr>
              <a:t>tail</a:t>
            </a:r>
            <a:endParaRPr lang="en-US" altLang="en-US" sz="2400" i="1" dirty="0">
              <a:latin typeface="+mn-lt"/>
            </a:endParaRPr>
          </a:p>
        </p:txBody>
      </p:sp>
      <p:grpSp>
        <p:nvGrpSpPr>
          <p:cNvPr id="17413" name="Group 78"/>
          <p:cNvGrpSpPr>
            <a:grpSpLocks/>
          </p:cNvGrpSpPr>
          <p:nvPr/>
        </p:nvGrpSpPr>
        <p:grpSpPr bwMode="auto">
          <a:xfrm>
            <a:off x="2452607" y="3236564"/>
            <a:ext cx="6858000" cy="1966913"/>
            <a:chOff x="768" y="1488"/>
            <a:chExt cx="4320" cy="1239"/>
          </a:xfrm>
        </p:grpSpPr>
        <p:grpSp>
          <p:nvGrpSpPr>
            <p:cNvPr id="17414" name="Group 36"/>
            <p:cNvGrpSpPr>
              <a:grpSpLocks/>
            </p:cNvGrpSpPr>
            <p:nvPr/>
          </p:nvGrpSpPr>
          <p:grpSpPr bwMode="auto">
            <a:xfrm>
              <a:off x="768" y="1488"/>
              <a:ext cx="3120" cy="1047"/>
              <a:chOff x="1536" y="2544"/>
              <a:chExt cx="3120" cy="1047"/>
            </a:xfrm>
          </p:grpSpPr>
          <p:sp>
            <p:nvSpPr>
              <p:cNvPr id="17427" name="Rectangle 37"/>
              <p:cNvSpPr>
                <a:spLocks noChangeArrowheads="1"/>
              </p:cNvSpPr>
              <p:nvPr/>
            </p:nvSpPr>
            <p:spPr bwMode="auto">
              <a:xfrm>
                <a:off x="2448" y="2544"/>
                <a:ext cx="480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428" name="Rectangle 38"/>
              <p:cNvSpPr>
                <a:spLocks noChangeArrowheads="1"/>
              </p:cNvSpPr>
              <p:nvPr/>
            </p:nvSpPr>
            <p:spPr bwMode="auto">
              <a:xfrm>
                <a:off x="2448" y="2784"/>
                <a:ext cx="480" cy="192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429" name="Text Box 39"/>
              <p:cNvSpPr txBox="1">
                <a:spLocks noChangeArrowheads="1"/>
              </p:cNvSpPr>
              <p:nvPr/>
            </p:nvSpPr>
            <p:spPr bwMode="auto">
              <a:xfrm>
                <a:off x="2544" y="2544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8</a:t>
                </a:r>
              </a:p>
            </p:txBody>
          </p:sp>
          <p:sp>
            <p:nvSpPr>
              <p:cNvPr id="17430" name="Line 40"/>
              <p:cNvSpPr>
                <a:spLocks noChangeShapeType="1"/>
              </p:cNvSpPr>
              <p:nvPr/>
            </p:nvSpPr>
            <p:spPr bwMode="auto">
              <a:xfrm flipH="1">
                <a:off x="2304" y="2880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31" name="Line 41"/>
              <p:cNvSpPr>
                <a:spLocks noChangeShapeType="1"/>
              </p:cNvSpPr>
              <p:nvPr/>
            </p:nvSpPr>
            <p:spPr bwMode="auto">
              <a:xfrm>
                <a:off x="2256" y="3120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32" name="Line 42"/>
              <p:cNvSpPr>
                <a:spLocks noChangeShapeType="1"/>
              </p:cNvSpPr>
              <p:nvPr/>
            </p:nvSpPr>
            <p:spPr bwMode="auto">
              <a:xfrm>
                <a:off x="2256" y="3168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33" name="Line 43"/>
              <p:cNvSpPr>
                <a:spLocks noChangeShapeType="1"/>
              </p:cNvSpPr>
              <p:nvPr/>
            </p:nvSpPr>
            <p:spPr bwMode="auto">
              <a:xfrm flipH="1">
                <a:off x="2304" y="2880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34" name="Rectangle 44"/>
              <p:cNvSpPr>
                <a:spLocks noChangeArrowheads="1"/>
              </p:cNvSpPr>
              <p:nvPr/>
            </p:nvSpPr>
            <p:spPr bwMode="auto">
              <a:xfrm>
                <a:off x="2448" y="2976"/>
                <a:ext cx="480" cy="192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435" name="Line 45"/>
              <p:cNvSpPr>
                <a:spLocks noChangeShapeType="1"/>
              </p:cNvSpPr>
              <p:nvPr/>
            </p:nvSpPr>
            <p:spPr bwMode="auto">
              <a:xfrm>
                <a:off x="2688" y="307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36" name="Rectangle 46"/>
              <p:cNvSpPr>
                <a:spLocks noChangeArrowheads="1"/>
              </p:cNvSpPr>
              <p:nvPr/>
            </p:nvSpPr>
            <p:spPr bwMode="auto">
              <a:xfrm>
                <a:off x="3312" y="2544"/>
                <a:ext cx="480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437" name="Rectangle 47"/>
              <p:cNvSpPr>
                <a:spLocks noChangeArrowheads="1"/>
              </p:cNvSpPr>
              <p:nvPr/>
            </p:nvSpPr>
            <p:spPr bwMode="auto">
              <a:xfrm>
                <a:off x="3312" y="2784"/>
                <a:ext cx="480" cy="192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438" name="Text Box 48"/>
              <p:cNvSpPr txBox="1">
                <a:spLocks noChangeArrowheads="1"/>
              </p:cNvSpPr>
              <p:nvPr/>
            </p:nvSpPr>
            <p:spPr bwMode="auto">
              <a:xfrm>
                <a:off x="3408" y="2544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10</a:t>
                </a:r>
              </a:p>
            </p:txBody>
          </p:sp>
          <p:sp>
            <p:nvSpPr>
              <p:cNvPr id="17439" name="Line 49"/>
              <p:cNvSpPr>
                <a:spLocks noChangeShapeType="1"/>
              </p:cNvSpPr>
              <p:nvPr/>
            </p:nvSpPr>
            <p:spPr bwMode="auto">
              <a:xfrm flipH="1">
                <a:off x="2928" y="288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40" name="Rectangle 50"/>
              <p:cNvSpPr>
                <a:spLocks noChangeArrowheads="1"/>
              </p:cNvSpPr>
              <p:nvPr/>
            </p:nvSpPr>
            <p:spPr bwMode="auto">
              <a:xfrm>
                <a:off x="3312" y="2976"/>
                <a:ext cx="480" cy="192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441" name="Line 51"/>
              <p:cNvSpPr>
                <a:spLocks noChangeShapeType="1"/>
              </p:cNvSpPr>
              <p:nvPr/>
            </p:nvSpPr>
            <p:spPr bwMode="auto">
              <a:xfrm flipH="1">
                <a:off x="3936" y="3072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42" name="Line 52"/>
              <p:cNvSpPr>
                <a:spLocks noChangeShapeType="1"/>
              </p:cNvSpPr>
              <p:nvPr/>
            </p:nvSpPr>
            <p:spPr bwMode="auto">
              <a:xfrm>
                <a:off x="3888" y="3312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43" name="Line 53"/>
              <p:cNvSpPr>
                <a:spLocks noChangeShapeType="1"/>
              </p:cNvSpPr>
              <p:nvPr/>
            </p:nvSpPr>
            <p:spPr bwMode="auto">
              <a:xfrm>
                <a:off x="3888" y="3360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44" name="Text Box 54"/>
              <p:cNvSpPr txBox="1">
                <a:spLocks noChangeArrowheads="1"/>
              </p:cNvSpPr>
              <p:nvPr/>
            </p:nvSpPr>
            <p:spPr bwMode="auto">
              <a:xfrm>
                <a:off x="3744" y="3360"/>
                <a:ext cx="43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null</a:t>
                </a:r>
              </a:p>
            </p:txBody>
          </p:sp>
          <p:sp>
            <p:nvSpPr>
              <p:cNvPr id="17445" name="Line 55"/>
              <p:cNvSpPr>
                <a:spLocks noChangeShapeType="1"/>
              </p:cNvSpPr>
              <p:nvPr/>
            </p:nvSpPr>
            <p:spPr bwMode="auto">
              <a:xfrm>
                <a:off x="3552" y="3072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46" name="Text Box 56"/>
              <p:cNvSpPr txBox="1">
                <a:spLocks noChangeArrowheads="1"/>
              </p:cNvSpPr>
              <p:nvPr/>
            </p:nvSpPr>
            <p:spPr bwMode="auto">
              <a:xfrm>
                <a:off x="2112" y="3216"/>
                <a:ext cx="43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null</a:t>
                </a:r>
              </a:p>
            </p:txBody>
          </p:sp>
          <p:sp>
            <p:nvSpPr>
              <p:cNvPr id="17447" name="Line 57"/>
              <p:cNvSpPr>
                <a:spLocks noChangeShapeType="1"/>
              </p:cNvSpPr>
              <p:nvPr/>
            </p:nvSpPr>
            <p:spPr bwMode="auto">
              <a:xfrm flipV="1">
                <a:off x="2064" y="2649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48" name="Text Box 58"/>
              <p:cNvSpPr txBox="1">
                <a:spLocks noChangeArrowheads="1"/>
              </p:cNvSpPr>
              <p:nvPr/>
            </p:nvSpPr>
            <p:spPr bwMode="auto">
              <a:xfrm>
                <a:off x="1536" y="2553"/>
                <a:ext cx="48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head</a:t>
                </a:r>
              </a:p>
            </p:txBody>
          </p:sp>
          <p:sp>
            <p:nvSpPr>
              <p:cNvPr id="17449" name="Line 59"/>
              <p:cNvSpPr>
                <a:spLocks noChangeShapeType="1"/>
              </p:cNvSpPr>
              <p:nvPr/>
            </p:nvSpPr>
            <p:spPr bwMode="auto">
              <a:xfrm flipH="1" flipV="1">
                <a:off x="3792" y="2640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50" name="Text Box 60"/>
              <p:cNvSpPr txBox="1">
                <a:spLocks noChangeArrowheads="1"/>
              </p:cNvSpPr>
              <p:nvPr/>
            </p:nvSpPr>
            <p:spPr bwMode="auto">
              <a:xfrm>
                <a:off x="4176" y="2544"/>
                <a:ext cx="48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tail</a:t>
                </a:r>
              </a:p>
            </p:txBody>
          </p:sp>
        </p:grpSp>
        <p:sp>
          <p:nvSpPr>
            <p:cNvPr id="17415" name="Rectangle 62"/>
            <p:cNvSpPr>
              <a:spLocks noChangeArrowheads="1"/>
            </p:cNvSpPr>
            <p:nvPr/>
          </p:nvSpPr>
          <p:spPr bwMode="auto">
            <a:xfrm>
              <a:off x="4224" y="1488"/>
              <a:ext cx="480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16" name="Rectangle 63"/>
            <p:cNvSpPr>
              <a:spLocks noChangeArrowheads="1"/>
            </p:cNvSpPr>
            <p:nvPr/>
          </p:nvSpPr>
          <p:spPr bwMode="auto">
            <a:xfrm>
              <a:off x="4224" y="1728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17" name="Text Box 64"/>
            <p:cNvSpPr txBox="1">
              <a:spLocks noChangeArrowheads="1"/>
            </p:cNvSpPr>
            <p:nvPr/>
          </p:nvSpPr>
          <p:spPr bwMode="auto">
            <a:xfrm>
              <a:off x="4320" y="1488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6</a:t>
              </a:r>
            </a:p>
          </p:txBody>
        </p:sp>
        <p:sp>
          <p:nvSpPr>
            <p:cNvPr id="17418" name="Line 68"/>
            <p:cNvSpPr>
              <a:spLocks noChangeShapeType="1"/>
            </p:cNvSpPr>
            <p:nvPr/>
          </p:nvSpPr>
          <p:spPr bwMode="auto">
            <a:xfrm flipH="1" flipV="1">
              <a:off x="3024" y="1824"/>
              <a:ext cx="1440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9" name="Rectangle 69"/>
            <p:cNvSpPr>
              <a:spLocks noChangeArrowheads="1"/>
            </p:cNvSpPr>
            <p:nvPr/>
          </p:nvSpPr>
          <p:spPr bwMode="auto">
            <a:xfrm>
              <a:off x="4224" y="1920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20" name="Line 70"/>
            <p:cNvSpPr>
              <a:spLocks noChangeShapeType="1"/>
            </p:cNvSpPr>
            <p:nvPr/>
          </p:nvSpPr>
          <p:spPr bwMode="auto">
            <a:xfrm flipH="1">
              <a:off x="4848" y="20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1" name="Line 71"/>
            <p:cNvSpPr>
              <a:spLocks noChangeShapeType="1"/>
            </p:cNvSpPr>
            <p:nvPr/>
          </p:nvSpPr>
          <p:spPr bwMode="auto">
            <a:xfrm>
              <a:off x="4800" y="225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2" name="Line 72"/>
            <p:cNvSpPr>
              <a:spLocks noChangeShapeType="1"/>
            </p:cNvSpPr>
            <p:nvPr/>
          </p:nvSpPr>
          <p:spPr bwMode="auto">
            <a:xfrm>
              <a:off x="4800" y="230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3" name="Text Box 73"/>
            <p:cNvSpPr txBox="1">
              <a:spLocks noChangeArrowheads="1"/>
            </p:cNvSpPr>
            <p:nvPr/>
          </p:nvSpPr>
          <p:spPr bwMode="auto">
            <a:xfrm>
              <a:off x="4656" y="2304"/>
              <a:ext cx="4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null</a:t>
              </a:r>
            </a:p>
          </p:txBody>
        </p:sp>
        <p:sp>
          <p:nvSpPr>
            <p:cNvPr id="17424" name="Line 74"/>
            <p:cNvSpPr>
              <a:spLocks noChangeShapeType="1"/>
            </p:cNvSpPr>
            <p:nvPr/>
          </p:nvSpPr>
          <p:spPr bwMode="auto">
            <a:xfrm>
              <a:off x="4464" y="2016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5" name="Line 76"/>
            <p:cNvSpPr>
              <a:spLocks noChangeShapeType="1"/>
            </p:cNvSpPr>
            <p:nvPr/>
          </p:nvSpPr>
          <p:spPr bwMode="auto">
            <a:xfrm flipV="1">
              <a:off x="4464" y="211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6" name="Text Box 77"/>
            <p:cNvSpPr txBox="1">
              <a:spLocks noChangeArrowheads="1"/>
            </p:cNvSpPr>
            <p:nvPr/>
          </p:nvSpPr>
          <p:spPr bwMode="auto">
            <a:xfrm>
              <a:off x="4128" y="2496"/>
              <a:ext cx="6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baru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4053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6C1FE69-2345-4645-937D-DE8FC36B604D}" type="slidenum">
              <a:rPr lang="en-US" altLang="en-US"/>
              <a:pPr eaLnBrk="1" hangingPunct="1"/>
              <a:t>22</a:t>
            </a:fld>
            <a:endParaRPr lang="en-US" altLang="en-US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Sisip Akhir List</a:t>
            </a:r>
          </a:p>
        </p:txBody>
      </p:sp>
      <p:sp>
        <p:nvSpPr>
          <p:cNvPr id="18436" name="Text Box 3"/>
          <p:cNvSpPr txBox="1">
            <a:spLocks noChangeArrowheads="1"/>
          </p:cNvSpPr>
          <p:nvPr/>
        </p:nvSpPr>
        <p:spPr bwMode="auto">
          <a:xfrm>
            <a:off x="1143000" y="1884850"/>
            <a:ext cx="4800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en-US" sz="2400" dirty="0">
                <a:latin typeface="+mn-lt"/>
              </a:rPr>
              <a:t>2.  </a:t>
            </a:r>
            <a:r>
              <a:rPr lang="en-GB" altLang="en-US" sz="2400" i="1" dirty="0">
                <a:latin typeface="+mn-lt"/>
              </a:rPr>
              <a:t>tail-&gt;next </a:t>
            </a:r>
            <a:r>
              <a:rPr lang="en-GB" altLang="en-US" sz="2400" dirty="0" err="1">
                <a:latin typeface="+mn-lt"/>
              </a:rPr>
              <a:t>menunjuk</a:t>
            </a:r>
            <a:r>
              <a:rPr lang="en-GB" altLang="en-US" sz="2400" dirty="0">
                <a:latin typeface="+mn-lt"/>
              </a:rPr>
              <a:t> </a:t>
            </a:r>
            <a:r>
              <a:rPr lang="en-GB" altLang="en-US" sz="2400" dirty="0" err="1">
                <a:latin typeface="+mn-lt"/>
              </a:rPr>
              <a:t>simpul</a:t>
            </a:r>
            <a:r>
              <a:rPr lang="en-GB" altLang="en-US" sz="2400" dirty="0">
                <a:latin typeface="+mn-lt"/>
              </a:rPr>
              <a:t> </a:t>
            </a:r>
            <a:r>
              <a:rPr lang="en-GB" altLang="en-US" sz="2400" i="1" dirty="0" err="1">
                <a:latin typeface="+mn-lt"/>
              </a:rPr>
              <a:t>baru</a:t>
            </a:r>
            <a:endParaRPr lang="en-US" altLang="en-US" sz="2400" i="1" dirty="0">
              <a:latin typeface="+mn-lt"/>
            </a:endParaRPr>
          </a:p>
        </p:txBody>
      </p:sp>
      <p:grpSp>
        <p:nvGrpSpPr>
          <p:cNvPr id="18437" name="Group 42"/>
          <p:cNvGrpSpPr>
            <a:grpSpLocks/>
          </p:cNvGrpSpPr>
          <p:nvPr/>
        </p:nvGrpSpPr>
        <p:grpSpPr bwMode="auto">
          <a:xfrm>
            <a:off x="2514600" y="3115116"/>
            <a:ext cx="6858000" cy="1966913"/>
            <a:chOff x="624" y="1824"/>
            <a:chExt cx="4320" cy="1239"/>
          </a:xfrm>
        </p:grpSpPr>
        <p:sp>
          <p:nvSpPr>
            <p:cNvPr id="18438" name="Rectangle 6"/>
            <p:cNvSpPr>
              <a:spLocks noChangeArrowheads="1"/>
            </p:cNvSpPr>
            <p:nvPr/>
          </p:nvSpPr>
          <p:spPr bwMode="auto">
            <a:xfrm>
              <a:off x="1536" y="1824"/>
              <a:ext cx="480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39" name="Rectangle 7"/>
            <p:cNvSpPr>
              <a:spLocks noChangeArrowheads="1"/>
            </p:cNvSpPr>
            <p:nvPr/>
          </p:nvSpPr>
          <p:spPr bwMode="auto">
            <a:xfrm>
              <a:off x="1536" y="2064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40" name="Text Box 8"/>
            <p:cNvSpPr txBox="1">
              <a:spLocks noChangeArrowheads="1"/>
            </p:cNvSpPr>
            <p:nvPr/>
          </p:nvSpPr>
          <p:spPr bwMode="auto">
            <a:xfrm>
              <a:off x="1632" y="1824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8</a:t>
              </a:r>
            </a:p>
          </p:txBody>
        </p:sp>
        <p:sp>
          <p:nvSpPr>
            <p:cNvPr id="18441" name="Line 9"/>
            <p:cNvSpPr>
              <a:spLocks noChangeShapeType="1"/>
            </p:cNvSpPr>
            <p:nvPr/>
          </p:nvSpPr>
          <p:spPr bwMode="auto">
            <a:xfrm flipH="1">
              <a:off x="1392" y="216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2" name="Line 10"/>
            <p:cNvSpPr>
              <a:spLocks noChangeShapeType="1"/>
            </p:cNvSpPr>
            <p:nvPr/>
          </p:nvSpPr>
          <p:spPr bwMode="auto">
            <a:xfrm>
              <a:off x="1344" y="240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3" name="Line 11"/>
            <p:cNvSpPr>
              <a:spLocks noChangeShapeType="1"/>
            </p:cNvSpPr>
            <p:nvPr/>
          </p:nvSpPr>
          <p:spPr bwMode="auto">
            <a:xfrm>
              <a:off x="1344" y="244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4" name="Line 12"/>
            <p:cNvSpPr>
              <a:spLocks noChangeShapeType="1"/>
            </p:cNvSpPr>
            <p:nvPr/>
          </p:nvSpPr>
          <p:spPr bwMode="auto">
            <a:xfrm flipH="1">
              <a:off x="1392" y="21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5" name="Rectangle 13"/>
            <p:cNvSpPr>
              <a:spLocks noChangeArrowheads="1"/>
            </p:cNvSpPr>
            <p:nvPr/>
          </p:nvSpPr>
          <p:spPr bwMode="auto">
            <a:xfrm>
              <a:off x="1536" y="2256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46" name="Line 14"/>
            <p:cNvSpPr>
              <a:spLocks noChangeShapeType="1"/>
            </p:cNvSpPr>
            <p:nvPr/>
          </p:nvSpPr>
          <p:spPr bwMode="auto">
            <a:xfrm>
              <a:off x="1776" y="2352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7" name="Rectangle 15"/>
            <p:cNvSpPr>
              <a:spLocks noChangeArrowheads="1"/>
            </p:cNvSpPr>
            <p:nvPr/>
          </p:nvSpPr>
          <p:spPr bwMode="auto">
            <a:xfrm>
              <a:off x="2400" y="1824"/>
              <a:ext cx="480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48" name="Rectangle 16"/>
            <p:cNvSpPr>
              <a:spLocks noChangeArrowheads="1"/>
            </p:cNvSpPr>
            <p:nvPr/>
          </p:nvSpPr>
          <p:spPr bwMode="auto">
            <a:xfrm>
              <a:off x="2400" y="2064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49" name="Text Box 17"/>
            <p:cNvSpPr txBox="1">
              <a:spLocks noChangeArrowheads="1"/>
            </p:cNvSpPr>
            <p:nvPr/>
          </p:nvSpPr>
          <p:spPr bwMode="auto">
            <a:xfrm>
              <a:off x="2496" y="1824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10</a:t>
              </a:r>
            </a:p>
          </p:txBody>
        </p:sp>
        <p:sp>
          <p:nvSpPr>
            <p:cNvPr id="18450" name="Line 18"/>
            <p:cNvSpPr>
              <a:spLocks noChangeShapeType="1"/>
            </p:cNvSpPr>
            <p:nvPr/>
          </p:nvSpPr>
          <p:spPr bwMode="auto">
            <a:xfrm flipH="1">
              <a:off x="2016" y="2160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1" name="Rectangle 19"/>
            <p:cNvSpPr>
              <a:spLocks noChangeArrowheads="1"/>
            </p:cNvSpPr>
            <p:nvPr/>
          </p:nvSpPr>
          <p:spPr bwMode="auto">
            <a:xfrm>
              <a:off x="2400" y="2256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52" name="Line 24"/>
            <p:cNvSpPr>
              <a:spLocks noChangeShapeType="1"/>
            </p:cNvSpPr>
            <p:nvPr/>
          </p:nvSpPr>
          <p:spPr bwMode="auto">
            <a:xfrm>
              <a:off x="2640" y="2352"/>
              <a:ext cx="1440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3" name="Text Box 25"/>
            <p:cNvSpPr txBox="1">
              <a:spLocks noChangeArrowheads="1"/>
            </p:cNvSpPr>
            <p:nvPr/>
          </p:nvSpPr>
          <p:spPr bwMode="auto">
            <a:xfrm>
              <a:off x="1200" y="2496"/>
              <a:ext cx="4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null</a:t>
              </a:r>
            </a:p>
          </p:txBody>
        </p:sp>
        <p:sp>
          <p:nvSpPr>
            <p:cNvPr id="18454" name="Line 26"/>
            <p:cNvSpPr>
              <a:spLocks noChangeShapeType="1"/>
            </p:cNvSpPr>
            <p:nvPr/>
          </p:nvSpPr>
          <p:spPr bwMode="auto">
            <a:xfrm flipV="1">
              <a:off x="1152" y="1929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5" name="Text Box 27"/>
            <p:cNvSpPr txBox="1">
              <a:spLocks noChangeArrowheads="1"/>
            </p:cNvSpPr>
            <p:nvPr/>
          </p:nvSpPr>
          <p:spPr bwMode="auto">
            <a:xfrm>
              <a:off x="624" y="1833"/>
              <a:ext cx="4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head</a:t>
              </a:r>
            </a:p>
          </p:txBody>
        </p:sp>
        <p:sp>
          <p:nvSpPr>
            <p:cNvPr id="18456" name="Line 28"/>
            <p:cNvSpPr>
              <a:spLocks noChangeShapeType="1"/>
            </p:cNvSpPr>
            <p:nvPr/>
          </p:nvSpPr>
          <p:spPr bwMode="auto">
            <a:xfrm flipH="1" flipV="1">
              <a:off x="2880" y="192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7" name="Text Box 29"/>
            <p:cNvSpPr txBox="1">
              <a:spLocks noChangeArrowheads="1"/>
            </p:cNvSpPr>
            <p:nvPr/>
          </p:nvSpPr>
          <p:spPr bwMode="auto">
            <a:xfrm>
              <a:off x="3264" y="1824"/>
              <a:ext cx="4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tail</a:t>
              </a:r>
            </a:p>
          </p:txBody>
        </p:sp>
        <p:sp>
          <p:nvSpPr>
            <p:cNvPr id="18458" name="Rectangle 30"/>
            <p:cNvSpPr>
              <a:spLocks noChangeArrowheads="1"/>
            </p:cNvSpPr>
            <p:nvPr/>
          </p:nvSpPr>
          <p:spPr bwMode="auto">
            <a:xfrm>
              <a:off x="4080" y="1824"/>
              <a:ext cx="480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59" name="Rectangle 31"/>
            <p:cNvSpPr>
              <a:spLocks noChangeArrowheads="1"/>
            </p:cNvSpPr>
            <p:nvPr/>
          </p:nvSpPr>
          <p:spPr bwMode="auto">
            <a:xfrm>
              <a:off x="4080" y="2064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60" name="Text Box 32"/>
            <p:cNvSpPr txBox="1">
              <a:spLocks noChangeArrowheads="1"/>
            </p:cNvSpPr>
            <p:nvPr/>
          </p:nvSpPr>
          <p:spPr bwMode="auto">
            <a:xfrm>
              <a:off x="4176" y="1824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6</a:t>
              </a:r>
            </a:p>
          </p:txBody>
        </p:sp>
        <p:sp>
          <p:nvSpPr>
            <p:cNvPr id="18461" name="Line 33"/>
            <p:cNvSpPr>
              <a:spLocks noChangeShapeType="1"/>
            </p:cNvSpPr>
            <p:nvPr/>
          </p:nvSpPr>
          <p:spPr bwMode="auto">
            <a:xfrm flipH="1" flipV="1">
              <a:off x="2880" y="2160"/>
              <a:ext cx="14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2" name="Rectangle 34"/>
            <p:cNvSpPr>
              <a:spLocks noChangeArrowheads="1"/>
            </p:cNvSpPr>
            <p:nvPr/>
          </p:nvSpPr>
          <p:spPr bwMode="auto">
            <a:xfrm>
              <a:off x="4080" y="2256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63" name="Line 35"/>
            <p:cNvSpPr>
              <a:spLocks noChangeShapeType="1"/>
            </p:cNvSpPr>
            <p:nvPr/>
          </p:nvSpPr>
          <p:spPr bwMode="auto">
            <a:xfrm flipH="1">
              <a:off x="4704" y="235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4" name="Line 36"/>
            <p:cNvSpPr>
              <a:spLocks noChangeShapeType="1"/>
            </p:cNvSpPr>
            <p:nvPr/>
          </p:nvSpPr>
          <p:spPr bwMode="auto">
            <a:xfrm>
              <a:off x="4656" y="259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5" name="Line 37"/>
            <p:cNvSpPr>
              <a:spLocks noChangeShapeType="1"/>
            </p:cNvSpPr>
            <p:nvPr/>
          </p:nvSpPr>
          <p:spPr bwMode="auto">
            <a:xfrm>
              <a:off x="4656" y="264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6" name="Text Box 38"/>
            <p:cNvSpPr txBox="1">
              <a:spLocks noChangeArrowheads="1"/>
            </p:cNvSpPr>
            <p:nvPr/>
          </p:nvSpPr>
          <p:spPr bwMode="auto">
            <a:xfrm>
              <a:off x="4512" y="2640"/>
              <a:ext cx="4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null</a:t>
              </a:r>
            </a:p>
          </p:txBody>
        </p:sp>
        <p:sp>
          <p:nvSpPr>
            <p:cNvPr id="18467" name="Line 39"/>
            <p:cNvSpPr>
              <a:spLocks noChangeShapeType="1"/>
            </p:cNvSpPr>
            <p:nvPr/>
          </p:nvSpPr>
          <p:spPr bwMode="auto">
            <a:xfrm>
              <a:off x="4320" y="2352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8" name="Line 40"/>
            <p:cNvSpPr>
              <a:spLocks noChangeShapeType="1"/>
            </p:cNvSpPr>
            <p:nvPr/>
          </p:nvSpPr>
          <p:spPr bwMode="auto">
            <a:xfrm flipV="1">
              <a:off x="4320" y="244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9" name="Text Box 41"/>
            <p:cNvSpPr txBox="1">
              <a:spLocks noChangeArrowheads="1"/>
            </p:cNvSpPr>
            <p:nvPr/>
          </p:nvSpPr>
          <p:spPr bwMode="auto">
            <a:xfrm>
              <a:off x="3984" y="2832"/>
              <a:ext cx="6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baru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8537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A4331E4-81C3-44FF-AFD5-3DC05496EE58}" type="slidenum">
              <a:rPr lang="en-US" altLang="en-US"/>
              <a:pPr eaLnBrk="1" hangingPunct="1"/>
              <a:t>23</a:t>
            </a:fld>
            <a:endParaRPr lang="en-US" altLang="en-US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Sisip Akhir List</a:t>
            </a:r>
          </a:p>
        </p:txBody>
      </p:sp>
      <p:sp>
        <p:nvSpPr>
          <p:cNvPr id="19460" name="Text Box 3"/>
          <p:cNvSpPr txBox="1">
            <a:spLocks noChangeArrowheads="1"/>
          </p:cNvSpPr>
          <p:nvPr/>
        </p:nvSpPr>
        <p:spPr bwMode="auto">
          <a:xfrm>
            <a:off x="1219200" y="1943102"/>
            <a:ext cx="426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en-US" sz="2400" dirty="0">
                <a:latin typeface="+mn-lt"/>
              </a:rPr>
              <a:t>3.  </a:t>
            </a:r>
            <a:r>
              <a:rPr lang="en-GB" altLang="en-US" sz="2400" i="1" dirty="0">
                <a:latin typeface="+mn-lt"/>
              </a:rPr>
              <a:t>tail</a:t>
            </a:r>
            <a:r>
              <a:rPr lang="en-GB" altLang="en-US" sz="2400" dirty="0">
                <a:latin typeface="+mn-lt"/>
              </a:rPr>
              <a:t> </a:t>
            </a:r>
            <a:r>
              <a:rPr lang="en-GB" altLang="en-US" sz="2400" dirty="0" err="1">
                <a:latin typeface="+mn-lt"/>
              </a:rPr>
              <a:t>menunjuk</a:t>
            </a:r>
            <a:r>
              <a:rPr lang="en-GB" altLang="en-US" sz="2400" dirty="0">
                <a:latin typeface="+mn-lt"/>
              </a:rPr>
              <a:t> </a:t>
            </a:r>
            <a:r>
              <a:rPr lang="en-GB" altLang="en-US" sz="2400" i="1" dirty="0" err="1">
                <a:latin typeface="+mn-lt"/>
              </a:rPr>
              <a:t>baru</a:t>
            </a:r>
            <a:endParaRPr lang="en-US" altLang="en-US" sz="2400" i="1" dirty="0">
              <a:latin typeface="+mn-lt"/>
            </a:endParaRPr>
          </a:p>
        </p:txBody>
      </p:sp>
      <p:grpSp>
        <p:nvGrpSpPr>
          <p:cNvPr id="19461" name="Group 38"/>
          <p:cNvGrpSpPr>
            <a:grpSpLocks/>
          </p:cNvGrpSpPr>
          <p:nvPr/>
        </p:nvGrpSpPr>
        <p:grpSpPr bwMode="auto">
          <a:xfrm>
            <a:off x="2576594" y="3115116"/>
            <a:ext cx="6324600" cy="1966913"/>
            <a:chOff x="624" y="1824"/>
            <a:chExt cx="3984" cy="1239"/>
          </a:xfrm>
        </p:grpSpPr>
        <p:sp>
          <p:nvSpPr>
            <p:cNvPr id="19462" name="Rectangle 5"/>
            <p:cNvSpPr>
              <a:spLocks noChangeArrowheads="1"/>
            </p:cNvSpPr>
            <p:nvPr/>
          </p:nvSpPr>
          <p:spPr bwMode="auto">
            <a:xfrm>
              <a:off x="1536" y="1824"/>
              <a:ext cx="480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463" name="Rectangle 6"/>
            <p:cNvSpPr>
              <a:spLocks noChangeArrowheads="1"/>
            </p:cNvSpPr>
            <p:nvPr/>
          </p:nvSpPr>
          <p:spPr bwMode="auto">
            <a:xfrm>
              <a:off x="1536" y="2064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464" name="Text Box 7"/>
            <p:cNvSpPr txBox="1">
              <a:spLocks noChangeArrowheads="1"/>
            </p:cNvSpPr>
            <p:nvPr/>
          </p:nvSpPr>
          <p:spPr bwMode="auto">
            <a:xfrm>
              <a:off x="1632" y="1824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8</a:t>
              </a:r>
            </a:p>
          </p:txBody>
        </p:sp>
        <p:sp>
          <p:nvSpPr>
            <p:cNvPr id="19465" name="Line 8"/>
            <p:cNvSpPr>
              <a:spLocks noChangeShapeType="1"/>
            </p:cNvSpPr>
            <p:nvPr/>
          </p:nvSpPr>
          <p:spPr bwMode="auto">
            <a:xfrm flipH="1">
              <a:off x="1392" y="216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6" name="Line 9"/>
            <p:cNvSpPr>
              <a:spLocks noChangeShapeType="1"/>
            </p:cNvSpPr>
            <p:nvPr/>
          </p:nvSpPr>
          <p:spPr bwMode="auto">
            <a:xfrm>
              <a:off x="1344" y="240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7" name="Line 10"/>
            <p:cNvSpPr>
              <a:spLocks noChangeShapeType="1"/>
            </p:cNvSpPr>
            <p:nvPr/>
          </p:nvSpPr>
          <p:spPr bwMode="auto">
            <a:xfrm>
              <a:off x="1344" y="244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8" name="Line 11"/>
            <p:cNvSpPr>
              <a:spLocks noChangeShapeType="1"/>
            </p:cNvSpPr>
            <p:nvPr/>
          </p:nvSpPr>
          <p:spPr bwMode="auto">
            <a:xfrm flipH="1">
              <a:off x="1392" y="21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9" name="Rectangle 12"/>
            <p:cNvSpPr>
              <a:spLocks noChangeArrowheads="1"/>
            </p:cNvSpPr>
            <p:nvPr/>
          </p:nvSpPr>
          <p:spPr bwMode="auto">
            <a:xfrm>
              <a:off x="1536" y="2256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470" name="Line 13"/>
            <p:cNvSpPr>
              <a:spLocks noChangeShapeType="1"/>
            </p:cNvSpPr>
            <p:nvPr/>
          </p:nvSpPr>
          <p:spPr bwMode="auto">
            <a:xfrm>
              <a:off x="1776" y="2352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1" name="Rectangle 14"/>
            <p:cNvSpPr>
              <a:spLocks noChangeArrowheads="1"/>
            </p:cNvSpPr>
            <p:nvPr/>
          </p:nvSpPr>
          <p:spPr bwMode="auto">
            <a:xfrm>
              <a:off x="2400" y="1824"/>
              <a:ext cx="480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472" name="Rectangle 15"/>
            <p:cNvSpPr>
              <a:spLocks noChangeArrowheads="1"/>
            </p:cNvSpPr>
            <p:nvPr/>
          </p:nvSpPr>
          <p:spPr bwMode="auto">
            <a:xfrm>
              <a:off x="2400" y="2064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473" name="Text Box 16"/>
            <p:cNvSpPr txBox="1">
              <a:spLocks noChangeArrowheads="1"/>
            </p:cNvSpPr>
            <p:nvPr/>
          </p:nvSpPr>
          <p:spPr bwMode="auto">
            <a:xfrm>
              <a:off x="2496" y="1824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10</a:t>
              </a:r>
            </a:p>
          </p:txBody>
        </p:sp>
        <p:sp>
          <p:nvSpPr>
            <p:cNvPr id="19474" name="Line 17"/>
            <p:cNvSpPr>
              <a:spLocks noChangeShapeType="1"/>
            </p:cNvSpPr>
            <p:nvPr/>
          </p:nvSpPr>
          <p:spPr bwMode="auto">
            <a:xfrm flipH="1">
              <a:off x="2016" y="2160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5" name="Rectangle 18"/>
            <p:cNvSpPr>
              <a:spLocks noChangeArrowheads="1"/>
            </p:cNvSpPr>
            <p:nvPr/>
          </p:nvSpPr>
          <p:spPr bwMode="auto">
            <a:xfrm>
              <a:off x="2400" y="2256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476" name="Line 19"/>
            <p:cNvSpPr>
              <a:spLocks noChangeShapeType="1"/>
            </p:cNvSpPr>
            <p:nvPr/>
          </p:nvSpPr>
          <p:spPr bwMode="auto">
            <a:xfrm>
              <a:off x="2640" y="2352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7" name="Text Box 20"/>
            <p:cNvSpPr txBox="1">
              <a:spLocks noChangeArrowheads="1"/>
            </p:cNvSpPr>
            <p:nvPr/>
          </p:nvSpPr>
          <p:spPr bwMode="auto">
            <a:xfrm>
              <a:off x="1200" y="2496"/>
              <a:ext cx="4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null</a:t>
              </a:r>
            </a:p>
          </p:txBody>
        </p:sp>
        <p:sp>
          <p:nvSpPr>
            <p:cNvPr id="19478" name="Line 21"/>
            <p:cNvSpPr>
              <a:spLocks noChangeShapeType="1"/>
            </p:cNvSpPr>
            <p:nvPr/>
          </p:nvSpPr>
          <p:spPr bwMode="auto">
            <a:xfrm flipV="1">
              <a:off x="1152" y="1929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9" name="Text Box 22"/>
            <p:cNvSpPr txBox="1">
              <a:spLocks noChangeArrowheads="1"/>
            </p:cNvSpPr>
            <p:nvPr/>
          </p:nvSpPr>
          <p:spPr bwMode="auto">
            <a:xfrm>
              <a:off x="624" y="1833"/>
              <a:ext cx="4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head</a:t>
              </a:r>
            </a:p>
          </p:txBody>
        </p:sp>
        <p:sp>
          <p:nvSpPr>
            <p:cNvPr id="19480" name="Line 23"/>
            <p:cNvSpPr>
              <a:spLocks noChangeShapeType="1"/>
            </p:cNvSpPr>
            <p:nvPr/>
          </p:nvSpPr>
          <p:spPr bwMode="auto">
            <a:xfrm flipH="1" flipV="1">
              <a:off x="3744" y="1920"/>
              <a:ext cx="384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81" name="Text Box 24"/>
            <p:cNvSpPr txBox="1">
              <a:spLocks noChangeArrowheads="1"/>
            </p:cNvSpPr>
            <p:nvPr/>
          </p:nvSpPr>
          <p:spPr bwMode="auto">
            <a:xfrm>
              <a:off x="4128" y="1824"/>
              <a:ext cx="4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tail</a:t>
              </a:r>
            </a:p>
          </p:txBody>
        </p:sp>
        <p:sp>
          <p:nvSpPr>
            <p:cNvPr id="19482" name="Rectangle 25"/>
            <p:cNvSpPr>
              <a:spLocks noChangeArrowheads="1"/>
            </p:cNvSpPr>
            <p:nvPr/>
          </p:nvSpPr>
          <p:spPr bwMode="auto">
            <a:xfrm>
              <a:off x="3264" y="1824"/>
              <a:ext cx="480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483" name="Rectangle 26"/>
            <p:cNvSpPr>
              <a:spLocks noChangeArrowheads="1"/>
            </p:cNvSpPr>
            <p:nvPr/>
          </p:nvSpPr>
          <p:spPr bwMode="auto">
            <a:xfrm>
              <a:off x="3264" y="2064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484" name="Text Box 27"/>
            <p:cNvSpPr txBox="1">
              <a:spLocks noChangeArrowheads="1"/>
            </p:cNvSpPr>
            <p:nvPr/>
          </p:nvSpPr>
          <p:spPr bwMode="auto">
            <a:xfrm>
              <a:off x="3360" y="1824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6</a:t>
              </a:r>
            </a:p>
          </p:txBody>
        </p:sp>
        <p:sp>
          <p:nvSpPr>
            <p:cNvPr id="19485" name="Line 28"/>
            <p:cNvSpPr>
              <a:spLocks noChangeShapeType="1"/>
            </p:cNvSpPr>
            <p:nvPr/>
          </p:nvSpPr>
          <p:spPr bwMode="auto">
            <a:xfrm flipH="1" flipV="1">
              <a:off x="2880" y="2160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86" name="Rectangle 29"/>
            <p:cNvSpPr>
              <a:spLocks noChangeArrowheads="1"/>
            </p:cNvSpPr>
            <p:nvPr/>
          </p:nvSpPr>
          <p:spPr bwMode="auto">
            <a:xfrm>
              <a:off x="3264" y="2256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487" name="Line 30"/>
            <p:cNvSpPr>
              <a:spLocks noChangeShapeType="1"/>
            </p:cNvSpPr>
            <p:nvPr/>
          </p:nvSpPr>
          <p:spPr bwMode="auto">
            <a:xfrm flipH="1">
              <a:off x="3888" y="235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88" name="Line 31"/>
            <p:cNvSpPr>
              <a:spLocks noChangeShapeType="1"/>
            </p:cNvSpPr>
            <p:nvPr/>
          </p:nvSpPr>
          <p:spPr bwMode="auto">
            <a:xfrm>
              <a:off x="3840" y="259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89" name="Line 32"/>
            <p:cNvSpPr>
              <a:spLocks noChangeShapeType="1"/>
            </p:cNvSpPr>
            <p:nvPr/>
          </p:nvSpPr>
          <p:spPr bwMode="auto">
            <a:xfrm>
              <a:off x="3840" y="264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90" name="Text Box 33"/>
            <p:cNvSpPr txBox="1">
              <a:spLocks noChangeArrowheads="1"/>
            </p:cNvSpPr>
            <p:nvPr/>
          </p:nvSpPr>
          <p:spPr bwMode="auto">
            <a:xfrm>
              <a:off x="3696" y="2640"/>
              <a:ext cx="4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null</a:t>
              </a:r>
            </a:p>
          </p:txBody>
        </p:sp>
        <p:sp>
          <p:nvSpPr>
            <p:cNvPr id="19491" name="Line 34"/>
            <p:cNvSpPr>
              <a:spLocks noChangeShapeType="1"/>
            </p:cNvSpPr>
            <p:nvPr/>
          </p:nvSpPr>
          <p:spPr bwMode="auto">
            <a:xfrm>
              <a:off x="3504" y="2352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92" name="Line 35"/>
            <p:cNvSpPr>
              <a:spLocks noChangeShapeType="1"/>
            </p:cNvSpPr>
            <p:nvPr/>
          </p:nvSpPr>
          <p:spPr bwMode="auto">
            <a:xfrm flipV="1">
              <a:off x="3504" y="244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93" name="Text Box 36"/>
            <p:cNvSpPr txBox="1">
              <a:spLocks noChangeArrowheads="1"/>
            </p:cNvSpPr>
            <p:nvPr/>
          </p:nvSpPr>
          <p:spPr bwMode="auto">
            <a:xfrm>
              <a:off x="3168" y="2832"/>
              <a:ext cx="6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baru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8967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Sisip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List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56769" y="2158124"/>
            <a:ext cx="8372184" cy="120032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baru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-&gt;</a:t>
            </a: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prev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 = tail;</a:t>
            </a:r>
          </a:p>
          <a:p>
            <a:pPr>
              <a:buFontTx/>
              <a:buNone/>
            </a:pP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tail-&gt;next = </a:t>
            </a: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baru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;</a:t>
            </a:r>
            <a:endParaRPr lang="en-US" altLang="en-US" sz="2400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buFontTx/>
              <a:buNone/>
            </a:pP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tail = </a:t>
            </a: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baru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;</a:t>
            </a:r>
            <a:endParaRPr lang="en-US" altLang="en-US" sz="2400" dirty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3987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FDB7952-DE66-4F44-AB64-DA74895AC5A7}" type="slidenum">
              <a:rPr lang="en-US" altLang="en-US"/>
              <a:pPr eaLnBrk="1" hangingPunct="1"/>
              <a:t>25</a:t>
            </a:fld>
            <a:endParaRPr lang="en-US" altLang="en-US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Sisip Setelah Simpul x (misal x=10)</a:t>
            </a: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1130860" y="1893880"/>
            <a:ext cx="263522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en-US" sz="2400" dirty="0" err="1">
                <a:latin typeface="+mn-lt"/>
              </a:rPr>
              <a:t>Buat</a:t>
            </a:r>
            <a:r>
              <a:rPr lang="en-GB" altLang="en-US" sz="2400" dirty="0">
                <a:latin typeface="+mn-lt"/>
              </a:rPr>
              <a:t> </a:t>
            </a:r>
            <a:r>
              <a:rPr lang="en-GB" altLang="en-US" sz="2400" dirty="0" err="1">
                <a:latin typeface="+mn-lt"/>
              </a:rPr>
              <a:t>simpul</a:t>
            </a:r>
            <a:r>
              <a:rPr lang="en-GB" altLang="en-US" sz="2400" dirty="0">
                <a:latin typeface="+mn-lt"/>
              </a:rPr>
              <a:t> </a:t>
            </a:r>
            <a:r>
              <a:rPr lang="en-GB" altLang="en-US" sz="2400" dirty="0" err="1">
                <a:latin typeface="+mn-lt"/>
              </a:rPr>
              <a:t>baru</a:t>
            </a:r>
            <a:r>
              <a:rPr lang="en-GB" altLang="en-US" sz="2400" dirty="0">
                <a:latin typeface="+mn-lt"/>
              </a:rPr>
              <a:t>:</a:t>
            </a:r>
            <a:endParaRPr lang="en-US" altLang="en-US" sz="2400" dirty="0">
              <a:latin typeface="+mn-lt"/>
            </a:endParaRPr>
          </a:p>
        </p:txBody>
      </p:sp>
      <p:sp>
        <p:nvSpPr>
          <p:cNvPr id="20485" name="Text Box 4"/>
          <p:cNvSpPr txBox="1">
            <a:spLocks noChangeArrowheads="1"/>
          </p:cNvSpPr>
          <p:nvPr/>
        </p:nvSpPr>
        <p:spPr bwMode="auto">
          <a:xfrm>
            <a:off x="6263898" y="1903449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en-US" sz="2400">
                <a:latin typeface="+mn-lt"/>
              </a:rPr>
              <a:t>Linked list:</a:t>
            </a:r>
            <a:endParaRPr lang="en-US" altLang="en-US" sz="2400" dirty="0">
              <a:latin typeface="+mn-lt"/>
            </a:endParaRPr>
          </a:p>
        </p:txBody>
      </p:sp>
      <p:grpSp>
        <p:nvGrpSpPr>
          <p:cNvPr id="20486" name="Group 81"/>
          <p:cNvGrpSpPr>
            <a:grpSpLocks/>
          </p:cNvGrpSpPr>
          <p:nvPr/>
        </p:nvGrpSpPr>
        <p:grpSpPr bwMode="auto">
          <a:xfrm>
            <a:off x="1495974" y="2954608"/>
            <a:ext cx="1905000" cy="1966913"/>
            <a:chOff x="1968" y="1152"/>
            <a:chExt cx="1200" cy="1239"/>
          </a:xfrm>
        </p:grpSpPr>
        <p:sp>
          <p:nvSpPr>
            <p:cNvPr id="20519" name="Rectangle 6"/>
            <p:cNvSpPr>
              <a:spLocks noChangeArrowheads="1"/>
            </p:cNvSpPr>
            <p:nvPr/>
          </p:nvSpPr>
          <p:spPr bwMode="auto">
            <a:xfrm>
              <a:off x="2304" y="1152"/>
              <a:ext cx="480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520" name="Rectangle 7"/>
            <p:cNvSpPr>
              <a:spLocks noChangeArrowheads="1"/>
            </p:cNvSpPr>
            <p:nvPr/>
          </p:nvSpPr>
          <p:spPr bwMode="auto">
            <a:xfrm>
              <a:off x="2304" y="1392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521" name="Text Box 8"/>
            <p:cNvSpPr txBox="1">
              <a:spLocks noChangeArrowheads="1"/>
            </p:cNvSpPr>
            <p:nvPr/>
          </p:nvSpPr>
          <p:spPr bwMode="auto">
            <a:xfrm>
              <a:off x="2400" y="1152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5</a:t>
              </a:r>
            </a:p>
          </p:txBody>
        </p:sp>
        <p:sp>
          <p:nvSpPr>
            <p:cNvPr id="20522" name="Line 9"/>
            <p:cNvSpPr>
              <a:spLocks noChangeShapeType="1"/>
            </p:cNvSpPr>
            <p:nvPr/>
          </p:nvSpPr>
          <p:spPr bwMode="auto">
            <a:xfrm flipH="1">
              <a:off x="2160" y="148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23" name="Line 10"/>
            <p:cNvSpPr>
              <a:spLocks noChangeShapeType="1"/>
            </p:cNvSpPr>
            <p:nvPr/>
          </p:nvSpPr>
          <p:spPr bwMode="auto">
            <a:xfrm>
              <a:off x="2112" y="172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24" name="Line 11"/>
            <p:cNvSpPr>
              <a:spLocks noChangeShapeType="1"/>
            </p:cNvSpPr>
            <p:nvPr/>
          </p:nvSpPr>
          <p:spPr bwMode="auto">
            <a:xfrm>
              <a:off x="2112" y="177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25" name="Line 12"/>
            <p:cNvSpPr>
              <a:spLocks noChangeShapeType="1"/>
            </p:cNvSpPr>
            <p:nvPr/>
          </p:nvSpPr>
          <p:spPr bwMode="auto">
            <a:xfrm flipH="1">
              <a:off x="2160" y="1488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26" name="Rectangle 13"/>
            <p:cNvSpPr>
              <a:spLocks noChangeArrowheads="1"/>
            </p:cNvSpPr>
            <p:nvPr/>
          </p:nvSpPr>
          <p:spPr bwMode="auto">
            <a:xfrm>
              <a:off x="2304" y="1584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527" name="Line 14"/>
            <p:cNvSpPr>
              <a:spLocks noChangeShapeType="1"/>
            </p:cNvSpPr>
            <p:nvPr/>
          </p:nvSpPr>
          <p:spPr bwMode="auto">
            <a:xfrm flipH="1">
              <a:off x="2928" y="168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28" name="Line 15"/>
            <p:cNvSpPr>
              <a:spLocks noChangeShapeType="1"/>
            </p:cNvSpPr>
            <p:nvPr/>
          </p:nvSpPr>
          <p:spPr bwMode="auto">
            <a:xfrm>
              <a:off x="2880" y="192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29" name="Line 16"/>
            <p:cNvSpPr>
              <a:spLocks noChangeShapeType="1"/>
            </p:cNvSpPr>
            <p:nvPr/>
          </p:nvSpPr>
          <p:spPr bwMode="auto">
            <a:xfrm>
              <a:off x="2880" y="196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30" name="Text Box 17"/>
            <p:cNvSpPr txBox="1">
              <a:spLocks noChangeArrowheads="1"/>
            </p:cNvSpPr>
            <p:nvPr/>
          </p:nvSpPr>
          <p:spPr bwMode="auto">
            <a:xfrm>
              <a:off x="2736" y="1968"/>
              <a:ext cx="4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null</a:t>
              </a:r>
            </a:p>
          </p:txBody>
        </p:sp>
        <p:sp>
          <p:nvSpPr>
            <p:cNvPr id="20531" name="Line 18"/>
            <p:cNvSpPr>
              <a:spLocks noChangeShapeType="1"/>
            </p:cNvSpPr>
            <p:nvPr/>
          </p:nvSpPr>
          <p:spPr bwMode="auto">
            <a:xfrm>
              <a:off x="2544" y="168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32" name="Text Box 19"/>
            <p:cNvSpPr txBox="1">
              <a:spLocks noChangeArrowheads="1"/>
            </p:cNvSpPr>
            <p:nvPr/>
          </p:nvSpPr>
          <p:spPr bwMode="auto">
            <a:xfrm>
              <a:off x="1968" y="1824"/>
              <a:ext cx="4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null</a:t>
              </a:r>
            </a:p>
          </p:txBody>
        </p:sp>
        <p:sp>
          <p:nvSpPr>
            <p:cNvPr id="20533" name="Line 20"/>
            <p:cNvSpPr>
              <a:spLocks noChangeShapeType="1"/>
            </p:cNvSpPr>
            <p:nvPr/>
          </p:nvSpPr>
          <p:spPr bwMode="auto">
            <a:xfrm flipV="1">
              <a:off x="2544" y="177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34" name="Text Box 21"/>
            <p:cNvSpPr txBox="1">
              <a:spLocks noChangeArrowheads="1"/>
            </p:cNvSpPr>
            <p:nvPr/>
          </p:nvSpPr>
          <p:spPr bwMode="auto">
            <a:xfrm>
              <a:off x="2208" y="2160"/>
              <a:ext cx="6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baru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5463798" y="2570216"/>
            <a:ext cx="6324600" cy="2047029"/>
            <a:chOff x="5463798" y="2452688"/>
            <a:chExt cx="6324600" cy="2047029"/>
          </a:xfrm>
        </p:grpSpPr>
        <p:grpSp>
          <p:nvGrpSpPr>
            <p:cNvPr id="20487" name="Group 80"/>
            <p:cNvGrpSpPr>
              <a:grpSpLocks/>
            </p:cNvGrpSpPr>
            <p:nvPr/>
          </p:nvGrpSpPr>
          <p:grpSpPr bwMode="auto">
            <a:xfrm>
              <a:off x="5463798" y="2837604"/>
              <a:ext cx="6324600" cy="1662113"/>
              <a:chOff x="1008" y="2880"/>
              <a:chExt cx="3984" cy="1047"/>
            </a:xfrm>
          </p:grpSpPr>
          <p:sp>
            <p:nvSpPr>
              <p:cNvPr id="20489" name="Rectangle 48"/>
              <p:cNvSpPr>
                <a:spLocks noChangeArrowheads="1"/>
              </p:cNvSpPr>
              <p:nvPr/>
            </p:nvSpPr>
            <p:spPr bwMode="auto">
              <a:xfrm>
                <a:off x="1920" y="2880"/>
                <a:ext cx="480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490" name="Rectangle 49"/>
              <p:cNvSpPr>
                <a:spLocks noChangeArrowheads="1"/>
              </p:cNvSpPr>
              <p:nvPr/>
            </p:nvSpPr>
            <p:spPr bwMode="auto">
              <a:xfrm>
                <a:off x="1920" y="3120"/>
                <a:ext cx="480" cy="192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491" name="Text Box 50"/>
              <p:cNvSpPr txBox="1">
                <a:spLocks noChangeArrowheads="1"/>
              </p:cNvSpPr>
              <p:nvPr/>
            </p:nvSpPr>
            <p:spPr bwMode="auto">
              <a:xfrm>
                <a:off x="2016" y="2880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8</a:t>
                </a:r>
              </a:p>
            </p:txBody>
          </p:sp>
          <p:sp>
            <p:nvSpPr>
              <p:cNvPr id="20492" name="Line 51"/>
              <p:cNvSpPr>
                <a:spLocks noChangeShapeType="1"/>
              </p:cNvSpPr>
              <p:nvPr/>
            </p:nvSpPr>
            <p:spPr bwMode="auto">
              <a:xfrm flipH="1">
                <a:off x="1776" y="3216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3" name="Line 52"/>
              <p:cNvSpPr>
                <a:spLocks noChangeShapeType="1"/>
              </p:cNvSpPr>
              <p:nvPr/>
            </p:nvSpPr>
            <p:spPr bwMode="auto">
              <a:xfrm>
                <a:off x="1728" y="3456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4" name="Line 53"/>
              <p:cNvSpPr>
                <a:spLocks noChangeShapeType="1"/>
              </p:cNvSpPr>
              <p:nvPr/>
            </p:nvSpPr>
            <p:spPr bwMode="auto">
              <a:xfrm>
                <a:off x="1728" y="3504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5" name="Line 54"/>
              <p:cNvSpPr>
                <a:spLocks noChangeShapeType="1"/>
              </p:cNvSpPr>
              <p:nvPr/>
            </p:nvSpPr>
            <p:spPr bwMode="auto">
              <a:xfrm flipH="1">
                <a:off x="1776" y="3216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6" name="Rectangle 55"/>
              <p:cNvSpPr>
                <a:spLocks noChangeArrowheads="1"/>
              </p:cNvSpPr>
              <p:nvPr/>
            </p:nvSpPr>
            <p:spPr bwMode="auto">
              <a:xfrm>
                <a:off x="1920" y="3312"/>
                <a:ext cx="480" cy="192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497" name="Line 56"/>
              <p:cNvSpPr>
                <a:spLocks noChangeShapeType="1"/>
              </p:cNvSpPr>
              <p:nvPr/>
            </p:nvSpPr>
            <p:spPr bwMode="auto">
              <a:xfrm>
                <a:off x="2160" y="340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8" name="Rectangle 57"/>
              <p:cNvSpPr>
                <a:spLocks noChangeArrowheads="1"/>
              </p:cNvSpPr>
              <p:nvPr/>
            </p:nvSpPr>
            <p:spPr bwMode="auto">
              <a:xfrm>
                <a:off x="2784" y="2880"/>
                <a:ext cx="480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499" name="Rectangle 58"/>
              <p:cNvSpPr>
                <a:spLocks noChangeArrowheads="1"/>
              </p:cNvSpPr>
              <p:nvPr/>
            </p:nvSpPr>
            <p:spPr bwMode="auto">
              <a:xfrm>
                <a:off x="2784" y="3120"/>
                <a:ext cx="480" cy="192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500" name="Text Box 59"/>
              <p:cNvSpPr txBox="1">
                <a:spLocks noChangeArrowheads="1"/>
              </p:cNvSpPr>
              <p:nvPr/>
            </p:nvSpPr>
            <p:spPr bwMode="auto">
              <a:xfrm>
                <a:off x="2880" y="2880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10</a:t>
                </a:r>
              </a:p>
            </p:txBody>
          </p:sp>
          <p:sp>
            <p:nvSpPr>
              <p:cNvPr id="20501" name="Line 60"/>
              <p:cNvSpPr>
                <a:spLocks noChangeShapeType="1"/>
              </p:cNvSpPr>
              <p:nvPr/>
            </p:nvSpPr>
            <p:spPr bwMode="auto">
              <a:xfrm flipH="1">
                <a:off x="2400" y="321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2" name="Rectangle 61"/>
              <p:cNvSpPr>
                <a:spLocks noChangeArrowheads="1"/>
              </p:cNvSpPr>
              <p:nvPr/>
            </p:nvSpPr>
            <p:spPr bwMode="auto">
              <a:xfrm>
                <a:off x="2784" y="3312"/>
                <a:ext cx="480" cy="192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503" name="Line 62"/>
              <p:cNvSpPr>
                <a:spLocks noChangeShapeType="1"/>
              </p:cNvSpPr>
              <p:nvPr/>
            </p:nvSpPr>
            <p:spPr bwMode="auto">
              <a:xfrm>
                <a:off x="3024" y="340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4" name="Text Box 63"/>
              <p:cNvSpPr txBox="1">
                <a:spLocks noChangeArrowheads="1"/>
              </p:cNvSpPr>
              <p:nvPr/>
            </p:nvSpPr>
            <p:spPr bwMode="auto">
              <a:xfrm>
                <a:off x="1584" y="3552"/>
                <a:ext cx="43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null</a:t>
                </a:r>
              </a:p>
            </p:txBody>
          </p:sp>
          <p:sp>
            <p:nvSpPr>
              <p:cNvPr id="20505" name="Line 64"/>
              <p:cNvSpPr>
                <a:spLocks noChangeShapeType="1"/>
              </p:cNvSpPr>
              <p:nvPr/>
            </p:nvSpPr>
            <p:spPr bwMode="auto">
              <a:xfrm flipV="1">
                <a:off x="1536" y="2985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6" name="Text Box 65"/>
              <p:cNvSpPr txBox="1">
                <a:spLocks noChangeArrowheads="1"/>
              </p:cNvSpPr>
              <p:nvPr/>
            </p:nvSpPr>
            <p:spPr bwMode="auto">
              <a:xfrm>
                <a:off x="1008" y="2889"/>
                <a:ext cx="48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head</a:t>
                </a:r>
              </a:p>
            </p:txBody>
          </p:sp>
          <p:sp>
            <p:nvSpPr>
              <p:cNvPr id="20507" name="Line 66"/>
              <p:cNvSpPr>
                <a:spLocks noChangeShapeType="1"/>
              </p:cNvSpPr>
              <p:nvPr/>
            </p:nvSpPr>
            <p:spPr bwMode="auto">
              <a:xfrm flipH="1" flipV="1">
                <a:off x="4128" y="2976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8" name="Text Box 67"/>
              <p:cNvSpPr txBox="1">
                <a:spLocks noChangeArrowheads="1"/>
              </p:cNvSpPr>
              <p:nvPr/>
            </p:nvSpPr>
            <p:spPr bwMode="auto">
              <a:xfrm>
                <a:off x="4512" y="2880"/>
                <a:ext cx="48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tail</a:t>
                </a:r>
              </a:p>
            </p:txBody>
          </p:sp>
          <p:sp>
            <p:nvSpPr>
              <p:cNvPr id="20509" name="Rectangle 68"/>
              <p:cNvSpPr>
                <a:spLocks noChangeArrowheads="1"/>
              </p:cNvSpPr>
              <p:nvPr/>
            </p:nvSpPr>
            <p:spPr bwMode="auto">
              <a:xfrm>
                <a:off x="3648" y="2880"/>
                <a:ext cx="480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510" name="Rectangle 69"/>
              <p:cNvSpPr>
                <a:spLocks noChangeArrowheads="1"/>
              </p:cNvSpPr>
              <p:nvPr/>
            </p:nvSpPr>
            <p:spPr bwMode="auto">
              <a:xfrm>
                <a:off x="3648" y="3120"/>
                <a:ext cx="480" cy="192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511" name="Text Box 70"/>
              <p:cNvSpPr txBox="1">
                <a:spLocks noChangeArrowheads="1"/>
              </p:cNvSpPr>
              <p:nvPr/>
            </p:nvSpPr>
            <p:spPr bwMode="auto">
              <a:xfrm>
                <a:off x="3744" y="2880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6</a:t>
                </a:r>
              </a:p>
            </p:txBody>
          </p:sp>
          <p:sp>
            <p:nvSpPr>
              <p:cNvPr id="20512" name="Line 71"/>
              <p:cNvSpPr>
                <a:spLocks noChangeShapeType="1"/>
              </p:cNvSpPr>
              <p:nvPr/>
            </p:nvSpPr>
            <p:spPr bwMode="auto">
              <a:xfrm flipH="1" flipV="1">
                <a:off x="3264" y="321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13" name="Rectangle 72"/>
              <p:cNvSpPr>
                <a:spLocks noChangeArrowheads="1"/>
              </p:cNvSpPr>
              <p:nvPr/>
            </p:nvSpPr>
            <p:spPr bwMode="auto">
              <a:xfrm>
                <a:off x="3648" y="3312"/>
                <a:ext cx="480" cy="192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514" name="Line 73"/>
              <p:cNvSpPr>
                <a:spLocks noChangeShapeType="1"/>
              </p:cNvSpPr>
              <p:nvPr/>
            </p:nvSpPr>
            <p:spPr bwMode="auto">
              <a:xfrm flipH="1">
                <a:off x="4272" y="3408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15" name="Line 74"/>
              <p:cNvSpPr>
                <a:spLocks noChangeShapeType="1"/>
              </p:cNvSpPr>
              <p:nvPr/>
            </p:nvSpPr>
            <p:spPr bwMode="auto">
              <a:xfrm>
                <a:off x="4224" y="3648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16" name="Line 75"/>
              <p:cNvSpPr>
                <a:spLocks noChangeShapeType="1"/>
              </p:cNvSpPr>
              <p:nvPr/>
            </p:nvSpPr>
            <p:spPr bwMode="auto">
              <a:xfrm>
                <a:off x="4224" y="3696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17" name="Text Box 76"/>
              <p:cNvSpPr txBox="1">
                <a:spLocks noChangeArrowheads="1"/>
              </p:cNvSpPr>
              <p:nvPr/>
            </p:nvSpPr>
            <p:spPr bwMode="auto">
              <a:xfrm>
                <a:off x="4080" y="3696"/>
                <a:ext cx="43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null</a:t>
                </a:r>
              </a:p>
            </p:txBody>
          </p:sp>
          <p:sp>
            <p:nvSpPr>
              <p:cNvPr id="20518" name="Line 77"/>
              <p:cNvSpPr>
                <a:spLocks noChangeShapeType="1"/>
              </p:cNvSpPr>
              <p:nvPr/>
            </p:nvSpPr>
            <p:spPr bwMode="auto">
              <a:xfrm>
                <a:off x="3888" y="3408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488" name="Oval 82"/>
            <p:cNvSpPr>
              <a:spLocks noChangeArrowheads="1"/>
            </p:cNvSpPr>
            <p:nvPr/>
          </p:nvSpPr>
          <p:spPr bwMode="auto">
            <a:xfrm>
              <a:off x="8054597" y="2452688"/>
              <a:ext cx="1219200" cy="1676400"/>
            </a:xfrm>
            <a:prstGeom prst="ellips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85070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AED61F2-FAE2-4898-90FC-358649401BCD}" type="slidenum">
              <a:rPr lang="en-US" altLang="en-US"/>
              <a:pPr eaLnBrk="1" hangingPunct="1"/>
              <a:t>26</a:t>
            </a:fld>
            <a:endParaRPr lang="en-US" alt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Sisip Setelah Simpul x (misal x=10)</a:t>
            </a:r>
          </a:p>
        </p:txBody>
      </p:sp>
      <p:sp>
        <p:nvSpPr>
          <p:cNvPr id="21508" name="Text Box 3"/>
          <p:cNvSpPr txBox="1">
            <a:spLocks noChangeArrowheads="1"/>
          </p:cNvSpPr>
          <p:nvPr/>
        </p:nvSpPr>
        <p:spPr bwMode="auto">
          <a:xfrm>
            <a:off x="1142999" y="1960991"/>
            <a:ext cx="986079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AutoNum type="arabicPeriod"/>
            </a:pPr>
            <a:r>
              <a:rPr lang="en-GB" altLang="en-US" sz="2400" i="1" dirty="0">
                <a:latin typeface="+mn-lt"/>
              </a:rPr>
              <a:t>after</a:t>
            </a:r>
            <a:r>
              <a:rPr lang="en-GB" altLang="en-US" sz="2400" dirty="0">
                <a:latin typeface="+mn-lt"/>
              </a:rPr>
              <a:t> </a:t>
            </a:r>
            <a:r>
              <a:rPr lang="en-GB" altLang="en-US" sz="2400" dirty="0" err="1" smtClean="0">
                <a:latin typeface="+mn-lt"/>
              </a:rPr>
              <a:t>diarahkan</a:t>
            </a:r>
            <a:r>
              <a:rPr lang="en-GB" altLang="en-US" sz="2400" dirty="0" smtClean="0">
                <a:latin typeface="+mn-lt"/>
              </a:rPr>
              <a:t> </a:t>
            </a:r>
            <a:r>
              <a:rPr lang="en-GB" altLang="en-US" sz="2400" dirty="0" err="1" smtClean="0">
                <a:latin typeface="+mn-lt"/>
              </a:rPr>
              <a:t>ke</a:t>
            </a:r>
            <a:r>
              <a:rPr lang="en-GB" altLang="en-US" sz="2400" dirty="0" smtClean="0">
                <a:latin typeface="+mn-lt"/>
              </a:rPr>
              <a:t> </a:t>
            </a:r>
            <a:r>
              <a:rPr lang="en-GB" altLang="en-US" sz="2400" dirty="0" err="1">
                <a:latin typeface="+mn-lt"/>
              </a:rPr>
              <a:t>posisi</a:t>
            </a:r>
            <a:r>
              <a:rPr lang="en-GB" altLang="en-US" sz="2400" dirty="0">
                <a:latin typeface="+mn-lt"/>
              </a:rPr>
              <a:t> </a:t>
            </a:r>
            <a:r>
              <a:rPr lang="en-GB" altLang="en-US" sz="2400" dirty="0" err="1">
                <a:latin typeface="+mn-lt"/>
              </a:rPr>
              <a:t>simpul</a:t>
            </a:r>
            <a:r>
              <a:rPr lang="en-GB" altLang="en-US" sz="2400" dirty="0">
                <a:latin typeface="+mn-lt"/>
              </a:rPr>
              <a:t> 10, </a:t>
            </a:r>
            <a:r>
              <a:rPr lang="en-GB" altLang="en-US" sz="2400" i="1" dirty="0">
                <a:latin typeface="+mn-lt"/>
              </a:rPr>
              <a:t>after</a:t>
            </a:r>
            <a:r>
              <a:rPr lang="en-GB" altLang="en-US" sz="2400" dirty="0">
                <a:latin typeface="+mn-lt"/>
              </a:rPr>
              <a:t> </a:t>
            </a:r>
            <a:r>
              <a:rPr lang="en-GB" altLang="en-US" sz="2400" dirty="0" smtClean="0">
                <a:latin typeface="+mn-lt"/>
              </a:rPr>
              <a:t> </a:t>
            </a:r>
            <a:r>
              <a:rPr lang="en-GB" altLang="en-US" sz="2400" dirty="0" err="1" smtClean="0">
                <a:latin typeface="+mn-lt"/>
              </a:rPr>
              <a:t>dapat</a:t>
            </a:r>
            <a:r>
              <a:rPr lang="en-GB" altLang="en-US" sz="2400" dirty="0" smtClean="0">
                <a:latin typeface="+mn-lt"/>
              </a:rPr>
              <a:t> </a:t>
            </a:r>
            <a:r>
              <a:rPr lang="en-GB" altLang="en-US" sz="2400" dirty="0" err="1" smtClean="0">
                <a:latin typeface="+mn-lt"/>
              </a:rPr>
              <a:t>dimulai</a:t>
            </a:r>
            <a:r>
              <a:rPr lang="en-GB" altLang="en-US" sz="2400" dirty="0" smtClean="0">
                <a:latin typeface="+mn-lt"/>
              </a:rPr>
              <a:t> </a:t>
            </a:r>
            <a:r>
              <a:rPr lang="en-GB" altLang="en-US" sz="2400" dirty="0" err="1">
                <a:latin typeface="+mn-lt"/>
              </a:rPr>
              <a:t>dari</a:t>
            </a:r>
            <a:r>
              <a:rPr lang="en-GB" altLang="en-US" sz="2400" dirty="0">
                <a:latin typeface="+mn-lt"/>
              </a:rPr>
              <a:t> </a:t>
            </a:r>
            <a:r>
              <a:rPr lang="en-GB" altLang="en-US" sz="2400" i="1" dirty="0">
                <a:latin typeface="+mn-lt"/>
              </a:rPr>
              <a:t>head</a:t>
            </a:r>
            <a:r>
              <a:rPr lang="en-GB" altLang="en-US" sz="2400" dirty="0">
                <a:latin typeface="+mn-lt"/>
              </a:rPr>
              <a:t> </a:t>
            </a:r>
            <a:r>
              <a:rPr lang="en-GB" altLang="en-US" sz="2400" dirty="0" err="1">
                <a:latin typeface="+mn-lt"/>
              </a:rPr>
              <a:t>atau</a:t>
            </a:r>
            <a:r>
              <a:rPr lang="en-GB" altLang="en-US" sz="2400" dirty="0">
                <a:latin typeface="+mn-lt"/>
              </a:rPr>
              <a:t> </a:t>
            </a:r>
            <a:r>
              <a:rPr lang="en-GB" altLang="en-US" sz="2400" i="1" dirty="0">
                <a:latin typeface="+mn-lt"/>
              </a:rPr>
              <a:t>tail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964180" y="3092262"/>
            <a:ext cx="6324600" cy="2347913"/>
            <a:chOff x="2964180" y="3076764"/>
            <a:chExt cx="6324600" cy="2347913"/>
          </a:xfrm>
        </p:grpSpPr>
        <p:grpSp>
          <p:nvGrpSpPr>
            <p:cNvPr id="21509" name="Group 56"/>
            <p:cNvGrpSpPr>
              <a:grpSpLocks/>
            </p:cNvGrpSpPr>
            <p:nvPr/>
          </p:nvGrpSpPr>
          <p:grpSpPr bwMode="auto">
            <a:xfrm>
              <a:off x="2964180" y="3457764"/>
              <a:ext cx="6324600" cy="1966913"/>
              <a:chOff x="864" y="1632"/>
              <a:chExt cx="3984" cy="1239"/>
            </a:xfrm>
          </p:grpSpPr>
          <p:sp>
            <p:nvSpPr>
              <p:cNvPr id="21511" name="Rectangle 23"/>
              <p:cNvSpPr>
                <a:spLocks noChangeArrowheads="1"/>
              </p:cNvSpPr>
              <p:nvPr/>
            </p:nvSpPr>
            <p:spPr bwMode="auto">
              <a:xfrm>
                <a:off x="1776" y="1632"/>
                <a:ext cx="480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1512" name="Rectangle 24"/>
              <p:cNvSpPr>
                <a:spLocks noChangeArrowheads="1"/>
              </p:cNvSpPr>
              <p:nvPr/>
            </p:nvSpPr>
            <p:spPr bwMode="auto">
              <a:xfrm>
                <a:off x="1776" y="1872"/>
                <a:ext cx="480" cy="192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1513" name="Text Box 25"/>
              <p:cNvSpPr txBox="1">
                <a:spLocks noChangeArrowheads="1"/>
              </p:cNvSpPr>
              <p:nvPr/>
            </p:nvSpPr>
            <p:spPr bwMode="auto">
              <a:xfrm>
                <a:off x="1872" y="1632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8</a:t>
                </a:r>
              </a:p>
            </p:txBody>
          </p:sp>
          <p:sp>
            <p:nvSpPr>
              <p:cNvPr id="21514" name="Line 26"/>
              <p:cNvSpPr>
                <a:spLocks noChangeShapeType="1"/>
              </p:cNvSpPr>
              <p:nvPr/>
            </p:nvSpPr>
            <p:spPr bwMode="auto">
              <a:xfrm flipH="1">
                <a:off x="1632" y="1968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15" name="Line 27"/>
              <p:cNvSpPr>
                <a:spLocks noChangeShapeType="1"/>
              </p:cNvSpPr>
              <p:nvPr/>
            </p:nvSpPr>
            <p:spPr bwMode="auto">
              <a:xfrm>
                <a:off x="1584" y="2208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16" name="Line 28"/>
              <p:cNvSpPr>
                <a:spLocks noChangeShapeType="1"/>
              </p:cNvSpPr>
              <p:nvPr/>
            </p:nvSpPr>
            <p:spPr bwMode="auto">
              <a:xfrm>
                <a:off x="1584" y="2256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17" name="Line 29"/>
              <p:cNvSpPr>
                <a:spLocks noChangeShapeType="1"/>
              </p:cNvSpPr>
              <p:nvPr/>
            </p:nvSpPr>
            <p:spPr bwMode="auto">
              <a:xfrm flipH="1">
                <a:off x="1632" y="1968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18" name="Rectangle 30"/>
              <p:cNvSpPr>
                <a:spLocks noChangeArrowheads="1"/>
              </p:cNvSpPr>
              <p:nvPr/>
            </p:nvSpPr>
            <p:spPr bwMode="auto">
              <a:xfrm>
                <a:off x="1776" y="2064"/>
                <a:ext cx="480" cy="192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1519" name="Line 31"/>
              <p:cNvSpPr>
                <a:spLocks noChangeShapeType="1"/>
              </p:cNvSpPr>
              <p:nvPr/>
            </p:nvSpPr>
            <p:spPr bwMode="auto">
              <a:xfrm>
                <a:off x="2016" y="216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0" name="Rectangle 32"/>
              <p:cNvSpPr>
                <a:spLocks noChangeArrowheads="1"/>
              </p:cNvSpPr>
              <p:nvPr/>
            </p:nvSpPr>
            <p:spPr bwMode="auto">
              <a:xfrm>
                <a:off x="2640" y="1632"/>
                <a:ext cx="480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1521" name="Rectangle 33"/>
              <p:cNvSpPr>
                <a:spLocks noChangeArrowheads="1"/>
              </p:cNvSpPr>
              <p:nvPr/>
            </p:nvSpPr>
            <p:spPr bwMode="auto">
              <a:xfrm>
                <a:off x="2640" y="1872"/>
                <a:ext cx="480" cy="192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1522" name="Text Box 34"/>
              <p:cNvSpPr txBox="1">
                <a:spLocks noChangeArrowheads="1"/>
              </p:cNvSpPr>
              <p:nvPr/>
            </p:nvSpPr>
            <p:spPr bwMode="auto">
              <a:xfrm>
                <a:off x="2736" y="1632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10</a:t>
                </a:r>
              </a:p>
            </p:txBody>
          </p:sp>
          <p:sp>
            <p:nvSpPr>
              <p:cNvPr id="21523" name="Line 35"/>
              <p:cNvSpPr>
                <a:spLocks noChangeShapeType="1"/>
              </p:cNvSpPr>
              <p:nvPr/>
            </p:nvSpPr>
            <p:spPr bwMode="auto">
              <a:xfrm flipH="1">
                <a:off x="2256" y="196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4" name="Rectangle 36"/>
              <p:cNvSpPr>
                <a:spLocks noChangeArrowheads="1"/>
              </p:cNvSpPr>
              <p:nvPr/>
            </p:nvSpPr>
            <p:spPr bwMode="auto">
              <a:xfrm>
                <a:off x="2640" y="2064"/>
                <a:ext cx="480" cy="192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1525" name="Line 37"/>
              <p:cNvSpPr>
                <a:spLocks noChangeShapeType="1"/>
              </p:cNvSpPr>
              <p:nvPr/>
            </p:nvSpPr>
            <p:spPr bwMode="auto">
              <a:xfrm>
                <a:off x="2880" y="216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6" name="Text Box 38"/>
              <p:cNvSpPr txBox="1">
                <a:spLocks noChangeArrowheads="1"/>
              </p:cNvSpPr>
              <p:nvPr/>
            </p:nvSpPr>
            <p:spPr bwMode="auto">
              <a:xfrm>
                <a:off x="1440" y="2304"/>
                <a:ext cx="43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null</a:t>
                </a:r>
              </a:p>
            </p:txBody>
          </p:sp>
          <p:sp>
            <p:nvSpPr>
              <p:cNvPr id="21527" name="Line 39"/>
              <p:cNvSpPr>
                <a:spLocks noChangeShapeType="1"/>
              </p:cNvSpPr>
              <p:nvPr/>
            </p:nvSpPr>
            <p:spPr bwMode="auto">
              <a:xfrm flipV="1">
                <a:off x="1392" y="1737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8" name="Text Box 40"/>
              <p:cNvSpPr txBox="1">
                <a:spLocks noChangeArrowheads="1"/>
              </p:cNvSpPr>
              <p:nvPr/>
            </p:nvSpPr>
            <p:spPr bwMode="auto">
              <a:xfrm>
                <a:off x="864" y="1641"/>
                <a:ext cx="48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head</a:t>
                </a:r>
              </a:p>
            </p:txBody>
          </p:sp>
          <p:sp>
            <p:nvSpPr>
              <p:cNvPr id="21529" name="Line 41"/>
              <p:cNvSpPr>
                <a:spLocks noChangeShapeType="1"/>
              </p:cNvSpPr>
              <p:nvPr/>
            </p:nvSpPr>
            <p:spPr bwMode="auto">
              <a:xfrm flipH="1" flipV="1">
                <a:off x="3984" y="1728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30" name="Text Box 42"/>
              <p:cNvSpPr txBox="1">
                <a:spLocks noChangeArrowheads="1"/>
              </p:cNvSpPr>
              <p:nvPr/>
            </p:nvSpPr>
            <p:spPr bwMode="auto">
              <a:xfrm>
                <a:off x="4368" y="1632"/>
                <a:ext cx="48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tail</a:t>
                </a:r>
              </a:p>
            </p:txBody>
          </p:sp>
          <p:sp>
            <p:nvSpPr>
              <p:cNvPr id="21531" name="Rectangle 43"/>
              <p:cNvSpPr>
                <a:spLocks noChangeArrowheads="1"/>
              </p:cNvSpPr>
              <p:nvPr/>
            </p:nvSpPr>
            <p:spPr bwMode="auto">
              <a:xfrm>
                <a:off x="3504" y="1632"/>
                <a:ext cx="480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1532" name="Rectangle 44"/>
              <p:cNvSpPr>
                <a:spLocks noChangeArrowheads="1"/>
              </p:cNvSpPr>
              <p:nvPr/>
            </p:nvSpPr>
            <p:spPr bwMode="auto">
              <a:xfrm>
                <a:off x="3504" y="1872"/>
                <a:ext cx="480" cy="192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1533" name="Text Box 45"/>
              <p:cNvSpPr txBox="1">
                <a:spLocks noChangeArrowheads="1"/>
              </p:cNvSpPr>
              <p:nvPr/>
            </p:nvSpPr>
            <p:spPr bwMode="auto">
              <a:xfrm>
                <a:off x="3600" y="1632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6</a:t>
                </a:r>
              </a:p>
            </p:txBody>
          </p:sp>
          <p:sp>
            <p:nvSpPr>
              <p:cNvPr id="21534" name="Line 46"/>
              <p:cNvSpPr>
                <a:spLocks noChangeShapeType="1"/>
              </p:cNvSpPr>
              <p:nvPr/>
            </p:nvSpPr>
            <p:spPr bwMode="auto">
              <a:xfrm flipH="1" flipV="1">
                <a:off x="3120" y="196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35" name="Rectangle 47"/>
              <p:cNvSpPr>
                <a:spLocks noChangeArrowheads="1"/>
              </p:cNvSpPr>
              <p:nvPr/>
            </p:nvSpPr>
            <p:spPr bwMode="auto">
              <a:xfrm>
                <a:off x="3504" y="2064"/>
                <a:ext cx="480" cy="192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1536" name="Line 48"/>
              <p:cNvSpPr>
                <a:spLocks noChangeShapeType="1"/>
              </p:cNvSpPr>
              <p:nvPr/>
            </p:nvSpPr>
            <p:spPr bwMode="auto">
              <a:xfrm flipH="1">
                <a:off x="4128" y="2160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37" name="Line 49"/>
              <p:cNvSpPr>
                <a:spLocks noChangeShapeType="1"/>
              </p:cNvSpPr>
              <p:nvPr/>
            </p:nvSpPr>
            <p:spPr bwMode="auto">
              <a:xfrm>
                <a:off x="4080" y="2400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38" name="Line 50"/>
              <p:cNvSpPr>
                <a:spLocks noChangeShapeType="1"/>
              </p:cNvSpPr>
              <p:nvPr/>
            </p:nvSpPr>
            <p:spPr bwMode="auto">
              <a:xfrm>
                <a:off x="4080" y="2448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39" name="Text Box 51"/>
              <p:cNvSpPr txBox="1">
                <a:spLocks noChangeArrowheads="1"/>
              </p:cNvSpPr>
              <p:nvPr/>
            </p:nvSpPr>
            <p:spPr bwMode="auto">
              <a:xfrm>
                <a:off x="3936" y="2448"/>
                <a:ext cx="43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null</a:t>
                </a:r>
              </a:p>
            </p:txBody>
          </p:sp>
          <p:sp>
            <p:nvSpPr>
              <p:cNvPr id="21540" name="Line 52"/>
              <p:cNvSpPr>
                <a:spLocks noChangeShapeType="1"/>
              </p:cNvSpPr>
              <p:nvPr/>
            </p:nvSpPr>
            <p:spPr bwMode="auto">
              <a:xfrm>
                <a:off x="3744" y="2160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1" name="Line 53"/>
              <p:cNvSpPr>
                <a:spLocks noChangeShapeType="1"/>
              </p:cNvSpPr>
              <p:nvPr/>
            </p:nvSpPr>
            <p:spPr bwMode="auto">
              <a:xfrm flipV="1">
                <a:off x="2880" y="2256"/>
                <a:ext cx="0" cy="336"/>
              </a:xfrm>
              <a:prstGeom prst="line">
                <a:avLst/>
              </a:prstGeom>
              <a:noFill/>
              <a:ln w="9525">
                <a:solidFill>
                  <a:srgbClr val="FF3300"/>
                </a:solidFill>
                <a:round/>
                <a:headEnd type="oval" w="med" len="med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2" name="Text Box 54"/>
              <p:cNvSpPr txBox="1">
                <a:spLocks noChangeArrowheads="1"/>
              </p:cNvSpPr>
              <p:nvPr/>
            </p:nvSpPr>
            <p:spPr bwMode="auto">
              <a:xfrm>
                <a:off x="2544" y="2640"/>
                <a:ext cx="67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after</a:t>
                </a:r>
              </a:p>
            </p:txBody>
          </p:sp>
        </p:grpSp>
        <p:sp>
          <p:nvSpPr>
            <p:cNvPr id="21510" name="Oval 57"/>
            <p:cNvSpPr>
              <a:spLocks noChangeArrowheads="1"/>
            </p:cNvSpPr>
            <p:nvPr/>
          </p:nvSpPr>
          <p:spPr bwMode="auto">
            <a:xfrm>
              <a:off x="5554979" y="3076764"/>
              <a:ext cx="1219200" cy="1676400"/>
            </a:xfrm>
            <a:prstGeom prst="ellips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12209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BAC6BEC-FAEA-4C5E-99E5-77EF6506EE62}" type="slidenum">
              <a:rPr lang="en-US" altLang="en-US"/>
              <a:pPr eaLnBrk="1" hangingPunct="1"/>
              <a:t>27</a:t>
            </a:fld>
            <a:endParaRPr lang="en-US" altLang="en-US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Sisip Setelah Simpul x (misal x=10)</a:t>
            </a:r>
          </a:p>
        </p:txBody>
      </p:sp>
      <p:sp>
        <p:nvSpPr>
          <p:cNvPr id="22532" name="Text Box 3"/>
          <p:cNvSpPr txBox="1">
            <a:spLocks noChangeArrowheads="1"/>
          </p:cNvSpPr>
          <p:nvPr/>
        </p:nvSpPr>
        <p:spPr bwMode="auto">
          <a:xfrm>
            <a:off x="1221970" y="1972450"/>
            <a:ext cx="762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en-US" sz="2400" dirty="0">
                <a:latin typeface="+mn-lt"/>
              </a:rPr>
              <a:t>2. </a:t>
            </a:r>
            <a:r>
              <a:rPr lang="en-GB" altLang="en-US" sz="2400" i="1" dirty="0" err="1">
                <a:latin typeface="+mn-lt"/>
              </a:rPr>
              <a:t>baru</a:t>
            </a:r>
            <a:r>
              <a:rPr lang="en-GB" altLang="en-US" sz="2400" i="1" dirty="0">
                <a:latin typeface="+mn-lt"/>
              </a:rPr>
              <a:t>-&gt;</a:t>
            </a:r>
            <a:r>
              <a:rPr lang="en-GB" altLang="en-US" sz="2400" i="1" dirty="0" err="1">
                <a:latin typeface="+mn-lt"/>
              </a:rPr>
              <a:t>prev</a:t>
            </a:r>
            <a:r>
              <a:rPr lang="en-GB" altLang="en-US" sz="2400" i="1" dirty="0">
                <a:latin typeface="+mn-lt"/>
              </a:rPr>
              <a:t> </a:t>
            </a:r>
            <a:r>
              <a:rPr lang="en-GB" altLang="en-US" sz="2400" dirty="0" err="1">
                <a:latin typeface="+mn-lt"/>
              </a:rPr>
              <a:t>menunjuk</a:t>
            </a:r>
            <a:r>
              <a:rPr lang="en-GB" altLang="en-US" sz="2400" dirty="0">
                <a:latin typeface="+mn-lt"/>
              </a:rPr>
              <a:t> </a:t>
            </a:r>
            <a:r>
              <a:rPr lang="en-GB" altLang="en-US" sz="2400" i="1" dirty="0">
                <a:latin typeface="+mn-lt"/>
              </a:rPr>
              <a:t>after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086401" y="1972115"/>
            <a:ext cx="6324600" cy="4252914"/>
            <a:chOff x="2895600" y="1828800"/>
            <a:chExt cx="6324600" cy="4252914"/>
          </a:xfrm>
        </p:grpSpPr>
        <p:grpSp>
          <p:nvGrpSpPr>
            <p:cNvPr id="22533" name="Group 60"/>
            <p:cNvGrpSpPr>
              <a:grpSpLocks/>
            </p:cNvGrpSpPr>
            <p:nvPr/>
          </p:nvGrpSpPr>
          <p:grpSpPr bwMode="auto">
            <a:xfrm>
              <a:off x="2895600" y="2133601"/>
              <a:ext cx="6324600" cy="3948113"/>
              <a:chOff x="864" y="1344"/>
              <a:chExt cx="3984" cy="2487"/>
            </a:xfrm>
          </p:grpSpPr>
          <p:sp>
            <p:nvSpPr>
              <p:cNvPr id="22535" name="Rectangle 5"/>
              <p:cNvSpPr>
                <a:spLocks noChangeArrowheads="1"/>
              </p:cNvSpPr>
              <p:nvPr/>
            </p:nvSpPr>
            <p:spPr bwMode="auto">
              <a:xfrm>
                <a:off x="1776" y="1344"/>
                <a:ext cx="480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536" name="Rectangle 6"/>
              <p:cNvSpPr>
                <a:spLocks noChangeArrowheads="1"/>
              </p:cNvSpPr>
              <p:nvPr/>
            </p:nvSpPr>
            <p:spPr bwMode="auto">
              <a:xfrm>
                <a:off x="1776" y="1584"/>
                <a:ext cx="480" cy="192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537" name="Text Box 7"/>
              <p:cNvSpPr txBox="1">
                <a:spLocks noChangeArrowheads="1"/>
              </p:cNvSpPr>
              <p:nvPr/>
            </p:nvSpPr>
            <p:spPr bwMode="auto">
              <a:xfrm>
                <a:off x="1872" y="1344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8</a:t>
                </a:r>
              </a:p>
            </p:txBody>
          </p:sp>
          <p:sp>
            <p:nvSpPr>
              <p:cNvPr id="22538" name="Line 8"/>
              <p:cNvSpPr>
                <a:spLocks noChangeShapeType="1"/>
              </p:cNvSpPr>
              <p:nvPr/>
            </p:nvSpPr>
            <p:spPr bwMode="auto">
              <a:xfrm flipH="1">
                <a:off x="1632" y="1680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9" name="Line 9"/>
              <p:cNvSpPr>
                <a:spLocks noChangeShapeType="1"/>
              </p:cNvSpPr>
              <p:nvPr/>
            </p:nvSpPr>
            <p:spPr bwMode="auto">
              <a:xfrm>
                <a:off x="1584" y="1920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0" name="Line 10"/>
              <p:cNvSpPr>
                <a:spLocks noChangeShapeType="1"/>
              </p:cNvSpPr>
              <p:nvPr/>
            </p:nvSpPr>
            <p:spPr bwMode="auto">
              <a:xfrm>
                <a:off x="1584" y="1968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1" name="Line 11"/>
              <p:cNvSpPr>
                <a:spLocks noChangeShapeType="1"/>
              </p:cNvSpPr>
              <p:nvPr/>
            </p:nvSpPr>
            <p:spPr bwMode="auto">
              <a:xfrm flipH="1">
                <a:off x="1632" y="1680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2" name="Rectangle 12"/>
              <p:cNvSpPr>
                <a:spLocks noChangeArrowheads="1"/>
              </p:cNvSpPr>
              <p:nvPr/>
            </p:nvSpPr>
            <p:spPr bwMode="auto">
              <a:xfrm>
                <a:off x="1776" y="1776"/>
                <a:ext cx="480" cy="192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543" name="Line 13"/>
              <p:cNvSpPr>
                <a:spLocks noChangeShapeType="1"/>
              </p:cNvSpPr>
              <p:nvPr/>
            </p:nvSpPr>
            <p:spPr bwMode="auto">
              <a:xfrm>
                <a:off x="2016" y="187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4" name="Rectangle 14"/>
              <p:cNvSpPr>
                <a:spLocks noChangeArrowheads="1"/>
              </p:cNvSpPr>
              <p:nvPr/>
            </p:nvSpPr>
            <p:spPr bwMode="auto">
              <a:xfrm>
                <a:off x="2640" y="1344"/>
                <a:ext cx="480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545" name="Rectangle 15"/>
              <p:cNvSpPr>
                <a:spLocks noChangeArrowheads="1"/>
              </p:cNvSpPr>
              <p:nvPr/>
            </p:nvSpPr>
            <p:spPr bwMode="auto">
              <a:xfrm>
                <a:off x="2640" y="1584"/>
                <a:ext cx="480" cy="192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546" name="Text Box 16"/>
              <p:cNvSpPr txBox="1">
                <a:spLocks noChangeArrowheads="1"/>
              </p:cNvSpPr>
              <p:nvPr/>
            </p:nvSpPr>
            <p:spPr bwMode="auto">
              <a:xfrm>
                <a:off x="2736" y="1344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10</a:t>
                </a:r>
              </a:p>
            </p:txBody>
          </p:sp>
          <p:sp>
            <p:nvSpPr>
              <p:cNvPr id="22547" name="Line 17"/>
              <p:cNvSpPr>
                <a:spLocks noChangeShapeType="1"/>
              </p:cNvSpPr>
              <p:nvPr/>
            </p:nvSpPr>
            <p:spPr bwMode="auto">
              <a:xfrm flipH="1">
                <a:off x="2256" y="168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8" name="Rectangle 18"/>
              <p:cNvSpPr>
                <a:spLocks noChangeArrowheads="1"/>
              </p:cNvSpPr>
              <p:nvPr/>
            </p:nvSpPr>
            <p:spPr bwMode="auto">
              <a:xfrm>
                <a:off x="2640" y="1776"/>
                <a:ext cx="480" cy="192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549" name="Line 19"/>
              <p:cNvSpPr>
                <a:spLocks noChangeShapeType="1"/>
              </p:cNvSpPr>
              <p:nvPr/>
            </p:nvSpPr>
            <p:spPr bwMode="auto">
              <a:xfrm>
                <a:off x="2880" y="187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50" name="Text Box 20"/>
              <p:cNvSpPr txBox="1">
                <a:spLocks noChangeArrowheads="1"/>
              </p:cNvSpPr>
              <p:nvPr/>
            </p:nvSpPr>
            <p:spPr bwMode="auto">
              <a:xfrm>
                <a:off x="1440" y="2016"/>
                <a:ext cx="43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null</a:t>
                </a:r>
              </a:p>
            </p:txBody>
          </p:sp>
          <p:sp>
            <p:nvSpPr>
              <p:cNvPr id="22551" name="Line 21"/>
              <p:cNvSpPr>
                <a:spLocks noChangeShapeType="1"/>
              </p:cNvSpPr>
              <p:nvPr/>
            </p:nvSpPr>
            <p:spPr bwMode="auto">
              <a:xfrm flipV="1">
                <a:off x="1392" y="1449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52" name="Text Box 22"/>
              <p:cNvSpPr txBox="1">
                <a:spLocks noChangeArrowheads="1"/>
              </p:cNvSpPr>
              <p:nvPr/>
            </p:nvSpPr>
            <p:spPr bwMode="auto">
              <a:xfrm>
                <a:off x="864" y="1353"/>
                <a:ext cx="48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head</a:t>
                </a:r>
              </a:p>
            </p:txBody>
          </p:sp>
          <p:sp>
            <p:nvSpPr>
              <p:cNvPr id="22553" name="Line 23"/>
              <p:cNvSpPr>
                <a:spLocks noChangeShapeType="1"/>
              </p:cNvSpPr>
              <p:nvPr/>
            </p:nvSpPr>
            <p:spPr bwMode="auto">
              <a:xfrm flipH="1" flipV="1">
                <a:off x="3984" y="1440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54" name="Text Box 24"/>
              <p:cNvSpPr txBox="1">
                <a:spLocks noChangeArrowheads="1"/>
              </p:cNvSpPr>
              <p:nvPr/>
            </p:nvSpPr>
            <p:spPr bwMode="auto">
              <a:xfrm>
                <a:off x="4368" y="1344"/>
                <a:ext cx="48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tail</a:t>
                </a:r>
              </a:p>
            </p:txBody>
          </p:sp>
          <p:sp>
            <p:nvSpPr>
              <p:cNvPr id="22555" name="Rectangle 25"/>
              <p:cNvSpPr>
                <a:spLocks noChangeArrowheads="1"/>
              </p:cNvSpPr>
              <p:nvPr/>
            </p:nvSpPr>
            <p:spPr bwMode="auto">
              <a:xfrm>
                <a:off x="3504" y="1344"/>
                <a:ext cx="480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556" name="Rectangle 26"/>
              <p:cNvSpPr>
                <a:spLocks noChangeArrowheads="1"/>
              </p:cNvSpPr>
              <p:nvPr/>
            </p:nvSpPr>
            <p:spPr bwMode="auto">
              <a:xfrm>
                <a:off x="3504" y="1584"/>
                <a:ext cx="480" cy="192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557" name="Text Box 27"/>
              <p:cNvSpPr txBox="1">
                <a:spLocks noChangeArrowheads="1"/>
              </p:cNvSpPr>
              <p:nvPr/>
            </p:nvSpPr>
            <p:spPr bwMode="auto">
              <a:xfrm>
                <a:off x="3600" y="1344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6</a:t>
                </a:r>
              </a:p>
            </p:txBody>
          </p:sp>
          <p:sp>
            <p:nvSpPr>
              <p:cNvPr id="22558" name="Rectangle 29"/>
              <p:cNvSpPr>
                <a:spLocks noChangeArrowheads="1"/>
              </p:cNvSpPr>
              <p:nvPr/>
            </p:nvSpPr>
            <p:spPr bwMode="auto">
              <a:xfrm>
                <a:off x="3504" y="1776"/>
                <a:ext cx="480" cy="192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559" name="Line 30"/>
              <p:cNvSpPr>
                <a:spLocks noChangeShapeType="1"/>
              </p:cNvSpPr>
              <p:nvPr/>
            </p:nvSpPr>
            <p:spPr bwMode="auto">
              <a:xfrm flipH="1">
                <a:off x="4128" y="1872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60" name="Line 31"/>
              <p:cNvSpPr>
                <a:spLocks noChangeShapeType="1"/>
              </p:cNvSpPr>
              <p:nvPr/>
            </p:nvSpPr>
            <p:spPr bwMode="auto">
              <a:xfrm>
                <a:off x="4080" y="2112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61" name="Line 32"/>
              <p:cNvSpPr>
                <a:spLocks noChangeShapeType="1"/>
              </p:cNvSpPr>
              <p:nvPr/>
            </p:nvSpPr>
            <p:spPr bwMode="auto">
              <a:xfrm>
                <a:off x="4080" y="2160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62" name="Text Box 33"/>
              <p:cNvSpPr txBox="1">
                <a:spLocks noChangeArrowheads="1"/>
              </p:cNvSpPr>
              <p:nvPr/>
            </p:nvSpPr>
            <p:spPr bwMode="auto">
              <a:xfrm>
                <a:off x="3936" y="2160"/>
                <a:ext cx="43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null</a:t>
                </a:r>
              </a:p>
            </p:txBody>
          </p:sp>
          <p:sp>
            <p:nvSpPr>
              <p:cNvPr id="22563" name="Line 34"/>
              <p:cNvSpPr>
                <a:spLocks noChangeShapeType="1"/>
              </p:cNvSpPr>
              <p:nvPr/>
            </p:nvSpPr>
            <p:spPr bwMode="auto">
              <a:xfrm>
                <a:off x="3744" y="1872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64" name="Line 35"/>
              <p:cNvSpPr>
                <a:spLocks noChangeShapeType="1"/>
              </p:cNvSpPr>
              <p:nvPr/>
            </p:nvSpPr>
            <p:spPr bwMode="auto">
              <a:xfrm flipV="1">
                <a:off x="2784" y="1968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65" name="Text Box 36"/>
              <p:cNvSpPr txBox="1">
                <a:spLocks noChangeArrowheads="1"/>
              </p:cNvSpPr>
              <p:nvPr/>
            </p:nvSpPr>
            <p:spPr bwMode="auto">
              <a:xfrm>
                <a:off x="2448" y="2352"/>
                <a:ext cx="67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after</a:t>
                </a:r>
              </a:p>
            </p:txBody>
          </p:sp>
          <p:sp>
            <p:nvSpPr>
              <p:cNvPr id="22566" name="Rectangle 38"/>
              <p:cNvSpPr>
                <a:spLocks noChangeArrowheads="1"/>
              </p:cNvSpPr>
              <p:nvPr/>
            </p:nvSpPr>
            <p:spPr bwMode="auto">
              <a:xfrm>
                <a:off x="3120" y="2592"/>
                <a:ext cx="480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567" name="Rectangle 39"/>
              <p:cNvSpPr>
                <a:spLocks noChangeArrowheads="1"/>
              </p:cNvSpPr>
              <p:nvPr/>
            </p:nvSpPr>
            <p:spPr bwMode="auto">
              <a:xfrm>
                <a:off x="3120" y="2832"/>
                <a:ext cx="480" cy="192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568" name="Text Box 40"/>
              <p:cNvSpPr txBox="1">
                <a:spLocks noChangeArrowheads="1"/>
              </p:cNvSpPr>
              <p:nvPr/>
            </p:nvSpPr>
            <p:spPr bwMode="auto">
              <a:xfrm>
                <a:off x="3216" y="2592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5</a:t>
                </a:r>
              </a:p>
            </p:txBody>
          </p:sp>
          <p:sp>
            <p:nvSpPr>
              <p:cNvPr id="22569" name="Line 44"/>
              <p:cNvSpPr>
                <a:spLocks noChangeShapeType="1"/>
              </p:cNvSpPr>
              <p:nvPr/>
            </p:nvSpPr>
            <p:spPr bwMode="auto">
              <a:xfrm flipH="1">
                <a:off x="2976" y="2928"/>
                <a:ext cx="384" cy="0"/>
              </a:xfrm>
              <a:prstGeom prst="line">
                <a:avLst/>
              </a:prstGeom>
              <a:noFill/>
              <a:ln w="9525">
                <a:solidFill>
                  <a:srgbClr val="FF3300"/>
                </a:solidFill>
                <a:round/>
                <a:headEnd type="oval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70" name="Rectangle 45"/>
              <p:cNvSpPr>
                <a:spLocks noChangeArrowheads="1"/>
              </p:cNvSpPr>
              <p:nvPr/>
            </p:nvSpPr>
            <p:spPr bwMode="auto">
              <a:xfrm>
                <a:off x="3120" y="3024"/>
                <a:ext cx="480" cy="192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571" name="Line 46"/>
              <p:cNvSpPr>
                <a:spLocks noChangeShapeType="1"/>
              </p:cNvSpPr>
              <p:nvPr/>
            </p:nvSpPr>
            <p:spPr bwMode="auto">
              <a:xfrm flipH="1">
                <a:off x="3744" y="3120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72" name="Line 47"/>
              <p:cNvSpPr>
                <a:spLocks noChangeShapeType="1"/>
              </p:cNvSpPr>
              <p:nvPr/>
            </p:nvSpPr>
            <p:spPr bwMode="auto">
              <a:xfrm>
                <a:off x="3696" y="3360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73" name="Line 48"/>
              <p:cNvSpPr>
                <a:spLocks noChangeShapeType="1"/>
              </p:cNvSpPr>
              <p:nvPr/>
            </p:nvSpPr>
            <p:spPr bwMode="auto">
              <a:xfrm>
                <a:off x="3696" y="3408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74" name="Text Box 49"/>
              <p:cNvSpPr txBox="1">
                <a:spLocks noChangeArrowheads="1"/>
              </p:cNvSpPr>
              <p:nvPr/>
            </p:nvSpPr>
            <p:spPr bwMode="auto">
              <a:xfrm>
                <a:off x="3552" y="3408"/>
                <a:ext cx="43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null</a:t>
                </a:r>
              </a:p>
            </p:txBody>
          </p:sp>
          <p:sp>
            <p:nvSpPr>
              <p:cNvPr id="22575" name="Line 50"/>
              <p:cNvSpPr>
                <a:spLocks noChangeShapeType="1"/>
              </p:cNvSpPr>
              <p:nvPr/>
            </p:nvSpPr>
            <p:spPr bwMode="auto">
              <a:xfrm>
                <a:off x="3360" y="3120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76" name="Line 52"/>
              <p:cNvSpPr>
                <a:spLocks noChangeShapeType="1"/>
              </p:cNvSpPr>
              <p:nvPr/>
            </p:nvSpPr>
            <p:spPr bwMode="auto">
              <a:xfrm flipV="1">
                <a:off x="3360" y="3216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77" name="Text Box 53"/>
              <p:cNvSpPr txBox="1">
                <a:spLocks noChangeArrowheads="1"/>
              </p:cNvSpPr>
              <p:nvPr/>
            </p:nvSpPr>
            <p:spPr bwMode="auto">
              <a:xfrm>
                <a:off x="3024" y="3600"/>
                <a:ext cx="67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baru</a:t>
                </a:r>
              </a:p>
            </p:txBody>
          </p:sp>
          <p:sp>
            <p:nvSpPr>
              <p:cNvPr id="22578" name="Line 57"/>
              <p:cNvSpPr>
                <a:spLocks noChangeShapeType="1"/>
              </p:cNvSpPr>
              <p:nvPr/>
            </p:nvSpPr>
            <p:spPr bwMode="auto">
              <a:xfrm flipH="1">
                <a:off x="3120" y="168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79" name="Line 58"/>
              <p:cNvSpPr>
                <a:spLocks noChangeShapeType="1"/>
              </p:cNvSpPr>
              <p:nvPr/>
            </p:nvSpPr>
            <p:spPr bwMode="auto">
              <a:xfrm flipV="1">
                <a:off x="2976" y="1968"/>
                <a:ext cx="0" cy="960"/>
              </a:xfrm>
              <a:prstGeom prst="line">
                <a:avLst/>
              </a:prstGeom>
              <a:noFill/>
              <a:ln w="9525">
                <a:solidFill>
                  <a:srgbClr val="FF3300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2534" name="Oval 61"/>
            <p:cNvSpPr>
              <a:spLocks noChangeArrowheads="1"/>
            </p:cNvSpPr>
            <p:nvPr/>
          </p:nvSpPr>
          <p:spPr bwMode="auto">
            <a:xfrm>
              <a:off x="5486400" y="1828800"/>
              <a:ext cx="1219200" cy="1676400"/>
            </a:xfrm>
            <a:prstGeom prst="ellips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11385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D99CFD1-D561-4C88-A129-432FE21A688F}" type="slidenum">
              <a:rPr lang="en-US" altLang="en-US"/>
              <a:pPr eaLnBrk="1" hangingPunct="1"/>
              <a:t>28</a:t>
            </a:fld>
            <a:endParaRPr lang="en-US" altLang="en-US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Sisip Setelah Simpul x (misal x=10)</a:t>
            </a:r>
          </a:p>
        </p:txBody>
      </p:sp>
      <p:sp>
        <p:nvSpPr>
          <p:cNvPr id="23556" name="Text Box 3"/>
          <p:cNvSpPr txBox="1">
            <a:spLocks noChangeArrowheads="1"/>
          </p:cNvSpPr>
          <p:nvPr/>
        </p:nvSpPr>
        <p:spPr bwMode="auto">
          <a:xfrm>
            <a:off x="1143000" y="1850234"/>
            <a:ext cx="762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en-US" sz="2400" dirty="0">
                <a:latin typeface="+mn-lt"/>
              </a:rPr>
              <a:t>3. </a:t>
            </a:r>
            <a:r>
              <a:rPr lang="en-GB" altLang="en-US" sz="2400" i="1" dirty="0" err="1">
                <a:latin typeface="+mn-lt"/>
              </a:rPr>
              <a:t>baru</a:t>
            </a:r>
            <a:r>
              <a:rPr lang="en-GB" altLang="en-US" sz="2400" i="1" dirty="0">
                <a:latin typeface="+mn-lt"/>
              </a:rPr>
              <a:t>-&gt;next </a:t>
            </a:r>
            <a:r>
              <a:rPr lang="en-GB" altLang="en-US" sz="2400" dirty="0" err="1">
                <a:latin typeface="+mn-lt"/>
              </a:rPr>
              <a:t>menunjuk</a:t>
            </a:r>
            <a:r>
              <a:rPr lang="en-GB" altLang="en-US" sz="2400" dirty="0">
                <a:latin typeface="+mn-lt"/>
              </a:rPr>
              <a:t> </a:t>
            </a:r>
            <a:r>
              <a:rPr lang="en-GB" altLang="en-US" sz="2400" i="1" dirty="0">
                <a:latin typeface="+mn-lt"/>
              </a:rPr>
              <a:t>after-&gt;next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887883" y="2078834"/>
            <a:ext cx="6324600" cy="4252914"/>
            <a:chOff x="2895600" y="1828800"/>
            <a:chExt cx="6324600" cy="4252914"/>
          </a:xfrm>
        </p:grpSpPr>
        <p:grpSp>
          <p:nvGrpSpPr>
            <p:cNvPr id="23557" name="Group 52"/>
            <p:cNvGrpSpPr>
              <a:grpSpLocks/>
            </p:cNvGrpSpPr>
            <p:nvPr/>
          </p:nvGrpSpPr>
          <p:grpSpPr bwMode="auto">
            <a:xfrm>
              <a:off x="2895600" y="2133601"/>
              <a:ext cx="6324600" cy="3948113"/>
              <a:chOff x="864" y="1344"/>
              <a:chExt cx="3984" cy="2487"/>
            </a:xfrm>
          </p:grpSpPr>
          <p:sp>
            <p:nvSpPr>
              <p:cNvPr id="23559" name="Rectangle 5"/>
              <p:cNvSpPr>
                <a:spLocks noChangeArrowheads="1"/>
              </p:cNvSpPr>
              <p:nvPr/>
            </p:nvSpPr>
            <p:spPr bwMode="auto">
              <a:xfrm>
                <a:off x="1776" y="1344"/>
                <a:ext cx="480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560" name="Rectangle 6"/>
              <p:cNvSpPr>
                <a:spLocks noChangeArrowheads="1"/>
              </p:cNvSpPr>
              <p:nvPr/>
            </p:nvSpPr>
            <p:spPr bwMode="auto">
              <a:xfrm>
                <a:off x="1776" y="1584"/>
                <a:ext cx="480" cy="192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561" name="Text Box 7"/>
              <p:cNvSpPr txBox="1">
                <a:spLocks noChangeArrowheads="1"/>
              </p:cNvSpPr>
              <p:nvPr/>
            </p:nvSpPr>
            <p:spPr bwMode="auto">
              <a:xfrm>
                <a:off x="1872" y="1344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8</a:t>
                </a:r>
              </a:p>
            </p:txBody>
          </p:sp>
          <p:sp>
            <p:nvSpPr>
              <p:cNvPr id="23562" name="Line 8"/>
              <p:cNvSpPr>
                <a:spLocks noChangeShapeType="1"/>
              </p:cNvSpPr>
              <p:nvPr/>
            </p:nvSpPr>
            <p:spPr bwMode="auto">
              <a:xfrm flipH="1">
                <a:off x="1632" y="1680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63" name="Line 9"/>
              <p:cNvSpPr>
                <a:spLocks noChangeShapeType="1"/>
              </p:cNvSpPr>
              <p:nvPr/>
            </p:nvSpPr>
            <p:spPr bwMode="auto">
              <a:xfrm>
                <a:off x="1584" y="1920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64" name="Line 10"/>
              <p:cNvSpPr>
                <a:spLocks noChangeShapeType="1"/>
              </p:cNvSpPr>
              <p:nvPr/>
            </p:nvSpPr>
            <p:spPr bwMode="auto">
              <a:xfrm>
                <a:off x="1584" y="1968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65" name="Line 11"/>
              <p:cNvSpPr>
                <a:spLocks noChangeShapeType="1"/>
              </p:cNvSpPr>
              <p:nvPr/>
            </p:nvSpPr>
            <p:spPr bwMode="auto">
              <a:xfrm flipH="1">
                <a:off x="1632" y="1680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66" name="Rectangle 12"/>
              <p:cNvSpPr>
                <a:spLocks noChangeArrowheads="1"/>
              </p:cNvSpPr>
              <p:nvPr/>
            </p:nvSpPr>
            <p:spPr bwMode="auto">
              <a:xfrm>
                <a:off x="1776" y="1776"/>
                <a:ext cx="480" cy="192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567" name="Line 13"/>
              <p:cNvSpPr>
                <a:spLocks noChangeShapeType="1"/>
              </p:cNvSpPr>
              <p:nvPr/>
            </p:nvSpPr>
            <p:spPr bwMode="auto">
              <a:xfrm>
                <a:off x="2016" y="187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68" name="Rectangle 14"/>
              <p:cNvSpPr>
                <a:spLocks noChangeArrowheads="1"/>
              </p:cNvSpPr>
              <p:nvPr/>
            </p:nvSpPr>
            <p:spPr bwMode="auto">
              <a:xfrm>
                <a:off x="2640" y="1344"/>
                <a:ext cx="480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569" name="Rectangle 15"/>
              <p:cNvSpPr>
                <a:spLocks noChangeArrowheads="1"/>
              </p:cNvSpPr>
              <p:nvPr/>
            </p:nvSpPr>
            <p:spPr bwMode="auto">
              <a:xfrm>
                <a:off x="2640" y="1584"/>
                <a:ext cx="480" cy="192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570" name="Text Box 16"/>
              <p:cNvSpPr txBox="1">
                <a:spLocks noChangeArrowheads="1"/>
              </p:cNvSpPr>
              <p:nvPr/>
            </p:nvSpPr>
            <p:spPr bwMode="auto">
              <a:xfrm>
                <a:off x="2736" y="1344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10</a:t>
                </a:r>
              </a:p>
            </p:txBody>
          </p:sp>
          <p:sp>
            <p:nvSpPr>
              <p:cNvPr id="23571" name="Line 17"/>
              <p:cNvSpPr>
                <a:spLocks noChangeShapeType="1"/>
              </p:cNvSpPr>
              <p:nvPr/>
            </p:nvSpPr>
            <p:spPr bwMode="auto">
              <a:xfrm flipH="1">
                <a:off x="2256" y="168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72" name="Rectangle 18"/>
              <p:cNvSpPr>
                <a:spLocks noChangeArrowheads="1"/>
              </p:cNvSpPr>
              <p:nvPr/>
            </p:nvSpPr>
            <p:spPr bwMode="auto">
              <a:xfrm>
                <a:off x="2640" y="1776"/>
                <a:ext cx="480" cy="192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573" name="Line 19"/>
              <p:cNvSpPr>
                <a:spLocks noChangeShapeType="1"/>
              </p:cNvSpPr>
              <p:nvPr/>
            </p:nvSpPr>
            <p:spPr bwMode="auto">
              <a:xfrm>
                <a:off x="2880" y="187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74" name="Text Box 20"/>
              <p:cNvSpPr txBox="1">
                <a:spLocks noChangeArrowheads="1"/>
              </p:cNvSpPr>
              <p:nvPr/>
            </p:nvSpPr>
            <p:spPr bwMode="auto">
              <a:xfrm>
                <a:off x="1440" y="2016"/>
                <a:ext cx="43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null</a:t>
                </a:r>
              </a:p>
            </p:txBody>
          </p:sp>
          <p:sp>
            <p:nvSpPr>
              <p:cNvPr id="23575" name="Line 21"/>
              <p:cNvSpPr>
                <a:spLocks noChangeShapeType="1"/>
              </p:cNvSpPr>
              <p:nvPr/>
            </p:nvSpPr>
            <p:spPr bwMode="auto">
              <a:xfrm flipV="1">
                <a:off x="1392" y="1449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76" name="Text Box 22"/>
              <p:cNvSpPr txBox="1">
                <a:spLocks noChangeArrowheads="1"/>
              </p:cNvSpPr>
              <p:nvPr/>
            </p:nvSpPr>
            <p:spPr bwMode="auto">
              <a:xfrm>
                <a:off x="864" y="1353"/>
                <a:ext cx="48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head</a:t>
                </a:r>
              </a:p>
            </p:txBody>
          </p:sp>
          <p:sp>
            <p:nvSpPr>
              <p:cNvPr id="23577" name="Line 23"/>
              <p:cNvSpPr>
                <a:spLocks noChangeShapeType="1"/>
              </p:cNvSpPr>
              <p:nvPr/>
            </p:nvSpPr>
            <p:spPr bwMode="auto">
              <a:xfrm flipH="1" flipV="1">
                <a:off x="3984" y="1440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78" name="Text Box 24"/>
              <p:cNvSpPr txBox="1">
                <a:spLocks noChangeArrowheads="1"/>
              </p:cNvSpPr>
              <p:nvPr/>
            </p:nvSpPr>
            <p:spPr bwMode="auto">
              <a:xfrm>
                <a:off x="4368" y="1344"/>
                <a:ext cx="48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tail</a:t>
                </a:r>
              </a:p>
            </p:txBody>
          </p:sp>
          <p:sp>
            <p:nvSpPr>
              <p:cNvPr id="23579" name="Rectangle 25"/>
              <p:cNvSpPr>
                <a:spLocks noChangeArrowheads="1"/>
              </p:cNvSpPr>
              <p:nvPr/>
            </p:nvSpPr>
            <p:spPr bwMode="auto">
              <a:xfrm>
                <a:off x="3504" y="1344"/>
                <a:ext cx="480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580" name="Rectangle 26"/>
              <p:cNvSpPr>
                <a:spLocks noChangeArrowheads="1"/>
              </p:cNvSpPr>
              <p:nvPr/>
            </p:nvSpPr>
            <p:spPr bwMode="auto">
              <a:xfrm>
                <a:off x="3504" y="1584"/>
                <a:ext cx="480" cy="192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581" name="Text Box 27"/>
              <p:cNvSpPr txBox="1">
                <a:spLocks noChangeArrowheads="1"/>
              </p:cNvSpPr>
              <p:nvPr/>
            </p:nvSpPr>
            <p:spPr bwMode="auto">
              <a:xfrm>
                <a:off x="3600" y="1344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6</a:t>
                </a:r>
              </a:p>
            </p:txBody>
          </p:sp>
          <p:sp>
            <p:nvSpPr>
              <p:cNvPr id="23582" name="Rectangle 28"/>
              <p:cNvSpPr>
                <a:spLocks noChangeArrowheads="1"/>
              </p:cNvSpPr>
              <p:nvPr/>
            </p:nvSpPr>
            <p:spPr bwMode="auto">
              <a:xfrm>
                <a:off x="3504" y="1776"/>
                <a:ext cx="480" cy="192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583" name="Line 29"/>
              <p:cNvSpPr>
                <a:spLocks noChangeShapeType="1"/>
              </p:cNvSpPr>
              <p:nvPr/>
            </p:nvSpPr>
            <p:spPr bwMode="auto">
              <a:xfrm flipH="1">
                <a:off x="4128" y="1872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84" name="Line 30"/>
              <p:cNvSpPr>
                <a:spLocks noChangeShapeType="1"/>
              </p:cNvSpPr>
              <p:nvPr/>
            </p:nvSpPr>
            <p:spPr bwMode="auto">
              <a:xfrm>
                <a:off x="4080" y="2112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85" name="Line 31"/>
              <p:cNvSpPr>
                <a:spLocks noChangeShapeType="1"/>
              </p:cNvSpPr>
              <p:nvPr/>
            </p:nvSpPr>
            <p:spPr bwMode="auto">
              <a:xfrm>
                <a:off x="4080" y="2160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86" name="Text Box 32"/>
              <p:cNvSpPr txBox="1">
                <a:spLocks noChangeArrowheads="1"/>
              </p:cNvSpPr>
              <p:nvPr/>
            </p:nvSpPr>
            <p:spPr bwMode="auto">
              <a:xfrm>
                <a:off x="3936" y="2160"/>
                <a:ext cx="43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null</a:t>
                </a:r>
              </a:p>
            </p:txBody>
          </p:sp>
          <p:sp>
            <p:nvSpPr>
              <p:cNvPr id="23587" name="Line 33"/>
              <p:cNvSpPr>
                <a:spLocks noChangeShapeType="1"/>
              </p:cNvSpPr>
              <p:nvPr/>
            </p:nvSpPr>
            <p:spPr bwMode="auto">
              <a:xfrm>
                <a:off x="3744" y="1872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88" name="Line 34"/>
              <p:cNvSpPr>
                <a:spLocks noChangeShapeType="1"/>
              </p:cNvSpPr>
              <p:nvPr/>
            </p:nvSpPr>
            <p:spPr bwMode="auto">
              <a:xfrm flipV="1">
                <a:off x="2784" y="1968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89" name="Text Box 35"/>
              <p:cNvSpPr txBox="1">
                <a:spLocks noChangeArrowheads="1"/>
              </p:cNvSpPr>
              <p:nvPr/>
            </p:nvSpPr>
            <p:spPr bwMode="auto">
              <a:xfrm>
                <a:off x="2448" y="2352"/>
                <a:ext cx="67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after</a:t>
                </a:r>
              </a:p>
            </p:txBody>
          </p:sp>
          <p:sp>
            <p:nvSpPr>
              <p:cNvPr id="23590" name="Rectangle 36"/>
              <p:cNvSpPr>
                <a:spLocks noChangeArrowheads="1"/>
              </p:cNvSpPr>
              <p:nvPr/>
            </p:nvSpPr>
            <p:spPr bwMode="auto">
              <a:xfrm>
                <a:off x="3120" y="2592"/>
                <a:ext cx="480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591" name="Rectangle 37"/>
              <p:cNvSpPr>
                <a:spLocks noChangeArrowheads="1"/>
              </p:cNvSpPr>
              <p:nvPr/>
            </p:nvSpPr>
            <p:spPr bwMode="auto">
              <a:xfrm>
                <a:off x="3120" y="2832"/>
                <a:ext cx="480" cy="192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592" name="Text Box 38"/>
              <p:cNvSpPr txBox="1">
                <a:spLocks noChangeArrowheads="1"/>
              </p:cNvSpPr>
              <p:nvPr/>
            </p:nvSpPr>
            <p:spPr bwMode="auto">
              <a:xfrm>
                <a:off x="3216" y="2592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5</a:t>
                </a:r>
              </a:p>
            </p:txBody>
          </p:sp>
          <p:sp>
            <p:nvSpPr>
              <p:cNvPr id="23593" name="Line 39"/>
              <p:cNvSpPr>
                <a:spLocks noChangeShapeType="1"/>
              </p:cNvSpPr>
              <p:nvPr/>
            </p:nvSpPr>
            <p:spPr bwMode="auto">
              <a:xfrm flipH="1">
                <a:off x="2976" y="2928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94" name="Rectangle 40"/>
              <p:cNvSpPr>
                <a:spLocks noChangeArrowheads="1"/>
              </p:cNvSpPr>
              <p:nvPr/>
            </p:nvSpPr>
            <p:spPr bwMode="auto">
              <a:xfrm>
                <a:off x="3120" y="3024"/>
                <a:ext cx="480" cy="192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595" name="Line 45"/>
              <p:cNvSpPr>
                <a:spLocks noChangeShapeType="1"/>
              </p:cNvSpPr>
              <p:nvPr/>
            </p:nvSpPr>
            <p:spPr bwMode="auto">
              <a:xfrm>
                <a:off x="3360" y="3120"/>
                <a:ext cx="384" cy="0"/>
              </a:xfrm>
              <a:prstGeom prst="line">
                <a:avLst/>
              </a:prstGeom>
              <a:noFill/>
              <a:ln w="9525">
                <a:solidFill>
                  <a:srgbClr val="FF3300"/>
                </a:solidFill>
                <a:round/>
                <a:headEnd type="oval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96" name="Line 46"/>
              <p:cNvSpPr>
                <a:spLocks noChangeShapeType="1"/>
              </p:cNvSpPr>
              <p:nvPr/>
            </p:nvSpPr>
            <p:spPr bwMode="auto">
              <a:xfrm flipV="1">
                <a:off x="3360" y="3216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97" name="Text Box 47"/>
              <p:cNvSpPr txBox="1">
                <a:spLocks noChangeArrowheads="1"/>
              </p:cNvSpPr>
              <p:nvPr/>
            </p:nvSpPr>
            <p:spPr bwMode="auto">
              <a:xfrm>
                <a:off x="3024" y="3600"/>
                <a:ext cx="67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baru</a:t>
                </a:r>
              </a:p>
            </p:txBody>
          </p:sp>
          <p:sp>
            <p:nvSpPr>
              <p:cNvPr id="23598" name="Line 48"/>
              <p:cNvSpPr>
                <a:spLocks noChangeShapeType="1"/>
              </p:cNvSpPr>
              <p:nvPr/>
            </p:nvSpPr>
            <p:spPr bwMode="auto">
              <a:xfrm flipH="1">
                <a:off x="3120" y="168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99" name="Line 49"/>
              <p:cNvSpPr>
                <a:spLocks noChangeShapeType="1"/>
              </p:cNvSpPr>
              <p:nvPr/>
            </p:nvSpPr>
            <p:spPr bwMode="auto">
              <a:xfrm flipV="1">
                <a:off x="2976" y="1968"/>
                <a:ext cx="0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00" name="Line 50"/>
              <p:cNvSpPr>
                <a:spLocks noChangeShapeType="1"/>
              </p:cNvSpPr>
              <p:nvPr/>
            </p:nvSpPr>
            <p:spPr bwMode="auto">
              <a:xfrm flipV="1">
                <a:off x="3744" y="1968"/>
                <a:ext cx="0" cy="1152"/>
              </a:xfrm>
              <a:prstGeom prst="line">
                <a:avLst/>
              </a:prstGeom>
              <a:noFill/>
              <a:ln w="9525">
                <a:solidFill>
                  <a:srgbClr val="FF3300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558" name="Oval 53"/>
            <p:cNvSpPr>
              <a:spLocks noChangeArrowheads="1"/>
            </p:cNvSpPr>
            <p:nvPr/>
          </p:nvSpPr>
          <p:spPr bwMode="auto">
            <a:xfrm>
              <a:off x="5486400" y="1828800"/>
              <a:ext cx="1219200" cy="1676400"/>
            </a:xfrm>
            <a:prstGeom prst="ellips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53762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1AAED8A-8856-4477-BF9C-D36277254A0F}" type="slidenum">
              <a:rPr lang="en-US" altLang="en-US"/>
              <a:pPr eaLnBrk="1" hangingPunct="1"/>
              <a:t>29</a:t>
            </a:fld>
            <a:endParaRPr lang="en-US" altLang="en-US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Sisip Setelah Simpul x (misal x=10)</a:t>
            </a:r>
          </a:p>
        </p:txBody>
      </p:sp>
      <p:sp>
        <p:nvSpPr>
          <p:cNvPr id="24580" name="Text Box 3"/>
          <p:cNvSpPr txBox="1">
            <a:spLocks noChangeArrowheads="1"/>
          </p:cNvSpPr>
          <p:nvPr/>
        </p:nvSpPr>
        <p:spPr bwMode="auto">
          <a:xfrm>
            <a:off x="1219200" y="1912146"/>
            <a:ext cx="762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en-US" sz="2400" dirty="0">
                <a:latin typeface="+mn-lt"/>
              </a:rPr>
              <a:t>4. </a:t>
            </a:r>
            <a:r>
              <a:rPr lang="en-GB" altLang="en-US" sz="2400" i="1" dirty="0">
                <a:latin typeface="+mn-lt"/>
              </a:rPr>
              <a:t>after-&gt;next-&gt;</a:t>
            </a:r>
            <a:r>
              <a:rPr lang="en-GB" altLang="en-US" sz="2400" i="1" dirty="0" err="1">
                <a:latin typeface="+mn-lt"/>
              </a:rPr>
              <a:t>prev</a:t>
            </a:r>
            <a:r>
              <a:rPr lang="en-GB" altLang="en-US" sz="2400" i="1" dirty="0">
                <a:latin typeface="+mn-lt"/>
              </a:rPr>
              <a:t> </a:t>
            </a:r>
            <a:r>
              <a:rPr lang="en-GB" altLang="en-US" sz="2400" dirty="0" err="1">
                <a:latin typeface="+mn-lt"/>
              </a:rPr>
              <a:t>menunjuk</a:t>
            </a:r>
            <a:r>
              <a:rPr lang="en-GB" altLang="en-US" sz="2400" dirty="0">
                <a:latin typeface="+mn-lt"/>
              </a:rPr>
              <a:t> </a:t>
            </a:r>
            <a:r>
              <a:rPr lang="en-GB" altLang="en-US" sz="2400" i="1" dirty="0" err="1">
                <a:latin typeface="+mn-lt"/>
              </a:rPr>
              <a:t>baru</a:t>
            </a:r>
            <a:endParaRPr lang="en-GB" altLang="en-US" sz="2400" i="1" dirty="0">
              <a:latin typeface="+mn-lt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4831080" y="2104841"/>
            <a:ext cx="6324600" cy="4260059"/>
            <a:chOff x="2933700" y="1828800"/>
            <a:chExt cx="6324600" cy="4260059"/>
          </a:xfrm>
        </p:grpSpPr>
        <p:grpSp>
          <p:nvGrpSpPr>
            <p:cNvPr id="24581" name="Group 48"/>
            <p:cNvGrpSpPr>
              <a:grpSpLocks/>
            </p:cNvGrpSpPr>
            <p:nvPr/>
          </p:nvGrpSpPr>
          <p:grpSpPr bwMode="auto">
            <a:xfrm>
              <a:off x="2933700" y="2140746"/>
              <a:ext cx="6324600" cy="3948113"/>
              <a:chOff x="864" y="1344"/>
              <a:chExt cx="3984" cy="2487"/>
            </a:xfrm>
          </p:grpSpPr>
          <p:sp>
            <p:nvSpPr>
              <p:cNvPr id="24583" name="Rectangle 5"/>
              <p:cNvSpPr>
                <a:spLocks noChangeArrowheads="1"/>
              </p:cNvSpPr>
              <p:nvPr/>
            </p:nvSpPr>
            <p:spPr bwMode="auto">
              <a:xfrm>
                <a:off x="1776" y="1344"/>
                <a:ext cx="480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4584" name="Rectangle 6"/>
              <p:cNvSpPr>
                <a:spLocks noChangeArrowheads="1"/>
              </p:cNvSpPr>
              <p:nvPr/>
            </p:nvSpPr>
            <p:spPr bwMode="auto">
              <a:xfrm>
                <a:off x="1776" y="1584"/>
                <a:ext cx="480" cy="192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4585" name="Text Box 7"/>
              <p:cNvSpPr txBox="1">
                <a:spLocks noChangeArrowheads="1"/>
              </p:cNvSpPr>
              <p:nvPr/>
            </p:nvSpPr>
            <p:spPr bwMode="auto">
              <a:xfrm>
                <a:off x="1872" y="1344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8</a:t>
                </a:r>
              </a:p>
            </p:txBody>
          </p:sp>
          <p:sp>
            <p:nvSpPr>
              <p:cNvPr id="24586" name="Line 8"/>
              <p:cNvSpPr>
                <a:spLocks noChangeShapeType="1"/>
              </p:cNvSpPr>
              <p:nvPr/>
            </p:nvSpPr>
            <p:spPr bwMode="auto">
              <a:xfrm flipH="1">
                <a:off x="1632" y="1680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87" name="Line 9"/>
              <p:cNvSpPr>
                <a:spLocks noChangeShapeType="1"/>
              </p:cNvSpPr>
              <p:nvPr/>
            </p:nvSpPr>
            <p:spPr bwMode="auto">
              <a:xfrm>
                <a:off x="1584" y="1920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88" name="Line 10"/>
              <p:cNvSpPr>
                <a:spLocks noChangeShapeType="1"/>
              </p:cNvSpPr>
              <p:nvPr/>
            </p:nvSpPr>
            <p:spPr bwMode="auto">
              <a:xfrm>
                <a:off x="1584" y="1968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89" name="Line 11"/>
              <p:cNvSpPr>
                <a:spLocks noChangeShapeType="1"/>
              </p:cNvSpPr>
              <p:nvPr/>
            </p:nvSpPr>
            <p:spPr bwMode="auto">
              <a:xfrm flipH="1">
                <a:off x="1632" y="1680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90" name="Rectangle 12"/>
              <p:cNvSpPr>
                <a:spLocks noChangeArrowheads="1"/>
              </p:cNvSpPr>
              <p:nvPr/>
            </p:nvSpPr>
            <p:spPr bwMode="auto">
              <a:xfrm>
                <a:off x="1776" y="1776"/>
                <a:ext cx="480" cy="192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4591" name="Line 13"/>
              <p:cNvSpPr>
                <a:spLocks noChangeShapeType="1"/>
              </p:cNvSpPr>
              <p:nvPr/>
            </p:nvSpPr>
            <p:spPr bwMode="auto">
              <a:xfrm>
                <a:off x="2016" y="187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92" name="Rectangle 14"/>
              <p:cNvSpPr>
                <a:spLocks noChangeArrowheads="1"/>
              </p:cNvSpPr>
              <p:nvPr/>
            </p:nvSpPr>
            <p:spPr bwMode="auto">
              <a:xfrm>
                <a:off x="2640" y="1344"/>
                <a:ext cx="480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4593" name="Rectangle 15"/>
              <p:cNvSpPr>
                <a:spLocks noChangeArrowheads="1"/>
              </p:cNvSpPr>
              <p:nvPr/>
            </p:nvSpPr>
            <p:spPr bwMode="auto">
              <a:xfrm>
                <a:off x="2640" y="1584"/>
                <a:ext cx="480" cy="192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4594" name="Text Box 16"/>
              <p:cNvSpPr txBox="1">
                <a:spLocks noChangeArrowheads="1"/>
              </p:cNvSpPr>
              <p:nvPr/>
            </p:nvSpPr>
            <p:spPr bwMode="auto">
              <a:xfrm>
                <a:off x="2736" y="1344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10</a:t>
                </a:r>
              </a:p>
            </p:txBody>
          </p:sp>
          <p:sp>
            <p:nvSpPr>
              <p:cNvPr id="24595" name="Line 17"/>
              <p:cNvSpPr>
                <a:spLocks noChangeShapeType="1"/>
              </p:cNvSpPr>
              <p:nvPr/>
            </p:nvSpPr>
            <p:spPr bwMode="auto">
              <a:xfrm flipH="1">
                <a:off x="2256" y="168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96" name="Rectangle 18"/>
              <p:cNvSpPr>
                <a:spLocks noChangeArrowheads="1"/>
              </p:cNvSpPr>
              <p:nvPr/>
            </p:nvSpPr>
            <p:spPr bwMode="auto">
              <a:xfrm>
                <a:off x="2640" y="1776"/>
                <a:ext cx="480" cy="192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4597" name="Line 19"/>
              <p:cNvSpPr>
                <a:spLocks noChangeShapeType="1"/>
              </p:cNvSpPr>
              <p:nvPr/>
            </p:nvSpPr>
            <p:spPr bwMode="auto">
              <a:xfrm>
                <a:off x="2880" y="187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98" name="Text Box 20"/>
              <p:cNvSpPr txBox="1">
                <a:spLocks noChangeArrowheads="1"/>
              </p:cNvSpPr>
              <p:nvPr/>
            </p:nvSpPr>
            <p:spPr bwMode="auto">
              <a:xfrm>
                <a:off x="1440" y="2016"/>
                <a:ext cx="43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null</a:t>
                </a:r>
              </a:p>
            </p:txBody>
          </p:sp>
          <p:sp>
            <p:nvSpPr>
              <p:cNvPr id="24599" name="Line 21"/>
              <p:cNvSpPr>
                <a:spLocks noChangeShapeType="1"/>
              </p:cNvSpPr>
              <p:nvPr/>
            </p:nvSpPr>
            <p:spPr bwMode="auto">
              <a:xfrm flipV="1">
                <a:off x="1392" y="1449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00" name="Text Box 22"/>
              <p:cNvSpPr txBox="1">
                <a:spLocks noChangeArrowheads="1"/>
              </p:cNvSpPr>
              <p:nvPr/>
            </p:nvSpPr>
            <p:spPr bwMode="auto">
              <a:xfrm>
                <a:off x="864" y="1353"/>
                <a:ext cx="48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head</a:t>
                </a:r>
              </a:p>
            </p:txBody>
          </p:sp>
          <p:sp>
            <p:nvSpPr>
              <p:cNvPr id="24601" name="Line 23"/>
              <p:cNvSpPr>
                <a:spLocks noChangeShapeType="1"/>
              </p:cNvSpPr>
              <p:nvPr/>
            </p:nvSpPr>
            <p:spPr bwMode="auto">
              <a:xfrm flipH="1" flipV="1">
                <a:off x="3984" y="1440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02" name="Text Box 24"/>
              <p:cNvSpPr txBox="1">
                <a:spLocks noChangeArrowheads="1"/>
              </p:cNvSpPr>
              <p:nvPr/>
            </p:nvSpPr>
            <p:spPr bwMode="auto">
              <a:xfrm>
                <a:off x="4368" y="1344"/>
                <a:ext cx="48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tail</a:t>
                </a:r>
              </a:p>
            </p:txBody>
          </p:sp>
          <p:sp>
            <p:nvSpPr>
              <p:cNvPr id="24603" name="Rectangle 25"/>
              <p:cNvSpPr>
                <a:spLocks noChangeArrowheads="1"/>
              </p:cNvSpPr>
              <p:nvPr/>
            </p:nvSpPr>
            <p:spPr bwMode="auto">
              <a:xfrm>
                <a:off x="3504" y="1344"/>
                <a:ext cx="480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4604" name="Rectangle 26"/>
              <p:cNvSpPr>
                <a:spLocks noChangeArrowheads="1"/>
              </p:cNvSpPr>
              <p:nvPr/>
            </p:nvSpPr>
            <p:spPr bwMode="auto">
              <a:xfrm>
                <a:off x="3504" y="1584"/>
                <a:ext cx="480" cy="192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4605" name="Text Box 27"/>
              <p:cNvSpPr txBox="1">
                <a:spLocks noChangeArrowheads="1"/>
              </p:cNvSpPr>
              <p:nvPr/>
            </p:nvSpPr>
            <p:spPr bwMode="auto">
              <a:xfrm>
                <a:off x="3600" y="1344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6</a:t>
                </a:r>
              </a:p>
            </p:txBody>
          </p:sp>
          <p:sp>
            <p:nvSpPr>
              <p:cNvPr id="24606" name="Rectangle 28"/>
              <p:cNvSpPr>
                <a:spLocks noChangeArrowheads="1"/>
              </p:cNvSpPr>
              <p:nvPr/>
            </p:nvSpPr>
            <p:spPr bwMode="auto">
              <a:xfrm>
                <a:off x="3504" y="1776"/>
                <a:ext cx="480" cy="192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4607" name="Line 29"/>
              <p:cNvSpPr>
                <a:spLocks noChangeShapeType="1"/>
              </p:cNvSpPr>
              <p:nvPr/>
            </p:nvSpPr>
            <p:spPr bwMode="auto">
              <a:xfrm flipH="1">
                <a:off x="4128" y="1872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08" name="Line 30"/>
              <p:cNvSpPr>
                <a:spLocks noChangeShapeType="1"/>
              </p:cNvSpPr>
              <p:nvPr/>
            </p:nvSpPr>
            <p:spPr bwMode="auto">
              <a:xfrm>
                <a:off x="4080" y="2112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09" name="Line 31"/>
              <p:cNvSpPr>
                <a:spLocks noChangeShapeType="1"/>
              </p:cNvSpPr>
              <p:nvPr/>
            </p:nvSpPr>
            <p:spPr bwMode="auto">
              <a:xfrm>
                <a:off x="4080" y="2160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10" name="Text Box 32"/>
              <p:cNvSpPr txBox="1">
                <a:spLocks noChangeArrowheads="1"/>
              </p:cNvSpPr>
              <p:nvPr/>
            </p:nvSpPr>
            <p:spPr bwMode="auto">
              <a:xfrm>
                <a:off x="3936" y="2160"/>
                <a:ext cx="43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null</a:t>
                </a:r>
              </a:p>
            </p:txBody>
          </p:sp>
          <p:sp>
            <p:nvSpPr>
              <p:cNvPr id="24611" name="Line 33"/>
              <p:cNvSpPr>
                <a:spLocks noChangeShapeType="1"/>
              </p:cNvSpPr>
              <p:nvPr/>
            </p:nvSpPr>
            <p:spPr bwMode="auto">
              <a:xfrm>
                <a:off x="3744" y="1872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12" name="Line 34"/>
              <p:cNvSpPr>
                <a:spLocks noChangeShapeType="1"/>
              </p:cNvSpPr>
              <p:nvPr/>
            </p:nvSpPr>
            <p:spPr bwMode="auto">
              <a:xfrm flipV="1">
                <a:off x="2784" y="1968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13" name="Text Box 35"/>
              <p:cNvSpPr txBox="1">
                <a:spLocks noChangeArrowheads="1"/>
              </p:cNvSpPr>
              <p:nvPr/>
            </p:nvSpPr>
            <p:spPr bwMode="auto">
              <a:xfrm>
                <a:off x="2448" y="2352"/>
                <a:ext cx="67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after</a:t>
                </a:r>
              </a:p>
            </p:txBody>
          </p:sp>
          <p:sp>
            <p:nvSpPr>
              <p:cNvPr id="24614" name="Rectangle 36"/>
              <p:cNvSpPr>
                <a:spLocks noChangeArrowheads="1"/>
              </p:cNvSpPr>
              <p:nvPr/>
            </p:nvSpPr>
            <p:spPr bwMode="auto">
              <a:xfrm>
                <a:off x="3120" y="2592"/>
                <a:ext cx="480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4615" name="Rectangle 37"/>
              <p:cNvSpPr>
                <a:spLocks noChangeArrowheads="1"/>
              </p:cNvSpPr>
              <p:nvPr/>
            </p:nvSpPr>
            <p:spPr bwMode="auto">
              <a:xfrm>
                <a:off x="3120" y="2832"/>
                <a:ext cx="480" cy="192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4616" name="Text Box 38"/>
              <p:cNvSpPr txBox="1">
                <a:spLocks noChangeArrowheads="1"/>
              </p:cNvSpPr>
              <p:nvPr/>
            </p:nvSpPr>
            <p:spPr bwMode="auto">
              <a:xfrm>
                <a:off x="3216" y="2592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5</a:t>
                </a:r>
              </a:p>
            </p:txBody>
          </p:sp>
          <p:sp>
            <p:nvSpPr>
              <p:cNvPr id="24617" name="Line 39"/>
              <p:cNvSpPr>
                <a:spLocks noChangeShapeType="1"/>
              </p:cNvSpPr>
              <p:nvPr/>
            </p:nvSpPr>
            <p:spPr bwMode="auto">
              <a:xfrm flipH="1">
                <a:off x="2976" y="2928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18" name="Rectangle 40"/>
              <p:cNvSpPr>
                <a:spLocks noChangeArrowheads="1"/>
              </p:cNvSpPr>
              <p:nvPr/>
            </p:nvSpPr>
            <p:spPr bwMode="auto">
              <a:xfrm>
                <a:off x="3120" y="3024"/>
                <a:ext cx="480" cy="192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4619" name="Line 41"/>
              <p:cNvSpPr>
                <a:spLocks noChangeShapeType="1"/>
              </p:cNvSpPr>
              <p:nvPr/>
            </p:nvSpPr>
            <p:spPr bwMode="auto">
              <a:xfrm>
                <a:off x="3360" y="3120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20" name="Line 42"/>
              <p:cNvSpPr>
                <a:spLocks noChangeShapeType="1"/>
              </p:cNvSpPr>
              <p:nvPr/>
            </p:nvSpPr>
            <p:spPr bwMode="auto">
              <a:xfrm flipV="1">
                <a:off x="3360" y="3216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21" name="Text Box 43"/>
              <p:cNvSpPr txBox="1">
                <a:spLocks noChangeArrowheads="1"/>
              </p:cNvSpPr>
              <p:nvPr/>
            </p:nvSpPr>
            <p:spPr bwMode="auto">
              <a:xfrm>
                <a:off x="3024" y="3600"/>
                <a:ext cx="67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baru</a:t>
                </a:r>
              </a:p>
            </p:txBody>
          </p:sp>
          <p:sp>
            <p:nvSpPr>
              <p:cNvPr id="24622" name="Line 44"/>
              <p:cNvSpPr>
                <a:spLocks noChangeShapeType="1"/>
              </p:cNvSpPr>
              <p:nvPr/>
            </p:nvSpPr>
            <p:spPr bwMode="auto">
              <a:xfrm flipH="1">
                <a:off x="3360" y="1680"/>
                <a:ext cx="384" cy="0"/>
              </a:xfrm>
              <a:prstGeom prst="line">
                <a:avLst/>
              </a:prstGeom>
              <a:noFill/>
              <a:ln w="9525">
                <a:solidFill>
                  <a:srgbClr val="FF3300"/>
                </a:solidFill>
                <a:round/>
                <a:headEnd type="oval" w="med" len="med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23" name="Line 45"/>
              <p:cNvSpPr>
                <a:spLocks noChangeShapeType="1"/>
              </p:cNvSpPr>
              <p:nvPr/>
            </p:nvSpPr>
            <p:spPr bwMode="auto">
              <a:xfrm flipV="1">
                <a:off x="2976" y="1968"/>
                <a:ext cx="0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24" name="Line 46"/>
              <p:cNvSpPr>
                <a:spLocks noChangeShapeType="1"/>
              </p:cNvSpPr>
              <p:nvPr/>
            </p:nvSpPr>
            <p:spPr bwMode="auto">
              <a:xfrm flipV="1">
                <a:off x="3744" y="1968"/>
                <a:ext cx="0" cy="11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25" name="Line 47"/>
              <p:cNvSpPr>
                <a:spLocks noChangeShapeType="1"/>
              </p:cNvSpPr>
              <p:nvPr/>
            </p:nvSpPr>
            <p:spPr bwMode="auto">
              <a:xfrm>
                <a:off x="3360" y="1680"/>
                <a:ext cx="0" cy="912"/>
              </a:xfrm>
              <a:prstGeom prst="line">
                <a:avLst/>
              </a:prstGeom>
              <a:noFill/>
              <a:ln w="9525">
                <a:solidFill>
                  <a:srgbClr val="FF3300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4582" name="Oval 49"/>
            <p:cNvSpPr>
              <a:spLocks noChangeArrowheads="1"/>
            </p:cNvSpPr>
            <p:nvPr/>
          </p:nvSpPr>
          <p:spPr bwMode="auto">
            <a:xfrm>
              <a:off x="5486400" y="1828800"/>
              <a:ext cx="1219200" cy="1676400"/>
            </a:xfrm>
            <a:prstGeom prst="ellips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37949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0271A5D-624C-487A-83D0-AECD46498430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Materi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587375" indent="-401638" eaLnBrk="1" hangingPunct="1">
              <a:buFont typeface="Wingdings" charset="2"/>
              <a:buChar char="v"/>
            </a:pPr>
            <a:r>
              <a:rPr lang="en-US" altLang="en-US" sz="3200" dirty="0" err="1" smtClean="0"/>
              <a:t>Pengertian</a:t>
            </a:r>
            <a:r>
              <a:rPr lang="en-US" altLang="en-US" sz="3200" dirty="0" smtClean="0"/>
              <a:t> Double Linked List</a:t>
            </a:r>
          </a:p>
          <a:p>
            <a:pPr marL="587375" indent="-401638" eaLnBrk="1" hangingPunct="1">
              <a:buFont typeface="Wingdings" charset="2"/>
              <a:buChar char="v"/>
            </a:pPr>
            <a:r>
              <a:rPr lang="en-US" altLang="en-US" sz="3200" dirty="0" err="1" smtClean="0"/>
              <a:t>Operasi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pada</a:t>
            </a:r>
            <a:r>
              <a:rPr lang="en-US" altLang="en-US" sz="3200" dirty="0" smtClean="0"/>
              <a:t> Double Linked List :</a:t>
            </a:r>
          </a:p>
          <a:p>
            <a:pPr marL="711200" lvl="1" indent="-309563" eaLnBrk="1" hangingPunct="1"/>
            <a:r>
              <a:rPr lang="en-US" altLang="en-US" sz="2800" dirty="0" err="1" smtClean="0"/>
              <a:t>Mencetak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simpul</a:t>
            </a:r>
            <a:endParaRPr lang="en-US" altLang="en-US" sz="2800" dirty="0" smtClean="0"/>
          </a:p>
          <a:p>
            <a:pPr marL="711200" lvl="1" indent="-309563" eaLnBrk="1" hangingPunct="1"/>
            <a:r>
              <a:rPr lang="en-US" altLang="en-US" sz="2800" dirty="0" err="1" smtClean="0"/>
              <a:t>Menyisipkan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Simpul</a:t>
            </a:r>
            <a:endParaRPr lang="en-US" altLang="en-US" sz="2800" dirty="0" smtClean="0"/>
          </a:p>
          <a:p>
            <a:pPr marL="711200" lvl="1" indent="-309563" eaLnBrk="1" hangingPunct="1"/>
            <a:r>
              <a:rPr lang="en-US" altLang="en-US" sz="2800" dirty="0" err="1" smtClean="0"/>
              <a:t>Menghapus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Simpul</a:t>
            </a:r>
            <a:endParaRPr lang="en-US" altLang="en-US" sz="2800" dirty="0" smtClean="0"/>
          </a:p>
          <a:p>
            <a:pPr marL="566229" indent="-457200">
              <a:buFont typeface="Wingdings" charset="2"/>
              <a:buChar char="v"/>
            </a:pPr>
            <a:r>
              <a:rPr lang="en-US" altLang="en-US" sz="3000" dirty="0" err="1" smtClean="0"/>
              <a:t>Implementasi</a:t>
            </a:r>
            <a:r>
              <a:rPr lang="en-US" altLang="en-US" sz="3000" dirty="0" smtClean="0"/>
              <a:t> Queue </a:t>
            </a:r>
            <a:r>
              <a:rPr lang="en-US" altLang="en-US" sz="3000" dirty="0" err="1" smtClean="0"/>
              <a:t>dengan</a:t>
            </a:r>
            <a:r>
              <a:rPr lang="en-US" altLang="en-US" sz="3000" dirty="0" smtClean="0"/>
              <a:t> Double Linked List</a:t>
            </a:r>
            <a:endParaRPr lang="en-US" altLang="en-US" sz="3000" dirty="0"/>
          </a:p>
        </p:txBody>
      </p:sp>
    </p:spTree>
    <p:extLst>
      <p:ext uri="{BB962C8B-B14F-4D97-AF65-F5344CB8AC3E}">
        <p14:creationId xmlns:p14="http://schemas.microsoft.com/office/powerpoint/2010/main" val="290781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0D51888-04CC-4E33-91E9-B9CC1059B489}" type="slidenum">
              <a:rPr lang="en-US" altLang="en-US"/>
              <a:pPr eaLnBrk="1" hangingPunct="1"/>
              <a:t>30</a:t>
            </a:fld>
            <a:endParaRPr lang="en-US" altLang="en-US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Sisip Setelah Simpul x (misal x=10)</a:t>
            </a:r>
          </a:p>
        </p:txBody>
      </p:sp>
      <p:sp>
        <p:nvSpPr>
          <p:cNvPr id="25604" name="Text Box 3"/>
          <p:cNvSpPr txBox="1">
            <a:spLocks noChangeArrowheads="1"/>
          </p:cNvSpPr>
          <p:nvPr/>
        </p:nvSpPr>
        <p:spPr bwMode="auto">
          <a:xfrm>
            <a:off x="1143000" y="1866901"/>
            <a:ext cx="762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en-US" sz="2400" dirty="0">
                <a:latin typeface="+mn-lt"/>
              </a:rPr>
              <a:t>5. </a:t>
            </a:r>
            <a:r>
              <a:rPr lang="en-GB" altLang="en-US" sz="2400" i="1" dirty="0">
                <a:latin typeface="+mn-lt"/>
              </a:rPr>
              <a:t>after-&gt;next </a:t>
            </a:r>
            <a:r>
              <a:rPr lang="en-GB" altLang="en-US" sz="2400" dirty="0" err="1">
                <a:latin typeface="+mn-lt"/>
              </a:rPr>
              <a:t>menunjuk</a:t>
            </a:r>
            <a:r>
              <a:rPr lang="en-GB" altLang="en-US" sz="2400" dirty="0">
                <a:latin typeface="+mn-lt"/>
              </a:rPr>
              <a:t> </a:t>
            </a:r>
            <a:r>
              <a:rPr lang="en-GB" altLang="en-US" sz="2400" i="1" dirty="0" err="1">
                <a:latin typeface="+mn-lt"/>
              </a:rPr>
              <a:t>baru</a:t>
            </a:r>
            <a:endParaRPr lang="en-GB" altLang="en-US" sz="2400" i="1" dirty="0">
              <a:latin typeface="+mn-lt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142854" y="1972115"/>
            <a:ext cx="6324600" cy="4252914"/>
            <a:chOff x="2895600" y="1828800"/>
            <a:chExt cx="6324600" cy="4252914"/>
          </a:xfrm>
        </p:grpSpPr>
        <p:grpSp>
          <p:nvGrpSpPr>
            <p:cNvPr id="25605" name="Group 49"/>
            <p:cNvGrpSpPr>
              <a:grpSpLocks/>
            </p:cNvGrpSpPr>
            <p:nvPr/>
          </p:nvGrpSpPr>
          <p:grpSpPr bwMode="auto">
            <a:xfrm>
              <a:off x="2895600" y="2133601"/>
              <a:ext cx="6324600" cy="3948113"/>
              <a:chOff x="864" y="1344"/>
              <a:chExt cx="3984" cy="2487"/>
            </a:xfrm>
          </p:grpSpPr>
          <p:sp>
            <p:nvSpPr>
              <p:cNvPr id="25607" name="Rectangle 5"/>
              <p:cNvSpPr>
                <a:spLocks noChangeArrowheads="1"/>
              </p:cNvSpPr>
              <p:nvPr/>
            </p:nvSpPr>
            <p:spPr bwMode="auto">
              <a:xfrm>
                <a:off x="1776" y="1344"/>
                <a:ext cx="480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5608" name="Rectangle 6"/>
              <p:cNvSpPr>
                <a:spLocks noChangeArrowheads="1"/>
              </p:cNvSpPr>
              <p:nvPr/>
            </p:nvSpPr>
            <p:spPr bwMode="auto">
              <a:xfrm>
                <a:off x="1776" y="1584"/>
                <a:ext cx="480" cy="192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5609" name="Text Box 7"/>
              <p:cNvSpPr txBox="1">
                <a:spLocks noChangeArrowheads="1"/>
              </p:cNvSpPr>
              <p:nvPr/>
            </p:nvSpPr>
            <p:spPr bwMode="auto">
              <a:xfrm>
                <a:off x="1872" y="1344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8</a:t>
                </a:r>
              </a:p>
            </p:txBody>
          </p:sp>
          <p:sp>
            <p:nvSpPr>
              <p:cNvPr id="25610" name="Line 8"/>
              <p:cNvSpPr>
                <a:spLocks noChangeShapeType="1"/>
              </p:cNvSpPr>
              <p:nvPr/>
            </p:nvSpPr>
            <p:spPr bwMode="auto">
              <a:xfrm flipH="1">
                <a:off x="1632" y="1680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11" name="Line 9"/>
              <p:cNvSpPr>
                <a:spLocks noChangeShapeType="1"/>
              </p:cNvSpPr>
              <p:nvPr/>
            </p:nvSpPr>
            <p:spPr bwMode="auto">
              <a:xfrm>
                <a:off x="1584" y="1920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12" name="Line 10"/>
              <p:cNvSpPr>
                <a:spLocks noChangeShapeType="1"/>
              </p:cNvSpPr>
              <p:nvPr/>
            </p:nvSpPr>
            <p:spPr bwMode="auto">
              <a:xfrm>
                <a:off x="1584" y="1968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13" name="Line 11"/>
              <p:cNvSpPr>
                <a:spLocks noChangeShapeType="1"/>
              </p:cNvSpPr>
              <p:nvPr/>
            </p:nvSpPr>
            <p:spPr bwMode="auto">
              <a:xfrm flipH="1">
                <a:off x="1632" y="1680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14" name="Rectangle 12"/>
              <p:cNvSpPr>
                <a:spLocks noChangeArrowheads="1"/>
              </p:cNvSpPr>
              <p:nvPr/>
            </p:nvSpPr>
            <p:spPr bwMode="auto">
              <a:xfrm>
                <a:off x="1776" y="1776"/>
                <a:ext cx="480" cy="192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5615" name="Line 13"/>
              <p:cNvSpPr>
                <a:spLocks noChangeShapeType="1"/>
              </p:cNvSpPr>
              <p:nvPr/>
            </p:nvSpPr>
            <p:spPr bwMode="auto">
              <a:xfrm>
                <a:off x="2016" y="187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16" name="Rectangle 14"/>
              <p:cNvSpPr>
                <a:spLocks noChangeArrowheads="1"/>
              </p:cNvSpPr>
              <p:nvPr/>
            </p:nvSpPr>
            <p:spPr bwMode="auto">
              <a:xfrm>
                <a:off x="2640" y="1344"/>
                <a:ext cx="480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5617" name="Rectangle 15"/>
              <p:cNvSpPr>
                <a:spLocks noChangeArrowheads="1"/>
              </p:cNvSpPr>
              <p:nvPr/>
            </p:nvSpPr>
            <p:spPr bwMode="auto">
              <a:xfrm>
                <a:off x="2640" y="1584"/>
                <a:ext cx="480" cy="192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5618" name="Text Box 16"/>
              <p:cNvSpPr txBox="1">
                <a:spLocks noChangeArrowheads="1"/>
              </p:cNvSpPr>
              <p:nvPr/>
            </p:nvSpPr>
            <p:spPr bwMode="auto">
              <a:xfrm>
                <a:off x="2736" y="1344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10</a:t>
                </a:r>
              </a:p>
            </p:txBody>
          </p:sp>
          <p:sp>
            <p:nvSpPr>
              <p:cNvPr id="25619" name="Line 17"/>
              <p:cNvSpPr>
                <a:spLocks noChangeShapeType="1"/>
              </p:cNvSpPr>
              <p:nvPr/>
            </p:nvSpPr>
            <p:spPr bwMode="auto">
              <a:xfrm flipH="1">
                <a:off x="2256" y="168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20" name="Rectangle 18"/>
              <p:cNvSpPr>
                <a:spLocks noChangeArrowheads="1"/>
              </p:cNvSpPr>
              <p:nvPr/>
            </p:nvSpPr>
            <p:spPr bwMode="auto">
              <a:xfrm>
                <a:off x="2640" y="1776"/>
                <a:ext cx="480" cy="192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5621" name="Line 19"/>
              <p:cNvSpPr>
                <a:spLocks noChangeShapeType="1"/>
              </p:cNvSpPr>
              <p:nvPr/>
            </p:nvSpPr>
            <p:spPr bwMode="auto">
              <a:xfrm>
                <a:off x="2880" y="1872"/>
                <a:ext cx="384" cy="0"/>
              </a:xfrm>
              <a:prstGeom prst="line">
                <a:avLst/>
              </a:prstGeom>
              <a:noFill/>
              <a:ln w="9525">
                <a:solidFill>
                  <a:srgbClr val="FF3300"/>
                </a:solidFill>
                <a:round/>
                <a:headEnd type="oval" w="med" len="med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22" name="Text Box 20"/>
              <p:cNvSpPr txBox="1">
                <a:spLocks noChangeArrowheads="1"/>
              </p:cNvSpPr>
              <p:nvPr/>
            </p:nvSpPr>
            <p:spPr bwMode="auto">
              <a:xfrm>
                <a:off x="1440" y="2016"/>
                <a:ext cx="43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null</a:t>
                </a:r>
              </a:p>
            </p:txBody>
          </p:sp>
          <p:sp>
            <p:nvSpPr>
              <p:cNvPr id="25623" name="Line 21"/>
              <p:cNvSpPr>
                <a:spLocks noChangeShapeType="1"/>
              </p:cNvSpPr>
              <p:nvPr/>
            </p:nvSpPr>
            <p:spPr bwMode="auto">
              <a:xfrm flipV="1">
                <a:off x="1392" y="1449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24" name="Text Box 22"/>
              <p:cNvSpPr txBox="1">
                <a:spLocks noChangeArrowheads="1"/>
              </p:cNvSpPr>
              <p:nvPr/>
            </p:nvSpPr>
            <p:spPr bwMode="auto">
              <a:xfrm>
                <a:off x="864" y="1353"/>
                <a:ext cx="48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head</a:t>
                </a:r>
              </a:p>
            </p:txBody>
          </p:sp>
          <p:sp>
            <p:nvSpPr>
              <p:cNvPr id="25625" name="Line 23"/>
              <p:cNvSpPr>
                <a:spLocks noChangeShapeType="1"/>
              </p:cNvSpPr>
              <p:nvPr/>
            </p:nvSpPr>
            <p:spPr bwMode="auto">
              <a:xfrm flipH="1" flipV="1">
                <a:off x="3984" y="1440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26" name="Text Box 24"/>
              <p:cNvSpPr txBox="1">
                <a:spLocks noChangeArrowheads="1"/>
              </p:cNvSpPr>
              <p:nvPr/>
            </p:nvSpPr>
            <p:spPr bwMode="auto">
              <a:xfrm>
                <a:off x="4368" y="1344"/>
                <a:ext cx="48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tail</a:t>
                </a:r>
              </a:p>
            </p:txBody>
          </p:sp>
          <p:sp>
            <p:nvSpPr>
              <p:cNvPr id="25627" name="Rectangle 25"/>
              <p:cNvSpPr>
                <a:spLocks noChangeArrowheads="1"/>
              </p:cNvSpPr>
              <p:nvPr/>
            </p:nvSpPr>
            <p:spPr bwMode="auto">
              <a:xfrm>
                <a:off x="3504" y="1344"/>
                <a:ext cx="480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5628" name="Rectangle 26"/>
              <p:cNvSpPr>
                <a:spLocks noChangeArrowheads="1"/>
              </p:cNvSpPr>
              <p:nvPr/>
            </p:nvSpPr>
            <p:spPr bwMode="auto">
              <a:xfrm>
                <a:off x="3504" y="1584"/>
                <a:ext cx="480" cy="192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5629" name="Text Box 27"/>
              <p:cNvSpPr txBox="1">
                <a:spLocks noChangeArrowheads="1"/>
              </p:cNvSpPr>
              <p:nvPr/>
            </p:nvSpPr>
            <p:spPr bwMode="auto">
              <a:xfrm>
                <a:off x="3600" y="1344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6</a:t>
                </a:r>
              </a:p>
            </p:txBody>
          </p:sp>
          <p:sp>
            <p:nvSpPr>
              <p:cNvPr id="25630" name="Rectangle 28"/>
              <p:cNvSpPr>
                <a:spLocks noChangeArrowheads="1"/>
              </p:cNvSpPr>
              <p:nvPr/>
            </p:nvSpPr>
            <p:spPr bwMode="auto">
              <a:xfrm>
                <a:off x="3504" y="1776"/>
                <a:ext cx="480" cy="192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5631" name="Line 29"/>
              <p:cNvSpPr>
                <a:spLocks noChangeShapeType="1"/>
              </p:cNvSpPr>
              <p:nvPr/>
            </p:nvSpPr>
            <p:spPr bwMode="auto">
              <a:xfrm flipH="1">
                <a:off x="4128" y="1872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32" name="Line 30"/>
              <p:cNvSpPr>
                <a:spLocks noChangeShapeType="1"/>
              </p:cNvSpPr>
              <p:nvPr/>
            </p:nvSpPr>
            <p:spPr bwMode="auto">
              <a:xfrm>
                <a:off x="4080" y="2112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33" name="Line 31"/>
              <p:cNvSpPr>
                <a:spLocks noChangeShapeType="1"/>
              </p:cNvSpPr>
              <p:nvPr/>
            </p:nvSpPr>
            <p:spPr bwMode="auto">
              <a:xfrm>
                <a:off x="4080" y="2160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34" name="Text Box 32"/>
              <p:cNvSpPr txBox="1">
                <a:spLocks noChangeArrowheads="1"/>
              </p:cNvSpPr>
              <p:nvPr/>
            </p:nvSpPr>
            <p:spPr bwMode="auto">
              <a:xfrm>
                <a:off x="3936" y="2160"/>
                <a:ext cx="43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null</a:t>
                </a:r>
              </a:p>
            </p:txBody>
          </p:sp>
          <p:sp>
            <p:nvSpPr>
              <p:cNvPr id="25635" name="Line 33"/>
              <p:cNvSpPr>
                <a:spLocks noChangeShapeType="1"/>
              </p:cNvSpPr>
              <p:nvPr/>
            </p:nvSpPr>
            <p:spPr bwMode="auto">
              <a:xfrm>
                <a:off x="3744" y="1872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36" name="Line 34"/>
              <p:cNvSpPr>
                <a:spLocks noChangeShapeType="1"/>
              </p:cNvSpPr>
              <p:nvPr/>
            </p:nvSpPr>
            <p:spPr bwMode="auto">
              <a:xfrm flipV="1">
                <a:off x="2784" y="1968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37" name="Text Box 35"/>
              <p:cNvSpPr txBox="1">
                <a:spLocks noChangeArrowheads="1"/>
              </p:cNvSpPr>
              <p:nvPr/>
            </p:nvSpPr>
            <p:spPr bwMode="auto">
              <a:xfrm>
                <a:off x="2448" y="2352"/>
                <a:ext cx="67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after</a:t>
                </a:r>
              </a:p>
            </p:txBody>
          </p:sp>
          <p:sp>
            <p:nvSpPr>
              <p:cNvPr id="25638" name="Rectangle 36"/>
              <p:cNvSpPr>
                <a:spLocks noChangeArrowheads="1"/>
              </p:cNvSpPr>
              <p:nvPr/>
            </p:nvSpPr>
            <p:spPr bwMode="auto">
              <a:xfrm>
                <a:off x="3120" y="2592"/>
                <a:ext cx="480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5639" name="Rectangle 37"/>
              <p:cNvSpPr>
                <a:spLocks noChangeArrowheads="1"/>
              </p:cNvSpPr>
              <p:nvPr/>
            </p:nvSpPr>
            <p:spPr bwMode="auto">
              <a:xfrm>
                <a:off x="3120" y="2832"/>
                <a:ext cx="480" cy="192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5640" name="Text Box 38"/>
              <p:cNvSpPr txBox="1">
                <a:spLocks noChangeArrowheads="1"/>
              </p:cNvSpPr>
              <p:nvPr/>
            </p:nvSpPr>
            <p:spPr bwMode="auto">
              <a:xfrm>
                <a:off x="3216" y="2592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5</a:t>
                </a:r>
              </a:p>
            </p:txBody>
          </p:sp>
          <p:sp>
            <p:nvSpPr>
              <p:cNvPr id="25641" name="Line 39"/>
              <p:cNvSpPr>
                <a:spLocks noChangeShapeType="1"/>
              </p:cNvSpPr>
              <p:nvPr/>
            </p:nvSpPr>
            <p:spPr bwMode="auto">
              <a:xfrm flipH="1">
                <a:off x="2976" y="2928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42" name="Rectangle 40"/>
              <p:cNvSpPr>
                <a:spLocks noChangeArrowheads="1"/>
              </p:cNvSpPr>
              <p:nvPr/>
            </p:nvSpPr>
            <p:spPr bwMode="auto">
              <a:xfrm>
                <a:off x="3120" y="3024"/>
                <a:ext cx="480" cy="192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5643" name="Line 41"/>
              <p:cNvSpPr>
                <a:spLocks noChangeShapeType="1"/>
              </p:cNvSpPr>
              <p:nvPr/>
            </p:nvSpPr>
            <p:spPr bwMode="auto">
              <a:xfrm>
                <a:off x="3360" y="3120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44" name="Line 42"/>
              <p:cNvSpPr>
                <a:spLocks noChangeShapeType="1"/>
              </p:cNvSpPr>
              <p:nvPr/>
            </p:nvSpPr>
            <p:spPr bwMode="auto">
              <a:xfrm flipV="1">
                <a:off x="3360" y="3216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45" name="Text Box 43"/>
              <p:cNvSpPr txBox="1">
                <a:spLocks noChangeArrowheads="1"/>
              </p:cNvSpPr>
              <p:nvPr/>
            </p:nvSpPr>
            <p:spPr bwMode="auto">
              <a:xfrm>
                <a:off x="3024" y="3600"/>
                <a:ext cx="67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baru</a:t>
                </a:r>
              </a:p>
            </p:txBody>
          </p:sp>
          <p:sp>
            <p:nvSpPr>
              <p:cNvPr id="25646" name="Line 44"/>
              <p:cNvSpPr>
                <a:spLocks noChangeShapeType="1"/>
              </p:cNvSpPr>
              <p:nvPr/>
            </p:nvSpPr>
            <p:spPr bwMode="auto">
              <a:xfrm flipH="1">
                <a:off x="3360" y="1680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47" name="Line 45"/>
              <p:cNvSpPr>
                <a:spLocks noChangeShapeType="1"/>
              </p:cNvSpPr>
              <p:nvPr/>
            </p:nvSpPr>
            <p:spPr bwMode="auto">
              <a:xfrm flipV="1">
                <a:off x="2976" y="1968"/>
                <a:ext cx="0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48" name="Line 46"/>
              <p:cNvSpPr>
                <a:spLocks noChangeShapeType="1"/>
              </p:cNvSpPr>
              <p:nvPr/>
            </p:nvSpPr>
            <p:spPr bwMode="auto">
              <a:xfrm flipV="1">
                <a:off x="3744" y="1968"/>
                <a:ext cx="0" cy="11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49" name="Line 47"/>
              <p:cNvSpPr>
                <a:spLocks noChangeShapeType="1"/>
              </p:cNvSpPr>
              <p:nvPr/>
            </p:nvSpPr>
            <p:spPr bwMode="auto">
              <a:xfrm>
                <a:off x="3360" y="1680"/>
                <a:ext cx="0" cy="9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50" name="Line 48"/>
              <p:cNvSpPr>
                <a:spLocks noChangeShapeType="1"/>
              </p:cNvSpPr>
              <p:nvPr/>
            </p:nvSpPr>
            <p:spPr bwMode="auto">
              <a:xfrm>
                <a:off x="3264" y="1872"/>
                <a:ext cx="0" cy="720"/>
              </a:xfrm>
              <a:prstGeom prst="line">
                <a:avLst/>
              </a:prstGeom>
              <a:noFill/>
              <a:ln w="9525">
                <a:solidFill>
                  <a:srgbClr val="FF3300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5606" name="Oval 50"/>
            <p:cNvSpPr>
              <a:spLocks noChangeArrowheads="1"/>
            </p:cNvSpPr>
            <p:nvPr/>
          </p:nvSpPr>
          <p:spPr bwMode="auto">
            <a:xfrm>
              <a:off x="5486400" y="1828800"/>
              <a:ext cx="1219200" cy="1676400"/>
            </a:xfrm>
            <a:prstGeom prst="ellips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139400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Sisip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11752" y="2716063"/>
            <a:ext cx="8372184" cy="267765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DNode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 *after = head;</a:t>
            </a:r>
          </a:p>
          <a:p>
            <a:pPr>
              <a:buFontTx/>
              <a:buNone/>
            </a:pP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while (after-&gt;data!= x)</a:t>
            </a:r>
          </a:p>
          <a:p>
            <a:pPr>
              <a:buFontTx/>
              <a:buNone/>
            </a:pP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	after = after-&gt;next;</a:t>
            </a:r>
          </a:p>
          <a:p>
            <a:pPr>
              <a:buFontTx/>
              <a:buNone/>
            </a:pP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baru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-&gt;</a:t>
            </a: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prev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 = after;</a:t>
            </a:r>
          </a:p>
          <a:p>
            <a:pPr>
              <a:buFontTx/>
              <a:buNone/>
            </a:pP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baru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-&gt;next = after-&gt;next;</a:t>
            </a:r>
          </a:p>
          <a:p>
            <a:pPr>
              <a:buFontTx/>
              <a:buNone/>
            </a:pP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after-&gt;next-&gt;</a:t>
            </a: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prev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baru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buFontTx/>
              <a:buNone/>
            </a:pP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after-&gt;next = </a:t>
            </a: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baru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10841798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Sisip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11752" y="2716063"/>
            <a:ext cx="8372184" cy="267765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DNode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 *after = tail;</a:t>
            </a:r>
          </a:p>
          <a:p>
            <a:pPr>
              <a:buFontTx/>
              <a:buNone/>
            </a:pP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while (after-&gt;data!= x)</a:t>
            </a:r>
          </a:p>
          <a:p>
            <a:pPr>
              <a:buFontTx/>
              <a:buNone/>
            </a:pP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	after = after-&gt;</a:t>
            </a: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prev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buFontTx/>
              <a:buNone/>
            </a:pP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baru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-&gt;</a:t>
            </a: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prev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 = after;</a:t>
            </a:r>
          </a:p>
          <a:p>
            <a:pPr>
              <a:buFontTx/>
              <a:buNone/>
            </a:pP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baru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-&gt;next = after-&gt;next;</a:t>
            </a:r>
          </a:p>
          <a:p>
            <a:pPr>
              <a:buFontTx/>
              <a:buNone/>
            </a:pP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after-&gt;next-&gt;</a:t>
            </a: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prev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baru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buFontTx/>
              <a:buNone/>
            </a:pP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after-&gt;next = </a:t>
            </a: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baru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5987379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E8B8617-F0FE-4EE4-B625-FE704A354FF2}" type="slidenum">
              <a:rPr lang="en-US" altLang="en-US"/>
              <a:pPr eaLnBrk="1" hangingPunct="1"/>
              <a:t>33</a:t>
            </a:fld>
            <a:endParaRPr lang="en-US" altLang="en-US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Sisip Sebelum Simpul x (misal x=5)</a:t>
            </a:r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1097280" y="1859280"/>
            <a:ext cx="2514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en-US" sz="2400" dirty="0" err="1">
                <a:latin typeface="+mn-lt"/>
              </a:rPr>
              <a:t>Buat</a:t>
            </a:r>
            <a:r>
              <a:rPr lang="en-GB" altLang="en-US" sz="2400" dirty="0">
                <a:latin typeface="+mn-lt"/>
              </a:rPr>
              <a:t> </a:t>
            </a:r>
            <a:r>
              <a:rPr lang="en-GB" altLang="en-US" sz="2400" dirty="0" err="1">
                <a:latin typeface="+mn-lt"/>
              </a:rPr>
              <a:t>simpul</a:t>
            </a:r>
            <a:r>
              <a:rPr lang="en-GB" altLang="en-US" sz="2400" dirty="0">
                <a:latin typeface="+mn-lt"/>
              </a:rPr>
              <a:t> </a:t>
            </a:r>
            <a:r>
              <a:rPr lang="en-GB" altLang="en-US" sz="2400" dirty="0" err="1" smtClean="0">
                <a:latin typeface="+mn-lt"/>
              </a:rPr>
              <a:t>baru</a:t>
            </a:r>
            <a:r>
              <a:rPr lang="en-GB" altLang="en-US" sz="2400" dirty="0" smtClean="0">
                <a:latin typeface="+mn-lt"/>
              </a:rPr>
              <a:t>:</a:t>
            </a:r>
            <a:endParaRPr lang="en-GB" altLang="en-US" sz="2400" dirty="0">
              <a:latin typeface="+mn-lt"/>
            </a:endParaRPr>
          </a:p>
        </p:txBody>
      </p:sp>
      <p:sp>
        <p:nvSpPr>
          <p:cNvPr id="26630" name="Text Box 54"/>
          <p:cNvSpPr txBox="1">
            <a:spLocks noChangeArrowheads="1"/>
          </p:cNvSpPr>
          <p:nvPr/>
        </p:nvSpPr>
        <p:spPr bwMode="auto">
          <a:xfrm>
            <a:off x="4145280" y="1859280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en-US" sz="2400" dirty="0">
                <a:latin typeface="+mn-lt"/>
              </a:rPr>
              <a:t>Linked </a:t>
            </a:r>
            <a:r>
              <a:rPr lang="en-GB" altLang="en-US" sz="2400" dirty="0" smtClean="0">
                <a:latin typeface="+mn-lt"/>
              </a:rPr>
              <a:t>List:</a:t>
            </a:r>
            <a:endParaRPr lang="en-GB" altLang="en-US" sz="2400" dirty="0">
              <a:latin typeface="+mn-lt"/>
            </a:endParaRPr>
          </a:p>
        </p:txBody>
      </p:sp>
      <p:grpSp>
        <p:nvGrpSpPr>
          <p:cNvPr id="26631" name="Group 55"/>
          <p:cNvGrpSpPr>
            <a:grpSpLocks/>
          </p:cNvGrpSpPr>
          <p:nvPr/>
        </p:nvGrpSpPr>
        <p:grpSpPr bwMode="auto">
          <a:xfrm>
            <a:off x="1363980" y="3159919"/>
            <a:ext cx="1905000" cy="1966913"/>
            <a:chOff x="1968" y="1152"/>
            <a:chExt cx="1200" cy="1239"/>
          </a:xfrm>
        </p:grpSpPr>
        <p:sp>
          <p:nvSpPr>
            <p:cNvPr id="26633" name="Rectangle 56"/>
            <p:cNvSpPr>
              <a:spLocks noChangeArrowheads="1"/>
            </p:cNvSpPr>
            <p:nvPr/>
          </p:nvSpPr>
          <p:spPr bwMode="auto">
            <a:xfrm>
              <a:off x="2304" y="1152"/>
              <a:ext cx="480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634" name="Rectangle 57"/>
            <p:cNvSpPr>
              <a:spLocks noChangeArrowheads="1"/>
            </p:cNvSpPr>
            <p:nvPr/>
          </p:nvSpPr>
          <p:spPr bwMode="auto">
            <a:xfrm>
              <a:off x="2304" y="1392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635" name="Text Box 58"/>
            <p:cNvSpPr txBox="1">
              <a:spLocks noChangeArrowheads="1"/>
            </p:cNvSpPr>
            <p:nvPr/>
          </p:nvSpPr>
          <p:spPr bwMode="auto">
            <a:xfrm>
              <a:off x="2400" y="1152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3</a:t>
              </a:r>
            </a:p>
          </p:txBody>
        </p:sp>
        <p:sp>
          <p:nvSpPr>
            <p:cNvPr id="26636" name="Line 59"/>
            <p:cNvSpPr>
              <a:spLocks noChangeShapeType="1"/>
            </p:cNvSpPr>
            <p:nvPr/>
          </p:nvSpPr>
          <p:spPr bwMode="auto">
            <a:xfrm flipH="1">
              <a:off x="2160" y="148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7" name="Line 60"/>
            <p:cNvSpPr>
              <a:spLocks noChangeShapeType="1"/>
            </p:cNvSpPr>
            <p:nvPr/>
          </p:nvSpPr>
          <p:spPr bwMode="auto">
            <a:xfrm>
              <a:off x="2112" y="172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8" name="Line 61"/>
            <p:cNvSpPr>
              <a:spLocks noChangeShapeType="1"/>
            </p:cNvSpPr>
            <p:nvPr/>
          </p:nvSpPr>
          <p:spPr bwMode="auto">
            <a:xfrm>
              <a:off x="2112" y="177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9" name="Line 62"/>
            <p:cNvSpPr>
              <a:spLocks noChangeShapeType="1"/>
            </p:cNvSpPr>
            <p:nvPr/>
          </p:nvSpPr>
          <p:spPr bwMode="auto">
            <a:xfrm flipH="1">
              <a:off x="2160" y="1488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0" name="Rectangle 63"/>
            <p:cNvSpPr>
              <a:spLocks noChangeArrowheads="1"/>
            </p:cNvSpPr>
            <p:nvPr/>
          </p:nvSpPr>
          <p:spPr bwMode="auto">
            <a:xfrm>
              <a:off x="2304" y="1584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641" name="Line 64"/>
            <p:cNvSpPr>
              <a:spLocks noChangeShapeType="1"/>
            </p:cNvSpPr>
            <p:nvPr/>
          </p:nvSpPr>
          <p:spPr bwMode="auto">
            <a:xfrm flipH="1">
              <a:off x="2928" y="168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2" name="Line 65"/>
            <p:cNvSpPr>
              <a:spLocks noChangeShapeType="1"/>
            </p:cNvSpPr>
            <p:nvPr/>
          </p:nvSpPr>
          <p:spPr bwMode="auto">
            <a:xfrm>
              <a:off x="2880" y="192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3" name="Line 66"/>
            <p:cNvSpPr>
              <a:spLocks noChangeShapeType="1"/>
            </p:cNvSpPr>
            <p:nvPr/>
          </p:nvSpPr>
          <p:spPr bwMode="auto">
            <a:xfrm>
              <a:off x="2880" y="196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4" name="Text Box 67"/>
            <p:cNvSpPr txBox="1">
              <a:spLocks noChangeArrowheads="1"/>
            </p:cNvSpPr>
            <p:nvPr/>
          </p:nvSpPr>
          <p:spPr bwMode="auto">
            <a:xfrm>
              <a:off x="2736" y="1968"/>
              <a:ext cx="4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null</a:t>
              </a:r>
            </a:p>
          </p:txBody>
        </p:sp>
        <p:sp>
          <p:nvSpPr>
            <p:cNvPr id="26645" name="Line 68"/>
            <p:cNvSpPr>
              <a:spLocks noChangeShapeType="1"/>
            </p:cNvSpPr>
            <p:nvPr/>
          </p:nvSpPr>
          <p:spPr bwMode="auto">
            <a:xfrm>
              <a:off x="2544" y="168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6" name="Text Box 69"/>
            <p:cNvSpPr txBox="1">
              <a:spLocks noChangeArrowheads="1"/>
            </p:cNvSpPr>
            <p:nvPr/>
          </p:nvSpPr>
          <p:spPr bwMode="auto">
            <a:xfrm>
              <a:off x="1968" y="1824"/>
              <a:ext cx="4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null</a:t>
              </a:r>
            </a:p>
          </p:txBody>
        </p:sp>
        <p:sp>
          <p:nvSpPr>
            <p:cNvPr id="26647" name="Line 70"/>
            <p:cNvSpPr>
              <a:spLocks noChangeShapeType="1"/>
            </p:cNvSpPr>
            <p:nvPr/>
          </p:nvSpPr>
          <p:spPr bwMode="auto">
            <a:xfrm flipV="1">
              <a:off x="2544" y="177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8" name="Text Box 71"/>
            <p:cNvSpPr txBox="1">
              <a:spLocks noChangeArrowheads="1"/>
            </p:cNvSpPr>
            <p:nvPr/>
          </p:nvSpPr>
          <p:spPr bwMode="auto">
            <a:xfrm>
              <a:off x="2208" y="2160"/>
              <a:ext cx="6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baru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4145280" y="2802732"/>
            <a:ext cx="7696200" cy="2005012"/>
            <a:chOff x="4145280" y="2802732"/>
            <a:chExt cx="7696200" cy="2005012"/>
          </a:xfrm>
        </p:grpSpPr>
        <p:grpSp>
          <p:nvGrpSpPr>
            <p:cNvPr id="26629" name="Group 53"/>
            <p:cNvGrpSpPr>
              <a:grpSpLocks/>
            </p:cNvGrpSpPr>
            <p:nvPr/>
          </p:nvGrpSpPr>
          <p:grpSpPr bwMode="auto">
            <a:xfrm>
              <a:off x="4145280" y="3145631"/>
              <a:ext cx="7696200" cy="1662113"/>
              <a:chOff x="864" y="1344"/>
              <a:chExt cx="4848" cy="1047"/>
            </a:xfrm>
          </p:grpSpPr>
          <p:sp>
            <p:nvSpPr>
              <p:cNvPr id="26649" name="Rectangle 5"/>
              <p:cNvSpPr>
                <a:spLocks noChangeArrowheads="1"/>
              </p:cNvSpPr>
              <p:nvPr/>
            </p:nvSpPr>
            <p:spPr bwMode="auto">
              <a:xfrm>
                <a:off x="1776" y="1344"/>
                <a:ext cx="480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6650" name="Rectangle 6"/>
              <p:cNvSpPr>
                <a:spLocks noChangeArrowheads="1"/>
              </p:cNvSpPr>
              <p:nvPr/>
            </p:nvSpPr>
            <p:spPr bwMode="auto">
              <a:xfrm>
                <a:off x="1776" y="1584"/>
                <a:ext cx="480" cy="192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6651" name="Text Box 7"/>
              <p:cNvSpPr txBox="1">
                <a:spLocks noChangeArrowheads="1"/>
              </p:cNvSpPr>
              <p:nvPr/>
            </p:nvSpPr>
            <p:spPr bwMode="auto">
              <a:xfrm>
                <a:off x="1872" y="1344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8</a:t>
                </a:r>
              </a:p>
            </p:txBody>
          </p:sp>
          <p:sp>
            <p:nvSpPr>
              <p:cNvPr id="26652" name="Line 8"/>
              <p:cNvSpPr>
                <a:spLocks noChangeShapeType="1"/>
              </p:cNvSpPr>
              <p:nvPr/>
            </p:nvSpPr>
            <p:spPr bwMode="auto">
              <a:xfrm flipH="1">
                <a:off x="1632" y="1680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53" name="Line 9"/>
              <p:cNvSpPr>
                <a:spLocks noChangeShapeType="1"/>
              </p:cNvSpPr>
              <p:nvPr/>
            </p:nvSpPr>
            <p:spPr bwMode="auto">
              <a:xfrm>
                <a:off x="1584" y="1920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54" name="Line 10"/>
              <p:cNvSpPr>
                <a:spLocks noChangeShapeType="1"/>
              </p:cNvSpPr>
              <p:nvPr/>
            </p:nvSpPr>
            <p:spPr bwMode="auto">
              <a:xfrm>
                <a:off x="1584" y="1968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55" name="Line 11"/>
              <p:cNvSpPr>
                <a:spLocks noChangeShapeType="1"/>
              </p:cNvSpPr>
              <p:nvPr/>
            </p:nvSpPr>
            <p:spPr bwMode="auto">
              <a:xfrm flipH="1">
                <a:off x="1632" y="1680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56" name="Rectangle 12"/>
              <p:cNvSpPr>
                <a:spLocks noChangeArrowheads="1"/>
              </p:cNvSpPr>
              <p:nvPr/>
            </p:nvSpPr>
            <p:spPr bwMode="auto">
              <a:xfrm>
                <a:off x="1776" y="1776"/>
                <a:ext cx="480" cy="192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6657" name="Line 13"/>
              <p:cNvSpPr>
                <a:spLocks noChangeShapeType="1"/>
              </p:cNvSpPr>
              <p:nvPr/>
            </p:nvSpPr>
            <p:spPr bwMode="auto">
              <a:xfrm>
                <a:off x="2016" y="187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58" name="Rectangle 14"/>
              <p:cNvSpPr>
                <a:spLocks noChangeArrowheads="1"/>
              </p:cNvSpPr>
              <p:nvPr/>
            </p:nvSpPr>
            <p:spPr bwMode="auto">
              <a:xfrm>
                <a:off x="2640" y="1344"/>
                <a:ext cx="480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6659" name="Rectangle 15"/>
              <p:cNvSpPr>
                <a:spLocks noChangeArrowheads="1"/>
              </p:cNvSpPr>
              <p:nvPr/>
            </p:nvSpPr>
            <p:spPr bwMode="auto">
              <a:xfrm>
                <a:off x="2640" y="1584"/>
                <a:ext cx="480" cy="192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6660" name="Text Box 16"/>
              <p:cNvSpPr txBox="1">
                <a:spLocks noChangeArrowheads="1"/>
              </p:cNvSpPr>
              <p:nvPr/>
            </p:nvSpPr>
            <p:spPr bwMode="auto">
              <a:xfrm>
                <a:off x="2736" y="1344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10</a:t>
                </a:r>
              </a:p>
            </p:txBody>
          </p:sp>
          <p:sp>
            <p:nvSpPr>
              <p:cNvPr id="26661" name="Line 17"/>
              <p:cNvSpPr>
                <a:spLocks noChangeShapeType="1"/>
              </p:cNvSpPr>
              <p:nvPr/>
            </p:nvSpPr>
            <p:spPr bwMode="auto">
              <a:xfrm flipH="1">
                <a:off x="2256" y="168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62" name="Rectangle 18"/>
              <p:cNvSpPr>
                <a:spLocks noChangeArrowheads="1"/>
              </p:cNvSpPr>
              <p:nvPr/>
            </p:nvSpPr>
            <p:spPr bwMode="auto">
              <a:xfrm>
                <a:off x="2640" y="1776"/>
                <a:ext cx="480" cy="192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6663" name="Text Box 20"/>
              <p:cNvSpPr txBox="1">
                <a:spLocks noChangeArrowheads="1"/>
              </p:cNvSpPr>
              <p:nvPr/>
            </p:nvSpPr>
            <p:spPr bwMode="auto">
              <a:xfrm>
                <a:off x="1440" y="2016"/>
                <a:ext cx="43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null</a:t>
                </a:r>
              </a:p>
            </p:txBody>
          </p:sp>
          <p:sp>
            <p:nvSpPr>
              <p:cNvPr id="26664" name="Line 21"/>
              <p:cNvSpPr>
                <a:spLocks noChangeShapeType="1"/>
              </p:cNvSpPr>
              <p:nvPr/>
            </p:nvSpPr>
            <p:spPr bwMode="auto">
              <a:xfrm flipV="1">
                <a:off x="1392" y="1449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65" name="Text Box 22"/>
              <p:cNvSpPr txBox="1">
                <a:spLocks noChangeArrowheads="1"/>
              </p:cNvSpPr>
              <p:nvPr/>
            </p:nvSpPr>
            <p:spPr bwMode="auto">
              <a:xfrm>
                <a:off x="864" y="1353"/>
                <a:ext cx="48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head</a:t>
                </a:r>
              </a:p>
            </p:txBody>
          </p:sp>
          <p:sp>
            <p:nvSpPr>
              <p:cNvPr id="26666" name="Line 23"/>
              <p:cNvSpPr>
                <a:spLocks noChangeShapeType="1"/>
              </p:cNvSpPr>
              <p:nvPr/>
            </p:nvSpPr>
            <p:spPr bwMode="auto">
              <a:xfrm flipH="1" flipV="1">
                <a:off x="4848" y="1440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67" name="Text Box 24"/>
              <p:cNvSpPr txBox="1">
                <a:spLocks noChangeArrowheads="1"/>
              </p:cNvSpPr>
              <p:nvPr/>
            </p:nvSpPr>
            <p:spPr bwMode="auto">
              <a:xfrm>
                <a:off x="5232" y="1344"/>
                <a:ext cx="48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tail</a:t>
                </a:r>
              </a:p>
            </p:txBody>
          </p:sp>
          <p:sp>
            <p:nvSpPr>
              <p:cNvPr id="26668" name="Rectangle 25"/>
              <p:cNvSpPr>
                <a:spLocks noChangeArrowheads="1"/>
              </p:cNvSpPr>
              <p:nvPr/>
            </p:nvSpPr>
            <p:spPr bwMode="auto">
              <a:xfrm>
                <a:off x="4368" y="1344"/>
                <a:ext cx="480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6669" name="Rectangle 26"/>
              <p:cNvSpPr>
                <a:spLocks noChangeArrowheads="1"/>
              </p:cNvSpPr>
              <p:nvPr/>
            </p:nvSpPr>
            <p:spPr bwMode="auto">
              <a:xfrm>
                <a:off x="4368" y="1584"/>
                <a:ext cx="480" cy="192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6670" name="Text Box 27"/>
              <p:cNvSpPr txBox="1">
                <a:spLocks noChangeArrowheads="1"/>
              </p:cNvSpPr>
              <p:nvPr/>
            </p:nvSpPr>
            <p:spPr bwMode="auto">
              <a:xfrm>
                <a:off x="4464" y="1344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6</a:t>
                </a:r>
              </a:p>
            </p:txBody>
          </p:sp>
          <p:sp>
            <p:nvSpPr>
              <p:cNvPr id="26671" name="Rectangle 28"/>
              <p:cNvSpPr>
                <a:spLocks noChangeArrowheads="1"/>
              </p:cNvSpPr>
              <p:nvPr/>
            </p:nvSpPr>
            <p:spPr bwMode="auto">
              <a:xfrm>
                <a:off x="4368" y="1776"/>
                <a:ext cx="480" cy="192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6672" name="Line 29"/>
              <p:cNvSpPr>
                <a:spLocks noChangeShapeType="1"/>
              </p:cNvSpPr>
              <p:nvPr/>
            </p:nvSpPr>
            <p:spPr bwMode="auto">
              <a:xfrm flipH="1">
                <a:off x="4992" y="1872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73" name="Line 30"/>
              <p:cNvSpPr>
                <a:spLocks noChangeShapeType="1"/>
              </p:cNvSpPr>
              <p:nvPr/>
            </p:nvSpPr>
            <p:spPr bwMode="auto">
              <a:xfrm>
                <a:off x="4944" y="2112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74" name="Line 31"/>
              <p:cNvSpPr>
                <a:spLocks noChangeShapeType="1"/>
              </p:cNvSpPr>
              <p:nvPr/>
            </p:nvSpPr>
            <p:spPr bwMode="auto">
              <a:xfrm>
                <a:off x="4944" y="2160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75" name="Text Box 32"/>
              <p:cNvSpPr txBox="1">
                <a:spLocks noChangeArrowheads="1"/>
              </p:cNvSpPr>
              <p:nvPr/>
            </p:nvSpPr>
            <p:spPr bwMode="auto">
              <a:xfrm>
                <a:off x="4800" y="2160"/>
                <a:ext cx="43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null</a:t>
                </a:r>
              </a:p>
            </p:txBody>
          </p:sp>
          <p:sp>
            <p:nvSpPr>
              <p:cNvPr id="26676" name="Line 33"/>
              <p:cNvSpPr>
                <a:spLocks noChangeShapeType="1"/>
              </p:cNvSpPr>
              <p:nvPr/>
            </p:nvSpPr>
            <p:spPr bwMode="auto">
              <a:xfrm>
                <a:off x="4608" y="1872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77" name="Rectangle 36"/>
              <p:cNvSpPr>
                <a:spLocks noChangeArrowheads="1"/>
              </p:cNvSpPr>
              <p:nvPr/>
            </p:nvSpPr>
            <p:spPr bwMode="auto">
              <a:xfrm>
                <a:off x="3504" y="1344"/>
                <a:ext cx="480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6678" name="Rectangle 37"/>
              <p:cNvSpPr>
                <a:spLocks noChangeArrowheads="1"/>
              </p:cNvSpPr>
              <p:nvPr/>
            </p:nvSpPr>
            <p:spPr bwMode="auto">
              <a:xfrm>
                <a:off x="3504" y="1584"/>
                <a:ext cx="480" cy="192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6679" name="Text Box 38"/>
              <p:cNvSpPr txBox="1">
                <a:spLocks noChangeArrowheads="1"/>
              </p:cNvSpPr>
              <p:nvPr/>
            </p:nvSpPr>
            <p:spPr bwMode="auto">
              <a:xfrm>
                <a:off x="3600" y="1344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5</a:t>
                </a:r>
              </a:p>
            </p:txBody>
          </p:sp>
          <p:sp>
            <p:nvSpPr>
              <p:cNvPr id="26680" name="Rectangle 40"/>
              <p:cNvSpPr>
                <a:spLocks noChangeArrowheads="1"/>
              </p:cNvSpPr>
              <p:nvPr/>
            </p:nvSpPr>
            <p:spPr bwMode="auto">
              <a:xfrm>
                <a:off x="3504" y="1776"/>
                <a:ext cx="480" cy="192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6681" name="Line 49"/>
              <p:cNvSpPr>
                <a:spLocks noChangeShapeType="1"/>
              </p:cNvSpPr>
              <p:nvPr/>
            </p:nvSpPr>
            <p:spPr bwMode="auto">
              <a:xfrm>
                <a:off x="2880" y="187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82" name="Line 50"/>
              <p:cNvSpPr>
                <a:spLocks noChangeShapeType="1"/>
              </p:cNvSpPr>
              <p:nvPr/>
            </p:nvSpPr>
            <p:spPr bwMode="auto">
              <a:xfrm flipH="1">
                <a:off x="3120" y="168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83" name="Line 51"/>
              <p:cNvSpPr>
                <a:spLocks noChangeShapeType="1"/>
              </p:cNvSpPr>
              <p:nvPr/>
            </p:nvSpPr>
            <p:spPr bwMode="auto">
              <a:xfrm>
                <a:off x="3744" y="187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84" name="Line 52"/>
              <p:cNvSpPr>
                <a:spLocks noChangeShapeType="1"/>
              </p:cNvSpPr>
              <p:nvPr/>
            </p:nvSpPr>
            <p:spPr bwMode="auto">
              <a:xfrm flipH="1">
                <a:off x="3984" y="168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6632" name="Oval 72"/>
            <p:cNvSpPr>
              <a:spLocks noChangeArrowheads="1"/>
            </p:cNvSpPr>
            <p:nvPr/>
          </p:nvSpPr>
          <p:spPr bwMode="auto">
            <a:xfrm>
              <a:off x="8087791" y="2802732"/>
              <a:ext cx="1219200" cy="1676400"/>
            </a:xfrm>
            <a:prstGeom prst="ellips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92591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3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3FF6900-D9E5-4AD5-893B-95DB8F41E39B}" type="slidenum">
              <a:rPr lang="en-US" altLang="en-US"/>
              <a:pPr eaLnBrk="1" hangingPunct="1"/>
              <a:t>34</a:t>
            </a:fld>
            <a:endParaRPr lang="en-US" altLang="en-US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Sisip Sebelum Simpul x (misal x=5)</a:t>
            </a:r>
          </a:p>
        </p:txBody>
      </p:sp>
      <p:sp>
        <p:nvSpPr>
          <p:cNvPr id="27652" name="Text Box 59"/>
          <p:cNvSpPr txBox="1">
            <a:spLocks noChangeArrowheads="1"/>
          </p:cNvSpPr>
          <p:nvPr/>
        </p:nvSpPr>
        <p:spPr bwMode="auto">
          <a:xfrm>
            <a:off x="1097279" y="1877706"/>
            <a:ext cx="978253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AutoNum type="arabicPeriod"/>
            </a:pPr>
            <a:r>
              <a:rPr lang="en-GB" altLang="en-US" sz="2400" i="1" dirty="0" smtClean="0">
                <a:latin typeface="+mn-lt"/>
              </a:rPr>
              <a:t>Before </a:t>
            </a:r>
            <a:r>
              <a:rPr lang="en-GB" altLang="en-US" sz="2400" dirty="0" err="1" smtClean="0">
                <a:latin typeface="+mn-lt"/>
              </a:rPr>
              <a:t>diarahkan</a:t>
            </a:r>
            <a:r>
              <a:rPr lang="en-GB" altLang="en-US" sz="2400" dirty="0" smtClean="0">
                <a:latin typeface="+mn-lt"/>
              </a:rPr>
              <a:t> </a:t>
            </a:r>
            <a:r>
              <a:rPr lang="en-GB" altLang="en-US" sz="2400" dirty="0" err="1" smtClean="0">
                <a:latin typeface="+mn-lt"/>
              </a:rPr>
              <a:t>menunjuk</a:t>
            </a:r>
            <a:r>
              <a:rPr lang="en-GB" altLang="en-US" sz="2400" dirty="0" smtClean="0">
                <a:latin typeface="+mn-lt"/>
              </a:rPr>
              <a:t> </a:t>
            </a:r>
            <a:r>
              <a:rPr lang="en-GB" altLang="en-US" sz="2400" dirty="0" err="1">
                <a:latin typeface="+mn-lt"/>
              </a:rPr>
              <a:t>ke</a:t>
            </a:r>
            <a:r>
              <a:rPr lang="en-GB" altLang="en-US" sz="2400" dirty="0">
                <a:latin typeface="+mn-lt"/>
              </a:rPr>
              <a:t> </a:t>
            </a:r>
            <a:r>
              <a:rPr lang="en-GB" altLang="en-US" sz="2400" dirty="0" err="1">
                <a:latin typeface="+mn-lt"/>
              </a:rPr>
              <a:t>posisi</a:t>
            </a:r>
            <a:r>
              <a:rPr lang="en-GB" altLang="en-US" sz="2400" dirty="0">
                <a:latin typeface="+mn-lt"/>
              </a:rPr>
              <a:t> </a:t>
            </a:r>
            <a:r>
              <a:rPr lang="en-GB" altLang="en-US" sz="2400" dirty="0" err="1">
                <a:latin typeface="+mn-lt"/>
              </a:rPr>
              <a:t>simpul</a:t>
            </a:r>
            <a:r>
              <a:rPr lang="en-GB" altLang="en-US" sz="2400" dirty="0">
                <a:latin typeface="+mn-lt"/>
              </a:rPr>
              <a:t> 5, </a:t>
            </a:r>
            <a:r>
              <a:rPr lang="en-GB" altLang="en-US" sz="2400" i="1" dirty="0">
                <a:latin typeface="+mn-lt"/>
              </a:rPr>
              <a:t>before</a:t>
            </a:r>
            <a:r>
              <a:rPr lang="en-GB" altLang="en-US" sz="2400" dirty="0">
                <a:latin typeface="+mn-lt"/>
              </a:rPr>
              <a:t> </a:t>
            </a:r>
            <a:r>
              <a:rPr lang="en-GB" altLang="en-US" sz="2400" dirty="0" err="1" smtClean="0">
                <a:latin typeface="+mn-lt"/>
              </a:rPr>
              <a:t>dapat</a:t>
            </a:r>
            <a:r>
              <a:rPr lang="en-GB" altLang="en-US" sz="2400" dirty="0" smtClean="0">
                <a:latin typeface="+mn-lt"/>
              </a:rPr>
              <a:t> </a:t>
            </a:r>
            <a:r>
              <a:rPr lang="en-GB" altLang="en-US" sz="2400" dirty="0" err="1" smtClean="0">
                <a:latin typeface="+mn-lt"/>
              </a:rPr>
              <a:t>dimulai</a:t>
            </a:r>
            <a:r>
              <a:rPr lang="en-GB" altLang="en-US" sz="2400" dirty="0" smtClean="0">
                <a:latin typeface="+mn-lt"/>
              </a:rPr>
              <a:t> </a:t>
            </a:r>
            <a:r>
              <a:rPr lang="en-GB" altLang="en-US" sz="2400" dirty="0" err="1">
                <a:latin typeface="+mn-lt"/>
              </a:rPr>
              <a:t>dari</a:t>
            </a:r>
            <a:r>
              <a:rPr lang="en-GB" altLang="en-US" sz="2400" dirty="0">
                <a:latin typeface="+mn-lt"/>
              </a:rPr>
              <a:t> </a:t>
            </a:r>
            <a:r>
              <a:rPr lang="en-GB" altLang="en-US" sz="2400" i="1" dirty="0">
                <a:latin typeface="+mn-lt"/>
              </a:rPr>
              <a:t>head</a:t>
            </a:r>
            <a:r>
              <a:rPr lang="en-GB" altLang="en-US" sz="2400" dirty="0">
                <a:latin typeface="+mn-lt"/>
              </a:rPr>
              <a:t> </a:t>
            </a:r>
            <a:r>
              <a:rPr lang="en-GB" altLang="en-US" sz="2400" dirty="0" err="1">
                <a:latin typeface="+mn-lt"/>
              </a:rPr>
              <a:t>atau</a:t>
            </a:r>
            <a:r>
              <a:rPr lang="en-GB" altLang="en-US" sz="2400" dirty="0">
                <a:latin typeface="+mn-lt"/>
              </a:rPr>
              <a:t> </a:t>
            </a:r>
            <a:r>
              <a:rPr lang="en-GB" altLang="en-US" sz="2400" i="1" dirty="0">
                <a:latin typeface="+mn-lt"/>
              </a:rPr>
              <a:t>tail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278380" y="3260372"/>
            <a:ext cx="7696200" cy="2228070"/>
            <a:chOff x="2278380" y="3260372"/>
            <a:chExt cx="7696200" cy="2228070"/>
          </a:xfrm>
        </p:grpSpPr>
        <p:grpSp>
          <p:nvGrpSpPr>
            <p:cNvPr id="27653" name="Group 80"/>
            <p:cNvGrpSpPr>
              <a:grpSpLocks/>
            </p:cNvGrpSpPr>
            <p:nvPr/>
          </p:nvGrpSpPr>
          <p:grpSpPr bwMode="auto">
            <a:xfrm>
              <a:off x="2278380" y="3597729"/>
              <a:ext cx="7696200" cy="1890713"/>
              <a:chOff x="528" y="1824"/>
              <a:chExt cx="4848" cy="1191"/>
            </a:xfrm>
          </p:grpSpPr>
          <p:sp>
            <p:nvSpPr>
              <p:cNvPr id="27655" name="Rectangle 5"/>
              <p:cNvSpPr>
                <a:spLocks noChangeArrowheads="1"/>
              </p:cNvSpPr>
              <p:nvPr/>
            </p:nvSpPr>
            <p:spPr bwMode="auto">
              <a:xfrm>
                <a:off x="1440" y="1824"/>
                <a:ext cx="480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7656" name="Rectangle 6"/>
              <p:cNvSpPr>
                <a:spLocks noChangeArrowheads="1"/>
              </p:cNvSpPr>
              <p:nvPr/>
            </p:nvSpPr>
            <p:spPr bwMode="auto">
              <a:xfrm>
                <a:off x="1440" y="2064"/>
                <a:ext cx="480" cy="192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7657" name="Text Box 7"/>
              <p:cNvSpPr txBox="1">
                <a:spLocks noChangeArrowheads="1"/>
              </p:cNvSpPr>
              <p:nvPr/>
            </p:nvSpPr>
            <p:spPr bwMode="auto">
              <a:xfrm>
                <a:off x="1536" y="1824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8</a:t>
                </a:r>
              </a:p>
            </p:txBody>
          </p:sp>
          <p:sp>
            <p:nvSpPr>
              <p:cNvPr id="27658" name="Line 8"/>
              <p:cNvSpPr>
                <a:spLocks noChangeShapeType="1"/>
              </p:cNvSpPr>
              <p:nvPr/>
            </p:nvSpPr>
            <p:spPr bwMode="auto">
              <a:xfrm flipH="1">
                <a:off x="1296" y="2160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59" name="Line 9"/>
              <p:cNvSpPr>
                <a:spLocks noChangeShapeType="1"/>
              </p:cNvSpPr>
              <p:nvPr/>
            </p:nvSpPr>
            <p:spPr bwMode="auto">
              <a:xfrm>
                <a:off x="1248" y="2400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60" name="Line 10"/>
              <p:cNvSpPr>
                <a:spLocks noChangeShapeType="1"/>
              </p:cNvSpPr>
              <p:nvPr/>
            </p:nvSpPr>
            <p:spPr bwMode="auto">
              <a:xfrm>
                <a:off x="1248" y="2448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61" name="Line 11"/>
              <p:cNvSpPr>
                <a:spLocks noChangeShapeType="1"/>
              </p:cNvSpPr>
              <p:nvPr/>
            </p:nvSpPr>
            <p:spPr bwMode="auto">
              <a:xfrm flipH="1">
                <a:off x="1296" y="2160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62" name="Rectangle 12"/>
              <p:cNvSpPr>
                <a:spLocks noChangeArrowheads="1"/>
              </p:cNvSpPr>
              <p:nvPr/>
            </p:nvSpPr>
            <p:spPr bwMode="auto">
              <a:xfrm>
                <a:off x="1440" y="2256"/>
                <a:ext cx="480" cy="192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7663" name="Line 13"/>
              <p:cNvSpPr>
                <a:spLocks noChangeShapeType="1"/>
              </p:cNvSpPr>
              <p:nvPr/>
            </p:nvSpPr>
            <p:spPr bwMode="auto">
              <a:xfrm>
                <a:off x="1680" y="235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64" name="Rectangle 14"/>
              <p:cNvSpPr>
                <a:spLocks noChangeArrowheads="1"/>
              </p:cNvSpPr>
              <p:nvPr/>
            </p:nvSpPr>
            <p:spPr bwMode="auto">
              <a:xfrm>
                <a:off x="2304" y="1824"/>
                <a:ext cx="480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7665" name="Rectangle 15"/>
              <p:cNvSpPr>
                <a:spLocks noChangeArrowheads="1"/>
              </p:cNvSpPr>
              <p:nvPr/>
            </p:nvSpPr>
            <p:spPr bwMode="auto">
              <a:xfrm>
                <a:off x="2304" y="2064"/>
                <a:ext cx="480" cy="192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7666" name="Text Box 16"/>
              <p:cNvSpPr txBox="1">
                <a:spLocks noChangeArrowheads="1"/>
              </p:cNvSpPr>
              <p:nvPr/>
            </p:nvSpPr>
            <p:spPr bwMode="auto">
              <a:xfrm>
                <a:off x="2400" y="1824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10</a:t>
                </a:r>
              </a:p>
            </p:txBody>
          </p:sp>
          <p:sp>
            <p:nvSpPr>
              <p:cNvPr id="27667" name="Line 17"/>
              <p:cNvSpPr>
                <a:spLocks noChangeShapeType="1"/>
              </p:cNvSpPr>
              <p:nvPr/>
            </p:nvSpPr>
            <p:spPr bwMode="auto">
              <a:xfrm flipH="1">
                <a:off x="1920" y="216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68" name="Rectangle 18"/>
              <p:cNvSpPr>
                <a:spLocks noChangeArrowheads="1"/>
              </p:cNvSpPr>
              <p:nvPr/>
            </p:nvSpPr>
            <p:spPr bwMode="auto">
              <a:xfrm>
                <a:off x="2304" y="2256"/>
                <a:ext cx="480" cy="192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7669" name="Text Box 19"/>
              <p:cNvSpPr txBox="1">
                <a:spLocks noChangeArrowheads="1"/>
              </p:cNvSpPr>
              <p:nvPr/>
            </p:nvSpPr>
            <p:spPr bwMode="auto">
              <a:xfrm>
                <a:off x="1104" y="2496"/>
                <a:ext cx="43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null</a:t>
                </a:r>
              </a:p>
            </p:txBody>
          </p:sp>
          <p:sp>
            <p:nvSpPr>
              <p:cNvPr id="27670" name="Line 20"/>
              <p:cNvSpPr>
                <a:spLocks noChangeShapeType="1"/>
              </p:cNvSpPr>
              <p:nvPr/>
            </p:nvSpPr>
            <p:spPr bwMode="auto">
              <a:xfrm flipV="1">
                <a:off x="1056" y="1929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71" name="Text Box 21"/>
              <p:cNvSpPr txBox="1">
                <a:spLocks noChangeArrowheads="1"/>
              </p:cNvSpPr>
              <p:nvPr/>
            </p:nvSpPr>
            <p:spPr bwMode="auto">
              <a:xfrm>
                <a:off x="528" y="1833"/>
                <a:ext cx="48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head</a:t>
                </a:r>
              </a:p>
            </p:txBody>
          </p:sp>
          <p:sp>
            <p:nvSpPr>
              <p:cNvPr id="27672" name="Line 22"/>
              <p:cNvSpPr>
                <a:spLocks noChangeShapeType="1"/>
              </p:cNvSpPr>
              <p:nvPr/>
            </p:nvSpPr>
            <p:spPr bwMode="auto">
              <a:xfrm flipH="1" flipV="1">
                <a:off x="4512" y="1920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73" name="Text Box 23"/>
              <p:cNvSpPr txBox="1">
                <a:spLocks noChangeArrowheads="1"/>
              </p:cNvSpPr>
              <p:nvPr/>
            </p:nvSpPr>
            <p:spPr bwMode="auto">
              <a:xfrm>
                <a:off x="4896" y="1824"/>
                <a:ext cx="48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tail</a:t>
                </a:r>
              </a:p>
            </p:txBody>
          </p:sp>
          <p:sp>
            <p:nvSpPr>
              <p:cNvPr id="27674" name="Rectangle 24"/>
              <p:cNvSpPr>
                <a:spLocks noChangeArrowheads="1"/>
              </p:cNvSpPr>
              <p:nvPr/>
            </p:nvSpPr>
            <p:spPr bwMode="auto">
              <a:xfrm>
                <a:off x="4032" y="1824"/>
                <a:ext cx="480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7675" name="Rectangle 25"/>
              <p:cNvSpPr>
                <a:spLocks noChangeArrowheads="1"/>
              </p:cNvSpPr>
              <p:nvPr/>
            </p:nvSpPr>
            <p:spPr bwMode="auto">
              <a:xfrm>
                <a:off x="4032" y="2064"/>
                <a:ext cx="480" cy="192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7676" name="Text Box 26"/>
              <p:cNvSpPr txBox="1">
                <a:spLocks noChangeArrowheads="1"/>
              </p:cNvSpPr>
              <p:nvPr/>
            </p:nvSpPr>
            <p:spPr bwMode="auto">
              <a:xfrm>
                <a:off x="4128" y="1824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6</a:t>
                </a:r>
              </a:p>
            </p:txBody>
          </p:sp>
          <p:sp>
            <p:nvSpPr>
              <p:cNvPr id="27677" name="Rectangle 27"/>
              <p:cNvSpPr>
                <a:spLocks noChangeArrowheads="1"/>
              </p:cNvSpPr>
              <p:nvPr/>
            </p:nvSpPr>
            <p:spPr bwMode="auto">
              <a:xfrm>
                <a:off x="4032" y="2256"/>
                <a:ext cx="480" cy="192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7678" name="Line 28"/>
              <p:cNvSpPr>
                <a:spLocks noChangeShapeType="1"/>
              </p:cNvSpPr>
              <p:nvPr/>
            </p:nvSpPr>
            <p:spPr bwMode="auto">
              <a:xfrm flipH="1">
                <a:off x="4656" y="2352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79" name="Line 29"/>
              <p:cNvSpPr>
                <a:spLocks noChangeShapeType="1"/>
              </p:cNvSpPr>
              <p:nvPr/>
            </p:nvSpPr>
            <p:spPr bwMode="auto">
              <a:xfrm>
                <a:off x="4608" y="2592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80" name="Line 30"/>
              <p:cNvSpPr>
                <a:spLocks noChangeShapeType="1"/>
              </p:cNvSpPr>
              <p:nvPr/>
            </p:nvSpPr>
            <p:spPr bwMode="auto">
              <a:xfrm>
                <a:off x="4608" y="2640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81" name="Text Box 31"/>
              <p:cNvSpPr txBox="1">
                <a:spLocks noChangeArrowheads="1"/>
              </p:cNvSpPr>
              <p:nvPr/>
            </p:nvSpPr>
            <p:spPr bwMode="auto">
              <a:xfrm>
                <a:off x="4464" y="2640"/>
                <a:ext cx="43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null</a:t>
                </a:r>
              </a:p>
            </p:txBody>
          </p:sp>
          <p:sp>
            <p:nvSpPr>
              <p:cNvPr id="27682" name="Line 32"/>
              <p:cNvSpPr>
                <a:spLocks noChangeShapeType="1"/>
              </p:cNvSpPr>
              <p:nvPr/>
            </p:nvSpPr>
            <p:spPr bwMode="auto">
              <a:xfrm>
                <a:off x="4272" y="2352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83" name="Rectangle 33"/>
              <p:cNvSpPr>
                <a:spLocks noChangeArrowheads="1"/>
              </p:cNvSpPr>
              <p:nvPr/>
            </p:nvSpPr>
            <p:spPr bwMode="auto">
              <a:xfrm>
                <a:off x="3168" y="1824"/>
                <a:ext cx="480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7684" name="Rectangle 34"/>
              <p:cNvSpPr>
                <a:spLocks noChangeArrowheads="1"/>
              </p:cNvSpPr>
              <p:nvPr/>
            </p:nvSpPr>
            <p:spPr bwMode="auto">
              <a:xfrm>
                <a:off x="3168" y="2064"/>
                <a:ext cx="480" cy="192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7685" name="Text Box 35"/>
              <p:cNvSpPr txBox="1">
                <a:spLocks noChangeArrowheads="1"/>
              </p:cNvSpPr>
              <p:nvPr/>
            </p:nvSpPr>
            <p:spPr bwMode="auto">
              <a:xfrm>
                <a:off x="3264" y="1824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5</a:t>
                </a:r>
              </a:p>
            </p:txBody>
          </p:sp>
          <p:sp>
            <p:nvSpPr>
              <p:cNvPr id="27686" name="Rectangle 36"/>
              <p:cNvSpPr>
                <a:spLocks noChangeArrowheads="1"/>
              </p:cNvSpPr>
              <p:nvPr/>
            </p:nvSpPr>
            <p:spPr bwMode="auto">
              <a:xfrm>
                <a:off x="3168" y="2256"/>
                <a:ext cx="480" cy="192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7687" name="Line 37"/>
              <p:cNvSpPr>
                <a:spLocks noChangeShapeType="1"/>
              </p:cNvSpPr>
              <p:nvPr/>
            </p:nvSpPr>
            <p:spPr bwMode="auto">
              <a:xfrm>
                <a:off x="2544" y="235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88" name="Line 38"/>
              <p:cNvSpPr>
                <a:spLocks noChangeShapeType="1"/>
              </p:cNvSpPr>
              <p:nvPr/>
            </p:nvSpPr>
            <p:spPr bwMode="auto">
              <a:xfrm flipH="1">
                <a:off x="2784" y="216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89" name="Line 39"/>
              <p:cNvSpPr>
                <a:spLocks noChangeShapeType="1"/>
              </p:cNvSpPr>
              <p:nvPr/>
            </p:nvSpPr>
            <p:spPr bwMode="auto">
              <a:xfrm>
                <a:off x="3408" y="235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90" name="Line 40"/>
              <p:cNvSpPr>
                <a:spLocks noChangeShapeType="1"/>
              </p:cNvSpPr>
              <p:nvPr/>
            </p:nvSpPr>
            <p:spPr bwMode="auto">
              <a:xfrm flipH="1">
                <a:off x="3648" y="216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91" name="Line 77"/>
              <p:cNvSpPr>
                <a:spLocks noChangeShapeType="1"/>
              </p:cNvSpPr>
              <p:nvPr/>
            </p:nvSpPr>
            <p:spPr bwMode="auto">
              <a:xfrm flipH="1" flipV="1">
                <a:off x="3408" y="2448"/>
                <a:ext cx="0" cy="288"/>
              </a:xfrm>
              <a:prstGeom prst="line">
                <a:avLst/>
              </a:prstGeom>
              <a:noFill/>
              <a:ln w="9525">
                <a:solidFill>
                  <a:srgbClr val="FF3300"/>
                </a:solidFill>
                <a:round/>
                <a:headEnd type="oval" w="med" len="med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92" name="Text Box 78"/>
              <p:cNvSpPr txBox="1">
                <a:spLocks noChangeArrowheads="1"/>
              </p:cNvSpPr>
              <p:nvPr/>
            </p:nvSpPr>
            <p:spPr bwMode="auto">
              <a:xfrm>
                <a:off x="3120" y="2784"/>
                <a:ext cx="57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before</a:t>
                </a:r>
              </a:p>
            </p:txBody>
          </p:sp>
        </p:grpSp>
        <p:sp>
          <p:nvSpPr>
            <p:cNvPr id="27654" name="Oval 81"/>
            <p:cNvSpPr>
              <a:spLocks noChangeArrowheads="1"/>
            </p:cNvSpPr>
            <p:nvPr/>
          </p:nvSpPr>
          <p:spPr bwMode="auto">
            <a:xfrm>
              <a:off x="6240779" y="3260372"/>
              <a:ext cx="1219200" cy="1676400"/>
            </a:xfrm>
            <a:prstGeom prst="ellips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58487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3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62C0F7D-90BC-451F-ADEC-5BF78F8740A0}" type="slidenum">
              <a:rPr lang="en-US" altLang="en-US"/>
              <a:pPr eaLnBrk="1" hangingPunct="1"/>
              <a:t>35</a:t>
            </a:fld>
            <a:endParaRPr lang="en-US" altLang="en-US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Sisip Sebelum Simpul x (misal x=5)</a:t>
            </a:r>
          </a:p>
        </p:txBody>
      </p:sp>
      <p:sp>
        <p:nvSpPr>
          <p:cNvPr id="28676" name="Text Box 3"/>
          <p:cNvSpPr txBox="1">
            <a:spLocks noChangeArrowheads="1"/>
          </p:cNvSpPr>
          <p:nvPr/>
        </p:nvSpPr>
        <p:spPr bwMode="auto">
          <a:xfrm>
            <a:off x="1257300" y="1951671"/>
            <a:ext cx="762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en-US" sz="2400" dirty="0">
                <a:latin typeface="+mn-lt"/>
              </a:rPr>
              <a:t>2. </a:t>
            </a:r>
            <a:r>
              <a:rPr lang="en-GB" altLang="en-US" sz="2400" i="1" dirty="0" err="1">
                <a:latin typeface="+mn-lt"/>
              </a:rPr>
              <a:t>baru</a:t>
            </a:r>
            <a:r>
              <a:rPr lang="en-GB" altLang="en-US" sz="2400" i="1" dirty="0">
                <a:latin typeface="+mn-lt"/>
              </a:rPr>
              <a:t>-&gt;</a:t>
            </a:r>
            <a:r>
              <a:rPr lang="en-GB" altLang="en-US" sz="2400" i="1" dirty="0" err="1">
                <a:latin typeface="+mn-lt"/>
              </a:rPr>
              <a:t>prev</a:t>
            </a:r>
            <a:r>
              <a:rPr lang="en-GB" altLang="en-US" sz="2400" i="1" dirty="0">
                <a:latin typeface="+mn-lt"/>
              </a:rPr>
              <a:t> </a:t>
            </a:r>
            <a:r>
              <a:rPr lang="en-GB" altLang="en-US" sz="2400" dirty="0" err="1">
                <a:latin typeface="+mn-lt"/>
              </a:rPr>
              <a:t>menunjuk</a:t>
            </a:r>
            <a:r>
              <a:rPr lang="en-GB" altLang="en-US" sz="2400" dirty="0">
                <a:latin typeface="+mn-lt"/>
              </a:rPr>
              <a:t> </a:t>
            </a:r>
            <a:r>
              <a:rPr lang="en-GB" altLang="en-US" sz="2400" i="1" dirty="0">
                <a:latin typeface="+mn-lt"/>
              </a:rPr>
              <a:t>before-&gt;</a:t>
            </a:r>
            <a:r>
              <a:rPr lang="en-GB" altLang="en-US" sz="2400" i="1" dirty="0" err="1">
                <a:latin typeface="+mn-lt"/>
              </a:rPr>
              <a:t>prev</a:t>
            </a:r>
            <a:endParaRPr lang="en-GB" altLang="en-US" sz="2400" i="1" dirty="0">
              <a:latin typeface="+mn-lt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086100" y="2280282"/>
            <a:ext cx="7696200" cy="4138613"/>
            <a:chOff x="3086100" y="2280282"/>
            <a:chExt cx="7696200" cy="4138613"/>
          </a:xfrm>
        </p:grpSpPr>
        <p:grpSp>
          <p:nvGrpSpPr>
            <p:cNvPr id="28677" name="Group 61"/>
            <p:cNvGrpSpPr>
              <a:grpSpLocks/>
            </p:cNvGrpSpPr>
            <p:nvPr/>
          </p:nvGrpSpPr>
          <p:grpSpPr bwMode="auto">
            <a:xfrm>
              <a:off x="3086100" y="2623182"/>
              <a:ext cx="7696200" cy="3795713"/>
              <a:chOff x="528" y="1536"/>
              <a:chExt cx="4848" cy="2391"/>
            </a:xfrm>
          </p:grpSpPr>
          <p:grpSp>
            <p:nvGrpSpPr>
              <p:cNvPr id="28679" name="Group 4"/>
              <p:cNvGrpSpPr>
                <a:grpSpLocks/>
              </p:cNvGrpSpPr>
              <p:nvPr/>
            </p:nvGrpSpPr>
            <p:grpSpPr bwMode="auto">
              <a:xfrm>
                <a:off x="528" y="1536"/>
                <a:ext cx="4848" cy="1191"/>
                <a:chOff x="576" y="1824"/>
                <a:chExt cx="4848" cy="1191"/>
              </a:xfrm>
            </p:grpSpPr>
            <p:sp>
              <p:nvSpPr>
                <p:cNvPr id="28693" name="Rectangle 5"/>
                <p:cNvSpPr>
                  <a:spLocks noChangeArrowheads="1"/>
                </p:cNvSpPr>
                <p:nvPr/>
              </p:nvSpPr>
              <p:spPr bwMode="auto">
                <a:xfrm>
                  <a:off x="1488" y="1824"/>
                  <a:ext cx="480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694" name="Rectangle 6"/>
                <p:cNvSpPr>
                  <a:spLocks noChangeArrowheads="1"/>
                </p:cNvSpPr>
                <p:nvPr/>
              </p:nvSpPr>
              <p:spPr bwMode="auto">
                <a:xfrm>
                  <a:off x="1488" y="2064"/>
                  <a:ext cx="480" cy="192"/>
                </a:xfrm>
                <a:prstGeom prst="rect">
                  <a:avLst/>
                </a:prstGeom>
                <a:solidFill>
                  <a:srgbClr val="33C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695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1584" y="1824"/>
                  <a:ext cx="288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/>
                    <a:t>8</a:t>
                  </a:r>
                </a:p>
              </p:txBody>
            </p:sp>
            <p:sp>
              <p:nvSpPr>
                <p:cNvPr id="28696" name="Line 8"/>
                <p:cNvSpPr>
                  <a:spLocks noChangeShapeType="1"/>
                </p:cNvSpPr>
                <p:nvPr/>
              </p:nvSpPr>
              <p:spPr bwMode="auto">
                <a:xfrm flipH="1">
                  <a:off x="1344" y="2160"/>
                  <a:ext cx="0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697" name="Line 9"/>
                <p:cNvSpPr>
                  <a:spLocks noChangeShapeType="1"/>
                </p:cNvSpPr>
                <p:nvPr/>
              </p:nvSpPr>
              <p:spPr bwMode="auto">
                <a:xfrm>
                  <a:off x="1296" y="2400"/>
                  <a:ext cx="9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698" name="Line 10"/>
                <p:cNvSpPr>
                  <a:spLocks noChangeShapeType="1"/>
                </p:cNvSpPr>
                <p:nvPr/>
              </p:nvSpPr>
              <p:spPr bwMode="auto">
                <a:xfrm>
                  <a:off x="1296" y="2448"/>
                  <a:ext cx="9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699" name="Line 11"/>
                <p:cNvSpPr>
                  <a:spLocks noChangeShapeType="1"/>
                </p:cNvSpPr>
                <p:nvPr/>
              </p:nvSpPr>
              <p:spPr bwMode="auto">
                <a:xfrm flipH="1">
                  <a:off x="1344" y="2160"/>
                  <a:ext cx="38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oval" w="med" len="med"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700" name="Rectangle 12"/>
                <p:cNvSpPr>
                  <a:spLocks noChangeArrowheads="1"/>
                </p:cNvSpPr>
                <p:nvPr/>
              </p:nvSpPr>
              <p:spPr bwMode="auto">
                <a:xfrm>
                  <a:off x="1488" y="2256"/>
                  <a:ext cx="480" cy="192"/>
                </a:xfrm>
                <a:prstGeom prst="rect">
                  <a:avLst/>
                </a:prstGeom>
                <a:solidFill>
                  <a:srgbClr val="33C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701" name="Line 13"/>
                <p:cNvSpPr>
                  <a:spLocks noChangeShapeType="1"/>
                </p:cNvSpPr>
                <p:nvPr/>
              </p:nvSpPr>
              <p:spPr bwMode="auto">
                <a:xfrm>
                  <a:off x="1728" y="2352"/>
                  <a:ext cx="62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oval" w="med" len="med"/>
                  <a:tailEnd type="stealth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702" name="Rectangle 14"/>
                <p:cNvSpPr>
                  <a:spLocks noChangeArrowheads="1"/>
                </p:cNvSpPr>
                <p:nvPr/>
              </p:nvSpPr>
              <p:spPr bwMode="auto">
                <a:xfrm>
                  <a:off x="2352" y="1824"/>
                  <a:ext cx="480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703" name="Rectangle 15"/>
                <p:cNvSpPr>
                  <a:spLocks noChangeArrowheads="1"/>
                </p:cNvSpPr>
                <p:nvPr/>
              </p:nvSpPr>
              <p:spPr bwMode="auto">
                <a:xfrm>
                  <a:off x="2352" y="2064"/>
                  <a:ext cx="480" cy="192"/>
                </a:xfrm>
                <a:prstGeom prst="rect">
                  <a:avLst/>
                </a:prstGeom>
                <a:solidFill>
                  <a:srgbClr val="33C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704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448" y="1824"/>
                  <a:ext cx="288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/>
                    <a:t>10</a:t>
                  </a:r>
                </a:p>
              </p:txBody>
            </p:sp>
            <p:sp>
              <p:nvSpPr>
                <p:cNvPr id="28705" name="Line 17"/>
                <p:cNvSpPr>
                  <a:spLocks noChangeShapeType="1"/>
                </p:cNvSpPr>
                <p:nvPr/>
              </p:nvSpPr>
              <p:spPr bwMode="auto">
                <a:xfrm flipH="1">
                  <a:off x="1968" y="2160"/>
                  <a:ext cx="62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oval" w="med" len="med"/>
                  <a:tailEnd type="stealth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706" name="Rectangle 18"/>
                <p:cNvSpPr>
                  <a:spLocks noChangeArrowheads="1"/>
                </p:cNvSpPr>
                <p:nvPr/>
              </p:nvSpPr>
              <p:spPr bwMode="auto">
                <a:xfrm>
                  <a:off x="2352" y="2256"/>
                  <a:ext cx="480" cy="192"/>
                </a:xfrm>
                <a:prstGeom prst="rect">
                  <a:avLst/>
                </a:prstGeom>
                <a:solidFill>
                  <a:srgbClr val="33C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707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1152" y="2496"/>
                  <a:ext cx="43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/>
                    <a:t>null</a:t>
                  </a:r>
                </a:p>
              </p:txBody>
            </p:sp>
            <p:sp>
              <p:nvSpPr>
                <p:cNvPr id="28708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1104" y="1929"/>
                  <a:ext cx="38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oval" w="med" len="med"/>
                  <a:tailEnd type="stealth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709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576" y="1833"/>
                  <a:ext cx="480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/>
                    <a:t>head</a:t>
                  </a:r>
                </a:p>
              </p:txBody>
            </p:sp>
            <p:sp>
              <p:nvSpPr>
                <p:cNvPr id="28710" name="Line 22"/>
                <p:cNvSpPr>
                  <a:spLocks noChangeShapeType="1"/>
                </p:cNvSpPr>
                <p:nvPr/>
              </p:nvSpPr>
              <p:spPr bwMode="auto">
                <a:xfrm flipH="1" flipV="1">
                  <a:off x="4560" y="1920"/>
                  <a:ext cx="38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oval" w="med" len="med"/>
                  <a:tailEnd type="stealth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711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4944" y="1824"/>
                  <a:ext cx="480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/>
                    <a:t>tail</a:t>
                  </a:r>
                </a:p>
              </p:txBody>
            </p:sp>
            <p:sp>
              <p:nvSpPr>
                <p:cNvPr id="28712" name="Rectangle 24"/>
                <p:cNvSpPr>
                  <a:spLocks noChangeArrowheads="1"/>
                </p:cNvSpPr>
                <p:nvPr/>
              </p:nvSpPr>
              <p:spPr bwMode="auto">
                <a:xfrm>
                  <a:off x="4080" y="1824"/>
                  <a:ext cx="480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713" name="Rectangle 25"/>
                <p:cNvSpPr>
                  <a:spLocks noChangeArrowheads="1"/>
                </p:cNvSpPr>
                <p:nvPr/>
              </p:nvSpPr>
              <p:spPr bwMode="auto">
                <a:xfrm>
                  <a:off x="4080" y="2064"/>
                  <a:ext cx="480" cy="192"/>
                </a:xfrm>
                <a:prstGeom prst="rect">
                  <a:avLst/>
                </a:prstGeom>
                <a:solidFill>
                  <a:srgbClr val="33C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714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4176" y="1824"/>
                  <a:ext cx="288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/>
                    <a:t>6</a:t>
                  </a:r>
                </a:p>
              </p:txBody>
            </p:sp>
            <p:sp>
              <p:nvSpPr>
                <p:cNvPr id="28715" name="Rectangle 27"/>
                <p:cNvSpPr>
                  <a:spLocks noChangeArrowheads="1"/>
                </p:cNvSpPr>
                <p:nvPr/>
              </p:nvSpPr>
              <p:spPr bwMode="auto">
                <a:xfrm>
                  <a:off x="4080" y="2256"/>
                  <a:ext cx="480" cy="192"/>
                </a:xfrm>
                <a:prstGeom prst="rect">
                  <a:avLst/>
                </a:prstGeom>
                <a:solidFill>
                  <a:srgbClr val="33C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716" name="Line 28"/>
                <p:cNvSpPr>
                  <a:spLocks noChangeShapeType="1"/>
                </p:cNvSpPr>
                <p:nvPr/>
              </p:nvSpPr>
              <p:spPr bwMode="auto">
                <a:xfrm flipH="1">
                  <a:off x="4704" y="2352"/>
                  <a:ext cx="0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717" name="Line 29"/>
                <p:cNvSpPr>
                  <a:spLocks noChangeShapeType="1"/>
                </p:cNvSpPr>
                <p:nvPr/>
              </p:nvSpPr>
              <p:spPr bwMode="auto">
                <a:xfrm>
                  <a:off x="4656" y="2592"/>
                  <a:ext cx="9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718" name="Line 30"/>
                <p:cNvSpPr>
                  <a:spLocks noChangeShapeType="1"/>
                </p:cNvSpPr>
                <p:nvPr/>
              </p:nvSpPr>
              <p:spPr bwMode="auto">
                <a:xfrm>
                  <a:off x="4656" y="2640"/>
                  <a:ext cx="9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719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4512" y="2640"/>
                  <a:ext cx="43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/>
                    <a:t>null</a:t>
                  </a:r>
                </a:p>
              </p:txBody>
            </p:sp>
            <p:sp>
              <p:nvSpPr>
                <p:cNvPr id="28720" name="Line 32"/>
                <p:cNvSpPr>
                  <a:spLocks noChangeShapeType="1"/>
                </p:cNvSpPr>
                <p:nvPr/>
              </p:nvSpPr>
              <p:spPr bwMode="auto">
                <a:xfrm>
                  <a:off x="4320" y="2352"/>
                  <a:ext cx="38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oval" w="med" len="med"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721" name="Rectangle 33"/>
                <p:cNvSpPr>
                  <a:spLocks noChangeArrowheads="1"/>
                </p:cNvSpPr>
                <p:nvPr/>
              </p:nvSpPr>
              <p:spPr bwMode="auto">
                <a:xfrm>
                  <a:off x="3216" y="1824"/>
                  <a:ext cx="480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722" name="Rectangle 34"/>
                <p:cNvSpPr>
                  <a:spLocks noChangeArrowheads="1"/>
                </p:cNvSpPr>
                <p:nvPr/>
              </p:nvSpPr>
              <p:spPr bwMode="auto">
                <a:xfrm>
                  <a:off x="3216" y="2064"/>
                  <a:ext cx="480" cy="192"/>
                </a:xfrm>
                <a:prstGeom prst="rect">
                  <a:avLst/>
                </a:prstGeom>
                <a:solidFill>
                  <a:srgbClr val="33C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723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3312" y="1824"/>
                  <a:ext cx="288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/>
                    <a:t>5</a:t>
                  </a:r>
                </a:p>
              </p:txBody>
            </p:sp>
            <p:sp>
              <p:nvSpPr>
                <p:cNvPr id="28724" name="Rectangle 36"/>
                <p:cNvSpPr>
                  <a:spLocks noChangeArrowheads="1"/>
                </p:cNvSpPr>
                <p:nvPr/>
              </p:nvSpPr>
              <p:spPr bwMode="auto">
                <a:xfrm>
                  <a:off x="3216" y="2256"/>
                  <a:ext cx="480" cy="192"/>
                </a:xfrm>
                <a:prstGeom prst="rect">
                  <a:avLst/>
                </a:prstGeom>
                <a:solidFill>
                  <a:srgbClr val="33C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8725" name="Line 37"/>
                <p:cNvSpPr>
                  <a:spLocks noChangeShapeType="1"/>
                </p:cNvSpPr>
                <p:nvPr/>
              </p:nvSpPr>
              <p:spPr bwMode="auto">
                <a:xfrm>
                  <a:off x="2592" y="2352"/>
                  <a:ext cx="62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oval" w="med" len="med"/>
                  <a:tailEnd type="stealth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726" name="Line 38"/>
                <p:cNvSpPr>
                  <a:spLocks noChangeShapeType="1"/>
                </p:cNvSpPr>
                <p:nvPr/>
              </p:nvSpPr>
              <p:spPr bwMode="auto">
                <a:xfrm flipH="1">
                  <a:off x="2832" y="2160"/>
                  <a:ext cx="62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oval" w="med" len="med"/>
                  <a:tailEnd type="stealth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727" name="Line 39"/>
                <p:cNvSpPr>
                  <a:spLocks noChangeShapeType="1"/>
                </p:cNvSpPr>
                <p:nvPr/>
              </p:nvSpPr>
              <p:spPr bwMode="auto">
                <a:xfrm>
                  <a:off x="3456" y="2352"/>
                  <a:ext cx="62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oval" w="med" len="med"/>
                  <a:tailEnd type="stealth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728" name="Line 40"/>
                <p:cNvSpPr>
                  <a:spLocks noChangeShapeType="1"/>
                </p:cNvSpPr>
                <p:nvPr/>
              </p:nvSpPr>
              <p:spPr bwMode="auto">
                <a:xfrm flipH="1">
                  <a:off x="3696" y="2160"/>
                  <a:ext cx="62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oval" w="med" len="med"/>
                  <a:tailEnd type="stealth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729" name="Line 41"/>
                <p:cNvSpPr>
                  <a:spLocks noChangeShapeType="1"/>
                </p:cNvSpPr>
                <p:nvPr/>
              </p:nvSpPr>
              <p:spPr bwMode="auto">
                <a:xfrm flipH="1" flipV="1">
                  <a:off x="3456" y="2448"/>
                  <a:ext cx="0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oval" w="med" len="med"/>
                  <a:tailEnd type="stealth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730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3168" y="2784"/>
                  <a:ext cx="57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/>
                    <a:t>before</a:t>
                  </a:r>
                </a:p>
              </p:txBody>
            </p:sp>
          </p:grpSp>
          <p:sp>
            <p:nvSpPr>
              <p:cNvPr id="28680" name="Rectangle 44"/>
              <p:cNvSpPr>
                <a:spLocks noChangeArrowheads="1"/>
              </p:cNvSpPr>
              <p:nvPr/>
            </p:nvSpPr>
            <p:spPr bwMode="auto">
              <a:xfrm>
                <a:off x="2688" y="2688"/>
                <a:ext cx="480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8681" name="Rectangle 45"/>
              <p:cNvSpPr>
                <a:spLocks noChangeArrowheads="1"/>
              </p:cNvSpPr>
              <p:nvPr/>
            </p:nvSpPr>
            <p:spPr bwMode="auto">
              <a:xfrm>
                <a:off x="2688" y="2928"/>
                <a:ext cx="480" cy="192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8682" name="Text Box 46"/>
              <p:cNvSpPr txBox="1">
                <a:spLocks noChangeArrowheads="1"/>
              </p:cNvSpPr>
              <p:nvPr/>
            </p:nvSpPr>
            <p:spPr bwMode="auto">
              <a:xfrm>
                <a:off x="2784" y="2688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3</a:t>
                </a:r>
              </a:p>
            </p:txBody>
          </p:sp>
          <p:sp>
            <p:nvSpPr>
              <p:cNvPr id="28683" name="Line 50"/>
              <p:cNvSpPr>
                <a:spLocks noChangeShapeType="1"/>
              </p:cNvSpPr>
              <p:nvPr/>
            </p:nvSpPr>
            <p:spPr bwMode="auto">
              <a:xfrm flipH="1">
                <a:off x="2544" y="3024"/>
                <a:ext cx="384" cy="0"/>
              </a:xfrm>
              <a:prstGeom prst="line">
                <a:avLst/>
              </a:prstGeom>
              <a:noFill/>
              <a:ln w="9525">
                <a:solidFill>
                  <a:srgbClr val="FF3300"/>
                </a:solidFill>
                <a:round/>
                <a:headEnd type="oval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4" name="Rectangle 51"/>
              <p:cNvSpPr>
                <a:spLocks noChangeArrowheads="1"/>
              </p:cNvSpPr>
              <p:nvPr/>
            </p:nvSpPr>
            <p:spPr bwMode="auto">
              <a:xfrm>
                <a:off x="2688" y="3120"/>
                <a:ext cx="480" cy="192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8685" name="Line 52"/>
              <p:cNvSpPr>
                <a:spLocks noChangeShapeType="1"/>
              </p:cNvSpPr>
              <p:nvPr/>
            </p:nvSpPr>
            <p:spPr bwMode="auto">
              <a:xfrm flipH="1">
                <a:off x="3312" y="3216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6" name="Line 53"/>
              <p:cNvSpPr>
                <a:spLocks noChangeShapeType="1"/>
              </p:cNvSpPr>
              <p:nvPr/>
            </p:nvSpPr>
            <p:spPr bwMode="auto">
              <a:xfrm>
                <a:off x="3264" y="3456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7" name="Line 54"/>
              <p:cNvSpPr>
                <a:spLocks noChangeShapeType="1"/>
              </p:cNvSpPr>
              <p:nvPr/>
            </p:nvSpPr>
            <p:spPr bwMode="auto">
              <a:xfrm>
                <a:off x="3264" y="3504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8" name="Text Box 55"/>
              <p:cNvSpPr txBox="1">
                <a:spLocks noChangeArrowheads="1"/>
              </p:cNvSpPr>
              <p:nvPr/>
            </p:nvSpPr>
            <p:spPr bwMode="auto">
              <a:xfrm>
                <a:off x="3120" y="3504"/>
                <a:ext cx="43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null</a:t>
                </a:r>
              </a:p>
            </p:txBody>
          </p:sp>
          <p:sp>
            <p:nvSpPr>
              <p:cNvPr id="28689" name="Line 56"/>
              <p:cNvSpPr>
                <a:spLocks noChangeShapeType="1"/>
              </p:cNvSpPr>
              <p:nvPr/>
            </p:nvSpPr>
            <p:spPr bwMode="auto">
              <a:xfrm>
                <a:off x="2928" y="3216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90" name="Line 58"/>
              <p:cNvSpPr>
                <a:spLocks noChangeShapeType="1"/>
              </p:cNvSpPr>
              <p:nvPr/>
            </p:nvSpPr>
            <p:spPr bwMode="auto">
              <a:xfrm flipV="1">
                <a:off x="2928" y="3312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91" name="Text Box 59"/>
              <p:cNvSpPr txBox="1">
                <a:spLocks noChangeArrowheads="1"/>
              </p:cNvSpPr>
              <p:nvPr/>
            </p:nvSpPr>
            <p:spPr bwMode="auto">
              <a:xfrm>
                <a:off x="2592" y="3696"/>
                <a:ext cx="67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baru</a:t>
                </a:r>
              </a:p>
            </p:txBody>
          </p:sp>
          <p:sp>
            <p:nvSpPr>
              <p:cNvPr id="28692" name="Line 60"/>
              <p:cNvSpPr>
                <a:spLocks noChangeShapeType="1"/>
              </p:cNvSpPr>
              <p:nvPr/>
            </p:nvSpPr>
            <p:spPr bwMode="auto">
              <a:xfrm flipV="1">
                <a:off x="2544" y="2160"/>
                <a:ext cx="0" cy="864"/>
              </a:xfrm>
              <a:prstGeom prst="line">
                <a:avLst/>
              </a:prstGeom>
              <a:noFill/>
              <a:ln w="9525">
                <a:solidFill>
                  <a:srgbClr val="FF3300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8678" name="Oval 62"/>
            <p:cNvSpPr>
              <a:spLocks noChangeArrowheads="1"/>
            </p:cNvSpPr>
            <p:nvPr/>
          </p:nvSpPr>
          <p:spPr bwMode="auto">
            <a:xfrm>
              <a:off x="7048499" y="2280282"/>
              <a:ext cx="1219200" cy="1676400"/>
            </a:xfrm>
            <a:prstGeom prst="ellips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77555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3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D24BE7B-7482-4FE4-9216-FEA65384E228}" type="slidenum">
              <a:rPr lang="en-US" altLang="en-US"/>
              <a:pPr eaLnBrk="1" hangingPunct="1"/>
              <a:t>36</a:t>
            </a:fld>
            <a:endParaRPr lang="en-US" altLang="en-US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Sisip Sebelum Simpul x (misal x=5)</a:t>
            </a:r>
          </a:p>
        </p:txBody>
      </p:sp>
      <p:sp>
        <p:nvSpPr>
          <p:cNvPr id="29700" name="Text Box 3"/>
          <p:cNvSpPr txBox="1">
            <a:spLocks noChangeArrowheads="1"/>
          </p:cNvSpPr>
          <p:nvPr/>
        </p:nvSpPr>
        <p:spPr bwMode="auto">
          <a:xfrm>
            <a:off x="1162373" y="1866901"/>
            <a:ext cx="762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en-US" sz="2400" dirty="0">
                <a:latin typeface="+mn-lt"/>
              </a:rPr>
              <a:t>3. </a:t>
            </a:r>
            <a:r>
              <a:rPr lang="en-GB" altLang="en-US" sz="2400" i="1" dirty="0" err="1">
                <a:latin typeface="+mn-lt"/>
              </a:rPr>
              <a:t>baru</a:t>
            </a:r>
            <a:r>
              <a:rPr lang="en-GB" altLang="en-US" sz="2400" i="1" dirty="0">
                <a:latin typeface="+mn-lt"/>
              </a:rPr>
              <a:t>-&gt;next </a:t>
            </a:r>
            <a:r>
              <a:rPr lang="en-GB" altLang="en-US" sz="2400" dirty="0" err="1">
                <a:latin typeface="+mn-lt"/>
              </a:rPr>
              <a:t>menunjuk</a:t>
            </a:r>
            <a:r>
              <a:rPr lang="en-GB" altLang="en-US" sz="2400" dirty="0">
                <a:latin typeface="+mn-lt"/>
              </a:rPr>
              <a:t> </a:t>
            </a:r>
            <a:r>
              <a:rPr lang="en-GB" altLang="en-US" sz="2400" i="1" dirty="0">
                <a:latin typeface="+mn-lt"/>
              </a:rPr>
              <a:t>before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276600" y="2214967"/>
            <a:ext cx="7696200" cy="4100514"/>
            <a:chOff x="2362200" y="1905000"/>
            <a:chExt cx="7696200" cy="4100514"/>
          </a:xfrm>
        </p:grpSpPr>
        <p:grpSp>
          <p:nvGrpSpPr>
            <p:cNvPr id="29701" name="Group 58"/>
            <p:cNvGrpSpPr>
              <a:grpSpLocks/>
            </p:cNvGrpSpPr>
            <p:nvPr/>
          </p:nvGrpSpPr>
          <p:grpSpPr bwMode="auto">
            <a:xfrm>
              <a:off x="2362200" y="2209801"/>
              <a:ext cx="7696200" cy="3795713"/>
              <a:chOff x="528" y="1392"/>
              <a:chExt cx="4848" cy="2391"/>
            </a:xfrm>
          </p:grpSpPr>
          <p:grpSp>
            <p:nvGrpSpPr>
              <p:cNvPr id="29703" name="Group 5"/>
              <p:cNvGrpSpPr>
                <a:grpSpLocks/>
              </p:cNvGrpSpPr>
              <p:nvPr/>
            </p:nvGrpSpPr>
            <p:grpSpPr bwMode="auto">
              <a:xfrm>
                <a:off x="528" y="1392"/>
                <a:ext cx="4848" cy="1191"/>
                <a:chOff x="576" y="1824"/>
                <a:chExt cx="4848" cy="1191"/>
              </a:xfrm>
            </p:grpSpPr>
            <p:sp>
              <p:nvSpPr>
                <p:cNvPr id="29714" name="Rectangle 6"/>
                <p:cNvSpPr>
                  <a:spLocks noChangeArrowheads="1"/>
                </p:cNvSpPr>
                <p:nvPr/>
              </p:nvSpPr>
              <p:spPr bwMode="auto">
                <a:xfrm>
                  <a:off x="1488" y="1824"/>
                  <a:ext cx="480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715" name="Rectangle 7"/>
                <p:cNvSpPr>
                  <a:spLocks noChangeArrowheads="1"/>
                </p:cNvSpPr>
                <p:nvPr/>
              </p:nvSpPr>
              <p:spPr bwMode="auto">
                <a:xfrm>
                  <a:off x="1488" y="2064"/>
                  <a:ext cx="480" cy="192"/>
                </a:xfrm>
                <a:prstGeom prst="rect">
                  <a:avLst/>
                </a:prstGeom>
                <a:solidFill>
                  <a:srgbClr val="33C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716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1584" y="1824"/>
                  <a:ext cx="288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/>
                    <a:t>8</a:t>
                  </a:r>
                </a:p>
              </p:txBody>
            </p:sp>
            <p:sp>
              <p:nvSpPr>
                <p:cNvPr id="29717" name="Line 9"/>
                <p:cNvSpPr>
                  <a:spLocks noChangeShapeType="1"/>
                </p:cNvSpPr>
                <p:nvPr/>
              </p:nvSpPr>
              <p:spPr bwMode="auto">
                <a:xfrm flipH="1">
                  <a:off x="1344" y="2160"/>
                  <a:ext cx="0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18" name="Line 10"/>
                <p:cNvSpPr>
                  <a:spLocks noChangeShapeType="1"/>
                </p:cNvSpPr>
                <p:nvPr/>
              </p:nvSpPr>
              <p:spPr bwMode="auto">
                <a:xfrm>
                  <a:off x="1296" y="2400"/>
                  <a:ext cx="9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19" name="Line 11"/>
                <p:cNvSpPr>
                  <a:spLocks noChangeShapeType="1"/>
                </p:cNvSpPr>
                <p:nvPr/>
              </p:nvSpPr>
              <p:spPr bwMode="auto">
                <a:xfrm>
                  <a:off x="1296" y="2448"/>
                  <a:ext cx="9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20" name="Line 12"/>
                <p:cNvSpPr>
                  <a:spLocks noChangeShapeType="1"/>
                </p:cNvSpPr>
                <p:nvPr/>
              </p:nvSpPr>
              <p:spPr bwMode="auto">
                <a:xfrm flipH="1">
                  <a:off x="1344" y="2160"/>
                  <a:ext cx="38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oval" w="med" len="med"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21" name="Rectangle 13"/>
                <p:cNvSpPr>
                  <a:spLocks noChangeArrowheads="1"/>
                </p:cNvSpPr>
                <p:nvPr/>
              </p:nvSpPr>
              <p:spPr bwMode="auto">
                <a:xfrm>
                  <a:off x="1488" y="2256"/>
                  <a:ext cx="480" cy="192"/>
                </a:xfrm>
                <a:prstGeom prst="rect">
                  <a:avLst/>
                </a:prstGeom>
                <a:solidFill>
                  <a:srgbClr val="33C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722" name="Line 14"/>
                <p:cNvSpPr>
                  <a:spLocks noChangeShapeType="1"/>
                </p:cNvSpPr>
                <p:nvPr/>
              </p:nvSpPr>
              <p:spPr bwMode="auto">
                <a:xfrm>
                  <a:off x="1728" y="2352"/>
                  <a:ext cx="62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oval" w="med" len="med"/>
                  <a:tailEnd type="stealth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23" name="Rectangle 15"/>
                <p:cNvSpPr>
                  <a:spLocks noChangeArrowheads="1"/>
                </p:cNvSpPr>
                <p:nvPr/>
              </p:nvSpPr>
              <p:spPr bwMode="auto">
                <a:xfrm>
                  <a:off x="2352" y="1824"/>
                  <a:ext cx="480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724" name="Rectangle 16"/>
                <p:cNvSpPr>
                  <a:spLocks noChangeArrowheads="1"/>
                </p:cNvSpPr>
                <p:nvPr/>
              </p:nvSpPr>
              <p:spPr bwMode="auto">
                <a:xfrm>
                  <a:off x="2352" y="2064"/>
                  <a:ext cx="480" cy="192"/>
                </a:xfrm>
                <a:prstGeom prst="rect">
                  <a:avLst/>
                </a:prstGeom>
                <a:solidFill>
                  <a:srgbClr val="33C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725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2448" y="1824"/>
                  <a:ext cx="288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/>
                    <a:t>10</a:t>
                  </a:r>
                </a:p>
              </p:txBody>
            </p:sp>
            <p:sp>
              <p:nvSpPr>
                <p:cNvPr id="29726" name="Line 18"/>
                <p:cNvSpPr>
                  <a:spLocks noChangeShapeType="1"/>
                </p:cNvSpPr>
                <p:nvPr/>
              </p:nvSpPr>
              <p:spPr bwMode="auto">
                <a:xfrm flipH="1">
                  <a:off x="1968" y="2160"/>
                  <a:ext cx="62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oval" w="med" len="med"/>
                  <a:tailEnd type="stealth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27" name="Rectangle 19"/>
                <p:cNvSpPr>
                  <a:spLocks noChangeArrowheads="1"/>
                </p:cNvSpPr>
                <p:nvPr/>
              </p:nvSpPr>
              <p:spPr bwMode="auto">
                <a:xfrm>
                  <a:off x="2352" y="2256"/>
                  <a:ext cx="480" cy="192"/>
                </a:xfrm>
                <a:prstGeom prst="rect">
                  <a:avLst/>
                </a:prstGeom>
                <a:solidFill>
                  <a:srgbClr val="33C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728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1152" y="2496"/>
                  <a:ext cx="43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/>
                    <a:t>null</a:t>
                  </a:r>
                </a:p>
              </p:txBody>
            </p:sp>
            <p:sp>
              <p:nvSpPr>
                <p:cNvPr id="29729" name="Line 21"/>
                <p:cNvSpPr>
                  <a:spLocks noChangeShapeType="1"/>
                </p:cNvSpPr>
                <p:nvPr/>
              </p:nvSpPr>
              <p:spPr bwMode="auto">
                <a:xfrm flipV="1">
                  <a:off x="1104" y="1929"/>
                  <a:ext cx="38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oval" w="med" len="med"/>
                  <a:tailEnd type="stealth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30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576" y="1833"/>
                  <a:ext cx="480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/>
                    <a:t>head</a:t>
                  </a:r>
                </a:p>
              </p:txBody>
            </p:sp>
            <p:sp>
              <p:nvSpPr>
                <p:cNvPr id="29731" name="Line 23"/>
                <p:cNvSpPr>
                  <a:spLocks noChangeShapeType="1"/>
                </p:cNvSpPr>
                <p:nvPr/>
              </p:nvSpPr>
              <p:spPr bwMode="auto">
                <a:xfrm flipH="1" flipV="1">
                  <a:off x="4560" y="1920"/>
                  <a:ext cx="38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oval" w="med" len="med"/>
                  <a:tailEnd type="stealth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32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4944" y="1824"/>
                  <a:ext cx="480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/>
                    <a:t>tail</a:t>
                  </a:r>
                </a:p>
              </p:txBody>
            </p:sp>
            <p:sp>
              <p:nvSpPr>
                <p:cNvPr id="29733" name="Rectangle 25"/>
                <p:cNvSpPr>
                  <a:spLocks noChangeArrowheads="1"/>
                </p:cNvSpPr>
                <p:nvPr/>
              </p:nvSpPr>
              <p:spPr bwMode="auto">
                <a:xfrm>
                  <a:off x="4080" y="1824"/>
                  <a:ext cx="480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734" name="Rectangle 26"/>
                <p:cNvSpPr>
                  <a:spLocks noChangeArrowheads="1"/>
                </p:cNvSpPr>
                <p:nvPr/>
              </p:nvSpPr>
              <p:spPr bwMode="auto">
                <a:xfrm>
                  <a:off x="4080" y="2064"/>
                  <a:ext cx="480" cy="192"/>
                </a:xfrm>
                <a:prstGeom prst="rect">
                  <a:avLst/>
                </a:prstGeom>
                <a:solidFill>
                  <a:srgbClr val="33C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735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4176" y="1824"/>
                  <a:ext cx="288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/>
                    <a:t>6</a:t>
                  </a:r>
                </a:p>
              </p:txBody>
            </p:sp>
            <p:sp>
              <p:nvSpPr>
                <p:cNvPr id="29736" name="Rectangle 28"/>
                <p:cNvSpPr>
                  <a:spLocks noChangeArrowheads="1"/>
                </p:cNvSpPr>
                <p:nvPr/>
              </p:nvSpPr>
              <p:spPr bwMode="auto">
                <a:xfrm>
                  <a:off x="4080" y="2256"/>
                  <a:ext cx="480" cy="192"/>
                </a:xfrm>
                <a:prstGeom prst="rect">
                  <a:avLst/>
                </a:prstGeom>
                <a:solidFill>
                  <a:srgbClr val="33C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737" name="Line 29"/>
                <p:cNvSpPr>
                  <a:spLocks noChangeShapeType="1"/>
                </p:cNvSpPr>
                <p:nvPr/>
              </p:nvSpPr>
              <p:spPr bwMode="auto">
                <a:xfrm flipH="1">
                  <a:off x="4704" y="2352"/>
                  <a:ext cx="0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38" name="Line 30"/>
                <p:cNvSpPr>
                  <a:spLocks noChangeShapeType="1"/>
                </p:cNvSpPr>
                <p:nvPr/>
              </p:nvSpPr>
              <p:spPr bwMode="auto">
                <a:xfrm>
                  <a:off x="4656" y="2592"/>
                  <a:ext cx="9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39" name="Line 31"/>
                <p:cNvSpPr>
                  <a:spLocks noChangeShapeType="1"/>
                </p:cNvSpPr>
                <p:nvPr/>
              </p:nvSpPr>
              <p:spPr bwMode="auto">
                <a:xfrm>
                  <a:off x="4656" y="2640"/>
                  <a:ext cx="9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40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4512" y="2640"/>
                  <a:ext cx="43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/>
                    <a:t>null</a:t>
                  </a:r>
                </a:p>
              </p:txBody>
            </p:sp>
            <p:sp>
              <p:nvSpPr>
                <p:cNvPr id="29741" name="Line 33"/>
                <p:cNvSpPr>
                  <a:spLocks noChangeShapeType="1"/>
                </p:cNvSpPr>
                <p:nvPr/>
              </p:nvSpPr>
              <p:spPr bwMode="auto">
                <a:xfrm>
                  <a:off x="4320" y="2352"/>
                  <a:ext cx="38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oval" w="med" len="med"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42" name="Rectangle 34"/>
                <p:cNvSpPr>
                  <a:spLocks noChangeArrowheads="1"/>
                </p:cNvSpPr>
                <p:nvPr/>
              </p:nvSpPr>
              <p:spPr bwMode="auto">
                <a:xfrm>
                  <a:off x="3216" y="1824"/>
                  <a:ext cx="480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743" name="Rectangle 35"/>
                <p:cNvSpPr>
                  <a:spLocks noChangeArrowheads="1"/>
                </p:cNvSpPr>
                <p:nvPr/>
              </p:nvSpPr>
              <p:spPr bwMode="auto">
                <a:xfrm>
                  <a:off x="3216" y="2064"/>
                  <a:ext cx="480" cy="192"/>
                </a:xfrm>
                <a:prstGeom prst="rect">
                  <a:avLst/>
                </a:prstGeom>
                <a:solidFill>
                  <a:srgbClr val="33C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744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3312" y="1824"/>
                  <a:ext cx="288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/>
                    <a:t>5</a:t>
                  </a:r>
                </a:p>
              </p:txBody>
            </p:sp>
            <p:sp>
              <p:nvSpPr>
                <p:cNvPr id="29745" name="Rectangle 37"/>
                <p:cNvSpPr>
                  <a:spLocks noChangeArrowheads="1"/>
                </p:cNvSpPr>
                <p:nvPr/>
              </p:nvSpPr>
              <p:spPr bwMode="auto">
                <a:xfrm>
                  <a:off x="3216" y="2256"/>
                  <a:ext cx="480" cy="192"/>
                </a:xfrm>
                <a:prstGeom prst="rect">
                  <a:avLst/>
                </a:prstGeom>
                <a:solidFill>
                  <a:srgbClr val="33C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746" name="Line 38"/>
                <p:cNvSpPr>
                  <a:spLocks noChangeShapeType="1"/>
                </p:cNvSpPr>
                <p:nvPr/>
              </p:nvSpPr>
              <p:spPr bwMode="auto">
                <a:xfrm>
                  <a:off x="2592" y="2352"/>
                  <a:ext cx="62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oval" w="med" len="med"/>
                  <a:tailEnd type="stealth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47" name="Line 39"/>
                <p:cNvSpPr>
                  <a:spLocks noChangeShapeType="1"/>
                </p:cNvSpPr>
                <p:nvPr/>
              </p:nvSpPr>
              <p:spPr bwMode="auto">
                <a:xfrm flipH="1">
                  <a:off x="2832" y="2160"/>
                  <a:ext cx="62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oval" w="med" len="med"/>
                  <a:tailEnd type="stealth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48" name="Line 40"/>
                <p:cNvSpPr>
                  <a:spLocks noChangeShapeType="1"/>
                </p:cNvSpPr>
                <p:nvPr/>
              </p:nvSpPr>
              <p:spPr bwMode="auto">
                <a:xfrm>
                  <a:off x="3456" y="2352"/>
                  <a:ext cx="62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oval" w="med" len="med"/>
                  <a:tailEnd type="stealth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49" name="Line 41"/>
                <p:cNvSpPr>
                  <a:spLocks noChangeShapeType="1"/>
                </p:cNvSpPr>
                <p:nvPr/>
              </p:nvSpPr>
              <p:spPr bwMode="auto">
                <a:xfrm flipH="1">
                  <a:off x="3696" y="2160"/>
                  <a:ext cx="62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oval" w="med" len="med"/>
                  <a:tailEnd type="stealth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50" name="Line 42"/>
                <p:cNvSpPr>
                  <a:spLocks noChangeShapeType="1"/>
                </p:cNvSpPr>
                <p:nvPr/>
              </p:nvSpPr>
              <p:spPr bwMode="auto">
                <a:xfrm flipH="1" flipV="1">
                  <a:off x="3456" y="2448"/>
                  <a:ext cx="0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oval" w="med" len="med"/>
                  <a:tailEnd type="stealth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51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3168" y="2784"/>
                  <a:ext cx="57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/>
                    <a:t>before</a:t>
                  </a:r>
                </a:p>
              </p:txBody>
            </p:sp>
          </p:grpSp>
          <p:sp>
            <p:nvSpPr>
              <p:cNvPr id="29704" name="Rectangle 44"/>
              <p:cNvSpPr>
                <a:spLocks noChangeArrowheads="1"/>
              </p:cNvSpPr>
              <p:nvPr/>
            </p:nvSpPr>
            <p:spPr bwMode="auto">
              <a:xfrm>
                <a:off x="2688" y="2544"/>
                <a:ext cx="480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9705" name="Rectangle 45"/>
              <p:cNvSpPr>
                <a:spLocks noChangeArrowheads="1"/>
              </p:cNvSpPr>
              <p:nvPr/>
            </p:nvSpPr>
            <p:spPr bwMode="auto">
              <a:xfrm>
                <a:off x="2688" y="2784"/>
                <a:ext cx="480" cy="192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9706" name="Text Box 46"/>
              <p:cNvSpPr txBox="1">
                <a:spLocks noChangeArrowheads="1"/>
              </p:cNvSpPr>
              <p:nvPr/>
            </p:nvSpPr>
            <p:spPr bwMode="auto">
              <a:xfrm>
                <a:off x="2784" y="2544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3</a:t>
                </a:r>
              </a:p>
            </p:txBody>
          </p:sp>
          <p:sp>
            <p:nvSpPr>
              <p:cNvPr id="29707" name="Line 47"/>
              <p:cNvSpPr>
                <a:spLocks noChangeShapeType="1"/>
              </p:cNvSpPr>
              <p:nvPr/>
            </p:nvSpPr>
            <p:spPr bwMode="auto">
              <a:xfrm flipH="1">
                <a:off x="2544" y="2880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08" name="Rectangle 48"/>
              <p:cNvSpPr>
                <a:spLocks noChangeArrowheads="1"/>
              </p:cNvSpPr>
              <p:nvPr/>
            </p:nvSpPr>
            <p:spPr bwMode="auto">
              <a:xfrm>
                <a:off x="2688" y="2976"/>
                <a:ext cx="480" cy="192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9709" name="Line 53"/>
              <p:cNvSpPr>
                <a:spLocks noChangeShapeType="1"/>
              </p:cNvSpPr>
              <p:nvPr/>
            </p:nvSpPr>
            <p:spPr bwMode="auto">
              <a:xfrm>
                <a:off x="2928" y="3072"/>
                <a:ext cx="384" cy="0"/>
              </a:xfrm>
              <a:prstGeom prst="line">
                <a:avLst/>
              </a:prstGeom>
              <a:noFill/>
              <a:ln w="9525">
                <a:solidFill>
                  <a:srgbClr val="FF3300"/>
                </a:solidFill>
                <a:round/>
                <a:headEnd type="oval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10" name="Line 54"/>
              <p:cNvSpPr>
                <a:spLocks noChangeShapeType="1"/>
              </p:cNvSpPr>
              <p:nvPr/>
            </p:nvSpPr>
            <p:spPr bwMode="auto">
              <a:xfrm flipV="1">
                <a:off x="2928" y="3168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11" name="Text Box 55"/>
              <p:cNvSpPr txBox="1">
                <a:spLocks noChangeArrowheads="1"/>
              </p:cNvSpPr>
              <p:nvPr/>
            </p:nvSpPr>
            <p:spPr bwMode="auto">
              <a:xfrm>
                <a:off x="2592" y="3552"/>
                <a:ext cx="67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baru</a:t>
                </a:r>
              </a:p>
            </p:txBody>
          </p:sp>
          <p:sp>
            <p:nvSpPr>
              <p:cNvPr id="29712" name="Line 56"/>
              <p:cNvSpPr>
                <a:spLocks noChangeShapeType="1"/>
              </p:cNvSpPr>
              <p:nvPr/>
            </p:nvSpPr>
            <p:spPr bwMode="auto">
              <a:xfrm flipV="1">
                <a:off x="2544" y="2016"/>
                <a:ext cx="0" cy="86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13" name="Line 57"/>
              <p:cNvSpPr>
                <a:spLocks noChangeShapeType="1"/>
              </p:cNvSpPr>
              <p:nvPr/>
            </p:nvSpPr>
            <p:spPr bwMode="auto">
              <a:xfrm flipV="1">
                <a:off x="3312" y="2016"/>
                <a:ext cx="0" cy="1056"/>
              </a:xfrm>
              <a:prstGeom prst="line">
                <a:avLst/>
              </a:prstGeom>
              <a:noFill/>
              <a:ln w="9525">
                <a:solidFill>
                  <a:srgbClr val="FF3300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9702" name="Oval 59"/>
            <p:cNvSpPr>
              <a:spLocks noChangeArrowheads="1"/>
            </p:cNvSpPr>
            <p:nvPr/>
          </p:nvSpPr>
          <p:spPr bwMode="auto">
            <a:xfrm>
              <a:off x="6324600" y="1905000"/>
              <a:ext cx="1219200" cy="1676400"/>
            </a:xfrm>
            <a:prstGeom prst="ellips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01705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3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ED78279-3F66-4023-BDC5-6ACD624BE9C4}" type="slidenum">
              <a:rPr lang="en-US" altLang="en-US"/>
              <a:pPr eaLnBrk="1" hangingPunct="1"/>
              <a:t>37</a:t>
            </a:fld>
            <a:endParaRPr lang="en-US" altLang="en-US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Sisip Sebelum Simpul x (misal x=5)</a:t>
            </a:r>
          </a:p>
        </p:txBody>
      </p:sp>
      <p:sp>
        <p:nvSpPr>
          <p:cNvPr id="30724" name="Text Box 3"/>
          <p:cNvSpPr txBox="1">
            <a:spLocks noChangeArrowheads="1"/>
          </p:cNvSpPr>
          <p:nvPr/>
        </p:nvSpPr>
        <p:spPr bwMode="auto">
          <a:xfrm>
            <a:off x="1219200" y="1835945"/>
            <a:ext cx="762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en-US" sz="2400" dirty="0">
                <a:latin typeface="+mn-lt"/>
              </a:rPr>
              <a:t>4. </a:t>
            </a:r>
            <a:r>
              <a:rPr lang="en-GB" altLang="en-US" sz="2400" i="1" dirty="0">
                <a:latin typeface="+mn-lt"/>
              </a:rPr>
              <a:t>before-&gt;</a:t>
            </a:r>
            <a:r>
              <a:rPr lang="en-GB" altLang="en-US" sz="2400" i="1" dirty="0" err="1">
                <a:latin typeface="+mn-lt"/>
              </a:rPr>
              <a:t>prev</a:t>
            </a:r>
            <a:r>
              <a:rPr lang="en-GB" altLang="en-US" sz="2400" i="1" dirty="0">
                <a:latin typeface="+mn-lt"/>
              </a:rPr>
              <a:t>-&gt;next </a:t>
            </a:r>
            <a:r>
              <a:rPr lang="en-GB" altLang="en-US" sz="2400" dirty="0" err="1">
                <a:latin typeface="+mn-lt"/>
              </a:rPr>
              <a:t>menunjuk</a:t>
            </a:r>
            <a:r>
              <a:rPr lang="en-GB" altLang="en-US" sz="2400" dirty="0">
                <a:latin typeface="+mn-lt"/>
              </a:rPr>
              <a:t> </a:t>
            </a:r>
            <a:r>
              <a:rPr lang="en-GB" altLang="en-US" sz="2400" i="1" dirty="0" err="1">
                <a:latin typeface="+mn-lt"/>
              </a:rPr>
              <a:t>baru</a:t>
            </a:r>
            <a:endParaRPr lang="en-GB" altLang="en-US" sz="2400" i="1" dirty="0">
              <a:latin typeface="+mn-lt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307597" y="2064545"/>
            <a:ext cx="7696200" cy="4176714"/>
            <a:chOff x="2362200" y="1828800"/>
            <a:chExt cx="7696200" cy="4176714"/>
          </a:xfrm>
        </p:grpSpPr>
        <p:grpSp>
          <p:nvGrpSpPr>
            <p:cNvPr id="30725" name="Group 56"/>
            <p:cNvGrpSpPr>
              <a:grpSpLocks/>
            </p:cNvGrpSpPr>
            <p:nvPr/>
          </p:nvGrpSpPr>
          <p:grpSpPr bwMode="auto">
            <a:xfrm>
              <a:off x="2362200" y="2209801"/>
              <a:ext cx="7696200" cy="3795713"/>
              <a:chOff x="528" y="1392"/>
              <a:chExt cx="4848" cy="2391"/>
            </a:xfrm>
          </p:grpSpPr>
          <p:sp>
            <p:nvSpPr>
              <p:cNvPr id="30727" name="Rectangle 6"/>
              <p:cNvSpPr>
                <a:spLocks noChangeArrowheads="1"/>
              </p:cNvSpPr>
              <p:nvPr/>
            </p:nvSpPr>
            <p:spPr bwMode="auto">
              <a:xfrm>
                <a:off x="1440" y="1392"/>
                <a:ext cx="480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0728" name="Rectangle 7"/>
              <p:cNvSpPr>
                <a:spLocks noChangeArrowheads="1"/>
              </p:cNvSpPr>
              <p:nvPr/>
            </p:nvSpPr>
            <p:spPr bwMode="auto">
              <a:xfrm>
                <a:off x="1440" y="1632"/>
                <a:ext cx="480" cy="192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0729" name="Text Box 8"/>
              <p:cNvSpPr txBox="1">
                <a:spLocks noChangeArrowheads="1"/>
              </p:cNvSpPr>
              <p:nvPr/>
            </p:nvSpPr>
            <p:spPr bwMode="auto">
              <a:xfrm>
                <a:off x="1536" y="1392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8</a:t>
                </a:r>
              </a:p>
            </p:txBody>
          </p:sp>
          <p:sp>
            <p:nvSpPr>
              <p:cNvPr id="30730" name="Line 9"/>
              <p:cNvSpPr>
                <a:spLocks noChangeShapeType="1"/>
              </p:cNvSpPr>
              <p:nvPr/>
            </p:nvSpPr>
            <p:spPr bwMode="auto">
              <a:xfrm flipH="1">
                <a:off x="1296" y="1728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31" name="Line 10"/>
              <p:cNvSpPr>
                <a:spLocks noChangeShapeType="1"/>
              </p:cNvSpPr>
              <p:nvPr/>
            </p:nvSpPr>
            <p:spPr bwMode="auto">
              <a:xfrm>
                <a:off x="1248" y="1968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32" name="Line 11"/>
              <p:cNvSpPr>
                <a:spLocks noChangeShapeType="1"/>
              </p:cNvSpPr>
              <p:nvPr/>
            </p:nvSpPr>
            <p:spPr bwMode="auto">
              <a:xfrm>
                <a:off x="1248" y="2016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33" name="Line 12"/>
              <p:cNvSpPr>
                <a:spLocks noChangeShapeType="1"/>
              </p:cNvSpPr>
              <p:nvPr/>
            </p:nvSpPr>
            <p:spPr bwMode="auto">
              <a:xfrm flipH="1">
                <a:off x="1296" y="1728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34" name="Rectangle 13"/>
              <p:cNvSpPr>
                <a:spLocks noChangeArrowheads="1"/>
              </p:cNvSpPr>
              <p:nvPr/>
            </p:nvSpPr>
            <p:spPr bwMode="auto">
              <a:xfrm>
                <a:off x="1440" y="1824"/>
                <a:ext cx="480" cy="192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0735" name="Line 14"/>
              <p:cNvSpPr>
                <a:spLocks noChangeShapeType="1"/>
              </p:cNvSpPr>
              <p:nvPr/>
            </p:nvSpPr>
            <p:spPr bwMode="auto">
              <a:xfrm>
                <a:off x="1680" y="192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36" name="Rectangle 15"/>
              <p:cNvSpPr>
                <a:spLocks noChangeArrowheads="1"/>
              </p:cNvSpPr>
              <p:nvPr/>
            </p:nvSpPr>
            <p:spPr bwMode="auto">
              <a:xfrm>
                <a:off x="2304" y="1392"/>
                <a:ext cx="480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0737" name="Rectangle 16"/>
              <p:cNvSpPr>
                <a:spLocks noChangeArrowheads="1"/>
              </p:cNvSpPr>
              <p:nvPr/>
            </p:nvSpPr>
            <p:spPr bwMode="auto">
              <a:xfrm>
                <a:off x="2304" y="1632"/>
                <a:ext cx="480" cy="192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0738" name="Text Box 17"/>
              <p:cNvSpPr txBox="1">
                <a:spLocks noChangeArrowheads="1"/>
              </p:cNvSpPr>
              <p:nvPr/>
            </p:nvSpPr>
            <p:spPr bwMode="auto">
              <a:xfrm>
                <a:off x="2400" y="1392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10</a:t>
                </a:r>
              </a:p>
            </p:txBody>
          </p:sp>
          <p:sp>
            <p:nvSpPr>
              <p:cNvPr id="30739" name="Line 18"/>
              <p:cNvSpPr>
                <a:spLocks noChangeShapeType="1"/>
              </p:cNvSpPr>
              <p:nvPr/>
            </p:nvSpPr>
            <p:spPr bwMode="auto">
              <a:xfrm flipH="1">
                <a:off x="1920" y="172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40" name="Rectangle 19"/>
              <p:cNvSpPr>
                <a:spLocks noChangeArrowheads="1"/>
              </p:cNvSpPr>
              <p:nvPr/>
            </p:nvSpPr>
            <p:spPr bwMode="auto">
              <a:xfrm>
                <a:off x="2304" y="1824"/>
                <a:ext cx="480" cy="192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0741" name="Text Box 20"/>
              <p:cNvSpPr txBox="1">
                <a:spLocks noChangeArrowheads="1"/>
              </p:cNvSpPr>
              <p:nvPr/>
            </p:nvSpPr>
            <p:spPr bwMode="auto">
              <a:xfrm>
                <a:off x="1104" y="2064"/>
                <a:ext cx="43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null</a:t>
                </a:r>
              </a:p>
            </p:txBody>
          </p:sp>
          <p:sp>
            <p:nvSpPr>
              <p:cNvPr id="30742" name="Line 21"/>
              <p:cNvSpPr>
                <a:spLocks noChangeShapeType="1"/>
              </p:cNvSpPr>
              <p:nvPr/>
            </p:nvSpPr>
            <p:spPr bwMode="auto">
              <a:xfrm flipV="1">
                <a:off x="1056" y="1497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43" name="Text Box 22"/>
              <p:cNvSpPr txBox="1">
                <a:spLocks noChangeArrowheads="1"/>
              </p:cNvSpPr>
              <p:nvPr/>
            </p:nvSpPr>
            <p:spPr bwMode="auto">
              <a:xfrm>
                <a:off x="528" y="1401"/>
                <a:ext cx="48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head</a:t>
                </a:r>
              </a:p>
            </p:txBody>
          </p:sp>
          <p:sp>
            <p:nvSpPr>
              <p:cNvPr id="30744" name="Line 23"/>
              <p:cNvSpPr>
                <a:spLocks noChangeShapeType="1"/>
              </p:cNvSpPr>
              <p:nvPr/>
            </p:nvSpPr>
            <p:spPr bwMode="auto">
              <a:xfrm flipH="1" flipV="1">
                <a:off x="4512" y="1488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45" name="Text Box 24"/>
              <p:cNvSpPr txBox="1">
                <a:spLocks noChangeArrowheads="1"/>
              </p:cNvSpPr>
              <p:nvPr/>
            </p:nvSpPr>
            <p:spPr bwMode="auto">
              <a:xfrm>
                <a:off x="4896" y="1392"/>
                <a:ext cx="48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tail</a:t>
                </a:r>
              </a:p>
            </p:txBody>
          </p:sp>
          <p:sp>
            <p:nvSpPr>
              <p:cNvPr id="30746" name="Rectangle 25"/>
              <p:cNvSpPr>
                <a:spLocks noChangeArrowheads="1"/>
              </p:cNvSpPr>
              <p:nvPr/>
            </p:nvSpPr>
            <p:spPr bwMode="auto">
              <a:xfrm>
                <a:off x="4032" y="1392"/>
                <a:ext cx="480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0747" name="Rectangle 26"/>
              <p:cNvSpPr>
                <a:spLocks noChangeArrowheads="1"/>
              </p:cNvSpPr>
              <p:nvPr/>
            </p:nvSpPr>
            <p:spPr bwMode="auto">
              <a:xfrm>
                <a:off x="4032" y="1632"/>
                <a:ext cx="480" cy="192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0748" name="Text Box 27"/>
              <p:cNvSpPr txBox="1">
                <a:spLocks noChangeArrowheads="1"/>
              </p:cNvSpPr>
              <p:nvPr/>
            </p:nvSpPr>
            <p:spPr bwMode="auto">
              <a:xfrm>
                <a:off x="4128" y="1392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6</a:t>
                </a:r>
              </a:p>
            </p:txBody>
          </p:sp>
          <p:sp>
            <p:nvSpPr>
              <p:cNvPr id="30749" name="Rectangle 28"/>
              <p:cNvSpPr>
                <a:spLocks noChangeArrowheads="1"/>
              </p:cNvSpPr>
              <p:nvPr/>
            </p:nvSpPr>
            <p:spPr bwMode="auto">
              <a:xfrm>
                <a:off x="4032" y="1824"/>
                <a:ext cx="480" cy="192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0750" name="Line 29"/>
              <p:cNvSpPr>
                <a:spLocks noChangeShapeType="1"/>
              </p:cNvSpPr>
              <p:nvPr/>
            </p:nvSpPr>
            <p:spPr bwMode="auto">
              <a:xfrm flipH="1">
                <a:off x="4656" y="1920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51" name="Line 30"/>
              <p:cNvSpPr>
                <a:spLocks noChangeShapeType="1"/>
              </p:cNvSpPr>
              <p:nvPr/>
            </p:nvSpPr>
            <p:spPr bwMode="auto">
              <a:xfrm>
                <a:off x="4608" y="2160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52" name="Line 31"/>
              <p:cNvSpPr>
                <a:spLocks noChangeShapeType="1"/>
              </p:cNvSpPr>
              <p:nvPr/>
            </p:nvSpPr>
            <p:spPr bwMode="auto">
              <a:xfrm>
                <a:off x="4608" y="2208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53" name="Text Box 32"/>
              <p:cNvSpPr txBox="1">
                <a:spLocks noChangeArrowheads="1"/>
              </p:cNvSpPr>
              <p:nvPr/>
            </p:nvSpPr>
            <p:spPr bwMode="auto">
              <a:xfrm>
                <a:off x="4464" y="2208"/>
                <a:ext cx="43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null</a:t>
                </a:r>
              </a:p>
            </p:txBody>
          </p:sp>
          <p:sp>
            <p:nvSpPr>
              <p:cNvPr id="30754" name="Line 33"/>
              <p:cNvSpPr>
                <a:spLocks noChangeShapeType="1"/>
              </p:cNvSpPr>
              <p:nvPr/>
            </p:nvSpPr>
            <p:spPr bwMode="auto">
              <a:xfrm>
                <a:off x="4272" y="1920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55" name="Rectangle 34"/>
              <p:cNvSpPr>
                <a:spLocks noChangeArrowheads="1"/>
              </p:cNvSpPr>
              <p:nvPr/>
            </p:nvSpPr>
            <p:spPr bwMode="auto">
              <a:xfrm>
                <a:off x="3168" y="1392"/>
                <a:ext cx="480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0756" name="Rectangle 35"/>
              <p:cNvSpPr>
                <a:spLocks noChangeArrowheads="1"/>
              </p:cNvSpPr>
              <p:nvPr/>
            </p:nvSpPr>
            <p:spPr bwMode="auto">
              <a:xfrm>
                <a:off x="3168" y="1632"/>
                <a:ext cx="480" cy="192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0757" name="Text Box 36"/>
              <p:cNvSpPr txBox="1">
                <a:spLocks noChangeArrowheads="1"/>
              </p:cNvSpPr>
              <p:nvPr/>
            </p:nvSpPr>
            <p:spPr bwMode="auto">
              <a:xfrm>
                <a:off x="3264" y="1392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5</a:t>
                </a:r>
              </a:p>
            </p:txBody>
          </p:sp>
          <p:sp>
            <p:nvSpPr>
              <p:cNvPr id="30758" name="Rectangle 37"/>
              <p:cNvSpPr>
                <a:spLocks noChangeArrowheads="1"/>
              </p:cNvSpPr>
              <p:nvPr/>
            </p:nvSpPr>
            <p:spPr bwMode="auto">
              <a:xfrm>
                <a:off x="3168" y="1824"/>
                <a:ext cx="480" cy="192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0759" name="Line 38"/>
              <p:cNvSpPr>
                <a:spLocks noChangeShapeType="1"/>
              </p:cNvSpPr>
              <p:nvPr/>
            </p:nvSpPr>
            <p:spPr bwMode="auto">
              <a:xfrm>
                <a:off x="2544" y="1920"/>
                <a:ext cx="336" cy="0"/>
              </a:xfrm>
              <a:prstGeom prst="line">
                <a:avLst/>
              </a:prstGeom>
              <a:noFill/>
              <a:ln w="9525">
                <a:solidFill>
                  <a:srgbClr val="FF3300"/>
                </a:solidFill>
                <a:round/>
                <a:headEnd type="oval" w="med" len="med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60" name="Line 39"/>
              <p:cNvSpPr>
                <a:spLocks noChangeShapeType="1"/>
              </p:cNvSpPr>
              <p:nvPr/>
            </p:nvSpPr>
            <p:spPr bwMode="auto">
              <a:xfrm flipH="1">
                <a:off x="2784" y="172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61" name="Line 40"/>
              <p:cNvSpPr>
                <a:spLocks noChangeShapeType="1"/>
              </p:cNvSpPr>
              <p:nvPr/>
            </p:nvSpPr>
            <p:spPr bwMode="auto">
              <a:xfrm>
                <a:off x="3408" y="192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62" name="Line 41"/>
              <p:cNvSpPr>
                <a:spLocks noChangeShapeType="1"/>
              </p:cNvSpPr>
              <p:nvPr/>
            </p:nvSpPr>
            <p:spPr bwMode="auto">
              <a:xfrm flipH="1">
                <a:off x="3648" y="172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63" name="Line 42"/>
              <p:cNvSpPr>
                <a:spLocks noChangeShapeType="1"/>
              </p:cNvSpPr>
              <p:nvPr/>
            </p:nvSpPr>
            <p:spPr bwMode="auto">
              <a:xfrm flipH="1" flipV="1">
                <a:off x="3408" y="201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64" name="Text Box 43"/>
              <p:cNvSpPr txBox="1">
                <a:spLocks noChangeArrowheads="1"/>
              </p:cNvSpPr>
              <p:nvPr/>
            </p:nvSpPr>
            <p:spPr bwMode="auto">
              <a:xfrm>
                <a:off x="3120" y="2352"/>
                <a:ext cx="57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before</a:t>
                </a:r>
              </a:p>
            </p:txBody>
          </p:sp>
          <p:sp>
            <p:nvSpPr>
              <p:cNvPr id="30765" name="Rectangle 44"/>
              <p:cNvSpPr>
                <a:spLocks noChangeArrowheads="1"/>
              </p:cNvSpPr>
              <p:nvPr/>
            </p:nvSpPr>
            <p:spPr bwMode="auto">
              <a:xfrm>
                <a:off x="2688" y="2544"/>
                <a:ext cx="480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0766" name="Rectangle 45"/>
              <p:cNvSpPr>
                <a:spLocks noChangeArrowheads="1"/>
              </p:cNvSpPr>
              <p:nvPr/>
            </p:nvSpPr>
            <p:spPr bwMode="auto">
              <a:xfrm>
                <a:off x="2688" y="2784"/>
                <a:ext cx="480" cy="192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0767" name="Text Box 46"/>
              <p:cNvSpPr txBox="1">
                <a:spLocks noChangeArrowheads="1"/>
              </p:cNvSpPr>
              <p:nvPr/>
            </p:nvSpPr>
            <p:spPr bwMode="auto">
              <a:xfrm>
                <a:off x="2784" y="2544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3</a:t>
                </a:r>
              </a:p>
            </p:txBody>
          </p:sp>
          <p:sp>
            <p:nvSpPr>
              <p:cNvPr id="30768" name="Line 47"/>
              <p:cNvSpPr>
                <a:spLocks noChangeShapeType="1"/>
              </p:cNvSpPr>
              <p:nvPr/>
            </p:nvSpPr>
            <p:spPr bwMode="auto">
              <a:xfrm flipH="1">
                <a:off x="2400" y="2880"/>
                <a:ext cx="5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69" name="Rectangle 48"/>
              <p:cNvSpPr>
                <a:spLocks noChangeArrowheads="1"/>
              </p:cNvSpPr>
              <p:nvPr/>
            </p:nvSpPr>
            <p:spPr bwMode="auto">
              <a:xfrm>
                <a:off x="2688" y="2976"/>
                <a:ext cx="480" cy="192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0770" name="Line 49"/>
              <p:cNvSpPr>
                <a:spLocks noChangeShapeType="1"/>
              </p:cNvSpPr>
              <p:nvPr/>
            </p:nvSpPr>
            <p:spPr bwMode="auto">
              <a:xfrm>
                <a:off x="2928" y="3072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71" name="Line 50"/>
              <p:cNvSpPr>
                <a:spLocks noChangeShapeType="1"/>
              </p:cNvSpPr>
              <p:nvPr/>
            </p:nvSpPr>
            <p:spPr bwMode="auto">
              <a:xfrm flipV="1">
                <a:off x="2928" y="3168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72" name="Text Box 51"/>
              <p:cNvSpPr txBox="1">
                <a:spLocks noChangeArrowheads="1"/>
              </p:cNvSpPr>
              <p:nvPr/>
            </p:nvSpPr>
            <p:spPr bwMode="auto">
              <a:xfrm>
                <a:off x="2592" y="3552"/>
                <a:ext cx="67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baru</a:t>
                </a:r>
              </a:p>
            </p:txBody>
          </p:sp>
          <p:sp>
            <p:nvSpPr>
              <p:cNvPr id="30773" name="Line 52"/>
              <p:cNvSpPr>
                <a:spLocks noChangeShapeType="1"/>
              </p:cNvSpPr>
              <p:nvPr/>
            </p:nvSpPr>
            <p:spPr bwMode="auto">
              <a:xfrm flipV="1">
                <a:off x="2400" y="2016"/>
                <a:ext cx="0" cy="86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74" name="Line 53"/>
              <p:cNvSpPr>
                <a:spLocks noChangeShapeType="1"/>
              </p:cNvSpPr>
              <p:nvPr/>
            </p:nvSpPr>
            <p:spPr bwMode="auto">
              <a:xfrm flipV="1">
                <a:off x="3312" y="2016"/>
                <a:ext cx="0" cy="105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75" name="Line 54"/>
              <p:cNvSpPr>
                <a:spLocks noChangeShapeType="1"/>
              </p:cNvSpPr>
              <p:nvPr/>
            </p:nvSpPr>
            <p:spPr bwMode="auto">
              <a:xfrm>
                <a:off x="2880" y="1920"/>
                <a:ext cx="0" cy="624"/>
              </a:xfrm>
              <a:prstGeom prst="line">
                <a:avLst/>
              </a:prstGeom>
              <a:noFill/>
              <a:ln w="9525">
                <a:solidFill>
                  <a:srgbClr val="FF3300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726" name="Oval 57"/>
            <p:cNvSpPr>
              <a:spLocks noChangeArrowheads="1"/>
            </p:cNvSpPr>
            <p:nvPr/>
          </p:nvSpPr>
          <p:spPr bwMode="auto">
            <a:xfrm>
              <a:off x="6324600" y="1828800"/>
              <a:ext cx="1219200" cy="1676400"/>
            </a:xfrm>
            <a:prstGeom prst="ellips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10097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3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41220CE-3DD4-4DF4-B80B-EA5A3B998EB4}" type="slidenum">
              <a:rPr lang="en-US" altLang="en-US"/>
              <a:pPr eaLnBrk="1" hangingPunct="1"/>
              <a:t>38</a:t>
            </a:fld>
            <a:endParaRPr lang="en-US" altLang="en-US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Sisip Sebelum Simpul x (misal x=5)</a:t>
            </a:r>
          </a:p>
        </p:txBody>
      </p:sp>
      <p:sp>
        <p:nvSpPr>
          <p:cNvPr id="31748" name="Text Box 3"/>
          <p:cNvSpPr txBox="1">
            <a:spLocks noChangeArrowheads="1"/>
          </p:cNvSpPr>
          <p:nvPr/>
        </p:nvSpPr>
        <p:spPr bwMode="auto">
          <a:xfrm>
            <a:off x="1181100" y="1865475"/>
            <a:ext cx="762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en-US" sz="2400" dirty="0">
                <a:latin typeface="+mn-lt"/>
              </a:rPr>
              <a:t>5. </a:t>
            </a:r>
            <a:r>
              <a:rPr lang="en-GB" altLang="en-US" sz="2400" i="1" dirty="0">
                <a:latin typeface="+mn-lt"/>
              </a:rPr>
              <a:t>before-&gt;</a:t>
            </a:r>
            <a:r>
              <a:rPr lang="en-GB" altLang="en-US" sz="2400" i="1" dirty="0" err="1">
                <a:latin typeface="+mn-lt"/>
              </a:rPr>
              <a:t>prev</a:t>
            </a:r>
            <a:r>
              <a:rPr lang="en-GB" altLang="en-US" sz="2400" i="1" dirty="0">
                <a:latin typeface="+mn-lt"/>
              </a:rPr>
              <a:t> </a:t>
            </a:r>
            <a:r>
              <a:rPr lang="en-GB" altLang="en-US" sz="2400" dirty="0" err="1">
                <a:latin typeface="+mn-lt"/>
              </a:rPr>
              <a:t>menunjuk</a:t>
            </a:r>
            <a:r>
              <a:rPr lang="en-GB" altLang="en-US" sz="2400" dirty="0">
                <a:latin typeface="+mn-lt"/>
              </a:rPr>
              <a:t> </a:t>
            </a:r>
            <a:r>
              <a:rPr lang="en-GB" altLang="en-US" sz="2400" i="1" dirty="0" err="1">
                <a:latin typeface="+mn-lt"/>
              </a:rPr>
              <a:t>baru</a:t>
            </a:r>
            <a:endParaRPr lang="en-GB" altLang="en-US" sz="2400" i="1" dirty="0">
              <a:latin typeface="+mn-lt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086100" y="2092662"/>
            <a:ext cx="7696200" cy="4156693"/>
            <a:chOff x="3086100" y="2092662"/>
            <a:chExt cx="7696200" cy="4156693"/>
          </a:xfrm>
        </p:grpSpPr>
        <p:grpSp>
          <p:nvGrpSpPr>
            <p:cNvPr id="31749" name="Group 56"/>
            <p:cNvGrpSpPr>
              <a:grpSpLocks/>
            </p:cNvGrpSpPr>
            <p:nvPr/>
          </p:nvGrpSpPr>
          <p:grpSpPr bwMode="auto">
            <a:xfrm>
              <a:off x="3086100" y="2453642"/>
              <a:ext cx="7696200" cy="3795713"/>
              <a:chOff x="528" y="1392"/>
              <a:chExt cx="4848" cy="2391"/>
            </a:xfrm>
          </p:grpSpPr>
          <p:sp>
            <p:nvSpPr>
              <p:cNvPr id="31751" name="Rectangle 5"/>
              <p:cNvSpPr>
                <a:spLocks noChangeArrowheads="1"/>
              </p:cNvSpPr>
              <p:nvPr/>
            </p:nvSpPr>
            <p:spPr bwMode="auto">
              <a:xfrm>
                <a:off x="1440" y="1392"/>
                <a:ext cx="480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1752" name="Rectangle 6"/>
              <p:cNvSpPr>
                <a:spLocks noChangeArrowheads="1"/>
              </p:cNvSpPr>
              <p:nvPr/>
            </p:nvSpPr>
            <p:spPr bwMode="auto">
              <a:xfrm>
                <a:off x="1440" y="1632"/>
                <a:ext cx="480" cy="192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1753" name="Text Box 7"/>
              <p:cNvSpPr txBox="1">
                <a:spLocks noChangeArrowheads="1"/>
              </p:cNvSpPr>
              <p:nvPr/>
            </p:nvSpPr>
            <p:spPr bwMode="auto">
              <a:xfrm>
                <a:off x="1536" y="1392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8</a:t>
                </a:r>
              </a:p>
            </p:txBody>
          </p:sp>
          <p:sp>
            <p:nvSpPr>
              <p:cNvPr id="31754" name="Line 8"/>
              <p:cNvSpPr>
                <a:spLocks noChangeShapeType="1"/>
              </p:cNvSpPr>
              <p:nvPr/>
            </p:nvSpPr>
            <p:spPr bwMode="auto">
              <a:xfrm flipH="1">
                <a:off x="1296" y="1728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5" name="Line 9"/>
              <p:cNvSpPr>
                <a:spLocks noChangeShapeType="1"/>
              </p:cNvSpPr>
              <p:nvPr/>
            </p:nvSpPr>
            <p:spPr bwMode="auto">
              <a:xfrm>
                <a:off x="1248" y="1968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6" name="Line 10"/>
              <p:cNvSpPr>
                <a:spLocks noChangeShapeType="1"/>
              </p:cNvSpPr>
              <p:nvPr/>
            </p:nvSpPr>
            <p:spPr bwMode="auto">
              <a:xfrm>
                <a:off x="1248" y="2016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7" name="Line 11"/>
              <p:cNvSpPr>
                <a:spLocks noChangeShapeType="1"/>
              </p:cNvSpPr>
              <p:nvPr/>
            </p:nvSpPr>
            <p:spPr bwMode="auto">
              <a:xfrm flipH="1">
                <a:off x="1296" y="1728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8" name="Rectangle 12"/>
              <p:cNvSpPr>
                <a:spLocks noChangeArrowheads="1"/>
              </p:cNvSpPr>
              <p:nvPr/>
            </p:nvSpPr>
            <p:spPr bwMode="auto">
              <a:xfrm>
                <a:off x="1440" y="1824"/>
                <a:ext cx="480" cy="192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1759" name="Line 13"/>
              <p:cNvSpPr>
                <a:spLocks noChangeShapeType="1"/>
              </p:cNvSpPr>
              <p:nvPr/>
            </p:nvSpPr>
            <p:spPr bwMode="auto">
              <a:xfrm>
                <a:off x="1680" y="192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60" name="Rectangle 14"/>
              <p:cNvSpPr>
                <a:spLocks noChangeArrowheads="1"/>
              </p:cNvSpPr>
              <p:nvPr/>
            </p:nvSpPr>
            <p:spPr bwMode="auto">
              <a:xfrm>
                <a:off x="2304" y="1392"/>
                <a:ext cx="480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1761" name="Rectangle 15"/>
              <p:cNvSpPr>
                <a:spLocks noChangeArrowheads="1"/>
              </p:cNvSpPr>
              <p:nvPr/>
            </p:nvSpPr>
            <p:spPr bwMode="auto">
              <a:xfrm>
                <a:off x="2304" y="1632"/>
                <a:ext cx="480" cy="192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1762" name="Text Box 16"/>
              <p:cNvSpPr txBox="1">
                <a:spLocks noChangeArrowheads="1"/>
              </p:cNvSpPr>
              <p:nvPr/>
            </p:nvSpPr>
            <p:spPr bwMode="auto">
              <a:xfrm>
                <a:off x="2400" y="1392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10</a:t>
                </a:r>
              </a:p>
            </p:txBody>
          </p:sp>
          <p:sp>
            <p:nvSpPr>
              <p:cNvPr id="31763" name="Line 17"/>
              <p:cNvSpPr>
                <a:spLocks noChangeShapeType="1"/>
              </p:cNvSpPr>
              <p:nvPr/>
            </p:nvSpPr>
            <p:spPr bwMode="auto">
              <a:xfrm flipH="1">
                <a:off x="1920" y="172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64" name="Rectangle 18"/>
              <p:cNvSpPr>
                <a:spLocks noChangeArrowheads="1"/>
              </p:cNvSpPr>
              <p:nvPr/>
            </p:nvSpPr>
            <p:spPr bwMode="auto">
              <a:xfrm>
                <a:off x="2304" y="1824"/>
                <a:ext cx="480" cy="192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1765" name="Text Box 19"/>
              <p:cNvSpPr txBox="1">
                <a:spLocks noChangeArrowheads="1"/>
              </p:cNvSpPr>
              <p:nvPr/>
            </p:nvSpPr>
            <p:spPr bwMode="auto">
              <a:xfrm>
                <a:off x="1104" y="2064"/>
                <a:ext cx="43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null</a:t>
                </a:r>
              </a:p>
            </p:txBody>
          </p:sp>
          <p:sp>
            <p:nvSpPr>
              <p:cNvPr id="31766" name="Line 20"/>
              <p:cNvSpPr>
                <a:spLocks noChangeShapeType="1"/>
              </p:cNvSpPr>
              <p:nvPr/>
            </p:nvSpPr>
            <p:spPr bwMode="auto">
              <a:xfrm flipV="1">
                <a:off x="1056" y="1497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67" name="Text Box 21"/>
              <p:cNvSpPr txBox="1">
                <a:spLocks noChangeArrowheads="1"/>
              </p:cNvSpPr>
              <p:nvPr/>
            </p:nvSpPr>
            <p:spPr bwMode="auto">
              <a:xfrm>
                <a:off x="528" y="1401"/>
                <a:ext cx="48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head</a:t>
                </a:r>
              </a:p>
            </p:txBody>
          </p:sp>
          <p:sp>
            <p:nvSpPr>
              <p:cNvPr id="31768" name="Line 22"/>
              <p:cNvSpPr>
                <a:spLocks noChangeShapeType="1"/>
              </p:cNvSpPr>
              <p:nvPr/>
            </p:nvSpPr>
            <p:spPr bwMode="auto">
              <a:xfrm flipH="1" flipV="1">
                <a:off x="4512" y="1488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69" name="Text Box 23"/>
              <p:cNvSpPr txBox="1">
                <a:spLocks noChangeArrowheads="1"/>
              </p:cNvSpPr>
              <p:nvPr/>
            </p:nvSpPr>
            <p:spPr bwMode="auto">
              <a:xfrm>
                <a:off x="4896" y="1392"/>
                <a:ext cx="48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tail</a:t>
                </a:r>
              </a:p>
            </p:txBody>
          </p:sp>
          <p:sp>
            <p:nvSpPr>
              <p:cNvPr id="31770" name="Rectangle 24"/>
              <p:cNvSpPr>
                <a:spLocks noChangeArrowheads="1"/>
              </p:cNvSpPr>
              <p:nvPr/>
            </p:nvSpPr>
            <p:spPr bwMode="auto">
              <a:xfrm>
                <a:off x="4032" y="1392"/>
                <a:ext cx="480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1771" name="Rectangle 25"/>
              <p:cNvSpPr>
                <a:spLocks noChangeArrowheads="1"/>
              </p:cNvSpPr>
              <p:nvPr/>
            </p:nvSpPr>
            <p:spPr bwMode="auto">
              <a:xfrm>
                <a:off x="4032" y="1632"/>
                <a:ext cx="480" cy="192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1772" name="Text Box 26"/>
              <p:cNvSpPr txBox="1">
                <a:spLocks noChangeArrowheads="1"/>
              </p:cNvSpPr>
              <p:nvPr/>
            </p:nvSpPr>
            <p:spPr bwMode="auto">
              <a:xfrm>
                <a:off x="4128" y="1392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6</a:t>
                </a:r>
              </a:p>
            </p:txBody>
          </p:sp>
          <p:sp>
            <p:nvSpPr>
              <p:cNvPr id="31773" name="Rectangle 27"/>
              <p:cNvSpPr>
                <a:spLocks noChangeArrowheads="1"/>
              </p:cNvSpPr>
              <p:nvPr/>
            </p:nvSpPr>
            <p:spPr bwMode="auto">
              <a:xfrm>
                <a:off x="4032" y="1824"/>
                <a:ext cx="480" cy="192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1774" name="Line 28"/>
              <p:cNvSpPr>
                <a:spLocks noChangeShapeType="1"/>
              </p:cNvSpPr>
              <p:nvPr/>
            </p:nvSpPr>
            <p:spPr bwMode="auto">
              <a:xfrm flipH="1">
                <a:off x="4656" y="1920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75" name="Line 29"/>
              <p:cNvSpPr>
                <a:spLocks noChangeShapeType="1"/>
              </p:cNvSpPr>
              <p:nvPr/>
            </p:nvSpPr>
            <p:spPr bwMode="auto">
              <a:xfrm>
                <a:off x="4608" y="2160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76" name="Line 30"/>
              <p:cNvSpPr>
                <a:spLocks noChangeShapeType="1"/>
              </p:cNvSpPr>
              <p:nvPr/>
            </p:nvSpPr>
            <p:spPr bwMode="auto">
              <a:xfrm>
                <a:off x="4608" y="2208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77" name="Text Box 31"/>
              <p:cNvSpPr txBox="1">
                <a:spLocks noChangeArrowheads="1"/>
              </p:cNvSpPr>
              <p:nvPr/>
            </p:nvSpPr>
            <p:spPr bwMode="auto">
              <a:xfrm>
                <a:off x="4464" y="2208"/>
                <a:ext cx="43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null</a:t>
                </a:r>
              </a:p>
            </p:txBody>
          </p:sp>
          <p:sp>
            <p:nvSpPr>
              <p:cNvPr id="31778" name="Line 32"/>
              <p:cNvSpPr>
                <a:spLocks noChangeShapeType="1"/>
              </p:cNvSpPr>
              <p:nvPr/>
            </p:nvSpPr>
            <p:spPr bwMode="auto">
              <a:xfrm>
                <a:off x="4272" y="1920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79" name="Rectangle 33"/>
              <p:cNvSpPr>
                <a:spLocks noChangeArrowheads="1"/>
              </p:cNvSpPr>
              <p:nvPr/>
            </p:nvSpPr>
            <p:spPr bwMode="auto">
              <a:xfrm>
                <a:off x="3168" y="1392"/>
                <a:ext cx="480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1780" name="Rectangle 34"/>
              <p:cNvSpPr>
                <a:spLocks noChangeArrowheads="1"/>
              </p:cNvSpPr>
              <p:nvPr/>
            </p:nvSpPr>
            <p:spPr bwMode="auto">
              <a:xfrm>
                <a:off x="3168" y="1632"/>
                <a:ext cx="480" cy="192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1781" name="Text Box 35"/>
              <p:cNvSpPr txBox="1">
                <a:spLocks noChangeArrowheads="1"/>
              </p:cNvSpPr>
              <p:nvPr/>
            </p:nvSpPr>
            <p:spPr bwMode="auto">
              <a:xfrm>
                <a:off x="3264" y="1392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5</a:t>
                </a:r>
              </a:p>
            </p:txBody>
          </p:sp>
          <p:sp>
            <p:nvSpPr>
              <p:cNvPr id="31782" name="Rectangle 36"/>
              <p:cNvSpPr>
                <a:spLocks noChangeArrowheads="1"/>
              </p:cNvSpPr>
              <p:nvPr/>
            </p:nvSpPr>
            <p:spPr bwMode="auto">
              <a:xfrm>
                <a:off x="3168" y="1824"/>
                <a:ext cx="480" cy="192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1783" name="Line 37"/>
              <p:cNvSpPr>
                <a:spLocks noChangeShapeType="1"/>
              </p:cNvSpPr>
              <p:nvPr/>
            </p:nvSpPr>
            <p:spPr bwMode="auto">
              <a:xfrm>
                <a:off x="2544" y="1920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84" name="Line 38"/>
              <p:cNvSpPr>
                <a:spLocks noChangeShapeType="1"/>
              </p:cNvSpPr>
              <p:nvPr/>
            </p:nvSpPr>
            <p:spPr bwMode="auto">
              <a:xfrm flipH="1">
                <a:off x="3024" y="1728"/>
                <a:ext cx="384" cy="0"/>
              </a:xfrm>
              <a:prstGeom prst="line">
                <a:avLst/>
              </a:prstGeom>
              <a:noFill/>
              <a:ln w="9525">
                <a:solidFill>
                  <a:srgbClr val="FF3300"/>
                </a:solidFill>
                <a:round/>
                <a:headEnd type="oval" w="med" len="med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85" name="Line 39"/>
              <p:cNvSpPr>
                <a:spLocks noChangeShapeType="1"/>
              </p:cNvSpPr>
              <p:nvPr/>
            </p:nvSpPr>
            <p:spPr bwMode="auto">
              <a:xfrm>
                <a:off x="3408" y="192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86" name="Line 40"/>
              <p:cNvSpPr>
                <a:spLocks noChangeShapeType="1"/>
              </p:cNvSpPr>
              <p:nvPr/>
            </p:nvSpPr>
            <p:spPr bwMode="auto">
              <a:xfrm flipH="1">
                <a:off x="3648" y="172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87" name="Line 41"/>
              <p:cNvSpPr>
                <a:spLocks noChangeShapeType="1"/>
              </p:cNvSpPr>
              <p:nvPr/>
            </p:nvSpPr>
            <p:spPr bwMode="auto">
              <a:xfrm flipH="1" flipV="1">
                <a:off x="3408" y="201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88" name="Text Box 42"/>
              <p:cNvSpPr txBox="1">
                <a:spLocks noChangeArrowheads="1"/>
              </p:cNvSpPr>
              <p:nvPr/>
            </p:nvSpPr>
            <p:spPr bwMode="auto">
              <a:xfrm>
                <a:off x="3120" y="2352"/>
                <a:ext cx="57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before</a:t>
                </a:r>
              </a:p>
            </p:txBody>
          </p:sp>
          <p:sp>
            <p:nvSpPr>
              <p:cNvPr id="31789" name="Rectangle 43"/>
              <p:cNvSpPr>
                <a:spLocks noChangeArrowheads="1"/>
              </p:cNvSpPr>
              <p:nvPr/>
            </p:nvSpPr>
            <p:spPr bwMode="auto">
              <a:xfrm>
                <a:off x="2688" y="2544"/>
                <a:ext cx="480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1790" name="Rectangle 44"/>
              <p:cNvSpPr>
                <a:spLocks noChangeArrowheads="1"/>
              </p:cNvSpPr>
              <p:nvPr/>
            </p:nvSpPr>
            <p:spPr bwMode="auto">
              <a:xfrm>
                <a:off x="2688" y="2784"/>
                <a:ext cx="480" cy="192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1791" name="Text Box 45"/>
              <p:cNvSpPr txBox="1">
                <a:spLocks noChangeArrowheads="1"/>
              </p:cNvSpPr>
              <p:nvPr/>
            </p:nvSpPr>
            <p:spPr bwMode="auto">
              <a:xfrm>
                <a:off x="2784" y="2544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3</a:t>
                </a:r>
              </a:p>
            </p:txBody>
          </p:sp>
          <p:sp>
            <p:nvSpPr>
              <p:cNvPr id="31792" name="Line 46"/>
              <p:cNvSpPr>
                <a:spLocks noChangeShapeType="1"/>
              </p:cNvSpPr>
              <p:nvPr/>
            </p:nvSpPr>
            <p:spPr bwMode="auto">
              <a:xfrm flipH="1">
                <a:off x="2400" y="2880"/>
                <a:ext cx="5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93" name="Rectangle 47"/>
              <p:cNvSpPr>
                <a:spLocks noChangeArrowheads="1"/>
              </p:cNvSpPr>
              <p:nvPr/>
            </p:nvSpPr>
            <p:spPr bwMode="auto">
              <a:xfrm>
                <a:off x="2688" y="2976"/>
                <a:ext cx="480" cy="192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1794" name="Line 48"/>
              <p:cNvSpPr>
                <a:spLocks noChangeShapeType="1"/>
              </p:cNvSpPr>
              <p:nvPr/>
            </p:nvSpPr>
            <p:spPr bwMode="auto">
              <a:xfrm>
                <a:off x="2928" y="3072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95" name="Line 49"/>
              <p:cNvSpPr>
                <a:spLocks noChangeShapeType="1"/>
              </p:cNvSpPr>
              <p:nvPr/>
            </p:nvSpPr>
            <p:spPr bwMode="auto">
              <a:xfrm flipV="1">
                <a:off x="2928" y="3168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96" name="Text Box 50"/>
              <p:cNvSpPr txBox="1">
                <a:spLocks noChangeArrowheads="1"/>
              </p:cNvSpPr>
              <p:nvPr/>
            </p:nvSpPr>
            <p:spPr bwMode="auto">
              <a:xfrm>
                <a:off x="2592" y="3552"/>
                <a:ext cx="67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baru</a:t>
                </a:r>
              </a:p>
            </p:txBody>
          </p:sp>
          <p:sp>
            <p:nvSpPr>
              <p:cNvPr id="31797" name="Line 51"/>
              <p:cNvSpPr>
                <a:spLocks noChangeShapeType="1"/>
              </p:cNvSpPr>
              <p:nvPr/>
            </p:nvSpPr>
            <p:spPr bwMode="auto">
              <a:xfrm flipV="1">
                <a:off x="2400" y="2016"/>
                <a:ext cx="0" cy="86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98" name="Line 52"/>
              <p:cNvSpPr>
                <a:spLocks noChangeShapeType="1"/>
              </p:cNvSpPr>
              <p:nvPr/>
            </p:nvSpPr>
            <p:spPr bwMode="auto">
              <a:xfrm flipV="1">
                <a:off x="3312" y="2016"/>
                <a:ext cx="0" cy="105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99" name="Line 53"/>
              <p:cNvSpPr>
                <a:spLocks noChangeShapeType="1"/>
              </p:cNvSpPr>
              <p:nvPr/>
            </p:nvSpPr>
            <p:spPr bwMode="auto">
              <a:xfrm>
                <a:off x="2880" y="1920"/>
                <a:ext cx="0" cy="6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00" name="Line 54"/>
              <p:cNvSpPr>
                <a:spLocks noChangeShapeType="1"/>
              </p:cNvSpPr>
              <p:nvPr/>
            </p:nvSpPr>
            <p:spPr bwMode="auto">
              <a:xfrm>
                <a:off x="3024" y="1728"/>
                <a:ext cx="0" cy="816"/>
              </a:xfrm>
              <a:prstGeom prst="line">
                <a:avLst/>
              </a:prstGeom>
              <a:noFill/>
              <a:ln w="9525">
                <a:solidFill>
                  <a:srgbClr val="FF3300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1750" name="Oval 57"/>
            <p:cNvSpPr>
              <a:spLocks noChangeArrowheads="1"/>
            </p:cNvSpPr>
            <p:nvPr/>
          </p:nvSpPr>
          <p:spPr bwMode="auto">
            <a:xfrm>
              <a:off x="7048499" y="2092662"/>
              <a:ext cx="1219200" cy="1676400"/>
            </a:xfrm>
            <a:prstGeom prst="ellips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54075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Sisip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30206" y="2530083"/>
            <a:ext cx="8372184" cy="267765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DNode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 *before = head;</a:t>
            </a:r>
          </a:p>
          <a:p>
            <a:pPr>
              <a:buFontTx/>
              <a:buNone/>
            </a:pP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while (before-&gt;data!= x)</a:t>
            </a:r>
          </a:p>
          <a:p>
            <a:pPr>
              <a:buFontTx/>
              <a:buNone/>
            </a:pP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	before = before-&gt;next;</a:t>
            </a:r>
          </a:p>
          <a:p>
            <a:pPr>
              <a:buFontTx/>
              <a:buNone/>
            </a:pP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baru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-&gt;</a:t>
            </a: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prev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 = before-&gt;</a:t>
            </a: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prev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buFontTx/>
              <a:buNone/>
            </a:pP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baru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-&gt;next = before;</a:t>
            </a:r>
          </a:p>
          <a:p>
            <a:pPr>
              <a:buFontTx/>
              <a:buNone/>
            </a:pP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before-&gt;</a:t>
            </a: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prev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-&gt;next = </a:t>
            </a: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baru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buFontTx/>
              <a:buNone/>
            </a:pP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before-&gt;</a:t>
            </a: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prev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baru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385889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Double Linked List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47675" indent="-447675" eaLnBrk="1" hangingPunct="1">
              <a:lnSpc>
                <a:spcPct val="80000"/>
              </a:lnSpc>
              <a:buFont typeface="Wingdings" charset="2"/>
              <a:buChar char="Ø"/>
            </a:pPr>
            <a:r>
              <a:rPr lang="en-GB" altLang="en-US" sz="2400" dirty="0" err="1"/>
              <a:t>Elemen-elemen</a:t>
            </a:r>
            <a:r>
              <a:rPr lang="en-GB" altLang="en-US" sz="2400" dirty="0"/>
              <a:t> </a:t>
            </a:r>
            <a:r>
              <a:rPr lang="en-GB" altLang="en-US" sz="2400" dirty="0" err="1"/>
              <a:t>dihubungkan</a:t>
            </a:r>
            <a:r>
              <a:rPr lang="en-GB" altLang="en-US" sz="2400" dirty="0"/>
              <a:t> </a:t>
            </a:r>
            <a:r>
              <a:rPr lang="en-GB" altLang="en-US" sz="2400" dirty="0" err="1"/>
              <a:t>dengan</a:t>
            </a:r>
            <a:r>
              <a:rPr lang="en-GB" altLang="en-US" sz="2400" dirty="0"/>
              <a:t> </a:t>
            </a:r>
            <a:r>
              <a:rPr lang="en-GB" altLang="en-US" sz="2400" dirty="0" err="1"/>
              <a:t>dua</a:t>
            </a:r>
            <a:r>
              <a:rPr lang="en-GB" altLang="en-US" sz="2400" dirty="0"/>
              <a:t> pointer </a:t>
            </a:r>
            <a:r>
              <a:rPr lang="en-GB" altLang="en-US" sz="2400" dirty="0" err="1"/>
              <a:t>dalam</a:t>
            </a:r>
            <a:r>
              <a:rPr lang="en-GB" altLang="en-US" sz="2400" dirty="0"/>
              <a:t> </a:t>
            </a:r>
            <a:r>
              <a:rPr lang="en-GB" altLang="en-US" sz="2400" dirty="0" err="1"/>
              <a:t>satu</a:t>
            </a:r>
            <a:r>
              <a:rPr lang="en-GB" altLang="en-US" sz="2400" dirty="0"/>
              <a:t> </a:t>
            </a:r>
            <a:r>
              <a:rPr lang="en-GB" altLang="en-US" sz="2400" dirty="0" err="1"/>
              <a:t>elemen</a:t>
            </a:r>
            <a:r>
              <a:rPr lang="en-GB" altLang="en-US" sz="2400" dirty="0"/>
              <a:t>.</a:t>
            </a:r>
            <a:endParaRPr lang="en-US" altLang="en-US" sz="2400" dirty="0"/>
          </a:p>
          <a:p>
            <a:pPr marL="447675" indent="-447675" eaLnBrk="1" hangingPunct="1">
              <a:lnSpc>
                <a:spcPct val="80000"/>
              </a:lnSpc>
              <a:buFont typeface="Wingdings" charset="2"/>
              <a:buChar char="Ø"/>
            </a:pPr>
            <a:r>
              <a:rPr lang="en-GB" altLang="en-US" sz="2400" dirty="0"/>
              <a:t>List </a:t>
            </a:r>
            <a:r>
              <a:rPr lang="en-GB" altLang="en-US" sz="2400" dirty="0" err="1"/>
              <a:t>bisa</a:t>
            </a:r>
            <a:r>
              <a:rPr lang="en-GB" altLang="en-US" sz="2400" dirty="0"/>
              <a:t> </a:t>
            </a:r>
            <a:r>
              <a:rPr lang="en-GB" altLang="en-US" sz="2400" dirty="0" err="1"/>
              <a:t>melintas</a:t>
            </a:r>
            <a:r>
              <a:rPr lang="en-GB" altLang="en-US" sz="2400" dirty="0"/>
              <a:t> </a:t>
            </a:r>
            <a:r>
              <a:rPr lang="en-GB" altLang="en-US" sz="2400" dirty="0" err="1"/>
              <a:t>baik</a:t>
            </a:r>
            <a:r>
              <a:rPr lang="en-GB" altLang="en-US" sz="2400" dirty="0"/>
              <a:t> </a:t>
            </a:r>
            <a:r>
              <a:rPr lang="en-GB" altLang="en-US" sz="2400" dirty="0" err="1"/>
              <a:t>ke</a:t>
            </a:r>
            <a:r>
              <a:rPr lang="en-GB" altLang="en-US" sz="2400" dirty="0"/>
              <a:t> </a:t>
            </a:r>
            <a:r>
              <a:rPr lang="en-GB" altLang="en-US" sz="2400" dirty="0" err="1"/>
              <a:t>depan</a:t>
            </a:r>
            <a:r>
              <a:rPr lang="en-GB" altLang="en-US" sz="2400" dirty="0"/>
              <a:t> </a:t>
            </a:r>
            <a:r>
              <a:rPr lang="en-GB" altLang="en-US" sz="2400" dirty="0" err="1"/>
              <a:t>maupun</a:t>
            </a:r>
            <a:r>
              <a:rPr lang="en-GB" altLang="en-US" sz="2400" dirty="0"/>
              <a:t> </a:t>
            </a:r>
            <a:r>
              <a:rPr lang="en-GB" altLang="en-US" sz="2400" dirty="0" err="1"/>
              <a:t>ke</a:t>
            </a:r>
            <a:r>
              <a:rPr lang="en-GB" altLang="en-US" sz="2400" dirty="0"/>
              <a:t> </a:t>
            </a:r>
            <a:r>
              <a:rPr lang="en-GB" altLang="en-US" sz="2400" dirty="0" err="1"/>
              <a:t>belakang</a:t>
            </a:r>
            <a:r>
              <a:rPr lang="en-GB" altLang="en-US" sz="2400" dirty="0"/>
              <a:t>.</a:t>
            </a:r>
            <a:endParaRPr lang="en-US" altLang="en-US" sz="2400" dirty="0"/>
          </a:p>
          <a:p>
            <a:pPr marL="447675" indent="-447675" eaLnBrk="1" hangingPunct="1">
              <a:lnSpc>
                <a:spcPct val="80000"/>
              </a:lnSpc>
              <a:buFont typeface="Wingdings" charset="2"/>
              <a:buChar char="Ø"/>
            </a:pPr>
            <a:r>
              <a:rPr lang="en-GB" altLang="en-US" sz="2400" dirty="0" err="1"/>
              <a:t>Masing-masing</a:t>
            </a:r>
            <a:r>
              <a:rPr lang="en-GB" altLang="en-US" sz="2400" dirty="0"/>
              <a:t> </a:t>
            </a:r>
            <a:r>
              <a:rPr lang="en-GB" altLang="en-US" sz="2400" dirty="0" err="1"/>
              <a:t>elemen</a:t>
            </a:r>
            <a:r>
              <a:rPr lang="en-GB" altLang="en-US" sz="2400" dirty="0"/>
              <a:t> </a:t>
            </a:r>
            <a:r>
              <a:rPr lang="en-GB" altLang="en-US" sz="2400" dirty="0" err="1"/>
              <a:t>terdiri</a:t>
            </a:r>
            <a:r>
              <a:rPr lang="en-GB" altLang="en-US" sz="2400" dirty="0"/>
              <a:t> </a:t>
            </a:r>
            <a:r>
              <a:rPr lang="en-GB" altLang="en-US" sz="2400" dirty="0" err="1"/>
              <a:t>dari</a:t>
            </a:r>
            <a:r>
              <a:rPr lang="en-GB" altLang="en-US" sz="2400" dirty="0"/>
              <a:t> </a:t>
            </a:r>
            <a:r>
              <a:rPr lang="en-GB" altLang="en-US" sz="2400" dirty="0" err="1"/>
              <a:t>tiga</a:t>
            </a:r>
            <a:r>
              <a:rPr lang="en-GB" altLang="en-US" sz="2400" dirty="0"/>
              <a:t> </a:t>
            </a:r>
            <a:r>
              <a:rPr lang="en-GB" altLang="en-US" sz="2400" dirty="0" err="1"/>
              <a:t>bagian</a:t>
            </a:r>
            <a:endParaRPr lang="en-GB" altLang="en-US" sz="2400" dirty="0"/>
          </a:p>
          <a:p>
            <a:pPr marL="804863" lvl="1" indent="-357188" eaLnBrk="1" hangingPunct="1">
              <a:lnSpc>
                <a:spcPct val="80000"/>
              </a:lnSpc>
            </a:pPr>
            <a:r>
              <a:rPr lang="en-GB" altLang="en-US" sz="2400" dirty="0" err="1"/>
              <a:t>bagian</a:t>
            </a:r>
            <a:r>
              <a:rPr lang="en-GB" altLang="en-US" sz="2400" dirty="0"/>
              <a:t> data/</a:t>
            </a:r>
            <a:r>
              <a:rPr lang="en-GB" altLang="en-US" sz="2400" dirty="0" err="1"/>
              <a:t>informasi</a:t>
            </a:r>
            <a:endParaRPr lang="en-GB" altLang="en-US" sz="2400" dirty="0"/>
          </a:p>
          <a:p>
            <a:pPr marL="804863" lvl="1" indent="-357188" eaLnBrk="1" hangingPunct="1">
              <a:lnSpc>
                <a:spcPct val="80000"/>
              </a:lnSpc>
            </a:pPr>
            <a:r>
              <a:rPr lang="en-GB" altLang="en-US" sz="2400" dirty="0"/>
              <a:t>pointer </a:t>
            </a:r>
            <a:r>
              <a:rPr lang="en-GB" altLang="en-US" sz="2400" i="1" dirty="0"/>
              <a:t>next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menunjuk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</a:t>
            </a:r>
            <a:r>
              <a:rPr lang="en-US" altLang="en-US" sz="2400" dirty="0"/>
              <a:t> </a:t>
            </a:r>
            <a:r>
              <a:rPr lang="en-US" altLang="en-US" sz="2400" dirty="0" err="1"/>
              <a:t>elemen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berikutnya</a:t>
            </a:r>
            <a:endParaRPr lang="en-US" altLang="en-US" sz="2400" dirty="0"/>
          </a:p>
          <a:p>
            <a:pPr marL="804863" lvl="1" indent="-357188" eaLnBrk="1" hangingPunct="1">
              <a:lnSpc>
                <a:spcPct val="80000"/>
              </a:lnSpc>
            </a:pPr>
            <a:r>
              <a:rPr lang="en-US" altLang="en-US" sz="2400" dirty="0"/>
              <a:t>pointer </a:t>
            </a:r>
            <a:r>
              <a:rPr lang="en-US" altLang="en-US" sz="2400" i="1" dirty="0" err="1"/>
              <a:t>prev</a:t>
            </a:r>
            <a:r>
              <a:rPr lang="en-US" altLang="en-US" sz="2400" i="1" dirty="0"/>
              <a:t> </a:t>
            </a:r>
            <a:r>
              <a:rPr lang="en-US" altLang="en-US" sz="2400" dirty="0"/>
              <a:t>yang </a:t>
            </a:r>
            <a:r>
              <a:rPr lang="en-US" altLang="en-US" sz="2400" dirty="0" err="1"/>
              <a:t>menunjuk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</a:t>
            </a:r>
            <a:r>
              <a:rPr lang="en-US" altLang="en-US" sz="2400" dirty="0"/>
              <a:t> </a:t>
            </a:r>
            <a:r>
              <a:rPr lang="en-US" altLang="en-US" sz="2400" dirty="0" err="1"/>
              <a:t>elemen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sebelumnya</a:t>
            </a:r>
            <a:endParaRPr lang="en-US" altLang="en-US" sz="2400" dirty="0"/>
          </a:p>
          <a:p>
            <a:pPr marL="495300" indent="-495300" eaLnBrk="1" hangingPunct="1">
              <a:lnSpc>
                <a:spcPct val="80000"/>
              </a:lnSpc>
              <a:buFont typeface="Wingdings" charset="2"/>
              <a:buChar char="Ø"/>
            </a:pPr>
            <a:r>
              <a:rPr lang="en-GB" altLang="en-US" sz="2400" dirty="0" err="1"/>
              <a:t>Untuk</a:t>
            </a:r>
            <a:r>
              <a:rPr lang="en-GB" altLang="en-US" sz="2400" dirty="0"/>
              <a:t> </a:t>
            </a:r>
            <a:r>
              <a:rPr lang="en-GB" altLang="en-US" sz="2400" dirty="0" err="1"/>
              <a:t>menunjukkan</a:t>
            </a:r>
            <a:r>
              <a:rPr lang="en-GB" altLang="en-US" sz="2400" dirty="0"/>
              <a:t> </a:t>
            </a:r>
            <a:r>
              <a:rPr lang="en-GB" altLang="en-US" sz="2400" i="1" dirty="0"/>
              <a:t>head </a:t>
            </a:r>
            <a:r>
              <a:rPr lang="en-GB" altLang="en-US" sz="2400" dirty="0" err="1"/>
              <a:t>dari</a:t>
            </a:r>
            <a:r>
              <a:rPr lang="en-GB" altLang="en-US" sz="2400" dirty="0"/>
              <a:t> double linked list, pointer </a:t>
            </a:r>
            <a:r>
              <a:rPr lang="en-GB" altLang="en-US" sz="2400" i="1" dirty="0" err="1"/>
              <a:t>prev</a:t>
            </a:r>
            <a:r>
              <a:rPr lang="en-GB" altLang="en-US" sz="2400" dirty="0"/>
              <a:t> </a:t>
            </a:r>
            <a:r>
              <a:rPr lang="en-GB" altLang="en-US" sz="2400" dirty="0" err="1"/>
              <a:t>dari</a:t>
            </a:r>
            <a:r>
              <a:rPr lang="en-GB" altLang="en-US" sz="2400" dirty="0"/>
              <a:t> </a:t>
            </a:r>
            <a:r>
              <a:rPr lang="en-GB" altLang="en-US" sz="2400" dirty="0" err="1"/>
              <a:t>elemen</a:t>
            </a:r>
            <a:r>
              <a:rPr lang="en-GB" altLang="en-US" sz="2400" dirty="0"/>
              <a:t> </a:t>
            </a:r>
            <a:r>
              <a:rPr lang="en-GB" altLang="en-US" sz="2400" dirty="0" err="1"/>
              <a:t>pertama</a:t>
            </a:r>
            <a:r>
              <a:rPr lang="en-GB" altLang="en-US" sz="2400" dirty="0"/>
              <a:t> </a:t>
            </a:r>
            <a:r>
              <a:rPr lang="en-GB" altLang="en-US" sz="2400" dirty="0" err="1"/>
              <a:t>menunjuk</a:t>
            </a:r>
            <a:r>
              <a:rPr lang="en-GB" altLang="en-US" sz="2400" dirty="0"/>
              <a:t> NULL.  </a:t>
            </a:r>
          </a:p>
          <a:p>
            <a:pPr marL="495300" indent="-495300" eaLnBrk="1" hangingPunct="1">
              <a:lnSpc>
                <a:spcPct val="80000"/>
              </a:lnSpc>
              <a:buFont typeface="Wingdings" charset="2"/>
              <a:buChar char="Ø"/>
            </a:pPr>
            <a:r>
              <a:rPr lang="en-GB" altLang="en-US" sz="2400" dirty="0" err="1"/>
              <a:t>Untuk</a:t>
            </a:r>
            <a:r>
              <a:rPr lang="en-GB" altLang="en-US" sz="2400" dirty="0"/>
              <a:t> </a:t>
            </a:r>
            <a:r>
              <a:rPr lang="en-GB" altLang="en-US" sz="2400" dirty="0" err="1"/>
              <a:t>menunjukkan</a:t>
            </a:r>
            <a:r>
              <a:rPr lang="en-GB" altLang="en-US" sz="2400" dirty="0"/>
              <a:t> </a:t>
            </a:r>
            <a:r>
              <a:rPr lang="en-GB" altLang="en-US" sz="2400" i="1" dirty="0"/>
              <a:t>tail</a:t>
            </a:r>
            <a:r>
              <a:rPr lang="en-GB" altLang="en-US" sz="2400" dirty="0"/>
              <a:t> </a:t>
            </a:r>
            <a:r>
              <a:rPr lang="en-GB" altLang="en-US" sz="2400" dirty="0" err="1"/>
              <a:t>dari</a:t>
            </a:r>
            <a:r>
              <a:rPr lang="en-GB" altLang="en-US" sz="2400" dirty="0"/>
              <a:t> double linked list</a:t>
            </a:r>
            <a:r>
              <a:rPr lang="en-GB" altLang="en-US" sz="2400" i="1" dirty="0"/>
              <a:t> </a:t>
            </a:r>
            <a:r>
              <a:rPr lang="en-GB" altLang="en-US" sz="2400" dirty="0" err="1"/>
              <a:t>tersebut</a:t>
            </a:r>
            <a:r>
              <a:rPr lang="en-GB" altLang="en-US" sz="2400" dirty="0"/>
              <a:t>, pointer </a:t>
            </a:r>
            <a:r>
              <a:rPr lang="en-GB" altLang="en-US" sz="2400" i="1" dirty="0"/>
              <a:t>next </a:t>
            </a:r>
            <a:r>
              <a:rPr lang="en-GB" altLang="en-US" sz="2400" dirty="0" err="1"/>
              <a:t>dari</a:t>
            </a:r>
            <a:r>
              <a:rPr lang="en-GB" altLang="en-US" sz="2400" dirty="0"/>
              <a:t> </a:t>
            </a:r>
            <a:r>
              <a:rPr lang="en-GB" altLang="en-US" sz="2400" dirty="0" err="1"/>
              <a:t>elemen</a:t>
            </a:r>
            <a:r>
              <a:rPr lang="en-GB" altLang="en-US" sz="2400" dirty="0"/>
              <a:t> </a:t>
            </a:r>
            <a:r>
              <a:rPr lang="en-GB" altLang="en-US" sz="2400" dirty="0" err="1"/>
              <a:t>terakhir</a:t>
            </a:r>
            <a:r>
              <a:rPr lang="en-GB" altLang="en-US" sz="2400" dirty="0"/>
              <a:t> </a:t>
            </a:r>
            <a:r>
              <a:rPr lang="en-GB" altLang="en-US" sz="2400" dirty="0" err="1"/>
              <a:t>menunjuk</a:t>
            </a:r>
            <a:r>
              <a:rPr lang="en-GB" altLang="en-US" sz="2400" dirty="0"/>
              <a:t> NULL.</a:t>
            </a:r>
            <a:endParaRPr lang="en-US" altLang="en-US" sz="2400" dirty="0"/>
          </a:p>
        </p:txBody>
      </p:sp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F59BC63-CDD7-4D81-B5A7-9966AF8EA203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737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Sisip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30206" y="2530083"/>
            <a:ext cx="8372184" cy="267765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DNode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 *before = tail;</a:t>
            </a:r>
          </a:p>
          <a:p>
            <a:pPr>
              <a:buFontTx/>
              <a:buNone/>
            </a:pP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while (before-&gt;data!= x)</a:t>
            </a:r>
          </a:p>
          <a:p>
            <a:pPr>
              <a:buFontTx/>
              <a:buNone/>
            </a:pP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	before = before-&gt;</a:t>
            </a: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prev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buFontTx/>
              <a:buNone/>
            </a:pP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baru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-&gt;</a:t>
            </a: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prev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 = before-&gt;</a:t>
            </a: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prev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buFontTx/>
              <a:buNone/>
            </a:pP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baru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-&gt;next = before;</a:t>
            </a:r>
          </a:p>
          <a:p>
            <a:pPr>
              <a:buFontTx/>
              <a:buNone/>
            </a:pP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before-&gt;</a:t>
            </a: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prev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-&gt;next = </a:t>
            </a: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baru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buFontTx/>
              <a:buNone/>
            </a:pP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before-&gt;</a:t>
            </a: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prev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baru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79578811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04C0CE3-1B61-4F63-9EA3-5EE76625A4CE}" type="slidenum">
              <a:rPr lang="en-US" altLang="en-US"/>
              <a:pPr eaLnBrk="1" hangingPunct="1"/>
              <a:t>41</a:t>
            </a:fld>
            <a:endParaRPr lang="en-US" altLang="en-US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 smtClean="0"/>
              <a:t>Operasi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Menghapus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Simpul</a:t>
            </a:r>
            <a:endParaRPr lang="en-US" altLang="en-US" dirty="0" smtClean="0"/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01638" indent="-401638" eaLnBrk="1" hangingPunct="1">
              <a:buFont typeface="Wingdings" charset="2"/>
              <a:buChar char="Ø"/>
            </a:pPr>
            <a:r>
              <a:rPr lang="en-US" altLang="en-US" sz="3200" dirty="0" err="1" smtClean="0"/>
              <a:t>Operasi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menghapus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simpul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terdiri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dari</a:t>
            </a:r>
            <a:r>
              <a:rPr lang="en-US" altLang="en-US" sz="3200" dirty="0" smtClean="0"/>
              <a:t>:</a:t>
            </a:r>
          </a:p>
          <a:p>
            <a:pPr marL="804863" indent="-357188" eaLnBrk="1" hangingPunct="1">
              <a:buFont typeface="Courier New" charset="0"/>
              <a:buChar char="o"/>
            </a:pPr>
            <a:r>
              <a:rPr lang="en-US" altLang="en-US" sz="2800" dirty="0" err="1" smtClean="0"/>
              <a:t>Hapus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simpul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awal</a:t>
            </a:r>
            <a:endParaRPr lang="en-US" altLang="en-US" sz="2800" dirty="0" smtClean="0"/>
          </a:p>
          <a:p>
            <a:pPr marL="804863" indent="-357188" eaLnBrk="1" hangingPunct="1">
              <a:buFont typeface="Courier New" charset="0"/>
              <a:buChar char="o"/>
            </a:pPr>
            <a:r>
              <a:rPr lang="en-US" altLang="en-US" sz="2800" dirty="0" err="1" smtClean="0"/>
              <a:t>Hapus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simpul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akhir</a:t>
            </a:r>
            <a:endParaRPr lang="en-US" altLang="en-US" sz="2800" dirty="0" smtClean="0"/>
          </a:p>
          <a:p>
            <a:pPr marL="804863" indent="-357188" eaLnBrk="1" hangingPunct="1">
              <a:buFont typeface="Courier New" charset="0"/>
              <a:buChar char="o"/>
            </a:pPr>
            <a:r>
              <a:rPr lang="en-US" altLang="en-US" sz="2800" dirty="0" err="1" smtClean="0"/>
              <a:t>Hapus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simpul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tertentu</a:t>
            </a:r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54046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Fungsi free_DNode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47675" indent="-447675" eaLnBrk="1" hangingPunct="1">
              <a:buFont typeface="Wingdings" charset="2"/>
              <a:buChar char="Ø"/>
            </a:pPr>
            <a:r>
              <a:rPr lang="en-US" altLang="en-US" sz="3200" dirty="0" err="1" smtClean="0"/>
              <a:t>Sebelum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menghapus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simpul</a:t>
            </a:r>
            <a:r>
              <a:rPr lang="en-US" altLang="en-US" sz="3200" dirty="0" smtClean="0"/>
              <a:t>, </a:t>
            </a:r>
            <a:r>
              <a:rPr lang="en-US" altLang="en-US" sz="3200" dirty="0" err="1" smtClean="0"/>
              <a:t>buat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fungsi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untuk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membebaskan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alokasi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memori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dengan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fungsi</a:t>
            </a:r>
            <a:r>
              <a:rPr lang="en-US" altLang="en-US" sz="3200" dirty="0" smtClean="0"/>
              <a:t> </a:t>
            </a:r>
            <a:r>
              <a:rPr lang="en-US" altLang="en-US" sz="3200" i="1" dirty="0" smtClean="0"/>
              <a:t>free</a:t>
            </a:r>
            <a:endParaRPr lang="en-US" altLang="en-US" sz="3200" dirty="0" smtClean="0"/>
          </a:p>
        </p:txBody>
      </p:sp>
      <p:sp>
        <p:nvSpPr>
          <p:cNvPr id="3379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B82F082-F640-42D4-825E-F34541996CAE}" type="slidenum">
              <a:rPr lang="en-US" altLang="en-US"/>
              <a:pPr eaLnBrk="1" hangingPunct="1"/>
              <a:t>42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2075798" y="3255952"/>
            <a:ext cx="8372184" cy="193899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altLang="en-US" sz="2400" dirty="0">
                <a:latin typeface="Courier New" charset="0"/>
                <a:ea typeface="Courier New" charset="0"/>
                <a:cs typeface="Courier New" charset="0"/>
              </a:rPr>
              <a:t>void </a:t>
            </a:r>
            <a:r>
              <a:rPr lang="en-US" altLang="en-US" sz="2400" dirty="0" err="1">
                <a:latin typeface="Courier New" charset="0"/>
                <a:ea typeface="Courier New" charset="0"/>
                <a:cs typeface="Courier New" charset="0"/>
              </a:rPr>
              <a:t>free_DNode</a:t>
            </a:r>
            <a:r>
              <a:rPr lang="en-US" altLang="en-US" sz="2400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altLang="en-US" sz="2400" dirty="0" err="1">
                <a:latin typeface="Courier New" charset="0"/>
                <a:ea typeface="Courier New" charset="0"/>
                <a:cs typeface="Courier New" charset="0"/>
              </a:rPr>
              <a:t>DNode</a:t>
            </a:r>
            <a:r>
              <a:rPr lang="en-US" altLang="en-US" sz="2400" dirty="0">
                <a:latin typeface="Courier New" charset="0"/>
                <a:ea typeface="Courier New" charset="0"/>
                <a:cs typeface="Courier New" charset="0"/>
              </a:rPr>
              <a:t> *p)</a:t>
            </a:r>
          </a:p>
          <a:p>
            <a:pPr>
              <a:buFontTx/>
              <a:buNone/>
            </a:pPr>
            <a:r>
              <a:rPr lang="en-US" altLang="en-US" sz="2400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pPr>
              <a:buFontTx/>
              <a:buNone/>
            </a:pPr>
            <a:r>
              <a:rPr lang="en-US" altLang="en-US" sz="2400" dirty="0">
                <a:latin typeface="Courier New" charset="0"/>
                <a:ea typeface="Courier New" charset="0"/>
                <a:cs typeface="Courier New" charset="0"/>
              </a:rPr>
              <a:t>	free(p);</a:t>
            </a:r>
          </a:p>
          <a:p>
            <a:pPr>
              <a:buFontTx/>
              <a:buNone/>
            </a:pPr>
            <a:r>
              <a:rPr lang="en-US" altLang="en-US" sz="2400" dirty="0">
                <a:latin typeface="Courier New" charset="0"/>
                <a:ea typeface="Courier New" charset="0"/>
                <a:cs typeface="Courier New" charset="0"/>
              </a:rPr>
              <a:t>	p=NULL;</a:t>
            </a:r>
          </a:p>
          <a:p>
            <a:pPr>
              <a:buFontTx/>
              <a:buNone/>
            </a:pP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}</a:t>
            </a:r>
            <a:endParaRPr lang="en-US" altLang="en-US" sz="2400" dirty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02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3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2DE7F57-88CD-424C-BB2A-C4A8716C7D83}" type="slidenum">
              <a:rPr lang="en-US" altLang="en-US"/>
              <a:pPr eaLnBrk="1" hangingPunct="1"/>
              <a:t>43</a:t>
            </a:fld>
            <a:endParaRPr lang="en-US" altLang="en-US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Hapus Simpul Awal</a:t>
            </a:r>
          </a:p>
        </p:txBody>
      </p:sp>
      <p:sp>
        <p:nvSpPr>
          <p:cNvPr id="34820" name="Text Box 3"/>
          <p:cNvSpPr txBox="1">
            <a:spLocks noChangeArrowheads="1"/>
          </p:cNvSpPr>
          <p:nvPr/>
        </p:nvSpPr>
        <p:spPr bwMode="auto">
          <a:xfrm>
            <a:off x="1219200" y="1902159"/>
            <a:ext cx="762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en-US" sz="2400">
                <a:latin typeface="+mn-lt"/>
              </a:rPr>
              <a:t>Linked List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196885" y="2750949"/>
            <a:ext cx="8229600" cy="1966914"/>
            <a:chOff x="2057400" y="2286000"/>
            <a:chExt cx="8229600" cy="1966914"/>
          </a:xfrm>
        </p:grpSpPr>
        <p:grpSp>
          <p:nvGrpSpPr>
            <p:cNvPr id="34821" name="Group 60"/>
            <p:cNvGrpSpPr>
              <a:grpSpLocks/>
            </p:cNvGrpSpPr>
            <p:nvPr/>
          </p:nvGrpSpPr>
          <p:grpSpPr bwMode="auto">
            <a:xfrm>
              <a:off x="2057400" y="2514601"/>
              <a:ext cx="8229600" cy="1738313"/>
              <a:chOff x="432" y="1392"/>
              <a:chExt cx="5184" cy="1095"/>
            </a:xfrm>
          </p:grpSpPr>
          <p:sp>
            <p:nvSpPr>
              <p:cNvPr id="34823" name="Rectangle 5"/>
              <p:cNvSpPr>
                <a:spLocks noChangeArrowheads="1"/>
              </p:cNvSpPr>
              <p:nvPr/>
            </p:nvSpPr>
            <p:spPr bwMode="auto">
              <a:xfrm>
                <a:off x="1056" y="1488"/>
                <a:ext cx="480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4824" name="Rectangle 6"/>
              <p:cNvSpPr>
                <a:spLocks noChangeArrowheads="1"/>
              </p:cNvSpPr>
              <p:nvPr/>
            </p:nvSpPr>
            <p:spPr bwMode="auto">
              <a:xfrm>
                <a:off x="1056" y="1728"/>
                <a:ext cx="480" cy="192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4825" name="Text Box 7"/>
              <p:cNvSpPr txBox="1">
                <a:spLocks noChangeArrowheads="1"/>
              </p:cNvSpPr>
              <p:nvPr/>
            </p:nvSpPr>
            <p:spPr bwMode="auto">
              <a:xfrm>
                <a:off x="1152" y="1488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8</a:t>
                </a:r>
              </a:p>
            </p:txBody>
          </p:sp>
          <p:sp>
            <p:nvSpPr>
              <p:cNvPr id="34826" name="Line 8"/>
              <p:cNvSpPr>
                <a:spLocks noChangeShapeType="1"/>
              </p:cNvSpPr>
              <p:nvPr/>
            </p:nvSpPr>
            <p:spPr bwMode="auto">
              <a:xfrm flipH="1">
                <a:off x="912" y="1824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27" name="Line 9"/>
              <p:cNvSpPr>
                <a:spLocks noChangeShapeType="1"/>
              </p:cNvSpPr>
              <p:nvPr/>
            </p:nvSpPr>
            <p:spPr bwMode="auto">
              <a:xfrm>
                <a:off x="864" y="2064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28" name="Line 10"/>
              <p:cNvSpPr>
                <a:spLocks noChangeShapeType="1"/>
              </p:cNvSpPr>
              <p:nvPr/>
            </p:nvSpPr>
            <p:spPr bwMode="auto">
              <a:xfrm>
                <a:off x="864" y="2112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29" name="Line 11"/>
              <p:cNvSpPr>
                <a:spLocks noChangeShapeType="1"/>
              </p:cNvSpPr>
              <p:nvPr/>
            </p:nvSpPr>
            <p:spPr bwMode="auto">
              <a:xfrm flipH="1">
                <a:off x="912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30" name="Rectangle 12"/>
              <p:cNvSpPr>
                <a:spLocks noChangeArrowheads="1"/>
              </p:cNvSpPr>
              <p:nvPr/>
            </p:nvSpPr>
            <p:spPr bwMode="auto">
              <a:xfrm>
                <a:off x="1056" y="1920"/>
                <a:ext cx="480" cy="192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4831" name="Line 13"/>
              <p:cNvSpPr>
                <a:spLocks noChangeShapeType="1"/>
              </p:cNvSpPr>
              <p:nvPr/>
            </p:nvSpPr>
            <p:spPr bwMode="auto">
              <a:xfrm>
                <a:off x="1296" y="201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32" name="Rectangle 14"/>
              <p:cNvSpPr>
                <a:spLocks noChangeArrowheads="1"/>
              </p:cNvSpPr>
              <p:nvPr/>
            </p:nvSpPr>
            <p:spPr bwMode="auto">
              <a:xfrm>
                <a:off x="1920" y="1488"/>
                <a:ext cx="480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4833" name="Rectangle 15"/>
              <p:cNvSpPr>
                <a:spLocks noChangeArrowheads="1"/>
              </p:cNvSpPr>
              <p:nvPr/>
            </p:nvSpPr>
            <p:spPr bwMode="auto">
              <a:xfrm>
                <a:off x="1920" y="1728"/>
                <a:ext cx="480" cy="192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4834" name="Text Box 16"/>
              <p:cNvSpPr txBox="1">
                <a:spLocks noChangeArrowheads="1"/>
              </p:cNvSpPr>
              <p:nvPr/>
            </p:nvSpPr>
            <p:spPr bwMode="auto">
              <a:xfrm>
                <a:off x="2016" y="1488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10</a:t>
                </a:r>
              </a:p>
            </p:txBody>
          </p:sp>
          <p:sp>
            <p:nvSpPr>
              <p:cNvPr id="34835" name="Line 17"/>
              <p:cNvSpPr>
                <a:spLocks noChangeShapeType="1"/>
              </p:cNvSpPr>
              <p:nvPr/>
            </p:nvSpPr>
            <p:spPr bwMode="auto">
              <a:xfrm flipH="1">
                <a:off x="1536" y="182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36" name="Rectangle 18"/>
              <p:cNvSpPr>
                <a:spLocks noChangeArrowheads="1"/>
              </p:cNvSpPr>
              <p:nvPr/>
            </p:nvSpPr>
            <p:spPr bwMode="auto">
              <a:xfrm>
                <a:off x="1920" y="1920"/>
                <a:ext cx="480" cy="192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4837" name="Text Box 19"/>
              <p:cNvSpPr txBox="1">
                <a:spLocks noChangeArrowheads="1"/>
              </p:cNvSpPr>
              <p:nvPr/>
            </p:nvSpPr>
            <p:spPr bwMode="auto">
              <a:xfrm>
                <a:off x="720" y="2112"/>
                <a:ext cx="43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null</a:t>
                </a:r>
              </a:p>
            </p:txBody>
          </p:sp>
          <p:sp>
            <p:nvSpPr>
              <p:cNvPr id="34838" name="Line 20"/>
              <p:cNvSpPr>
                <a:spLocks noChangeShapeType="1"/>
              </p:cNvSpPr>
              <p:nvPr/>
            </p:nvSpPr>
            <p:spPr bwMode="auto">
              <a:xfrm flipV="1">
                <a:off x="672" y="1593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39" name="Text Box 21"/>
              <p:cNvSpPr txBox="1">
                <a:spLocks noChangeArrowheads="1"/>
              </p:cNvSpPr>
              <p:nvPr/>
            </p:nvSpPr>
            <p:spPr bwMode="auto">
              <a:xfrm>
                <a:off x="432" y="1392"/>
                <a:ext cx="48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head</a:t>
                </a:r>
              </a:p>
            </p:txBody>
          </p:sp>
          <p:sp>
            <p:nvSpPr>
              <p:cNvPr id="34840" name="Line 22"/>
              <p:cNvSpPr>
                <a:spLocks noChangeShapeType="1"/>
              </p:cNvSpPr>
              <p:nvPr/>
            </p:nvSpPr>
            <p:spPr bwMode="auto">
              <a:xfrm flipH="1" flipV="1">
                <a:off x="4992" y="158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41" name="Text Box 23"/>
              <p:cNvSpPr txBox="1">
                <a:spLocks noChangeArrowheads="1"/>
              </p:cNvSpPr>
              <p:nvPr/>
            </p:nvSpPr>
            <p:spPr bwMode="auto">
              <a:xfrm>
                <a:off x="5136" y="1392"/>
                <a:ext cx="48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tail</a:t>
                </a:r>
              </a:p>
            </p:txBody>
          </p:sp>
          <p:sp>
            <p:nvSpPr>
              <p:cNvPr id="34842" name="Rectangle 24"/>
              <p:cNvSpPr>
                <a:spLocks noChangeArrowheads="1"/>
              </p:cNvSpPr>
              <p:nvPr/>
            </p:nvSpPr>
            <p:spPr bwMode="auto">
              <a:xfrm>
                <a:off x="4512" y="1488"/>
                <a:ext cx="480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4843" name="Rectangle 25"/>
              <p:cNvSpPr>
                <a:spLocks noChangeArrowheads="1"/>
              </p:cNvSpPr>
              <p:nvPr/>
            </p:nvSpPr>
            <p:spPr bwMode="auto">
              <a:xfrm>
                <a:off x="4512" y="1728"/>
                <a:ext cx="480" cy="192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4844" name="Text Box 26"/>
              <p:cNvSpPr txBox="1">
                <a:spLocks noChangeArrowheads="1"/>
              </p:cNvSpPr>
              <p:nvPr/>
            </p:nvSpPr>
            <p:spPr bwMode="auto">
              <a:xfrm>
                <a:off x="4608" y="1488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6</a:t>
                </a:r>
              </a:p>
            </p:txBody>
          </p:sp>
          <p:sp>
            <p:nvSpPr>
              <p:cNvPr id="34845" name="Rectangle 27"/>
              <p:cNvSpPr>
                <a:spLocks noChangeArrowheads="1"/>
              </p:cNvSpPr>
              <p:nvPr/>
            </p:nvSpPr>
            <p:spPr bwMode="auto">
              <a:xfrm>
                <a:off x="4512" y="1920"/>
                <a:ext cx="480" cy="192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4846" name="Line 28"/>
              <p:cNvSpPr>
                <a:spLocks noChangeShapeType="1"/>
              </p:cNvSpPr>
              <p:nvPr/>
            </p:nvSpPr>
            <p:spPr bwMode="auto">
              <a:xfrm flipH="1">
                <a:off x="5136" y="2016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47" name="Line 29"/>
              <p:cNvSpPr>
                <a:spLocks noChangeShapeType="1"/>
              </p:cNvSpPr>
              <p:nvPr/>
            </p:nvSpPr>
            <p:spPr bwMode="auto">
              <a:xfrm>
                <a:off x="5088" y="2256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48" name="Line 30"/>
              <p:cNvSpPr>
                <a:spLocks noChangeShapeType="1"/>
              </p:cNvSpPr>
              <p:nvPr/>
            </p:nvSpPr>
            <p:spPr bwMode="auto">
              <a:xfrm>
                <a:off x="5088" y="2304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49" name="Text Box 31"/>
              <p:cNvSpPr txBox="1">
                <a:spLocks noChangeArrowheads="1"/>
              </p:cNvSpPr>
              <p:nvPr/>
            </p:nvSpPr>
            <p:spPr bwMode="auto">
              <a:xfrm>
                <a:off x="4944" y="2256"/>
                <a:ext cx="43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null</a:t>
                </a:r>
              </a:p>
            </p:txBody>
          </p:sp>
          <p:sp>
            <p:nvSpPr>
              <p:cNvPr id="34850" name="Line 32"/>
              <p:cNvSpPr>
                <a:spLocks noChangeShapeType="1"/>
              </p:cNvSpPr>
              <p:nvPr/>
            </p:nvSpPr>
            <p:spPr bwMode="auto">
              <a:xfrm>
                <a:off x="4752" y="2016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51" name="Rectangle 33"/>
              <p:cNvSpPr>
                <a:spLocks noChangeArrowheads="1"/>
              </p:cNvSpPr>
              <p:nvPr/>
            </p:nvSpPr>
            <p:spPr bwMode="auto">
              <a:xfrm>
                <a:off x="3648" y="1488"/>
                <a:ext cx="480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4852" name="Rectangle 34"/>
              <p:cNvSpPr>
                <a:spLocks noChangeArrowheads="1"/>
              </p:cNvSpPr>
              <p:nvPr/>
            </p:nvSpPr>
            <p:spPr bwMode="auto">
              <a:xfrm>
                <a:off x="3648" y="1728"/>
                <a:ext cx="480" cy="192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4853" name="Text Box 35"/>
              <p:cNvSpPr txBox="1">
                <a:spLocks noChangeArrowheads="1"/>
              </p:cNvSpPr>
              <p:nvPr/>
            </p:nvSpPr>
            <p:spPr bwMode="auto">
              <a:xfrm>
                <a:off x="3744" y="1488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5</a:t>
                </a:r>
              </a:p>
            </p:txBody>
          </p:sp>
          <p:sp>
            <p:nvSpPr>
              <p:cNvPr id="34854" name="Rectangle 36"/>
              <p:cNvSpPr>
                <a:spLocks noChangeArrowheads="1"/>
              </p:cNvSpPr>
              <p:nvPr/>
            </p:nvSpPr>
            <p:spPr bwMode="auto">
              <a:xfrm>
                <a:off x="3648" y="1920"/>
                <a:ext cx="480" cy="192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4855" name="Line 39"/>
              <p:cNvSpPr>
                <a:spLocks noChangeShapeType="1"/>
              </p:cNvSpPr>
              <p:nvPr/>
            </p:nvSpPr>
            <p:spPr bwMode="auto">
              <a:xfrm>
                <a:off x="3888" y="201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56" name="Line 40"/>
              <p:cNvSpPr>
                <a:spLocks noChangeShapeType="1"/>
              </p:cNvSpPr>
              <p:nvPr/>
            </p:nvSpPr>
            <p:spPr bwMode="auto">
              <a:xfrm flipH="1">
                <a:off x="4128" y="182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57" name="Rectangle 43"/>
              <p:cNvSpPr>
                <a:spLocks noChangeArrowheads="1"/>
              </p:cNvSpPr>
              <p:nvPr/>
            </p:nvSpPr>
            <p:spPr bwMode="auto">
              <a:xfrm>
                <a:off x="2784" y="1488"/>
                <a:ext cx="480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4858" name="Rectangle 44"/>
              <p:cNvSpPr>
                <a:spLocks noChangeArrowheads="1"/>
              </p:cNvSpPr>
              <p:nvPr/>
            </p:nvSpPr>
            <p:spPr bwMode="auto">
              <a:xfrm>
                <a:off x="2784" y="1728"/>
                <a:ext cx="480" cy="192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4859" name="Text Box 45"/>
              <p:cNvSpPr txBox="1">
                <a:spLocks noChangeArrowheads="1"/>
              </p:cNvSpPr>
              <p:nvPr/>
            </p:nvSpPr>
            <p:spPr bwMode="auto">
              <a:xfrm>
                <a:off x="2880" y="1488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3</a:t>
                </a:r>
              </a:p>
            </p:txBody>
          </p:sp>
          <p:sp>
            <p:nvSpPr>
              <p:cNvPr id="34860" name="Rectangle 47"/>
              <p:cNvSpPr>
                <a:spLocks noChangeArrowheads="1"/>
              </p:cNvSpPr>
              <p:nvPr/>
            </p:nvSpPr>
            <p:spPr bwMode="auto">
              <a:xfrm>
                <a:off x="2784" y="1920"/>
                <a:ext cx="480" cy="192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4861" name="Line 55"/>
              <p:cNvSpPr>
                <a:spLocks noChangeShapeType="1"/>
              </p:cNvSpPr>
              <p:nvPr/>
            </p:nvSpPr>
            <p:spPr bwMode="auto">
              <a:xfrm>
                <a:off x="2160" y="201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62" name="Line 56"/>
              <p:cNvSpPr>
                <a:spLocks noChangeShapeType="1"/>
              </p:cNvSpPr>
              <p:nvPr/>
            </p:nvSpPr>
            <p:spPr bwMode="auto">
              <a:xfrm flipH="1">
                <a:off x="2400" y="182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63" name="Line 57"/>
              <p:cNvSpPr>
                <a:spLocks noChangeShapeType="1"/>
              </p:cNvSpPr>
              <p:nvPr/>
            </p:nvSpPr>
            <p:spPr bwMode="auto">
              <a:xfrm>
                <a:off x="3024" y="201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64" name="Line 58"/>
              <p:cNvSpPr>
                <a:spLocks noChangeShapeType="1"/>
              </p:cNvSpPr>
              <p:nvPr/>
            </p:nvSpPr>
            <p:spPr bwMode="auto">
              <a:xfrm flipH="1">
                <a:off x="3264" y="182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4822" name="Oval 61"/>
            <p:cNvSpPr>
              <a:spLocks noChangeArrowheads="1"/>
            </p:cNvSpPr>
            <p:nvPr/>
          </p:nvSpPr>
          <p:spPr bwMode="auto">
            <a:xfrm>
              <a:off x="2819400" y="2286000"/>
              <a:ext cx="1219200" cy="1676400"/>
            </a:xfrm>
            <a:prstGeom prst="ellips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41729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3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092371A-1FA8-41D5-927E-6CA7D89A53A3}" type="slidenum">
              <a:rPr lang="en-US" altLang="en-US"/>
              <a:pPr eaLnBrk="1" hangingPunct="1"/>
              <a:t>44</a:t>
            </a:fld>
            <a:endParaRPr lang="en-US" altLang="en-US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Hapus Simpul Awal</a:t>
            </a:r>
          </a:p>
        </p:txBody>
      </p:sp>
      <p:sp>
        <p:nvSpPr>
          <p:cNvPr id="35844" name="Text Box 3"/>
          <p:cNvSpPr txBox="1">
            <a:spLocks noChangeArrowheads="1"/>
          </p:cNvSpPr>
          <p:nvPr/>
        </p:nvSpPr>
        <p:spPr bwMode="auto">
          <a:xfrm>
            <a:off x="1159273" y="1848337"/>
            <a:ext cx="762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en-US" sz="2400" dirty="0">
                <a:latin typeface="+mn-lt"/>
              </a:rPr>
              <a:t>1. </a:t>
            </a:r>
            <a:r>
              <a:rPr lang="en-GB" altLang="en-US" sz="2400" i="1" dirty="0" err="1">
                <a:latin typeface="+mn-lt"/>
              </a:rPr>
              <a:t>hapus</a:t>
            </a:r>
            <a:r>
              <a:rPr lang="en-GB" altLang="en-US" sz="2400" dirty="0">
                <a:latin typeface="+mn-lt"/>
              </a:rPr>
              <a:t> </a:t>
            </a:r>
            <a:r>
              <a:rPr lang="en-GB" altLang="en-US" sz="2400" dirty="0" err="1">
                <a:latin typeface="+mn-lt"/>
              </a:rPr>
              <a:t>menunjuk</a:t>
            </a:r>
            <a:r>
              <a:rPr lang="en-GB" altLang="en-US" sz="2400" dirty="0">
                <a:latin typeface="+mn-lt"/>
              </a:rPr>
              <a:t> </a:t>
            </a:r>
            <a:r>
              <a:rPr lang="en-GB" altLang="en-US" sz="2400" i="1" dirty="0">
                <a:latin typeface="+mn-lt"/>
              </a:rPr>
              <a:t>head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326870" y="2838728"/>
            <a:ext cx="8229600" cy="2271714"/>
            <a:chOff x="2057400" y="2286000"/>
            <a:chExt cx="8229600" cy="2271714"/>
          </a:xfrm>
        </p:grpSpPr>
        <p:grpSp>
          <p:nvGrpSpPr>
            <p:cNvPr id="35845" name="Group 48"/>
            <p:cNvGrpSpPr>
              <a:grpSpLocks/>
            </p:cNvGrpSpPr>
            <p:nvPr/>
          </p:nvGrpSpPr>
          <p:grpSpPr bwMode="auto">
            <a:xfrm>
              <a:off x="2057400" y="2514601"/>
              <a:ext cx="8229600" cy="2043113"/>
              <a:chOff x="432" y="1392"/>
              <a:chExt cx="5184" cy="1287"/>
            </a:xfrm>
          </p:grpSpPr>
          <p:sp>
            <p:nvSpPr>
              <p:cNvPr id="35847" name="Rectangle 4"/>
              <p:cNvSpPr>
                <a:spLocks noChangeArrowheads="1"/>
              </p:cNvSpPr>
              <p:nvPr/>
            </p:nvSpPr>
            <p:spPr bwMode="auto">
              <a:xfrm>
                <a:off x="1056" y="1488"/>
                <a:ext cx="480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5848" name="Rectangle 5"/>
              <p:cNvSpPr>
                <a:spLocks noChangeArrowheads="1"/>
              </p:cNvSpPr>
              <p:nvPr/>
            </p:nvSpPr>
            <p:spPr bwMode="auto">
              <a:xfrm>
                <a:off x="1056" y="1728"/>
                <a:ext cx="480" cy="192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5849" name="Text Box 6"/>
              <p:cNvSpPr txBox="1">
                <a:spLocks noChangeArrowheads="1"/>
              </p:cNvSpPr>
              <p:nvPr/>
            </p:nvSpPr>
            <p:spPr bwMode="auto">
              <a:xfrm>
                <a:off x="1152" y="1488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8</a:t>
                </a:r>
              </a:p>
            </p:txBody>
          </p:sp>
          <p:sp>
            <p:nvSpPr>
              <p:cNvPr id="35850" name="Line 7"/>
              <p:cNvSpPr>
                <a:spLocks noChangeShapeType="1"/>
              </p:cNvSpPr>
              <p:nvPr/>
            </p:nvSpPr>
            <p:spPr bwMode="auto">
              <a:xfrm flipH="1">
                <a:off x="912" y="1824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51" name="Line 8"/>
              <p:cNvSpPr>
                <a:spLocks noChangeShapeType="1"/>
              </p:cNvSpPr>
              <p:nvPr/>
            </p:nvSpPr>
            <p:spPr bwMode="auto">
              <a:xfrm>
                <a:off x="864" y="2064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52" name="Line 9"/>
              <p:cNvSpPr>
                <a:spLocks noChangeShapeType="1"/>
              </p:cNvSpPr>
              <p:nvPr/>
            </p:nvSpPr>
            <p:spPr bwMode="auto">
              <a:xfrm>
                <a:off x="864" y="2112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53" name="Line 10"/>
              <p:cNvSpPr>
                <a:spLocks noChangeShapeType="1"/>
              </p:cNvSpPr>
              <p:nvPr/>
            </p:nvSpPr>
            <p:spPr bwMode="auto">
              <a:xfrm flipH="1">
                <a:off x="912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54" name="Rectangle 11"/>
              <p:cNvSpPr>
                <a:spLocks noChangeArrowheads="1"/>
              </p:cNvSpPr>
              <p:nvPr/>
            </p:nvSpPr>
            <p:spPr bwMode="auto">
              <a:xfrm>
                <a:off x="1056" y="1920"/>
                <a:ext cx="480" cy="192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5855" name="Line 12"/>
              <p:cNvSpPr>
                <a:spLocks noChangeShapeType="1"/>
              </p:cNvSpPr>
              <p:nvPr/>
            </p:nvSpPr>
            <p:spPr bwMode="auto">
              <a:xfrm>
                <a:off x="1296" y="201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56" name="Rectangle 13"/>
              <p:cNvSpPr>
                <a:spLocks noChangeArrowheads="1"/>
              </p:cNvSpPr>
              <p:nvPr/>
            </p:nvSpPr>
            <p:spPr bwMode="auto">
              <a:xfrm>
                <a:off x="1920" y="1488"/>
                <a:ext cx="480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5857" name="Rectangle 14"/>
              <p:cNvSpPr>
                <a:spLocks noChangeArrowheads="1"/>
              </p:cNvSpPr>
              <p:nvPr/>
            </p:nvSpPr>
            <p:spPr bwMode="auto">
              <a:xfrm>
                <a:off x="1920" y="1728"/>
                <a:ext cx="480" cy="192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5858" name="Text Box 15"/>
              <p:cNvSpPr txBox="1">
                <a:spLocks noChangeArrowheads="1"/>
              </p:cNvSpPr>
              <p:nvPr/>
            </p:nvSpPr>
            <p:spPr bwMode="auto">
              <a:xfrm>
                <a:off x="2016" y="1488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10</a:t>
                </a:r>
              </a:p>
            </p:txBody>
          </p:sp>
          <p:sp>
            <p:nvSpPr>
              <p:cNvPr id="35859" name="Line 16"/>
              <p:cNvSpPr>
                <a:spLocks noChangeShapeType="1"/>
              </p:cNvSpPr>
              <p:nvPr/>
            </p:nvSpPr>
            <p:spPr bwMode="auto">
              <a:xfrm flipH="1">
                <a:off x="1536" y="182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60" name="Rectangle 17"/>
              <p:cNvSpPr>
                <a:spLocks noChangeArrowheads="1"/>
              </p:cNvSpPr>
              <p:nvPr/>
            </p:nvSpPr>
            <p:spPr bwMode="auto">
              <a:xfrm>
                <a:off x="1920" y="1920"/>
                <a:ext cx="480" cy="192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5861" name="Text Box 18"/>
              <p:cNvSpPr txBox="1">
                <a:spLocks noChangeArrowheads="1"/>
              </p:cNvSpPr>
              <p:nvPr/>
            </p:nvSpPr>
            <p:spPr bwMode="auto">
              <a:xfrm>
                <a:off x="720" y="2112"/>
                <a:ext cx="43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null</a:t>
                </a:r>
              </a:p>
            </p:txBody>
          </p:sp>
          <p:sp>
            <p:nvSpPr>
              <p:cNvPr id="35862" name="Line 19"/>
              <p:cNvSpPr>
                <a:spLocks noChangeShapeType="1"/>
              </p:cNvSpPr>
              <p:nvPr/>
            </p:nvSpPr>
            <p:spPr bwMode="auto">
              <a:xfrm flipV="1">
                <a:off x="672" y="1593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63" name="Text Box 20"/>
              <p:cNvSpPr txBox="1">
                <a:spLocks noChangeArrowheads="1"/>
              </p:cNvSpPr>
              <p:nvPr/>
            </p:nvSpPr>
            <p:spPr bwMode="auto">
              <a:xfrm>
                <a:off x="432" y="1392"/>
                <a:ext cx="48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head</a:t>
                </a:r>
              </a:p>
            </p:txBody>
          </p:sp>
          <p:sp>
            <p:nvSpPr>
              <p:cNvPr id="35864" name="Line 21"/>
              <p:cNvSpPr>
                <a:spLocks noChangeShapeType="1"/>
              </p:cNvSpPr>
              <p:nvPr/>
            </p:nvSpPr>
            <p:spPr bwMode="auto">
              <a:xfrm flipH="1" flipV="1">
                <a:off x="4992" y="158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65" name="Text Box 22"/>
              <p:cNvSpPr txBox="1">
                <a:spLocks noChangeArrowheads="1"/>
              </p:cNvSpPr>
              <p:nvPr/>
            </p:nvSpPr>
            <p:spPr bwMode="auto">
              <a:xfrm>
                <a:off x="5136" y="1392"/>
                <a:ext cx="48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tail</a:t>
                </a:r>
              </a:p>
            </p:txBody>
          </p:sp>
          <p:sp>
            <p:nvSpPr>
              <p:cNvPr id="35866" name="Rectangle 23"/>
              <p:cNvSpPr>
                <a:spLocks noChangeArrowheads="1"/>
              </p:cNvSpPr>
              <p:nvPr/>
            </p:nvSpPr>
            <p:spPr bwMode="auto">
              <a:xfrm>
                <a:off x="4512" y="1488"/>
                <a:ext cx="480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5867" name="Rectangle 24"/>
              <p:cNvSpPr>
                <a:spLocks noChangeArrowheads="1"/>
              </p:cNvSpPr>
              <p:nvPr/>
            </p:nvSpPr>
            <p:spPr bwMode="auto">
              <a:xfrm>
                <a:off x="4512" y="1728"/>
                <a:ext cx="480" cy="192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5868" name="Text Box 25"/>
              <p:cNvSpPr txBox="1">
                <a:spLocks noChangeArrowheads="1"/>
              </p:cNvSpPr>
              <p:nvPr/>
            </p:nvSpPr>
            <p:spPr bwMode="auto">
              <a:xfrm>
                <a:off x="4608" y="1488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6</a:t>
                </a:r>
              </a:p>
            </p:txBody>
          </p:sp>
          <p:sp>
            <p:nvSpPr>
              <p:cNvPr id="35869" name="Rectangle 26"/>
              <p:cNvSpPr>
                <a:spLocks noChangeArrowheads="1"/>
              </p:cNvSpPr>
              <p:nvPr/>
            </p:nvSpPr>
            <p:spPr bwMode="auto">
              <a:xfrm>
                <a:off x="4512" y="1920"/>
                <a:ext cx="480" cy="192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5870" name="Line 27"/>
              <p:cNvSpPr>
                <a:spLocks noChangeShapeType="1"/>
              </p:cNvSpPr>
              <p:nvPr/>
            </p:nvSpPr>
            <p:spPr bwMode="auto">
              <a:xfrm flipH="1">
                <a:off x="5136" y="2016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71" name="Line 28"/>
              <p:cNvSpPr>
                <a:spLocks noChangeShapeType="1"/>
              </p:cNvSpPr>
              <p:nvPr/>
            </p:nvSpPr>
            <p:spPr bwMode="auto">
              <a:xfrm>
                <a:off x="5088" y="2256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72" name="Line 29"/>
              <p:cNvSpPr>
                <a:spLocks noChangeShapeType="1"/>
              </p:cNvSpPr>
              <p:nvPr/>
            </p:nvSpPr>
            <p:spPr bwMode="auto">
              <a:xfrm>
                <a:off x="5088" y="2304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73" name="Text Box 30"/>
              <p:cNvSpPr txBox="1">
                <a:spLocks noChangeArrowheads="1"/>
              </p:cNvSpPr>
              <p:nvPr/>
            </p:nvSpPr>
            <p:spPr bwMode="auto">
              <a:xfrm>
                <a:off x="4944" y="2256"/>
                <a:ext cx="43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null</a:t>
                </a:r>
              </a:p>
            </p:txBody>
          </p:sp>
          <p:sp>
            <p:nvSpPr>
              <p:cNvPr id="35874" name="Line 31"/>
              <p:cNvSpPr>
                <a:spLocks noChangeShapeType="1"/>
              </p:cNvSpPr>
              <p:nvPr/>
            </p:nvSpPr>
            <p:spPr bwMode="auto">
              <a:xfrm>
                <a:off x="4752" y="2016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75" name="Rectangle 32"/>
              <p:cNvSpPr>
                <a:spLocks noChangeArrowheads="1"/>
              </p:cNvSpPr>
              <p:nvPr/>
            </p:nvSpPr>
            <p:spPr bwMode="auto">
              <a:xfrm>
                <a:off x="3648" y="1488"/>
                <a:ext cx="480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5876" name="Rectangle 33"/>
              <p:cNvSpPr>
                <a:spLocks noChangeArrowheads="1"/>
              </p:cNvSpPr>
              <p:nvPr/>
            </p:nvSpPr>
            <p:spPr bwMode="auto">
              <a:xfrm>
                <a:off x="3648" y="1728"/>
                <a:ext cx="480" cy="192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5877" name="Text Box 34"/>
              <p:cNvSpPr txBox="1">
                <a:spLocks noChangeArrowheads="1"/>
              </p:cNvSpPr>
              <p:nvPr/>
            </p:nvSpPr>
            <p:spPr bwMode="auto">
              <a:xfrm>
                <a:off x="3744" y="1488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5</a:t>
                </a:r>
              </a:p>
            </p:txBody>
          </p:sp>
          <p:sp>
            <p:nvSpPr>
              <p:cNvPr id="35878" name="Rectangle 35"/>
              <p:cNvSpPr>
                <a:spLocks noChangeArrowheads="1"/>
              </p:cNvSpPr>
              <p:nvPr/>
            </p:nvSpPr>
            <p:spPr bwMode="auto">
              <a:xfrm>
                <a:off x="3648" y="1920"/>
                <a:ext cx="480" cy="192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5879" name="Line 36"/>
              <p:cNvSpPr>
                <a:spLocks noChangeShapeType="1"/>
              </p:cNvSpPr>
              <p:nvPr/>
            </p:nvSpPr>
            <p:spPr bwMode="auto">
              <a:xfrm>
                <a:off x="3888" y="201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80" name="Line 37"/>
              <p:cNvSpPr>
                <a:spLocks noChangeShapeType="1"/>
              </p:cNvSpPr>
              <p:nvPr/>
            </p:nvSpPr>
            <p:spPr bwMode="auto">
              <a:xfrm flipH="1">
                <a:off x="4128" y="182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81" name="Rectangle 38"/>
              <p:cNvSpPr>
                <a:spLocks noChangeArrowheads="1"/>
              </p:cNvSpPr>
              <p:nvPr/>
            </p:nvSpPr>
            <p:spPr bwMode="auto">
              <a:xfrm>
                <a:off x="2784" y="1488"/>
                <a:ext cx="480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5882" name="Rectangle 39"/>
              <p:cNvSpPr>
                <a:spLocks noChangeArrowheads="1"/>
              </p:cNvSpPr>
              <p:nvPr/>
            </p:nvSpPr>
            <p:spPr bwMode="auto">
              <a:xfrm>
                <a:off x="2784" y="1728"/>
                <a:ext cx="480" cy="192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5883" name="Text Box 40"/>
              <p:cNvSpPr txBox="1">
                <a:spLocks noChangeArrowheads="1"/>
              </p:cNvSpPr>
              <p:nvPr/>
            </p:nvSpPr>
            <p:spPr bwMode="auto">
              <a:xfrm>
                <a:off x="2880" y="1488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3</a:t>
                </a:r>
              </a:p>
            </p:txBody>
          </p:sp>
          <p:sp>
            <p:nvSpPr>
              <p:cNvPr id="35884" name="Rectangle 41"/>
              <p:cNvSpPr>
                <a:spLocks noChangeArrowheads="1"/>
              </p:cNvSpPr>
              <p:nvPr/>
            </p:nvSpPr>
            <p:spPr bwMode="auto">
              <a:xfrm>
                <a:off x="2784" y="1920"/>
                <a:ext cx="480" cy="192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5885" name="Line 42"/>
              <p:cNvSpPr>
                <a:spLocks noChangeShapeType="1"/>
              </p:cNvSpPr>
              <p:nvPr/>
            </p:nvSpPr>
            <p:spPr bwMode="auto">
              <a:xfrm>
                <a:off x="2160" y="201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86" name="Line 43"/>
              <p:cNvSpPr>
                <a:spLocks noChangeShapeType="1"/>
              </p:cNvSpPr>
              <p:nvPr/>
            </p:nvSpPr>
            <p:spPr bwMode="auto">
              <a:xfrm flipH="1">
                <a:off x="2400" y="182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87" name="Line 44"/>
              <p:cNvSpPr>
                <a:spLocks noChangeShapeType="1"/>
              </p:cNvSpPr>
              <p:nvPr/>
            </p:nvSpPr>
            <p:spPr bwMode="auto">
              <a:xfrm>
                <a:off x="3024" y="201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88" name="Line 45"/>
              <p:cNvSpPr>
                <a:spLocks noChangeShapeType="1"/>
              </p:cNvSpPr>
              <p:nvPr/>
            </p:nvSpPr>
            <p:spPr bwMode="auto">
              <a:xfrm flipH="1">
                <a:off x="3264" y="182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89" name="Line 46"/>
              <p:cNvSpPr>
                <a:spLocks noChangeShapeType="1"/>
              </p:cNvSpPr>
              <p:nvPr/>
            </p:nvSpPr>
            <p:spPr bwMode="auto">
              <a:xfrm flipV="1">
                <a:off x="1296" y="2112"/>
                <a:ext cx="0" cy="336"/>
              </a:xfrm>
              <a:prstGeom prst="line">
                <a:avLst/>
              </a:prstGeom>
              <a:noFill/>
              <a:ln w="9525">
                <a:solidFill>
                  <a:srgbClr val="FF3300"/>
                </a:solidFill>
                <a:round/>
                <a:headEnd type="oval" w="med" len="med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90" name="Text Box 47"/>
              <p:cNvSpPr txBox="1">
                <a:spLocks noChangeArrowheads="1"/>
              </p:cNvSpPr>
              <p:nvPr/>
            </p:nvSpPr>
            <p:spPr bwMode="auto">
              <a:xfrm>
                <a:off x="960" y="2448"/>
                <a:ext cx="67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hapus</a:t>
                </a:r>
              </a:p>
            </p:txBody>
          </p:sp>
        </p:grpSp>
        <p:sp>
          <p:nvSpPr>
            <p:cNvPr id="35846" name="Oval 49"/>
            <p:cNvSpPr>
              <a:spLocks noChangeArrowheads="1"/>
            </p:cNvSpPr>
            <p:nvPr/>
          </p:nvSpPr>
          <p:spPr bwMode="auto">
            <a:xfrm>
              <a:off x="2819400" y="2286000"/>
              <a:ext cx="1219200" cy="1676400"/>
            </a:xfrm>
            <a:prstGeom prst="ellips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74279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3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4849058-F8BB-4E71-ABE2-49CDA262BD10}" type="slidenum">
              <a:rPr lang="en-US" altLang="en-US"/>
              <a:pPr eaLnBrk="1" hangingPunct="1"/>
              <a:t>45</a:t>
            </a:fld>
            <a:endParaRPr lang="en-US" altLang="en-US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Hapus Simpul Awal</a:t>
            </a:r>
          </a:p>
        </p:txBody>
      </p:sp>
      <p:sp>
        <p:nvSpPr>
          <p:cNvPr id="36868" name="Text Box 3"/>
          <p:cNvSpPr txBox="1">
            <a:spLocks noChangeArrowheads="1"/>
          </p:cNvSpPr>
          <p:nvPr/>
        </p:nvSpPr>
        <p:spPr bwMode="auto">
          <a:xfrm>
            <a:off x="1219200" y="1905001"/>
            <a:ext cx="762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en-US" sz="2400" dirty="0">
                <a:latin typeface="+mn-lt"/>
              </a:rPr>
              <a:t>2. </a:t>
            </a:r>
            <a:r>
              <a:rPr lang="en-GB" altLang="en-US" sz="2400" i="1" dirty="0">
                <a:latin typeface="+mn-lt"/>
              </a:rPr>
              <a:t>head-&gt;next-&gt; </a:t>
            </a:r>
            <a:r>
              <a:rPr lang="en-GB" altLang="en-US" sz="2400" i="1" dirty="0" err="1">
                <a:latin typeface="+mn-lt"/>
              </a:rPr>
              <a:t>prev</a:t>
            </a:r>
            <a:r>
              <a:rPr lang="en-GB" altLang="en-US" sz="2400" i="1" dirty="0">
                <a:latin typeface="+mn-lt"/>
              </a:rPr>
              <a:t> </a:t>
            </a:r>
            <a:r>
              <a:rPr lang="en-GB" altLang="en-US" sz="2400" dirty="0" err="1">
                <a:latin typeface="+mn-lt"/>
              </a:rPr>
              <a:t>menunjuk</a:t>
            </a:r>
            <a:r>
              <a:rPr lang="en-GB" altLang="en-US" sz="2400" dirty="0">
                <a:latin typeface="+mn-lt"/>
              </a:rPr>
              <a:t> </a:t>
            </a:r>
            <a:r>
              <a:rPr lang="en-GB" altLang="en-US" sz="2400" i="1" dirty="0">
                <a:latin typeface="+mn-lt"/>
              </a:rPr>
              <a:t>NULL</a:t>
            </a:r>
          </a:p>
        </p:txBody>
      </p:sp>
      <p:grpSp>
        <p:nvGrpSpPr>
          <p:cNvPr id="36869" name="Group 59"/>
          <p:cNvGrpSpPr>
            <a:grpSpLocks/>
          </p:cNvGrpSpPr>
          <p:nvPr/>
        </p:nvGrpSpPr>
        <p:grpSpPr bwMode="auto">
          <a:xfrm>
            <a:off x="2326870" y="2688957"/>
            <a:ext cx="8229600" cy="2271713"/>
            <a:chOff x="336" y="1440"/>
            <a:chExt cx="5184" cy="1431"/>
          </a:xfrm>
        </p:grpSpPr>
        <p:sp>
          <p:nvSpPr>
            <p:cNvPr id="36870" name="Rectangle 5"/>
            <p:cNvSpPr>
              <a:spLocks noChangeArrowheads="1"/>
            </p:cNvSpPr>
            <p:nvPr/>
          </p:nvSpPr>
          <p:spPr bwMode="auto">
            <a:xfrm>
              <a:off x="960" y="1680"/>
              <a:ext cx="480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71" name="Rectangle 6"/>
            <p:cNvSpPr>
              <a:spLocks noChangeArrowheads="1"/>
            </p:cNvSpPr>
            <p:nvPr/>
          </p:nvSpPr>
          <p:spPr bwMode="auto">
            <a:xfrm>
              <a:off x="960" y="1920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72" name="Text Box 7"/>
            <p:cNvSpPr txBox="1">
              <a:spLocks noChangeArrowheads="1"/>
            </p:cNvSpPr>
            <p:nvPr/>
          </p:nvSpPr>
          <p:spPr bwMode="auto">
            <a:xfrm>
              <a:off x="1056" y="1680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8</a:t>
              </a:r>
            </a:p>
          </p:txBody>
        </p:sp>
        <p:sp>
          <p:nvSpPr>
            <p:cNvPr id="36873" name="Line 8"/>
            <p:cNvSpPr>
              <a:spLocks noChangeShapeType="1"/>
            </p:cNvSpPr>
            <p:nvPr/>
          </p:nvSpPr>
          <p:spPr bwMode="auto">
            <a:xfrm flipH="1">
              <a:off x="816" y="20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4" name="Line 9"/>
            <p:cNvSpPr>
              <a:spLocks noChangeShapeType="1"/>
            </p:cNvSpPr>
            <p:nvPr/>
          </p:nvSpPr>
          <p:spPr bwMode="auto">
            <a:xfrm>
              <a:off x="768" y="225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5" name="Line 10"/>
            <p:cNvSpPr>
              <a:spLocks noChangeShapeType="1"/>
            </p:cNvSpPr>
            <p:nvPr/>
          </p:nvSpPr>
          <p:spPr bwMode="auto">
            <a:xfrm>
              <a:off x="768" y="230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6" name="Line 11"/>
            <p:cNvSpPr>
              <a:spLocks noChangeShapeType="1"/>
            </p:cNvSpPr>
            <p:nvPr/>
          </p:nvSpPr>
          <p:spPr bwMode="auto">
            <a:xfrm flipH="1">
              <a:off x="816" y="2016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7" name="Rectangle 12"/>
            <p:cNvSpPr>
              <a:spLocks noChangeArrowheads="1"/>
            </p:cNvSpPr>
            <p:nvPr/>
          </p:nvSpPr>
          <p:spPr bwMode="auto">
            <a:xfrm>
              <a:off x="960" y="2112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78" name="Line 13"/>
            <p:cNvSpPr>
              <a:spLocks noChangeShapeType="1"/>
            </p:cNvSpPr>
            <p:nvPr/>
          </p:nvSpPr>
          <p:spPr bwMode="auto">
            <a:xfrm>
              <a:off x="1200" y="2208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9" name="Rectangle 14"/>
            <p:cNvSpPr>
              <a:spLocks noChangeArrowheads="1"/>
            </p:cNvSpPr>
            <p:nvPr/>
          </p:nvSpPr>
          <p:spPr bwMode="auto">
            <a:xfrm>
              <a:off x="1824" y="1680"/>
              <a:ext cx="480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80" name="Rectangle 15"/>
            <p:cNvSpPr>
              <a:spLocks noChangeArrowheads="1"/>
            </p:cNvSpPr>
            <p:nvPr/>
          </p:nvSpPr>
          <p:spPr bwMode="auto">
            <a:xfrm>
              <a:off x="1824" y="1920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81" name="Text Box 16"/>
            <p:cNvSpPr txBox="1">
              <a:spLocks noChangeArrowheads="1"/>
            </p:cNvSpPr>
            <p:nvPr/>
          </p:nvSpPr>
          <p:spPr bwMode="auto">
            <a:xfrm>
              <a:off x="1920" y="1680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10</a:t>
              </a:r>
            </a:p>
          </p:txBody>
        </p:sp>
        <p:sp>
          <p:nvSpPr>
            <p:cNvPr id="36882" name="Rectangle 18"/>
            <p:cNvSpPr>
              <a:spLocks noChangeArrowheads="1"/>
            </p:cNvSpPr>
            <p:nvPr/>
          </p:nvSpPr>
          <p:spPr bwMode="auto">
            <a:xfrm>
              <a:off x="1824" y="2112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83" name="Text Box 19"/>
            <p:cNvSpPr txBox="1">
              <a:spLocks noChangeArrowheads="1"/>
            </p:cNvSpPr>
            <p:nvPr/>
          </p:nvSpPr>
          <p:spPr bwMode="auto">
            <a:xfrm>
              <a:off x="624" y="2304"/>
              <a:ext cx="4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null</a:t>
              </a:r>
            </a:p>
          </p:txBody>
        </p:sp>
        <p:sp>
          <p:nvSpPr>
            <p:cNvPr id="36884" name="Line 20"/>
            <p:cNvSpPr>
              <a:spLocks noChangeShapeType="1"/>
            </p:cNvSpPr>
            <p:nvPr/>
          </p:nvSpPr>
          <p:spPr bwMode="auto">
            <a:xfrm flipV="1">
              <a:off x="576" y="1785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5" name="Text Box 21"/>
            <p:cNvSpPr txBox="1">
              <a:spLocks noChangeArrowheads="1"/>
            </p:cNvSpPr>
            <p:nvPr/>
          </p:nvSpPr>
          <p:spPr bwMode="auto">
            <a:xfrm>
              <a:off x="336" y="1584"/>
              <a:ext cx="4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head</a:t>
              </a:r>
            </a:p>
          </p:txBody>
        </p:sp>
        <p:sp>
          <p:nvSpPr>
            <p:cNvPr id="36886" name="Line 22"/>
            <p:cNvSpPr>
              <a:spLocks noChangeShapeType="1"/>
            </p:cNvSpPr>
            <p:nvPr/>
          </p:nvSpPr>
          <p:spPr bwMode="auto">
            <a:xfrm flipH="1" flipV="1">
              <a:off x="4896" y="1776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7" name="Text Box 23"/>
            <p:cNvSpPr txBox="1">
              <a:spLocks noChangeArrowheads="1"/>
            </p:cNvSpPr>
            <p:nvPr/>
          </p:nvSpPr>
          <p:spPr bwMode="auto">
            <a:xfrm>
              <a:off x="5040" y="1584"/>
              <a:ext cx="4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tail</a:t>
              </a:r>
            </a:p>
          </p:txBody>
        </p:sp>
        <p:sp>
          <p:nvSpPr>
            <p:cNvPr id="36888" name="Rectangle 24"/>
            <p:cNvSpPr>
              <a:spLocks noChangeArrowheads="1"/>
            </p:cNvSpPr>
            <p:nvPr/>
          </p:nvSpPr>
          <p:spPr bwMode="auto">
            <a:xfrm>
              <a:off x="4416" y="1680"/>
              <a:ext cx="480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89" name="Rectangle 25"/>
            <p:cNvSpPr>
              <a:spLocks noChangeArrowheads="1"/>
            </p:cNvSpPr>
            <p:nvPr/>
          </p:nvSpPr>
          <p:spPr bwMode="auto">
            <a:xfrm>
              <a:off x="4416" y="1920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90" name="Text Box 26"/>
            <p:cNvSpPr txBox="1">
              <a:spLocks noChangeArrowheads="1"/>
            </p:cNvSpPr>
            <p:nvPr/>
          </p:nvSpPr>
          <p:spPr bwMode="auto">
            <a:xfrm>
              <a:off x="4512" y="1680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6</a:t>
              </a:r>
            </a:p>
          </p:txBody>
        </p:sp>
        <p:sp>
          <p:nvSpPr>
            <p:cNvPr id="36891" name="Rectangle 27"/>
            <p:cNvSpPr>
              <a:spLocks noChangeArrowheads="1"/>
            </p:cNvSpPr>
            <p:nvPr/>
          </p:nvSpPr>
          <p:spPr bwMode="auto">
            <a:xfrm>
              <a:off x="4416" y="2112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92" name="Line 28"/>
            <p:cNvSpPr>
              <a:spLocks noChangeShapeType="1"/>
            </p:cNvSpPr>
            <p:nvPr/>
          </p:nvSpPr>
          <p:spPr bwMode="auto">
            <a:xfrm flipH="1">
              <a:off x="5040" y="220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3" name="Line 29"/>
            <p:cNvSpPr>
              <a:spLocks noChangeShapeType="1"/>
            </p:cNvSpPr>
            <p:nvPr/>
          </p:nvSpPr>
          <p:spPr bwMode="auto">
            <a:xfrm>
              <a:off x="4992" y="244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4" name="Line 30"/>
            <p:cNvSpPr>
              <a:spLocks noChangeShapeType="1"/>
            </p:cNvSpPr>
            <p:nvPr/>
          </p:nvSpPr>
          <p:spPr bwMode="auto">
            <a:xfrm>
              <a:off x="4992" y="249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5" name="Text Box 31"/>
            <p:cNvSpPr txBox="1">
              <a:spLocks noChangeArrowheads="1"/>
            </p:cNvSpPr>
            <p:nvPr/>
          </p:nvSpPr>
          <p:spPr bwMode="auto">
            <a:xfrm>
              <a:off x="4848" y="2448"/>
              <a:ext cx="4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null</a:t>
              </a:r>
            </a:p>
          </p:txBody>
        </p:sp>
        <p:sp>
          <p:nvSpPr>
            <p:cNvPr id="36896" name="Line 32"/>
            <p:cNvSpPr>
              <a:spLocks noChangeShapeType="1"/>
            </p:cNvSpPr>
            <p:nvPr/>
          </p:nvSpPr>
          <p:spPr bwMode="auto">
            <a:xfrm>
              <a:off x="4656" y="2208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7" name="Rectangle 33"/>
            <p:cNvSpPr>
              <a:spLocks noChangeArrowheads="1"/>
            </p:cNvSpPr>
            <p:nvPr/>
          </p:nvSpPr>
          <p:spPr bwMode="auto">
            <a:xfrm>
              <a:off x="3552" y="1680"/>
              <a:ext cx="480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98" name="Rectangle 34"/>
            <p:cNvSpPr>
              <a:spLocks noChangeArrowheads="1"/>
            </p:cNvSpPr>
            <p:nvPr/>
          </p:nvSpPr>
          <p:spPr bwMode="auto">
            <a:xfrm>
              <a:off x="3552" y="1920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99" name="Text Box 35"/>
            <p:cNvSpPr txBox="1">
              <a:spLocks noChangeArrowheads="1"/>
            </p:cNvSpPr>
            <p:nvPr/>
          </p:nvSpPr>
          <p:spPr bwMode="auto">
            <a:xfrm>
              <a:off x="3648" y="1680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5</a:t>
              </a:r>
            </a:p>
          </p:txBody>
        </p:sp>
        <p:sp>
          <p:nvSpPr>
            <p:cNvPr id="36900" name="Rectangle 36"/>
            <p:cNvSpPr>
              <a:spLocks noChangeArrowheads="1"/>
            </p:cNvSpPr>
            <p:nvPr/>
          </p:nvSpPr>
          <p:spPr bwMode="auto">
            <a:xfrm>
              <a:off x="3552" y="2112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901" name="Line 37"/>
            <p:cNvSpPr>
              <a:spLocks noChangeShapeType="1"/>
            </p:cNvSpPr>
            <p:nvPr/>
          </p:nvSpPr>
          <p:spPr bwMode="auto">
            <a:xfrm>
              <a:off x="3792" y="2208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02" name="Line 38"/>
            <p:cNvSpPr>
              <a:spLocks noChangeShapeType="1"/>
            </p:cNvSpPr>
            <p:nvPr/>
          </p:nvSpPr>
          <p:spPr bwMode="auto">
            <a:xfrm flipH="1">
              <a:off x="4032" y="2016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03" name="Rectangle 39"/>
            <p:cNvSpPr>
              <a:spLocks noChangeArrowheads="1"/>
            </p:cNvSpPr>
            <p:nvPr/>
          </p:nvSpPr>
          <p:spPr bwMode="auto">
            <a:xfrm>
              <a:off x="2688" y="1680"/>
              <a:ext cx="480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904" name="Rectangle 40"/>
            <p:cNvSpPr>
              <a:spLocks noChangeArrowheads="1"/>
            </p:cNvSpPr>
            <p:nvPr/>
          </p:nvSpPr>
          <p:spPr bwMode="auto">
            <a:xfrm>
              <a:off x="2688" y="1920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905" name="Text Box 41"/>
            <p:cNvSpPr txBox="1">
              <a:spLocks noChangeArrowheads="1"/>
            </p:cNvSpPr>
            <p:nvPr/>
          </p:nvSpPr>
          <p:spPr bwMode="auto">
            <a:xfrm>
              <a:off x="2784" y="1680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3</a:t>
              </a:r>
            </a:p>
          </p:txBody>
        </p:sp>
        <p:sp>
          <p:nvSpPr>
            <p:cNvPr id="36906" name="Rectangle 42"/>
            <p:cNvSpPr>
              <a:spLocks noChangeArrowheads="1"/>
            </p:cNvSpPr>
            <p:nvPr/>
          </p:nvSpPr>
          <p:spPr bwMode="auto">
            <a:xfrm>
              <a:off x="2688" y="2112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907" name="Line 43"/>
            <p:cNvSpPr>
              <a:spLocks noChangeShapeType="1"/>
            </p:cNvSpPr>
            <p:nvPr/>
          </p:nvSpPr>
          <p:spPr bwMode="auto">
            <a:xfrm>
              <a:off x="2064" y="2208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08" name="Line 44"/>
            <p:cNvSpPr>
              <a:spLocks noChangeShapeType="1"/>
            </p:cNvSpPr>
            <p:nvPr/>
          </p:nvSpPr>
          <p:spPr bwMode="auto">
            <a:xfrm flipH="1">
              <a:off x="2304" y="2016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09" name="Line 45"/>
            <p:cNvSpPr>
              <a:spLocks noChangeShapeType="1"/>
            </p:cNvSpPr>
            <p:nvPr/>
          </p:nvSpPr>
          <p:spPr bwMode="auto">
            <a:xfrm>
              <a:off x="2928" y="2208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10" name="Line 46"/>
            <p:cNvSpPr>
              <a:spLocks noChangeShapeType="1"/>
            </p:cNvSpPr>
            <p:nvPr/>
          </p:nvSpPr>
          <p:spPr bwMode="auto">
            <a:xfrm flipH="1">
              <a:off x="3168" y="2016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11" name="Line 47"/>
            <p:cNvSpPr>
              <a:spLocks noChangeShapeType="1"/>
            </p:cNvSpPr>
            <p:nvPr/>
          </p:nvSpPr>
          <p:spPr bwMode="auto">
            <a:xfrm flipV="1">
              <a:off x="1200" y="2304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12" name="Text Box 48"/>
            <p:cNvSpPr txBox="1">
              <a:spLocks noChangeArrowheads="1"/>
            </p:cNvSpPr>
            <p:nvPr/>
          </p:nvSpPr>
          <p:spPr bwMode="auto">
            <a:xfrm>
              <a:off x="864" y="2640"/>
              <a:ext cx="6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hapus</a:t>
              </a:r>
            </a:p>
          </p:txBody>
        </p:sp>
        <p:sp>
          <p:nvSpPr>
            <p:cNvPr id="36913" name="Line 49"/>
            <p:cNvSpPr>
              <a:spLocks noChangeShapeType="1"/>
            </p:cNvSpPr>
            <p:nvPr/>
          </p:nvSpPr>
          <p:spPr bwMode="auto">
            <a:xfrm flipH="1">
              <a:off x="1680" y="2016"/>
              <a:ext cx="0" cy="24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14" name="Line 50"/>
            <p:cNvSpPr>
              <a:spLocks noChangeShapeType="1"/>
            </p:cNvSpPr>
            <p:nvPr/>
          </p:nvSpPr>
          <p:spPr bwMode="auto">
            <a:xfrm>
              <a:off x="1632" y="2256"/>
              <a:ext cx="96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15" name="Line 51"/>
            <p:cNvSpPr>
              <a:spLocks noChangeShapeType="1"/>
            </p:cNvSpPr>
            <p:nvPr/>
          </p:nvSpPr>
          <p:spPr bwMode="auto">
            <a:xfrm>
              <a:off x="1632" y="2304"/>
              <a:ext cx="96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16" name="Line 52"/>
            <p:cNvSpPr>
              <a:spLocks noChangeShapeType="1"/>
            </p:cNvSpPr>
            <p:nvPr/>
          </p:nvSpPr>
          <p:spPr bwMode="auto">
            <a:xfrm flipH="1">
              <a:off x="1680" y="2016"/>
              <a:ext cx="384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 type="oval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17" name="Text Box 53"/>
            <p:cNvSpPr txBox="1">
              <a:spLocks noChangeArrowheads="1"/>
            </p:cNvSpPr>
            <p:nvPr/>
          </p:nvSpPr>
          <p:spPr bwMode="auto">
            <a:xfrm>
              <a:off x="1440" y="2352"/>
              <a:ext cx="4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null</a:t>
              </a:r>
            </a:p>
          </p:txBody>
        </p:sp>
        <p:sp>
          <p:nvSpPr>
            <p:cNvPr id="36918" name="Oval 58"/>
            <p:cNvSpPr>
              <a:spLocks noChangeArrowheads="1"/>
            </p:cNvSpPr>
            <p:nvPr/>
          </p:nvSpPr>
          <p:spPr bwMode="auto">
            <a:xfrm>
              <a:off x="816" y="1440"/>
              <a:ext cx="768" cy="1056"/>
            </a:xfrm>
            <a:prstGeom prst="ellips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57456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3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E45E086-A8B9-43DF-9088-958D2C3D6768}" type="slidenum">
              <a:rPr lang="en-US" altLang="en-US"/>
              <a:pPr eaLnBrk="1" hangingPunct="1"/>
              <a:t>46</a:t>
            </a:fld>
            <a:endParaRPr lang="en-US" altLang="en-US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Hapus Simpul Awal</a:t>
            </a:r>
          </a:p>
        </p:txBody>
      </p:sp>
      <p:sp>
        <p:nvSpPr>
          <p:cNvPr id="37892" name="Text Box 3"/>
          <p:cNvSpPr txBox="1">
            <a:spLocks noChangeArrowheads="1"/>
          </p:cNvSpPr>
          <p:nvPr/>
        </p:nvSpPr>
        <p:spPr bwMode="auto">
          <a:xfrm>
            <a:off x="1219200" y="1889759"/>
            <a:ext cx="762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en-US" sz="2400" dirty="0">
                <a:latin typeface="+mn-lt"/>
              </a:rPr>
              <a:t>3. </a:t>
            </a:r>
            <a:r>
              <a:rPr lang="en-GB" altLang="en-US" sz="2400" i="1" dirty="0">
                <a:latin typeface="+mn-lt"/>
              </a:rPr>
              <a:t>head</a:t>
            </a:r>
            <a:r>
              <a:rPr lang="en-GB" altLang="en-US" sz="2400" dirty="0">
                <a:latin typeface="+mn-lt"/>
              </a:rPr>
              <a:t> </a:t>
            </a:r>
            <a:r>
              <a:rPr lang="en-GB" altLang="en-US" sz="2400" dirty="0" err="1">
                <a:latin typeface="+mn-lt"/>
              </a:rPr>
              <a:t>menunjuk</a:t>
            </a:r>
            <a:r>
              <a:rPr lang="en-GB" altLang="en-US" sz="2400" dirty="0">
                <a:latin typeface="+mn-lt"/>
              </a:rPr>
              <a:t> </a:t>
            </a:r>
            <a:r>
              <a:rPr lang="en-GB" altLang="en-US" sz="2400" i="1" dirty="0" err="1">
                <a:latin typeface="+mn-lt"/>
              </a:rPr>
              <a:t>hapus</a:t>
            </a:r>
            <a:r>
              <a:rPr lang="en-GB" altLang="en-US" sz="2400" i="1" dirty="0">
                <a:latin typeface="+mn-lt"/>
              </a:rPr>
              <a:t>-&gt;next</a:t>
            </a:r>
          </a:p>
        </p:txBody>
      </p:sp>
      <p:grpSp>
        <p:nvGrpSpPr>
          <p:cNvPr id="37893" name="Group 54"/>
          <p:cNvGrpSpPr>
            <a:grpSpLocks/>
          </p:cNvGrpSpPr>
          <p:nvPr/>
        </p:nvGrpSpPr>
        <p:grpSpPr bwMode="auto">
          <a:xfrm>
            <a:off x="2576593" y="2703164"/>
            <a:ext cx="7772400" cy="2195513"/>
            <a:chOff x="624" y="1488"/>
            <a:chExt cx="4896" cy="1383"/>
          </a:xfrm>
        </p:grpSpPr>
        <p:sp>
          <p:nvSpPr>
            <p:cNvPr id="37894" name="Rectangle 4"/>
            <p:cNvSpPr>
              <a:spLocks noChangeArrowheads="1"/>
            </p:cNvSpPr>
            <p:nvPr/>
          </p:nvSpPr>
          <p:spPr bwMode="auto">
            <a:xfrm>
              <a:off x="960" y="1680"/>
              <a:ext cx="480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7895" name="Rectangle 5"/>
            <p:cNvSpPr>
              <a:spLocks noChangeArrowheads="1"/>
            </p:cNvSpPr>
            <p:nvPr/>
          </p:nvSpPr>
          <p:spPr bwMode="auto">
            <a:xfrm>
              <a:off x="960" y="1920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7896" name="Text Box 6"/>
            <p:cNvSpPr txBox="1">
              <a:spLocks noChangeArrowheads="1"/>
            </p:cNvSpPr>
            <p:nvPr/>
          </p:nvSpPr>
          <p:spPr bwMode="auto">
            <a:xfrm>
              <a:off x="1056" y="1680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8</a:t>
              </a:r>
            </a:p>
          </p:txBody>
        </p:sp>
        <p:sp>
          <p:nvSpPr>
            <p:cNvPr id="37897" name="Line 7"/>
            <p:cNvSpPr>
              <a:spLocks noChangeShapeType="1"/>
            </p:cNvSpPr>
            <p:nvPr/>
          </p:nvSpPr>
          <p:spPr bwMode="auto">
            <a:xfrm flipH="1">
              <a:off x="816" y="20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898" name="Line 8"/>
            <p:cNvSpPr>
              <a:spLocks noChangeShapeType="1"/>
            </p:cNvSpPr>
            <p:nvPr/>
          </p:nvSpPr>
          <p:spPr bwMode="auto">
            <a:xfrm>
              <a:off x="768" y="225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899" name="Line 9"/>
            <p:cNvSpPr>
              <a:spLocks noChangeShapeType="1"/>
            </p:cNvSpPr>
            <p:nvPr/>
          </p:nvSpPr>
          <p:spPr bwMode="auto">
            <a:xfrm>
              <a:off x="768" y="230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0" name="Line 10"/>
            <p:cNvSpPr>
              <a:spLocks noChangeShapeType="1"/>
            </p:cNvSpPr>
            <p:nvPr/>
          </p:nvSpPr>
          <p:spPr bwMode="auto">
            <a:xfrm flipH="1">
              <a:off x="816" y="2016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1" name="Rectangle 11"/>
            <p:cNvSpPr>
              <a:spLocks noChangeArrowheads="1"/>
            </p:cNvSpPr>
            <p:nvPr/>
          </p:nvSpPr>
          <p:spPr bwMode="auto">
            <a:xfrm>
              <a:off x="960" y="2112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7902" name="Line 12"/>
            <p:cNvSpPr>
              <a:spLocks noChangeShapeType="1"/>
            </p:cNvSpPr>
            <p:nvPr/>
          </p:nvSpPr>
          <p:spPr bwMode="auto">
            <a:xfrm>
              <a:off x="1200" y="2208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3" name="Rectangle 13"/>
            <p:cNvSpPr>
              <a:spLocks noChangeArrowheads="1"/>
            </p:cNvSpPr>
            <p:nvPr/>
          </p:nvSpPr>
          <p:spPr bwMode="auto">
            <a:xfrm>
              <a:off x="1824" y="1680"/>
              <a:ext cx="480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7904" name="Rectangle 14"/>
            <p:cNvSpPr>
              <a:spLocks noChangeArrowheads="1"/>
            </p:cNvSpPr>
            <p:nvPr/>
          </p:nvSpPr>
          <p:spPr bwMode="auto">
            <a:xfrm>
              <a:off x="1824" y="1920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7905" name="Text Box 15"/>
            <p:cNvSpPr txBox="1">
              <a:spLocks noChangeArrowheads="1"/>
            </p:cNvSpPr>
            <p:nvPr/>
          </p:nvSpPr>
          <p:spPr bwMode="auto">
            <a:xfrm>
              <a:off x="1920" y="1680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10</a:t>
              </a:r>
            </a:p>
          </p:txBody>
        </p:sp>
        <p:sp>
          <p:nvSpPr>
            <p:cNvPr id="37906" name="Rectangle 16"/>
            <p:cNvSpPr>
              <a:spLocks noChangeArrowheads="1"/>
            </p:cNvSpPr>
            <p:nvPr/>
          </p:nvSpPr>
          <p:spPr bwMode="auto">
            <a:xfrm>
              <a:off x="1824" y="2112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7907" name="Text Box 17"/>
            <p:cNvSpPr txBox="1">
              <a:spLocks noChangeArrowheads="1"/>
            </p:cNvSpPr>
            <p:nvPr/>
          </p:nvSpPr>
          <p:spPr bwMode="auto">
            <a:xfrm>
              <a:off x="624" y="2304"/>
              <a:ext cx="4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null</a:t>
              </a:r>
            </a:p>
          </p:txBody>
        </p:sp>
        <p:sp>
          <p:nvSpPr>
            <p:cNvPr id="37908" name="Line 18"/>
            <p:cNvSpPr>
              <a:spLocks noChangeShapeType="1"/>
            </p:cNvSpPr>
            <p:nvPr/>
          </p:nvSpPr>
          <p:spPr bwMode="auto">
            <a:xfrm flipV="1">
              <a:off x="2064" y="2304"/>
              <a:ext cx="0" cy="336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9" name="Text Box 19"/>
            <p:cNvSpPr txBox="1">
              <a:spLocks noChangeArrowheads="1"/>
            </p:cNvSpPr>
            <p:nvPr/>
          </p:nvSpPr>
          <p:spPr bwMode="auto">
            <a:xfrm>
              <a:off x="1824" y="2640"/>
              <a:ext cx="4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head</a:t>
              </a:r>
            </a:p>
          </p:txBody>
        </p:sp>
        <p:sp>
          <p:nvSpPr>
            <p:cNvPr id="37910" name="Line 20"/>
            <p:cNvSpPr>
              <a:spLocks noChangeShapeType="1"/>
            </p:cNvSpPr>
            <p:nvPr/>
          </p:nvSpPr>
          <p:spPr bwMode="auto">
            <a:xfrm flipH="1" flipV="1">
              <a:off x="4896" y="1776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11" name="Text Box 21"/>
            <p:cNvSpPr txBox="1">
              <a:spLocks noChangeArrowheads="1"/>
            </p:cNvSpPr>
            <p:nvPr/>
          </p:nvSpPr>
          <p:spPr bwMode="auto">
            <a:xfrm>
              <a:off x="5040" y="1584"/>
              <a:ext cx="4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tail</a:t>
              </a:r>
            </a:p>
          </p:txBody>
        </p:sp>
        <p:sp>
          <p:nvSpPr>
            <p:cNvPr id="37912" name="Rectangle 22"/>
            <p:cNvSpPr>
              <a:spLocks noChangeArrowheads="1"/>
            </p:cNvSpPr>
            <p:nvPr/>
          </p:nvSpPr>
          <p:spPr bwMode="auto">
            <a:xfrm>
              <a:off x="4416" y="1680"/>
              <a:ext cx="480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7913" name="Rectangle 23"/>
            <p:cNvSpPr>
              <a:spLocks noChangeArrowheads="1"/>
            </p:cNvSpPr>
            <p:nvPr/>
          </p:nvSpPr>
          <p:spPr bwMode="auto">
            <a:xfrm>
              <a:off x="4416" y="1920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7914" name="Text Box 24"/>
            <p:cNvSpPr txBox="1">
              <a:spLocks noChangeArrowheads="1"/>
            </p:cNvSpPr>
            <p:nvPr/>
          </p:nvSpPr>
          <p:spPr bwMode="auto">
            <a:xfrm>
              <a:off x="4512" y="1680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6</a:t>
              </a:r>
            </a:p>
          </p:txBody>
        </p:sp>
        <p:sp>
          <p:nvSpPr>
            <p:cNvPr id="37915" name="Rectangle 25"/>
            <p:cNvSpPr>
              <a:spLocks noChangeArrowheads="1"/>
            </p:cNvSpPr>
            <p:nvPr/>
          </p:nvSpPr>
          <p:spPr bwMode="auto">
            <a:xfrm>
              <a:off x="4416" y="2112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7916" name="Line 26"/>
            <p:cNvSpPr>
              <a:spLocks noChangeShapeType="1"/>
            </p:cNvSpPr>
            <p:nvPr/>
          </p:nvSpPr>
          <p:spPr bwMode="auto">
            <a:xfrm flipH="1">
              <a:off x="5040" y="220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17" name="Line 27"/>
            <p:cNvSpPr>
              <a:spLocks noChangeShapeType="1"/>
            </p:cNvSpPr>
            <p:nvPr/>
          </p:nvSpPr>
          <p:spPr bwMode="auto">
            <a:xfrm>
              <a:off x="4992" y="244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18" name="Line 28"/>
            <p:cNvSpPr>
              <a:spLocks noChangeShapeType="1"/>
            </p:cNvSpPr>
            <p:nvPr/>
          </p:nvSpPr>
          <p:spPr bwMode="auto">
            <a:xfrm>
              <a:off x="4992" y="249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19" name="Text Box 29"/>
            <p:cNvSpPr txBox="1">
              <a:spLocks noChangeArrowheads="1"/>
            </p:cNvSpPr>
            <p:nvPr/>
          </p:nvSpPr>
          <p:spPr bwMode="auto">
            <a:xfrm>
              <a:off x="4848" y="2448"/>
              <a:ext cx="4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null</a:t>
              </a:r>
            </a:p>
          </p:txBody>
        </p:sp>
        <p:sp>
          <p:nvSpPr>
            <p:cNvPr id="37920" name="Line 30"/>
            <p:cNvSpPr>
              <a:spLocks noChangeShapeType="1"/>
            </p:cNvSpPr>
            <p:nvPr/>
          </p:nvSpPr>
          <p:spPr bwMode="auto">
            <a:xfrm>
              <a:off x="4656" y="2208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21" name="Rectangle 31"/>
            <p:cNvSpPr>
              <a:spLocks noChangeArrowheads="1"/>
            </p:cNvSpPr>
            <p:nvPr/>
          </p:nvSpPr>
          <p:spPr bwMode="auto">
            <a:xfrm>
              <a:off x="3552" y="1680"/>
              <a:ext cx="480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7922" name="Rectangle 32"/>
            <p:cNvSpPr>
              <a:spLocks noChangeArrowheads="1"/>
            </p:cNvSpPr>
            <p:nvPr/>
          </p:nvSpPr>
          <p:spPr bwMode="auto">
            <a:xfrm>
              <a:off x="3552" y="1920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7923" name="Text Box 33"/>
            <p:cNvSpPr txBox="1">
              <a:spLocks noChangeArrowheads="1"/>
            </p:cNvSpPr>
            <p:nvPr/>
          </p:nvSpPr>
          <p:spPr bwMode="auto">
            <a:xfrm>
              <a:off x="3648" y="1680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5</a:t>
              </a:r>
            </a:p>
          </p:txBody>
        </p:sp>
        <p:sp>
          <p:nvSpPr>
            <p:cNvPr id="37924" name="Rectangle 34"/>
            <p:cNvSpPr>
              <a:spLocks noChangeArrowheads="1"/>
            </p:cNvSpPr>
            <p:nvPr/>
          </p:nvSpPr>
          <p:spPr bwMode="auto">
            <a:xfrm>
              <a:off x="3552" y="2112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7925" name="Line 35"/>
            <p:cNvSpPr>
              <a:spLocks noChangeShapeType="1"/>
            </p:cNvSpPr>
            <p:nvPr/>
          </p:nvSpPr>
          <p:spPr bwMode="auto">
            <a:xfrm>
              <a:off x="3792" y="2208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26" name="Line 36"/>
            <p:cNvSpPr>
              <a:spLocks noChangeShapeType="1"/>
            </p:cNvSpPr>
            <p:nvPr/>
          </p:nvSpPr>
          <p:spPr bwMode="auto">
            <a:xfrm flipH="1">
              <a:off x="4032" y="2016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27" name="Rectangle 37"/>
            <p:cNvSpPr>
              <a:spLocks noChangeArrowheads="1"/>
            </p:cNvSpPr>
            <p:nvPr/>
          </p:nvSpPr>
          <p:spPr bwMode="auto">
            <a:xfrm>
              <a:off x="2688" y="1680"/>
              <a:ext cx="480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7928" name="Rectangle 38"/>
            <p:cNvSpPr>
              <a:spLocks noChangeArrowheads="1"/>
            </p:cNvSpPr>
            <p:nvPr/>
          </p:nvSpPr>
          <p:spPr bwMode="auto">
            <a:xfrm>
              <a:off x="2688" y="1920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7929" name="Text Box 39"/>
            <p:cNvSpPr txBox="1">
              <a:spLocks noChangeArrowheads="1"/>
            </p:cNvSpPr>
            <p:nvPr/>
          </p:nvSpPr>
          <p:spPr bwMode="auto">
            <a:xfrm>
              <a:off x="2784" y="1680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3</a:t>
              </a:r>
            </a:p>
          </p:txBody>
        </p:sp>
        <p:sp>
          <p:nvSpPr>
            <p:cNvPr id="37930" name="Rectangle 40"/>
            <p:cNvSpPr>
              <a:spLocks noChangeArrowheads="1"/>
            </p:cNvSpPr>
            <p:nvPr/>
          </p:nvSpPr>
          <p:spPr bwMode="auto">
            <a:xfrm>
              <a:off x="2688" y="2112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7931" name="Line 41"/>
            <p:cNvSpPr>
              <a:spLocks noChangeShapeType="1"/>
            </p:cNvSpPr>
            <p:nvPr/>
          </p:nvSpPr>
          <p:spPr bwMode="auto">
            <a:xfrm>
              <a:off x="2064" y="2208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32" name="Line 42"/>
            <p:cNvSpPr>
              <a:spLocks noChangeShapeType="1"/>
            </p:cNvSpPr>
            <p:nvPr/>
          </p:nvSpPr>
          <p:spPr bwMode="auto">
            <a:xfrm flipH="1">
              <a:off x="2304" y="2016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33" name="Line 43"/>
            <p:cNvSpPr>
              <a:spLocks noChangeShapeType="1"/>
            </p:cNvSpPr>
            <p:nvPr/>
          </p:nvSpPr>
          <p:spPr bwMode="auto">
            <a:xfrm>
              <a:off x="2928" y="2208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34" name="Line 44"/>
            <p:cNvSpPr>
              <a:spLocks noChangeShapeType="1"/>
            </p:cNvSpPr>
            <p:nvPr/>
          </p:nvSpPr>
          <p:spPr bwMode="auto">
            <a:xfrm flipH="1">
              <a:off x="3168" y="2016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35" name="Line 45"/>
            <p:cNvSpPr>
              <a:spLocks noChangeShapeType="1"/>
            </p:cNvSpPr>
            <p:nvPr/>
          </p:nvSpPr>
          <p:spPr bwMode="auto">
            <a:xfrm flipV="1">
              <a:off x="1200" y="2304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36" name="Text Box 46"/>
            <p:cNvSpPr txBox="1">
              <a:spLocks noChangeArrowheads="1"/>
            </p:cNvSpPr>
            <p:nvPr/>
          </p:nvSpPr>
          <p:spPr bwMode="auto">
            <a:xfrm>
              <a:off x="864" y="2640"/>
              <a:ext cx="6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hapus</a:t>
              </a:r>
            </a:p>
          </p:txBody>
        </p:sp>
        <p:sp>
          <p:nvSpPr>
            <p:cNvPr id="37937" name="Line 47"/>
            <p:cNvSpPr>
              <a:spLocks noChangeShapeType="1"/>
            </p:cNvSpPr>
            <p:nvPr/>
          </p:nvSpPr>
          <p:spPr bwMode="auto">
            <a:xfrm flipH="1">
              <a:off x="1680" y="20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38" name="Line 48"/>
            <p:cNvSpPr>
              <a:spLocks noChangeShapeType="1"/>
            </p:cNvSpPr>
            <p:nvPr/>
          </p:nvSpPr>
          <p:spPr bwMode="auto">
            <a:xfrm>
              <a:off x="1632" y="225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39" name="Line 49"/>
            <p:cNvSpPr>
              <a:spLocks noChangeShapeType="1"/>
            </p:cNvSpPr>
            <p:nvPr/>
          </p:nvSpPr>
          <p:spPr bwMode="auto">
            <a:xfrm>
              <a:off x="1632" y="230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40" name="Line 50"/>
            <p:cNvSpPr>
              <a:spLocks noChangeShapeType="1"/>
            </p:cNvSpPr>
            <p:nvPr/>
          </p:nvSpPr>
          <p:spPr bwMode="auto">
            <a:xfrm flipH="1">
              <a:off x="1680" y="2016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41" name="Text Box 51"/>
            <p:cNvSpPr txBox="1">
              <a:spLocks noChangeArrowheads="1"/>
            </p:cNvSpPr>
            <p:nvPr/>
          </p:nvSpPr>
          <p:spPr bwMode="auto">
            <a:xfrm>
              <a:off x="1440" y="2352"/>
              <a:ext cx="4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null</a:t>
              </a:r>
            </a:p>
          </p:txBody>
        </p:sp>
        <p:sp>
          <p:nvSpPr>
            <p:cNvPr id="37942" name="Oval 53"/>
            <p:cNvSpPr>
              <a:spLocks noChangeArrowheads="1"/>
            </p:cNvSpPr>
            <p:nvPr/>
          </p:nvSpPr>
          <p:spPr bwMode="auto">
            <a:xfrm>
              <a:off x="816" y="1488"/>
              <a:ext cx="768" cy="1056"/>
            </a:xfrm>
            <a:prstGeom prst="ellips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18343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3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07EF039-0A8F-4B32-8185-243AC6E79FA3}" type="slidenum">
              <a:rPr lang="en-US" altLang="en-US"/>
              <a:pPr eaLnBrk="1" hangingPunct="1"/>
              <a:t>47</a:t>
            </a:fld>
            <a:endParaRPr lang="en-US" altLang="en-US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Hapus Simpul Awal</a:t>
            </a:r>
          </a:p>
        </p:txBody>
      </p:sp>
      <p:sp>
        <p:nvSpPr>
          <p:cNvPr id="38916" name="Text Box 3"/>
          <p:cNvSpPr txBox="1">
            <a:spLocks noChangeArrowheads="1"/>
          </p:cNvSpPr>
          <p:nvPr/>
        </p:nvSpPr>
        <p:spPr bwMode="auto">
          <a:xfrm>
            <a:off x="1219200" y="1897380"/>
            <a:ext cx="762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en-US" sz="2400" dirty="0">
                <a:latin typeface="+mn-lt"/>
              </a:rPr>
              <a:t>4. </a:t>
            </a:r>
            <a:r>
              <a:rPr lang="en-GB" altLang="en-US" sz="2400" i="1" dirty="0" err="1">
                <a:latin typeface="+mn-lt"/>
              </a:rPr>
              <a:t>free_DNode</a:t>
            </a:r>
            <a:r>
              <a:rPr lang="en-GB" altLang="en-US" sz="2400" i="1" dirty="0">
                <a:latin typeface="+mn-lt"/>
              </a:rPr>
              <a:t>(</a:t>
            </a:r>
            <a:r>
              <a:rPr lang="en-GB" altLang="en-US" sz="2400" i="1" dirty="0" err="1">
                <a:latin typeface="+mn-lt"/>
              </a:rPr>
              <a:t>hapus</a:t>
            </a:r>
            <a:r>
              <a:rPr lang="en-GB" altLang="en-US" sz="2400" i="1" dirty="0">
                <a:latin typeface="+mn-lt"/>
              </a:rPr>
              <a:t>)</a:t>
            </a:r>
          </a:p>
        </p:txBody>
      </p:sp>
      <p:grpSp>
        <p:nvGrpSpPr>
          <p:cNvPr id="38917" name="Group 56"/>
          <p:cNvGrpSpPr>
            <a:grpSpLocks/>
          </p:cNvGrpSpPr>
          <p:nvPr/>
        </p:nvGrpSpPr>
        <p:grpSpPr bwMode="auto">
          <a:xfrm>
            <a:off x="2545596" y="2918761"/>
            <a:ext cx="7772400" cy="2271713"/>
            <a:chOff x="624" y="1440"/>
            <a:chExt cx="4896" cy="1431"/>
          </a:xfrm>
        </p:grpSpPr>
        <p:sp>
          <p:nvSpPr>
            <p:cNvPr id="38918" name="Rectangle 4"/>
            <p:cNvSpPr>
              <a:spLocks noChangeArrowheads="1"/>
            </p:cNvSpPr>
            <p:nvPr/>
          </p:nvSpPr>
          <p:spPr bwMode="auto">
            <a:xfrm>
              <a:off x="960" y="1680"/>
              <a:ext cx="480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8919" name="Rectangle 5"/>
            <p:cNvSpPr>
              <a:spLocks noChangeArrowheads="1"/>
            </p:cNvSpPr>
            <p:nvPr/>
          </p:nvSpPr>
          <p:spPr bwMode="auto">
            <a:xfrm>
              <a:off x="960" y="1920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8920" name="Text Box 6"/>
            <p:cNvSpPr txBox="1">
              <a:spLocks noChangeArrowheads="1"/>
            </p:cNvSpPr>
            <p:nvPr/>
          </p:nvSpPr>
          <p:spPr bwMode="auto">
            <a:xfrm>
              <a:off x="1056" y="1680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8</a:t>
              </a:r>
            </a:p>
          </p:txBody>
        </p:sp>
        <p:sp>
          <p:nvSpPr>
            <p:cNvPr id="38921" name="Line 7"/>
            <p:cNvSpPr>
              <a:spLocks noChangeShapeType="1"/>
            </p:cNvSpPr>
            <p:nvPr/>
          </p:nvSpPr>
          <p:spPr bwMode="auto">
            <a:xfrm flipH="1">
              <a:off x="816" y="20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22" name="Line 8"/>
            <p:cNvSpPr>
              <a:spLocks noChangeShapeType="1"/>
            </p:cNvSpPr>
            <p:nvPr/>
          </p:nvSpPr>
          <p:spPr bwMode="auto">
            <a:xfrm>
              <a:off x="768" y="225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23" name="Line 9"/>
            <p:cNvSpPr>
              <a:spLocks noChangeShapeType="1"/>
            </p:cNvSpPr>
            <p:nvPr/>
          </p:nvSpPr>
          <p:spPr bwMode="auto">
            <a:xfrm>
              <a:off x="768" y="230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24" name="Line 10"/>
            <p:cNvSpPr>
              <a:spLocks noChangeShapeType="1"/>
            </p:cNvSpPr>
            <p:nvPr/>
          </p:nvSpPr>
          <p:spPr bwMode="auto">
            <a:xfrm flipH="1">
              <a:off x="816" y="2016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25" name="Rectangle 11"/>
            <p:cNvSpPr>
              <a:spLocks noChangeArrowheads="1"/>
            </p:cNvSpPr>
            <p:nvPr/>
          </p:nvSpPr>
          <p:spPr bwMode="auto">
            <a:xfrm>
              <a:off x="960" y="2112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8926" name="Line 12"/>
            <p:cNvSpPr>
              <a:spLocks noChangeShapeType="1"/>
            </p:cNvSpPr>
            <p:nvPr/>
          </p:nvSpPr>
          <p:spPr bwMode="auto">
            <a:xfrm>
              <a:off x="1200" y="2208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27" name="Rectangle 13"/>
            <p:cNvSpPr>
              <a:spLocks noChangeArrowheads="1"/>
            </p:cNvSpPr>
            <p:nvPr/>
          </p:nvSpPr>
          <p:spPr bwMode="auto">
            <a:xfrm>
              <a:off x="1824" y="1680"/>
              <a:ext cx="480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8928" name="Rectangle 14"/>
            <p:cNvSpPr>
              <a:spLocks noChangeArrowheads="1"/>
            </p:cNvSpPr>
            <p:nvPr/>
          </p:nvSpPr>
          <p:spPr bwMode="auto">
            <a:xfrm>
              <a:off x="1824" y="1920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8929" name="Text Box 15"/>
            <p:cNvSpPr txBox="1">
              <a:spLocks noChangeArrowheads="1"/>
            </p:cNvSpPr>
            <p:nvPr/>
          </p:nvSpPr>
          <p:spPr bwMode="auto">
            <a:xfrm>
              <a:off x="1920" y="1680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dirty="0"/>
                <a:t>10</a:t>
              </a:r>
            </a:p>
          </p:txBody>
        </p:sp>
        <p:sp>
          <p:nvSpPr>
            <p:cNvPr id="38930" name="Rectangle 16"/>
            <p:cNvSpPr>
              <a:spLocks noChangeArrowheads="1"/>
            </p:cNvSpPr>
            <p:nvPr/>
          </p:nvSpPr>
          <p:spPr bwMode="auto">
            <a:xfrm>
              <a:off x="1824" y="2112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8931" name="Text Box 17"/>
            <p:cNvSpPr txBox="1">
              <a:spLocks noChangeArrowheads="1"/>
            </p:cNvSpPr>
            <p:nvPr/>
          </p:nvSpPr>
          <p:spPr bwMode="auto">
            <a:xfrm>
              <a:off x="624" y="2304"/>
              <a:ext cx="4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null</a:t>
              </a:r>
            </a:p>
          </p:txBody>
        </p:sp>
        <p:sp>
          <p:nvSpPr>
            <p:cNvPr id="38932" name="Line 18"/>
            <p:cNvSpPr>
              <a:spLocks noChangeShapeType="1"/>
            </p:cNvSpPr>
            <p:nvPr/>
          </p:nvSpPr>
          <p:spPr bwMode="auto">
            <a:xfrm flipV="1">
              <a:off x="2064" y="2304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33" name="Text Box 19"/>
            <p:cNvSpPr txBox="1">
              <a:spLocks noChangeArrowheads="1"/>
            </p:cNvSpPr>
            <p:nvPr/>
          </p:nvSpPr>
          <p:spPr bwMode="auto">
            <a:xfrm>
              <a:off x="1824" y="2640"/>
              <a:ext cx="4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head</a:t>
              </a:r>
            </a:p>
          </p:txBody>
        </p:sp>
        <p:sp>
          <p:nvSpPr>
            <p:cNvPr id="38934" name="Line 20"/>
            <p:cNvSpPr>
              <a:spLocks noChangeShapeType="1"/>
            </p:cNvSpPr>
            <p:nvPr/>
          </p:nvSpPr>
          <p:spPr bwMode="auto">
            <a:xfrm flipH="1" flipV="1">
              <a:off x="4896" y="1776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35" name="Text Box 21"/>
            <p:cNvSpPr txBox="1">
              <a:spLocks noChangeArrowheads="1"/>
            </p:cNvSpPr>
            <p:nvPr/>
          </p:nvSpPr>
          <p:spPr bwMode="auto">
            <a:xfrm>
              <a:off x="5040" y="1584"/>
              <a:ext cx="4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tail</a:t>
              </a:r>
            </a:p>
          </p:txBody>
        </p:sp>
        <p:sp>
          <p:nvSpPr>
            <p:cNvPr id="38936" name="Rectangle 22"/>
            <p:cNvSpPr>
              <a:spLocks noChangeArrowheads="1"/>
            </p:cNvSpPr>
            <p:nvPr/>
          </p:nvSpPr>
          <p:spPr bwMode="auto">
            <a:xfrm>
              <a:off x="4416" y="1680"/>
              <a:ext cx="480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8937" name="Rectangle 23"/>
            <p:cNvSpPr>
              <a:spLocks noChangeArrowheads="1"/>
            </p:cNvSpPr>
            <p:nvPr/>
          </p:nvSpPr>
          <p:spPr bwMode="auto">
            <a:xfrm>
              <a:off x="4416" y="1920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8938" name="Text Box 24"/>
            <p:cNvSpPr txBox="1">
              <a:spLocks noChangeArrowheads="1"/>
            </p:cNvSpPr>
            <p:nvPr/>
          </p:nvSpPr>
          <p:spPr bwMode="auto">
            <a:xfrm>
              <a:off x="4512" y="1680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6</a:t>
              </a:r>
            </a:p>
          </p:txBody>
        </p:sp>
        <p:sp>
          <p:nvSpPr>
            <p:cNvPr id="38939" name="Rectangle 25"/>
            <p:cNvSpPr>
              <a:spLocks noChangeArrowheads="1"/>
            </p:cNvSpPr>
            <p:nvPr/>
          </p:nvSpPr>
          <p:spPr bwMode="auto">
            <a:xfrm>
              <a:off x="4416" y="2112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8940" name="Line 26"/>
            <p:cNvSpPr>
              <a:spLocks noChangeShapeType="1"/>
            </p:cNvSpPr>
            <p:nvPr/>
          </p:nvSpPr>
          <p:spPr bwMode="auto">
            <a:xfrm flipH="1">
              <a:off x="5040" y="220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41" name="Line 27"/>
            <p:cNvSpPr>
              <a:spLocks noChangeShapeType="1"/>
            </p:cNvSpPr>
            <p:nvPr/>
          </p:nvSpPr>
          <p:spPr bwMode="auto">
            <a:xfrm>
              <a:off x="4992" y="244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42" name="Line 28"/>
            <p:cNvSpPr>
              <a:spLocks noChangeShapeType="1"/>
            </p:cNvSpPr>
            <p:nvPr/>
          </p:nvSpPr>
          <p:spPr bwMode="auto">
            <a:xfrm>
              <a:off x="4992" y="249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43" name="Text Box 29"/>
            <p:cNvSpPr txBox="1">
              <a:spLocks noChangeArrowheads="1"/>
            </p:cNvSpPr>
            <p:nvPr/>
          </p:nvSpPr>
          <p:spPr bwMode="auto">
            <a:xfrm>
              <a:off x="4848" y="2448"/>
              <a:ext cx="4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null</a:t>
              </a:r>
            </a:p>
          </p:txBody>
        </p:sp>
        <p:sp>
          <p:nvSpPr>
            <p:cNvPr id="38944" name="Line 30"/>
            <p:cNvSpPr>
              <a:spLocks noChangeShapeType="1"/>
            </p:cNvSpPr>
            <p:nvPr/>
          </p:nvSpPr>
          <p:spPr bwMode="auto">
            <a:xfrm>
              <a:off x="4656" y="2208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45" name="Rectangle 31"/>
            <p:cNvSpPr>
              <a:spLocks noChangeArrowheads="1"/>
            </p:cNvSpPr>
            <p:nvPr/>
          </p:nvSpPr>
          <p:spPr bwMode="auto">
            <a:xfrm>
              <a:off x="3552" y="1680"/>
              <a:ext cx="480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8946" name="Rectangle 32"/>
            <p:cNvSpPr>
              <a:spLocks noChangeArrowheads="1"/>
            </p:cNvSpPr>
            <p:nvPr/>
          </p:nvSpPr>
          <p:spPr bwMode="auto">
            <a:xfrm>
              <a:off x="3552" y="1920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8947" name="Text Box 33"/>
            <p:cNvSpPr txBox="1">
              <a:spLocks noChangeArrowheads="1"/>
            </p:cNvSpPr>
            <p:nvPr/>
          </p:nvSpPr>
          <p:spPr bwMode="auto">
            <a:xfrm>
              <a:off x="3648" y="1680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5</a:t>
              </a:r>
            </a:p>
          </p:txBody>
        </p:sp>
        <p:sp>
          <p:nvSpPr>
            <p:cNvPr id="38948" name="Rectangle 34"/>
            <p:cNvSpPr>
              <a:spLocks noChangeArrowheads="1"/>
            </p:cNvSpPr>
            <p:nvPr/>
          </p:nvSpPr>
          <p:spPr bwMode="auto">
            <a:xfrm>
              <a:off x="3552" y="2112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8949" name="Line 35"/>
            <p:cNvSpPr>
              <a:spLocks noChangeShapeType="1"/>
            </p:cNvSpPr>
            <p:nvPr/>
          </p:nvSpPr>
          <p:spPr bwMode="auto">
            <a:xfrm>
              <a:off x="3792" y="2208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50" name="Line 36"/>
            <p:cNvSpPr>
              <a:spLocks noChangeShapeType="1"/>
            </p:cNvSpPr>
            <p:nvPr/>
          </p:nvSpPr>
          <p:spPr bwMode="auto">
            <a:xfrm flipH="1">
              <a:off x="4032" y="2016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51" name="Rectangle 37"/>
            <p:cNvSpPr>
              <a:spLocks noChangeArrowheads="1"/>
            </p:cNvSpPr>
            <p:nvPr/>
          </p:nvSpPr>
          <p:spPr bwMode="auto">
            <a:xfrm>
              <a:off x="2688" y="1680"/>
              <a:ext cx="480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8952" name="Rectangle 38"/>
            <p:cNvSpPr>
              <a:spLocks noChangeArrowheads="1"/>
            </p:cNvSpPr>
            <p:nvPr/>
          </p:nvSpPr>
          <p:spPr bwMode="auto">
            <a:xfrm>
              <a:off x="2688" y="1920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8953" name="Text Box 39"/>
            <p:cNvSpPr txBox="1">
              <a:spLocks noChangeArrowheads="1"/>
            </p:cNvSpPr>
            <p:nvPr/>
          </p:nvSpPr>
          <p:spPr bwMode="auto">
            <a:xfrm>
              <a:off x="2784" y="1680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3</a:t>
              </a:r>
            </a:p>
          </p:txBody>
        </p:sp>
        <p:sp>
          <p:nvSpPr>
            <p:cNvPr id="38954" name="Rectangle 40"/>
            <p:cNvSpPr>
              <a:spLocks noChangeArrowheads="1"/>
            </p:cNvSpPr>
            <p:nvPr/>
          </p:nvSpPr>
          <p:spPr bwMode="auto">
            <a:xfrm>
              <a:off x="2688" y="2112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8955" name="Line 41"/>
            <p:cNvSpPr>
              <a:spLocks noChangeShapeType="1"/>
            </p:cNvSpPr>
            <p:nvPr/>
          </p:nvSpPr>
          <p:spPr bwMode="auto">
            <a:xfrm>
              <a:off x="2064" y="2208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56" name="Line 42"/>
            <p:cNvSpPr>
              <a:spLocks noChangeShapeType="1"/>
            </p:cNvSpPr>
            <p:nvPr/>
          </p:nvSpPr>
          <p:spPr bwMode="auto">
            <a:xfrm flipH="1">
              <a:off x="2304" y="2016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57" name="Line 43"/>
            <p:cNvSpPr>
              <a:spLocks noChangeShapeType="1"/>
            </p:cNvSpPr>
            <p:nvPr/>
          </p:nvSpPr>
          <p:spPr bwMode="auto">
            <a:xfrm>
              <a:off x="2928" y="2208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58" name="Line 44"/>
            <p:cNvSpPr>
              <a:spLocks noChangeShapeType="1"/>
            </p:cNvSpPr>
            <p:nvPr/>
          </p:nvSpPr>
          <p:spPr bwMode="auto">
            <a:xfrm flipH="1">
              <a:off x="3168" y="2016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59" name="Line 45"/>
            <p:cNvSpPr>
              <a:spLocks noChangeShapeType="1"/>
            </p:cNvSpPr>
            <p:nvPr/>
          </p:nvSpPr>
          <p:spPr bwMode="auto">
            <a:xfrm flipV="1">
              <a:off x="1200" y="2304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60" name="Text Box 46"/>
            <p:cNvSpPr txBox="1">
              <a:spLocks noChangeArrowheads="1"/>
            </p:cNvSpPr>
            <p:nvPr/>
          </p:nvSpPr>
          <p:spPr bwMode="auto">
            <a:xfrm>
              <a:off x="864" y="2640"/>
              <a:ext cx="6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hapus</a:t>
              </a:r>
            </a:p>
          </p:txBody>
        </p:sp>
        <p:sp>
          <p:nvSpPr>
            <p:cNvPr id="38961" name="Line 47"/>
            <p:cNvSpPr>
              <a:spLocks noChangeShapeType="1"/>
            </p:cNvSpPr>
            <p:nvPr/>
          </p:nvSpPr>
          <p:spPr bwMode="auto">
            <a:xfrm flipH="1">
              <a:off x="1680" y="20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62" name="Line 48"/>
            <p:cNvSpPr>
              <a:spLocks noChangeShapeType="1"/>
            </p:cNvSpPr>
            <p:nvPr/>
          </p:nvSpPr>
          <p:spPr bwMode="auto">
            <a:xfrm>
              <a:off x="1632" y="225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63" name="Line 49"/>
            <p:cNvSpPr>
              <a:spLocks noChangeShapeType="1"/>
            </p:cNvSpPr>
            <p:nvPr/>
          </p:nvSpPr>
          <p:spPr bwMode="auto">
            <a:xfrm>
              <a:off x="1632" y="230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64" name="Line 50"/>
            <p:cNvSpPr>
              <a:spLocks noChangeShapeType="1"/>
            </p:cNvSpPr>
            <p:nvPr/>
          </p:nvSpPr>
          <p:spPr bwMode="auto">
            <a:xfrm flipH="1">
              <a:off x="1680" y="2016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65" name="Text Box 51"/>
            <p:cNvSpPr txBox="1">
              <a:spLocks noChangeArrowheads="1"/>
            </p:cNvSpPr>
            <p:nvPr/>
          </p:nvSpPr>
          <p:spPr bwMode="auto">
            <a:xfrm>
              <a:off x="1440" y="2352"/>
              <a:ext cx="4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null</a:t>
              </a:r>
            </a:p>
          </p:txBody>
        </p:sp>
        <p:sp>
          <p:nvSpPr>
            <p:cNvPr id="38966" name="Line 52"/>
            <p:cNvSpPr>
              <a:spLocks noChangeShapeType="1"/>
            </p:cNvSpPr>
            <p:nvPr/>
          </p:nvSpPr>
          <p:spPr bwMode="auto">
            <a:xfrm>
              <a:off x="912" y="1488"/>
              <a:ext cx="624" cy="110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67" name="Line 53"/>
            <p:cNvSpPr>
              <a:spLocks noChangeShapeType="1"/>
            </p:cNvSpPr>
            <p:nvPr/>
          </p:nvSpPr>
          <p:spPr bwMode="auto">
            <a:xfrm flipV="1">
              <a:off x="912" y="1440"/>
              <a:ext cx="576" cy="115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68" name="Oval 54"/>
            <p:cNvSpPr>
              <a:spLocks noChangeArrowheads="1"/>
            </p:cNvSpPr>
            <p:nvPr/>
          </p:nvSpPr>
          <p:spPr bwMode="auto">
            <a:xfrm>
              <a:off x="816" y="1440"/>
              <a:ext cx="768" cy="1056"/>
            </a:xfrm>
            <a:prstGeom prst="ellips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41000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Hapus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40388" y="2403545"/>
            <a:ext cx="8372184" cy="15696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Dnode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hapus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 = head; </a:t>
            </a:r>
            <a:endParaRPr lang="en-US" altLang="en-US" sz="2400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buFontTx/>
              <a:buNone/>
            </a:pP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head-&gt;next-&gt;</a:t>
            </a: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prev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 = NULL;</a:t>
            </a:r>
          </a:p>
          <a:p>
            <a:pPr>
              <a:buFontTx/>
              <a:buNone/>
            </a:pP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head = </a:t>
            </a: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hapus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-&gt;next;</a:t>
            </a:r>
          </a:p>
          <a:p>
            <a:pPr>
              <a:buFontTx/>
              <a:buNone/>
            </a:pP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free_DNode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hapus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);</a:t>
            </a:r>
            <a:endParaRPr lang="en-US" altLang="en-US" sz="2400" dirty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62204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3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60A6319-06E7-4608-A951-5FCCC6402AFC}" type="slidenum">
              <a:rPr lang="en-US" altLang="en-US"/>
              <a:pPr eaLnBrk="1" hangingPunct="1"/>
              <a:t>49</a:t>
            </a:fld>
            <a:endParaRPr lang="en-US" altLang="en-US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Hapus Simpul Akhir</a:t>
            </a:r>
          </a:p>
        </p:txBody>
      </p:sp>
      <p:sp>
        <p:nvSpPr>
          <p:cNvPr id="39940" name="Text Box 3"/>
          <p:cNvSpPr txBox="1">
            <a:spLocks noChangeArrowheads="1"/>
          </p:cNvSpPr>
          <p:nvPr/>
        </p:nvSpPr>
        <p:spPr bwMode="auto">
          <a:xfrm>
            <a:off x="1295400" y="1889759"/>
            <a:ext cx="762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en-US" sz="2400">
                <a:latin typeface="+mn-lt"/>
              </a:rPr>
              <a:t>Linked List</a:t>
            </a:r>
          </a:p>
        </p:txBody>
      </p:sp>
      <p:grpSp>
        <p:nvGrpSpPr>
          <p:cNvPr id="39941" name="Group 57"/>
          <p:cNvGrpSpPr>
            <a:grpSpLocks/>
          </p:cNvGrpSpPr>
          <p:nvPr/>
        </p:nvGrpSpPr>
        <p:grpSpPr bwMode="auto">
          <a:xfrm>
            <a:off x="2697480" y="2499358"/>
            <a:ext cx="6858000" cy="1966913"/>
            <a:chOff x="768" y="1440"/>
            <a:chExt cx="4320" cy="1239"/>
          </a:xfrm>
        </p:grpSpPr>
        <p:sp>
          <p:nvSpPr>
            <p:cNvPr id="39942" name="Rectangle 14"/>
            <p:cNvSpPr>
              <a:spLocks noChangeArrowheads="1"/>
            </p:cNvSpPr>
            <p:nvPr/>
          </p:nvSpPr>
          <p:spPr bwMode="auto">
            <a:xfrm>
              <a:off x="1392" y="1680"/>
              <a:ext cx="480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9943" name="Rectangle 15"/>
            <p:cNvSpPr>
              <a:spLocks noChangeArrowheads="1"/>
            </p:cNvSpPr>
            <p:nvPr/>
          </p:nvSpPr>
          <p:spPr bwMode="auto">
            <a:xfrm>
              <a:off x="1392" y="1920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9944" name="Text Box 16"/>
            <p:cNvSpPr txBox="1">
              <a:spLocks noChangeArrowheads="1"/>
            </p:cNvSpPr>
            <p:nvPr/>
          </p:nvSpPr>
          <p:spPr bwMode="auto">
            <a:xfrm>
              <a:off x="1488" y="1680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10</a:t>
              </a:r>
            </a:p>
          </p:txBody>
        </p:sp>
        <p:sp>
          <p:nvSpPr>
            <p:cNvPr id="39945" name="Rectangle 17"/>
            <p:cNvSpPr>
              <a:spLocks noChangeArrowheads="1"/>
            </p:cNvSpPr>
            <p:nvPr/>
          </p:nvSpPr>
          <p:spPr bwMode="auto">
            <a:xfrm>
              <a:off x="1392" y="2112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9946" name="Line 19"/>
            <p:cNvSpPr>
              <a:spLocks noChangeShapeType="1"/>
            </p:cNvSpPr>
            <p:nvPr/>
          </p:nvSpPr>
          <p:spPr bwMode="auto">
            <a:xfrm flipV="1">
              <a:off x="1008" y="1776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47" name="Text Box 20"/>
            <p:cNvSpPr txBox="1">
              <a:spLocks noChangeArrowheads="1"/>
            </p:cNvSpPr>
            <p:nvPr/>
          </p:nvSpPr>
          <p:spPr bwMode="auto">
            <a:xfrm>
              <a:off x="768" y="1584"/>
              <a:ext cx="4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head</a:t>
              </a:r>
            </a:p>
          </p:txBody>
        </p:sp>
        <p:sp>
          <p:nvSpPr>
            <p:cNvPr id="39948" name="Line 21"/>
            <p:cNvSpPr>
              <a:spLocks noChangeShapeType="1"/>
            </p:cNvSpPr>
            <p:nvPr/>
          </p:nvSpPr>
          <p:spPr bwMode="auto">
            <a:xfrm flipH="1" flipV="1">
              <a:off x="4464" y="1776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49" name="Text Box 22"/>
            <p:cNvSpPr txBox="1">
              <a:spLocks noChangeArrowheads="1"/>
            </p:cNvSpPr>
            <p:nvPr/>
          </p:nvSpPr>
          <p:spPr bwMode="auto">
            <a:xfrm>
              <a:off x="4608" y="1584"/>
              <a:ext cx="4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tail</a:t>
              </a:r>
            </a:p>
          </p:txBody>
        </p:sp>
        <p:sp>
          <p:nvSpPr>
            <p:cNvPr id="39950" name="Rectangle 23"/>
            <p:cNvSpPr>
              <a:spLocks noChangeArrowheads="1"/>
            </p:cNvSpPr>
            <p:nvPr/>
          </p:nvSpPr>
          <p:spPr bwMode="auto">
            <a:xfrm>
              <a:off x="3984" y="1680"/>
              <a:ext cx="480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9951" name="Rectangle 24"/>
            <p:cNvSpPr>
              <a:spLocks noChangeArrowheads="1"/>
            </p:cNvSpPr>
            <p:nvPr/>
          </p:nvSpPr>
          <p:spPr bwMode="auto">
            <a:xfrm>
              <a:off x="3984" y="1920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9952" name="Text Box 25"/>
            <p:cNvSpPr txBox="1">
              <a:spLocks noChangeArrowheads="1"/>
            </p:cNvSpPr>
            <p:nvPr/>
          </p:nvSpPr>
          <p:spPr bwMode="auto">
            <a:xfrm>
              <a:off x="4080" y="1680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6</a:t>
              </a:r>
            </a:p>
          </p:txBody>
        </p:sp>
        <p:sp>
          <p:nvSpPr>
            <p:cNvPr id="39953" name="Rectangle 26"/>
            <p:cNvSpPr>
              <a:spLocks noChangeArrowheads="1"/>
            </p:cNvSpPr>
            <p:nvPr/>
          </p:nvSpPr>
          <p:spPr bwMode="auto">
            <a:xfrm>
              <a:off x="3984" y="2112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9954" name="Line 27"/>
            <p:cNvSpPr>
              <a:spLocks noChangeShapeType="1"/>
            </p:cNvSpPr>
            <p:nvPr/>
          </p:nvSpPr>
          <p:spPr bwMode="auto">
            <a:xfrm flipH="1">
              <a:off x="4608" y="220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55" name="Line 28"/>
            <p:cNvSpPr>
              <a:spLocks noChangeShapeType="1"/>
            </p:cNvSpPr>
            <p:nvPr/>
          </p:nvSpPr>
          <p:spPr bwMode="auto">
            <a:xfrm>
              <a:off x="4560" y="244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56" name="Line 29"/>
            <p:cNvSpPr>
              <a:spLocks noChangeShapeType="1"/>
            </p:cNvSpPr>
            <p:nvPr/>
          </p:nvSpPr>
          <p:spPr bwMode="auto">
            <a:xfrm>
              <a:off x="4560" y="249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57" name="Text Box 30"/>
            <p:cNvSpPr txBox="1">
              <a:spLocks noChangeArrowheads="1"/>
            </p:cNvSpPr>
            <p:nvPr/>
          </p:nvSpPr>
          <p:spPr bwMode="auto">
            <a:xfrm>
              <a:off x="4416" y="2448"/>
              <a:ext cx="4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null</a:t>
              </a:r>
            </a:p>
          </p:txBody>
        </p:sp>
        <p:sp>
          <p:nvSpPr>
            <p:cNvPr id="39958" name="Line 31"/>
            <p:cNvSpPr>
              <a:spLocks noChangeShapeType="1"/>
            </p:cNvSpPr>
            <p:nvPr/>
          </p:nvSpPr>
          <p:spPr bwMode="auto">
            <a:xfrm>
              <a:off x="4224" y="2208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59" name="Rectangle 32"/>
            <p:cNvSpPr>
              <a:spLocks noChangeArrowheads="1"/>
            </p:cNvSpPr>
            <p:nvPr/>
          </p:nvSpPr>
          <p:spPr bwMode="auto">
            <a:xfrm>
              <a:off x="3120" y="1680"/>
              <a:ext cx="480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9960" name="Rectangle 33"/>
            <p:cNvSpPr>
              <a:spLocks noChangeArrowheads="1"/>
            </p:cNvSpPr>
            <p:nvPr/>
          </p:nvSpPr>
          <p:spPr bwMode="auto">
            <a:xfrm>
              <a:off x="3120" y="1920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9961" name="Text Box 34"/>
            <p:cNvSpPr txBox="1">
              <a:spLocks noChangeArrowheads="1"/>
            </p:cNvSpPr>
            <p:nvPr/>
          </p:nvSpPr>
          <p:spPr bwMode="auto">
            <a:xfrm>
              <a:off x="3216" y="1680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5</a:t>
              </a:r>
            </a:p>
          </p:txBody>
        </p:sp>
        <p:sp>
          <p:nvSpPr>
            <p:cNvPr id="39962" name="Rectangle 35"/>
            <p:cNvSpPr>
              <a:spLocks noChangeArrowheads="1"/>
            </p:cNvSpPr>
            <p:nvPr/>
          </p:nvSpPr>
          <p:spPr bwMode="auto">
            <a:xfrm>
              <a:off x="3120" y="2112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9963" name="Line 36"/>
            <p:cNvSpPr>
              <a:spLocks noChangeShapeType="1"/>
            </p:cNvSpPr>
            <p:nvPr/>
          </p:nvSpPr>
          <p:spPr bwMode="auto">
            <a:xfrm>
              <a:off x="3360" y="2208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64" name="Line 37"/>
            <p:cNvSpPr>
              <a:spLocks noChangeShapeType="1"/>
            </p:cNvSpPr>
            <p:nvPr/>
          </p:nvSpPr>
          <p:spPr bwMode="auto">
            <a:xfrm flipH="1">
              <a:off x="3600" y="2016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65" name="Rectangle 38"/>
            <p:cNvSpPr>
              <a:spLocks noChangeArrowheads="1"/>
            </p:cNvSpPr>
            <p:nvPr/>
          </p:nvSpPr>
          <p:spPr bwMode="auto">
            <a:xfrm>
              <a:off x="2256" y="1680"/>
              <a:ext cx="480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9966" name="Rectangle 39"/>
            <p:cNvSpPr>
              <a:spLocks noChangeArrowheads="1"/>
            </p:cNvSpPr>
            <p:nvPr/>
          </p:nvSpPr>
          <p:spPr bwMode="auto">
            <a:xfrm>
              <a:off x="2256" y="1920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9967" name="Text Box 40"/>
            <p:cNvSpPr txBox="1">
              <a:spLocks noChangeArrowheads="1"/>
            </p:cNvSpPr>
            <p:nvPr/>
          </p:nvSpPr>
          <p:spPr bwMode="auto">
            <a:xfrm>
              <a:off x="2352" y="1680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3</a:t>
              </a:r>
            </a:p>
          </p:txBody>
        </p:sp>
        <p:sp>
          <p:nvSpPr>
            <p:cNvPr id="39968" name="Rectangle 41"/>
            <p:cNvSpPr>
              <a:spLocks noChangeArrowheads="1"/>
            </p:cNvSpPr>
            <p:nvPr/>
          </p:nvSpPr>
          <p:spPr bwMode="auto">
            <a:xfrm>
              <a:off x="2256" y="2112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9969" name="Line 42"/>
            <p:cNvSpPr>
              <a:spLocks noChangeShapeType="1"/>
            </p:cNvSpPr>
            <p:nvPr/>
          </p:nvSpPr>
          <p:spPr bwMode="auto">
            <a:xfrm>
              <a:off x="1632" y="2208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70" name="Line 43"/>
            <p:cNvSpPr>
              <a:spLocks noChangeShapeType="1"/>
            </p:cNvSpPr>
            <p:nvPr/>
          </p:nvSpPr>
          <p:spPr bwMode="auto">
            <a:xfrm flipH="1">
              <a:off x="1872" y="2016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71" name="Line 44"/>
            <p:cNvSpPr>
              <a:spLocks noChangeShapeType="1"/>
            </p:cNvSpPr>
            <p:nvPr/>
          </p:nvSpPr>
          <p:spPr bwMode="auto">
            <a:xfrm>
              <a:off x="2496" y="2208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72" name="Line 45"/>
            <p:cNvSpPr>
              <a:spLocks noChangeShapeType="1"/>
            </p:cNvSpPr>
            <p:nvPr/>
          </p:nvSpPr>
          <p:spPr bwMode="auto">
            <a:xfrm flipH="1">
              <a:off x="2736" y="2016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73" name="Line 48"/>
            <p:cNvSpPr>
              <a:spLocks noChangeShapeType="1"/>
            </p:cNvSpPr>
            <p:nvPr/>
          </p:nvSpPr>
          <p:spPr bwMode="auto">
            <a:xfrm flipH="1">
              <a:off x="1248" y="20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74" name="Line 49"/>
            <p:cNvSpPr>
              <a:spLocks noChangeShapeType="1"/>
            </p:cNvSpPr>
            <p:nvPr/>
          </p:nvSpPr>
          <p:spPr bwMode="auto">
            <a:xfrm>
              <a:off x="1200" y="225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75" name="Line 50"/>
            <p:cNvSpPr>
              <a:spLocks noChangeShapeType="1"/>
            </p:cNvSpPr>
            <p:nvPr/>
          </p:nvSpPr>
          <p:spPr bwMode="auto">
            <a:xfrm>
              <a:off x="1200" y="230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76" name="Line 51"/>
            <p:cNvSpPr>
              <a:spLocks noChangeShapeType="1"/>
            </p:cNvSpPr>
            <p:nvPr/>
          </p:nvSpPr>
          <p:spPr bwMode="auto">
            <a:xfrm flipH="1">
              <a:off x="1248" y="2016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77" name="Text Box 52"/>
            <p:cNvSpPr txBox="1">
              <a:spLocks noChangeArrowheads="1"/>
            </p:cNvSpPr>
            <p:nvPr/>
          </p:nvSpPr>
          <p:spPr bwMode="auto">
            <a:xfrm>
              <a:off x="1008" y="2352"/>
              <a:ext cx="4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null</a:t>
              </a:r>
            </a:p>
          </p:txBody>
        </p:sp>
        <p:sp>
          <p:nvSpPr>
            <p:cNvPr id="39978" name="Oval 55"/>
            <p:cNvSpPr>
              <a:spLocks noChangeArrowheads="1"/>
            </p:cNvSpPr>
            <p:nvPr/>
          </p:nvSpPr>
          <p:spPr bwMode="auto">
            <a:xfrm>
              <a:off x="3840" y="1440"/>
              <a:ext cx="768" cy="1056"/>
            </a:xfrm>
            <a:prstGeom prst="ellips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72025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87F7460-4B5B-47B6-9D07-7B3C226B63D1}" type="slidenum">
              <a:rPr lang="en-US" altLang="en-US"/>
              <a:pPr eaLnBrk="1" hangingPunct="1"/>
              <a:t>5</a:t>
            </a:fld>
            <a:endParaRPr lang="en-US" alt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Double </a:t>
            </a:r>
            <a:r>
              <a:rPr lang="en-US" altLang="en-US" dirty="0" smtClean="0"/>
              <a:t>Linked List</a:t>
            </a:r>
          </a:p>
        </p:txBody>
      </p:sp>
      <p:grpSp>
        <p:nvGrpSpPr>
          <p:cNvPr id="6148" name="Group 82"/>
          <p:cNvGrpSpPr>
            <a:grpSpLocks/>
          </p:cNvGrpSpPr>
          <p:nvPr/>
        </p:nvGrpSpPr>
        <p:grpSpPr bwMode="auto">
          <a:xfrm>
            <a:off x="2296332" y="2032862"/>
            <a:ext cx="7604126" cy="3933985"/>
            <a:chOff x="672" y="1056"/>
            <a:chExt cx="4128" cy="2343"/>
          </a:xfrm>
        </p:grpSpPr>
        <p:sp>
          <p:nvSpPr>
            <p:cNvPr id="6149" name="Rectangle 5"/>
            <p:cNvSpPr>
              <a:spLocks noChangeArrowheads="1"/>
            </p:cNvSpPr>
            <p:nvPr/>
          </p:nvSpPr>
          <p:spPr bwMode="auto">
            <a:xfrm>
              <a:off x="1776" y="1440"/>
              <a:ext cx="480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50" name="Rectangle 6"/>
            <p:cNvSpPr>
              <a:spLocks noChangeArrowheads="1"/>
            </p:cNvSpPr>
            <p:nvPr/>
          </p:nvSpPr>
          <p:spPr bwMode="auto">
            <a:xfrm>
              <a:off x="1776" y="1824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51" name="Text Box 7"/>
            <p:cNvSpPr txBox="1">
              <a:spLocks noChangeArrowheads="1"/>
            </p:cNvSpPr>
            <p:nvPr/>
          </p:nvSpPr>
          <p:spPr bwMode="auto">
            <a:xfrm>
              <a:off x="1872" y="1536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  <p:sp>
          <p:nvSpPr>
            <p:cNvPr id="6152" name="Line 17"/>
            <p:cNvSpPr>
              <a:spLocks noChangeShapeType="1"/>
            </p:cNvSpPr>
            <p:nvPr/>
          </p:nvSpPr>
          <p:spPr bwMode="auto">
            <a:xfrm flipV="1">
              <a:off x="2016" y="220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3" name="Text Box 18"/>
            <p:cNvSpPr txBox="1">
              <a:spLocks noChangeArrowheads="1"/>
            </p:cNvSpPr>
            <p:nvPr/>
          </p:nvSpPr>
          <p:spPr bwMode="auto">
            <a:xfrm>
              <a:off x="1680" y="2592"/>
              <a:ext cx="6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head</a:t>
              </a:r>
            </a:p>
          </p:txBody>
        </p:sp>
        <p:sp>
          <p:nvSpPr>
            <p:cNvPr id="6154" name="Line 19"/>
            <p:cNvSpPr>
              <a:spLocks noChangeShapeType="1"/>
            </p:cNvSpPr>
            <p:nvPr/>
          </p:nvSpPr>
          <p:spPr bwMode="auto">
            <a:xfrm flipH="1">
              <a:off x="4560" y="211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5" name="Line 20"/>
            <p:cNvSpPr>
              <a:spLocks noChangeShapeType="1"/>
            </p:cNvSpPr>
            <p:nvPr/>
          </p:nvSpPr>
          <p:spPr bwMode="auto">
            <a:xfrm>
              <a:off x="4512" y="235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6" name="Line 21"/>
            <p:cNvSpPr>
              <a:spLocks noChangeShapeType="1"/>
            </p:cNvSpPr>
            <p:nvPr/>
          </p:nvSpPr>
          <p:spPr bwMode="auto">
            <a:xfrm>
              <a:off x="4512" y="240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7" name="Text Box 30"/>
            <p:cNvSpPr txBox="1">
              <a:spLocks noChangeArrowheads="1"/>
            </p:cNvSpPr>
            <p:nvPr/>
          </p:nvSpPr>
          <p:spPr bwMode="auto">
            <a:xfrm>
              <a:off x="4368" y="2400"/>
              <a:ext cx="4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null</a:t>
              </a:r>
            </a:p>
          </p:txBody>
        </p:sp>
        <p:sp>
          <p:nvSpPr>
            <p:cNvPr id="6158" name="Line 42"/>
            <p:cNvSpPr>
              <a:spLocks noChangeShapeType="1"/>
            </p:cNvSpPr>
            <p:nvPr/>
          </p:nvSpPr>
          <p:spPr bwMode="auto">
            <a:xfrm flipH="1">
              <a:off x="1632" y="192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9" name="Line 43"/>
            <p:cNvSpPr>
              <a:spLocks noChangeShapeType="1"/>
            </p:cNvSpPr>
            <p:nvPr/>
          </p:nvSpPr>
          <p:spPr bwMode="auto">
            <a:xfrm>
              <a:off x="1584" y="216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0" name="Line 44"/>
            <p:cNvSpPr>
              <a:spLocks noChangeShapeType="1"/>
            </p:cNvSpPr>
            <p:nvPr/>
          </p:nvSpPr>
          <p:spPr bwMode="auto">
            <a:xfrm>
              <a:off x="1584" y="220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1" name="Text Box 45"/>
            <p:cNvSpPr txBox="1">
              <a:spLocks noChangeArrowheads="1"/>
            </p:cNvSpPr>
            <p:nvPr/>
          </p:nvSpPr>
          <p:spPr bwMode="auto">
            <a:xfrm>
              <a:off x="1296" y="2208"/>
              <a:ext cx="6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null</a:t>
              </a:r>
            </a:p>
          </p:txBody>
        </p:sp>
        <p:sp>
          <p:nvSpPr>
            <p:cNvPr id="6162" name="Line 41"/>
            <p:cNvSpPr>
              <a:spLocks noChangeShapeType="1"/>
            </p:cNvSpPr>
            <p:nvPr/>
          </p:nvSpPr>
          <p:spPr bwMode="auto">
            <a:xfrm flipH="1">
              <a:off x="1632" y="192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3" name="Line 51"/>
            <p:cNvSpPr>
              <a:spLocks noChangeShapeType="1"/>
            </p:cNvSpPr>
            <p:nvPr/>
          </p:nvSpPr>
          <p:spPr bwMode="auto">
            <a:xfrm flipV="1">
              <a:off x="4176" y="220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4" name="Text Box 52"/>
            <p:cNvSpPr txBox="1">
              <a:spLocks noChangeArrowheads="1"/>
            </p:cNvSpPr>
            <p:nvPr/>
          </p:nvSpPr>
          <p:spPr bwMode="auto">
            <a:xfrm>
              <a:off x="3840" y="2592"/>
              <a:ext cx="6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tail</a:t>
              </a:r>
            </a:p>
          </p:txBody>
        </p:sp>
        <p:sp>
          <p:nvSpPr>
            <p:cNvPr id="6165" name="Line 53"/>
            <p:cNvSpPr>
              <a:spLocks noChangeShapeType="1"/>
            </p:cNvSpPr>
            <p:nvPr/>
          </p:nvSpPr>
          <p:spPr bwMode="auto">
            <a:xfrm flipV="1">
              <a:off x="1104" y="1632"/>
              <a:ext cx="672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6" name="Line 54"/>
            <p:cNvSpPr>
              <a:spLocks noChangeShapeType="1"/>
            </p:cNvSpPr>
            <p:nvPr/>
          </p:nvSpPr>
          <p:spPr bwMode="auto">
            <a:xfrm>
              <a:off x="3120" y="1152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7" name="Line 55"/>
            <p:cNvSpPr>
              <a:spLocks noChangeShapeType="1"/>
            </p:cNvSpPr>
            <p:nvPr/>
          </p:nvSpPr>
          <p:spPr bwMode="auto">
            <a:xfrm>
              <a:off x="3120" y="1152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8" name="Line 56"/>
            <p:cNvSpPr>
              <a:spLocks noChangeShapeType="1"/>
            </p:cNvSpPr>
            <p:nvPr/>
          </p:nvSpPr>
          <p:spPr bwMode="auto">
            <a:xfrm>
              <a:off x="1104" y="2160"/>
              <a:ext cx="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9" name="Text Box 57"/>
            <p:cNvSpPr txBox="1">
              <a:spLocks noChangeArrowheads="1"/>
            </p:cNvSpPr>
            <p:nvPr/>
          </p:nvSpPr>
          <p:spPr bwMode="auto">
            <a:xfrm>
              <a:off x="3408" y="1056"/>
              <a:ext cx="12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pointer </a:t>
              </a:r>
              <a:r>
                <a:rPr lang="en-US" altLang="en-US" b="1"/>
                <a:t>prev</a:t>
              </a:r>
            </a:p>
          </p:txBody>
        </p:sp>
        <p:sp>
          <p:nvSpPr>
            <p:cNvPr id="6170" name="Text Box 58"/>
            <p:cNvSpPr txBox="1">
              <a:spLocks noChangeArrowheads="1"/>
            </p:cNvSpPr>
            <p:nvPr/>
          </p:nvSpPr>
          <p:spPr bwMode="auto">
            <a:xfrm>
              <a:off x="672" y="3168"/>
              <a:ext cx="115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data/informasi</a:t>
              </a:r>
            </a:p>
          </p:txBody>
        </p:sp>
        <p:sp>
          <p:nvSpPr>
            <p:cNvPr id="6171" name="Line 59"/>
            <p:cNvSpPr>
              <a:spLocks noChangeShapeType="1"/>
            </p:cNvSpPr>
            <p:nvPr/>
          </p:nvSpPr>
          <p:spPr bwMode="auto">
            <a:xfrm flipV="1">
              <a:off x="3072" y="2112"/>
              <a:ext cx="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2" name="Line 60"/>
            <p:cNvSpPr>
              <a:spLocks noChangeShapeType="1"/>
            </p:cNvSpPr>
            <p:nvPr/>
          </p:nvSpPr>
          <p:spPr bwMode="auto">
            <a:xfrm>
              <a:off x="3072" y="3024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3" name="Text Box 61"/>
            <p:cNvSpPr txBox="1">
              <a:spLocks noChangeArrowheads="1"/>
            </p:cNvSpPr>
            <p:nvPr/>
          </p:nvSpPr>
          <p:spPr bwMode="auto">
            <a:xfrm>
              <a:off x="3312" y="2880"/>
              <a:ext cx="96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pointer </a:t>
              </a:r>
              <a:r>
                <a:rPr lang="en-US" altLang="en-US" b="1"/>
                <a:t>next</a:t>
              </a:r>
            </a:p>
          </p:txBody>
        </p:sp>
        <p:sp>
          <p:nvSpPr>
            <p:cNvPr id="6174" name="Rectangle 63"/>
            <p:cNvSpPr>
              <a:spLocks noChangeArrowheads="1"/>
            </p:cNvSpPr>
            <p:nvPr/>
          </p:nvSpPr>
          <p:spPr bwMode="auto">
            <a:xfrm>
              <a:off x="1776" y="2016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75" name="Line 8"/>
            <p:cNvSpPr>
              <a:spLocks noChangeShapeType="1"/>
            </p:cNvSpPr>
            <p:nvPr/>
          </p:nvSpPr>
          <p:spPr bwMode="auto">
            <a:xfrm>
              <a:off x="2016" y="2112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6" name="Rectangle 64"/>
            <p:cNvSpPr>
              <a:spLocks noChangeArrowheads="1"/>
            </p:cNvSpPr>
            <p:nvPr/>
          </p:nvSpPr>
          <p:spPr bwMode="auto">
            <a:xfrm>
              <a:off x="2496" y="1440"/>
              <a:ext cx="480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77" name="Rectangle 65"/>
            <p:cNvSpPr>
              <a:spLocks noChangeArrowheads="1"/>
            </p:cNvSpPr>
            <p:nvPr/>
          </p:nvSpPr>
          <p:spPr bwMode="auto">
            <a:xfrm>
              <a:off x="2496" y="1824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78" name="Text Box 66"/>
            <p:cNvSpPr txBox="1">
              <a:spLocks noChangeArrowheads="1"/>
            </p:cNvSpPr>
            <p:nvPr/>
          </p:nvSpPr>
          <p:spPr bwMode="auto">
            <a:xfrm>
              <a:off x="2592" y="1536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  <p:sp>
          <p:nvSpPr>
            <p:cNvPr id="6179" name="Rectangle 67"/>
            <p:cNvSpPr>
              <a:spLocks noChangeArrowheads="1"/>
            </p:cNvSpPr>
            <p:nvPr/>
          </p:nvSpPr>
          <p:spPr bwMode="auto">
            <a:xfrm>
              <a:off x="2496" y="2016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80" name="Line 49"/>
            <p:cNvSpPr>
              <a:spLocks noChangeShapeType="1"/>
            </p:cNvSpPr>
            <p:nvPr/>
          </p:nvSpPr>
          <p:spPr bwMode="auto">
            <a:xfrm flipH="1">
              <a:off x="2256" y="1920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1" name="Line 68"/>
            <p:cNvSpPr>
              <a:spLocks noChangeShapeType="1"/>
            </p:cNvSpPr>
            <p:nvPr/>
          </p:nvSpPr>
          <p:spPr bwMode="auto">
            <a:xfrm>
              <a:off x="2736" y="2112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2" name="Rectangle 69"/>
            <p:cNvSpPr>
              <a:spLocks noChangeArrowheads="1"/>
            </p:cNvSpPr>
            <p:nvPr/>
          </p:nvSpPr>
          <p:spPr bwMode="auto">
            <a:xfrm>
              <a:off x="3216" y="1440"/>
              <a:ext cx="480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83" name="Rectangle 70"/>
            <p:cNvSpPr>
              <a:spLocks noChangeArrowheads="1"/>
            </p:cNvSpPr>
            <p:nvPr/>
          </p:nvSpPr>
          <p:spPr bwMode="auto">
            <a:xfrm>
              <a:off x="3216" y="1824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84" name="Text Box 71"/>
            <p:cNvSpPr txBox="1">
              <a:spLocks noChangeArrowheads="1"/>
            </p:cNvSpPr>
            <p:nvPr/>
          </p:nvSpPr>
          <p:spPr bwMode="auto">
            <a:xfrm>
              <a:off x="3312" y="1536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  <p:sp>
          <p:nvSpPr>
            <p:cNvPr id="6185" name="Rectangle 72"/>
            <p:cNvSpPr>
              <a:spLocks noChangeArrowheads="1"/>
            </p:cNvSpPr>
            <p:nvPr/>
          </p:nvSpPr>
          <p:spPr bwMode="auto">
            <a:xfrm>
              <a:off x="3216" y="2016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86" name="Line 73"/>
            <p:cNvSpPr>
              <a:spLocks noChangeShapeType="1"/>
            </p:cNvSpPr>
            <p:nvPr/>
          </p:nvSpPr>
          <p:spPr bwMode="auto">
            <a:xfrm flipH="1">
              <a:off x="2976" y="1920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7" name="Line 74"/>
            <p:cNvSpPr>
              <a:spLocks noChangeShapeType="1"/>
            </p:cNvSpPr>
            <p:nvPr/>
          </p:nvSpPr>
          <p:spPr bwMode="auto">
            <a:xfrm>
              <a:off x="3456" y="2112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8" name="Rectangle 75"/>
            <p:cNvSpPr>
              <a:spLocks noChangeArrowheads="1"/>
            </p:cNvSpPr>
            <p:nvPr/>
          </p:nvSpPr>
          <p:spPr bwMode="auto">
            <a:xfrm>
              <a:off x="3936" y="1440"/>
              <a:ext cx="480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89" name="Rectangle 76"/>
            <p:cNvSpPr>
              <a:spLocks noChangeArrowheads="1"/>
            </p:cNvSpPr>
            <p:nvPr/>
          </p:nvSpPr>
          <p:spPr bwMode="auto">
            <a:xfrm>
              <a:off x="3936" y="1824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90" name="Text Box 77"/>
            <p:cNvSpPr txBox="1">
              <a:spLocks noChangeArrowheads="1"/>
            </p:cNvSpPr>
            <p:nvPr/>
          </p:nvSpPr>
          <p:spPr bwMode="auto">
            <a:xfrm>
              <a:off x="4032" y="1536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  <p:sp>
          <p:nvSpPr>
            <p:cNvPr id="6191" name="Rectangle 78"/>
            <p:cNvSpPr>
              <a:spLocks noChangeArrowheads="1"/>
            </p:cNvSpPr>
            <p:nvPr/>
          </p:nvSpPr>
          <p:spPr bwMode="auto">
            <a:xfrm>
              <a:off x="3936" y="2016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92" name="Line 79"/>
            <p:cNvSpPr>
              <a:spLocks noChangeShapeType="1"/>
            </p:cNvSpPr>
            <p:nvPr/>
          </p:nvSpPr>
          <p:spPr bwMode="auto">
            <a:xfrm flipH="1">
              <a:off x="3696" y="1920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93" name="Line 16"/>
            <p:cNvSpPr>
              <a:spLocks noChangeShapeType="1"/>
            </p:cNvSpPr>
            <p:nvPr/>
          </p:nvSpPr>
          <p:spPr bwMode="auto">
            <a:xfrm>
              <a:off x="4176" y="2112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6368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3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166C1A3-DDF5-4455-89E5-2B088C5FF35C}" type="slidenum">
              <a:rPr lang="en-US" altLang="en-US"/>
              <a:pPr eaLnBrk="1" hangingPunct="1"/>
              <a:t>50</a:t>
            </a:fld>
            <a:endParaRPr lang="en-US" altLang="en-US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Hapus Simpul Akhir</a:t>
            </a:r>
          </a:p>
        </p:txBody>
      </p:sp>
      <p:sp>
        <p:nvSpPr>
          <p:cNvPr id="40964" name="Text Box 3"/>
          <p:cNvSpPr txBox="1">
            <a:spLocks noChangeArrowheads="1"/>
          </p:cNvSpPr>
          <p:nvPr/>
        </p:nvSpPr>
        <p:spPr bwMode="auto">
          <a:xfrm>
            <a:off x="1257300" y="1889759"/>
            <a:ext cx="762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en-US" sz="2400" dirty="0">
                <a:latin typeface="+mn-lt"/>
              </a:rPr>
              <a:t>1. </a:t>
            </a:r>
            <a:r>
              <a:rPr lang="en-GB" altLang="en-US" sz="2400" i="1" dirty="0" err="1">
                <a:latin typeface="+mn-lt"/>
              </a:rPr>
              <a:t>hapus</a:t>
            </a:r>
            <a:r>
              <a:rPr lang="en-GB" altLang="en-US" sz="2400" dirty="0">
                <a:latin typeface="+mn-lt"/>
              </a:rPr>
              <a:t> </a:t>
            </a:r>
            <a:r>
              <a:rPr lang="en-GB" altLang="en-US" sz="2400" dirty="0" err="1">
                <a:latin typeface="+mn-lt"/>
              </a:rPr>
              <a:t>menunjuk</a:t>
            </a:r>
            <a:r>
              <a:rPr lang="en-GB" altLang="en-US" sz="2400" dirty="0">
                <a:latin typeface="+mn-lt"/>
              </a:rPr>
              <a:t> </a:t>
            </a:r>
            <a:r>
              <a:rPr lang="en-GB" altLang="en-US" sz="2400" i="1" dirty="0">
                <a:latin typeface="+mn-lt"/>
              </a:rPr>
              <a:t>tail</a:t>
            </a:r>
          </a:p>
        </p:txBody>
      </p:sp>
      <p:grpSp>
        <p:nvGrpSpPr>
          <p:cNvPr id="40965" name="Group 45"/>
          <p:cNvGrpSpPr>
            <a:grpSpLocks/>
          </p:cNvGrpSpPr>
          <p:nvPr/>
        </p:nvGrpSpPr>
        <p:grpSpPr bwMode="auto">
          <a:xfrm>
            <a:off x="2836190" y="2626964"/>
            <a:ext cx="6858000" cy="2271713"/>
            <a:chOff x="768" y="1440"/>
            <a:chExt cx="4320" cy="1431"/>
          </a:xfrm>
        </p:grpSpPr>
        <p:sp>
          <p:nvSpPr>
            <p:cNvPr id="40966" name="Rectangle 5"/>
            <p:cNvSpPr>
              <a:spLocks noChangeArrowheads="1"/>
            </p:cNvSpPr>
            <p:nvPr/>
          </p:nvSpPr>
          <p:spPr bwMode="auto">
            <a:xfrm>
              <a:off x="1392" y="1680"/>
              <a:ext cx="480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0967" name="Rectangle 6"/>
            <p:cNvSpPr>
              <a:spLocks noChangeArrowheads="1"/>
            </p:cNvSpPr>
            <p:nvPr/>
          </p:nvSpPr>
          <p:spPr bwMode="auto">
            <a:xfrm>
              <a:off x="1392" y="1920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0968" name="Text Box 7"/>
            <p:cNvSpPr txBox="1">
              <a:spLocks noChangeArrowheads="1"/>
            </p:cNvSpPr>
            <p:nvPr/>
          </p:nvSpPr>
          <p:spPr bwMode="auto">
            <a:xfrm>
              <a:off x="1488" y="1680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10</a:t>
              </a:r>
            </a:p>
          </p:txBody>
        </p:sp>
        <p:sp>
          <p:nvSpPr>
            <p:cNvPr id="40969" name="Rectangle 8"/>
            <p:cNvSpPr>
              <a:spLocks noChangeArrowheads="1"/>
            </p:cNvSpPr>
            <p:nvPr/>
          </p:nvSpPr>
          <p:spPr bwMode="auto">
            <a:xfrm>
              <a:off x="1392" y="2112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0970" name="Line 9"/>
            <p:cNvSpPr>
              <a:spLocks noChangeShapeType="1"/>
            </p:cNvSpPr>
            <p:nvPr/>
          </p:nvSpPr>
          <p:spPr bwMode="auto">
            <a:xfrm flipV="1">
              <a:off x="1008" y="1776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1" name="Text Box 10"/>
            <p:cNvSpPr txBox="1">
              <a:spLocks noChangeArrowheads="1"/>
            </p:cNvSpPr>
            <p:nvPr/>
          </p:nvSpPr>
          <p:spPr bwMode="auto">
            <a:xfrm>
              <a:off x="768" y="1584"/>
              <a:ext cx="4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head</a:t>
              </a:r>
            </a:p>
          </p:txBody>
        </p:sp>
        <p:sp>
          <p:nvSpPr>
            <p:cNvPr id="40972" name="Line 11"/>
            <p:cNvSpPr>
              <a:spLocks noChangeShapeType="1"/>
            </p:cNvSpPr>
            <p:nvPr/>
          </p:nvSpPr>
          <p:spPr bwMode="auto">
            <a:xfrm flipH="1" flipV="1">
              <a:off x="4464" y="1776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3" name="Text Box 12"/>
            <p:cNvSpPr txBox="1">
              <a:spLocks noChangeArrowheads="1"/>
            </p:cNvSpPr>
            <p:nvPr/>
          </p:nvSpPr>
          <p:spPr bwMode="auto">
            <a:xfrm>
              <a:off x="4608" y="1584"/>
              <a:ext cx="4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tail</a:t>
              </a:r>
            </a:p>
          </p:txBody>
        </p:sp>
        <p:sp>
          <p:nvSpPr>
            <p:cNvPr id="40974" name="Rectangle 13"/>
            <p:cNvSpPr>
              <a:spLocks noChangeArrowheads="1"/>
            </p:cNvSpPr>
            <p:nvPr/>
          </p:nvSpPr>
          <p:spPr bwMode="auto">
            <a:xfrm>
              <a:off x="3984" y="1680"/>
              <a:ext cx="480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0975" name="Rectangle 14"/>
            <p:cNvSpPr>
              <a:spLocks noChangeArrowheads="1"/>
            </p:cNvSpPr>
            <p:nvPr/>
          </p:nvSpPr>
          <p:spPr bwMode="auto">
            <a:xfrm>
              <a:off x="3984" y="1920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0976" name="Text Box 15"/>
            <p:cNvSpPr txBox="1">
              <a:spLocks noChangeArrowheads="1"/>
            </p:cNvSpPr>
            <p:nvPr/>
          </p:nvSpPr>
          <p:spPr bwMode="auto">
            <a:xfrm>
              <a:off x="4080" y="1680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6</a:t>
              </a:r>
            </a:p>
          </p:txBody>
        </p:sp>
        <p:sp>
          <p:nvSpPr>
            <p:cNvPr id="40977" name="Rectangle 16"/>
            <p:cNvSpPr>
              <a:spLocks noChangeArrowheads="1"/>
            </p:cNvSpPr>
            <p:nvPr/>
          </p:nvSpPr>
          <p:spPr bwMode="auto">
            <a:xfrm>
              <a:off x="3984" y="2112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0978" name="Line 17"/>
            <p:cNvSpPr>
              <a:spLocks noChangeShapeType="1"/>
            </p:cNvSpPr>
            <p:nvPr/>
          </p:nvSpPr>
          <p:spPr bwMode="auto">
            <a:xfrm flipH="1">
              <a:off x="4608" y="220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9" name="Line 18"/>
            <p:cNvSpPr>
              <a:spLocks noChangeShapeType="1"/>
            </p:cNvSpPr>
            <p:nvPr/>
          </p:nvSpPr>
          <p:spPr bwMode="auto">
            <a:xfrm>
              <a:off x="4560" y="244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80" name="Line 19"/>
            <p:cNvSpPr>
              <a:spLocks noChangeShapeType="1"/>
            </p:cNvSpPr>
            <p:nvPr/>
          </p:nvSpPr>
          <p:spPr bwMode="auto">
            <a:xfrm>
              <a:off x="4560" y="249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81" name="Text Box 20"/>
            <p:cNvSpPr txBox="1">
              <a:spLocks noChangeArrowheads="1"/>
            </p:cNvSpPr>
            <p:nvPr/>
          </p:nvSpPr>
          <p:spPr bwMode="auto">
            <a:xfrm>
              <a:off x="4416" y="2448"/>
              <a:ext cx="4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null</a:t>
              </a:r>
            </a:p>
          </p:txBody>
        </p:sp>
        <p:sp>
          <p:nvSpPr>
            <p:cNvPr id="40982" name="Line 21"/>
            <p:cNvSpPr>
              <a:spLocks noChangeShapeType="1"/>
            </p:cNvSpPr>
            <p:nvPr/>
          </p:nvSpPr>
          <p:spPr bwMode="auto">
            <a:xfrm>
              <a:off x="4224" y="2208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83" name="Rectangle 22"/>
            <p:cNvSpPr>
              <a:spLocks noChangeArrowheads="1"/>
            </p:cNvSpPr>
            <p:nvPr/>
          </p:nvSpPr>
          <p:spPr bwMode="auto">
            <a:xfrm>
              <a:off x="3120" y="1680"/>
              <a:ext cx="480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0984" name="Rectangle 23"/>
            <p:cNvSpPr>
              <a:spLocks noChangeArrowheads="1"/>
            </p:cNvSpPr>
            <p:nvPr/>
          </p:nvSpPr>
          <p:spPr bwMode="auto">
            <a:xfrm>
              <a:off x="3120" y="1920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0985" name="Text Box 24"/>
            <p:cNvSpPr txBox="1">
              <a:spLocks noChangeArrowheads="1"/>
            </p:cNvSpPr>
            <p:nvPr/>
          </p:nvSpPr>
          <p:spPr bwMode="auto">
            <a:xfrm>
              <a:off x="3216" y="1680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5</a:t>
              </a:r>
            </a:p>
          </p:txBody>
        </p:sp>
        <p:sp>
          <p:nvSpPr>
            <p:cNvPr id="40986" name="Rectangle 25"/>
            <p:cNvSpPr>
              <a:spLocks noChangeArrowheads="1"/>
            </p:cNvSpPr>
            <p:nvPr/>
          </p:nvSpPr>
          <p:spPr bwMode="auto">
            <a:xfrm>
              <a:off x="3120" y="2112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0987" name="Line 26"/>
            <p:cNvSpPr>
              <a:spLocks noChangeShapeType="1"/>
            </p:cNvSpPr>
            <p:nvPr/>
          </p:nvSpPr>
          <p:spPr bwMode="auto">
            <a:xfrm>
              <a:off x="3360" y="2208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88" name="Line 27"/>
            <p:cNvSpPr>
              <a:spLocks noChangeShapeType="1"/>
            </p:cNvSpPr>
            <p:nvPr/>
          </p:nvSpPr>
          <p:spPr bwMode="auto">
            <a:xfrm flipH="1">
              <a:off x="3600" y="2016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89" name="Rectangle 28"/>
            <p:cNvSpPr>
              <a:spLocks noChangeArrowheads="1"/>
            </p:cNvSpPr>
            <p:nvPr/>
          </p:nvSpPr>
          <p:spPr bwMode="auto">
            <a:xfrm>
              <a:off x="2256" y="1680"/>
              <a:ext cx="480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0990" name="Rectangle 29"/>
            <p:cNvSpPr>
              <a:spLocks noChangeArrowheads="1"/>
            </p:cNvSpPr>
            <p:nvPr/>
          </p:nvSpPr>
          <p:spPr bwMode="auto">
            <a:xfrm>
              <a:off x="2256" y="1920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0991" name="Text Box 30"/>
            <p:cNvSpPr txBox="1">
              <a:spLocks noChangeArrowheads="1"/>
            </p:cNvSpPr>
            <p:nvPr/>
          </p:nvSpPr>
          <p:spPr bwMode="auto">
            <a:xfrm>
              <a:off x="2352" y="1680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3</a:t>
              </a:r>
            </a:p>
          </p:txBody>
        </p:sp>
        <p:sp>
          <p:nvSpPr>
            <p:cNvPr id="40992" name="Rectangle 31"/>
            <p:cNvSpPr>
              <a:spLocks noChangeArrowheads="1"/>
            </p:cNvSpPr>
            <p:nvPr/>
          </p:nvSpPr>
          <p:spPr bwMode="auto">
            <a:xfrm>
              <a:off x="2256" y="2112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0993" name="Line 32"/>
            <p:cNvSpPr>
              <a:spLocks noChangeShapeType="1"/>
            </p:cNvSpPr>
            <p:nvPr/>
          </p:nvSpPr>
          <p:spPr bwMode="auto">
            <a:xfrm>
              <a:off x="1632" y="2208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94" name="Line 33"/>
            <p:cNvSpPr>
              <a:spLocks noChangeShapeType="1"/>
            </p:cNvSpPr>
            <p:nvPr/>
          </p:nvSpPr>
          <p:spPr bwMode="auto">
            <a:xfrm flipH="1">
              <a:off x="1872" y="2016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95" name="Line 34"/>
            <p:cNvSpPr>
              <a:spLocks noChangeShapeType="1"/>
            </p:cNvSpPr>
            <p:nvPr/>
          </p:nvSpPr>
          <p:spPr bwMode="auto">
            <a:xfrm>
              <a:off x="2496" y="2208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96" name="Line 35"/>
            <p:cNvSpPr>
              <a:spLocks noChangeShapeType="1"/>
            </p:cNvSpPr>
            <p:nvPr/>
          </p:nvSpPr>
          <p:spPr bwMode="auto">
            <a:xfrm flipH="1">
              <a:off x="2736" y="2016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97" name="Line 36"/>
            <p:cNvSpPr>
              <a:spLocks noChangeShapeType="1"/>
            </p:cNvSpPr>
            <p:nvPr/>
          </p:nvSpPr>
          <p:spPr bwMode="auto">
            <a:xfrm flipH="1">
              <a:off x="1248" y="20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98" name="Line 37"/>
            <p:cNvSpPr>
              <a:spLocks noChangeShapeType="1"/>
            </p:cNvSpPr>
            <p:nvPr/>
          </p:nvSpPr>
          <p:spPr bwMode="auto">
            <a:xfrm>
              <a:off x="1200" y="225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99" name="Line 38"/>
            <p:cNvSpPr>
              <a:spLocks noChangeShapeType="1"/>
            </p:cNvSpPr>
            <p:nvPr/>
          </p:nvSpPr>
          <p:spPr bwMode="auto">
            <a:xfrm>
              <a:off x="1200" y="230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00" name="Line 39"/>
            <p:cNvSpPr>
              <a:spLocks noChangeShapeType="1"/>
            </p:cNvSpPr>
            <p:nvPr/>
          </p:nvSpPr>
          <p:spPr bwMode="auto">
            <a:xfrm flipH="1">
              <a:off x="1248" y="2016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01" name="Text Box 40"/>
            <p:cNvSpPr txBox="1">
              <a:spLocks noChangeArrowheads="1"/>
            </p:cNvSpPr>
            <p:nvPr/>
          </p:nvSpPr>
          <p:spPr bwMode="auto">
            <a:xfrm>
              <a:off x="1008" y="2352"/>
              <a:ext cx="4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null</a:t>
              </a:r>
            </a:p>
          </p:txBody>
        </p:sp>
        <p:sp>
          <p:nvSpPr>
            <p:cNvPr id="41002" name="Oval 41"/>
            <p:cNvSpPr>
              <a:spLocks noChangeArrowheads="1"/>
            </p:cNvSpPr>
            <p:nvPr/>
          </p:nvSpPr>
          <p:spPr bwMode="auto">
            <a:xfrm>
              <a:off x="3840" y="1440"/>
              <a:ext cx="768" cy="1056"/>
            </a:xfrm>
            <a:prstGeom prst="ellips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003" name="Line 42"/>
            <p:cNvSpPr>
              <a:spLocks noChangeShapeType="1"/>
            </p:cNvSpPr>
            <p:nvPr/>
          </p:nvSpPr>
          <p:spPr bwMode="auto">
            <a:xfrm flipV="1">
              <a:off x="4224" y="2304"/>
              <a:ext cx="0" cy="336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04" name="Text Box 43"/>
            <p:cNvSpPr txBox="1">
              <a:spLocks noChangeArrowheads="1"/>
            </p:cNvSpPr>
            <p:nvPr/>
          </p:nvSpPr>
          <p:spPr bwMode="auto">
            <a:xfrm>
              <a:off x="3888" y="2640"/>
              <a:ext cx="6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hapus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8150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3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884F491-E65D-47B7-81FE-087A71C2D82E}" type="slidenum">
              <a:rPr lang="en-US" altLang="en-US"/>
              <a:pPr eaLnBrk="1" hangingPunct="1"/>
              <a:t>51</a:t>
            </a:fld>
            <a:endParaRPr lang="en-US" altLang="en-US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Hapus Simpul Akhir</a:t>
            </a:r>
          </a:p>
        </p:txBody>
      </p:sp>
      <p:sp>
        <p:nvSpPr>
          <p:cNvPr id="41988" name="Text Box 3"/>
          <p:cNvSpPr txBox="1">
            <a:spLocks noChangeArrowheads="1"/>
          </p:cNvSpPr>
          <p:nvPr/>
        </p:nvSpPr>
        <p:spPr bwMode="auto">
          <a:xfrm>
            <a:off x="1295400" y="1889759"/>
            <a:ext cx="762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en-US" sz="2400" dirty="0">
                <a:latin typeface="+mn-lt"/>
              </a:rPr>
              <a:t>2. </a:t>
            </a:r>
            <a:r>
              <a:rPr lang="en-GB" altLang="en-US" sz="2400" i="1" dirty="0">
                <a:latin typeface="+mn-lt"/>
              </a:rPr>
              <a:t>tail-&gt;</a:t>
            </a:r>
            <a:r>
              <a:rPr lang="en-GB" altLang="en-US" sz="2400" i="1" dirty="0" err="1">
                <a:latin typeface="+mn-lt"/>
              </a:rPr>
              <a:t>prev</a:t>
            </a:r>
            <a:r>
              <a:rPr lang="en-GB" altLang="en-US" sz="2400" i="1" dirty="0">
                <a:latin typeface="+mn-lt"/>
              </a:rPr>
              <a:t>-&gt;next </a:t>
            </a:r>
            <a:r>
              <a:rPr lang="en-GB" altLang="en-US" sz="2400" dirty="0" err="1">
                <a:latin typeface="+mn-lt"/>
              </a:rPr>
              <a:t>menunjuk</a:t>
            </a:r>
            <a:r>
              <a:rPr lang="en-GB" altLang="en-US" sz="2400" dirty="0">
                <a:latin typeface="+mn-lt"/>
              </a:rPr>
              <a:t> </a:t>
            </a:r>
            <a:r>
              <a:rPr lang="en-GB" altLang="en-US" sz="2400" i="1" dirty="0">
                <a:latin typeface="+mn-lt"/>
              </a:rPr>
              <a:t>null</a:t>
            </a:r>
          </a:p>
        </p:txBody>
      </p:sp>
      <p:grpSp>
        <p:nvGrpSpPr>
          <p:cNvPr id="41989" name="Group 50"/>
          <p:cNvGrpSpPr>
            <a:grpSpLocks/>
          </p:cNvGrpSpPr>
          <p:nvPr/>
        </p:nvGrpSpPr>
        <p:grpSpPr bwMode="auto">
          <a:xfrm>
            <a:off x="2898183" y="2499358"/>
            <a:ext cx="6858000" cy="2271713"/>
            <a:chOff x="768" y="1440"/>
            <a:chExt cx="4320" cy="1431"/>
          </a:xfrm>
        </p:grpSpPr>
        <p:sp>
          <p:nvSpPr>
            <p:cNvPr id="41990" name="Rectangle 5"/>
            <p:cNvSpPr>
              <a:spLocks noChangeArrowheads="1"/>
            </p:cNvSpPr>
            <p:nvPr/>
          </p:nvSpPr>
          <p:spPr bwMode="auto">
            <a:xfrm>
              <a:off x="1392" y="1680"/>
              <a:ext cx="480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991" name="Rectangle 6"/>
            <p:cNvSpPr>
              <a:spLocks noChangeArrowheads="1"/>
            </p:cNvSpPr>
            <p:nvPr/>
          </p:nvSpPr>
          <p:spPr bwMode="auto">
            <a:xfrm>
              <a:off x="1392" y="1920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992" name="Text Box 7"/>
            <p:cNvSpPr txBox="1">
              <a:spLocks noChangeArrowheads="1"/>
            </p:cNvSpPr>
            <p:nvPr/>
          </p:nvSpPr>
          <p:spPr bwMode="auto">
            <a:xfrm>
              <a:off x="1488" y="1680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10</a:t>
              </a:r>
            </a:p>
          </p:txBody>
        </p:sp>
        <p:sp>
          <p:nvSpPr>
            <p:cNvPr id="41993" name="Rectangle 8"/>
            <p:cNvSpPr>
              <a:spLocks noChangeArrowheads="1"/>
            </p:cNvSpPr>
            <p:nvPr/>
          </p:nvSpPr>
          <p:spPr bwMode="auto">
            <a:xfrm>
              <a:off x="1392" y="2112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994" name="Line 9"/>
            <p:cNvSpPr>
              <a:spLocks noChangeShapeType="1"/>
            </p:cNvSpPr>
            <p:nvPr/>
          </p:nvSpPr>
          <p:spPr bwMode="auto">
            <a:xfrm flipV="1">
              <a:off x="1008" y="1776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95" name="Text Box 10"/>
            <p:cNvSpPr txBox="1">
              <a:spLocks noChangeArrowheads="1"/>
            </p:cNvSpPr>
            <p:nvPr/>
          </p:nvSpPr>
          <p:spPr bwMode="auto">
            <a:xfrm>
              <a:off x="768" y="1584"/>
              <a:ext cx="4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head</a:t>
              </a:r>
            </a:p>
          </p:txBody>
        </p:sp>
        <p:sp>
          <p:nvSpPr>
            <p:cNvPr id="41996" name="Line 11"/>
            <p:cNvSpPr>
              <a:spLocks noChangeShapeType="1"/>
            </p:cNvSpPr>
            <p:nvPr/>
          </p:nvSpPr>
          <p:spPr bwMode="auto">
            <a:xfrm flipH="1" flipV="1">
              <a:off x="4464" y="1776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97" name="Text Box 12"/>
            <p:cNvSpPr txBox="1">
              <a:spLocks noChangeArrowheads="1"/>
            </p:cNvSpPr>
            <p:nvPr/>
          </p:nvSpPr>
          <p:spPr bwMode="auto">
            <a:xfrm>
              <a:off x="4608" y="1584"/>
              <a:ext cx="4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tail</a:t>
              </a:r>
            </a:p>
          </p:txBody>
        </p:sp>
        <p:sp>
          <p:nvSpPr>
            <p:cNvPr id="41998" name="Rectangle 13"/>
            <p:cNvSpPr>
              <a:spLocks noChangeArrowheads="1"/>
            </p:cNvSpPr>
            <p:nvPr/>
          </p:nvSpPr>
          <p:spPr bwMode="auto">
            <a:xfrm>
              <a:off x="3984" y="1680"/>
              <a:ext cx="480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999" name="Rectangle 14"/>
            <p:cNvSpPr>
              <a:spLocks noChangeArrowheads="1"/>
            </p:cNvSpPr>
            <p:nvPr/>
          </p:nvSpPr>
          <p:spPr bwMode="auto">
            <a:xfrm>
              <a:off x="3984" y="1920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2000" name="Text Box 15"/>
            <p:cNvSpPr txBox="1">
              <a:spLocks noChangeArrowheads="1"/>
            </p:cNvSpPr>
            <p:nvPr/>
          </p:nvSpPr>
          <p:spPr bwMode="auto">
            <a:xfrm>
              <a:off x="4080" y="1680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6</a:t>
              </a:r>
            </a:p>
          </p:txBody>
        </p:sp>
        <p:sp>
          <p:nvSpPr>
            <p:cNvPr id="42001" name="Rectangle 16"/>
            <p:cNvSpPr>
              <a:spLocks noChangeArrowheads="1"/>
            </p:cNvSpPr>
            <p:nvPr/>
          </p:nvSpPr>
          <p:spPr bwMode="auto">
            <a:xfrm>
              <a:off x="3984" y="2112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2002" name="Line 17"/>
            <p:cNvSpPr>
              <a:spLocks noChangeShapeType="1"/>
            </p:cNvSpPr>
            <p:nvPr/>
          </p:nvSpPr>
          <p:spPr bwMode="auto">
            <a:xfrm flipH="1">
              <a:off x="4608" y="220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3" name="Line 18"/>
            <p:cNvSpPr>
              <a:spLocks noChangeShapeType="1"/>
            </p:cNvSpPr>
            <p:nvPr/>
          </p:nvSpPr>
          <p:spPr bwMode="auto">
            <a:xfrm>
              <a:off x="4560" y="244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4" name="Line 19"/>
            <p:cNvSpPr>
              <a:spLocks noChangeShapeType="1"/>
            </p:cNvSpPr>
            <p:nvPr/>
          </p:nvSpPr>
          <p:spPr bwMode="auto">
            <a:xfrm>
              <a:off x="4560" y="249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5" name="Text Box 20"/>
            <p:cNvSpPr txBox="1">
              <a:spLocks noChangeArrowheads="1"/>
            </p:cNvSpPr>
            <p:nvPr/>
          </p:nvSpPr>
          <p:spPr bwMode="auto">
            <a:xfrm>
              <a:off x="4416" y="2448"/>
              <a:ext cx="4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null</a:t>
              </a:r>
            </a:p>
          </p:txBody>
        </p:sp>
        <p:sp>
          <p:nvSpPr>
            <p:cNvPr id="42006" name="Line 21"/>
            <p:cNvSpPr>
              <a:spLocks noChangeShapeType="1"/>
            </p:cNvSpPr>
            <p:nvPr/>
          </p:nvSpPr>
          <p:spPr bwMode="auto">
            <a:xfrm>
              <a:off x="4224" y="2208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7" name="Rectangle 22"/>
            <p:cNvSpPr>
              <a:spLocks noChangeArrowheads="1"/>
            </p:cNvSpPr>
            <p:nvPr/>
          </p:nvSpPr>
          <p:spPr bwMode="auto">
            <a:xfrm>
              <a:off x="3120" y="1680"/>
              <a:ext cx="480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2008" name="Rectangle 23"/>
            <p:cNvSpPr>
              <a:spLocks noChangeArrowheads="1"/>
            </p:cNvSpPr>
            <p:nvPr/>
          </p:nvSpPr>
          <p:spPr bwMode="auto">
            <a:xfrm>
              <a:off x="3120" y="1920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2009" name="Text Box 24"/>
            <p:cNvSpPr txBox="1">
              <a:spLocks noChangeArrowheads="1"/>
            </p:cNvSpPr>
            <p:nvPr/>
          </p:nvSpPr>
          <p:spPr bwMode="auto">
            <a:xfrm>
              <a:off x="3216" y="1680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5</a:t>
              </a:r>
            </a:p>
          </p:txBody>
        </p:sp>
        <p:sp>
          <p:nvSpPr>
            <p:cNvPr id="42010" name="Rectangle 25"/>
            <p:cNvSpPr>
              <a:spLocks noChangeArrowheads="1"/>
            </p:cNvSpPr>
            <p:nvPr/>
          </p:nvSpPr>
          <p:spPr bwMode="auto">
            <a:xfrm>
              <a:off x="3120" y="2112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2011" name="Line 27"/>
            <p:cNvSpPr>
              <a:spLocks noChangeShapeType="1"/>
            </p:cNvSpPr>
            <p:nvPr/>
          </p:nvSpPr>
          <p:spPr bwMode="auto">
            <a:xfrm flipH="1">
              <a:off x="3600" y="2016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12" name="Rectangle 28"/>
            <p:cNvSpPr>
              <a:spLocks noChangeArrowheads="1"/>
            </p:cNvSpPr>
            <p:nvPr/>
          </p:nvSpPr>
          <p:spPr bwMode="auto">
            <a:xfrm>
              <a:off x="2256" y="1680"/>
              <a:ext cx="480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2013" name="Rectangle 29"/>
            <p:cNvSpPr>
              <a:spLocks noChangeArrowheads="1"/>
            </p:cNvSpPr>
            <p:nvPr/>
          </p:nvSpPr>
          <p:spPr bwMode="auto">
            <a:xfrm>
              <a:off x="2256" y="1920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2014" name="Text Box 30"/>
            <p:cNvSpPr txBox="1">
              <a:spLocks noChangeArrowheads="1"/>
            </p:cNvSpPr>
            <p:nvPr/>
          </p:nvSpPr>
          <p:spPr bwMode="auto">
            <a:xfrm>
              <a:off x="2352" y="1680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3</a:t>
              </a:r>
            </a:p>
          </p:txBody>
        </p:sp>
        <p:sp>
          <p:nvSpPr>
            <p:cNvPr id="42015" name="Rectangle 31"/>
            <p:cNvSpPr>
              <a:spLocks noChangeArrowheads="1"/>
            </p:cNvSpPr>
            <p:nvPr/>
          </p:nvSpPr>
          <p:spPr bwMode="auto">
            <a:xfrm>
              <a:off x="2256" y="2112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2016" name="Line 32"/>
            <p:cNvSpPr>
              <a:spLocks noChangeShapeType="1"/>
            </p:cNvSpPr>
            <p:nvPr/>
          </p:nvSpPr>
          <p:spPr bwMode="auto">
            <a:xfrm>
              <a:off x="1632" y="2208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17" name="Line 33"/>
            <p:cNvSpPr>
              <a:spLocks noChangeShapeType="1"/>
            </p:cNvSpPr>
            <p:nvPr/>
          </p:nvSpPr>
          <p:spPr bwMode="auto">
            <a:xfrm flipH="1">
              <a:off x="1872" y="2016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18" name="Line 34"/>
            <p:cNvSpPr>
              <a:spLocks noChangeShapeType="1"/>
            </p:cNvSpPr>
            <p:nvPr/>
          </p:nvSpPr>
          <p:spPr bwMode="auto">
            <a:xfrm>
              <a:off x="2496" y="2208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19" name="Line 35"/>
            <p:cNvSpPr>
              <a:spLocks noChangeShapeType="1"/>
            </p:cNvSpPr>
            <p:nvPr/>
          </p:nvSpPr>
          <p:spPr bwMode="auto">
            <a:xfrm flipH="1">
              <a:off x="2736" y="2016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20" name="Line 36"/>
            <p:cNvSpPr>
              <a:spLocks noChangeShapeType="1"/>
            </p:cNvSpPr>
            <p:nvPr/>
          </p:nvSpPr>
          <p:spPr bwMode="auto">
            <a:xfrm flipH="1">
              <a:off x="1248" y="20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21" name="Line 37"/>
            <p:cNvSpPr>
              <a:spLocks noChangeShapeType="1"/>
            </p:cNvSpPr>
            <p:nvPr/>
          </p:nvSpPr>
          <p:spPr bwMode="auto">
            <a:xfrm>
              <a:off x="1200" y="225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22" name="Line 38"/>
            <p:cNvSpPr>
              <a:spLocks noChangeShapeType="1"/>
            </p:cNvSpPr>
            <p:nvPr/>
          </p:nvSpPr>
          <p:spPr bwMode="auto">
            <a:xfrm>
              <a:off x="1200" y="230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23" name="Line 39"/>
            <p:cNvSpPr>
              <a:spLocks noChangeShapeType="1"/>
            </p:cNvSpPr>
            <p:nvPr/>
          </p:nvSpPr>
          <p:spPr bwMode="auto">
            <a:xfrm flipH="1">
              <a:off x="1248" y="2016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24" name="Text Box 40"/>
            <p:cNvSpPr txBox="1">
              <a:spLocks noChangeArrowheads="1"/>
            </p:cNvSpPr>
            <p:nvPr/>
          </p:nvSpPr>
          <p:spPr bwMode="auto">
            <a:xfrm>
              <a:off x="1008" y="2352"/>
              <a:ext cx="4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null</a:t>
              </a:r>
            </a:p>
          </p:txBody>
        </p:sp>
        <p:sp>
          <p:nvSpPr>
            <p:cNvPr id="42025" name="Oval 41"/>
            <p:cNvSpPr>
              <a:spLocks noChangeArrowheads="1"/>
            </p:cNvSpPr>
            <p:nvPr/>
          </p:nvSpPr>
          <p:spPr bwMode="auto">
            <a:xfrm>
              <a:off x="3840" y="1440"/>
              <a:ext cx="768" cy="1056"/>
            </a:xfrm>
            <a:prstGeom prst="ellips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2026" name="Line 42"/>
            <p:cNvSpPr>
              <a:spLocks noChangeShapeType="1"/>
            </p:cNvSpPr>
            <p:nvPr/>
          </p:nvSpPr>
          <p:spPr bwMode="auto">
            <a:xfrm flipV="1">
              <a:off x="4224" y="2304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27" name="Text Box 43"/>
            <p:cNvSpPr txBox="1">
              <a:spLocks noChangeArrowheads="1"/>
            </p:cNvSpPr>
            <p:nvPr/>
          </p:nvSpPr>
          <p:spPr bwMode="auto">
            <a:xfrm>
              <a:off x="3888" y="2640"/>
              <a:ext cx="6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hapus</a:t>
              </a:r>
            </a:p>
          </p:txBody>
        </p:sp>
        <p:sp>
          <p:nvSpPr>
            <p:cNvPr id="42028" name="Line 44"/>
            <p:cNvSpPr>
              <a:spLocks noChangeShapeType="1"/>
            </p:cNvSpPr>
            <p:nvPr/>
          </p:nvSpPr>
          <p:spPr bwMode="auto">
            <a:xfrm flipH="1">
              <a:off x="3744" y="2208"/>
              <a:ext cx="0" cy="24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29" name="Line 45"/>
            <p:cNvSpPr>
              <a:spLocks noChangeShapeType="1"/>
            </p:cNvSpPr>
            <p:nvPr/>
          </p:nvSpPr>
          <p:spPr bwMode="auto">
            <a:xfrm>
              <a:off x="3696" y="2448"/>
              <a:ext cx="96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30" name="Line 46"/>
            <p:cNvSpPr>
              <a:spLocks noChangeShapeType="1"/>
            </p:cNvSpPr>
            <p:nvPr/>
          </p:nvSpPr>
          <p:spPr bwMode="auto">
            <a:xfrm>
              <a:off x="3696" y="2496"/>
              <a:ext cx="96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31" name="Text Box 47"/>
            <p:cNvSpPr txBox="1">
              <a:spLocks noChangeArrowheads="1"/>
            </p:cNvSpPr>
            <p:nvPr/>
          </p:nvSpPr>
          <p:spPr bwMode="auto">
            <a:xfrm>
              <a:off x="3552" y="2448"/>
              <a:ext cx="4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null</a:t>
              </a:r>
            </a:p>
          </p:txBody>
        </p:sp>
        <p:sp>
          <p:nvSpPr>
            <p:cNvPr id="42032" name="Line 48"/>
            <p:cNvSpPr>
              <a:spLocks noChangeShapeType="1"/>
            </p:cNvSpPr>
            <p:nvPr/>
          </p:nvSpPr>
          <p:spPr bwMode="auto">
            <a:xfrm>
              <a:off x="3360" y="2208"/>
              <a:ext cx="384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 type="oval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8022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3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D5B7C9A-5410-46BE-BF5C-1879C54DE2DF}" type="slidenum">
              <a:rPr lang="en-US" altLang="en-US"/>
              <a:pPr eaLnBrk="1" hangingPunct="1"/>
              <a:t>52</a:t>
            </a:fld>
            <a:endParaRPr lang="en-US" altLang="en-US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Hapus Simpul Akhir</a:t>
            </a:r>
          </a:p>
        </p:txBody>
      </p:sp>
      <p:sp>
        <p:nvSpPr>
          <p:cNvPr id="43012" name="Text Box 3"/>
          <p:cNvSpPr txBox="1">
            <a:spLocks noChangeArrowheads="1"/>
          </p:cNvSpPr>
          <p:nvPr/>
        </p:nvSpPr>
        <p:spPr bwMode="auto">
          <a:xfrm>
            <a:off x="1295400" y="1866901"/>
            <a:ext cx="762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en-US" sz="2400" dirty="0">
                <a:latin typeface="+mn-lt"/>
              </a:rPr>
              <a:t>3. </a:t>
            </a:r>
            <a:r>
              <a:rPr lang="en-GB" altLang="en-US" sz="2400" i="1" dirty="0">
                <a:latin typeface="+mn-lt"/>
              </a:rPr>
              <a:t>tail</a:t>
            </a:r>
            <a:r>
              <a:rPr lang="en-GB" altLang="en-US" sz="2400" dirty="0">
                <a:latin typeface="+mn-lt"/>
              </a:rPr>
              <a:t> </a:t>
            </a:r>
            <a:r>
              <a:rPr lang="en-GB" altLang="en-US" sz="2400" dirty="0" err="1">
                <a:latin typeface="+mn-lt"/>
              </a:rPr>
              <a:t>menunjuk</a:t>
            </a:r>
            <a:r>
              <a:rPr lang="en-GB" altLang="en-US" sz="2400" dirty="0">
                <a:latin typeface="+mn-lt"/>
              </a:rPr>
              <a:t> </a:t>
            </a:r>
            <a:r>
              <a:rPr lang="en-GB" altLang="en-US" sz="2400" i="1" dirty="0" err="1">
                <a:latin typeface="+mn-lt"/>
              </a:rPr>
              <a:t>hapus</a:t>
            </a:r>
            <a:r>
              <a:rPr lang="en-GB" altLang="en-US" sz="2400" i="1" dirty="0">
                <a:latin typeface="+mn-lt"/>
              </a:rPr>
              <a:t>-&gt;</a:t>
            </a:r>
            <a:r>
              <a:rPr lang="en-GB" altLang="en-US" sz="2400" i="1" dirty="0" err="1">
                <a:latin typeface="+mn-lt"/>
              </a:rPr>
              <a:t>prev</a:t>
            </a:r>
            <a:endParaRPr lang="en-GB" altLang="en-US" sz="2400" i="1" dirty="0">
              <a:latin typeface="+mn-lt"/>
            </a:endParaRPr>
          </a:p>
        </p:txBody>
      </p:sp>
      <p:grpSp>
        <p:nvGrpSpPr>
          <p:cNvPr id="43013" name="Group 48"/>
          <p:cNvGrpSpPr>
            <a:grpSpLocks/>
          </p:cNvGrpSpPr>
          <p:nvPr/>
        </p:nvGrpSpPr>
        <p:grpSpPr bwMode="auto">
          <a:xfrm>
            <a:off x="2887980" y="2533673"/>
            <a:ext cx="6477000" cy="2271713"/>
            <a:chOff x="768" y="1440"/>
            <a:chExt cx="4080" cy="1431"/>
          </a:xfrm>
        </p:grpSpPr>
        <p:sp>
          <p:nvSpPr>
            <p:cNvPr id="43014" name="Rectangle 4"/>
            <p:cNvSpPr>
              <a:spLocks noChangeArrowheads="1"/>
            </p:cNvSpPr>
            <p:nvPr/>
          </p:nvSpPr>
          <p:spPr bwMode="auto">
            <a:xfrm>
              <a:off x="1392" y="1680"/>
              <a:ext cx="480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3015" name="Rectangle 5"/>
            <p:cNvSpPr>
              <a:spLocks noChangeArrowheads="1"/>
            </p:cNvSpPr>
            <p:nvPr/>
          </p:nvSpPr>
          <p:spPr bwMode="auto">
            <a:xfrm>
              <a:off x="1392" y="1920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3016" name="Text Box 6"/>
            <p:cNvSpPr txBox="1">
              <a:spLocks noChangeArrowheads="1"/>
            </p:cNvSpPr>
            <p:nvPr/>
          </p:nvSpPr>
          <p:spPr bwMode="auto">
            <a:xfrm>
              <a:off x="1488" y="1680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10</a:t>
              </a:r>
            </a:p>
          </p:txBody>
        </p:sp>
        <p:sp>
          <p:nvSpPr>
            <p:cNvPr id="43017" name="Rectangle 7"/>
            <p:cNvSpPr>
              <a:spLocks noChangeArrowheads="1"/>
            </p:cNvSpPr>
            <p:nvPr/>
          </p:nvSpPr>
          <p:spPr bwMode="auto">
            <a:xfrm>
              <a:off x="1392" y="2112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3018" name="Line 8"/>
            <p:cNvSpPr>
              <a:spLocks noChangeShapeType="1"/>
            </p:cNvSpPr>
            <p:nvPr/>
          </p:nvSpPr>
          <p:spPr bwMode="auto">
            <a:xfrm flipV="1">
              <a:off x="1008" y="1776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19" name="Text Box 9"/>
            <p:cNvSpPr txBox="1">
              <a:spLocks noChangeArrowheads="1"/>
            </p:cNvSpPr>
            <p:nvPr/>
          </p:nvSpPr>
          <p:spPr bwMode="auto">
            <a:xfrm>
              <a:off x="768" y="1584"/>
              <a:ext cx="4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head</a:t>
              </a:r>
            </a:p>
          </p:txBody>
        </p:sp>
        <p:sp>
          <p:nvSpPr>
            <p:cNvPr id="43020" name="Line 10"/>
            <p:cNvSpPr>
              <a:spLocks noChangeShapeType="1"/>
            </p:cNvSpPr>
            <p:nvPr/>
          </p:nvSpPr>
          <p:spPr bwMode="auto">
            <a:xfrm flipH="1" flipV="1">
              <a:off x="3360" y="2304"/>
              <a:ext cx="0" cy="336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21" name="Text Box 11"/>
            <p:cNvSpPr txBox="1">
              <a:spLocks noChangeArrowheads="1"/>
            </p:cNvSpPr>
            <p:nvPr/>
          </p:nvSpPr>
          <p:spPr bwMode="auto">
            <a:xfrm>
              <a:off x="3120" y="2640"/>
              <a:ext cx="4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tail</a:t>
              </a:r>
            </a:p>
          </p:txBody>
        </p:sp>
        <p:sp>
          <p:nvSpPr>
            <p:cNvPr id="43022" name="Rectangle 12"/>
            <p:cNvSpPr>
              <a:spLocks noChangeArrowheads="1"/>
            </p:cNvSpPr>
            <p:nvPr/>
          </p:nvSpPr>
          <p:spPr bwMode="auto">
            <a:xfrm>
              <a:off x="3984" y="1680"/>
              <a:ext cx="480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3023" name="Rectangle 13"/>
            <p:cNvSpPr>
              <a:spLocks noChangeArrowheads="1"/>
            </p:cNvSpPr>
            <p:nvPr/>
          </p:nvSpPr>
          <p:spPr bwMode="auto">
            <a:xfrm>
              <a:off x="3984" y="1920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3024" name="Text Box 14"/>
            <p:cNvSpPr txBox="1">
              <a:spLocks noChangeArrowheads="1"/>
            </p:cNvSpPr>
            <p:nvPr/>
          </p:nvSpPr>
          <p:spPr bwMode="auto">
            <a:xfrm>
              <a:off x="4080" y="1680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6</a:t>
              </a:r>
            </a:p>
          </p:txBody>
        </p:sp>
        <p:sp>
          <p:nvSpPr>
            <p:cNvPr id="43025" name="Rectangle 15"/>
            <p:cNvSpPr>
              <a:spLocks noChangeArrowheads="1"/>
            </p:cNvSpPr>
            <p:nvPr/>
          </p:nvSpPr>
          <p:spPr bwMode="auto">
            <a:xfrm>
              <a:off x="3984" y="2112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3026" name="Line 16"/>
            <p:cNvSpPr>
              <a:spLocks noChangeShapeType="1"/>
            </p:cNvSpPr>
            <p:nvPr/>
          </p:nvSpPr>
          <p:spPr bwMode="auto">
            <a:xfrm flipH="1">
              <a:off x="4608" y="220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27" name="Line 17"/>
            <p:cNvSpPr>
              <a:spLocks noChangeShapeType="1"/>
            </p:cNvSpPr>
            <p:nvPr/>
          </p:nvSpPr>
          <p:spPr bwMode="auto">
            <a:xfrm>
              <a:off x="4560" y="244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28" name="Line 18"/>
            <p:cNvSpPr>
              <a:spLocks noChangeShapeType="1"/>
            </p:cNvSpPr>
            <p:nvPr/>
          </p:nvSpPr>
          <p:spPr bwMode="auto">
            <a:xfrm>
              <a:off x="4560" y="249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29" name="Text Box 19"/>
            <p:cNvSpPr txBox="1">
              <a:spLocks noChangeArrowheads="1"/>
            </p:cNvSpPr>
            <p:nvPr/>
          </p:nvSpPr>
          <p:spPr bwMode="auto">
            <a:xfrm>
              <a:off x="4416" y="2448"/>
              <a:ext cx="4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null</a:t>
              </a:r>
            </a:p>
          </p:txBody>
        </p:sp>
        <p:sp>
          <p:nvSpPr>
            <p:cNvPr id="43030" name="Line 20"/>
            <p:cNvSpPr>
              <a:spLocks noChangeShapeType="1"/>
            </p:cNvSpPr>
            <p:nvPr/>
          </p:nvSpPr>
          <p:spPr bwMode="auto">
            <a:xfrm>
              <a:off x="4224" y="2208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31" name="Rectangle 21"/>
            <p:cNvSpPr>
              <a:spLocks noChangeArrowheads="1"/>
            </p:cNvSpPr>
            <p:nvPr/>
          </p:nvSpPr>
          <p:spPr bwMode="auto">
            <a:xfrm>
              <a:off x="3120" y="1680"/>
              <a:ext cx="480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3032" name="Rectangle 22"/>
            <p:cNvSpPr>
              <a:spLocks noChangeArrowheads="1"/>
            </p:cNvSpPr>
            <p:nvPr/>
          </p:nvSpPr>
          <p:spPr bwMode="auto">
            <a:xfrm>
              <a:off x="3120" y="1920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3033" name="Text Box 23"/>
            <p:cNvSpPr txBox="1">
              <a:spLocks noChangeArrowheads="1"/>
            </p:cNvSpPr>
            <p:nvPr/>
          </p:nvSpPr>
          <p:spPr bwMode="auto">
            <a:xfrm>
              <a:off x="3216" y="1680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5</a:t>
              </a:r>
            </a:p>
          </p:txBody>
        </p:sp>
        <p:sp>
          <p:nvSpPr>
            <p:cNvPr id="43034" name="Rectangle 24"/>
            <p:cNvSpPr>
              <a:spLocks noChangeArrowheads="1"/>
            </p:cNvSpPr>
            <p:nvPr/>
          </p:nvSpPr>
          <p:spPr bwMode="auto">
            <a:xfrm>
              <a:off x="3120" y="2112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3035" name="Line 25"/>
            <p:cNvSpPr>
              <a:spLocks noChangeShapeType="1"/>
            </p:cNvSpPr>
            <p:nvPr/>
          </p:nvSpPr>
          <p:spPr bwMode="auto">
            <a:xfrm flipH="1">
              <a:off x="3600" y="2016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36" name="Rectangle 26"/>
            <p:cNvSpPr>
              <a:spLocks noChangeArrowheads="1"/>
            </p:cNvSpPr>
            <p:nvPr/>
          </p:nvSpPr>
          <p:spPr bwMode="auto">
            <a:xfrm>
              <a:off x="2256" y="1680"/>
              <a:ext cx="480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3037" name="Rectangle 27"/>
            <p:cNvSpPr>
              <a:spLocks noChangeArrowheads="1"/>
            </p:cNvSpPr>
            <p:nvPr/>
          </p:nvSpPr>
          <p:spPr bwMode="auto">
            <a:xfrm>
              <a:off x="2256" y="1920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3038" name="Text Box 28"/>
            <p:cNvSpPr txBox="1">
              <a:spLocks noChangeArrowheads="1"/>
            </p:cNvSpPr>
            <p:nvPr/>
          </p:nvSpPr>
          <p:spPr bwMode="auto">
            <a:xfrm>
              <a:off x="2352" y="1680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3</a:t>
              </a:r>
            </a:p>
          </p:txBody>
        </p:sp>
        <p:sp>
          <p:nvSpPr>
            <p:cNvPr id="43039" name="Rectangle 29"/>
            <p:cNvSpPr>
              <a:spLocks noChangeArrowheads="1"/>
            </p:cNvSpPr>
            <p:nvPr/>
          </p:nvSpPr>
          <p:spPr bwMode="auto">
            <a:xfrm>
              <a:off x="2256" y="2112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3040" name="Line 30"/>
            <p:cNvSpPr>
              <a:spLocks noChangeShapeType="1"/>
            </p:cNvSpPr>
            <p:nvPr/>
          </p:nvSpPr>
          <p:spPr bwMode="auto">
            <a:xfrm>
              <a:off x="1632" y="2208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1" name="Line 31"/>
            <p:cNvSpPr>
              <a:spLocks noChangeShapeType="1"/>
            </p:cNvSpPr>
            <p:nvPr/>
          </p:nvSpPr>
          <p:spPr bwMode="auto">
            <a:xfrm flipH="1">
              <a:off x="1872" y="2016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2" name="Line 32"/>
            <p:cNvSpPr>
              <a:spLocks noChangeShapeType="1"/>
            </p:cNvSpPr>
            <p:nvPr/>
          </p:nvSpPr>
          <p:spPr bwMode="auto">
            <a:xfrm>
              <a:off x="2496" y="2208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3" name="Line 33"/>
            <p:cNvSpPr>
              <a:spLocks noChangeShapeType="1"/>
            </p:cNvSpPr>
            <p:nvPr/>
          </p:nvSpPr>
          <p:spPr bwMode="auto">
            <a:xfrm flipH="1">
              <a:off x="2736" y="2016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4" name="Line 34"/>
            <p:cNvSpPr>
              <a:spLocks noChangeShapeType="1"/>
            </p:cNvSpPr>
            <p:nvPr/>
          </p:nvSpPr>
          <p:spPr bwMode="auto">
            <a:xfrm flipH="1">
              <a:off x="1248" y="20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5" name="Line 35"/>
            <p:cNvSpPr>
              <a:spLocks noChangeShapeType="1"/>
            </p:cNvSpPr>
            <p:nvPr/>
          </p:nvSpPr>
          <p:spPr bwMode="auto">
            <a:xfrm>
              <a:off x="1200" y="225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6" name="Line 36"/>
            <p:cNvSpPr>
              <a:spLocks noChangeShapeType="1"/>
            </p:cNvSpPr>
            <p:nvPr/>
          </p:nvSpPr>
          <p:spPr bwMode="auto">
            <a:xfrm>
              <a:off x="1200" y="230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7" name="Line 37"/>
            <p:cNvSpPr>
              <a:spLocks noChangeShapeType="1"/>
            </p:cNvSpPr>
            <p:nvPr/>
          </p:nvSpPr>
          <p:spPr bwMode="auto">
            <a:xfrm flipH="1">
              <a:off x="1248" y="2016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8" name="Text Box 38"/>
            <p:cNvSpPr txBox="1">
              <a:spLocks noChangeArrowheads="1"/>
            </p:cNvSpPr>
            <p:nvPr/>
          </p:nvSpPr>
          <p:spPr bwMode="auto">
            <a:xfrm>
              <a:off x="1008" y="2352"/>
              <a:ext cx="4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null</a:t>
              </a:r>
            </a:p>
          </p:txBody>
        </p:sp>
        <p:sp>
          <p:nvSpPr>
            <p:cNvPr id="43049" name="Oval 39"/>
            <p:cNvSpPr>
              <a:spLocks noChangeArrowheads="1"/>
            </p:cNvSpPr>
            <p:nvPr/>
          </p:nvSpPr>
          <p:spPr bwMode="auto">
            <a:xfrm>
              <a:off x="3840" y="1440"/>
              <a:ext cx="768" cy="1056"/>
            </a:xfrm>
            <a:prstGeom prst="ellips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3050" name="Line 40"/>
            <p:cNvSpPr>
              <a:spLocks noChangeShapeType="1"/>
            </p:cNvSpPr>
            <p:nvPr/>
          </p:nvSpPr>
          <p:spPr bwMode="auto">
            <a:xfrm flipV="1">
              <a:off x="4224" y="2304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51" name="Text Box 41"/>
            <p:cNvSpPr txBox="1">
              <a:spLocks noChangeArrowheads="1"/>
            </p:cNvSpPr>
            <p:nvPr/>
          </p:nvSpPr>
          <p:spPr bwMode="auto">
            <a:xfrm>
              <a:off x="3888" y="2640"/>
              <a:ext cx="6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hapus</a:t>
              </a:r>
            </a:p>
          </p:txBody>
        </p:sp>
        <p:sp>
          <p:nvSpPr>
            <p:cNvPr id="43052" name="Line 42"/>
            <p:cNvSpPr>
              <a:spLocks noChangeShapeType="1"/>
            </p:cNvSpPr>
            <p:nvPr/>
          </p:nvSpPr>
          <p:spPr bwMode="auto">
            <a:xfrm flipH="1">
              <a:off x="3744" y="220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53" name="Line 43"/>
            <p:cNvSpPr>
              <a:spLocks noChangeShapeType="1"/>
            </p:cNvSpPr>
            <p:nvPr/>
          </p:nvSpPr>
          <p:spPr bwMode="auto">
            <a:xfrm>
              <a:off x="3696" y="244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54" name="Line 44"/>
            <p:cNvSpPr>
              <a:spLocks noChangeShapeType="1"/>
            </p:cNvSpPr>
            <p:nvPr/>
          </p:nvSpPr>
          <p:spPr bwMode="auto">
            <a:xfrm>
              <a:off x="3696" y="249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55" name="Text Box 45"/>
            <p:cNvSpPr txBox="1">
              <a:spLocks noChangeArrowheads="1"/>
            </p:cNvSpPr>
            <p:nvPr/>
          </p:nvSpPr>
          <p:spPr bwMode="auto">
            <a:xfrm>
              <a:off x="3552" y="2448"/>
              <a:ext cx="4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null</a:t>
              </a:r>
            </a:p>
          </p:txBody>
        </p:sp>
        <p:sp>
          <p:nvSpPr>
            <p:cNvPr id="43056" name="Line 46"/>
            <p:cNvSpPr>
              <a:spLocks noChangeShapeType="1"/>
            </p:cNvSpPr>
            <p:nvPr/>
          </p:nvSpPr>
          <p:spPr bwMode="auto">
            <a:xfrm>
              <a:off x="3360" y="2208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3743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3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DFBBD19-5B69-4D65-BB2F-F2AA77EA6057}" type="slidenum">
              <a:rPr lang="en-US" altLang="en-US"/>
              <a:pPr eaLnBrk="1" hangingPunct="1"/>
              <a:t>53</a:t>
            </a:fld>
            <a:endParaRPr lang="en-US" altLang="en-US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Hapus Simpul Akhir</a:t>
            </a:r>
          </a:p>
        </p:txBody>
      </p:sp>
      <p:sp>
        <p:nvSpPr>
          <p:cNvPr id="44036" name="Text Box 3"/>
          <p:cNvSpPr txBox="1">
            <a:spLocks noChangeArrowheads="1"/>
          </p:cNvSpPr>
          <p:nvPr/>
        </p:nvSpPr>
        <p:spPr bwMode="auto">
          <a:xfrm>
            <a:off x="1297983" y="1866901"/>
            <a:ext cx="762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en-US" sz="2400" dirty="0">
                <a:latin typeface="+mn-lt"/>
              </a:rPr>
              <a:t>4. </a:t>
            </a:r>
            <a:r>
              <a:rPr lang="en-GB" altLang="en-US" sz="2400" i="1" dirty="0" err="1">
                <a:latin typeface="+mn-lt"/>
              </a:rPr>
              <a:t>free_DNode</a:t>
            </a:r>
            <a:r>
              <a:rPr lang="en-GB" altLang="en-US" sz="2400" i="1" dirty="0">
                <a:latin typeface="+mn-lt"/>
              </a:rPr>
              <a:t>(</a:t>
            </a:r>
            <a:r>
              <a:rPr lang="en-GB" altLang="en-US" sz="2400" i="1" dirty="0" err="1">
                <a:latin typeface="+mn-lt"/>
              </a:rPr>
              <a:t>hapus</a:t>
            </a:r>
            <a:r>
              <a:rPr lang="en-GB" altLang="en-US" sz="2400" i="1" dirty="0">
                <a:latin typeface="+mn-lt"/>
              </a:rPr>
              <a:t>)</a:t>
            </a:r>
          </a:p>
        </p:txBody>
      </p:sp>
      <p:grpSp>
        <p:nvGrpSpPr>
          <p:cNvPr id="44037" name="Group 52"/>
          <p:cNvGrpSpPr>
            <a:grpSpLocks/>
          </p:cNvGrpSpPr>
          <p:nvPr/>
        </p:nvGrpSpPr>
        <p:grpSpPr bwMode="auto">
          <a:xfrm>
            <a:off x="2887980" y="2626964"/>
            <a:ext cx="6477000" cy="2271713"/>
            <a:chOff x="768" y="1440"/>
            <a:chExt cx="4080" cy="1431"/>
          </a:xfrm>
        </p:grpSpPr>
        <p:sp>
          <p:nvSpPr>
            <p:cNvPr id="44038" name="Rectangle 4"/>
            <p:cNvSpPr>
              <a:spLocks noChangeArrowheads="1"/>
            </p:cNvSpPr>
            <p:nvPr/>
          </p:nvSpPr>
          <p:spPr bwMode="auto">
            <a:xfrm>
              <a:off x="1392" y="1680"/>
              <a:ext cx="480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4039" name="Rectangle 5"/>
            <p:cNvSpPr>
              <a:spLocks noChangeArrowheads="1"/>
            </p:cNvSpPr>
            <p:nvPr/>
          </p:nvSpPr>
          <p:spPr bwMode="auto">
            <a:xfrm>
              <a:off x="1392" y="1920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4040" name="Text Box 6"/>
            <p:cNvSpPr txBox="1">
              <a:spLocks noChangeArrowheads="1"/>
            </p:cNvSpPr>
            <p:nvPr/>
          </p:nvSpPr>
          <p:spPr bwMode="auto">
            <a:xfrm>
              <a:off x="1488" y="1680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10</a:t>
              </a:r>
            </a:p>
          </p:txBody>
        </p:sp>
        <p:sp>
          <p:nvSpPr>
            <p:cNvPr id="44041" name="Rectangle 7"/>
            <p:cNvSpPr>
              <a:spLocks noChangeArrowheads="1"/>
            </p:cNvSpPr>
            <p:nvPr/>
          </p:nvSpPr>
          <p:spPr bwMode="auto">
            <a:xfrm>
              <a:off x="1392" y="2112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4042" name="Line 8"/>
            <p:cNvSpPr>
              <a:spLocks noChangeShapeType="1"/>
            </p:cNvSpPr>
            <p:nvPr/>
          </p:nvSpPr>
          <p:spPr bwMode="auto">
            <a:xfrm flipV="1">
              <a:off x="1008" y="1776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43" name="Text Box 9"/>
            <p:cNvSpPr txBox="1">
              <a:spLocks noChangeArrowheads="1"/>
            </p:cNvSpPr>
            <p:nvPr/>
          </p:nvSpPr>
          <p:spPr bwMode="auto">
            <a:xfrm>
              <a:off x="768" y="1584"/>
              <a:ext cx="4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head</a:t>
              </a:r>
            </a:p>
          </p:txBody>
        </p:sp>
        <p:sp>
          <p:nvSpPr>
            <p:cNvPr id="44044" name="Line 10"/>
            <p:cNvSpPr>
              <a:spLocks noChangeShapeType="1"/>
            </p:cNvSpPr>
            <p:nvPr/>
          </p:nvSpPr>
          <p:spPr bwMode="auto">
            <a:xfrm flipH="1" flipV="1">
              <a:off x="3360" y="2304"/>
              <a:ext cx="0" cy="336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45" name="Text Box 11"/>
            <p:cNvSpPr txBox="1">
              <a:spLocks noChangeArrowheads="1"/>
            </p:cNvSpPr>
            <p:nvPr/>
          </p:nvSpPr>
          <p:spPr bwMode="auto">
            <a:xfrm>
              <a:off x="3120" y="2640"/>
              <a:ext cx="4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tail</a:t>
              </a:r>
            </a:p>
          </p:txBody>
        </p:sp>
        <p:sp>
          <p:nvSpPr>
            <p:cNvPr id="44046" name="Rectangle 12"/>
            <p:cNvSpPr>
              <a:spLocks noChangeArrowheads="1"/>
            </p:cNvSpPr>
            <p:nvPr/>
          </p:nvSpPr>
          <p:spPr bwMode="auto">
            <a:xfrm>
              <a:off x="3984" y="1680"/>
              <a:ext cx="480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4047" name="Rectangle 13"/>
            <p:cNvSpPr>
              <a:spLocks noChangeArrowheads="1"/>
            </p:cNvSpPr>
            <p:nvPr/>
          </p:nvSpPr>
          <p:spPr bwMode="auto">
            <a:xfrm>
              <a:off x="3984" y="1920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4048" name="Text Box 14"/>
            <p:cNvSpPr txBox="1">
              <a:spLocks noChangeArrowheads="1"/>
            </p:cNvSpPr>
            <p:nvPr/>
          </p:nvSpPr>
          <p:spPr bwMode="auto">
            <a:xfrm>
              <a:off x="4080" y="1680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6</a:t>
              </a:r>
            </a:p>
          </p:txBody>
        </p:sp>
        <p:sp>
          <p:nvSpPr>
            <p:cNvPr id="44049" name="Rectangle 15"/>
            <p:cNvSpPr>
              <a:spLocks noChangeArrowheads="1"/>
            </p:cNvSpPr>
            <p:nvPr/>
          </p:nvSpPr>
          <p:spPr bwMode="auto">
            <a:xfrm>
              <a:off x="3984" y="2112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4050" name="Line 16"/>
            <p:cNvSpPr>
              <a:spLocks noChangeShapeType="1"/>
            </p:cNvSpPr>
            <p:nvPr/>
          </p:nvSpPr>
          <p:spPr bwMode="auto">
            <a:xfrm flipH="1">
              <a:off x="4608" y="220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51" name="Line 17"/>
            <p:cNvSpPr>
              <a:spLocks noChangeShapeType="1"/>
            </p:cNvSpPr>
            <p:nvPr/>
          </p:nvSpPr>
          <p:spPr bwMode="auto">
            <a:xfrm>
              <a:off x="4560" y="244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52" name="Line 18"/>
            <p:cNvSpPr>
              <a:spLocks noChangeShapeType="1"/>
            </p:cNvSpPr>
            <p:nvPr/>
          </p:nvSpPr>
          <p:spPr bwMode="auto">
            <a:xfrm>
              <a:off x="4560" y="249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53" name="Text Box 19"/>
            <p:cNvSpPr txBox="1">
              <a:spLocks noChangeArrowheads="1"/>
            </p:cNvSpPr>
            <p:nvPr/>
          </p:nvSpPr>
          <p:spPr bwMode="auto">
            <a:xfrm>
              <a:off x="4416" y="2448"/>
              <a:ext cx="4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null</a:t>
              </a:r>
            </a:p>
          </p:txBody>
        </p:sp>
        <p:sp>
          <p:nvSpPr>
            <p:cNvPr id="44054" name="Line 20"/>
            <p:cNvSpPr>
              <a:spLocks noChangeShapeType="1"/>
            </p:cNvSpPr>
            <p:nvPr/>
          </p:nvSpPr>
          <p:spPr bwMode="auto">
            <a:xfrm>
              <a:off x="4224" y="2208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55" name="Rectangle 21"/>
            <p:cNvSpPr>
              <a:spLocks noChangeArrowheads="1"/>
            </p:cNvSpPr>
            <p:nvPr/>
          </p:nvSpPr>
          <p:spPr bwMode="auto">
            <a:xfrm>
              <a:off x="3120" y="1680"/>
              <a:ext cx="480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4056" name="Rectangle 22"/>
            <p:cNvSpPr>
              <a:spLocks noChangeArrowheads="1"/>
            </p:cNvSpPr>
            <p:nvPr/>
          </p:nvSpPr>
          <p:spPr bwMode="auto">
            <a:xfrm>
              <a:off x="3120" y="1920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4057" name="Text Box 23"/>
            <p:cNvSpPr txBox="1">
              <a:spLocks noChangeArrowheads="1"/>
            </p:cNvSpPr>
            <p:nvPr/>
          </p:nvSpPr>
          <p:spPr bwMode="auto">
            <a:xfrm>
              <a:off x="3216" y="1680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5</a:t>
              </a:r>
            </a:p>
          </p:txBody>
        </p:sp>
        <p:sp>
          <p:nvSpPr>
            <p:cNvPr id="44058" name="Rectangle 24"/>
            <p:cNvSpPr>
              <a:spLocks noChangeArrowheads="1"/>
            </p:cNvSpPr>
            <p:nvPr/>
          </p:nvSpPr>
          <p:spPr bwMode="auto">
            <a:xfrm>
              <a:off x="3120" y="2112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4059" name="Line 25"/>
            <p:cNvSpPr>
              <a:spLocks noChangeShapeType="1"/>
            </p:cNvSpPr>
            <p:nvPr/>
          </p:nvSpPr>
          <p:spPr bwMode="auto">
            <a:xfrm flipH="1">
              <a:off x="3600" y="2016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60" name="Rectangle 26"/>
            <p:cNvSpPr>
              <a:spLocks noChangeArrowheads="1"/>
            </p:cNvSpPr>
            <p:nvPr/>
          </p:nvSpPr>
          <p:spPr bwMode="auto">
            <a:xfrm>
              <a:off x="2256" y="1680"/>
              <a:ext cx="480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4061" name="Rectangle 27"/>
            <p:cNvSpPr>
              <a:spLocks noChangeArrowheads="1"/>
            </p:cNvSpPr>
            <p:nvPr/>
          </p:nvSpPr>
          <p:spPr bwMode="auto">
            <a:xfrm>
              <a:off x="2256" y="1920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4062" name="Text Box 28"/>
            <p:cNvSpPr txBox="1">
              <a:spLocks noChangeArrowheads="1"/>
            </p:cNvSpPr>
            <p:nvPr/>
          </p:nvSpPr>
          <p:spPr bwMode="auto">
            <a:xfrm>
              <a:off x="2352" y="1680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3</a:t>
              </a:r>
            </a:p>
          </p:txBody>
        </p:sp>
        <p:sp>
          <p:nvSpPr>
            <p:cNvPr id="44063" name="Rectangle 29"/>
            <p:cNvSpPr>
              <a:spLocks noChangeArrowheads="1"/>
            </p:cNvSpPr>
            <p:nvPr/>
          </p:nvSpPr>
          <p:spPr bwMode="auto">
            <a:xfrm>
              <a:off x="2256" y="2112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4064" name="Line 30"/>
            <p:cNvSpPr>
              <a:spLocks noChangeShapeType="1"/>
            </p:cNvSpPr>
            <p:nvPr/>
          </p:nvSpPr>
          <p:spPr bwMode="auto">
            <a:xfrm>
              <a:off x="1632" y="2208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65" name="Line 31"/>
            <p:cNvSpPr>
              <a:spLocks noChangeShapeType="1"/>
            </p:cNvSpPr>
            <p:nvPr/>
          </p:nvSpPr>
          <p:spPr bwMode="auto">
            <a:xfrm flipH="1">
              <a:off x="1872" y="2016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66" name="Line 32"/>
            <p:cNvSpPr>
              <a:spLocks noChangeShapeType="1"/>
            </p:cNvSpPr>
            <p:nvPr/>
          </p:nvSpPr>
          <p:spPr bwMode="auto">
            <a:xfrm>
              <a:off x="2496" y="2208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67" name="Line 33"/>
            <p:cNvSpPr>
              <a:spLocks noChangeShapeType="1"/>
            </p:cNvSpPr>
            <p:nvPr/>
          </p:nvSpPr>
          <p:spPr bwMode="auto">
            <a:xfrm flipH="1">
              <a:off x="2736" y="2016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68" name="Line 34"/>
            <p:cNvSpPr>
              <a:spLocks noChangeShapeType="1"/>
            </p:cNvSpPr>
            <p:nvPr/>
          </p:nvSpPr>
          <p:spPr bwMode="auto">
            <a:xfrm flipH="1">
              <a:off x="1248" y="20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69" name="Line 35"/>
            <p:cNvSpPr>
              <a:spLocks noChangeShapeType="1"/>
            </p:cNvSpPr>
            <p:nvPr/>
          </p:nvSpPr>
          <p:spPr bwMode="auto">
            <a:xfrm>
              <a:off x="1200" y="225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70" name="Line 36"/>
            <p:cNvSpPr>
              <a:spLocks noChangeShapeType="1"/>
            </p:cNvSpPr>
            <p:nvPr/>
          </p:nvSpPr>
          <p:spPr bwMode="auto">
            <a:xfrm>
              <a:off x="1200" y="230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71" name="Line 37"/>
            <p:cNvSpPr>
              <a:spLocks noChangeShapeType="1"/>
            </p:cNvSpPr>
            <p:nvPr/>
          </p:nvSpPr>
          <p:spPr bwMode="auto">
            <a:xfrm flipH="1">
              <a:off x="1248" y="2016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72" name="Text Box 38"/>
            <p:cNvSpPr txBox="1">
              <a:spLocks noChangeArrowheads="1"/>
            </p:cNvSpPr>
            <p:nvPr/>
          </p:nvSpPr>
          <p:spPr bwMode="auto">
            <a:xfrm>
              <a:off x="1008" y="2352"/>
              <a:ext cx="4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null</a:t>
              </a:r>
            </a:p>
          </p:txBody>
        </p:sp>
        <p:sp>
          <p:nvSpPr>
            <p:cNvPr id="44073" name="Oval 39"/>
            <p:cNvSpPr>
              <a:spLocks noChangeArrowheads="1"/>
            </p:cNvSpPr>
            <p:nvPr/>
          </p:nvSpPr>
          <p:spPr bwMode="auto">
            <a:xfrm>
              <a:off x="3840" y="1440"/>
              <a:ext cx="768" cy="1056"/>
            </a:xfrm>
            <a:prstGeom prst="ellips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4074" name="Line 40"/>
            <p:cNvSpPr>
              <a:spLocks noChangeShapeType="1"/>
            </p:cNvSpPr>
            <p:nvPr/>
          </p:nvSpPr>
          <p:spPr bwMode="auto">
            <a:xfrm flipV="1">
              <a:off x="4224" y="2304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75" name="Text Box 41"/>
            <p:cNvSpPr txBox="1">
              <a:spLocks noChangeArrowheads="1"/>
            </p:cNvSpPr>
            <p:nvPr/>
          </p:nvSpPr>
          <p:spPr bwMode="auto">
            <a:xfrm>
              <a:off x="3888" y="2640"/>
              <a:ext cx="6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hapus</a:t>
              </a:r>
            </a:p>
          </p:txBody>
        </p:sp>
        <p:sp>
          <p:nvSpPr>
            <p:cNvPr id="44076" name="Line 42"/>
            <p:cNvSpPr>
              <a:spLocks noChangeShapeType="1"/>
            </p:cNvSpPr>
            <p:nvPr/>
          </p:nvSpPr>
          <p:spPr bwMode="auto">
            <a:xfrm flipH="1">
              <a:off x="3744" y="220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77" name="Line 43"/>
            <p:cNvSpPr>
              <a:spLocks noChangeShapeType="1"/>
            </p:cNvSpPr>
            <p:nvPr/>
          </p:nvSpPr>
          <p:spPr bwMode="auto">
            <a:xfrm>
              <a:off x="3696" y="244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78" name="Line 44"/>
            <p:cNvSpPr>
              <a:spLocks noChangeShapeType="1"/>
            </p:cNvSpPr>
            <p:nvPr/>
          </p:nvSpPr>
          <p:spPr bwMode="auto">
            <a:xfrm>
              <a:off x="3696" y="249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79" name="Text Box 45"/>
            <p:cNvSpPr txBox="1">
              <a:spLocks noChangeArrowheads="1"/>
            </p:cNvSpPr>
            <p:nvPr/>
          </p:nvSpPr>
          <p:spPr bwMode="auto">
            <a:xfrm>
              <a:off x="3552" y="2448"/>
              <a:ext cx="4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null</a:t>
              </a:r>
            </a:p>
          </p:txBody>
        </p:sp>
        <p:sp>
          <p:nvSpPr>
            <p:cNvPr id="44080" name="Line 46"/>
            <p:cNvSpPr>
              <a:spLocks noChangeShapeType="1"/>
            </p:cNvSpPr>
            <p:nvPr/>
          </p:nvSpPr>
          <p:spPr bwMode="auto">
            <a:xfrm>
              <a:off x="3360" y="2208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81" name="Line 47"/>
            <p:cNvSpPr>
              <a:spLocks noChangeShapeType="1"/>
            </p:cNvSpPr>
            <p:nvPr/>
          </p:nvSpPr>
          <p:spPr bwMode="auto">
            <a:xfrm>
              <a:off x="3936" y="1488"/>
              <a:ext cx="624" cy="110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82" name="Line 48"/>
            <p:cNvSpPr>
              <a:spLocks noChangeShapeType="1"/>
            </p:cNvSpPr>
            <p:nvPr/>
          </p:nvSpPr>
          <p:spPr bwMode="auto">
            <a:xfrm flipV="1">
              <a:off x="3936" y="1440"/>
              <a:ext cx="576" cy="115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8216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Hapus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40388" y="2403545"/>
            <a:ext cx="8372184" cy="15696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Dnode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hapus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 = tail; </a:t>
            </a:r>
            <a:endParaRPr lang="en-US" altLang="en-US" sz="2400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buFontTx/>
              <a:buNone/>
            </a:pP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tail-&gt;</a:t>
            </a: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prev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-&gt;next = NULL;</a:t>
            </a:r>
          </a:p>
          <a:p>
            <a:pPr>
              <a:buFontTx/>
              <a:buNone/>
            </a:pP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tail = </a:t>
            </a: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hapus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-&gt;</a:t>
            </a: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prev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buFontTx/>
              <a:buNone/>
            </a:pP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free_DNode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hapus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);</a:t>
            </a:r>
            <a:endParaRPr lang="en-US" altLang="en-US" sz="2400" dirty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90342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3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3CAA572-7407-4FF2-9D6E-07DAFE3F6B32}" type="slidenum">
              <a:rPr lang="en-US" altLang="en-US"/>
              <a:pPr eaLnBrk="1" hangingPunct="1"/>
              <a:t>55</a:t>
            </a:fld>
            <a:endParaRPr lang="en-US" altLang="en-US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Hapus Simpul Tertentu (misal x=3)</a:t>
            </a:r>
          </a:p>
        </p:txBody>
      </p:sp>
      <p:sp>
        <p:nvSpPr>
          <p:cNvPr id="45060" name="Text Box 3"/>
          <p:cNvSpPr txBox="1">
            <a:spLocks noChangeArrowheads="1"/>
          </p:cNvSpPr>
          <p:nvPr/>
        </p:nvSpPr>
        <p:spPr bwMode="auto">
          <a:xfrm>
            <a:off x="1295400" y="1866901"/>
            <a:ext cx="762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en-US" sz="2400" dirty="0">
                <a:latin typeface="+mn-lt"/>
              </a:rPr>
              <a:t>Linked List</a:t>
            </a:r>
          </a:p>
        </p:txBody>
      </p:sp>
      <p:grpSp>
        <p:nvGrpSpPr>
          <p:cNvPr id="45061" name="Group 51"/>
          <p:cNvGrpSpPr>
            <a:grpSpLocks/>
          </p:cNvGrpSpPr>
          <p:nvPr/>
        </p:nvGrpSpPr>
        <p:grpSpPr bwMode="auto">
          <a:xfrm>
            <a:off x="3383280" y="2453642"/>
            <a:ext cx="5486400" cy="1890713"/>
            <a:chOff x="768" y="1488"/>
            <a:chExt cx="3456" cy="1191"/>
          </a:xfrm>
        </p:grpSpPr>
        <p:sp>
          <p:nvSpPr>
            <p:cNvPr id="45062" name="Rectangle 4"/>
            <p:cNvSpPr>
              <a:spLocks noChangeArrowheads="1"/>
            </p:cNvSpPr>
            <p:nvPr/>
          </p:nvSpPr>
          <p:spPr bwMode="auto">
            <a:xfrm>
              <a:off x="1392" y="1680"/>
              <a:ext cx="480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063" name="Rectangle 5"/>
            <p:cNvSpPr>
              <a:spLocks noChangeArrowheads="1"/>
            </p:cNvSpPr>
            <p:nvPr/>
          </p:nvSpPr>
          <p:spPr bwMode="auto">
            <a:xfrm>
              <a:off x="1392" y="1920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064" name="Text Box 6"/>
            <p:cNvSpPr txBox="1">
              <a:spLocks noChangeArrowheads="1"/>
            </p:cNvSpPr>
            <p:nvPr/>
          </p:nvSpPr>
          <p:spPr bwMode="auto">
            <a:xfrm>
              <a:off x="1488" y="1680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10</a:t>
              </a:r>
            </a:p>
          </p:txBody>
        </p:sp>
        <p:sp>
          <p:nvSpPr>
            <p:cNvPr id="45065" name="Rectangle 7"/>
            <p:cNvSpPr>
              <a:spLocks noChangeArrowheads="1"/>
            </p:cNvSpPr>
            <p:nvPr/>
          </p:nvSpPr>
          <p:spPr bwMode="auto">
            <a:xfrm>
              <a:off x="1392" y="2112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066" name="Line 8"/>
            <p:cNvSpPr>
              <a:spLocks noChangeShapeType="1"/>
            </p:cNvSpPr>
            <p:nvPr/>
          </p:nvSpPr>
          <p:spPr bwMode="auto">
            <a:xfrm flipV="1">
              <a:off x="1008" y="1776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67" name="Text Box 9"/>
            <p:cNvSpPr txBox="1">
              <a:spLocks noChangeArrowheads="1"/>
            </p:cNvSpPr>
            <p:nvPr/>
          </p:nvSpPr>
          <p:spPr bwMode="auto">
            <a:xfrm>
              <a:off x="768" y="1584"/>
              <a:ext cx="4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head</a:t>
              </a:r>
            </a:p>
          </p:txBody>
        </p:sp>
        <p:sp>
          <p:nvSpPr>
            <p:cNvPr id="45068" name="Line 10"/>
            <p:cNvSpPr>
              <a:spLocks noChangeShapeType="1"/>
            </p:cNvSpPr>
            <p:nvPr/>
          </p:nvSpPr>
          <p:spPr bwMode="auto">
            <a:xfrm flipH="1" flipV="1">
              <a:off x="3600" y="1776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69" name="Text Box 11"/>
            <p:cNvSpPr txBox="1">
              <a:spLocks noChangeArrowheads="1"/>
            </p:cNvSpPr>
            <p:nvPr/>
          </p:nvSpPr>
          <p:spPr bwMode="auto">
            <a:xfrm>
              <a:off x="3744" y="1584"/>
              <a:ext cx="4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tail</a:t>
              </a:r>
            </a:p>
          </p:txBody>
        </p:sp>
        <p:sp>
          <p:nvSpPr>
            <p:cNvPr id="45070" name="Rectangle 21"/>
            <p:cNvSpPr>
              <a:spLocks noChangeArrowheads="1"/>
            </p:cNvSpPr>
            <p:nvPr/>
          </p:nvSpPr>
          <p:spPr bwMode="auto">
            <a:xfrm>
              <a:off x="3120" y="1680"/>
              <a:ext cx="480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071" name="Rectangle 22"/>
            <p:cNvSpPr>
              <a:spLocks noChangeArrowheads="1"/>
            </p:cNvSpPr>
            <p:nvPr/>
          </p:nvSpPr>
          <p:spPr bwMode="auto">
            <a:xfrm>
              <a:off x="3120" y="1920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072" name="Text Box 23"/>
            <p:cNvSpPr txBox="1">
              <a:spLocks noChangeArrowheads="1"/>
            </p:cNvSpPr>
            <p:nvPr/>
          </p:nvSpPr>
          <p:spPr bwMode="auto">
            <a:xfrm>
              <a:off x="3216" y="1680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5</a:t>
              </a:r>
            </a:p>
          </p:txBody>
        </p:sp>
        <p:sp>
          <p:nvSpPr>
            <p:cNvPr id="45073" name="Rectangle 24"/>
            <p:cNvSpPr>
              <a:spLocks noChangeArrowheads="1"/>
            </p:cNvSpPr>
            <p:nvPr/>
          </p:nvSpPr>
          <p:spPr bwMode="auto">
            <a:xfrm>
              <a:off x="3120" y="2112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074" name="Rectangle 26"/>
            <p:cNvSpPr>
              <a:spLocks noChangeArrowheads="1"/>
            </p:cNvSpPr>
            <p:nvPr/>
          </p:nvSpPr>
          <p:spPr bwMode="auto">
            <a:xfrm>
              <a:off x="2256" y="1680"/>
              <a:ext cx="480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075" name="Rectangle 27"/>
            <p:cNvSpPr>
              <a:spLocks noChangeArrowheads="1"/>
            </p:cNvSpPr>
            <p:nvPr/>
          </p:nvSpPr>
          <p:spPr bwMode="auto">
            <a:xfrm>
              <a:off x="2256" y="1920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076" name="Text Box 28"/>
            <p:cNvSpPr txBox="1">
              <a:spLocks noChangeArrowheads="1"/>
            </p:cNvSpPr>
            <p:nvPr/>
          </p:nvSpPr>
          <p:spPr bwMode="auto">
            <a:xfrm>
              <a:off x="2352" y="1680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3</a:t>
              </a:r>
            </a:p>
          </p:txBody>
        </p:sp>
        <p:sp>
          <p:nvSpPr>
            <p:cNvPr id="45077" name="Rectangle 29"/>
            <p:cNvSpPr>
              <a:spLocks noChangeArrowheads="1"/>
            </p:cNvSpPr>
            <p:nvPr/>
          </p:nvSpPr>
          <p:spPr bwMode="auto">
            <a:xfrm>
              <a:off x="2256" y="2112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078" name="Line 30"/>
            <p:cNvSpPr>
              <a:spLocks noChangeShapeType="1"/>
            </p:cNvSpPr>
            <p:nvPr/>
          </p:nvSpPr>
          <p:spPr bwMode="auto">
            <a:xfrm>
              <a:off x="1632" y="2208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79" name="Line 31"/>
            <p:cNvSpPr>
              <a:spLocks noChangeShapeType="1"/>
            </p:cNvSpPr>
            <p:nvPr/>
          </p:nvSpPr>
          <p:spPr bwMode="auto">
            <a:xfrm flipH="1">
              <a:off x="1872" y="2016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80" name="Line 32"/>
            <p:cNvSpPr>
              <a:spLocks noChangeShapeType="1"/>
            </p:cNvSpPr>
            <p:nvPr/>
          </p:nvSpPr>
          <p:spPr bwMode="auto">
            <a:xfrm>
              <a:off x="2496" y="2208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81" name="Line 33"/>
            <p:cNvSpPr>
              <a:spLocks noChangeShapeType="1"/>
            </p:cNvSpPr>
            <p:nvPr/>
          </p:nvSpPr>
          <p:spPr bwMode="auto">
            <a:xfrm flipH="1">
              <a:off x="2736" y="2016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82" name="Line 34"/>
            <p:cNvSpPr>
              <a:spLocks noChangeShapeType="1"/>
            </p:cNvSpPr>
            <p:nvPr/>
          </p:nvSpPr>
          <p:spPr bwMode="auto">
            <a:xfrm flipH="1">
              <a:off x="1248" y="20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83" name="Line 35"/>
            <p:cNvSpPr>
              <a:spLocks noChangeShapeType="1"/>
            </p:cNvSpPr>
            <p:nvPr/>
          </p:nvSpPr>
          <p:spPr bwMode="auto">
            <a:xfrm>
              <a:off x="1200" y="225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84" name="Line 36"/>
            <p:cNvSpPr>
              <a:spLocks noChangeShapeType="1"/>
            </p:cNvSpPr>
            <p:nvPr/>
          </p:nvSpPr>
          <p:spPr bwMode="auto">
            <a:xfrm>
              <a:off x="1200" y="230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85" name="Line 37"/>
            <p:cNvSpPr>
              <a:spLocks noChangeShapeType="1"/>
            </p:cNvSpPr>
            <p:nvPr/>
          </p:nvSpPr>
          <p:spPr bwMode="auto">
            <a:xfrm flipH="1">
              <a:off x="1248" y="2016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86" name="Text Box 38"/>
            <p:cNvSpPr txBox="1">
              <a:spLocks noChangeArrowheads="1"/>
            </p:cNvSpPr>
            <p:nvPr/>
          </p:nvSpPr>
          <p:spPr bwMode="auto">
            <a:xfrm>
              <a:off x="1008" y="2352"/>
              <a:ext cx="4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null</a:t>
              </a:r>
            </a:p>
          </p:txBody>
        </p:sp>
        <p:sp>
          <p:nvSpPr>
            <p:cNvPr id="45087" name="Line 42"/>
            <p:cNvSpPr>
              <a:spLocks noChangeShapeType="1"/>
            </p:cNvSpPr>
            <p:nvPr/>
          </p:nvSpPr>
          <p:spPr bwMode="auto">
            <a:xfrm flipH="1">
              <a:off x="3744" y="220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88" name="Line 43"/>
            <p:cNvSpPr>
              <a:spLocks noChangeShapeType="1"/>
            </p:cNvSpPr>
            <p:nvPr/>
          </p:nvSpPr>
          <p:spPr bwMode="auto">
            <a:xfrm>
              <a:off x="3696" y="244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89" name="Line 44"/>
            <p:cNvSpPr>
              <a:spLocks noChangeShapeType="1"/>
            </p:cNvSpPr>
            <p:nvPr/>
          </p:nvSpPr>
          <p:spPr bwMode="auto">
            <a:xfrm>
              <a:off x="3696" y="249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90" name="Text Box 45"/>
            <p:cNvSpPr txBox="1">
              <a:spLocks noChangeArrowheads="1"/>
            </p:cNvSpPr>
            <p:nvPr/>
          </p:nvSpPr>
          <p:spPr bwMode="auto">
            <a:xfrm>
              <a:off x="3552" y="2448"/>
              <a:ext cx="4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null</a:t>
              </a:r>
            </a:p>
          </p:txBody>
        </p:sp>
        <p:sp>
          <p:nvSpPr>
            <p:cNvPr id="45091" name="Line 46"/>
            <p:cNvSpPr>
              <a:spLocks noChangeShapeType="1"/>
            </p:cNvSpPr>
            <p:nvPr/>
          </p:nvSpPr>
          <p:spPr bwMode="auto">
            <a:xfrm>
              <a:off x="3360" y="2208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92" name="Oval 49"/>
            <p:cNvSpPr>
              <a:spLocks noChangeArrowheads="1"/>
            </p:cNvSpPr>
            <p:nvPr/>
          </p:nvSpPr>
          <p:spPr bwMode="auto">
            <a:xfrm>
              <a:off x="2112" y="1488"/>
              <a:ext cx="768" cy="1056"/>
            </a:xfrm>
            <a:prstGeom prst="ellips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163156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3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6CB71A2-4B06-4309-81C8-7344CFDDD784}" type="slidenum">
              <a:rPr lang="en-US" altLang="en-US"/>
              <a:pPr eaLnBrk="1" hangingPunct="1"/>
              <a:t>56</a:t>
            </a:fld>
            <a:endParaRPr lang="en-US" altLang="en-US"/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Hapus Simpul Tertentu (misal x=3)</a:t>
            </a:r>
          </a:p>
        </p:txBody>
      </p:sp>
      <p:sp>
        <p:nvSpPr>
          <p:cNvPr id="46084" name="Text Box 3"/>
          <p:cNvSpPr txBox="1">
            <a:spLocks noChangeArrowheads="1"/>
          </p:cNvSpPr>
          <p:nvPr/>
        </p:nvSpPr>
        <p:spPr bwMode="auto">
          <a:xfrm>
            <a:off x="1219200" y="1896903"/>
            <a:ext cx="762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en-US" sz="2400" dirty="0">
                <a:latin typeface="+mn-lt"/>
              </a:rPr>
              <a:t>1. </a:t>
            </a:r>
            <a:r>
              <a:rPr lang="en-GB" altLang="en-US" sz="2400" i="1" dirty="0" err="1">
                <a:latin typeface="+mn-lt"/>
              </a:rPr>
              <a:t>hapus</a:t>
            </a:r>
            <a:r>
              <a:rPr lang="en-GB" altLang="en-US" sz="2400" dirty="0">
                <a:latin typeface="+mn-lt"/>
              </a:rPr>
              <a:t> </a:t>
            </a:r>
            <a:r>
              <a:rPr lang="en-GB" altLang="en-US" sz="2400" dirty="0" err="1">
                <a:latin typeface="+mn-lt"/>
              </a:rPr>
              <a:t>menunjuk</a:t>
            </a:r>
            <a:r>
              <a:rPr lang="en-GB" altLang="en-US" sz="2400" dirty="0">
                <a:latin typeface="+mn-lt"/>
              </a:rPr>
              <a:t> </a:t>
            </a:r>
            <a:r>
              <a:rPr lang="en-GB" altLang="en-US" sz="2400" dirty="0" err="1">
                <a:latin typeface="+mn-lt"/>
              </a:rPr>
              <a:t>simpul</a:t>
            </a:r>
            <a:r>
              <a:rPr lang="en-GB" altLang="en-US" sz="2400" dirty="0">
                <a:latin typeface="+mn-lt"/>
              </a:rPr>
              <a:t> x=3</a:t>
            </a:r>
          </a:p>
        </p:txBody>
      </p:sp>
      <p:grpSp>
        <p:nvGrpSpPr>
          <p:cNvPr id="46085" name="Group 39"/>
          <p:cNvGrpSpPr>
            <a:grpSpLocks/>
          </p:cNvGrpSpPr>
          <p:nvPr/>
        </p:nvGrpSpPr>
        <p:grpSpPr bwMode="auto">
          <a:xfrm>
            <a:off x="3352800" y="3000816"/>
            <a:ext cx="5486400" cy="2195513"/>
            <a:chOff x="768" y="1488"/>
            <a:chExt cx="3456" cy="1383"/>
          </a:xfrm>
        </p:grpSpPr>
        <p:sp>
          <p:nvSpPr>
            <p:cNvPr id="46086" name="Rectangle 4"/>
            <p:cNvSpPr>
              <a:spLocks noChangeArrowheads="1"/>
            </p:cNvSpPr>
            <p:nvPr/>
          </p:nvSpPr>
          <p:spPr bwMode="auto">
            <a:xfrm>
              <a:off x="1392" y="1680"/>
              <a:ext cx="480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6087" name="Rectangle 5"/>
            <p:cNvSpPr>
              <a:spLocks noChangeArrowheads="1"/>
            </p:cNvSpPr>
            <p:nvPr/>
          </p:nvSpPr>
          <p:spPr bwMode="auto">
            <a:xfrm>
              <a:off x="1392" y="1920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6088" name="Text Box 6"/>
            <p:cNvSpPr txBox="1">
              <a:spLocks noChangeArrowheads="1"/>
            </p:cNvSpPr>
            <p:nvPr/>
          </p:nvSpPr>
          <p:spPr bwMode="auto">
            <a:xfrm>
              <a:off x="1488" y="1680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10</a:t>
              </a:r>
            </a:p>
          </p:txBody>
        </p:sp>
        <p:sp>
          <p:nvSpPr>
            <p:cNvPr id="46089" name="Rectangle 7"/>
            <p:cNvSpPr>
              <a:spLocks noChangeArrowheads="1"/>
            </p:cNvSpPr>
            <p:nvPr/>
          </p:nvSpPr>
          <p:spPr bwMode="auto">
            <a:xfrm>
              <a:off x="1392" y="2112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6090" name="Line 8"/>
            <p:cNvSpPr>
              <a:spLocks noChangeShapeType="1"/>
            </p:cNvSpPr>
            <p:nvPr/>
          </p:nvSpPr>
          <p:spPr bwMode="auto">
            <a:xfrm flipV="1">
              <a:off x="1008" y="1776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91" name="Text Box 9"/>
            <p:cNvSpPr txBox="1">
              <a:spLocks noChangeArrowheads="1"/>
            </p:cNvSpPr>
            <p:nvPr/>
          </p:nvSpPr>
          <p:spPr bwMode="auto">
            <a:xfrm>
              <a:off x="768" y="1584"/>
              <a:ext cx="4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head</a:t>
              </a:r>
            </a:p>
          </p:txBody>
        </p:sp>
        <p:sp>
          <p:nvSpPr>
            <p:cNvPr id="46092" name="Line 10"/>
            <p:cNvSpPr>
              <a:spLocks noChangeShapeType="1"/>
            </p:cNvSpPr>
            <p:nvPr/>
          </p:nvSpPr>
          <p:spPr bwMode="auto">
            <a:xfrm flipH="1" flipV="1">
              <a:off x="3600" y="1776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93" name="Text Box 11"/>
            <p:cNvSpPr txBox="1">
              <a:spLocks noChangeArrowheads="1"/>
            </p:cNvSpPr>
            <p:nvPr/>
          </p:nvSpPr>
          <p:spPr bwMode="auto">
            <a:xfrm>
              <a:off x="3744" y="1584"/>
              <a:ext cx="4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tail</a:t>
              </a:r>
            </a:p>
          </p:txBody>
        </p:sp>
        <p:sp>
          <p:nvSpPr>
            <p:cNvPr id="46094" name="Rectangle 12"/>
            <p:cNvSpPr>
              <a:spLocks noChangeArrowheads="1"/>
            </p:cNvSpPr>
            <p:nvPr/>
          </p:nvSpPr>
          <p:spPr bwMode="auto">
            <a:xfrm>
              <a:off x="3120" y="1680"/>
              <a:ext cx="480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6095" name="Rectangle 13"/>
            <p:cNvSpPr>
              <a:spLocks noChangeArrowheads="1"/>
            </p:cNvSpPr>
            <p:nvPr/>
          </p:nvSpPr>
          <p:spPr bwMode="auto">
            <a:xfrm>
              <a:off x="3120" y="1920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6096" name="Text Box 14"/>
            <p:cNvSpPr txBox="1">
              <a:spLocks noChangeArrowheads="1"/>
            </p:cNvSpPr>
            <p:nvPr/>
          </p:nvSpPr>
          <p:spPr bwMode="auto">
            <a:xfrm>
              <a:off x="3216" y="1680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5</a:t>
              </a:r>
            </a:p>
          </p:txBody>
        </p:sp>
        <p:sp>
          <p:nvSpPr>
            <p:cNvPr id="46097" name="Rectangle 15"/>
            <p:cNvSpPr>
              <a:spLocks noChangeArrowheads="1"/>
            </p:cNvSpPr>
            <p:nvPr/>
          </p:nvSpPr>
          <p:spPr bwMode="auto">
            <a:xfrm>
              <a:off x="3120" y="2112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6098" name="Rectangle 16"/>
            <p:cNvSpPr>
              <a:spLocks noChangeArrowheads="1"/>
            </p:cNvSpPr>
            <p:nvPr/>
          </p:nvSpPr>
          <p:spPr bwMode="auto">
            <a:xfrm>
              <a:off x="2256" y="1680"/>
              <a:ext cx="480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6099" name="Rectangle 17"/>
            <p:cNvSpPr>
              <a:spLocks noChangeArrowheads="1"/>
            </p:cNvSpPr>
            <p:nvPr/>
          </p:nvSpPr>
          <p:spPr bwMode="auto">
            <a:xfrm>
              <a:off x="2256" y="1920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6100" name="Text Box 18"/>
            <p:cNvSpPr txBox="1">
              <a:spLocks noChangeArrowheads="1"/>
            </p:cNvSpPr>
            <p:nvPr/>
          </p:nvSpPr>
          <p:spPr bwMode="auto">
            <a:xfrm>
              <a:off x="2352" y="1680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3</a:t>
              </a:r>
            </a:p>
          </p:txBody>
        </p:sp>
        <p:sp>
          <p:nvSpPr>
            <p:cNvPr id="46101" name="Rectangle 19"/>
            <p:cNvSpPr>
              <a:spLocks noChangeArrowheads="1"/>
            </p:cNvSpPr>
            <p:nvPr/>
          </p:nvSpPr>
          <p:spPr bwMode="auto">
            <a:xfrm>
              <a:off x="2256" y="2112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6102" name="Line 20"/>
            <p:cNvSpPr>
              <a:spLocks noChangeShapeType="1"/>
            </p:cNvSpPr>
            <p:nvPr/>
          </p:nvSpPr>
          <p:spPr bwMode="auto">
            <a:xfrm>
              <a:off x="1632" y="2208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03" name="Line 21"/>
            <p:cNvSpPr>
              <a:spLocks noChangeShapeType="1"/>
            </p:cNvSpPr>
            <p:nvPr/>
          </p:nvSpPr>
          <p:spPr bwMode="auto">
            <a:xfrm flipH="1">
              <a:off x="1872" y="2016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04" name="Line 22"/>
            <p:cNvSpPr>
              <a:spLocks noChangeShapeType="1"/>
            </p:cNvSpPr>
            <p:nvPr/>
          </p:nvSpPr>
          <p:spPr bwMode="auto">
            <a:xfrm>
              <a:off x="2496" y="2208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05" name="Line 23"/>
            <p:cNvSpPr>
              <a:spLocks noChangeShapeType="1"/>
            </p:cNvSpPr>
            <p:nvPr/>
          </p:nvSpPr>
          <p:spPr bwMode="auto">
            <a:xfrm flipH="1">
              <a:off x="2736" y="2016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06" name="Line 24"/>
            <p:cNvSpPr>
              <a:spLocks noChangeShapeType="1"/>
            </p:cNvSpPr>
            <p:nvPr/>
          </p:nvSpPr>
          <p:spPr bwMode="auto">
            <a:xfrm flipH="1">
              <a:off x="1248" y="20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07" name="Line 25"/>
            <p:cNvSpPr>
              <a:spLocks noChangeShapeType="1"/>
            </p:cNvSpPr>
            <p:nvPr/>
          </p:nvSpPr>
          <p:spPr bwMode="auto">
            <a:xfrm>
              <a:off x="1200" y="225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08" name="Line 26"/>
            <p:cNvSpPr>
              <a:spLocks noChangeShapeType="1"/>
            </p:cNvSpPr>
            <p:nvPr/>
          </p:nvSpPr>
          <p:spPr bwMode="auto">
            <a:xfrm>
              <a:off x="1200" y="230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09" name="Line 27"/>
            <p:cNvSpPr>
              <a:spLocks noChangeShapeType="1"/>
            </p:cNvSpPr>
            <p:nvPr/>
          </p:nvSpPr>
          <p:spPr bwMode="auto">
            <a:xfrm flipH="1">
              <a:off x="1248" y="2016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10" name="Text Box 28"/>
            <p:cNvSpPr txBox="1">
              <a:spLocks noChangeArrowheads="1"/>
            </p:cNvSpPr>
            <p:nvPr/>
          </p:nvSpPr>
          <p:spPr bwMode="auto">
            <a:xfrm>
              <a:off x="1008" y="2352"/>
              <a:ext cx="4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null</a:t>
              </a:r>
            </a:p>
          </p:txBody>
        </p:sp>
        <p:sp>
          <p:nvSpPr>
            <p:cNvPr id="46111" name="Line 29"/>
            <p:cNvSpPr>
              <a:spLocks noChangeShapeType="1"/>
            </p:cNvSpPr>
            <p:nvPr/>
          </p:nvSpPr>
          <p:spPr bwMode="auto">
            <a:xfrm flipH="1">
              <a:off x="3744" y="220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12" name="Line 30"/>
            <p:cNvSpPr>
              <a:spLocks noChangeShapeType="1"/>
            </p:cNvSpPr>
            <p:nvPr/>
          </p:nvSpPr>
          <p:spPr bwMode="auto">
            <a:xfrm>
              <a:off x="3696" y="244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13" name="Line 31"/>
            <p:cNvSpPr>
              <a:spLocks noChangeShapeType="1"/>
            </p:cNvSpPr>
            <p:nvPr/>
          </p:nvSpPr>
          <p:spPr bwMode="auto">
            <a:xfrm>
              <a:off x="3696" y="249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14" name="Text Box 32"/>
            <p:cNvSpPr txBox="1">
              <a:spLocks noChangeArrowheads="1"/>
            </p:cNvSpPr>
            <p:nvPr/>
          </p:nvSpPr>
          <p:spPr bwMode="auto">
            <a:xfrm>
              <a:off x="3552" y="2448"/>
              <a:ext cx="4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null</a:t>
              </a:r>
            </a:p>
          </p:txBody>
        </p:sp>
        <p:sp>
          <p:nvSpPr>
            <p:cNvPr id="46115" name="Line 33"/>
            <p:cNvSpPr>
              <a:spLocks noChangeShapeType="1"/>
            </p:cNvSpPr>
            <p:nvPr/>
          </p:nvSpPr>
          <p:spPr bwMode="auto">
            <a:xfrm>
              <a:off x="3360" y="2208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16" name="Oval 34"/>
            <p:cNvSpPr>
              <a:spLocks noChangeArrowheads="1"/>
            </p:cNvSpPr>
            <p:nvPr/>
          </p:nvSpPr>
          <p:spPr bwMode="auto">
            <a:xfrm>
              <a:off x="2112" y="1488"/>
              <a:ext cx="768" cy="1056"/>
            </a:xfrm>
            <a:prstGeom prst="ellips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6117" name="Line 36"/>
            <p:cNvSpPr>
              <a:spLocks noChangeShapeType="1"/>
            </p:cNvSpPr>
            <p:nvPr/>
          </p:nvSpPr>
          <p:spPr bwMode="auto">
            <a:xfrm flipH="1" flipV="1">
              <a:off x="2496" y="2304"/>
              <a:ext cx="0" cy="336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18" name="Text Box 37"/>
            <p:cNvSpPr txBox="1">
              <a:spLocks noChangeArrowheads="1"/>
            </p:cNvSpPr>
            <p:nvPr/>
          </p:nvSpPr>
          <p:spPr bwMode="auto">
            <a:xfrm>
              <a:off x="2208" y="2640"/>
              <a:ext cx="5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hapus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1081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3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B2BFBEB-C88F-478D-BE1A-A2D26BB972E9}" type="slidenum">
              <a:rPr lang="en-US" altLang="en-US"/>
              <a:pPr eaLnBrk="1" hangingPunct="1"/>
              <a:t>57</a:t>
            </a:fld>
            <a:endParaRPr lang="en-US" altLang="en-US"/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Hapus Simpul Tertentu (misal x=3)</a:t>
            </a:r>
          </a:p>
        </p:txBody>
      </p:sp>
      <p:sp>
        <p:nvSpPr>
          <p:cNvPr id="47108" name="Text Box 3"/>
          <p:cNvSpPr txBox="1">
            <a:spLocks noChangeArrowheads="1"/>
          </p:cNvSpPr>
          <p:nvPr/>
        </p:nvSpPr>
        <p:spPr bwMode="auto">
          <a:xfrm>
            <a:off x="1219200" y="1866900"/>
            <a:ext cx="762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en-US" sz="2400" dirty="0">
                <a:latin typeface="+mn-lt"/>
              </a:rPr>
              <a:t>2. </a:t>
            </a:r>
            <a:r>
              <a:rPr lang="en-GB" altLang="en-US" sz="2400" i="1" dirty="0" err="1">
                <a:latin typeface="+mn-lt"/>
              </a:rPr>
              <a:t>hapus</a:t>
            </a:r>
            <a:r>
              <a:rPr lang="en-GB" altLang="en-US" sz="2400" i="1" dirty="0">
                <a:latin typeface="+mn-lt"/>
              </a:rPr>
              <a:t>-&gt;</a:t>
            </a:r>
            <a:r>
              <a:rPr lang="en-GB" altLang="en-US" sz="2400" i="1" dirty="0" err="1">
                <a:latin typeface="+mn-lt"/>
              </a:rPr>
              <a:t>prev</a:t>
            </a:r>
            <a:r>
              <a:rPr lang="en-GB" altLang="en-US" sz="2400" i="1" dirty="0">
                <a:latin typeface="+mn-lt"/>
              </a:rPr>
              <a:t>-&gt;next </a:t>
            </a:r>
            <a:r>
              <a:rPr lang="en-GB" altLang="en-US" sz="2400" dirty="0" err="1">
                <a:latin typeface="+mn-lt"/>
              </a:rPr>
              <a:t>menunjuk</a:t>
            </a:r>
            <a:r>
              <a:rPr lang="en-GB" altLang="en-US" sz="2400" dirty="0">
                <a:latin typeface="+mn-lt"/>
              </a:rPr>
              <a:t> </a:t>
            </a:r>
            <a:r>
              <a:rPr lang="en-GB" altLang="en-US" sz="2400" i="1" dirty="0" err="1">
                <a:latin typeface="+mn-lt"/>
              </a:rPr>
              <a:t>hapus</a:t>
            </a:r>
            <a:r>
              <a:rPr lang="en-GB" altLang="en-US" sz="2400" i="1" dirty="0">
                <a:latin typeface="+mn-lt"/>
              </a:rPr>
              <a:t>-&gt;next</a:t>
            </a:r>
          </a:p>
        </p:txBody>
      </p:sp>
      <p:grpSp>
        <p:nvGrpSpPr>
          <p:cNvPr id="47109" name="Group 42"/>
          <p:cNvGrpSpPr>
            <a:grpSpLocks/>
          </p:cNvGrpSpPr>
          <p:nvPr/>
        </p:nvGrpSpPr>
        <p:grpSpPr bwMode="auto">
          <a:xfrm>
            <a:off x="3352800" y="2610173"/>
            <a:ext cx="5486400" cy="2438400"/>
            <a:chOff x="768" y="1488"/>
            <a:chExt cx="3456" cy="1536"/>
          </a:xfrm>
        </p:grpSpPr>
        <p:sp>
          <p:nvSpPr>
            <p:cNvPr id="47110" name="Rectangle 4"/>
            <p:cNvSpPr>
              <a:spLocks noChangeArrowheads="1"/>
            </p:cNvSpPr>
            <p:nvPr/>
          </p:nvSpPr>
          <p:spPr bwMode="auto">
            <a:xfrm>
              <a:off x="1392" y="1680"/>
              <a:ext cx="480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7111" name="Rectangle 5"/>
            <p:cNvSpPr>
              <a:spLocks noChangeArrowheads="1"/>
            </p:cNvSpPr>
            <p:nvPr/>
          </p:nvSpPr>
          <p:spPr bwMode="auto">
            <a:xfrm>
              <a:off x="1392" y="1920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7112" name="Text Box 6"/>
            <p:cNvSpPr txBox="1">
              <a:spLocks noChangeArrowheads="1"/>
            </p:cNvSpPr>
            <p:nvPr/>
          </p:nvSpPr>
          <p:spPr bwMode="auto">
            <a:xfrm>
              <a:off x="1488" y="1680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10</a:t>
              </a:r>
            </a:p>
          </p:txBody>
        </p:sp>
        <p:sp>
          <p:nvSpPr>
            <p:cNvPr id="47113" name="Rectangle 7"/>
            <p:cNvSpPr>
              <a:spLocks noChangeArrowheads="1"/>
            </p:cNvSpPr>
            <p:nvPr/>
          </p:nvSpPr>
          <p:spPr bwMode="auto">
            <a:xfrm>
              <a:off x="1392" y="2112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7114" name="Line 8"/>
            <p:cNvSpPr>
              <a:spLocks noChangeShapeType="1"/>
            </p:cNvSpPr>
            <p:nvPr/>
          </p:nvSpPr>
          <p:spPr bwMode="auto">
            <a:xfrm flipV="1">
              <a:off x="1008" y="1776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15" name="Text Box 9"/>
            <p:cNvSpPr txBox="1">
              <a:spLocks noChangeArrowheads="1"/>
            </p:cNvSpPr>
            <p:nvPr/>
          </p:nvSpPr>
          <p:spPr bwMode="auto">
            <a:xfrm>
              <a:off x="768" y="1584"/>
              <a:ext cx="4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head</a:t>
              </a:r>
            </a:p>
          </p:txBody>
        </p:sp>
        <p:sp>
          <p:nvSpPr>
            <p:cNvPr id="47116" name="Line 10"/>
            <p:cNvSpPr>
              <a:spLocks noChangeShapeType="1"/>
            </p:cNvSpPr>
            <p:nvPr/>
          </p:nvSpPr>
          <p:spPr bwMode="auto">
            <a:xfrm flipH="1" flipV="1">
              <a:off x="3600" y="1776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17" name="Text Box 11"/>
            <p:cNvSpPr txBox="1">
              <a:spLocks noChangeArrowheads="1"/>
            </p:cNvSpPr>
            <p:nvPr/>
          </p:nvSpPr>
          <p:spPr bwMode="auto">
            <a:xfrm>
              <a:off x="3744" y="1584"/>
              <a:ext cx="4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tail</a:t>
              </a:r>
            </a:p>
          </p:txBody>
        </p:sp>
        <p:sp>
          <p:nvSpPr>
            <p:cNvPr id="47118" name="Rectangle 12"/>
            <p:cNvSpPr>
              <a:spLocks noChangeArrowheads="1"/>
            </p:cNvSpPr>
            <p:nvPr/>
          </p:nvSpPr>
          <p:spPr bwMode="auto">
            <a:xfrm>
              <a:off x="3120" y="1680"/>
              <a:ext cx="480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7119" name="Rectangle 13"/>
            <p:cNvSpPr>
              <a:spLocks noChangeArrowheads="1"/>
            </p:cNvSpPr>
            <p:nvPr/>
          </p:nvSpPr>
          <p:spPr bwMode="auto">
            <a:xfrm>
              <a:off x="3120" y="1920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7120" name="Text Box 14"/>
            <p:cNvSpPr txBox="1">
              <a:spLocks noChangeArrowheads="1"/>
            </p:cNvSpPr>
            <p:nvPr/>
          </p:nvSpPr>
          <p:spPr bwMode="auto">
            <a:xfrm>
              <a:off x="3216" y="1680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5</a:t>
              </a:r>
            </a:p>
          </p:txBody>
        </p:sp>
        <p:sp>
          <p:nvSpPr>
            <p:cNvPr id="47121" name="Rectangle 15"/>
            <p:cNvSpPr>
              <a:spLocks noChangeArrowheads="1"/>
            </p:cNvSpPr>
            <p:nvPr/>
          </p:nvSpPr>
          <p:spPr bwMode="auto">
            <a:xfrm>
              <a:off x="3120" y="2112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7122" name="Rectangle 16"/>
            <p:cNvSpPr>
              <a:spLocks noChangeArrowheads="1"/>
            </p:cNvSpPr>
            <p:nvPr/>
          </p:nvSpPr>
          <p:spPr bwMode="auto">
            <a:xfrm>
              <a:off x="2256" y="1680"/>
              <a:ext cx="480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7123" name="Rectangle 17"/>
            <p:cNvSpPr>
              <a:spLocks noChangeArrowheads="1"/>
            </p:cNvSpPr>
            <p:nvPr/>
          </p:nvSpPr>
          <p:spPr bwMode="auto">
            <a:xfrm>
              <a:off x="2256" y="1920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7124" name="Text Box 18"/>
            <p:cNvSpPr txBox="1">
              <a:spLocks noChangeArrowheads="1"/>
            </p:cNvSpPr>
            <p:nvPr/>
          </p:nvSpPr>
          <p:spPr bwMode="auto">
            <a:xfrm>
              <a:off x="2352" y="1680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3</a:t>
              </a:r>
            </a:p>
          </p:txBody>
        </p:sp>
        <p:sp>
          <p:nvSpPr>
            <p:cNvPr id="47125" name="Rectangle 19"/>
            <p:cNvSpPr>
              <a:spLocks noChangeArrowheads="1"/>
            </p:cNvSpPr>
            <p:nvPr/>
          </p:nvSpPr>
          <p:spPr bwMode="auto">
            <a:xfrm>
              <a:off x="2256" y="2112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7126" name="Line 20"/>
            <p:cNvSpPr>
              <a:spLocks noChangeShapeType="1"/>
            </p:cNvSpPr>
            <p:nvPr/>
          </p:nvSpPr>
          <p:spPr bwMode="auto">
            <a:xfrm>
              <a:off x="1632" y="2208"/>
              <a:ext cx="384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 type="oval" w="med" len="med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27" name="Line 21"/>
            <p:cNvSpPr>
              <a:spLocks noChangeShapeType="1"/>
            </p:cNvSpPr>
            <p:nvPr/>
          </p:nvSpPr>
          <p:spPr bwMode="auto">
            <a:xfrm flipH="1">
              <a:off x="1872" y="2016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28" name="Line 22"/>
            <p:cNvSpPr>
              <a:spLocks noChangeShapeType="1"/>
            </p:cNvSpPr>
            <p:nvPr/>
          </p:nvSpPr>
          <p:spPr bwMode="auto">
            <a:xfrm>
              <a:off x="2496" y="2208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29" name="Line 23"/>
            <p:cNvSpPr>
              <a:spLocks noChangeShapeType="1"/>
            </p:cNvSpPr>
            <p:nvPr/>
          </p:nvSpPr>
          <p:spPr bwMode="auto">
            <a:xfrm flipH="1">
              <a:off x="2736" y="2016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30" name="Line 24"/>
            <p:cNvSpPr>
              <a:spLocks noChangeShapeType="1"/>
            </p:cNvSpPr>
            <p:nvPr/>
          </p:nvSpPr>
          <p:spPr bwMode="auto">
            <a:xfrm flipH="1">
              <a:off x="1248" y="20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31" name="Line 25"/>
            <p:cNvSpPr>
              <a:spLocks noChangeShapeType="1"/>
            </p:cNvSpPr>
            <p:nvPr/>
          </p:nvSpPr>
          <p:spPr bwMode="auto">
            <a:xfrm>
              <a:off x="1200" y="225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32" name="Line 26"/>
            <p:cNvSpPr>
              <a:spLocks noChangeShapeType="1"/>
            </p:cNvSpPr>
            <p:nvPr/>
          </p:nvSpPr>
          <p:spPr bwMode="auto">
            <a:xfrm>
              <a:off x="1200" y="230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33" name="Line 27"/>
            <p:cNvSpPr>
              <a:spLocks noChangeShapeType="1"/>
            </p:cNvSpPr>
            <p:nvPr/>
          </p:nvSpPr>
          <p:spPr bwMode="auto">
            <a:xfrm flipH="1">
              <a:off x="1248" y="2016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34" name="Text Box 28"/>
            <p:cNvSpPr txBox="1">
              <a:spLocks noChangeArrowheads="1"/>
            </p:cNvSpPr>
            <p:nvPr/>
          </p:nvSpPr>
          <p:spPr bwMode="auto">
            <a:xfrm>
              <a:off x="1008" y="2352"/>
              <a:ext cx="4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null</a:t>
              </a:r>
            </a:p>
          </p:txBody>
        </p:sp>
        <p:sp>
          <p:nvSpPr>
            <p:cNvPr id="47135" name="Line 29"/>
            <p:cNvSpPr>
              <a:spLocks noChangeShapeType="1"/>
            </p:cNvSpPr>
            <p:nvPr/>
          </p:nvSpPr>
          <p:spPr bwMode="auto">
            <a:xfrm flipH="1">
              <a:off x="3744" y="220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36" name="Line 30"/>
            <p:cNvSpPr>
              <a:spLocks noChangeShapeType="1"/>
            </p:cNvSpPr>
            <p:nvPr/>
          </p:nvSpPr>
          <p:spPr bwMode="auto">
            <a:xfrm>
              <a:off x="3696" y="244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37" name="Line 31"/>
            <p:cNvSpPr>
              <a:spLocks noChangeShapeType="1"/>
            </p:cNvSpPr>
            <p:nvPr/>
          </p:nvSpPr>
          <p:spPr bwMode="auto">
            <a:xfrm>
              <a:off x="3696" y="249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38" name="Text Box 32"/>
            <p:cNvSpPr txBox="1">
              <a:spLocks noChangeArrowheads="1"/>
            </p:cNvSpPr>
            <p:nvPr/>
          </p:nvSpPr>
          <p:spPr bwMode="auto">
            <a:xfrm>
              <a:off x="3552" y="2448"/>
              <a:ext cx="4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null</a:t>
              </a:r>
            </a:p>
          </p:txBody>
        </p:sp>
        <p:sp>
          <p:nvSpPr>
            <p:cNvPr id="47139" name="Line 33"/>
            <p:cNvSpPr>
              <a:spLocks noChangeShapeType="1"/>
            </p:cNvSpPr>
            <p:nvPr/>
          </p:nvSpPr>
          <p:spPr bwMode="auto">
            <a:xfrm>
              <a:off x="3360" y="2208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40" name="Oval 34"/>
            <p:cNvSpPr>
              <a:spLocks noChangeArrowheads="1"/>
            </p:cNvSpPr>
            <p:nvPr/>
          </p:nvSpPr>
          <p:spPr bwMode="auto">
            <a:xfrm>
              <a:off x="2112" y="1488"/>
              <a:ext cx="768" cy="1056"/>
            </a:xfrm>
            <a:prstGeom prst="ellips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7141" name="Line 35"/>
            <p:cNvSpPr>
              <a:spLocks noChangeShapeType="1"/>
            </p:cNvSpPr>
            <p:nvPr/>
          </p:nvSpPr>
          <p:spPr bwMode="auto">
            <a:xfrm flipH="1" flipV="1">
              <a:off x="2496" y="2304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42" name="Text Box 36"/>
            <p:cNvSpPr txBox="1">
              <a:spLocks noChangeArrowheads="1"/>
            </p:cNvSpPr>
            <p:nvPr/>
          </p:nvSpPr>
          <p:spPr bwMode="auto">
            <a:xfrm>
              <a:off x="2208" y="2640"/>
              <a:ext cx="5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hapus</a:t>
              </a:r>
            </a:p>
          </p:txBody>
        </p:sp>
        <p:sp>
          <p:nvSpPr>
            <p:cNvPr id="47143" name="Line 37"/>
            <p:cNvSpPr>
              <a:spLocks noChangeShapeType="1"/>
            </p:cNvSpPr>
            <p:nvPr/>
          </p:nvSpPr>
          <p:spPr bwMode="auto">
            <a:xfrm>
              <a:off x="2016" y="2208"/>
              <a:ext cx="0" cy="816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44" name="Line 38"/>
            <p:cNvSpPr>
              <a:spLocks noChangeShapeType="1"/>
            </p:cNvSpPr>
            <p:nvPr/>
          </p:nvSpPr>
          <p:spPr bwMode="auto">
            <a:xfrm>
              <a:off x="2016" y="3024"/>
              <a:ext cx="912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45" name="Line 39"/>
            <p:cNvSpPr>
              <a:spLocks noChangeShapeType="1"/>
            </p:cNvSpPr>
            <p:nvPr/>
          </p:nvSpPr>
          <p:spPr bwMode="auto">
            <a:xfrm flipV="1">
              <a:off x="2928" y="2304"/>
              <a:ext cx="0" cy="72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46" name="Line 40"/>
            <p:cNvSpPr>
              <a:spLocks noChangeShapeType="1"/>
            </p:cNvSpPr>
            <p:nvPr/>
          </p:nvSpPr>
          <p:spPr bwMode="auto">
            <a:xfrm>
              <a:off x="2928" y="2304"/>
              <a:ext cx="192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364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3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A2C495B-52DE-4CEC-9529-5F62C82C8D0E}" type="slidenum">
              <a:rPr lang="en-US" altLang="en-US"/>
              <a:pPr eaLnBrk="1" hangingPunct="1"/>
              <a:t>58</a:t>
            </a:fld>
            <a:endParaRPr lang="en-US" altLang="en-US"/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Hapus Simpul Tertentu (misal x=3)</a:t>
            </a:r>
          </a:p>
        </p:txBody>
      </p:sp>
      <p:sp>
        <p:nvSpPr>
          <p:cNvPr id="48132" name="Text Box 3"/>
          <p:cNvSpPr txBox="1">
            <a:spLocks noChangeArrowheads="1"/>
          </p:cNvSpPr>
          <p:nvPr/>
        </p:nvSpPr>
        <p:spPr bwMode="auto">
          <a:xfrm>
            <a:off x="1295400" y="1813559"/>
            <a:ext cx="762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en-US" sz="2400" dirty="0">
                <a:latin typeface="+mn-lt"/>
              </a:rPr>
              <a:t>3. </a:t>
            </a:r>
            <a:r>
              <a:rPr lang="en-GB" altLang="en-US" sz="2400" i="1" dirty="0" err="1">
                <a:latin typeface="+mn-lt"/>
              </a:rPr>
              <a:t>hapus</a:t>
            </a:r>
            <a:r>
              <a:rPr lang="en-GB" altLang="en-US" sz="2400" i="1" dirty="0">
                <a:latin typeface="+mn-lt"/>
              </a:rPr>
              <a:t>-&gt;next-&gt;</a:t>
            </a:r>
            <a:r>
              <a:rPr lang="en-GB" altLang="en-US" sz="2400" i="1" dirty="0" err="1">
                <a:latin typeface="+mn-lt"/>
              </a:rPr>
              <a:t>prev</a:t>
            </a:r>
            <a:r>
              <a:rPr lang="en-GB" altLang="en-US" sz="2400" i="1" dirty="0">
                <a:latin typeface="+mn-lt"/>
              </a:rPr>
              <a:t> </a:t>
            </a:r>
            <a:r>
              <a:rPr lang="en-GB" altLang="en-US" sz="2400" dirty="0" err="1">
                <a:latin typeface="+mn-lt"/>
              </a:rPr>
              <a:t>menunjuk</a:t>
            </a:r>
            <a:r>
              <a:rPr lang="en-GB" altLang="en-US" sz="2400" dirty="0">
                <a:latin typeface="+mn-lt"/>
              </a:rPr>
              <a:t> </a:t>
            </a:r>
            <a:r>
              <a:rPr lang="en-GB" altLang="en-US" sz="2400" i="1" dirty="0" err="1">
                <a:latin typeface="+mn-lt"/>
              </a:rPr>
              <a:t>hapus</a:t>
            </a:r>
            <a:r>
              <a:rPr lang="en-GB" altLang="en-US" sz="2400" i="1" dirty="0">
                <a:latin typeface="+mn-lt"/>
              </a:rPr>
              <a:t>-&gt;</a:t>
            </a:r>
            <a:r>
              <a:rPr lang="en-GB" altLang="en-US" sz="2400" i="1" dirty="0" err="1">
                <a:latin typeface="+mn-lt"/>
              </a:rPr>
              <a:t>prev</a:t>
            </a:r>
            <a:endParaRPr lang="en-GB" altLang="en-US" sz="2400" i="1" dirty="0">
              <a:latin typeface="+mn-lt"/>
            </a:endParaRPr>
          </a:p>
        </p:txBody>
      </p:sp>
      <p:grpSp>
        <p:nvGrpSpPr>
          <p:cNvPr id="48133" name="Group 45"/>
          <p:cNvGrpSpPr>
            <a:grpSpLocks/>
          </p:cNvGrpSpPr>
          <p:nvPr/>
        </p:nvGrpSpPr>
        <p:grpSpPr bwMode="auto">
          <a:xfrm>
            <a:off x="3068665" y="2597258"/>
            <a:ext cx="5486400" cy="2590800"/>
            <a:chOff x="768" y="1392"/>
            <a:chExt cx="3456" cy="1632"/>
          </a:xfrm>
        </p:grpSpPr>
        <p:sp>
          <p:nvSpPr>
            <p:cNvPr id="48134" name="Rectangle 4"/>
            <p:cNvSpPr>
              <a:spLocks noChangeArrowheads="1"/>
            </p:cNvSpPr>
            <p:nvPr/>
          </p:nvSpPr>
          <p:spPr bwMode="auto">
            <a:xfrm>
              <a:off x="1392" y="1680"/>
              <a:ext cx="480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8135" name="Rectangle 5"/>
            <p:cNvSpPr>
              <a:spLocks noChangeArrowheads="1"/>
            </p:cNvSpPr>
            <p:nvPr/>
          </p:nvSpPr>
          <p:spPr bwMode="auto">
            <a:xfrm>
              <a:off x="1392" y="1920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8136" name="Text Box 6"/>
            <p:cNvSpPr txBox="1">
              <a:spLocks noChangeArrowheads="1"/>
            </p:cNvSpPr>
            <p:nvPr/>
          </p:nvSpPr>
          <p:spPr bwMode="auto">
            <a:xfrm>
              <a:off x="1488" y="1680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10</a:t>
              </a:r>
            </a:p>
          </p:txBody>
        </p:sp>
        <p:sp>
          <p:nvSpPr>
            <p:cNvPr id="48137" name="Rectangle 7"/>
            <p:cNvSpPr>
              <a:spLocks noChangeArrowheads="1"/>
            </p:cNvSpPr>
            <p:nvPr/>
          </p:nvSpPr>
          <p:spPr bwMode="auto">
            <a:xfrm>
              <a:off x="1392" y="2112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8138" name="Line 8"/>
            <p:cNvSpPr>
              <a:spLocks noChangeShapeType="1"/>
            </p:cNvSpPr>
            <p:nvPr/>
          </p:nvSpPr>
          <p:spPr bwMode="auto">
            <a:xfrm flipV="1">
              <a:off x="1008" y="1776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39" name="Text Box 9"/>
            <p:cNvSpPr txBox="1">
              <a:spLocks noChangeArrowheads="1"/>
            </p:cNvSpPr>
            <p:nvPr/>
          </p:nvSpPr>
          <p:spPr bwMode="auto">
            <a:xfrm>
              <a:off x="768" y="1584"/>
              <a:ext cx="4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head</a:t>
              </a:r>
            </a:p>
          </p:txBody>
        </p:sp>
        <p:sp>
          <p:nvSpPr>
            <p:cNvPr id="48140" name="Line 10"/>
            <p:cNvSpPr>
              <a:spLocks noChangeShapeType="1"/>
            </p:cNvSpPr>
            <p:nvPr/>
          </p:nvSpPr>
          <p:spPr bwMode="auto">
            <a:xfrm flipH="1" flipV="1">
              <a:off x="3600" y="1776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41" name="Text Box 11"/>
            <p:cNvSpPr txBox="1">
              <a:spLocks noChangeArrowheads="1"/>
            </p:cNvSpPr>
            <p:nvPr/>
          </p:nvSpPr>
          <p:spPr bwMode="auto">
            <a:xfrm>
              <a:off x="3744" y="1584"/>
              <a:ext cx="4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tail</a:t>
              </a:r>
            </a:p>
          </p:txBody>
        </p:sp>
        <p:sp>
          <p:nvSpPr>
            <p:cNvPr id="48142" name="Rectangle 12"/>
            <p:cNvSpPr>
              <a:spLocks noChangeArrowheads="1"/>
            </p:cNvSpPr>
            <p:nvPr/>
          </p:nvSpPr>
          <p:spPr bwMode="auto">
            <a:xfrm>
              <a:off x="3120" y="1680"/>
              <a:ext cx="480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8143" name="Rectangle 13"/>
            <p:cNvSpPr>
              <a:spLocks noChangeArrowheads="1"/>
            </p:cNvSpPr>
            <p:nvPr/>
          </p:nvSpPr>
          <p:spPr bwMode="auto">
            <a:xfrm>
              <a:off x="3120" y="1920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8144" name="Text Box 14"/>
            <p:cNvSpPr txBox="1">
              <a:spLocks noChangeArrowheads="1"/>
            </p:cNvSpPr>
            <p:nvPr/>
          </p:nvSpPr>
          <p:spPr bwMode="auto">
            <a:xfrm>
              <a:off x="3216" y="1680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5</a:t>
              </a:r>
            </a:p>
          </p:txBody>
        </p:sp>
        <p:sp>
          <p:nvSpPr>
            <p:cNvPr id="48145" name="Rectangle 15"/>
            <p:cNvSpPr>
              <a:spLocks noChangeArrowheads="1"/>
            </p:cNvSpPr>
            <p:nvPr/>
          </p:nvSpPr>
          <p:spPr bwMode="auto">
            <a:xfrm>
              <a:off x="3120" y="2112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8146" name="Rectangle 16"/>
            <p:cNvSpPr>
              <a:spLocks noChangeArrowheads="1"/>
            </p:cNvSpPr>
            <p:nvPr/>
          </p:nvSpPr>
          <p:spPr bwMode="auto">
            <a:xfrm>
              <a:off x="2256" y="1680"/>
              <a:ext cx="480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8147" name="Rectangle 17"/>
            <p:cNvSpPr>
              <a:spLocks noChangeArrowheads="1"/>
            </p:cNvSpPr>
            <p:nvPr/>
          </p:nvSpPr>
          <p:spPr bwMode="auto">
            <a:xfrm>
              <a:off x="2256" y="1920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8148" name="Text Box 18"/>
            <p:cNvSpPr txBox="1">
              <a:spLocks noChangeArrowheads="1"/>
            </p:cNvSpPr>
            <p:nvPr/>
          </p:nvSpPr>
          <p:spPr bwMode="auto">
            <a:xfrm>
              <a:off x="2352" y="1680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3</a:t>
              </a:r>
            </a:p>
          </p:txBody>
        </p:sp>
        <p:sp>
          <p:nvSpPr>
            <p:cNvPr id="48149" name="Rectangle 19"/>
            <p:cNvSpPr>
              <a:spLocks noChangeArrowheads="1"/>
            </p:cNvSpPr>
            <p:nvPr/>
          </p:nvSpPr>
          <p:spPr bwMode="auto">
            <a:xfrm>
              <a:off x="2256" y="2112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8150" name="Line 20"/>
            <p:cNvSpPr>
              <a:spLocks noChangeShapeType="1"/>
            </p:cNvSpPr>
            <p:nvPr/>
          </p:nvSpPr>
          <p:spPr bwMode="auto">
            <a:xfrm>
              <a:off x="1632" y="2208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51" name="Line 21"/>
            <p:cNvSpPr>
              <a:spLocks noChangeShapeType="1"/>
            </p:cNvSpPr>
            <p:nvPr/>
          </p:nvSpPr>
          <p:spPr bwMode="auto">
            <a:xfrm flipH="1">
              <a:off x="1872" y="2016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52" name="Line 22"/>
            <p:cNvSpPr>
              <a:spLocks noChangeShapeType="1"/>
            </p:cNvSpPr>
            <p:nvPr/>
          </p:nvSpPr>
          <p:spPr bwMode="auto">
            <a:xfrm>
              <a:off x="2496" y="2208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53" name="Line 23"/>
            <p:cNvSpPr>
              <a:spLocks noChangeShapeType="1"/>
            </p:cNvSpPr>
            <p:nvPr/>
          </p:nvSpPr>
          <p:spPr bwMode="auto">
            <a:xfrm flipH="1">
              <a:off x="2976" y="2016"/>
              <a:ext cx="384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 type="oval" w="med" len="med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54" name="Line 24"/>
            <p:cNvSpPr>
              <a:spLocks noChangeShapeType="1"/>
            </p:cNvSpPr>
            <p:nvPr/>
          </p:nvSpPr>
          <p:spPr bwMode="auto">
            <a:xfrm flipH="1">
              <a:off x="1248" y="20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55" name="Line 25"/>
            <p:cNvSpPr>
              <a:spLocks noChangeShapeType="1"/>
            </p:cNvSpPr>
            <p:nvPr/>
          </p:nvSpPr>
          <p:spPr bwMode="auto">
            <a:xfrm>
              <a:off x="1200" y="225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56" name="Line 26"/>
            <p:cNvSpPr>
              <a:spLocks noChangeShapeType="1"/>
            </p:cNvSpPr>
            <p:nvPr/>
          </p:nvSpPr>
          <p:spPr bwMode="auto">
            <a:xfrm>
              <a:off x="1200" y="230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57" name="Line 27"/>
            <p:cNvSpPr>
              <a:spLocks noChangeShapeType="1"/>
            </p:cNvSpPr>
            <p:nvPr/>
          </p:nvSpPr>
          <p:spPr bwMode="auto">
            <a:xfrm flipH="1">
              <a:off x="1248" y="2016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58" name="Text Box 28"/>
            <p:cNvSpPr txBox="1">
              <a:spLocks noChangeArrowheads="1"/>
            </p:cNvSpPr>
            <p:nvPr/>
          </p:nvSpPr>
          <p:spPr bwMode="auto">
            <a:xfrm>
              <a:off x="1008" y="2352"/>
              <a:ext cx="4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null</a:t>
              </a:r>
            </a:p>
          </p:txBody>
        </p:sp>
        <p:sp>
          <p:nvSpPr>
            <p:cNvPr id="48159" name="Line 29"/>
            <p:cNvSpPr>
              <a:spLocks noChangeShapeType="1"/>
            </p:cNvSpPr>
            <p:nvPr/>
          </p:nvSpPr>
          <p:spPr bwMode="auto">
            <a:xfrm flipH="1">
              <a:off x="3744" y="220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60" name="Line 30"/>
            <p:cNvSpPr>
              <a:spLocks noChangeShapeType="1"/>
            </p:cNvSpPr>
            <p:nvPr/>
          </p:nvSpPr>
          <p:spPr bwMode="auto">
            <a:xfrm>
              <a:off x="3696" y="244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61" name="Line 31"/>
            <p:cNvSpPr>
              <a:spLocks noChangeShapeType="1"/>
            </p:cNvSpPr>
            <p:nvPr/>
          </p:nvSpPr>
          <p:spPr bwMode="auto">
            <a:xfrm>
              <a:off x="3696" y="249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62" name="Text Box 32"/>
            <p:cNvSpPr txBox="1">
              <a:spLocks noChangeArrowheads="1"/>
            </p:cNvSpPr>
            <p:nvPr/>
          </p:nvSpPr>
          <p:spPr bwMode="auto">
            <a:xfrm>
              <a:off x="3552" y="2448"/>
              <a:ext cx="4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null</a:t>
              </a:r>
            </a:p>
          </p:txBody>
        </p:sp>
        <p:sp>
          <p:nvSpPr>
            <p:cNvPr id="48163" name="Line 33"/>
            <p:cNvSpPr>
              <a:spLocks noChangeShapeType="1"/>
            </p:cNvSpPr>
            <p:nvPr/>
          </p:nvSpPr>
          <p:spPr bwMode="auto">
            <a:xfrm>
              <a:off x="3360" y="2208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64" name="Oval 34"/>
            <p:cNvSpPr>
              <a:spLocks noChangeArrowheads="1"/>
            </p:cNvSpPr>
            <p:nvPr/>
          </p:nvSpPr>
          <p:spPr bwMode="auto">
            <a:xfrm>
              <a:off x="2112" y="1488"/>
              <a:ext cx="768" cy="1056"/>
            </a:xfrm>
            <a:prstGeom prst="ellips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8165" name="Line 35"/>
            <p:cNvSpPr>
              <a:spLocks noChangeShapeType="1"/>
            </p:cNvSpPr>
            <p:nvPr/>
          </p:nvSpPr>
          <p:spPr bwMode="auto">
            <a:xfrm flipH="1" flipV="1">
              <a:off x="2496" y="2304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66" name="Text Box 36"/>
            <p:cNvSpPr txBox="1">
              <a:spLocks noChangeArrowheads="1"/>
            </p:cNvSpPr>
            <p:nvPr/>
          </p:nvSpPr>
          <p:spPr bwMode="auto">
            <a:xfrm>
              <a:off x="2208" y="2640"/>
              <a:ext cx="5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hapus</a:t>
              </a:r>
            </a:p>
          </p:txBody>
        </p:sp>
        <p:sp>
          <p:nvSpPr>
            <p:cNvPr id="48167" name="Line 37"/>
            <p:cNvSpPr>
              <a:spLocks noChangeShapeType="1"/>
            </p:cNvSpPr>
            <p:nvPr/>
          </p:nvSpPr>
          <p:spPr bwMode="auto">
            <a:xfrm>
              <a:off x="2016" y="2208"/>
              <a:ext cx="0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68" name="Line 38"/>
            <p:cNvSpPr>
              <a:spLocks noChangeShapeType="1"/>
            </p:cNvSpPr>
            <p:nvPr/>
          </p:nvSpPr>
          <p:spPr bwMode="auto">
            <a:xfrm>
              <a:off x="2016" y="3024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69" name="Line 39"/>
            <p:cNvSpPr>
              <a:spLocks noChangeShapeType="1"/>
            </p:cNvSpPr>
            <p:nvPr/>
          </p:nvSpPr>
          <p:spPr bwMode="auto">
            <a:xfrm flipV="1">
              <a:off x="2928" y="2304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70" name="Line 40"/>
            <p:cNvSpPr>
              <a:spLocks noChangeShapeType="1"/>
            </p:cNvSpPr>
            <p:nvPr/>
          </p:nvSpPr>
          <p:spPr bwMode="auto">
            <a:xfrm>
              <a:off x="2928" y="2304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71" name="Line 41"/>
            <p:cNvSpPr>
              <a:spLocks noChangeShapeType="1"/>
            </p:cNvSpPr>
            <p:nvPr/>
          </p:nvSpPr>
          <p:spPr bwMode="auto">
            <a:xfrm flipV="1">
              <a:off x="2976" y="1392"/>
              <a:ext cx="0" cy="624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72" name="Line 42"/>
            <p:cNvSpPr>
              <a:spLocks noChangeShapeType="1"/>
            </p:cNvSpPr>
            <p:nvPr/>
          </p:nvSpPr>
          <p:spPr bwMode="auto">
            <a:xfrm flipH="1">
              <a:off x="2016" y="1392"/>
              <a:ext cx="960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73" name="Line 43"/>
            <p:cNvSpPr>
              <a:spLocks noChangeShapeType="1"/>
            </p:cNvSpPr>
            <p:nvPr/>
          </p:nvSpPr>
          <p:spPr bwMode="auto">
            <a:xfrm>
              <a:off x="2016" y="1392"/>
              <a:ext cx="0" cy="432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74" name="Line 44"/>
            <p:cNvSpPr>
              <a:spLocks noChangeShapeType="1"/>
            </p:cNvSpPr>
            <p:nvPr/>
          </p:nvSpPr>
          <p:spPr bwMode="auto">
            <a:xfrm flipH="1">
              <a:off x="1872" y="1824"/>
              <a:ext cx="144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9528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3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53D96A0-ED14-4604-B7BE-C1C01BC82845}" type="slidenum">
              <a:rPr lang="en-US" altLang="en-US"/>
              <a:pPr eaLnBrk="1" hangingPunct="1"/>
              <a:t>59</a:t>
            </a:fld>
            <a:endParaRPr lang="en-US" altLang="en-US"/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Hapus Simpul Tertentu (misal x=3)</a:t>
            </a:r>
          </a:p>
        </p:txBody>
      </p:sp>
      <p:sp>
        <p:nvSpPr>
          <p:cNvPr id="49156" name="Text Box 3"/>
          <p:cNvSpPr txBox="1">
            <a:spLocks noChangeArrowheads="1"/>
          </p:cNvSpPr>
          <p:nvPr/>
        </p:nvSpPr>
        <p:spPr bwMode="auto">
          <a:xfrm>
            <a:off x="1295400" y="1896903"/>
            <a:ext cx="762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en-US" sz="2400" dirty="0">
                <a:latin typeface="+mn-lt"/>
              </a:rPr>
              <a:t>4. </a:t>
            </a:r>
            <a:r>
              <a:rPr lang="en-GB" altLang="en-US" sz="2400" i="1" dirty="0" err="1">
                <a:latin typeface="+mn-lt"/>
              </a:rPr>
              <a:t>free_DNode</a:t>
            </a:r>
            <a:r>
              <a:rPr lang="en-GB" altLang="en-US" sz="2400" i="1" dirty="0">
                <a:latin typeface="+mn-lt"/>
              </a:rPr>
              <a:t>(</a:t>
            </a:r>
            <a:r>
              <a:rPr lang="en-GB" altLang="en-US" sz="2400" i="1" dirty="0" err="1">
                <a:latin typeface="+mn-lt"/>
              </a:rPr>
              <a:t>hapus</a:t>
            </a:r>
            <a:r>
              <a:rPr lang="en-GB" altLang="en-US" sz="2400" i="1" dirty="0">
                <a:latin typeface="+mn-lt"/>
              </a:rPr>
              <a:t>)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084163" y="2659251"/>
            <a:ext cx="5486400" cy="2590800"/>
            <a:chOff x="2743200" y="2209800"/>
            <a:chExt cx="5486400" cy="2590800"/>
          </a:xfrm>
        </p:grpSpPr>
        <p:sp>
          <p:nvSpPr>
            <p:cNvPr id="49157" name="Rectangle 4"/>
            <p:cNvSpPr>
              <a:spLocks noChangeArrowheads="1"/>
            </p:cNvSpPr>
            <p:nvPr/>
          </p:nvSpPr>
          <p:spPr bwMode="auto">
            <a:xfrm>
              <a:off x="3733800" y="2667000"/>
              <a:ext cx="762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9158" name="Rectangle 5"/>
            <p:cNvSpPr>
              <a:spLocks noChangeArrowheads="1"/>
            </p:cNvSpPr>
            <p:nvPr/>
          </p:nvSpPr>
          <p:spPr bwMode="auto">
            <a:xfrm>
              <a:off x="3733800" y="3048000"/>
              <a:ext cx="762000" cy="30480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9159" name="Text Box 6"/>
            <p:cNvSpPr txBox="1">
              <a:spLocks noChangeArrowheads="1"/>
            </p:cNvSpPr>
            <p:nvPr/>
          </p:nvSpPr>
          <p:spPr bwMode="auto">
            <a:xfrm>
              <a:off x="3886200" y="2667001"/>
              <a:ext cx="4572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10</a:t>
              </a:r>
            </a:p>
          </p:txBody>
        </p:sp>
        <p:sp>
          <p:nvSpPr>
            <p:cNvPr id="49160" name="Rectangle 7"/>
            <p:cNvSpPr>
              <a:spLocks noChangeArrowheads="1"/>
            </p:cNvSpPr>
            <p:nvPr/>
          </p:nvSpPr>
          <p:spPr bwMode="auto">
            <a:xfrm>
              <a:off x="3733800" y="3352800"/>
              <a:ext cx="762000" cy="30480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9161" name="Line 8"/>
            <p:cNvSpPr>
              <a:spLocks noChangeShapeType="1"/>
            </p:cNvSpPr>
            <p:nvPr/>
          </p:nvSpPr>
          <p:spPr bwMode="auto">
            <a:xfrm flipV="1">
              <a:off x="3124200" y="2819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62" name="Text Box 9"/>
            <p:cNvSpPr txBox="1">
              <a:spLocks noChangeArrowheads="1"/>
            </p:cNvSpPr>
            <p:nvPr/>
          </p:nvSpPr>
          <p:spPr bwMode="auto">
            <a:xfrm>
              <a:off x="2743200" y="2514601"/>
              <a:ext cx="7620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head</a:t>
              </a:r>
            </a:p>
          </p:txBody>
        </p:sp>
        <p:sp>
          <p:nvSpPr>
            <p:cNvPr id="49163" name="Line 10"/>
            <p:cNvSpPr>
              <a:spLocks noChangeShapeType="1"/>
            </p:cNvSpPr>
            <p:nvPr/>
          </p:nvSpPr>
          <p:spPr bwMode="auto">
            <a:xfrm flipH="1" flipV="1">
              <a:off x="7239000" y="2819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64" name="Text Box 11"/>
            <p:cNvSpPr txBox="1">
              <a:spLocks noChangeArrowheads="1"/>
            </p:cNvSpPr>
            <p:nvPr/>
          </p:nvSpPr>
          <p:spPr bwMode="auto">
            <a:xfrm>
              <a:off x="7467600" y="2514601"/>
              <a:ext cx="7620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tail</a:t>
              </a:r>
            </a:p>
          </p:txBody>
        </p:sp>
        <p:sp>
          <p:nvSpPr>
            <p:cNvPr id="49165" name="Rectangle 12"/>
            <p:cNvSpPr>
              <a:spLocks noChangeArrowheads="1"/>
            </p:cNvSpPr>
            <p:nvPr/>
          </p:nvSpPr>
          <p:spPr bwMode="auto">
            <a:xfrm>
              <a:off x="6477000" y="2667000"/>
              <a:ext cx="762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9166" name="Rectangle 13"/>
            <p:cNvSpPr>
              <a:spLocks noChangeArrowheads="1"/>
            </p:cNvSpPr>
            <p:nvPr/>
          </p:nvSpPr>
          <p:spPr bwMode="auto">
            <a:xfrm>
              <a:off x="6477000" y="3048000"/>
              <a:ext cx="762000" cy="30480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9167" name="Text Box 14"/>
            <p:cNvSpPr txBox="1">
              <a:spLocks noChangeArrowheads="1"/>
            </p:cNvSpPr>
            <p:nvPr/>
          </p:nvSpPr>
          <p:spPr bwMode="auto">
            <a:xfrm>
              <a:off x="6629400" y="2667001"/>
              <a:ext cx="4572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5</a:t>
              </a:r>
            </a:p>
          </p:txBody>
        </p:sp>
        <p:sp>
          <p:nvSpPr>
            <p:cNvPr id="49168" name="Rectangle 15"/>
            <p:cNvSpPr>
              <a:spLocks noChangeArrowheads="1"/>
            </p:cNvSpPr>
            <p:nvPr/>
          </p:nvSpPr>
          <p:spPr bwMode="auto">
            <a:xfrm>
              <a:off x="6477000" y="3352800"/>
              <a:ext cx="762000" cy="30480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9169" name="Rectangle 16"/>
            <p:cNvSpPr>
              <a:spLocks noChangeArrowheads="1"/>
            </p:cNvSpPr>
            <p:nvPr/>
          </p:nvSpPr>
          <p:spPr bwMode="auto">
            <a:xfrm>
              <a:off x="5105400" y="2667000"/>
              <a:ext cx="762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9170" name="Rectangle 17"/>
            <p:cNvSpPr>
              <a:spLocks noChangeArrowheads="1"/>
            </p:cNvSpPr>
            <p:nvPr/>
          </p:nvSpPr>
          <p:spPr bwMode="auto">
            <a:xfrm>
              <a:off x="5105400" y="3048000"/>
              <a:ext cx="762000" cy="30480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9171" name="Text Box 18"/>
            <p:cNvSpPr txBox="1">
              <a:spLocks noChangeArrowheads="1"/>
            </p:cNvSpPr>
            <p:nvPr/>
          </p:nvSpPr>
          <p:spPr bwMode="auto">
            <a:xfrm>
              <a:off x="5257800" y="2667001"/>
              <a:ext cx="4572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3</a:t>
              </a:r>
            </a:p>
          </p:txBody>
        </p:sp>
        <p:sp>
          <p:nvSpPr>
            <p:cNvPr id="49172" name="Rectangle 19"/>
            <p:cNvSpPr>
              <a:spLocks noChangeArrowheads="1"/>
            </p:cNvSpPr>
            <p:nvPr/>
          </p:nvSpPr>
          <p:spPr bwMode="auto">
            <a:xfrm>
              <a:off x="5105400" y="3352800"/>
              <a:ext cx="762000" cy="30480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9173" name="Line 20"/>
            <p:cNvSpPr>
              <a:spLocks noChangeShapeType="1"/>
            </p:cNvSpPr>
            <p:nvPr/>
          </p:nvSpPr>
          <p:spPr bwMode="auto">
            <a:xfrm>
              <a:off x="4114800" y="3505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74" name="Line 21"/>
            <p:cNvSpPr>
              <a:spLocks noChangeShapeType="1"/>
            </p:cNvSpPr>
            <p:nvPr/>
          </p:nvSpPr>
          <p:spPr bwMode="auto">
            <a:xfrm flipH="1">
              <a:off x="4495800" y="3200400"/>
              <a:ext cx="990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75" name="Line 22"/>
            <p:cNvSpPr>
              <a:spLocks noChangeShapeType="1"/>
            </p:cNvSpPr>
            <p:nvPr/>
          </p:nvSpPr>
          <p:spPr bwMode="auto">
            <a:xfrm>
              <a:off x="5486400" y="3505200"/>
              <a:ext cx="990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76" name="Line 23"/>
            <p:cNvSpPr>
              <a:spLocks noChangeShapeType="1"/>
            </p:cNvSpPr>
            <p:nvPr/>
          </p:nvSpPr>
          <p:spPr bwMode="auto">
            <a:xfrm flipH="1">
              <a:off x="6248400" y="3200400"/>
              <a:ext cx="609600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 type="oval" w="med" len="med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77" name="Line 24"/>
            <p:cNvSpPr>
              <a:spLocks noChangeShapeType="1"/>
            </p:cNvSpPr>
            <p:nvPr/>
          </p:nvSpPr>
          <p:spPr bwMode="auto">
            <a:xfrm flipH="1">
              <a:off x="3505200" y="32004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78" name="Line 25"/>
            <p:cNvSpPr>
              <a:spLocks noChangeShapeType="1"/>
            </p:cNvSpPr>
            <p:nvPr/>
          </p:nvSpPr>
          <p:spPr bwMode="auto">
            <a:xfrm>
              <a:off x="3429000" y="3581400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79" name="Line 26"/>
            <p:cNvSpPr>
              <a:spLocks noChangeShapeType="1"/>
            </p:cNvSpPr>
            <p:nvPr/>
          </p:nvSpPr>
          <p:spPr bwMode="auto">
            <a:xfrm>
              <a:off x="3429000" y="3657600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80" name="Line 27"/>
            <p:cNvSpPr>
              <a:spLocks noChangeShapeType="1"/>
            </p:cNvSpPr>
            <p:nvPr/>
          </p:nvSpPr>
          <p:spPr bwMode="auto">
            <a:xfrm flipH="1">
              <a:off x="3505200" y="3200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81" name="Text Box 28"/>
            <p:cNvSpPr txBox="1">
              <a:spLocks noChangeArrowheads="1"/>
            </p:cNvSpPr>
            <p:nvPr/>
          </p:nvSpPr>
          <p:spPr bwMode="auto">
            <a:xfrm>
              <a:off x="3124200" y="3733801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null</a:t>
              </a:r>
            </a:p>
          </p:txBody>
        </p:sp>
        <p:sp>
          <p:nvSpPr>
            <p:cNvPr id="49182" name="Line 29"/>
            <p:cNvSpPr>
              <a:spLocks noChangeShapeType="1"/>
            </p:cNvSpPr>
            <p:nvPr/>
          </p:nvSpPr>
          <p:spPr bwMode="auto">
            <a:xfrm flipH="1">
              <a:off x="7467600" y="35052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83" name="Line 30"/>
            <p:cNvSpPr>
              <a:spLocks noChangeShapeType="1"/>
            </p:cNvSpPr>
            <p:nvPr/>
          </p:nvSpPr>
          <p:spPr bwMode="auto">
            <a:xfrm>
              <a:off x="7391400" y="3886200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84" name="Line 31"/>
            <p:cNvSpPr>
              <a:spLocks noChangeShapeType="1"/>
            </p:cNvSpPr>
            <p:nvPr/>
          </p:nvSpPr>
          <p:spPr bwMode="auto">
            <a:xfrm>
              <a:off x="7391400" y="3962400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85" name="Text Box 32"/>
            <p:cNvSpPr txBox="1">
              <a:spLocks noChangeArrowheads="1"/>
            </p:cNvSpPr>
            <p:nvPr/>
          </p:nvSpPr>
          <p:spPr bwMode="auto">
            <a:xfrm>
              <a:off x="7162800" y="3886201"/>
              <a:ext cx="685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null</a:t>
              </a:r>
            </a:p>
          </p:txBody>
        </p:sp>
        <p:sp>
          <p:nvSpPr>
            <p:cNvPr id="49186" name="Line 33"/>
            <p:cNvSpPr>
              <a:spLocks noChangeShapeType="1"/>
            </p:cNvSpPr>
            <p:nvPr/>
          </p:nvSpPr>
          <p:spPr bwMode="auto">
            <a:xfrm>
              <a:off x="6858000" y="3505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87" name="Oval 34"/>
            <p:cNvSpPr>
              <a:spLocks noChangeArrowheads="1"/>
            </p:cNvSpPr>
            <p:nvPr/>
          </p:nvSpPr>
          <p:spPr bwMode="auto">
            <a:xfrm>
              <a:off x="4876800" y="2362200"/>
              <a:ext cx="1219200" cy="1676400"/>
            </a:xfrm>
            <a:prstGeom prst="ellips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9188" name="Line 35"/>
            <p:cNvSpPr>
              <a:spLocks noChangeShapeType="1"/>
            </p:cNvSpPr>
            <p:nvPr/>
          </p:nvSpPr>
          <p:spPr bwMode="auto">
            <a:xfrm flipH="1" flipV="1">
              <a:off x="5486400" y="3657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89" name="Text Box 36"/>
            <p:cNvSpPr txBox="1">
              <a:spLocks noChangeArrowheads="1"/>
            </p:cNvSpPr>
            <p:nvPr/>
          </p:nvSpPr>
          <p:spPr bwMode="auto">
            <a:xfrm>
              <a:off x="5029200" y="4191001"/>
              <a:ext cx="9144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hapus</a:t>
              </a:r>
            </a:p>
          </p:txBody>
        </p:sp>
        <p:sp>
          <p:nvSpPr>
            <p:cNvPr id="49190" name="Line 37"/>
            <p:cNvSpPr>
              <a:spLocks noChangeShapeType="1"/>
            </p:cNvSpPr>
            <p:nvPr/>
          </p:nvSpPr>
          <p:spPr bwMode="auto">
            <a:xfrm>
              <a:off x="4724400" y="3505200"/>
              <a:ext cx="0" cy="1295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91" name="Line 38"/>
            <p:cNvSpPr>
              <a:spLocks noChangeShapeType="1"/>
            </p:cNvSpPr>
            <p:nvPr/>
          </p:nvSpPr>
          <p:spPr bwMode="auto">
            <a:xfrm>
              <a:off x="4724400" y="4800600"/>
              <a:ext cx="1447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92" name="Line 39"/>
            <p:cNvSpPr>
              <a:spLocks noChangeShapeType="1"/>
            </p:cNvSpPr>
            <p:nvPr/>
          </p:nvSpPr>
          <p:spPr bwMode="auto">
            <a:xfrm flipV="1">
              <a:off x="6172200" y="3657600"/>
              <a:ext cx="0" cy="1143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93" name="Line 40"/>
            <p:cNvSpPr>
              <a:spLocks noChangeShapeType="1"/>
            </p:cNvSpPr>
            <p:nvPr/>
          </p:nvSpPr>
          <p:spPr bwMode="auto">
            <a:xfrm>
              <a:off x="6172200" y="3657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94" name="Line 41"/>
            <p:cNvSpPr>
              <a:spLocks noChangeShapeType="1"/>
            </p:cNvSpPr>
            <p:nvPr/>
          </p:nvSpPr>
          <p:spPr bwMode="auto">
            <a:xfrm flipV="1">
              <a:off x="6248400" y="2209800"/>
              <a:ext cx="0" cy="99060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95" name="Line 42"/>
            <p:cNvSpPr>
              <a:spLocks noChangeShapeType="1"/>
            </p:cNvSpPr>
            <p:nvPr/>
          </p:nvSpPr>
          <p:spPr bwMode="auto">
            <a:xfrm flipH="1">
              <a:off x="4724400" y="2209800"/>
              <a:ext cx="1524000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96" name="Line 43"/>
            <p:cNvSpPr>
              <a:spLocks noChangeShapeType="1"/>
            </p:cNvSpPr>
            <p:nvPr/>
          </p:nvSpPr>
          <p:spPr bwMode="auto">
            <a:xfrm>
              <a:off x="4724400" y="2209800"/>
              <a:ext cx="0" cy="68580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97" name="Line 44"/>
            <p:cNvSpPr>
              <a:spLocks noChangeShapeType="1"/>
            </p:cNvSpPr>
            <p:nvPr/>
          </p:nvSpPr>
          <p:spPr bwMode="auto">
            <a:xfrm flipH="1">
              <a:off x="4495800" y="2895600"/>
              <a:ext cx="228600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98" name="Line 45"/>
            <p:cNvSpPr>
              <a:spLocks noChangeShapeType="1"/>
            </p:cNvSpPr>
            <p:nvPr/>
          </p:nvSpPr>
          <p:spPr bwMode="auto">
            <a:xfrm>
              <a:off x="5029200" y="2362200"/>
              <a:ext cx="990600" cy="175260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99" name="Line 46"/>
            <p:cNvSpPr>
              <a:spLocks noChangeShapeType="1"/>
            </p:cNvSpPr>
            <p:nvPr/>
          </p:nvSpPr>
          <p:spPr bwMode="auto">
            <a:xfrm flipV="1">
              <a:off x="5029200" y="2286000"/>
              <a:ext cx="914400" cy="182880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4673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BD4139E-BCE1-4D03-8920-FD9E03E5E608}" type="slidenum">
              <a:rPr lang="en-US" altLang="en-US"/>
              <a:pPr eaLnBrk="1" hangingPunct="1"/>
              <a:t>6</a:t>
            </a:fld>
            <a:endParaRPr lang="en-US" altLang="en-US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 smtClean="0"/>
              <a:t>Deklarasi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Simpul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pada</a:t>
            </a:r>
            <a:r>
              <a:rPr lang="en-US" altLang="en-US" dirty="0" smtClean="0"/>
              <a:t> Double Linked List</a:t>
            </a:r>
            <a:endParaRPr lang="en-US" alt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2755740" y="2420424"/>
            <a:ext cx="7144718" cy="267765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altLang="en-US" sz="2800" dirty="0" err="1">
                <a:latin typeface="Courier New" charset="0"/>
                <a:ea typeface="Courier New" charset="0"/>
                <a:cs typeface="Courier New" charset="0"/>
              </a:rPr>
              <a:t>typedef</a:t>
            </a:r>
            <a:r>
              <a:rPr lang="en-US" altLang="en-US" sz="28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800" dirty="0" err="1">
                <a:latin typeface="Courier New" charset="0"/>
                <a:ea typeface="Courier New" charset="0"/>
                <a:cs typeface="Courier New" charset="0"/>
              </a:rPr>
              <a:t>struct</a:t>
            </a:r>
            <a:r>
              <a:rPr lang="en-US" altLang="en-US" sz="28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800" dirty="0" err="1">
                <a:latin typeface="Courier New" charset="0"/>
                <a:ea typeface="Courier New" charset="0"/>
                <a:cs typeface="Courier New" charset="0"/>
              </a:rPr>
              <a:t>simpul</a:t>
            </a:r>
            <a:r>
              <a:rPr lang="en-US" altLang="en-US" sz="28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800" dirty="0" err="1">
                <a:latin typeface="Courier New" charset="0"/>
                <a:ea typeface="Courier New" charset="0"/>
                <a:cs typeface="Courier New" charset="0"/>
              </a:rPr>
              <a:t>DNode</a:t>
            </a:r>
            <a:r>
              <a:rPr lang="en-US" altLang="en-US" sz="2800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buFontTx/>
              <a:buNone/>
            </a:pPr>
            <a:r>
              <a:rPr lang="en-US" altLang="en-US" sz="2800" dirty="0" err="1">
                <a:latin typeface="Courier New" charset="0"/>
                <a:ea typeface="Courier New" charset="0"/>
                <a:cs typeface="Courier New" charset="0"/>
              </a:rPr>
              <a:t>struct</a:t>
            </a:r>
            <a:r>
              <a:rPr lang="en-US" altLang="en-US" sz="28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800" dirty="0" err="1">
                <a:latin typeface="Courier New" charset="0"/>
                <a:ea typeface="Courier New" charset="0"/>
                <a:cs typeface="Courier New" charset="0"/>
              </a:rPr>
              <a:t>simpul</a:t>
            </a:r>
            <a:r>
              <a:rPr lang="en-US" altLang="en-US" sz="2800" dirty="0">
                <a:latin typeface="Courier New" charset="0"/>
                <a:ea typeface="Courier New" charset="0"/>
                <a:cs typeface="Courier New" charset="0"/>
              </a:rPr>
              <a:t> {</a:t>
            </a:r>
          </a:p>
          <a:p>
            <a:pPr>
              <a:buFontTx/>
              <a:buNone/>
            </a:pPr>
            <a:r>
              <a:rPr lang="en-US" altLang="en-US" sz="28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en-US" sz="28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en-US" sz="2800" dirty="0">
                <a:latin typeface="Courier New" charset="0"/>
                <a:ea typeface="Courier New" charset="0"/>
                <a:cs typeface="Courier New" charset="0"/>
              </a:rPr>
              <a:t> data;</a:t>
            </a:r>
          </a:p>
          <a:p>
            <a:pPr>
              <a:buFontTx/>
              <a:buNone/>
            </a:pPr>
            <a:r>
              <a:rPr lang="en-US" altLang="en-US" sz="28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en-US" sz="2800" dirty="0" err="1">
                <a:latin typeface="Courier New" charset="0"/>
                <a:ea typeface="Courier New" charset="0"/>
                <a:cs typeface="Courier New" charset="0"/>
              </a:rPr>
              <a:t>DNode</a:t>
            </a:r>
            <a:r>
              <a:rPr lang="en-US" altLang="en-US" sz="2800" dirty="0">
                <a:latin typeface="Courier New" charset="0"/>
                <a:ea typeface="Courier New" charset="0"/>
                <a:cs typeface="Courier New" charset="0"/>
              </a:rPr>
              <a:t> *next;</a:t>
            </a:r>
          </a:p>
          <a:p>
            <a:pPr>
              <a:buFontTx/>
              <a:buNone/>
            </a:pPr>
            <a:r>
              <a:rPr lang="en-US" altLang="en-US" sz="28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en-US" sz="2800" dirty="0" err="1">
                <a:latin typeface="Courier New" charset="0"/>
                <a:ea typeface="Courier New" charset="0"/>
                <a:cs typeface="Courier New" charset="0"/>
              </a:rPr>
              <a:t>DNode</a:t>
            </a:r>
            <a:r>
              <a:rPr lang="en-US" altLang="en-US" sz="2800" dirty="0">
                <a:latin typeface="Courier New" charset="0"/>
                <a:ea typeface="Courier New" charset="0"/>
                <a:cs typeface="Courier New" charset="0"/>
              </a:rPr>
              <a:t> *</a:t>
            </a:r>
            <a:r>
              <a:rPr lang="en-US" altLang="en-US" sz="2800" dirty="0" err="1">
                <a:latin typeface="Courier New" charset="0"/>
                <a:ea typeface="Courier New" charset="0"/>
                <a:cs typeface="Courier New" charset="0"/>
              </a:rPr>
              <a:t>prev</a:t>
            </a:r>
            <a:r>
              <a:rPr lang="en-US" altLang="en-US" sz="2800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buFontTx/>
              <a:buNone/>
            </a:pPr>
            <a:r>
              <a:rPr lang="en-US" altLang="en-US" sz="2800" dirty="0" smtClean="0">
                <a:latin typeface="Courier New" charset="0"/>
                <a:ea typeface="Courier New" charset="0"/>
                <a:cs typeface="Courier New" charset="0"/>
              </a:rPr>
              <a:t>};</a:t>
            </a:r>
            <a:endParaRPr lang="en-US" altLang="en-US" sz="2800" dirty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71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Hapus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40388" y="2403545"/>
            <a:ext cx="8372184" cy="230832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Dnode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hapus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 = head; </a:t>
            </a:r>
            <a:endParaRPr lang="en-US" altLang="en-US" sz="2400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buFontTx/>
              <a:buNone/>
            </a:pP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while (</a:t>
            </a: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hapus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-&gt;data != x)</a:t>
            </a:r>
          </a:p>
          <a:p>
            <a:pPr>
              <a:buFontTx/>
              <a:buNone/>
            </a:pPr>
            <a:r>
              <a:rPr lang="en-US" altLang="en-US" sz="24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hapus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hapus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-&gt;next;</a:t>
            </a:r>
          </a:p>
          <a:p>
            <a:pPr>
              <a:buFontTx/>
              <a:buNone/>
            </a:pP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hapus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-&gt;</a:t>
            </a: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prev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-&gt;next = </a:t>
            </a: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hapus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-&gt;next;</a:t>
            </a:r>
          </a:p>
          <a:p>
            <a:pPr>
              <a:buFontTx/>
              <a:buNone/>
            </a:pP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hapus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-&gt;next-&gt;</a:t>
            </a: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prev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hapus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-&gt;</a:t>
            </a: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prev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buFontTx/>
              <a:buNone/>
            </a:pP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free_DNode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hapus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);</a:t>
            </a:r>
            <a:endParaRPr lang="en-US" altLang="en-US" sz="2400" dirty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32776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Hapus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40388" y="2403545"/>
            <a:ext cx="8372184" cy="230832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Dnode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hapus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 = tail; </a:t>
            </a:r>
            <a:endParaRPr lang="en-US" altLang="en-US" sz="2400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buFontTx/>
              <a:buNone/>
            </a:pP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while (</a:t>
            </a: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hapus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-&gt;data != x)</a:t>
            </a:r>
          </a:p>
          <a:p>
            <a:pPr>
              <a:buFontTx/>
              <a:buNone/>
            </a:pPr>
            <a:r>
              <a:rPr lang="en-US" altLang="en-US" sz="24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hapus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hapus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-&gt;</a:t>
            </a: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prev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buFontTx/>
              <a:buNone/>
            </a:pP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hapus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-&gt;</a:t>
            </a: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prev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-&gt;next = </a:t>
            </a: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hapus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-&gt;next;</a:t>
            </a:r>
          </a:p>
          <a:p>
            <a:pPr>
              <a:buFontTx/>
              <a:buNone/>
            </a:pP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hapus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-&gt;next-&gt;</a:t>
            </a: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prev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hapus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-&gt;</a:t>
            </a: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prev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buFontTx/>
              <a:buNone/>
            </a:pP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free_DNode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hapus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);</a:t>
            </a:r>
            <a:endParaRPr lang="en-US" altLang="en-US" sz="2400" dirty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54112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Implementasi</a:t>
            </a:r>
            <a:r>
              <a:rPr lang="en-US" dirty="0" smtClean="0"/>
              <a:t> Queue </a:t>
            </a:r>
            <a:r>
              <a:rPr lang="en-US" dirty="0" err="1" smtClean="0"/>
              <a:t>dengan</a:t>
            </a:r>
            <a:r>
              <a:rPr lang="en-US" dirty="0" smtClean="0"/>
              <a:t> Double Linked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95300" indent="-495300">
              <a:buFont typeface="Wingdings" charset="2"/>
              <a:buChar char="Ø"/>
            </a:pPr>
            <a:r>
              <a:rPr lang="en-US" sz="3200" dirty="0" smtClean="0"/>
              <a:t>Queue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dirty="0" err="1" smtClean="0"/>
              <a:t>penyimpanan</a:t>
            </a:r>
            <a:r>
              <a:rPr lang="en-US" sz="3200" dirty="0" smtClean="0"/>
              <a:t> data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konsep</a:t>
            </a:r>
            <a:r>
              <a:rPr lang="en-US" sz="3200" dirty="0" smtClean="0"/>
              <a:t> First In First Out (FIFO)</a:t>
            </a:r>
          </a:p>
          <a:p>
            <a:pPr marL="495300" indent="-495300">
              <a:buFont typeface="Wingdings" charset="2"/>
              <a:buChar char="Ø"/>
            </a:pPr>
            <a:r>
              <a:rPr lang="en-US" sz="3200" dirty="0" err="1" smtClean="0"/>
              <a:t>Terdapat</a:t>
            </a:r>
            <a:r>
              <a:rPr lang="en-US" sz="3200" dirty="0" smtClean="0"/>
              <a:t> </a:t>
            </a:r>
            <a:r>
              <a:rPr lang="en-US" sz="3200" dirty="0" err="1" smtClean="0"/>
              <a:t>dua</a:t>
            </a:r>
            <a:r>
              <a:rPr lang="en-US" sz="3200" dirty="0" smtClean="0"/>
              <a:t> </a:t>
            </a:r>
            <a:r>
              <a:rPr lang="en-US" sz="3200" dirty="0" err="1" smtClean="0"/>
              <a:t>penunjuk</a:t>
            </a:r>
            <a:r>
              <a:rPr lang="en-US" sz="3200" dirty="0" smtClean="0"/>
              <a:t> </a:t>
            </a:r>
            <a:r>
              <a:rPr lang="en-US" sz="3200" dirty="0" err="1" smtClean="0"/>
              <a:t>yaitu</a:t>
            </a:r>
            <a:r>
              <a:rPr lang="en-US" sz="3200" dirty="0" smtClean="0"/>
              <a:t> </a:t>
            </a:r>
            <a:r>
              <a:rPr lang="en-US" sz="3200" i="1" dirty="0" smtClean="0"/>
              <a:t>front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i="1" dirty="0" smtClean="0"/>
              <a:t>rear</a:t>
            </a:r>
          </a:p>
          <a:p>
            <a:pPr marL="495300" indent="-495300">
              <a:buFont typeface="Wingdings" charset="2"/>
              <a:buChar char="Ø"/>
            </a:pPr>
            <a:r>
              <a:rPr lang="en-US" sz="3200" dirty="0" err="1" smtClean="0"/>
              <a:t>Fungsi</a:t>
            </a:r>
            <a:r>
              <a:rPr lang="en-US" sz="3200" dirty="0" smtClean="0"/>
              <a:t> </a:t>
            </a:r>
            <a:r>
              <a:rPr lang="en-US" sz="3200" dirty="0" err="1" smtClean="0"/>
              <a:t>Enqueue</a:t>
            </a:r>
            <a:r>
              <a:rPr lang="en-US" sz="3200" dirty="0" smtClean="0"/>
              <a:t> </a:t>
            </a:r>
            <a:r>
              <a:rPr lang="en-US" sz="3200" dirty="0" err="1" smtClean="0"/>
              <a:t>menambah</a:t>
            </a:r>
            <a:r>
              <a:rPr lang="en-US" sz="3200" dirty="0" smtClean="0"/>
              <a:t> </a:t>
            </a:r>
            <a:r>
              <a:rPr lang="en-US" sz="3200" dirty="0" err="1" smtClean="0"/>
              <a:t>simpul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posisi</a:t>
            </a:r>
            <a:r>
              <a:rPr lang="en-US" sz="3200" dirty="0" smtClean="0"/>
              <a:t> </a:t>
            </a:r>
            <a:r>
              <a:rPr lang="en-US" sz="3200" i="1" dirty="0" smtClean="0"/>
              <a:t>rear</a:t>
            </a:r>
          </a:p>
          <a:p>
            <a:pPr marL="495300" indent="-495300">
              <a:buFont typeface="Wingdings" charset="2"/>
              <a:buChar char="Ø"/>
            </a:pPr>
            <a:r>
              <a:rPr lang="en-US" sz="3200" dirty="0" err="1" smtClean="0"/>
              <a:t>Fungsi</a:t>
            </a:r>
            <a:r>
              <a:rPr lang="en-US" sz="3200" dirty="0" smtClean="0"/>
              <a:t> </a:t>
            </a:r>
            <a:r>
              <a:rPr lang="en-US" sz="3200" dirty="0" err="1" smtClean="0"/>
              <a:t>Dequeue</a:t>
            </a:r>
            <a:r>
              <a:rPr lang="en-US" sz="3200" dirty="0" smtClean="0"/>
              <a:t> </a:t>
            </a:r>
            <a:r>
              <a:rPr lang="en-US" sz="3200" dirty="0" err="1" smtClean="0"/>
              <a:t>menghapus</a:t>
            </a:r>
            <a:r>
              <a:rPr lang="en-US" sz="3200" dirty="0" smtClean="0"/>
              <a:t> </a:t>
            </a:r>
            <a:r>
              <a:rPr lang="en-US" sz="3200" dirty="0" err="1" smtClean="0"/>
              <a:t>simpul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posisi</a:t>
            </a:r>
            <a:r>
              <a:rPr lang="en-US" sz="3200" dirty="0" smtClean="0"/>
              <a:t> </a:t>
            </a:r>
            <a:r>
              <a:rPr lang="en-US" sz="3200" i="1" dirty="0" smtClean="0"/>
              <a:t>front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95006183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Deklarasi</a:t>
            </a:r>
            <a:r>
              <a:rPr lang="en-US" dirty="0" smtClean="0"/>
              <a:t> Queue </a:t>
            </a:r>
            <a:r>
              <a:rPr lang="en-US" dirty="0" err="1" smtClean="0"/>
              <a:t>dengan</a:t>
            </a:r>
            <a:r>
              <a:rPr lang="en-US" dirty="0" smtClean="0"/>
              <a:t> Double Linked List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064374" y="1737360"/>
            <a:ext cx="8372184" cy="452431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typedef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struct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simpul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DNode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buFontTx/>
              <a:buNone/>
            </a:pP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typedef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itemtype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buFontTx/>
              <a:buNone/>
            </a:pP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struct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simpul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 {</a:t>
            </a:r>
          </a:p>
          <a:p>
            <a:pPr>
              <a:buFontTx/>
              <a:buNone/>
            </a:pPr>
            <a:r>
              <a:rPr lang="en-US" altLang="en-US" sz="24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itemtype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 item;</a:t>
            </a:r>
          </a:p>
          <a:p>
            <a:pPr>
              <a:buFontTx/>
              <a:buNone/>
            </a:pPr>
            <a:r>
              <a:rPr lang="en-US" altLang="en-US" sz="24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DNode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 *next;</a:t>
            </a:r>
          </a:p>
          <a:p>
            <a:pPr>
              <a:buFontTx/>
              <a:buNone/>
            </a:pP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DNode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 *</a:t>
            </a: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prev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buFontTx/>
              <a:buNone/>
            </a:pP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};</a:t>
            </a:r>
          </a:p>
          <a:p>
            <a:pPr>
              <a:buFontTx/>
              <a:buNone/>
            </a:pP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typedef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struct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 {</a:t>
            </a:r>
          </a:p>
          <a:p>
            <a:pPr>
              <a:buFontTx/>
              <a:buNone/>
            </a:pPr>
            <a:r>
              <a:rPr lang="en-US" altLang="en-US" sz="24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DNode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 *front;</a:t>
            </a:r>
          </a:p>
          <a:p>
            <a:pPr>
              <a:buFontTx/>
              <a:buNone/>
            </a:pPr>
            <a:r>
              <a:rPr lang="en-US" altLang="en-US" sz="24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DNode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 *rear;</a:t>
            </a:r>
          </a:p>
          <a:p>
            <a:pPr>
              <a:buFontTx/>
              <a:buNone/>
            </a:pPr>
            <a:r>
              <a:rPr lang="en-US" altLang="en-US" sz="24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 count;</a:t>
            </a:r>
          </a:p>
          <a:p>
            <a:pPr>
              <a:buFontTx/>
              <a:buNone/>
            </a:pP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} Queue;</a:t>
            </a:r>
            <a:endParaRPr lang="en-US" altLang="en-US" sz="2400" dirty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312892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Queue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95300" indent="-495300">
              <a:buFont typeface="Wingdings" charset="2"/>
              <a:buChar char="Ø"/>
            </a:pPr>
            <a:r>
              <a:rPr lang="en-US" sz="2800" dirty="0" err="1"/>
              <a:t>Inisialisasi</a:t>
            </a:r>
            <a:r>
              <a:rPr lang="en-US" sz="2800" dirty="0"/>
              <a:t>  </a:t>
            </a:r>
            <a:r>
              <a:rPr lang="en-US" sz="2800" dirty="0">
                <a:sym typeface="Wingdings"/>
              </a:rPr>
              <a:t> </a:t>
            </a:r>
            <a:r>
              <a:rPr lang="en-US" sz="2800" i="1" dirty="0" smtClean="0">
                <a:sym typeface="Wingdings"/>
              </a:rPr>
              <a:t>front</a:t>
            </a:r>
            <a:r>
              <a:rPr lang="en-US" sz="2800" dirty="0" smtClean="0">
                <a:sym typeface="Wingdings"/>
              </a:rPr>
              <a:t> </a:t>
            </a:r>
            <a:r>
              <a:rPr lang="en-US" sz="2800" dirty="0" err="1" smtClean="0">
                <a:sym typeface="Wingdings"/>
              </a:rPr>
              <a:t>dan</a:t>
            </a:r>
            <a:r>
              <a:rPr lang="en-US" sz="2800" dirty="0" smtClean="0">
                <a:sym typeface="Wingdings"/>
              </a:rPr>
              <a:t> </a:t>
            </a:r>
            <a:r>
              <a:rPr lang="en-US" sz="2800" i="1" dirty="0" smtClean="0">
                <a:sym typeface="Wingdings"/>
              </a:rPr>
              <a:t>rear</a:t>
            </a:r>
            <a:r>
              <a:rPr lang="en-US" sz="2800" dirty="0" smtClean="0">
                <a:sym typeface="Wingdings"/>
              </a:rPr>
              <a:t> </a:t>
            </a:r>
            <a:r>
              <a:rPr lang="en-US" sz="2800" dirty="0" err="1" smtClean="0">
                <a:sym typeface="Wingdings"/>
              </a:rPr>
              <a:t>menunjuk</a:t>
            </a:r>
            <a:r>
              <a:rPr lang="en-US" sz="2800" dirty="0" smtClean="0">
                <a:sym typeface="Wingdings"/>
              </a:rPr>
              <a:t> NULL, </a:t>
            </a:r>
            <a:r>
              <a:rPr lang="en-US" sz="2800" i="1" dirty="0" smtClean="0">
                <a:sym typeface="Wingdings"/>
              </a:rPr>
              <a:t>count</a:t>
            </a:r>
            <a:r>
              <a:rPr lang="en-US" sz="2800" dirty="0" smtClean="0">
                <a:sym typeface="Wingdings"/>
              </a:rPr>
              <a:t>=0</a:t>
            </a:r>
            <a:endParaRPr lang="en-US" sz="2800" dirty="0"/>
          </a:p>
          <a:p>
            <a:pPr marL="495300" indent="-495300">
              <a:buFont typeface="Wingdings" charset="2"/>
              <a:buChar char="Ø"/>
            </a:pPr>
            <a:r>
              <a:rPr lang="en-US" sz="2800" dirty="0" err="1" smtClean="0"/>
              <a:t>Kosong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/>
              </a:rPr>
              <a:t> </a:t>
            </a:r>
            <a:r>
              <a:rPr lang="en-US" sz="2800" dirty="0" err="1" smtClean="0">
                <a:sym typeface="Wingdings"/>
              </a:rPr>
              <a:t>jika</a:t>
            </a:r>
            <a:r>
              <a:rPr lang="en-US" sz="2800" dirty="0" smtClean="0">
                <a:sym typeface="Wingdings"/>
              </a:rPr>
              <a:t> </a:t>
            </a:r>
            <a:r>
              <a:rPr lang="en-US" sz="2800" i="1" dirty="0" smtClean="0">
                <a:sym typeface="Wingdings"/>
              </a:rPr>
              <a:t>rear</a:t>
            </a:r>
            <a:r>
              <a:rPr lang="en-US" sz="2800" dirty="0" smtClean="0">
                <a:sym typeface="Wingdings"/>
              </a:rPr>
              <a:t> = NULL </a:t>
            </a:r>
            <a:r>
              <a:rPr lang="en-US" sz="2800" dirty="0" err="1" smtClean="0">
                <a:sym typeface="Wingdings"/>
              </a:rPr>
              <a:t>atau</a:t>
            </a:r>
            <a:r>
              <a:rPr lang="en-US" sz="2800" dirty="0" smtClean="0">
                <a:sym typeface="Wingdings"/>
              </a:rPr>
              <a:t> </a:t>
            </a:r>
            <a:r>
              <a:rPr lang="en-US" sz="2800" i="1" dirty="0" smtClean="0">
                <a:sym typeface="Wingdings"/>
              </a:rPr>
              <a:t>front</a:t>
            </a:r>
            <a:r>
              <a:rPr lang="en-US" sz="2800" dirty="0" smtClean="0">
                <a:sym typeface="Wingdings"/>
              </a:rPr>
              <a:t> = NULL</a:t>
            </a:r>
            <a:endParaRPr lang="en-US" sz="2800" dirty="0"/>
          </a:p>
          <a:p>
            <a:pPr marL="495300" indent="-495300">
              <a:buFont typeface="Wingdings" charset="2"/>
              <a:buChar char="Ø"/>
            </a:pPr>
            <a:r>
              <a:rPr lang="en-US" sz="2800" dirty="0" err="1" smtClean="0"/>
              <a:t>Enqueue</a:t>
            </a:r>
            <a:r>
              <a:rPr lang="en-US" sz="2800" dirty="0" smtClean="0"/>
              <a:t>  </a:t>
            </a:r>
            <a:r>
              <a:rPr lang="en-US" sz="2800" dirty="0" smtClean="0">
                <a:sym typeface="Wingdings"/>
              </a:rPr>
              <a:t> </a:t>
            </a:r>
            <a:r>
              <a:rPr lang="en-US" sz="2800" dirty="0" err="1" smtClean="0">
                <a:sym typeface="Wingdings"/>
              </a:rPr>
              <a:t>buat</a:t>
            </a:r>
            <a:r>
              <a:rPr lang="en-US" sz="2800" dirty="0" smtClean="0">
                <a:sym typeface="Wingdings"/>
              </a:rPr>
              <a:t> </a:t>
            </a:r>
            <a:r>
              <a:rPr lang="en-US" sz="2800" dirty="0" err="1" smtClean="0">
                <a:sym typeface="Wingdings"/>
              </a:rPr>
              <a:t>simpul</a:t>
            </a:r>
            <a:r>
              <a:rPr lang="en-US" sz="2800" dirty="0" smtClean="0">
                <a:sym typeface="Wingdings"/>
              </a:rPr>
              <a:t>, </a:t>
            </a:r>
            <a:r>
              <a:rPr lang="en-US" sz="2800" dirty="0" err="1" smtClean="0">
                <a:sym typeface="Wingdings"/>
              </a:rPr>
              <a:t>sisip</a:t>
            </a:r>
            <a:r>
              <a:rPr lang="en-US" sz="2800" dirty="0">
                <a:sym typeface="Wingdings"/>
              </a:rPr>
              <a:t> </a:t>
            </a:r>
            <a:r>
              <a:rPr lang="en-US" sz="2800" dirty="0" err="1" smtClean="0">
                <a:sym typeface="Wingdings"/>
              </a:rPr>
              <a:t>akhir</a:t>
            </a:r>
            <a:r>
              <a:rPr lang="en-US" sz="2800" dirty="0" smtClean="0">
                <a:sym typeface="Wingdings"/>
              </a:rPr>
              <a:t> list (</a:t>
            </a:r>
            <a:r>
              <a:rPr lang="en-US" sz="2800" dirty="0" err="1" smtClean="0">
                <a:sym typeface="Wingdings"/>
              </a:rPr>
              <a:t>posisi</a:t>
            </a:r>
            <a:r>
              <a:rPr lang="en-US" sz="2800" dirty="0" smtClean="0">
                <a:sym typeface="Wingdings"/>
              </a:rPr>
              <a:t> </a:t>
            </a:r>
            <a:r>
              <a:rPr lang="en-US" sz="2800" i="1" dirty="0" smtClean="0">
                <a:sym typeface="Wingdings"/>
              </a:rPr>
              <a:t>rear</a:t>
            </a:r>
            <a:r>
              <a:rPr lang="en-US" sz="2800" dirty="0" smtClean="0">
                <a:sym typeface="Wingdings"/>
              </a:rPr>
              <a:t>)</a:t>
            </a:r>
            <a:endParaRPr lang="en-US" sz="2800" dirty="0" smtClean="0"/>
          </a:p>
          <a:p>
            <a:pPr marL="495300" indent="-495300">
              <a:buFont typeface="Wingdings" charset="2"/>
              <a:buChar char="Ø"/>
            </a:pPr>
            <a:r>
              <a:rPr lang="en-US" sz="2800" dirty="0" err="1" smtClean="0"/>
              <a:t>Dequeue</a:t>
            </a:r>
            <a:r>
              <a:rPr lang="en-US" sz="2800" dirty="0" smtClean="0"/>
              <a:t>  </a:t>
            </a:r>
            <a:r>
              <a:rPr lang="en-US" sz="2800" dirty="0" smtClean="0">
                <a:sym typeface="Wingdings"/>
              </a:rPr>
              <a:t> </a:t>
            </a:r>
            <a:r>
              <a:rPr lang="en-US" sz="2800" dirty="0" err="1" smtClean="0">
                <a:sym typeface="Wingdings"/>
              </a:rPr>
              <a:t>hapus</a:t>
            </a:r>
            <a:r>
              <a:rPr lang="en-US" sz="2800" dirty="0" smtClean="0">
                <a:sym typeface="Wingdings"/>
              </a:rPr>
              <a:t> </a:t>
            </a:r>
            <a:r>
              <a:rPr lang="en-US" sz="2800" dirty="0" err="1" smtClean="0">
                <a:sym typeface="Wingdings"/>
              </a:rPr>
              <a:t>awal</a:t>
            </a:r>
            <a:r>
              <a:rPr lang="en-US" sz="2800" dirty="0" smtClean="0">
                <a:sym typeface="Wingdings"/>
              </a:rPr>
              <a:t> list (</a:t>
            </a:r>
            <a:r>
              <a:rPr lang="en-US" sz="2800" dirty="0" err="1" smtClean="0">
                <a:sym typeface="Wingdings"/>
              </a:rPr>
              <a:t>posisi</a:t>
            </a:r>
            <a:r>
              <a:rPr lang="en-US" sz="2800" dirty="0" smtClean="0">
                <a:sym typeface="Wingdings"/>
              </a:rPr>
              <a:t> </a:t>
            </a:r>
            <a:r>
              <a:rPr lang="en-US" sz="2800" i="1" dirty="0" smtClean="0">
                <a:sym typeface="Wingdings"/>
              </a:rPr>
              <a:t>front</a:t>
            </a:r>
            <a:r>
              <a:rPr lang="en-US" sz="2800" dirty="0" smtClean="0">
                <a:sym typeface="Wingdings"/>
              </a:rPr>
              <a:t>)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98894277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Inisialisasi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079872" y="2233306"/>
            <a:ext cx="8372184" cy="230832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void </a:t>
            </a: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inisialisasi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 (Queue *q)</a:t>
            </a:r>
          </a:p>
          <a:p>
            <a:pPr>
              <a:buFontTx/>
              <a:buNone/>
            </a:pP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pPr>
              <a:buFontTx/>
              <a:buNone/>
            </a:pPr>
            <a:r>
              <a:rPr lang="en-US" altLang="en-US" sz="24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q-&gt;front = NULL;</a:t>
            </a:r>
          </a:p>
          <a:p>
            <a:pPr>
              <a:buFontTx/>
              <a:buNone/>
            </a:pPr>
            <a:r>
              <a:rPr lang="en-US" altLang="en-US" sz="24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q-&gt;rear = NULL;</a:t>
            </a:r>
          </a:p>
          <a:p>
            <a:pPr>
              <a:buFontTx/>
              <a:buNone/>
            </a:pPr>
            <a:r>
              <a:rPr lang="en-US" altLang="en-US" sz="24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q-&gt;count = 0;</a:t>
            </a:r>
          </a:p>
          <a:p>
            <a:pPr>
              <a:buFontTx/>
              <a:buNone/>
            </a:pP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7298026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Kosong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079872" y="2233306"/>
            <a:ext cx="8372184" cy="15696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Kosong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 (Queue *q)</a:t>
            </a:r>
          </a:p>
          <a:p>
            <a:pPr>
              <a:buFontTx/>
              <a:buNone/>
            </a:pP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pPr>
              <a:buFontTx/>
              <a:buNone/>
            </a:pPr>
            <a:r>
              <a:rPr lang="en-US" altLang="en-US" sz="24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return(q-&gt;rear==NULL)</a:t>
            </a:r>
          </a:p>
          <a:p>
            <a:pPr>
              <a:buFontTx/>
              <a:buNone/>
            </a:pP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2088580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Enqueue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166662" y="1737360"/>
            <a:ext cx="7919635" cy="452431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altLang="en-US" dirty="0" smtClean="0">
                <a:latin typeface="Courier New" charset="0"/>
                <a:ea typeface="Courier New" charset="0"/>
                <a:cs typeface="Courier New" charset="0"/>
              </a:rPr>
              <a:t>void </a:t>
            </a:r>
            <a:r>
              <a:rPr lang="en-US" altLang="en-US" dirty="0" err="1" smtClean="0">
                <a:latin typeface="Courier New" charset="0"/>
                <a:ea typeface="Courier New" charset="0"/>
                <a:cs typeface="Courier New" charset="0"/>
              </a:rPr>
              <a:t>Enqueue</a:t>
            </a:r>
            <a:r>
              <a:rPr lang="en-US" altLang="en-US" dirty="0" smtClean="0">
                <a:latin typeface="Courier New" charset="0"/>
                <a:ea typeface="Courier New" charset="0"/>
                <a:cs typeface="Courier New" charset="0"/>
              </a:rPr>
              <a:t> (Queue *q, </a:t>
            </a:r>
            <a:r>
              <a:rPr lang="en-US" altLang="en-US" dirty="0" err="1" smtClean="0">
                <a:latin typeface="Courier New" charset="0"/>
                <a:ea typeface="Courier New" charset="0"/>
                <a:cs typeface="Courier New" charset="0"/>
              </a:rPr>
              <a:t>itemtype</a:t>
            </a:r>
            <a:r>
              <a:rPr lang="en-US" altLang="en-US" dirty="0" smtClean="0">
                <a:latin typeface="Courier New" charset="0"/>
                <a:ea typeface="Courier New" charset="0"/>
                <a:cs typeface="Courier New" charset="0"/>
              </a:rPr>
              <a:t> x)</a:t>
            </a:r>
          </a:p>
          <a:p>
            <a:pPr>
              <a:buFontTx/>
              <a:buNone/>
            </a:pPr>
            <a:r>
              <a:rPr lang="en-US" altLang="en-US" dirty="0" smtClean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pPr>
              <a:buFontTx/>
              <a:buNone/>
            </a:pP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en-US" dirty="0" err="1" smtClean="0">
                <a:latin typeface="Courier New" charset="0"/>
                <a:ea typeface="Courier New" charset="0"/>
                <a:cs typeface="Courier New" charset="0"/>
              </a:rPr>
              <a:t>DNode</a:t>
            </a:r>
            <a:r>
              <a:rPr lang="en-US" altLang="en-US" dirty="0" smtClean="0">
                <a:latin typeface="Courier New" charset="0"/>
                <a:ea typeface="Courier New" charset="0"/>
                <a:cs typeface="Courier New" charset="0"/>
              </a:rPr>
              <a:t> *</a:t>
            </a:r>
            <a:r>
              <a:rPr lang="en-US" altLang="en-US" dirty="0" err="1" smtClean="0">
                <a:latin typeface="Courier New" charset="0"/>
                <a:ea typeface="Courier New" charset="0"/>
                <a:cs typeface="Courier New" charset="0"/>
              </a:rPr>
              <a:t>baru</a:t>
            </a:r>
            <a:r>
              <a:rPr lang="en-US" altLang="en-US" dirty="0" smtClean="0">
                <a:latin typeface="Courier New" charset="0"/>
                <a:ea typeface="Courier New" charset="0"/>
                <a:cs typeface="Courier New" charset="0"/>
              </a:rPr>
              <a:t> = (</a:t>
            </a:r>
            <a:r>
              <a:rPr lang="en-US" altLang="en-US" dirty="0" err="1" smtClean="0">
                <a:latin typeface="Courier New" charset="0"/>
                <a:ea typeface="Courier New" charset="0"/>
                <a:cs typeface="Courier New" charset="0"/>
              </a:rPr>
              <a:t>DNode</a:t>
            </a:r>
            <a:r>
              <a:rPr lang="en-US" altLang="en-US" dirty="0" smtClean="0">
                <a:latin typeface="Courier New" charset="0"/>
                <a:ea typeface="Courier New" charset="0"/>
                <a:cs typeface="Courier New" charset="0"/>
              </a:rPr>
              <a:t> *) </a:t>
            </a:r>
            <a:r>
              <a:rPr lang="en-US" altLang="en-US" dirty="0" err="1" smtClean="0">
                <a:latin typeface="Courier New" charset="0"/>
                <a:ea typeface="Courier New" charset="0"/>
                <a:cs typeface="Courier New" charset="0"/>
              </a:rPr>
              <a:t>malloc</a:t>
            </a:r>
            <a:r>
              <a:rPr lang="en-US" altLang="en-US" dirty="0" smtClean="0">
                <a:latin typeface="Courier New" charset="0"/>
                <a:ea typeface="Courier New" charset="0"/>
                <a:cs typeface="Courier New" charset="0"/>
              </a:rPr>
              <a:t> (</a:t>
            </a:r>
            <a:r>
              <a:rPr lang="en-US" altLang="en-US" dirty="0" err="1" smtClean="0">
                <a:latin typeface="Courier New" charset="0"/>
                <a:ea typeface="Courier New" charset="0"/>
                <a:cs typeface="Courier New" charset="0"/>
              </a:rPr>
              <a:t>sizeof</a:t>
            </a:r>
            <a:r>
              <a:rPr lang="en-US" altLang="en-US" dirty="0" smtClean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altLang="en-US" dirty="0" err="1" smtClean="0">
                <a:latin typeface="Courier New" charset="0"/>
                <a:ea typeface="Courier New" charset="0"/>
                <a:cs typeface="Courier New" charset="0"/>
              </a:rPr>
              <a:t>DNode</a:t>
            </a:r>
            <a:r>
              <a:rPr lang="en-US" altLang="en-US" dirty="0" smtClean="0">
                <a:latin typeface="Courier New" charset="0"/>
                <a:ea typeface="Courier New" charset="0"/>
                <a:cs typeface="Courier New" charset="0"/>
              </a:rPr>
              <a:t>));</a:t>
            </a:r>
          </a:p>
          <a:p>
            <a:pPr>
              <a:buFontTx/>
              <a:buNone/>
            </a:pP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en-US" dirty="0" smtClean="0">
                <a:latin typeface="Courier New" charset="0"/>
                <a:ea typeface="Courier New" charset="0"/>
                <a:cs typeface="Courier New" charset="0"/>
              </a:rPr>
              <a:t>if(</a:t>
            </a:r>
            <a:r>
              <a:rPr lang="en-US" altLang="en-US" dirty="0" err="1" smtClean="0">
                <a:latin typeface="Courier New" charset="0"/>
                <a:ea typeface="Courier New" charset="0"/>
                <a:cs typeface="Courier New" charset="0"/>
              </a:rPr>
              <a:t>baru</a:t>
            </a:r>
            <a:r>
              <a:rPr lang="en-US" altLang="en-US" dirty="0" smtClean="0">
                <a:latin typeface="Courier New" charset="0"/>
                <a:ea typeface="Courier New" charset="0"/>
                <a:cs typeface="Courier New" charset="0"/>
              </a:rPr>
              <a:t>==NULL) {</a:t>
            </a:r>
          </a:p>
          <a:p>
            <a:pPr>
              <a:buFontTx/>
              <a:buNone/>
            </a:pP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en-US" dirty="0" smtClean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en-US" dirty="0" err="1" smtClean="0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en-US" dirty="0" smtClean="0">
                <a:latin typeface="Courier New" charset="0"/>
                <a:ea typeface="Courier New" charset="0"/>
                <a:cs typeface="Courier New" charset="0"/>
              </a:rPr>
              <a:t>(“</a:t>
            </a:r>
            <a:r>
              <a:rPr lang="en-US" altLang="en-US" dirty="0" err="1" smtClean="0">
                <a:latin typeface="Courier New" charset="0"/>
                <a:ea typeface="Courier New" charset="0"/>
                <a:cs typeface="Courier New" charset="0"/>
              </a:rPr>
              <a:t>Alokasi</a:t>
            </a:r>
            <a:r>
              <a:rPr lang="en-US" altLang="en-US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dirty="0" err="1" smtClean="0">
                <a:latin typeface="Courier New" charset="0"/>
                <a:ea typeface="Courier New" charset="0"/>
                <a:cs typeface="Courier New" charset="0"/>
              </a:rPr>
              <a:t>gagal</a:t>
            </a:r>
            <a:r>
              <a:rPr lang="en-US" altLang="en-US" dirty="0" smtClean="0">
                <a:latin typeface="Courier New" charset="0"/>
                <a:ea typeface="Courier New" charset="0"/>
                <a:cs typeface="Courier New" charset="0"/>
              </a:rPr>
              <a:t>\n”);</a:t>
            </a:r>
          </a:p>
          <a:p>
            <a:pPr>
              <a:buFontTx/>
              <a:buNone/>
            </a:pPr>
            <a:r>
              <a:rPr lang="en-US" altLang="en-US" dirty="0" smtClean="0">
                <a:latin typeface="Courier New" charset="0"/>
                <a:ea typeface="Courier New" charset="0"/>
                <a:cs typeface="Courier New" charset="0"/>
              </a:rPr>
              <a:t>		exit(1);</a:t>
            </a:r>
          </a:p>
          <a:p>
            <a:pPr>
              <a:buFontTx/>
              <a:buNone/>
            </a:pP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en-US" dirty="0" smtClean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pPr>
              <a:buFontTx/>
              <a:buNone/>
            </a:pP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en-US" dirty="0" smtClean="0">
                <a:latin typeface="Courier New" charset="0"/>
                <a:ea typeface="Courier New" charset="0"/>
                <a:cs typeface="Courier New" charset="0"/>
              </a:rPr>
              <a:t>else {</a:t>
            </a:r>
          </a:p>
          <a:p>
            <a:pPr>
              <a:buFontTx/>
              <a:buNone/>
            </a:pP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en-US" dirty="0" smtClean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en-US" dirty="0" err="1" smtClean="0">
                <a:latin typeface="Courier New" charset="0"/>
                <a:ea typeface="Courier New" charset="0"/>
                <a:cs typeface="Courier New" charset="0"/>
              </a:rPr>
              <a:t>baru</a:t>
            </a:r>
            <a:r>
              <a:rPr lang="en-US" altLang="en-US" dirty="0" smtClean="0">
                <a:latin typeface="Courier New" charset="0"/>
                <a:ea typeface="Courier New" charset="0"/>
                <a:cs typeface="Courier New" charset="0"/>
              </a:rPr>
              <a:t>-&gt;item = x;</a:t>
            </a:r>
          </a:p>
          <a:p>
            <a:pPr>
              <a:buFontTx/>
              <a:buNone/>
            </a:pP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en-US" dirty="0" smtClean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en-US" dirty="0" err="1" smtClean="0">
                <a:latin typeface="Courier New" charset="0"/>
                <a:ea typeface="Courier New" charset="0"/>
                <a:cs typeface="Courier New" charset="0"/>
              </a:rPr>
              <a:t>baru</a:t>
            </a:r>
            <a:r>
              <a:rPr lang="en-US" altLang="en-US" dirty="0" smtClean="0">
                <a:latin typeface="Courier New" charset="0"/>
                <a:ea typeface="Courier New" charset="0"/>
                <a:cs typeface="Courier New" charset="0"/>
              </a:rPr>
              <a:t>-&gt;next = NULL;</a:t>
            </a:r>
          </a:p>
          <a:p>
            <a:pPr>
              <a:buFontTx/>
              <a:buNone/>
            </a:pP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en-US" dirty="0" smtClean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en-US" dirty="0" err="1" smtClean="0">
                <a:latin typeface="Courier New" charset="0"/>
                <a:ea typeface="Courier New" charset="0"/>
                <a:cs typeface="Courier New" charset="0"/>
              </a:rPr>
              <a:t>baru</a:t>
            </a:r>
            <a:r>
              <a:rPr lang="en-US" altLang="en-US" dirty="0" smtClean="0">
                <a:latin typeface="Courier New" charset="0"/>
                <a:ea typeface="Courier New" charset="0"/>
                <a:cs typeface="Courier New" charset="0"/>
              </a:rPr>
              <a:t>-&gt;</a:t>
            </a:r>
            <a:r>
              <a:rPr lang="en-US" altLang="en-US" dirty="0" err="1" smtClean="0">
                <a:latin typeface="Courier New" charset="0"/>
                <a:ea typeface="Courier New" charset="0"/>
                <a:cs typeface="Courier New" charset="0"/>
              </a:rPr>
              <a:t>prev</a:t>
            </a:r>
            <a:r>
              <a:rPr lang="en-US" altLang="en-US" dirty="0" smtClean="0">
                <a:latin typeface="Courier New" charset="0"/>
                <a:ea typeface="Courier New" charset="0"/>
                <a:cs typeface="Courier New" charset="0"/>
              </a:rPr>
              <a:t> = q-&gt;rear;</a:t>
            </a:r>
          </a:p>
          <a:p>
            <a:pPr>
              <a:buFontTx/>
              <a:buNone/>
            </a:pP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en-US" dirty="0" smtClean="0">
                <a:latin typeface="Courier New" charset="0"/>
                <a:ea typeface="Courier New" charset="0"/>
                <a:cs typeface="Courier New" charset="0"/>
              </a:rPr>
              <a:t>	q-&gt;rear-&gt;next = </a:t>
            </a:r>
            <a:r>
              <a:rPr lang="en-US" altLang="en-US" dirty="0" err="1" smtClean="0">
                <a:latin typeface="Courier New" charset="0"/>
                <a:ea typeface="Courier New" charset="0"/>
                <a:cs typeface="Courier New" charset="0"/>
              </a:rPr>
              <a:t>baru</a:t>
            </a:r>
            <a:r>
              <a:rPr lang="en-US" altLang="en-US" dirty="0" smtClean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buFontTx/>
              <a:buNone/>
            </a:pP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en-US" dirty="0" smtClean="0">
                <a:latin typeface="Courier New" charset="0"/>
                <a:ea typeface="Courier New" charset="0"/>
                <a:cs typeface="Courier New" charset="0"/>
              </a:rPr>
              <a:t>	q-&gt;rear = </a:t>
            </a:r>
            <a:r>
              <a:rPr lang="en-US" altLang="en-US" dirty="0" err="1" smtClean="0">
                <a:latin typeface="Courier New" charset="0"/>
                <a:ea typeface="Courier New" charset="0"/>
                <a:cs typeface="Courier New" charset="0"/>
              </a:rPr>
              <a:t>baru</a:t>
            </a:r>
            <a:r>
              <a:rPr lang="en-US" altLang="en-US" dirty="0" smtClean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buFontTx/>
              <a:buNone/>
            </a:pP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en-US" dirty="0" smtClean="0">
                <a:latin typeface="Courier New" charset="0"/>
                <a:ea typeface="Courier New" charset="0"/>
                <a:cs typeface="Courier New" charset="0"/>
              </a:rPr>
              <a:t>	q-&gt;count++;</a:t>
            </a:r>
          </a:p>
          <a:p>
            <a:pPr>
              <a:buFontTx/>
              <a:buNone/>
            </a:pP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en-US" dirty="0" smtClean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pPr>
              <a:buFontTx/>
              <a:buNone/>
            </a:pP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}</a:t>
            </a:r>
            <a:endParaRPr lang="en-US" altLang="en-US" dirty="0" smtClean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59669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Dequeue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654859" y="1737360"/>
            <a:ext cx="6943242" cy="464742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altLang="en-US" sz="1600" dirty="0" err="1" smtClean="0">
                <a:latin typeface="Courier New" charset="0"/>
                <a:ea typeface="Courier New" charset="0"/>
                <a:cs typeface="Courier New" charset="0"/>
              </a:rPr>
              <a:t>itemtype</a:t>
            </a:r>
            <a:r>
              <a:rPr lang="en-US" altLang="en-US" sz="16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1600" dirty="0" err="1" smtClean="0">
                <a:latin typeface="Courier New" charset="0"/>
                <a:ea typeface="Courier New" charset="0"/>
                <a:cs typeface="Courier New" charset="0"/>
              </a:rPr>
              <a:t>Dequeue</a:t>
            </a:r>
            <a:r>
              <a:rPr lang="en-US" altLang="en-US" sz="1600" dirty="0" smtClean="0">
                <a:latin typeface="Courier New" charset="0"/>
                <a:ea typeface="Courier New" charset="0"/>
                <a:cs typeface="Courier New" charset="0"/>
              </a:rPr>
              <a:t> (Queue *q)</a:t>
            </a:r>
          </a:p>
          <a:p>
            <a:pPr>
              <a:buFontTx/>
              <a:buNone/>
            </a:pPr>
            <a:r>
              <a:rPr lang="en-US" altLang="en-US" sz="1600" dirty="0" smtClean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pPr>
              <a:buFontTx/>
              <a:buNone/>
            </a:pPr>
            <a:r>
              <a:rPr lang="en-US" altLang="en-US" sz="16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en-US" sz="1600" dirty="0" err="1" smtClean="0">
                <a:latin typeface="Courier New" charset="0"/>
                <a:ea typeface="Courier New" charset="0"/>
                <a:cs typeface="Courier New" charset="0"/>
              </a:rPr>
              <a:t>DNode</a:t>
            </a:r>
            <a:r>
              <a:rPr lang="en-US" altLang="en-US" sz="1600" dirty="0" smtClean="0">
                <a:latin typeface="Courier New" charset="0"/>
                <a:ea typeface="Courier New" charset="0"/>
                <a:cs typeface="Courier New" charset="0"/>
              </a:rPr>
              <a:t> *</a:t>
            </a:r>
            <a:r>
              <a:rPr lang="en-US" altLang="en-US" sz="1600" dirty="0" err="1" smtClean="0">
                <a:latin typeface="Courier New" charset="0"/>
                <a:ea typeface="Courier New" charset="0"/>
                <a:cs typeface="Courier New" charset="0"/>
              </a:rPr>
              <a:t>hapus</a:t>
            </a:r>
            <a:r>
              <a:rPr lang="en-US" altLang="en-US" sz="1600" dirty="0" smtClean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buFontTx/>
              <a:buNone/>
            </a:pPr>
            <a:r>
              <a:rPr lang="en-US" altLang="en-US" sz="16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en-US" sz="1600" dirty="0" err="1" smtClean="0">
                <a:latin typeface="Courier New" charset="0"/>
                <a:ea typeface="Courier New" charset="0"/>
                <a:cs typeface="Courier New" charset="0"/>
              </a:rPr>
              <a:t>itemtype</a:t>
            </a:r>
            <a:r>
              <a:rPr lang="en-US" altLang="en-US" sz="1600" dirty="0" smtClean="0">
                <a:latin typeface="Courier New" charset="0"/>
                <a:ea typeface="Courier New" charset="0"/>
                <a:cs typeface="Courier New" charset="0"/>
              </a:rPr>
              <a:t> temp;</a:t>
            </a:r>
          </a:p>
          <a:p>
            <a:pPr>
              <a:buFontTx/>
              <a:buNone/>
            </a:pPr>
            <a:r>
              <a:rPr lang="en-US" altLang="en-US" sz="16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en-US" sz="1600" dirty="0" smtClean="0">
                <a:latin typeface="Courier New" charset="0"/>
                <a:ea typeface="Courier New" charset="0"/>
                <a:cs typeface="Courier New" charset="0"/>
              </a:rPr>
              <a:t>if(</a:t>
            </a:r>
            <a:r>
              <a:rPr lang="en-US" altLang="en-US" sz="1600" dirty="0" err="1" smtClean="0">
                <a:latin typeface="Courier New" charset="0"/>
                <a:ea typeface="Courier New" charset="0"/>
                <a:cs typeface="Courier New" charset="0"/>
              </a:rPr>
              <a:t>Kosong</a:t>
            </a:r>
            <a:r>
              <a:rPr lang="en-US" altLang="en-US" sz="1600" dirty="0" smtClean="0">
                <a:latin typeface="Courier New" charset="0"/>
                <a:ea typeface="Courier New" charset="0"/>
                <a:cs typeface="Courier New" charset="0"/>
              </a:rPr>
              <a:t>(q)) {</a:t>
            </a:r>
          </a:p>
          <a:p>
            <a:pPr>
              <a:buFontTx/>
              <a:buNone/>
            </a:pPr>
            <a:r>
              <a:rPr lang="en-US" altLang="en-US" sz="16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en-US" sz="1600" dirty="0" smtClean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en-US" sz="1600" dirty="0" err="1" smtClean="0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en-US" sz="1600" dirty="0" smtClean="0">
                <a:latin typeface="Courier New" charset="0"/>
                <a:ea typeface="Courier New" charset="0"/>
                <a:cs typeface="Courier New" charset="0"/>
              </a:rPr>
              <a:t>(“Queue </a:t>
            </a:r>
            <a:r>
              <a:rPr lang="en-US" altLang="en-US" sz="1600" dirty="0" err="1" smtClean="0">
                <a:latin typeface="Courier New" charset="0"/>
                <a:ea typeface="Courier New" charset="0"/>
                <a:cs typeface="Courier New" charset="0"/>
              </a:rPr>
              <a:t>kosong</a:t>
            </a:r>
            <a:r>
              <a:rPr lang="en-US" altLang="en-US" sz="1600" dirty="0" smtClean="0">
                <a:latin typeface="Courier New" charset="0"/>
                <a:ea typeface="Courier New" charset="0"/>
                <a:cs typeface="Courier New" charset="0"/>
              </a:rPr>
              <a:t>\n”);</a:t>
            </a:r>
          </a:p>
          <a:p>
            <a:pPr>
              <a:buFontTx/>
              <a:buNone/>
            </a:pPr>
            <a:r>
              <a:rPr lang="en-US" altLang="en-US" sz="1600" dirty="0" smtClean="0">
                <a:latin typeface="Courier New" charset="0"/>
                <a:ea typeface="Courier New" charset="0"/>
                <a:cs typeface="Courier New" charset="0"/>
              </a:rPr>
              <a:t>		return ‘ ‘;</a:t>
            </a:r>
          </a:p>
          <a:p>
            <a:pPr>
              <a:buFontTx/>
              <a:buNone/>
            </a:pPr>
            <a:r>
              <a:rPr lang="en-US" altLang="en-US" sz="16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en-US" sz="1600" dirty="0" smtClean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pPr>
              <a:buFontTx/>
              <a:buNone/>
            </a:pPr>
            <a:r>
              <a:rPr lang="en-US" altLang="en-US" sz="16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en-US" sz="1600" dirty="0" smtClean="0">
                <a:latin typeface="Courier New" charset="0"/>
                <a:ea typeface="Courier New" charset="0"/>
                <a:cs typeface="Courier New" charset="0"/>
              </a:rPr>
              <a:t>else {</a:t>
            </a:r>
          </a:p>
          <a:p>
            <a:pPr>
              <a:buFontTx/>
              <a:buNone/>
            </a:pPr>
            <a:r>
              <a:rPr lang="en-US" altLang="en-US" sz="1600" dirty="0" smtClean="0">
                <a:latin typeface="Courier New" charset="0"/>
                <a:ea typeface="Courier New" charset="0"/>
                <a:cs typeface="Courier New" charset="0"/>
              </a:rPr>
              <a:t>		temp = q-&gt;</a:t>
            </a:r>
            <a:r>
              <a:rPr lang="en-US" altLang="en-US" sz="1600" smtClean="0">
                <a:latin typeface="Courier New" charset="0"/>
                <a:ea typeface="Courier New" charset="0"/>
                <a:cs typeface="Courier New" charset="0"/>
              </a:rPr>
              <a:t>front-&gt;item;</a:t>
            </a:r>
            <a:r>
              <a:rPr lang="en-US" altLang="en-US" sz="16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en-US" sz="1600" dirty="0" smtClean="0">
                <a:latin typeface="Courier New" charset="0"/>
                <a:ea typeface="Courier New" charset="0"/>
                <a:cs typeface="Courier New" charset="0"/>
              </a:rPr>
              <a:t>	</a:t>
            </a:r>
          </a:p>
          <a:p>
            <a:pPr>
              <a:buFontTx/>
              <a:buNone/>
            </a:pPr>
            <a:r>
              <a:rPr lang="en-US" altLang="en-US" sz="1600" dirty="0" smtClean="0"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altLang="en-US" sz="1600" dirty="0" err="1" smtClean="0">
                <a:latin typeface="Courier New" charset="0"/>
                <a:ea typeface="Courier New" charset="0"/>
                <a:cs typeface="Courier New" charset="0"/>
              </a:rPr>
              <a:t>hapus</a:t>
            </a:r>
            <a:r>
              <a:rPr lang="en-US" altLang="en-US" sz="1600" dirty="0" smtClean="0">
                <a:latin typeface="Courier New" charset="0"/>
                <a:ea typeface="Courier New" charset="0"/>
                <a:cs typeface="Courier New" charset="0"/>
              </a:rPr>
              <a:t> = q-&gt;front;</a:t>
            </a:r>
          </a:p>
          <a:p>
            <a:pPr>
              <a:buFontTx/>
              <a:buNone/>
            </a:pPr>
            <a:r>
              <a:rPr lang="en-US" altLang="en-US" sz="16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en-US" sz="1600" dirty="0" smtClean="0">
                <a:latin typeface="Courier New" charset="0"/>
                <a:ea typeface="Courier New" charset="0"/>
                <a:cs typeface="Courier New" charset="0"/>
              </a:rPr>
              <a:t>	q-&gt;front = </a:t>
            </a:r>
            <a:r>
              <a:rPr lang="en-US" altLang="en-US" sz="1600" dirty="0" err="1" smtClean="0">
                <a:latin typeface="Courier New" charset="0"/>
                <a:ea typeface="Courier New" charset="0"/>
                <a:cs typeface="Courier New" charset="0"/>
              </a:rPr>
              <a:t>hapus</a:t>
            </a:r>
            <a:r>
              <a:rPr lang="en-US" altLang="en-US" sz="1600" dirty="0" smtClean="0">
                <a:latin typeface="Courier New" charset="0"/>
                <a:ea typeface="Courier New" charset="0"/>
                <a:cs typeface="Courier New" charset="0"/>
              </a:rPr>
              <a:t>-&gt;next;</a:t>
            </a:r>
          </a:p>
          <a:p>
            <a:r>
              <a:rPr lang="en-US" altLang="en-US" sz="1600" dirty="0">
                <a:latin typeface="Courier New" charset="0"/>
                <a:ea typeface="Courier New" charset="0"/>
                <a:cs typeface="Courier New" charset="0"/>
              </a:rPr>
              <a:t>		q-&gt;front-&gt;</a:t>
            </a:r>
            <a:r>
              <a:rPr lang="en-US" altLang="en-US" sz="1600" dirty="0" err="1">
                <a:latin typeface="Courier New" charset="0"/>
                <a:ea typeface="Courier New" charset="0"/>
                <a:cs typeface="Courier New" charset="0"/>
              </a:rPr>
              <a:t>prev</a:t>
            </a:r>
            <a:r>
              <a:rPr lang="en-US" altLang="en-US" sz="1600" dirty="0">
                <a:latin typeface="Courier New" charset="0"/>
                <a:ea typeface="Courier New" charset="0"/>
                <a:cs typeface="Courier New" charset="0"/>
              </a:rPr>
              <a:t> = NULL</a:t>
            </a:r>
            <a:r>
              <a:rPr lang="en-US" altLang="en-US" sz="1600" dirty="0" smtClean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buFontTx/>
              <a:buNone/>
            </a:pPr>
            <a:r>
              <a:rPr lang="en-US" altLang="en-US" sz="16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en-US" sz="1600" dirty="0" smtClean="0">
                <a:latin typeface="Courier New" charset="0"/>
                <a:ea typeface="Courier New" charset="0"/>
                <a:cs typeface="Courier New" charset="0"/>
              </a:rPr>
              <a:t>	free(</a:t>
            </a:r>
            <a:r>
              <a:rPr lang="en-US" altLang="en-US" sz="1600" dirty="0" err="1" smtClean="0">
                <a:latin typeface="Courier New" charset="0"/>
                <a:ea typeface="Courier New" charset="0"/>
                <a:cs typeface="Courier New" charset="0"/>
              </a:rPr>
              <a:t>hapus</a:t>
            </a:r>
            <a:r>
              <a:rPr lang="en-US" altLang="en-US" sz="1600" dirty="0" smtClean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pPr>
              <a:buFontTx/>
              <a:buNone/>
            </a:pPr>
            <a:r>
              <a:rPr lang="en-US" altLang="en-US" sz="16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en-US" sz="1600" dirty="0" smtClean="0">
                <a:latin typeface="Courier New" charset="0"/>
                <a:ea typeface="Courier New" charset="0"/>
                <a:cs typeface="Courier New" charset="0"/>
              </a:rPr>
              <a:t>	q-&gt;count--</a:t>
            </a:r>
          </a:p>
          <a:p>
            <a:pPr>
              <a:buFontTx/>
              <a:buNone/>
            </a:pPr>
            <a:r>
              <a:rPr lang="en-US" altLang="en-US" sz="16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en-US" sz="1600" dirty="0" smtClean="0">
                <a:latin typeface="Courier New" charset="0"/>
                <a:ea typeface="Courier New" charset="0"/>
                <a:cs typeface="Courier New" charset="0"/>
              </a:rPr>
              <a:t>	return temp;</a:t>
            </a:r>
          </a:p>
          <a:p>
            <a:pPr>
              <a:buFontTx/>
              <a:buNone/>
            </a:pPr>
            <a:r>
              <a:rPr lang="en-US" altLang="en-US" sz="16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en-US" sz="1600" dirty="0" smtClean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pPr>
              <a:buFontTx/>
              <a:buNone/>
            </a:pPr>
            <a:r>
              <a:rPr lang="en-US" altLang="en-US" sz="1600" dirty="0">
                <a:latin typeface="Courier New" charset="0"/>
                <a:ea typeface="Courier New" charset="0"/>
                <a:cs typeface="Courier New" charset="0"/>
              </a:rPr>
              <a:t>}</a:t>
            </a:r>
            <a:endParaRPr lang="en-US" altLang="en-US" sz="1600" dirty="0" smtClean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505536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Rangkuman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447675" indent="-447675">
              <a:buFont typeface="Wingdings" panose="05000000000000000000" pitchFamily="2" charset="2"/>
              <a:buChar char="Ø"/>
            </a:pPr>
            <a:r>
              <a:rPr lang="en-US" altLang="en-US" sz="2800" dirty="0" err="1" smtClean="0"/>
              <a:t>Simpul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pada</a:t>
            </a:r>
            <a:r>
              <a:rPr lang="en-US" altLang="en-US" sz="2800" dirty="0" smtClean="0"/>
              <a:t> double linked list </a:t>
            </a:r>
            <a:r>
              <a:rPr lang="en-US" altLang="en-US" sz="2800" dirty="0" err="1" smtClean="0"/>
              <a:t>terdiri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dari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bagian</a:t>
            </a:r>
            <a:r>
              <a:rPr lang="en-US" altLang="en-US" sz="2800" dirty="0" smtClean="0"/>
              <a:t> data, pointer </a:t>
            </a:r>
            <a:r>
              <a:rPr lang="en-US" altLang="en-US" sz="2800" i="1" dirty="0" smtClean="0"/>
              <a:t>next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dan</a:t>
            </a:r>
            <a:r>
              <a:rPr lang="en-US" altLang="en-US" sz="2800" dirty="0" smtClean="0"/>
              <a:t> pointer </a:t>
            </a:r>
            <a:r>
              <a:rPr lang="en-US" altLang="en-US" sz="2800" i="1" dirty="0" err="1" smtClean="0"/>
              <a:t>prev</a:t>
            </a:r>
            <a:endParaRPr lang="en-US" altLang="en-US" sz="2800" i="1" dirty="0" smtClean="0"/>
          </a:p>
          <a:p>
            <a:pPr marL="447675" indent="-447675">
              <a:buFont typeface="Wingdings" panose="05000000000000000000" pitchFamily="2" charset="2"/>
              <a:buChar char="Ø"/>
            </a:pPr>
            <a:r>
              <a:rPr lang="en-US" altLang="en-US" sz="2800" dirty="0" err="1" smtClean="0"/>
              <a:t>Operasi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pada</a:t>
            </a:r>
            <a:r>
              <a:rPr lang="en-US" altLang="en-US" sz="2800" dirty="0" smtClean="0"/>
              <a:t> double linked list </a:t>
            </a:r>
            <a:r>
              <a:rPr lang="en-US" altLang="en-US" sz="2800" dirty="0" err="1" smtClean="0"/>
              <a:t>terdiri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dari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operasi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cetak</a:t>
            </a:r>
            <a:r>
              <a:rPr lang="en-US" altLang="en-US" sz="2800" dirty="0" smtClean="0"/>
              <a:t>, </a:t>
            </a:r>
            <a:r>
              <a:rPr lang="en-US" altLang="en-US" sz="2800" dirty="0" err="1" smtClean="0"/>
              <a:t>sisip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hapus</a:t>
            </a:r>
            <a:endParaRPr lang="en-US" altLang="en-US" sz="2800" dirty="0" smtClean="0"/>
          </a:p>
          <a:p>
            <a:pPr marL="447675" indent="-447675">
              <a:buFont typeface="Wingdings" panose="05000000000000000000" pitchFamily="2" charset="2"/>
              <a:buChar char="Ø"/>
            </a:pPr>
            <a:r>
              <a:rPr lang="en-US" altLang="en-US" sz="2800" dirty="0" err="1" smtClean="0"/>
              <a:t>Operasi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cetak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dapat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dilakukan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dari</a:t>
            </a:r>
            <a:r>
              <a:rPr lang="en-US" altLang="en-US" sz="2800" dirty="0" smtClean="0"/>
              <a:t> </a:t>
            </a:r>
            <a:r>
              <a:rPr lang="en-US" altLang="en-US" sz="2800" i="1" dirty="0" smtClean="0"/>
              <a:t>head </a:t>
            </a:r>
            <a:r>
              <a:rPr lang="en-US" altLang="en-US" sz="2800" dirty="0" err="1" smtClean="0"/>
              <a:t>ke</a:t>
            </a:r>
            <a:r>
              <a:rPr lang="en-US" altLang="en-US" sz="2800" dirty="0" smtClean="0"/>
              <a:t> </a:t>
            </a:r>
            <a:r>
              <a:rPr lang="en-US" altLang="en-US" sz="2800" i="1" dirty="0" smtClean="0"/>
              <a:t>tail </a:t>
            </a:r>
            <a:r>
              <a:rPr lang="en-US" altLang="en-US" sz="2800" dirty="0" err="1" smtClean="0"/>
              <a:t>atau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dari</a:t>
            </a:r>
            <a:r>
              <a:rPr lang="en-US" altLang="en-US" sz="2800" dirty="0" smtClean="0"/>
              <a:t> </a:t>
            </a:r>
            <a:r>
              <a:rPr lang="en-US" altLang="en-US" sz="2800" i="1" dirty="0" smtClean="0"/>
              <a:t>tail </a:t>
            </a:r>
            <a:r>
              <a:rPr lang="en-US" altLang="en-US" sz="2800" dirty="0" err="1" smtClean="0"/>
              <a:t>ke</a:t>
            </a:r>
            <a:r>
              <a:rPr lang="en-US" altLang="en-US" sz="2800" dirty="0" smtClean="0"/>
              <a:t> </a:t>
            </a:r>
            <a:r>
              <a:rPr lang="en-US" altLang="en-US" sz="2800" i="1" dirty="0" smtClean="0"/>
              <a:t>head</a:t>
            </a:r>
            <a:endParaRPr lang="en-US" altLang="en-US" sz="2800" dirty="0"/>
          </a:p>
          <a:p>
            <a:pPr marL="447675" indent="-447675">
              <a:buFont typeface="Wingdings" panose="05000000000000000000" pitchFamily="2" charset="2"/>
              <a:buChar char="Ø"/>
            </a:pPr>
            <a:r>
              <a:rPr lang="en-US" altLang="en-US" sz="2800" dirty="0" err="1" smtClean="0"/>
              <a:t>Operasi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sisip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terdiri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dari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sisip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awal</a:t>
            </a:r>
            <a:r>
              <a:rPr lang="en-US" altLang="en-US" sz="2800" dirty="0" smtClean="0"/>
              <a:t> list, </a:t>
            </a:r>
            <a:r>
              <a:rPr lang="en-US" altLang="en-US" sz="2800" dirty="0" err="1" smtClean="0"/>
              <a:t>sisip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akhir</a:t>
            </a:r>
            <a:r>
              <a:rPr lang="en-US" altLang="en-US" sz="2800" dirty="0" smtClean="0"/>
              <a:t> list, </a:t>
            </a:r>
            <a:r>
              <a:rPr lang="en-US" altLang="en-US" sz="2800" dirty="0" err="1" smtClean="0"/>
              <a:t>sisip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setelah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simpul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tertentu</a:t>
            </a:r>
            <a:r>
              <a:rPr lang="en-US" altLang="en-US" sz="2800" dirty="0" smtClean="0"/>
              <a:t>, </a:t>
            </a:r>
            <a:r>
              <a:rPr lang="en-US" altLang="en-US" sz="2800" dirty="0" err="1" smtClean="0"/>
              <a:t>sisip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sebelum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simpul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tertentu</a:t>
            </a:r>
            <a:endParaRPr lang="en-US" altLang="en-US" sz="2800" dirty="0" smtClean="0"/>
          </a:p>
          <a:p>
            <a:pPr marL="447675" indent="-447675">
              <a:buFont typeface="Wingdings" panose="05000000000000000000" pitchFamily="2" charset="2"/>
              <a:buChar char="Ø"/>
            </a:pPr>
            <a:r>
              <a:rPr lang="en-US" altLang="en-US" sz="2800" dirty="0" err="1" smtClean="0"/>
              <a:t>Operasi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hapus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terdiri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dari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hapus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awal</a:t>
            </a:r>
            <a:r>
              <a:rPr lang="en-US" altLang="en-US" sz="2800" dirty="0" smtClean="0"/>
              <a:t> list, </a:t>
            </a:r>
            <a:r>
              <a:rPr lang="en-US" altLang="en-US" sz="2800" dirty="0" err="1" smtClean="0"/>
              <a:t>hapus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akhir</a:t>
            </a:r>
            <a:r>
              <a:rPr lang="en-US" altLang="en-US" sz="2800" dirty="0" smtClean="0"/>
              <a:t> list </a:t>
            </a:r>
            <a:r>
              <a:rPr lang="en-US" altLang="en-US" sz="2800" dirty="0" err="1" smtClean="0"/>
              <a:t>dan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hapus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simpul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tertentu</a:t>
            </a:r>
            <a:endParaRPr lang="en-US" altLang="en-US" sz="2800" dirty="0" smtClean="0"/>
          </a:p>
          <a:p>
            <a:pPr marL="447675" indent="-447675">
              <a:buFont typeface="Wingdings" panose="05000000000000000000" pitchFamily="2" charset="2"/>
              <a:buChar char="Ø"/>
            </a:pPr>
            <a:r>
              <a:rPr lang="en-US" altLang="en-US" sz="2800" dirty="0" err="1" smtClean="0"/>
              <a:t>Implementasi</a:t>
            </a:r>
            <a:r>
              <a:rPr lang="en-US" altLang="en-US" sz="2800" dirty="0" smtClean="0"/>
              <a:t> Queue </a:t>
            </a:r>
            <a:r>
              <a:rPr lang="en-US" altLang="en-US" sz="2800" dirty="0" err="1" smtClean="0"/>
              <a:t>dengan</a:t>
            </a:r>
            <a:r>
              <a:rPr lang="en-US" altLang="en-US" sz="2800" dirty="0" smtClean="0"/>
              <a:t> double linked list, </a:t>
            </a:r>
            <a:r>
              <a:rPr lang="en-US" altLang="en-US" sz="2800" dirty="0" err="1" smtClean="0"/>
              <a:t>pada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operasi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Enqueue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dengan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sisip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akhir</a:t>
            </a:r>
            <a:r>
              <a:rPr lang="en-US" altLang="en-US" sz="2800" dirty="0" smtClean="0"/>
              <a:t> list </a:t>
            </a:r>
            <a:r>
              <a:rPr lang="en-US" altLang="en-US" sz="2800" dirty="0" err="1" smtClean="0"/>
              <a:t>dan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pada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operasi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Dequeue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dengan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hapus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awal</a:t>
            </a:r>
            <a:r>
              <a:rPr lang="en-US" altLang="en-US" sz="2800" dirty="0" smtClean="0"/>
              <a:t> list</a:t>
            </a:r>
            <a:endParaRPr lang="en-US" altLang="en-US" sz="2800" dirty="0"/>
          </a:p>
          <a:p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930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 smtClean="0"/>
              <a:t>Variabel</a:t>
            </a:r>
            <a:r>
              <a:rPr lang="en-US" altLang="en-US" dirty="0" smtClean="0"/>
              <a:t> head, tail </a:t>
            </a:r>
            <a:r>
              <a:rPr lang="en-US" altLang="en-US" dirty="0" err="1" smtClean="0"/>
              <a:t>dan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baru</a:t>
            </a:r>
            <a:endParaRPr lang="en-US" altLang="en-US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47675" indent="-447675">
              <a:buFont typeface="Wingdings" charset="2"/>
              <a:buChar char="Ø"/>
            </a:pPr>
            <a:r>
              <a:rPr lang="en-US" sz="2800" i="1" dirty="0" smtClean="0"/>
              <a:t>head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variabel</a:t>
            </a:r>
            <a:r>
              <a:rPr lang="en-US" sz="2800" dirty="0" smtClean="0"/>
              <a:t> pointer yang </a:t>
            </a:r>
            <a:r>
              <a:rPr lang="en-US" sz="2800" dirty="0" err="1" smtClean="0"/>
              <a:t>menunjuk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awal</a:t>
            </a:r>
            <a:r>
              <a:rPr lang="en-US" sz="2800" dirty="0" smtClean="0"/>
              <a:t> list</a:t>
            </a:r>
          </a:p>
          <a:p>
            <a:pPr marL="447675" indent="-447675">
              <a:buFont typeface="Wingdings" charset="2"/>
              <a:buChar char="Ø"/>
            </a:pPr>
            <a:r>
              <a:rPr lang="en-US" sz="2800" i="1" dirty="0" smtClean="0"/>
              <a:t>tail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variabel</a:t>
            </a:r>
            <a:r>
              <a:rPr lang="en-US" sz="2800" dirty="0" smtClean="0"/>
              <a:t> pointer yang </a:t>
            </a:r>
            <a:r>
              <a:rPr lang="en-US" sz="2800" dirty="0" err="1" smtClean="0"/>
              <a:t>menunjuk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akhir</a:t>
            </a:r>
            <a:r>
              <a:rPr lang="en-US" sz="2800" dirty="0" smtClean="0"/>
              <a:t> list</a:t>
            </a:r>
          </a:p>
          <a:p>
            <a:pPr marL="447675" indent="-447675">
              <a:buFont typeface="Wingdings" charset="2"/>
              <a:buChar char="Ø"/>
            </a:pPr>
            <a:r>
              <a:rPr lang="en-US" sz="2800" i="1" dirty="0" err="1" smtClean="0"/>
              <a:t>baru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variabel</a:t>
            </a:r>
            <a:r>
              <a:rPr lang="en-US" sz="2800" dirty="0" smtClean="0"/>
              <a:t> pointer yang </a:t>
            </a:r>
            <a:r>
              <a:rPr lang="en-US" sz="2800" dirty="0" err="1" smtClean="0"/>
              <a:t>menunjuk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</a:t>
            </a:r>
            <a:r>
              <a:rPr lang="en-US" sz="2800" dirty="0" err="1" smtClean="0"/>
              <a:t>baru</a:t>
            </a:r>
            <a:endParaRPr lang="en-US" sz="2800" dirty="0"/>
          </a:p>
        </p:txBody>
      </p:sp>
      <p:sp>
        <p:nvSpPr>
          <p:cNvPr id="819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56A5B93-9534-46EE-A3F0-C1CE4746ECF4}" type="slidenum">
              <a:rPr lang="en-US" altLang="en-US"/>
              <a:pPr eaLnBrk="1" hangingPunct="1"/>
              <a:t>7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2554121" y="3857414"/>
            <a:ext cx="7144718" cy="138499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altLang="en-US" sz="2800" dirty="0" err="1">
                <a:latin typeface="Courier New" charset="0"/>
                <a:ea typeface="Courier New" charset="0"/>
                <a:cs typeface="Courier New" charset="0"/>
              </a:rPr>
              <a:t>DNode</a:t>
            </a:r>
            <a:r>
              <a:rPr lang="en-US" altLang="en-US" sz="2800" dirty="0">
                <a:latin typeface="Courier New" charset="0"/>
                <a:ea typeface="Courier New" charset="0"/>
                <a:cs typeface="Courier New" charset="0"/>
              </a:rPr>
              <a:t> *head = NULL;</a:t>
            </a:r>
          </a:p>
          <a:p>
            <a:pPr>
              <a:buFontTx/>
              <a:buNone/>
            </a:pPr>
            <a:r>
              <a:rPr lang="en-US" altLang="en-US" sz="2800" dirty="0" err="1">
                <a:latin typeface="Courier New" charset="0"/>
                <a:ea typeface="Courier New" charset="0"/>
                <a:cs typeface="Courier New" charset="0"/>
              </a:rPr>
              <a:t>DNode</a:t>
            </a:r>
            <a:r>
              <a:rPr lang="en-US" altLang="en-US" sz="2800" dirty="0">
                <a:latin typeface="Courier New" charset="0"/>
                <a:ea typeface="Courier New" charset="0"/>
                <a:cs typeface="Courier New" charset="0"/>
              </a:rPr>
              <a:t> *tail =NULL;</a:t>
            </a:r>
          </a:p>
          <a:p>
            <a:pPr>
              <a:buFontTx/>
              <a:buNone/>
            </a:pPr>
            <a:r>
              <a:rPr lang="en-US" altLang="en-US" sz="2800" dirty="0" err="1" smtClean="0">
                <a:latin typeface="Courier New" charset="0"/>
                <a:ea typeface="Courier New" charset="0"/>
                <a:cs typeface="Courier New" charset="0"/>
              </a:rPr>
              <a:t>DNode</a:t>
            </a:r>
            <a:r>
              <a:rPr lang="en-US" altLang="en-US" sz="2800" dirty="0" smtClean="0">
                <a:latin typeface="Courier New" charset="0"/>
                <a:ea typeface="Courier New" charset="0"/>
                <a:cs typeface="Courier New" charset="0"/>
              </a:rPr>
              <a:t> *</a:t>
            </a:r>
            <a:r>
              <a:rPr lang="en-US" altLang="en-US" sz="2800" dirty="0" err="1" smtClean="0">
                <a:latin typeface="Courier New" charset="0"/>
                <a:ea typeface="Courier New" charset="0"/>
                <a:cs typeface="Courier New" charset="0"/>
              </a:rPr>
              <a:t>baru</a:t>
            </a:r>
            <a:r>
              <a:rPr lang="en-US" altLang="en-US" sz="2800" dirty="0" smtClean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96958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 err="1" smtClean="0"/>
              <a:t>Buatlah</a:t>
            </a:r>
            <a:r>
              <a:rPr lang="en-US" sz="2800" dirty="0" smtClean="0"/>
              <a:t> double linked list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data </a:t>
            </a:r>
            <a:r>
              <a:rPr lang="en-US" sz="2800" dirty="0" err="1" smtClean="0"/>
              <a:t>bertipe</a:t>
            </a:r>
            <a:r>
              <a:rPr lang="en-US" sz="2800" dirty="0" smtClean="0"/>
              <a:t> integer yang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melakukan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operasi</a:t>
            </a:r>
            <a:r>
              <a:rPr lang="en-US" sz="2800" dirty="0" smtClean="0"/>
              <a:t> </a:t>
            </a:r>
            <a:r>
              <a:rPr lang="en-US" sz="2800" dirty="0" err="1" smtClean="0"/>
              <a:t>sisip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terurut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hapus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</a:t>
            </a:r>
            <a:r>
              <a:rPr lang="en-US" sz="2800" dirty="0" err="1" smtClean="0"/>
              <a:t>tertentu</a:t>
            </a:r>
            <a:r>
              <a:rPr lang="en-US" sz="2800" dirty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ketentuan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berikut</a:t>
            </a:r>
            <a:r>
              <a:rPr lang="en-US" sz="2800" dirty="0" smtClean="0"/>
              <a:t> :</a:t>
            </a:r>
          </a:p>
          <a:p>
            <a:pPr marL="990600" lvl="1" indent="-527050">
              <a:buFont typeface="+mj-lt"/>
              <a:buAutoNum type="alphaLcParenR"/>
            </a:pPr>
            <a:r>
              <a:rPr lang="en-US" sz="2600" dirty="0" err="1" smtClean="0"/>
              <a:t>Operasi</a:t>
            </a:r>
            <a:r>
              <a:rPr lang="en-US" sz="2600" dirty="0" smtClean="0"/>
              <a:t> </a:t>
            </a:r>
            <a:r>
              <a:rPr lang="en-US" sz="2600" dirty="0" err="1" smtClean="0"/>
              <a:t>sisip</a:t>
            </a:r>
            <a:r>
              <a:rPr lang="en-US" sz="2600" dirty="0" smtClean="0"/>
              <a:t>, </a:t>
            </a:r>
            <a:r>
              <a:rPr lang="en-US" sz="2600" dirty="0" err="1" smtClean="0"/>
              <a:t>buat</a:t>
            </a:r>
            <a:r>
              <a:rPr lang="en-US" sz="2600" dirty="0" smtClean="0"/>
              <a:t> </a:t>
            </a:r>
            <a:r>
              <a:rPr lang="en-US" sz="2600" dirty="0" err="1" smtClean="0"/>
              <a:t>sebuah</a:t>
            </a:r>
            <a:r>
              <a:rPr lang="en-US" sz="2600" dirty="0" smtClean="0"/>
              <a:t> </a:t>
            </a:r>
            <a:r>
              <a:rPr lang="en-US" sz="2600" dirty="0" err="1" smtClean="0"/>
              <a:t>simpul</a:t>
            </a:r>
            <a:r>
              <a:rPr lang="en-US" sz="2600" dirty="0" smtClean="0"/>
              <a:t> </a:t>
            </a:r>
            <a:r>
              <a:rPr lang="en-US" sz="2600" dirty="0" err="1" smtClean="0"/>
              <a:t>baru</a:t>
            </a:r>
            <a:r>
              <a:rPr lang="en-US" sz="2600" dirty="0" smtClean="0"/>
              <a:t>, </a:t>
            </a:r>
          </a:p>
          <a:p>
            <a:pPr marL="1346200" lvl="2" indent="-309563">
              <a:buFont typeface="Wingdings" charset="2"/>
              <a:buChar char="§"/>
            </a:pPr>
            <a:r>
              <a:rPr lang="en-US" sz="2200" dirty="0" err="1"/>
              <a:t>J</a:t>
            </a:r>
            <a:r>
              <a:rPr lang="en-US" sz="2200" dirty="0" err="1" smtClean="0"/>
              <a:t>ika</a:t>
            </a:r>
            <a:r>
              <a:rPr lang="en-US" sz="2200" dirty="0" smtClean="0"/>
              <a:t> data </a:t>
            </a:r>
            <a:r>
              <a:rPr lang="en-US" sz="2200" dirty="0" err="1" smtClean="0"/>
              <a:t>simpul</a:t>
            </a:r>
            <a:r>
              <a:rPr lang="en-US" sz="2200" dirty="0" smtClean="0"/>
              <a:t> </a:t>
            </a:r>
            <a:r>
              <a:rPr lang="en-US" sz="2200" dirty="0" err="1" smtClean="0"/>
              <a:t>baru</a:t>
            </a:r>
            <a:r>
              <a:rPr lang="en-US" sz="2200" dirty="0" smtClean="0"/>
              <a:t> &lt; data </a:t>
            </a:r>
            <a:r>
              <a:rPr lang="en-US" sz="2200" dirty="0" err="1" smtClean="0"/>
              <a:t>pada</a:t>
            </a:r>
            <a:r>
              <a:rPr lang="en-US" sz="2200" dirty="0" smtClean="0"/>
              <a:t> head, </a:t>
            </a:r>
            <a:r>
              <a:rPr lang="en-US" sz="2200" dirty="0" err="1" smtClean="0"/>
              <a:t>maka</a:t>
            </a:r>
            <a:r>
              <a:rPr lang="en-US" sz="2200" dirty="0" smtClean="0"/>
              <a:t> </a:t>
            </a:r>
            <a:r>
              <a:rPr lang="en-US" sz="2200" dirty="0" err="1" smtClean="0"/>
              <a:t>gunakan</a:t>
            </a:r>
            <a:r>
              <a:rPr lang="en-US" sz="2200" dirty="0" smtClean="0"/>
              <a:t> </a:t>
            </a:r>
            <a:r>
              <a:rPr lang="en-US" sz="2200" dirty="0" err="1" smtClean="0"/>
              <a:t>sisip</a:t>
            </a:r>
            <a:r>
              <a:rPr lang="en-US" sz="2200" dirty="0" smtClean="0"/>
              <a:t> </a:t>
            </a:r>
            <a:r>
              <a:rPr lang="en-US" sz="2200" dirty="0" err="1" smtClean="0"/>
              <a:t>awal</a:t>
            </a:r>
            <a:r>
              <a:rPr lang="en-US" sz="2200" dirty="0" smtClean="0"/>
              <a:t> list</a:t>
            </a:r>
          </a:p>
          <a:p>
            <a:pPr marL="1346200" lvl="2" indent="-309563">
              <a:buFont typeface="Wingdings" charset="2"/>
              <a:buChar char="§"/>
            </a:pPr>
            <a:r>
              <a:rPr lang="en-US" sz="2200" dirty="0" err="1" smtClean="0"/>
              <a:t>Jika</a:t>
            </a:r>
            <a:r>
              <a:rPr lang="en-US" sz="2200" dirty="0"/>
              <a:t> </a:t>
            </a:r>
            <a:r>
              <a:rPr lang="en-US" sz="2200" dirty="0" err="1" smtClean="0"/>
              <a:t>pencarian</a:t>
            </a:r>
            <a:r>
              <a:rPr lang="en-US" sz="2200" dirty="0" smtClean="0"/>
              <a:t> data </a:t>
            </a:r>
            <a:r>
              <a:rPr lang="en-US" sz="2200" dirty="0" err="1" smtClean="0"/>
              <a:t>simpul</a:t>
            </a:r>
            <a:r>
              <a:rPr lang="en-US" sz="2200" dirty="0" smtClean="0"/>
              <a:t> </a:t>
            </a:r>
            <a:r>
              <a:rPr lang="en-US" sz="2200" dirty="0" err="1" smtClean="0"/>
              <a:t>baru</a:t>
            </a:r>
            <a:r>
              <a:rPr lang="en-US" sz="2200" dirty="0" smtClean="0"/>
              <a:t> </a:t>
            </a:r>
            <a:r>
              <a:rPr lang="en-US" sz="2200" dirty="0" err="1" smtClean="0"/>
              <a:t>mencapai</a:t>
            </a:r>
            <a:r>
              <a:rPr lang="en-US" sz="2200" dirty="0" smtClean="0"/>
              <a:t> NULL (data </a:t>
            </a:r>
            <a:r>
              <a:rPr lang="en-US" sz="2200" dirty="0" err="1" smtClean="0"/>
              <a:t>belum</a:t>
            </a:r>
            <a:r>
              <a:rPr lang="en-US" sz="2200" dirty="0" smtClean="0"/>
              <a:t> </a:t>
            </a:r>
            <a:r>
              <a:rPr lang="en-US" sz="2200" dirty="0" err="1" smtClean="0"/>
              <a:t>ada</a:t>
            </a:r>
            <a:r>
              <a:rPr lang="en-US" sz="2200" dirty="0" smtClean="0"/>
              <a:t>), </a:t>
            </a:r>
            <a:r>
              <a:rPr lang="en-US" sz="2200" dirty="0" err="1" smtClean="0"/>
              <a:t>sisip</a:t>
            </a:r>
            <a:r>
              <a:rPr lang="en-US" sz="2200" dirty="0" smtClean="0"/>
              <a:t> </a:t>
            </a:r>
            <a:r>
              <a:rPr lang="en-US" sz="2200" dirty="0" err="1" smtClean="0"/>
              <a:t>akhir</a:t>
            </a:r>
            <a:r>
              <a:rPr lang="en-US" sz="2200" dirty="0" smtClean="0"/>
              <a:t> list</a:t>
            </a:r>
          </a:p>
          <a:p>
            <a:pPr marL="1346200" lvl="2" indent="-309563">
              <a:buFont typeface="Wingdings" charset="2"/>
              <a:buChar char="§"/>
            </a:pPr>
            <a:r>
              <a:rPr lang="en-US" sz="2200" dirty="0" err="1" smtClean="0"/>
              <a:t>Jika</a:t>
            </a:r>
            <a:r>
              <a:rPr lang="en-US" sz="2200" dirty="0" smtClean="0"/>
              <a:t> data </a:t>
            </a:r>
            <a:r>
              <a:rPr lang="en-US" sz="2200" dirty="0" err="1" smtClean="0"/>
              <a:t>simpul</a:t>
            </a:r>
            <a:r>
              <a:rPr lang="en-US" sz="2200" dirty="0" smtClean="0"/>
              <a:t> </a:t>
            </a:r>
            <a:r>
              <a:rPr lang="en-US" sz="2200" dirty="0" err="1" smtClean="0"/>
              <a:t>baru</a:t>
            </a:r>
            <a:r>
              <a:rPr lang="en-US" sz="2200" dirty="0" smtClean="0"/>
              <a:t> = data </a:t>
            </a:r>
            <a:r>
              <a:rPr lang="en-US" sz="2200" dirty="0" err="1" smtClean="0"/>
              <a:t>pada</a:t>
            </a:r>
            <a:r>
              <a:rPr lang="en-US" sz="2200" dirty="0" smtClean="0"/>
              <a:t> </a:t>
            </a:r>
            <a:r>
              <a:rPr lang="en-US" sz="2200" dirty="0" err="1" smtClean="0"/>
              <a:t>simpul</a:t>
            </a:r>
            <a:r>
              <a:rPr lang="en-US" sz="2200" dirty="0" smtClean="0"/>
              <a:t> </a:t>
            </a:r>
            <a:r>
              <a:rPr lang="en-US" sz="2200" dirty="0" err="1" smtClean="0"/>
              <a:t>tertentu</a:t>
            </a:r>
            <a:r>
              <a:rPr lang="en-US" sz="2200" dirty="0" smtClean="0"/>
              <a:t> </a:t>
            </a:r>
            <a:r>
              <a:rPr lang="en-US" sz="2200" dirty="0" err="1" smtClean="0"/>
              <a:t>maka</a:t>
            </a:r>
            <a:r>
              <a:rPr lang="en-US" sz="2200" dirty="0" smtClean="0"/>
              <a:t> </a:t>
            </a:r>
            <a:r>
              <a:rPr lang="en-US" sz="2200" dirty="0" err="1" smtClean="0"/>
              <a:t>berikan</a:t>
            </a:r>
            <a:r>
              <a:rPr lang="en-US" sz="2200" dirty="0" smtClean="0"/>
              <a:t> </a:t>
            </a:r>
            <a:r>
              <a:rPr lang="en-US" sz="2200" dirty="0" err="1" smtClean="0"/>
              <a:t>pesan</a:t>
            </a:r>
            <a:r>
              <a:rPr lang="en-US" sz="2200" dirty="0" smtClean="0"/>
              <a:t> </a:t>
            </a:r>
            <a:r>
              <a:rPr lang="en-US" sz="2200" dirty="0" err="1" smtClean="0"/>
              <a:t>simpul</a:t>
            </a:r>
            <a:r>
              <a:rPr lang="en-US" sz="2200" dirty="0" smtClean="0"/>
              <a:t> </a:t>
            </a:r>
            <a:r>
              <a:rPr lang="en-US" sz="2200" dirty="0" err="1" smtClean="0"/>
              <a:t>sudah</a:t>
            </a:r>
            <a:r>
              <a:rPr lang="en-US" sz="2200" dirty="0" smtClean="0"/>
              <a:t> </a:t>
            </a:r>
            <a:r>
              <a:rPr lang="en-US" sz="2200" dirty="0" err="1" smtClean="0"/>
              <a:t>ada</a:t>
            </a:r>
            <a:r>
              <a:rPr lang="en-US" sz="2200" dirty="0" smtClean="0"/>
              <a:t> (</a:t>
            </a:r>
            <a:r>
              <a:rPr lang="en-US" sz="2200" dirty="0" err="1" smtClean="0"/>
              <a:t>duplikat</a:t>
            </a:r>
            <a:r>
              <a:rPr lang="en-US" sz="2200" dirty="0" smtClean="0"/>
              <a:t>)</a:t>
            </a:r>
          </a:p>
          <a:p>
            <a:pPr marL="1346200" lvl="2" indent="-309563">
              <a:buFont typeface="Wingdings" charset="2"/>
              <a:buChar char="§"/>
            </a:pPr>
            <a:r>
              <a:rPr lang="en-US" sz="2200" dirty="0" err="1" smtClean="0"/>
              <a:t>Lainnya</a:t>
            </a:r>
            <a:r>
              <a:rPr lang="en-US" sz="2200" dirty="0" smtClean="0"/>
              <a:t> </a:t>
            </a:r>
            <a:r>
              <a:rPr lang="en-US" sz="2200" dirty="0" err="1" smtClean="0"/>
              <a:t>sisip</a:t>
            </a:r>
            <a:r>
              <a:rPr lang="en-US" sz="2200" dirty="0" smtClean="0"/>
              <a:t> </a:t>
            </a:r>
            <a:r>
              <a:rPr lang="en-US" sz="2200" dirty="0" err="1" smtClean="0"/>
              <a:t>sebelum</a:t>
            </a:r>
            <a:r>
              <a:rPr lang="en-US" sz="2200" dirty="0" smtClean="0"/>
              <a:t> </a:t>
            </a:r>
            <a:r>
              <a:rPr lang="en-US" sz="2200" dirty="0" err="1" smtClean="0"/>
              <a:t>simpul</a:t>
            </a:r>
            <a:r>
              <a:rPr lang="en-US" sz="2200" dirty="0" smtClean="0"/>
              <a:t> </a:t>
            </a:r>
            <a:r>
              <a:rPr lang="en-US" sz="2200" dirty="0" err="1" smtClean="0"/>
              <a:t>tertentu</a:t>
            </a:r>
            <a:endParaRPr lang="en-US" sz="2200" dirty="0" smtClean="0"/>
          </a:p>
          <a:p>
            <a:pPr marL="1075499" indent="-514350">
              <a:buFont typeface="+mj-lt"/>
              <a:buAutoNum type="alphaLcParenR" startAt="2"/>
            </a:pPr>
            <a:r>
              <a:rPr lang="en-US" sz="2800" dirty="0" err="1" smtClean="0"/>
              <a:t>Operasi</a:t>
            </a:r>
            <a:r>
              <a:rPr lang="en-US" sz="2800" dirty="0" smtClean="0"/>
              <a:t> </a:t>
            </a:r>
            <a:r>
              <a:rPr lang="en-US" sz="2800" dirty="0" err="1" smtClean="0"/>
              <a:t>hapus</a:t>
            </a:r>
            <a:r>
              <a:rPr lang="en-US" sz="2800" dirty="0" smtClean="0"/>
              <a:t>,</a:t>
            </a:r>
          </a:p>
          <a:p>
            <a:pPr marL="1550987" lvl="2" indent="-514350">
              <a:buFont typeface="Wingdings" charset="2"/>
              <a:buChar char="§"/>
            </a:pPr>
            <a:r>
              <a:rPr lang="en-US" sz="2200" dirty="0" err="1" smtClean="0"/>
              <a:t>Jika</a:t>
            </a:r>
            <a:r>
              <a:rPr lang="en-US" sz="2200" dirty="0" smtClean="0"/>
              <a:t> </a:t>
            </a:r>
            <a:r>
              <a:rPr lang="en-US" sz="2200" dirty="0" err="1" smtClean="0"/>
              <a:t>posisi</a:t>
            </a:r>
            <a:r>
              <a:rPr lang="en-US" sz="2200" dirty="0" smtClean="0"/>
              <a:t> </a:t>
            </a:r>
            <a:r>
              <a:rPr lang="en-US" sz="2200" dirty="0" err="1" smtClean="0"/>
              <a:t>simpul</a:t>
            </a:r>
            <a:r>
              <a:rPr lang="en-US" sz="2200" dirty="0" smtClean="0"/>
              <a:t> yang </a:t>
            </a:r>
            <a:r>
              <a:rPr lang="en-US" sz="2200" dirty="0" err="1" smtClean="0"/>
              <a:t>dihapus</a:t>
            </a:r>
            <a:r>
              <a:rPr lang="en-US" sz="2200" dirty="0" smtClean="0"/>
              <a:t> </a:t>
            </a:r>
            <a:r>
              <a:rPr lang="en-US" sz="2200" dirty="0" err="1" smtClean="0"/>
              <a:t>pada</a:t>
            </a:r>
            <a:r>
              <a:rPr lang="en-US" sz="2200" dirty="0" smtClean="0"/>
              <a:t> head, </a:t>
            </a:r>
            <a:r>
              <a:rPr lang="en-US" sz="2200" dirty="0" err="1" smtClean="0"/>
              <a:t>gunakan</a:t>
            </a:r>
            <a:r>
              <a:rPr lang="en-US" sz="2200" dirty="0" smtClean="0"/>
              <a:t> </a:t>
            </a:r>
            <a:r>
              <a:rPr lang="en-US" sz="2200" dirty="0" err="1" smtClean="0"/>
              <a:t>hapus</a:t>
            </a:r>
            <a:r>
              <a:rPr lang="en-US" sz="2200" dirty="0" smtClean="0"/>
              <a:t> </a:t>
            </a:r>
            <a:r>
              <a:rPr lang="en-US" sz="2200" dirty="0" err="1" smtClean="0"/>
              <a:t>awal</a:t>
            </a:r>
            <a:r>
              <a:rPr lang="en-US" sz="2200" dirty="0" smtClean="0"/>
              <a:t> list</a:t>
            </a:r>
          </a:p>
          <a:p>
            <a:pPr marL="1550987" lvl="2" indent="-514350">
              <a:buFont typeface="Wingdings" charset="2"/>
              <a:buChar char="§"/>
            </a:pPr>
            <a:r>
              <a:rPr lang="en-US" sz="2200" dirty="0" err="1" smtClean="0"/>
              <a:t>Jika</a:t>
            </a:r>
            <a:r>
              <a:rPr lang="en-US" sz="2200" dirty="0" smtClean="0"/>
              <a:t> </a:t>
            </a:r>
            <a:r>
              <a:rPr lang="en-US" sz="2200" dirty="0" err="1" smtClean="0"/>
              <a:t>posisi</a:t>
            </a:r>
            <a:r>
              <a:rPr lang="en-US" sz="2200" dirty="0" smtClean="0"/>
              <a:t> </a:t>
            </a:r>
            <a:r>
              <a:rPr lang="en-US" sz="2200" dirty="0" err="1" smtClean="0"/>
              <a:t>simpul</a:t>
            </a:r>
            <a:r>
              <a:rPr lang="en-US" sz="2200" dirty="0" smtClean="0"/>
              <a:t> yang </a:t>
            </a:r>
            <a:r>
              <a:rPr lang="en-US" sz="2200" dirty="0" err="1" smtClean="0"/>
              <a:t>dihapus</a:t>
            </a:r>
            <a:r>
              <a:rPr lang="en-US" sz="2200" dirty="0" smtClean="0"/>
              <a:t> </a:t>
            </a:r>
            <a:r>
              <a:rPr lang="en-US" sz="2200" dirty="0" err="1" smtClean="0"/>
              <a:t>pada</a:t>
            </a:r>
            <a:r>
              <a:rPr lang="en-US" sz="2200" dirty="0" smtClean="0"/>
              <a:t> tail, </a:t>
            </a:r>
            <a:r>
              <a:rPr lang="en-US" sz="2200" dirty="0" err="1" smtClean="0"/>
              <a:t>gunakan</a:t>
            </a:r>
            <a:r>
              <a:rPr lang="en-US" sz="2200" dirty="0" smtClean="0"/>
              <a:t> </a:t>
            </a:r>
            <a:r>
              <a:rPr lang="en-US" sz="2200" dirty="0" err="1" smtClean="0"/>
              <a:t>hapus</a:t>
            </a:r>
            <a:r>
              <a:rPr lang="en-US" sz="2200" dirty="0" smtClean="0"/>
              <a:t> </a:t>
            </a:r>
            <a:r>
              <a:rPr lang="en-US" sz="2200" dirty="0" err="1" smtClean="0"/>
              <a:t>akhir</a:t>
            </a:r>
            <a:r>
              <a:rPr lang="en-US" sz="2200" dirty="0" smtClean="0"/>
              <a:t> list</a:t>
            </a:r>
          </a:p>
          <a:p>
            <a:pPr marL="1550987" lvl="2" indent="-514350">
              <a:buFont typeface="Wingdings" charset="2"/>
              <a:buChar char="§"/>
            </a:pPr>
            <a:r>
              <a:rPr lang="en-US" sz="2200" dirty="0" err="1" smtClean="0"/>
              <a:t>Lainnya</a:t>
            </a:r>
            <a:r>
              <a:rPr lang="en-US" sz="2200" dirty="0" smtClean="0"/>
              <a:t> </a:t>
            </a:r>
            <a:r>
              <a:rPr lang="en-US" sz="2200" dirty="0" err="1" smtClean="0"/>
              <a:t>hapus</a:t>
            </a:r>
            <a:r>
              <a:rPr lang="en-US" sz="2200" dirty="0" smtClean="0"/>
              <a:t> </a:t>
            </a:r>
            <a:r>
              <a:rPr lang="en-US" sz="2200" dirty="0" err="1" smtClean="0"/>
              <a:t>simpul</a:t>
            </a:r>
            <a:r>
              <a:rPr lang="en-US" sz="2200" dirty="0" smtClean="0"/>
              <a:t> </a:t>
            </a:r>
            <a:r>
              <a:rPr lang="en-US" sz="2200" dirty="0" err="1" smtClean="0"/>
              <a:t>tengah</a:t>
            </a:r>
            <a:endParaRPr lang="en-US" sz="2200" dirty="0" smtClean="0"/>
          </a:p>
          <a:p>
            <a:pPr marL="990600" lvl="1" indent="-527050">
              <a:buFont typeface="+mj-lt"/>
              <a:buAutoNum type="alphaLcParenR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60606325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en-US" sz="2800" dirty="0" err="1" smtClean="0"/>
              <a:t>Implementasikan</a:t>
            </a:r>
            <a:r>
              <a:rPr lang="en-US" sz="2800" dirty="0" smtClean="0"/>
              <a:t> Queue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double linked list, </a:t>
            </a:r>
            <a:r>
              <a:rPr lang="en-US" sz="2800" dirty="0" err="1" smtClean="0"/>
              <a:t>buatlah</a:t>
            </a:r>
            <a:r>
              <a:rPr lang="en-US" sz="2800" dirty="0" smtClean="0"/>
              <a:t> menu </a:t>
            </a:r>
            <a:r>
              <a:rPr lang="en-US" sz="2800" dirty="0" err="1" smtClean="0"/>
              <a:t>Enqueue</a:t>
            </a:r>
            <a:r>
              <a:rPr lang="en-US" sz="2800" dirty="0" smtClean="0"/>
              <a:t>, </a:t>
            </a:r>
            <a:r>
              <a:rPr lang="en-US" sz="2800" dirty="0" err="1" smtClean="0"/>
              <a:t>Dequeue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Tampil</a:t>
            </a:r>
            <a:endParaRPr lang="en-US" sz="2800" dirty="0"/>
          </a:p>
          <a:p>
            <a:pPr marL="457200" indent="-457200">
              <a:buFont typeface="+mj-lt"/>
              <a:buAutoNum type="arabicPeriod" startAt="2"/>
            </a:pPr>
            <a:r>
              <a:rPr lang="en-US" sz="2800" dirty="0" err="1" smtClean="0"/>
              <a:t>Buatlah</a:t>
            </a:r>
            <a:r>
              <a:rPr lang="en-US" sz="2800" dirty="0" smtClean="0"/>
              <a:t> double linked list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</a:t>
            </a:r>
            <a:r>
              <a:rPr lang="en-US" sz="2800" dirty="0" err="1" smtClean="0"/>
              <a:t>berupa</a:t>
            </a:r>
            <a:r>
              <a:rPr lang="en-US" sz="2800" dirty="0" smtClean="0"/>
              <a:t> data </a:t>
            </a:r>
            <a:r>
              <a:rPr lang="en-US" sz="2800" dirty="0" err="1" smtClean="0"/>
              <a:t>mahasiswa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terdiri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NRP, </a:t>
            </a:r>
            <a:r>
              <a:rPr lang="en-US" sz="2800" dirty="0" err="1" smtClean="0"/>
              <a:t>Nama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Kelas</a:t>
            </a:r>
            <a:r>
              <a:rPr lang="en-US" sz="2800" dirty="0" smtClean="0"/>
              <a:t>.  </a:t>
            </a:r>
            <a:r>
              <a:rPr lang="en-US" sz="2800" dirty="0" err="1" smtClean="0"/>
              <a:t>Buatlah</a:t>
            </a:r>
            <a:r>
              <a:rPr lang="en-US" sz="2800" dirty="0" smtClean="0"/>
              <a:t> </a:t>
            </a:r>
            <a:r>
              <a:rPr lang="en-US" sz="2800" dirty="0" err="1" smtClean="0"/>
              <a:t>operasi</a:t>
            </a:r>
            <a:r>
              <a:rPr lang="en-US" sz="2800" dirty="0" smtClean="0"/>
              <a:t> </a:t>
            </a:r>
            <a:r>
              <a:rPr lang="en-US" sz="2800" dirty="0" err="1" smtClean="0"/>
              <a:t>Sisip</a:t>
            </a:r>
            <a:r>
              <a:rPr lang="en-US" sz="2800" dirty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terurut</a:t>
            </a:r>
            <a:r>
              <a:rPr lang="en-US" sz="2800" dirty="0" smtClean="0"/>
              <a:t>, </a:t>
            </a:r>
            <a:r>
              <a:rPr lang="en-US" sz="2800" dirty="0" err="1" smtClean="0"/>
              <a:t>Hapus</a:t>
            </a:r>
            <a:r>
              <a:rPr lang="en-US" sz="2800" dirty="0" smtClean="0"/>
              <a:t> data </a:t>
            </a:r>
            <a:r>
              <a:rPr lang="en-US" sz="2800" dirty="0" err="1" smtClean="0"/>
              <a:t>mahasiswa</a:t>
            </a:r>
            <a:r>
              <a:rPr lang="en-US" sz="2800" dirty="0" smtClean="0"/>
              <a:t> </a:t>
            </a:r>
            <a:r>
              <a:rPr lang="en-US" sz="2800" dirty="0" err="1" smtClean="0"/>
              <a:t>tertentu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Update data (</a:t>
            </a:r>
            <a:r>
              <a:rPr lang="en-US" sz="2800" dirty="0" err="1" smtClean="0"/>
              <a:t>nama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kelas</a:t>
            </a:r>
            <a:r>
              <a:rPr lang="en-US" sz="2800" dirty="0" smtClean="0"/>
              <a:t> </a:t>
            </a:r>
            <a:r>
              <a:rPr lang="en-US" sz="2800" dirty="0" err="1" smtClean="0"/>
              <a:t>saja</a:t>
            </a:r>
            <a:r>
              <a:rPr lang="en-US" sz="28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18120768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0709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800" dirty="0" err="1" smtClean="0"/>
              <a:t>Implementasikan</a:t>
            </a:r>
            <a:r>
              <a:rPr lang="en-US" sz="2800" dirty="0" smtClean="0"/>
              <a:t> </a:t>
            </a:r>
            <a:r>
              <a:rPr lang="en-US" sz="2800" dirty="0" err="1"/>
              <a:t>sebuah</a:t>
            </a:r>
            <a:r>
              <a:rPr lang="en-US" sz="2800" dirty="0"/>
              <a:t> multiple list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akademik</a:t>
            </a:r>
            <a:r>
              <a:rPr lang="en-US" sz="2800" dirty="0"/>
              <a:t>.  Data </a:t>
            </a:r>
            <a:r>
              <a:rPr lang="en-US" sz="2800" dirty="0" err="1"/>
              <a:t>terdiri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mahasiswa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nilai</a:t>
            </a:r>
            <a:r>
              <a:rPr lang="en-US" sz="2800" dirty="0"/>
              <a:t> </a:t>
            </a:r>
            <a:r>
              <a:rPr lang="en-US" sz="2800" dirty="0" err="1"/>
              <a:t>mahasiswa</a:t>
            </a:r>
            <a:r>
              <a:rPr lang="en-US" sz="2800" dirty="0"/>
              <a:t>.  Data </a:t>
            </a:r>
            <a:r>
              <a:rPr lang="en-US" sz="2800" dirty="0" err="1"/>
              <a:t>mahasiswa</a:t>
            </a:r>
            <a:r>
              <a:rPr lang="en-US" sz="2800" dirty="0"/>
              <a:t> </a:t>
            </a:r>
            <a:r>
              <a:rPr lang="en-US" sz="2800" dirty="0" err="1"/>
              <a:t>terdiri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NRP, </a:t>
            </a:r>
            <a:r>
              <a:rPr lang="en-US" sz="2800" dirty="0" err="1"/>
              <a:t>Nama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Prodi.  </a:t>
            </a:r>
            <a:r>
              <a:rPr lang="en-US" sz="2800" dirty="0" err="1"/>
              <a:t>Sedangkan</a:t>
            </a:r>
            <a:r>
              <a:rPr lang="en-US" sz="2800" dirty="0"/>
              <a:t> data </a:t>
            </a:r>
            <a:r>
              <a:rPr lang="en-US" sz="2800" dirty="0" err="1"/>
              <a:t>nilai</a:t>
            </a:r>
            <a:r>
              <a:rPr lang="en-US" sz="2800" dirty="0"/>
              <a:t> </a:t>
            </a:r>
            <a:r>
              <a:rPr lang="en-US" sz="2800" dirty="0" err="1"/>
              <a:t>terdiri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Kode</a:t>
            </a:r>
            <a:r>
              <a:rPr lang="en-US" sz="2800" dirty="0"/>
              <a:t> MK, </a:t>
            </a:r>
            <a:r>
              <a:rPr lang="en-US" sz="2800" dirty="0" err="1"/>
              <a:t>Nama</a:t>
            </a:r>
            <a:r>
              <a:rPr lang="en-US" sz="2800" dirty="0"/>
              <a:t> MK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Nilai</a:t>
            </a:r>
            <a:r>
              <a:rPr lang="en-US" sz="2800" dirty="0"/>
              <a:t>.  </a:t>
            </a:r>
            <a:r>
              <a:rPr lang="en-US" sz="2800" dirty="0" err="1"/>
              <a:t>Buatlah</a:t>
            </a:r>
            <a:r>
              <a:rPr lang="en-US" sz="2800" dirty="0"/>
              <a:t> </a:t>
            </a:r>
            <a:r>
              <a:rPr lang="en-US" sz="2800" dirty="0" err="1"/>
              <a:t>hubungan</a:t>
            </a:r>
            <a:r>
              <a:rPr lang="en-US" sz="2800" dirty="0"/>
              <a:t> </a:t>
            </a:r>
            <a:r>
              <a:rPr lang="en-US" sz="2800" dirty="0" err="1"/>
              <a:t>antara</a:t>
            </a:r>
            <a:r>
              <a:rPr lang="en-US" sz="2800" dirty="0"/>
              <a:t> </a:t>
            </a:r>
            <a:r>
              <a:rPr lang="en-US" sz="2800" dirty="0" err="1"/>
              <a:t>mahasiswa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nilai</a:t>
            </a:r>
            <a:r>
              <a:rPr lang="en-US" sz="2800" dirty="0"/>
              <a:t>, </a:t>
            </a:r>
            <a:r>
              <a:rPr lang="en-US" sz="2800" dirty="0" err="1"/>
              <a:t>dimana</a:t>
            </a:r>
            <a:r>
              <a:rPr lang="en-US" sz="2800" dirty="0"/>
              <a:t> </a:t>
            </a:r>
            <a:r>
              <a:rPr lang="en-US" sz="2800" dirty="0" err="1"/>
              <a:t>satu</a:t>
            </a:r>
            <a:r>
              <a:rPr lang="en-US" sz="2800" dirty="0"/>
              <a:t> </a:t>
            </a:r>
            <a:r>
              <a:rPr lang="en-US" sz="2800" dirty="0" err="1"/>
              <a:t>mahasiswa</a:t>
            </a:r>
            <a:r>
              <a:rPr lang="en-US" sz="2800" dirty="0"/>
              <a:t> </a:t>
            </a:r>
            <a:r>
              <a:rPr lang="en-US" sz="2800" dirty="0" err="1"/>
              <a:t>mengambil</a:t>
            </a:r>
            <a:r>
              <a:rPr lang="en-US" sz="2800" dirty="0"/>
              <a:t> </a:t>
            </a:r>
            <a:r>
              <a:rPr lang="en-US" sz="2800" dirty="0" err="1"/>
              <a:t>beberapa</a:t>
            </a:r>
            <a:r>
              <a:rPr lang="en-US" sz="2800" dirty="0"/>
              <a:t> </a:t>
            </a:r>
            <a:r>
              <a:rPr lang="en-US" sz="2800" dirty="0" err="1"/>
              <a:t>mata</a:t>
            </a:r>
            <a:r>
              <a:rPr lang="en-US" sz="2800" dirty="0"/>
              <a:t> </a:t>
            </a:r>
            <a:r>
              <a:rPr lang="en-US" sz="2800" dirty="0" err="1" smtClean="0"/>
              <a:t>kuliah</a:t>
            </a:r>
            <a:r>
              <a:rPr lang="en-US" sz="2800" dirty="0" smtClean="0"/>
              <a:t>.  </a:t>
            </a:r>
            <a:r>
              <a:rPr lang="en-US" sz="2800" dirty="0" err="1" smtClean="0"/>
              <a:t>Fungsi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dibuat</a:t>
            </a:r>
            <a:r>
              <a:rPr lang="en-US" sz="2800" dirty="0" smtClean="0"/>
              <a:t> </a:t>
            </a:r>
            <a:r>
              <a:rPr lang="en-US" sz="2800" dirty="0" err="1" smtClean="0"/>
              <a:t>terdiri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Sisip</a:t>
            </a:r>
            <a:r>
              <a:rPr lang="en-US" sz="2800" dirty="0" smtClean="0"/>
              <a:t> </a:t>
            </a:r>
            <a:r>
              <a:rPr lang="en-US" sz="2800" dirty="0" err="1" smtClean="0"/>
              <a:t>mahasiswa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terurut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Hapus</a:t>
            </a:r>
            <a:r>
              <a:rPr lang="en-US" sz="2800" dirty="0" smtClean="0"/>
              <a:t> </a:t>
            </a:r>
            <a:r>
              <a:rPr lang="en-US" sz="2800" dirty="0" err="1" smtClean="0"/>
              <a:t>mahasiswa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Update </a:t>
            </a:r>
            <a:r>
              <a:rPr lang="en-US" sz="2800" dirty="0" err="1" smtClean="0"/>
              <a:t>mahasiswa</a:t>
            </a:r>
            <a:r>
              <a:rPr lang="en-US" sz="2800" dirty="0" smtClean="0"/>
              <a:t> (</a:t>
            </a:r>
            <a:r>
              <a:rPr lang="en-US" sz="2800" dirty="0" err="1" smtClean="0"/>
              <a:t>Nama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Prodi)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Sisip</a:t>
            </a:r>
            <a:r>
              <a:rPr lang="en-US" sz="2800" dirty="0" smtClean="0"/>
              <a:t> MK per </a:t>
            </a:r>
            <a:r>
              <a:rPr lang="en-US" sz="2800" dirty="0" err="1" smtClean="0"/>
              <a:t>mahasiswa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Hapus</a:t>
            </a:r>
            <a:r>
              <a:rPr lang="en-US" sz="2800" dirty="0" smtClean="0"/>
              <a:t> MK per </a:t>
            </a:r>
            <a:r>
              <a:rPr lang="en-US" sz="2800" dirty="0" err="1" smtClean="0"/>
              <a:t>mahasiswa</a:t>
            </a: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Tampilkan</a:t>
            </a:r>
            <a:r>
              <a:rPr lang="en-US" sz="2800" dirty="0" smtClean="0"/>
              <a:t> data </a:t>
            </a:r>
            <a:r>
              <a:rPr lang="en-US" sz="2800" dirty="0" err="1" smtClean="0"/>
              <a:t>mahasiswa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rata-rata</a:t>
            </a:r>
          </a:p>
          <a:p>
            <a:pPr marL="0" indent="0">
              <a:buNone/>
            </a:pPr>
            <a:r>
              <a:rPr lang="en-US" sz="2800" dirty="0" err="1" smtClean="0"/>
              <a:t>Deklarasi</a:t>
            </a:r>
            <a:r>
              <a:rPr lang="en-US" sz="2800" dirty="0" smtClean="0"/>
              <a:t> </a:t>
            </a:r>
            <a:r>
              <a:rPr lang="en-US" sz="2800" dirty="0" err="1" smtClean="0"/>
              <a:t>mahasiswa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mata</a:t>
            </a:r>
            <a:r>
              <a:rPr lang="en-US" sz="2800" dirty="0" smtClean="0"/>
              <a:t> </a:t>
            </a:r>
            <a:r>
              <a:rPr lang="en-US" sz="2800" dirty="0" err="1" smtClean="0"/>
              <a:t>kuliah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berikut</a:t>
            </a:r>
            <a:r>
              <a:rPr lang="en-US" sz="2800" dirty="0" smtClean="0"/>
              <a:t>: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9408057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50353" y="1008940"/>
            <a:ext cx="8372184" cy="501675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altLang="en-US" sz="2000" dirty="0" err="1" smtClean="0">
                <a:latin typeface="Courier New" charset="0"/>
                <a:ea typeface="Courier New" charset="0"/>
                <a:cs typeface="Courier New" charset="0"/>
              </a:rPr>
              <a:t>typedef</a:t>
            </a:r>
            <a:r>
              <a:rPr lang="en-US" altLang="en-US" sz="20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000" dirty="0" err="1" smtClean="0">
                <a:latin typeface="Courier New" charset="0"/>
                <a:ea typeface="Courier New" charset="0"/>
                <a:cs typeface="Courier New" charset="0"/>
              </a:rPr>
              <a:t>struct</a:t>
            </a:r>
            <a:r>
              <a:rPr lang="en-US" altLang="en-US" sz="20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000" dirty="0" err="1" smtClean="0">
                <a:latin typeface="Courier New" charset="0"/>
                <a:ea typeface="Courier New" charset="0"/>
                <a:cs typeface="Courier New" charset="0"/>
              </a:rPr>
              <a:t>simpulMhs</a:t>
            </a:r>
            <a:r>
              <a:rPr lang="en-US" altLang="en-US" sz="20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000" dirty="0" err="1" smtClean="0">
                <a:latin typeface="Courier New" charset="0"/>
                <a:ea typeface="Courier New" charset="0"/>
                <a:cs typeface="Courier New" charset="0"/>
              </a:rPr>
              <a:t>Mahasiswa</a:t>
            </a:r>
            <a:r>
              <a:rPr lang="en-US" altLang="en-US" sz="2000" dirty="0" smtClean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buFontTx/>
              <a:buNone/>
            </a:pPr>
            <a:r>
              <a:rPr lang="en-US" altLang="en-US" sz="2000" dirty="0" err="1" smtClean="0">
                <a:latin typeface="Courier New" charset="0"/>
                <a:ea typeface="Courier New" charset="0"/>
                <a:cs typeface="Courier New" charset="0"/>
              </a:rPr>
              <a:t>typedef</a:t>
            </a:r>
            <a:r>
              <a:rPr lang="en-US" altLang="en-US" sz="20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000" dirty="0" err="1" smtClean="0">
                <a:latin typeface="Courier New" charset="0"/>
                <a:ea typeface="Courier New" charset="0"/>
                <a:cs typeface="Courier New" charset="0"/>
              </a:rPr>
              <a:t>struct</a:t>
            </a:r>
            <a:r>
              <a:rPr lang="en-US" altLang="en-US" sz="20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000" dirty="0" err="1" smtClean="0">
                <a:latin typeface="Courier New" charset="0"/>
                <a:ea typeface="Courier New" charset="0"/>
                <a:cs typeface="Courier New" charset="0"/>
              </a:rPr>
              <a:t>simpulMK</a:t>
            </a:r>
            <a:r>
              <a:rPr lang="en-US" altLang="en-US" sz="20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000" dirty="0" err="1" smtClean="0">
                <a:latin typeface="Courier New" charset="0"/>
                <a:ea typeface="Courier New" charset="0"/>
                <a:cs typeface="Courier New" charset="0"/>
              </a:rPr>
              <a:t>MataKuliah</a:t>
            </a:r>
            <a:r>
              <a:rPr lang="en-US" altLang="en-US" sz="2000" dirty="0" smtClean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buFontTx/>
              <a:buNone/>
            </a:pPr>
            <a:r>
              <a:rPr lang="en-US" altLang="en-US" sz="2000" dirty="0" err="1" smtClean="0">
                <a:latin typeface="Courier New" charset="0"/>
                <a:ea typeface="Courier New" charset="0"/>
                <a:cs typeface="Courier New" charset="0"/>
              </a:rPr>
              <a:t>struct</a:t>
            </a:r>
            <a:r>
              <a:rPr lang="en-US" altLang="en-US" sz="20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000" dirty="0" err="1" smtClean="0">
                <a:latin typeface="Courier New" charset="0"/>
                <a:ea typeface="Courier New" charset="0"/>
                <a:cs typeface="Courier New" charset="0"/>
              </a:rPr>
              <a:t>simpulMhs</a:t>
            </a:r>
            <a:r>
              <a:rPr lang="en-US" altLang="en-US" sz="2000" dirty="0" smtClean="0">
                <a:latin typeface="Courier New" charset="0"/>
                <a:ea typeface="Courier New" charset="0"/>
                <a:cs typeface="Courier New" charset="0"/>
              </a:rPr>
              <a:t> {</a:t>
            </a:r>
          </a:p>
          <a:p>
            <a:pPr>
              <a:buFontTx/>
              <a:buNone/>
            </a:pPr>
            <a:r>
              <a:rPr lang="en-US" altLang="en-US" sz="20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en-US" sz="2000" dirty="0" err="1" smtClean="0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en-US" sz="2000" dirty="0" smtClean="0">
                <a:latin typeface="Courier New" charset="0"/>
                <a:ea typeface="Courier New" charset="0"/>
                <a:cs typeface="Courier New" charset="0"/>
              </a:rPr>
              <a:t> NRP;</a:t>
            </a:r>
          </a:p>
          <a:p>
            <a:pPr>
              <a:buFontTx/>
              <a:buNone/>
            </a:pPr>
            <a:r>
              <a:rPr lang="en-US" altLang="en-US" sz="20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en-US" sz="2000" dirty="0" smtClean="0">
                <a:latin typeface="Courier New" charset="0"/>
                <a:ea typeface="Courier New" charset="0"/>
                <a:cs typeface="Courier New" charset="0"/>
              </a:rPr>
              <a:t>char </a:t>
            </a:r>
            <a:r>
              <a:rPr lang="en-US" altLang="en-US" sz="2000" dirty="0" err="1" smtClean="0">
                <a:latin typeface="Courier New" charset="0"/>
                <a:ea typeface="Courier New" charset="0"/>
                <a:cs typeface="Courier New" charset="0"/>
              </a:rPr>
              <a:t>Nama</a:t>
            </a:r>
            <a:r>
              <a:rPr lang="en-US" altLang="en-US" sz="2000" dirty="0" smtClean="0">
                <a:latin typeface="Courier New" charset="0"/>
                <a:ea typeface="Courier New" charset="0"/>
                <a:cs typeface="Courier New" charset="0"/>
              </a:rPr>
              <a:t>[30];</a:t>
            </a:r>
          </a:p>
          <a:p>
            <a:pPr>
              <a:buFontTx/>
              <a:buNone/>
            </a:pPr>
            <a:r>
              <a:rPr lang="en-US" altLang="en-US" sz="20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en-US" sz="2000" dirty="0" smtClean="0">
                <a:latin typeface="Courier New" charset="0"/>
                <a:ea typeface="Courier New" charset="0"/>
                <a:cs typeface="Courier New" charset="0"/>
              </a:rPr>
              <a:t>char Prodi[15];</a:t>
            </a:r>
          </a:p>
          <a:p>
            <a:pPr>
              <a:buFontTx/>
              <a:buNone/>
            </a:pPr>
            <a:r>
              <a:rPr lang="en-US" altLang="en-US" sz="2000" dirty="0" smtClean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en-US" sz="2000" dirty="0" err="1" smtClean="0">
                <a:latin typeface="Courier New" charset="0"/>
                <a:ea typeface="Courier New" charset="0"/>
                <a:cs typeface="Courier New" charset="0"/>
              </a:rPr>
              <a:t>Mahasiswa</a:t>
            </a:r>
            <a:r>
              <a:rPr lang="en-US" altLang="en-US" sz="2000" dirty="0" smtClean="0">
                <a:latin typeface="Courier New" charset="0"/>
                <a:ea typeface="Courier New" charset="0"/>
                <a:cs typeface="Courier New" charset="0"/>
              </a:rPr>
              <a:t> *</a:t>
            </a:r>
            <a:r>
              <a:rPr lang="en-US" altLang="en-US" sz="2000" dirty="0" err="1" smtClean="0">
                <a:latin typeface="Courier New" charset="0"/>
                <a:ea typeface="Courier New" charset="0"/>
                <a:cs typeface="Courier New" charset="0"/>
              </a:rPr>
              <a:t>nextMhs</a:t>
            </a:r>
            <a:r>
              <a:rPr lang="en-US" altLang="en-US" sz="2000" dirty="0" smtClean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buFontTx/>
              <a:buNone/>
            </a:pPr>
            <a:r>
              <a:rPr lang="en-US" altLang="en-US" sz="2000" dirty="0" smtClean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en-US" sz="2000" dirty="0" err="1" smtClean="0">
                <a:latin typeface="Courier New" charset="0"/>
                <a:ea typeface="Courier New" charset="0"/>
                <a:cs typeface="Courier New" charset="0"/>
              </a:rPr>
              <a:t>Mahasiswa</a:t>
            </a:r>
            <a:r>
              <a:rPr lang="en-US" altLang="en-US" sz="2000" dirty="0" smtClean="0">
                <a:latin typeface="Courier New" charset="0"/>
                <a:ea typeface="Courier New" charset="0"/>
                <a:cs typeface="Courier New" charset="0"/>
              </a:rPr>
              <a:t> *</a:t>
            </a:r>
            <a:r>
              <a:rPr lang="en-US" altLang="en-US" sz="2000" dirty="0" err="1" smtClean="0">
                <a:latin typeface="Courier New" charset="0"/>
                <a:ea typeface="Courier New" charset="0"/>
                <a:cs typeface="Courier New" charset="0"/>
              </a:rPr>
              <a:t>prevMhs</a:t>
            </a:r>
            <a:r>
              <a:rPr lang="en-US" altLang="en-US" sz="2000" dirty="0" smtClean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buFontTx/>
              <a:buNone/>
            </a:pPr>
            <a:r>
              <a:rPr lang="en-US" altLang="en-US" sz="20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en-US" sz="2000" dirty="0" err="1" smtClean="0">
                <a:latin typeface="Courier New" charset="0"/>
                <a:ea typeface="Courier New" charset="0"/>
                <a:cs typeface="Courier New" charset="0"/>
              </a:rPr>
              <a:t>MataKuliah</a:t>
            </a:r>
            <a:r>
              <a:rPr lang="en-US" altLang="en-US" sz="2000" dirty="0" smtClean="0">
                <a:latin typeface="Courier New" charset="0"/>
                <a:ea typeface="Courier New" charset="0"/>
                <a:cs typeface="Courier New" charset="0"/>
              </a:rPr>
              <a:t> *next;</a:t>
            </a:r>
          </a:p>
          <a:p>
            <a:pPr>
              <a:buFontTx/>
              <a:buNone/>
            </a:pPr>
            <a:r>
              <a:rPr lang="en-US" altLang="en-US" sz="2000" dirty="0" smtClean="0">
                <a:latin typeface="Courier New" charset="0"/>
                <a:ea typeface="Courier New" charset="0"/>
                <a:cs typeface="Courier New" charset="0"/>
              </a:rPr>
              <a:t>};</a:t>
            </a:r>
          </a:p>
          <a:p>
            <a:pPr>
              <a:buFontTx/>
              <a:buNone/>
            </a:pPr>
            <a:r>
              <a:rPr lang="en-US" altLang="en-US" sz="2000" dirty="0" err="1">
                <a:latin typeface="Courier New" charset="0"/>
                <a:ea typeface="Courier New" charset="0"/>
                <a:cs typeface="Courier New" charset="0"/>
              </a:rPr>
              <a:t>s</a:t>
            </a:r>
            <a:r>
              <a:rPr lang="en-US" altLang="en-US" sz="2000" dirty="0" err="1" smtClean="0">
                <a:latin typeface="Courier New" charset="0"/>
                <a:ea typeface="Courier New" charset="0"/>
                <a:cs typeface="Courier New" charset="0"/>
              </a:rPr>
              <a:t>truct</a:t>
            </a:r>
            <a:r>
              <a:rPr lang="en-US" altLang="en-US" sz="20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000" dirty="0" err="1" smtClean="0">
                <a:latin typeface="Courier New" charset="0"/>
                <a:ea typeface="Courier New" charset="0"/>
                <a:cs typeface="Courier New" charset="0"/>
              </a:rPr>
              <a:t>simpulMK</a:t>
            </a:r>
            <a:r>
              <a:rPr lang="en-US" altLang="en-US" sz="2000" dirty="0" smtClean="0">
                <a:latin typeface="Courier New" charset="0"/>
                <a:ea typeface="Courier New" charset="0"/>
                <a:cs typeface="Courier New" charset="0"/>
              </a:rPr>
              <a:t> {</a:t>
            </a:r>
          </a:p>
          <a:p>
            <a:pPr>
              <a:buFontTx/>
              <a:buNone/>
            </a:pPr>
            <a:r>
              <a:rPr lang="en-US" altLang="en-US" sz="20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en-US" sz="2000" dirty="0" smtClean="0">
                <a:latin typeface="Courier New" charset="0"/>
                <a:ea typeface="Courier New" charset="0"/>
                <a:cs typeface="Courier New" charset="0"/>
              </a:rPr>
              <a:t>char </a:t>
            </a:r>
            <a:r>
              <a:rPr lang="en-US" altLang="en-US" sz="2000" dirty="0" err="1" smtClean="0">
                <a:latin typeface="Courier New" charset="0"/>
                <a:ea typeface="Courier New" charset="0"/>
                <a:cs typeface="Courier New" charset="0"/>
              </a:rPr>
              <a:t>KodeMK</a:t>
            </a:r>
            <a:r>
              <a:rPr lang="en-US" altLang="en-US" sz="2000" dirty="0" smtClean="0">
                <a:latin typeface="Courier New" charset="0"/>
                <a:ea typeface="Courier New" charset="0"/>
                <a:cs typeface="Courier New" charset="0"/>
              </a:rPr>
              <a:t>[6];</a:t>
            </a:r>
          </a:p>
          <a:p>
            <a:pPr>
              <a:buFontTx/>
              <a:buNone/>
            </a:pPr>
            <a:r>
              <a:rPr lang="en-US" altLang="en-US" sz="20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en-US" sz="2000" dirty="0" smtClean="0">
                <a:latin typeface="Courier New" charset="0"/>
                <a:ea typeface="Courier New" charset="0"/>
                <a:cs typeface="Courier New" charset="0"/>
              </a:rPr>
              <a:t>char </a:t>
            </a:r>
            <a:r>
              <a:rPr lang="en-US" altLang="en-US" sz="2000" dirty="0" err="1" smtClean="0">
                <a:latin typeface="Courier New" charset="0"/>
                <a:ea typeface="Courier New" charset="0"/>
                <a:cs typeface="Courier New" charset="0"/>
              </a:rPr>
              <a:t>NamaMK</a:t>
            </a:r>
            <a:r>
              <a:rPr lang="en-US" altLang="en-US" sz="2000" dirty="0" smtClean="0">
                <a:latin typeface="Courier New" charset="0"/>
                <a:ea typeface="Courier New" charset="0"/>
                <a:cs typeface="Courier New" charset="0"/>
              </a:rPr>
              <a:t>[15];</a:t>
            </a:r>
          </a:p>
          <a:p>
            <a:pPr>
              <a:buFontTx/>
              <a:buNone/>
            </a:pPr>
            <a:r>
              <a:rPr lang="en-US" altLang="en-US" sz="20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en-US" sz="2000" dirty="0" err="1" smtClean="0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en-US" sz="20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000" dirty="0" err="1" smtClean="0">
                <a:latin typeface="Courier New" charset="0"/>
                <a:ea typeface="Courier New" charset="0"/>
                <a:cs typeface="Courier New" charset="0"/>
              </a:rPr>
              <a:t>Nilai</a:t>
            </a:r>
            <a:r>
              <a:rPr lang="en-US" altLang="en-US" sz="2000" dirty="0" smtClean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buFontTx/>
              <a:buNone/>
            </a:pPr>
            <a:r>
              <a:rPr lang="en-US" altLang="en-US" sz="20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en-US" sz="2000" dirty="0" err="1" smtClean="0">
                <a:latin typeface="Courier New" charset="0"/>
                <a:ea typeface="Courier New" charset="0"/>
                <a:cs typeface="Courier New" charset="0"/>
              </a:rPr>
              <a:t>MataKuliah</a:t>
            </a:r>
            <a:r>
              <a:rPr lang="en-US" altLang="en-US" sz="2000" dirty="0" smtClean="0">
                <a:latin typeface="Courier New" charset="0"/>
                <a:ea typeface="Courier New" charset="0"/>
                <a:cs typeface="Courier New" charset="0"/>
              </a:rPr>
              <a:t> *</a:t>
            </a:r>
            <a:r>
              <a:rPr lang="en-US" altLang="en-US" sz="2000" dirty="0" err="1" smtClean="0">
                <a:latin typeface="Courier New" charset="0"/>
                <a:ea typeface="Courier New" charset="0"/>
                <a:cs typeface="Courier New" charset="0"/>
              </a:rPr>
              <a:t>nextMK</a:t>
            </a:r>
            <a:r>
              <a:rPr lang="en-US" altLang="en-US" sz="2000" dirty="0" smtClean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buFontTx/>
              <a:buNone/>
            </a:pPr>
            <a:r>
              <a:rPr lang="en-US" altLang="en-US" sz="2000" dirty="0" smtClean="0">
                <a:latin typeface="Courier New" charset="0"/>
                <a:ea typeface="Courier New" charset="0"/>
                <a:cs typeface="Courier New" charset="0"/>
              </a:rPr>
              <a:t>};</a:t>
            </a:r>
            <a:endParaRPr lang="en-US" altLang="en-US" sz="2000" dirty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855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 smtClean="0"/>
              <a:t>Alokasi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Simpul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Baru</a:t>
            </a:r>
            <a:endParaRPr lang="en-US" altLang="en-US" dirty="0" smtClean="0"/>
          </a:p>
        </p:txBody>
      </p:sp>
      <p:sp>
        <p:nvSpPr>
          <p:cNvPr id="921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E48DF0C-D3CD-4E48-A5A1-517653BDD66D}" type="slidenum">
              <a:rPr lang="en-US" altLang="en-US"/>
              <a:pPr eaLnBrk="1" hangingPunct="1"/>
              <a:t>8</a:t>
            </a:fld>
            <a:endParaRPr lang="en-US" altLang="en-US"/>
          </a:p>
        </p:txBody>
      </p:sp>
      <p:sp>
        <p:nvSpPr>
          <p:cNvPr id="9221" name="Text Box 14"/>
          <p:cNvSpPr txBox="1">
            <a:spLocks noChangeArrowheads="1"/>
          </p:cNvSpPr>
          <p:nvPr/>
        </p:nvSpPr>
        <p:spPr bwMode="auto">
          <a:xfrm>
            <a:off x="2528161" y="4129954"/>
            <a:ext cx="190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 err="1"/>
              <a:t>Jika</a:t>
            </a:r>
            <a:r>
              <a:rPr lang="en-US" altLang="en-US" dirty="0"/>
              <a:t> x=10, </a:t>
            </a:r>
            <a:r>
              <a:rPr lang="en-US" altLang="en-US" dirty="0" err="1"/>
              <a:t>maka</a:t>
            </a:r>
            <a:endParaRPr lang="en-US" altLang="en-US" dirty="0"/>
          </a:p>
        </p:txBody>
      </p:sp>
      <p:grpSp>
        <p:nvGrpSpPr>
          <p:cNvPr id="9222" name="Group 40"/>
          <p:cNvGrpSpPr>
            <a:grpSpLocks/>
          </p:cNvGrpSpPr>
          <p:nvPr/>
        </p:nvGrpSpPr>
        <p:grpSpPr bwMode="auto">
          <a:xfrm>
            <a:off x="4928461" y="4148548"/>
            <a:ext cx="1905000" cy="2043113"/>
            <a:chOff x="2496" y="2304"/>
            <a:chExt cx="1200" cy="1287"/>
          </a:xfrm>
        </p:grpSpPr>
        <p:sp>
          <p:nvSpPr>
            <p:cNvPr id="9223" name="Rectangle 21"/>
            <p:cNvSpPr>
              <a:spLocks noChangeArrowheads="1"/>
            </p:cNvSpPr>
            <p:nvPr/>
          </p:nvSpPr>
          <p:spPr bwMode="auto">
            <a:xfrm>
              <a:off x="2832" y="2304"/>
              <a:ext cx="480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24" name="Rectangle 22"/>
            <p:cNvSpPr>
              <a:spLocks noChangeArrowheads="1"/>
            </p:cNvSpPr>
            <p:nvPr/>
          </p:nvSpPr>
          <p:spPr bwMode="auto">
            <a:xfrm>
              <a:off x="2832" y="2592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25" name="Text Box 23"/>
            <p:cNvSpPr txBox="1">
              <a:spLocks noChangeArrowheads="1"/>
            </p:cNvSpPr>
            <p:nvPr/>
          </p:nvSpPr>
          <p:spPr bwMode="auto">
            <a:xfrm>
              <a:off x="2928" y="2352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dirty="0"/>
                <a:t>10</a:t>
              </a:r>
            </a:p>
          </p:txBody>
        </p:sp>
        <p:sp>
          <p:nvSpPr>
            <p:cNvPr id="9226" name="Line 24"/>
            <p:cNvSpPr>
              <a:spLocks noChangeShapeType="1"/>
            </p:cNvSpPr>
            <p:nvPr/>
          </p:nvSpPr>
          <p:spPr bwMode="auto">
            <a:xfrm flipH="1">
              <a:off x="2688" y="268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7" name="Line 25"/>
            <p:cNvSpPr>
              <a:spLocks noChangeShapeType="1"/>
            </p:cNvSpPr>
            <p:nvPr/>
          </p:nvSpPr>
          <p:spPr bwMode="auto">
            <a:xfrm>
              <a:off x="2640" y="292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8" name="Line 26"/>
            <p:cNvSpPr>
              <a:spLocks noChangeShapeType="1"/>
            </p:cNvSpPr>
            <p:nvPr/>
          </p:nvSpPr>
          <p:spPr bwMode="auto">
            <a:xfrm>
              <a:off x="2640" y="297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9" name="Line 27"/>
            <p:cNvSpPr>
              <a:spLocks noChangeShapeType="1"/>
            </p:cNvSpPr>
            <p:nvPr/>
          </p:nvSpPr>
          <p:spPr bwMode="auto">
            <a:xfrm flipH="1">
              <a:off x="2688" y="2688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0" name="Rectangle 28"/>
            <p:cNvSpPr>
              <a:spLocks noChangeArrowheads="1"/>
            </p:cNvSpPr>
            <p:nvPr/>
          </p:nvSpPr>
          <p:spPr bwMode="auto">
            <a:xfrm>
              <a:off x="2832" y="2784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31" name="Line 30"/>
            <p:cNvSpPr>
              <a:spLocks noChangeShapeType="1"/>
            </p:cNvSpPr>
            <p:nvPr/>
          </p:nvSpPr>
          <p:spPr bwMode="auto">
            <a:xfrm flipH="1">
              <a:off x="3456" y="288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2" name="Line 31"/>
            <p:cNvSpPr>
              <a:spLocks noChangeShapeType="1"/>
            </p:cNvSpPr>
            <p:nvPr/>
          </p:nvSpPr>
          <p:spPr bwMode="auto">
            <a:xfrm>
              <a:off x="3408" y="312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3" name="Line 32"/>
            <p:cNvSpPr>
              <a:spLocks noChangeShapeType="1"/>
            </p:cNvSpPr>
            <p:nvPr/>
          </p:nvSpPr>
          <p:spPr bwMode="auto">
            <a:xfrm>
              <a:off x="3408" y="316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4" name="Text Box 33"/>
            <p:cNvSpPr txBox="1">
              <a:spLocks noChangeArrowheads="1"/>
            </p:cNvSpPr>
            <p:nvPr/>
          </p:nvSpPr>
          <p:spPr bwMode="auto">
            <a:xfrm>
              <a:off x="3264" y="3168"/>
              <a:ext cx="4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null</a:t>
              </a:r>
            </a:p>
          </p:txBody>
        </p:sp>
        <p:sp>
          <p:nvSpPr>
            <p:cNvPr id="9235" name="Line 34"/>
            <p:cNvSpPr>
              <a:spLocks noChangeShapeType="1"/>
            </p:cNvSpPr>
            <p:nvPr/>
          </p:nvSpPr>
          <p:spPr bwMode="auto">
            <a:xfrm>
              <a:off x="3072" y="288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6" name="Text Box 35"/>
            <p:cNvSpPr txBox="1">
              <a:spLocks noChangeArrowheads="1"/>
            </p:cNvSpPr>
            <p:nvPr/>
          </p:nvSpPr>
          <p:spPr bwMode="auto">
            <a:xfrm>
              <a:off x="2496" y="3024"/>
              <a:ext cx="4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null</a:t>
              </a:r>
            </a:p>
          </p:txBody>
        </p:sp>
        <p:sp>
          <p:nvSpPr>
            <p:cNvPr id="9237" name="Line 37"/>
            <p:cNvSpPr>
              <a:spLocks noChangeShapeType="1"/>
            </p:cNvSpPr>
            <p:nvPr/>
          </p:nvSpPr>
          <p:spPr bwMode="auto">
            <a:xfrm flipV="1">
              <a:off x="3072" y="297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8" name="Text Box 38"/>
            <p:cNvSpPr txBox="1">
              <a:spLocks noChangeArrowheads="1"/>
            </p:cNvSpPr>
            <p:nvPr/>
          </p:nvSpPr>
          <p:spPr bwMode="auto">
            <a:xfrm>
              <a:off x="2736" y="3360"/>
              <a:ext cx="6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baru</a:t>
              </a: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1656769" y="2158124"/>
            <a:ext cx="8372184" cy="15696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baru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 =(</a:t>
            </a:r>
            <a:r>
              <a:rPr lang="en-US" altLang="en-US" sz="2400" dirty="0" err="1">
                <a:latin typeface="Courier New" charset="0"/>
                <a:ea typeface="Courier New" charset="0"/>
                <a:cs typeface="Courier New" charset="0"/>
              </a:rPr>
              <a:t>DNode</a:t>
            </a:r>
            <a:r>
              <a:rPr lang="en-US" altLang="en-US" sz="2400" dirty="0">
                <a:latin typeface="Courier New" charset="0"/>
                <a:ea typeface="Courier New" charset="0"/>
                <a:cs typeface="Courier New" charset="0"/>
              </a:rPr>
              <a:t> *) </a:t>
            </a:r>
            <a:r>
              <a:rPr lang="en-US" altLang="en-US" sz="2400" dirty="0" err="1">
                <a:latin typeface="Courier New" charset="0"/>
                <a:ea typeface="Courier New" charset="0"/>
                <a:cs typeface="Courier New" charset="0"/>
              </a:rPr>
              <a:t>malloc</a:t>
            </a:r>
            <a:r>
              <a:rPr lang="en-US" altLang="en-US" sz="2400" dirty="0">
                <a:latin typeface="Courier New" charset="0"/>
                <a:ea typeface="Courier New" charset="0"/>
                <a:cs typeface="Courier New" charset="0"/>
              </a:rPr>
              <a:t> (</a:t>
            </a:r>
            <a:r>
              <a:rPr lang="en-US" altLang="en-US" sz="2400" dirty="0" err="1">
                <a:latin typeface="Courier New" charset="0"/>
                <a:ea typeface="Courier New" charset="0"/>
                <a:cs typeface="Courier New" charset="0"/>
              </a:rPr>
              <a:t>sizeof</a:t>
            </a:r>
            <a:r>
              <a:rPr lang="en-US" altLang="en-US" sz="2400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altLang="en-US" sz="2400" dirty="0" err="1">
                <a:latin typeface="Courier New" charset="0"/>
                <a:ea typeface="Courier New" charset="0"/>
                <a:cs typeface="Courier New" charset="0"/>
              </a:rPr>
              <a:t>DNode</a:t>
            </a:r>
            <a:r>
              <a:rPr lang="en-US" altLang="en-US" sz="2400" dirty="0">
                <a:latin typeface="Courier New" charset="0"/>
                <a:ea typeface="Courier New" charset="0"/>
                <a:cs typeface="Courier New" charset="0"/>
              </a:rPr>
              <a:t>));</a:t>
            </a:r>
          </a:p>
          <a:p>
            <a:pPr>
              <a:buFontTx/>
              <a:buNone/>
            </a:pPr>
            <a:r>
              <a:rPr lang="en-US" altLang="en-US" sz="2400" dirty="0" err="1">
                <a:latin typeface="Courier New" charset="0"/>
                <a:ea typeface="Courier New" charset="0"/>
                <a:cs typeface="Courier New" charset="0"/>
              </a:rPr>
              <a:t>baru</a:t>
            </a:r>
            <a:r>
              <a:rPr lang="en-US" altLang="en-US" sz="2400" dirty="0">
                <a:latin typeface="Courier New" charset="0"/>
                <a:ea typeface="Courier New" charset="0"/>
                <a:cs typeface="Courier New" charset="0"/>
              </a:rPr>
              <a:t>-&gt;data=x;</a:t>
            </a:r>
          </a:p>
          <a:p>
            <a:pPr>
              <a:buFontTx/>
              <a:buNone/>
            </a:pPr>
            <a:r>
              <a:rPr lang="en-US" altLang="en-US" sz="2400" dirty="0" err="1">
                <a:latin typeface="Courier New" charset="0"/>
                <a:ea typeface="Courier New" charset="0"/>
                <a:cs typeface="Courier New" charset="0"/>
              </a:rPr>
              <a:t>baru</a:t>
            </a:r>
            <a:r>
              <a:rPr lang="en-US" altLang="en-US" sz="2400" dirty="0">
                <a:latin typeface="Courier New" charset="0"/>
                <a:ea typeface="Courier New" charset="0"/>
                <a:cs typeface="Courier New" charset="0"/>
              </a:rPr>
              <a:t>-&gt;next=NULL;</a:t>
            </a:r>
          </a:p>
          <a:p>
            <a:pPr>
              <a:buFontTx/>
              <a:buNone/>
            </a:pP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baru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-</a:t>
            </a:r>
            <a:r>
              <a:rPr lang="en-US" altLang="en-US" sz="2400" dirty="0">
                <a:latin typeface="Courier New" charset="0"/>
                <a:ea typeface="Courier New" charset="0"/>
                <a:cs typeface="Courier New" charset="0"/>
              </a:rPr>
              <a:t>&gt;</a:t>
            </a:r>
            <a:r>
              <a:rPr lang="en-US" altLang="en-US" sz="2400" dirty="0" err="1">
                <a:latin typeface="Courier New" charset="0"/>
                <a:ea typeface="Courier New" charset="0"/>
                <a:cs typeface="Courier New" charset="0"/>
              </a:rPr>
              <a:t>prev</a:t>
            </a:r>
            <a:r>
              <a:rPr lang="en-US" altLang="en-US" sz="2400" dirty="0">
                <a:latin typeface="Courier New" charset="0"/>
                <a:ea typeface="Courier New" charset="0"/>
                <a:cs typeface="Courier New" charset="0"/>
              </a:rPr>
              <a:t>=NULL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;</a:t>
            </a:r>
            <a:endParaRPr lang="en-US" altLang="en-US" sz="2400" dirty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682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Membentuk Simpul Awal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47675" indent="-447675" eaLnBrk="1" hangingPunct="1">
              <a:buFont typeface="Wingdings" charset="2"/>
              <a:buChar char="Ø"/>
            </a:pPr>
            <a:r>
              <a:rPr lang="en-US" altLang="en-US" sz="2800" i="1" dirty="0" smtClean="0"/>
              <a:t>head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dan</a:t>
            </a:r>
            <a:r>
              <a:rPr lang="en-US" altLang="en-US" sz="2800" dirty="0" smtClean="0"/>
              <a:t> </a:t>
            </a:r>
            <a:r>
              <a:rPr lang="en-US" altLang="en-US" sz="2800" i="1" dirty="0" smtClean="0"/>
              <a:t>tail </a:t>
            </a:r>
            <a:r>
              <a:rPr lang="en-US" altLang="en-US" sz="2800" dirty="0" err="1" smtClean="0"/>
              <a:t>menunjuk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awal</a:t>
            </a:r>
            <a:r>
              <a:rPr lang="en-US" altLang="en-US" sz="2800" dirty="0" smtClean="0"/>
              <a:t> list, </a:t>
            </a:r>
            <a:r>
              <a:rPr lang="en-US" altLang="en-US" sz="2800" dirty="0" err="1" smtClean="0"/>
              <a:t>karena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hanya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ada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satu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simpul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maka</a:t>
            </a:r>
            <a:r>
              <a:rPr lang="en-US" altLang="en-US" sz="2800" dirty="0" smtClean="0"/>
              <a:t> </a:t>
            </a:r>
            <a:r>
              <a:rPr lang="en-US" altLang="en-US" sz="2800" i="1" dirty="0" smtClean="0"/>
              <a:t>head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dan</a:t>
            </a:r>
            <a:r>
              <a:rPr lang="en-US" altLang="en-US" sz="2800" dirty="0" smtClean="0"/>
              <a:t> </a:t>
            </a:r>
            <a:r>
              <a:rPr lang="en-US" altLang="en-US" sz="2800" i="1" dirty="0" smtClean="0"/>
              <a:t>tail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menunjuk</a:t>
            </a:r>
            <a:r>
              <a:rPr lang="en-US" altLang="en-US" sz="2800" dirty="0" smtClean="0"/>
              <a:t> </a:t>
            </a:r>
            <a:r>
              <a:rPr lang="en-US" altLang="en-US" sz="2800" i="1" dirty="0" err="1" smtClean="0"/>
              <a:t>baru</a:t>
            </a:r>
            <a:r>
              <a:rPr lang="en-US" altLang="en-US" sz="2800" dirty="0" smtClean="0"/>
              <a:t>.</a:t>
            </a:r>
            <a:endParaRPr lang="en-US" altLang="en-US" sz="2800" dirty="0" smtClean="0"/>
          </a:p>
        </p:txBody>
      </p:sp>
      <p:sp>
        <p:nvSpPr>
          <p:cNvPr id="1024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EF79994-1134-4473-9E2C-FDEF58CAFF4B}" type="slidenum">
              <a:rPr lang="en-US" altLang="en-US"/>
              <a:pPr eaLnBrk="1" hangingPunct="1"/>
              <a:t>9</a:t>
            </a:fld>
            <a:endParaRPr lang="en-US" altLang="en-US"/>
          </a:p>
        </p:txBody>
      </p:sp>
      <p:grpSp>
        <p:nvGrpSpPr>
          <p:cNvPr id="10245" name="Group 58"/>
          <p:cNvGrpSpPr>
            <a:grpSpLocks/>
          </p:cNvGrpSpPr>
          <p:nvPr/>
        </p:nvGrpSpPr>
        <p:grpSpPr bwMode="auto">
          <a:xfrm>
            <a:off x="4335780" y="3934355"/>
            <a:ext cx="3581400" cy="2043113"/>
            <a:chOff x="1872" y="2304"/>
            <a:chExt cx="2256" cy="1287"/>
          </a:xfrm>
        </p:grpSpPr>
        <p:sp>
          <p:nvSpPr>
            <p:cNvPr id="10246" name="Rectangle 35"/>
            <p:cNvSpPr>
              <a:spLocks noChangeArrowheads="1"/>
            </p:cNvSpPr>
            <p:nvPr/>
          </p:nvSpPr>
          <p:spPr bwMode="auto">
            <a:xfrm>
              <a:off x="2784" y="2304"/>
              <a:ext cx="480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47" name="Rectangle 36"/>
            <p:cNvSpPr>
              <a:spLocks noChangeArrowheads="1"/>
            </p:cNvSpPr>
            <p:nvPr/>
          </p:nvSpPr>
          <p:spPr bwMode="auto">
            <a:xfrm>
              <a:off x="2784" y="2592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48" name="Text Box 37"/>
            <p:cNvSpPr txBox="1">
              <a:spLocks noChangeArrowheads="1"/>
            </p:cNvSpPr>
            <p:nvPr/>
          </p:nvSpPr>
          <p:spPr bwMode="auto">
            <a:xfrm>
              <a:off x="2880" y="2352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dirty="0"/>
                <a:t>10</a:t>
              </a:r>
            </a:p>
          </p:txBody>
        </p:sp>
        <p:sp>
          <p:nvSpPr>
            <p:cNvPr id="10249" name="Line 38"/>
            <p:cNvSpPr>
              <a:spLocks noChangeShapeType="1"/>
            </p:cNvSpPr>
            <p:nvPr/>
          </p:nvSpPr>
          <p:spPr bwMode="auto">
            <a:xfrm flipH="1">
              <a:off x="2640" y="268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0" name="Line 39"/>
            <p:cNvSpPr>
              <a:spLocks noChangeShapeType="1"/>
            </p:cNvSpPr>
            <p:nvPr/>
          </p:nvSpPr>
          <p:spPr bwMode="auto">
            <a:xfrm>
              <a:off x="2592" y="292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1" name="Line 40"/>
            <p:cNvSpPr>
              <a:spLocks noChangeShapeType="1"/>
            </p:cNvSpPr>
            <p:nvPr/>
          </p:nvSpPr>
          <p:spPr bwMode="auto">
            <a:xfrm>
              <a:off x="2592" y="297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2" name="Line 41"/>
            <p:cNvSpPr>
              <a:spLocks noChangeShapeType="1"/>
            </p:cNvSpPr>
            <p:nvPr/>
          </p:nvSpPr>
          <p:spPr bwMode="auto">
            <a:xfrm flipH="1">
              <a:off x="2640" y="2688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3" name="Rectangle 42"/>
            <p:cNvSpPr>
              <a:spLocks noChangeArrowheads="1"/>
            </p:cNvSpPr>
            <p:nvPr/>
          </p:nvSpPr>
          <p:spPr bwMode="auto">
            <a:xfrm>
              <a:off x="2784" y="2784"/>
              <a:ext cx="480" cy="192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54" name="Line 43"/>
            <p:cNvSpPr>
              <a:spLocks noChangeShapeType="1"/>
            </p:cNvSpPr>
            <p:nvPr/>
          </p:nvSpPr>
          <p:spPr bwMode="auto">
            <a:xfrm flipH="1">
              <a:off x="3408" y="288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5" name="Line 44"/>
            <p:cNvSpPr>
              <a:spLocks noChangeShapeType="1"/>
            </p:cNvSpPr>
            <p:nvPr/>
          </p:nvSpPr>
          <p:spPr bwMode="auto">
            <a:xfrm>
              <a:off x="3360" y="312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6" name="Line 45"/>
            <p:cNvSpPr>
              <a:spLocks noChangeShapeType="1"/>
            </p:cNvSpPr>
            <p:nvPr/>
          </p:nvSpPr>
          <p:spPr bwMode="auto">
            <a:xfrm>
              <a:off x="3360" y="316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7" name="Text Box 46"/>
            <p:cNvSpPr txBox="1">
              <a:spLocks noChangeArrowheads="1"/>
            </p:cNvSpPr>
            <p:nvPr/>
          </p:nvSpPr>
          <p:spPr bwMode="auto">
            <a:xfrm>
              <a:off x="3216" y="3168"/>
              <a:ext cx="4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null</a:t>
              </a:r>
            </a:p>
          </p:txBody>
        </p:sp>
        <p:sp>
          <p:nvSpPr>
            <p:cNvPr id="10258" name="Line 47"/>
            <p:cNvSpPr>
              <a:spLocks noChangeShapeType="1"/>
            </p:cNvSpPr>
            <p:nvPr/>
          </p:nvSpPr>
          <p:spPr bwMode="auto">
            <a:xfrm>
              <a:off x="3024" y="288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9" name="Text Box 48"/>
            <p:cNvSpPr txBox="1">
              <a:spLocks noChangeArrowheads="1"/>
            </p:cNvSpPr>
            <p:nvPr/>
          </p:nvSpPr>
          <p:spPr bwMode="auto">
            <a:xfrm>
              <a:off x="2448" y="3024"/>
              <a:ext cx="4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null</a:t>
              </a:r>
            </a:p>
          </p:txBody>
        </p:sp>
        <p:sp>
          <p:nvSpPr>
            <p:cNvPr id="10260" name="Line 49"/>
            <p:cNvSpPr>
              <a:spLocks noChangeShapeType="1"/>
            </p:cNvSpPr>
            <p:nvPr/>
          </p:nvSpPr>
          <p:spPr bwMode="auto">
            <a:xfrm flipV="1">
              <a:off x="3024" y="297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1" name="Text Box 50"/>
            <p:cNvSpPr txBox="1">
              <a:spLocks noChangeArrowheads="1"/>
            </p:cNvSpPr>
            <p:nvPr/>
          </p:nvSpPr>
          <p:spPr bwMode="auto">
            <a:xfrm>
              <a:off x="2688" y="3360"/>
              <a:ext cx="6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baru</a:t>
              </a:r>
            </a:p>
          </p:txBody>
        </p:sp>
        <p:sp>
          <p:nvSpPr>
            <p:cNvPr id="10262" name="Line 51"/>
            <p:cNvSpPr>
              <a:spLocks noChangeShapeType="1"/>
            </p:cNvSpPr>
            <p:nvPr/>
          </p:nvSpPr>
          <p:spPr bwMode="auto">
            <a:xfrm flipV="1">
              <a:off x="2400" y="2448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3" name="Text Box 52"/>
            <p:cNvSpPr txBox="1">
              <a:spLocks noChangeArrowheads="1"/>
            </p:cNvSpPr>
            <p:nvPr/>
          </p:nvSpPr>
          <p:spPr bwMode="auto">
            <a:xfrm>
              <a:off x="1872" y="2352"/>
              <a:ext cx="4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head</a:t>
              </a:r>
            </a:p>
          </p:txBody>
        </p:sp>
        <p:sp>
          <p:nvSpPr>
            <p:cNvPr id="10264" name="Line 55"/>
            <p:cNvSpPr>
              <a:spLocks noChangeShapeType="1"/>
            </p:cNvSpPr>
            <p:nvPr/>
          </p:nvSpPr>
          <p:spPr bwMode="auto">
            <a:xfrm flipH="1" flipV="1">
              <a:off x="3264" y="2448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5" name="Text Box 56"/>
            <p:cNvSpPr txBox="1">
              <a:spLocks noChangeArrowheads="1"/>
            </p:cNvSpPr>
            <p:nvPr/>
          </p:nvSpPr>
          <p:spPr bwMode="auto">
            <a:xfrm>
              <a:off x="3648" y="2352"/>
              <a:ext cx="4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tail</a:t>
              </a: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4335779" y="2937058"/>
            <a:ext cx="3831827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altLang="en-US" sz="2400" smtClean="0">
                <a:latin typeface="Courier New" charset="0"/>
                <a:ea typeface="Courier New" charset="0"/>
                <a:cs typeface="Courier New" charset="0"/>
              </a:rPr>
              <a:t>Head = tail </a:t>
            </a:r>
            <a:r>
              <a:rPr lang="en-US" altLang="en-US" sz="2400" dirty="0">
                <a:latin typeface="Courier New" charset="0"/>
                <a:ea typeface="Courier New" charset="0"/>
                <a:cs typeface="Courier New" charset="0"/>
              </a:rPr>
              <a:t>= </a:t>
            </a:r>
            <a:r>
              <a:rPr lang="en-US" altLang="en-US" sz="2400" dirty="0" err="1">
                <a:latin typeface="Courier New" charset="0"/>
                <a:ea typeface="Courier New" charset="0"/>
                <a:cs typeface="Courier New" charset="0"/>
              </a:rPr>
              <a:t>baru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;</a:t>
            </a:r>
            <a:endParaRPr lang="en-US" altLang="en-US" sz="2400" dirty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7753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498</TotalTime>
  <Words>1943</Words>
  <Application>Microsoft Macintosh PowerPoint</Application>
  <PresentationFormat>Widescreen</PresentationFormat>
  <Paragraphs>745</Paragraphs>
  <Slides>73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73</vt:i4>
      </vt:variant>
    </vt:vector>
  </HeadingPairs>
  <TitlesOfParts>
    <vt:vector size="80" baseType="lpstr">
      <vt:lpstr>Aharoni</vt:lpstr>
      <vt:lpstr>Calibri</vt:lpstr>
      <vt:lpstr>Calibri Light</vt:lpstr>
      <vt:lpstr>Courier New</vt:lpstr>
      <vt:lpstr>Wingdings</vt:lpstr>
      <vt:lpstr>Arial</vt:lpstr>
      <vt:lpstr>Retrospect</vt:lpstr>
      <vt:lpstr>05. Double Linked List</vt:lpstr>
      <vt:lpstr>Capaian Pembelajaran</vt:lpstr>
      <vt:lpstr>Materi</vt:lpstr>
      <vt:lpstr>Double Linked List</vt:lpstr>
      <vt:lpstr>Double Linked List</vt:lpstr>
      <vt:lpstr>Deklarasi Simpul pada Double Linked List</vt:lpstr>
      <vt:lpstr>Variabel head, tail dan baru</vt:lpstr>
      <vt:lpstr>Alokasi Simpul Baru</vt:lpstr>
      <vt:lpstr>Membentuk Simpul Awal</vt:lpstr>
      <vt:lpstr>Operasi pada Double Linked List</vt:lpstr>
      <vt:lpstr>Operasi Mencetak Simpul</vt:lpstr>
      <vt:lpstr>Mencetak dari head ke  tail</vt:lpstr>
      <vt:lpstr>Mencetak dari tail ke  head</vt:lpstr>
      <vt:lpstr>Operasi Menyisipkan Simpul</vt:lpstr>
      <vt:lpstr>Sisip Awal List</vt:lpstr>
      <vt:lpstr>Sisip Awal List</vt:lpstr>
      <vt:lpstr>Sisip Awal List</vt:lpstr>
      <vt:lpstr>Sisip Awal List</vt:lpstr>
      <vt:lpstr>Sisip Awal List</vt:lpstr>
      <vt:lpstr>Sisip Akhir List</vt:lpstr>
      <vt:lpstr>Sisip Akhir List</vt:lpstr>
      <vt:lpstr>Sisip Akhir List</vt:lpstr>
      <vt:lpstr>Sisip Akhir List</vt:lpstr>
      <vt:lpstr>Sisip Akhir List</vt:lpstr>
      <vt:lpstr>Sisip Setelah Simpul x (misal x=10)</vt:lpstr>
      <vt:lpstr>Sisip Setelah Simpul x (misal x=10)</vt:lpstr>
      <vt:lpstr>Sisip Setelah Simpul x (misal x=10)</vt:lpstr>
      <vt:lpstr>Sisip Setelah Simpul x (misal x=10)</vt:lpstr>
      <vt:lpstr>Sisip Setelah Simpul x (misal x=10)</vt:lpstr>
      <vt:lpstr>Sisip Setelah Simpul x (misal x=10)</vt:lpstr>
      <vt:lpstr>Sisip Setelah Simpul Tertentu</vt:lpstr>
      <vt:lpstr>Sisip Setelah Simpul Tertentu</vt:lpstr>
      <vt:lpstr>Sisip Sebelum Simpul x (misal x=5)</vt:lpstr>
      <vt:lpstr>Sisip Sebelum Simpul x (misal x=5)</vt:lpstr>
      <vt:lpstr>Sisip Sebelum Simpul x (misal x=5)</vt:lpstr>
      <vt:lpstr>Sisip Sebelum Simpul x (misal x=5)</vt:lpstr>
      <vt:lpstr>Sisip Sebelum Simpul x (misal x=5)</vt:lpstr>
      <vt:lpstr>Sisip Sebelum Simpul x (misal x=5)</vt:lpstr>
      <vt:lpstr>Sisip Sebelum Simpul Tertentu</vt:lpstr>
      <vt:lpstr>Sisip Sebelum Simpul Tertentu</vt:lpstr>
      <vt:lpstr>Operasi Menghapus Simpul</vt:lpstr>
      <vt:lpstr>Fungsi free_DNode</vt:lpstr>
      <vt:lpstr>Hapus Simpul Awal</vt:lpstr>
      <vt:lpstr>Hapus Simpul Awal</vt:lpstr>
      <vt:lpstr>Hapus Simpul Awal</vt:lpstr>
      <vt:lpstr>Hapus Simpul Awal</vt:lpstr>
      <vt:lpstr>Hapus Simpul Awal</vt:lpstr>
      <vt:lpstr>Hapus Simpul Awal</vt:lpstr>
      <vt:lpstr>Hapus Simpul Akhir</vt:lpstr>
      <vt:lpstr>Hapus Simpul Akhir</vt:lpstr>
      <vt:lpstr>Hapus Simpul Akhir</vt:lpstr>
      <vt:lpstr>Hapus Simpul Akhir</vt:lpstr>
      <vt:lpstr>Hapus Simpul Akhir</vt:lpstr>
      <vt:lpstr>Hapus Simpul Akhir</vt:lpstr>
      <vt:lpstr>Hapus Simpul Tertentu (misal x=3)</vt:lpstr>
      <vt:lpstr>Hapus Simpul Tertentu (misal x=3)</vt:lpstr>
      <vt:lpstr>Hapus Simpul Tertentu (misal x=3)</vt:lpstr>
      <vt:lpstr>Hapus Simpul Tertentu (misal x=3)</vt:lpstr>
      <vt:lpstr>Hapus Simpul Tertentu (misal x=3)</vt:lpstr>
      <vt:lpstr>Hapus Simpul Tertentu</vt:lpstr>
      <vt:lpstr>Hapus Simpul Tertentu</vt:lpstr>
      <vt:lpstr>Implementasi Queue dengan Double Linked List</vt:lpstr>
      <vt:lpstr>Deklarasi Queue dengan Double Linked List</vt:lpstr>
      <vt:lpstr>Fungsi pada Queue</vt:lpstr>
      <vt:lpstr>Fungsi Inisialisasi</vt:lpstr>
      <vt:lpstr>Fungsi Kosong</vt:lpstr>
      <vt:lpstr>Fungsi Enqueue</vt:lpstr>
      <vt:lpstr>Fungsi Dequeue</vt:lpstr>
      <vt:lpstr>Rangkuman</vt:lpstr>
      <vt:lpstr>Latihan</vt:lpstr>
      <vt:lpstr>Latihan</vt:lpstr>
      <vt:lpstr>Project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Desain Riset  Sistem Estimasi Usia Berdasarkan Citra Radiograf Gigi Sebagai Alat Bantu Proses Identifikasi</dc:title>
  <dc:creator>Microsoft Office User</dc:creator>
  <cp:lastModifiedBy>Microsoft Office User</cp:lastModifiedBy>
  <cp:revision>51</cp:revision>
  <dcterms:created xsi:type="dcterms:W3CDTF">2016-11-07T15:49:39Z</dcterms:created>
  <dcterms:modified xsi:type="dcterms:W3CDTF">2016-12-18T12:31:59Z</dcterms:modified>
</cp:coreProperties>
</file>