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266" r:id="rId16"/>
    <p:sldId id="30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37"/>
  </p:normalViewPr>
  <p:slideViewPr>
    <p:cSldViewPr snapToGrid="0" snapToObjects="1">
      <p:cViewPr varScale="1">
        <p:scale>
          <a:sx n="82" d="100"/>
          <a:sy n="82" d="100"/>
        </p:scale>
        <p:origin x="20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03. Queue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smtClean="0"/>
              <a:t>YULIANA SETIOWATI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021963A-5C31-4BE7-83D1-A599C4E102A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Inisialisasi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41338" indent="-541338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err="1"/>
              <a:t>Menginisialisasi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count </a:t>
            </a:r>
            <a:r>
              <a:rPr lang="en-US" altLang="en-US" sz="2800" dirty="0" err="1" smtClean="0"/>
              <a:t>sama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0</a:t>
            </a:r>
            <a:endParaRPr lang="en-US" altLang="en-US" sz="2800" dirty="0"/>
          </a:p>
          <a:p>
            <a:pPr marL="541338" indent="-541338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err="1"/>
              <a:t>Menginisialisasi</a:t>
            </a:r>
            <a:r>
              <a:rPr lang="en-US" altLang="en-US" sz="2800" dirty="0"/>
              <a:t> front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rear </a:t>
            </a:r>
            <a:r>
              <a:rPr lang="en-US" altLang="en-US" sz="2800" dirty="0" err="1"/>
              <a:t>menunjuk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indeks</a:t>
            </a:r>
            <a:r>
              <a:rPr lang="en-US" altLang="en-US" sz="2800" dirty="0"/>
              <a:t> 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54121" y="3208150"/>
            <a:ext cx="7144718" cy="24191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Inisialisasi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(Queue *q)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	q-&gt;count=0;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 q-&gt;front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 q-&gt;rear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E85372A-5627-43D8-9CFF-62AB13D00A3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Penuh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>
              <a:buFont typeface="Wingdings" charset="2"/>
              <a:buChar char="Ø"/>
            </a:pP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pengecekan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apakah</a:t>
            </a:r>
            <a:r>
              <a:rPr lang="en-US" altLang="en-US" sz="2800" dirty="0"/>
              <a:t> queue </a:t>
            </a:r>
            <a:r>
              <a:rPr lang="en-US" altLang="en-US" sz="2800" dirty="0" err="1"/>
              <a:t>Penuh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count </a:t>
            </a:r>
            <a:r>
              <a:rPr lang="en-US" altLang="en-US" sz="2800" dirty="0" err="1"/>
              <a:t>bernilai</a:t>
            </a:r>
            <a:r>
              <a:rPr lang="en-US" altLang="en-US" sz="2800" dirty="0"/>
              <a:t> MAX)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penuh</a:t>
            </a:r>
            <a:r>
              <a:rPr lang="en-US" altLang="en-US" sz="2800" dirty="0"/>
              <a:t> return value=1, </a:t>
            </a:r>
            <a:r>
              <a:rPr lang="en-US" altLang="en-US" sz="2800" dirty="0" err="1"/>
              <a:t>sebaliknya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return value=0</a:t>
            </a:r>
            <a:r>
              <a:rPr lang="en-US" altLang="en-US" sz="2800" dirty="0"/>
              <a:t>)</a:t>
            </a:r>
          </a:p>
          <a:p>
            <a:pPr marL="447675" indent="-447675">
              <a:buFont typeface="Wingdings" charset="2"/>
              <a:buChar char="Ø"/>
            </a:pPr>
            <a:r>
              <a:rPr lang="en-US" altLang="en-US" sz="2800" dirty="0" err="1"/>
              <a:t>Digunakan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ENQUEUE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54121" y="3857414"/>
            <a:ext cx="7144718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Penuh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(Queue *q)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return (q-&gt;count==MAX);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EEAA854-E2C9-45F2-9CB9-B13A4A2F76C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Kosong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>
              <a:buFont typeface="Wingdings" charset="2"/>
              <a:buChar char="Ø"/>
            </a:pP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pengecekan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apakah</a:t>
            </a:r>
            <a:r>
              <a:rPr lang="en-US" altLang="en-US" sz="2800" dirty="0"/>
              <a:t> queue </a:t>
            </a:r>
            <a:r>
              <a:rPr lang="en-US" altLang="en-US" sz="2800" dirty="0" err="1"/>
              <a:t>Kosong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count </a:t>
            </a:r>
            <a:r>
              <a:rPr lang="en-US" altLang="en-US" sz="2800" dirty="0" err="1"/>
              <a:t>bernilai</a:t>
            </a:r>
            <a:r>
              <a:rPr lang="en-US" altLang="en-US" sz="2800" dirty="0"/>
              <a:t> 0)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kosong</a:t>
            </a:r>
            <a:r>
              <a:rPr lang="en-US" altLang="en-US" sz="2800" dirty="0"/>
              <a:t> return value=1, </a:t>
            </a:r>
            <a:r>
              <a:rPr lang="en-US" altLang="en-US" sz="2800" dirty="0" err="1"/>
              <a:t>sebaliknya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return value=0</a:t>
            </a:r>
            <a:r>
              <a:rPr lang="en-US" altLang="en-US" sz="2800" dirty="0"/>
              <a:t>)</a:t>
            </a:r>
          </a:p>
          <a:p>
            <a:pPr marL="447675" indent="-447675">
              <a:buFont typeface="Wingdings" charset="2"/>
              <a:buChar char="Ø"/>
            </a:pPr>
            <a:r>
              <a:rPr lang="en-US" altLang="en-US" sz="2800" dirty="0" err="1"/>
              <a:t>Digunakan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DEQUEUE</a:t>
            </a:r>
            <a:endParaRPr lang="en-US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54121" y="4161586"/>
            <a:ext cx="7144718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(Queue *q)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return (q-&gt;count==0);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DFAF29C-1687-4E1B-98B1-DE17B124422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ENQUEUE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Bila</a:t>
            </a:r>
            <a:r>
              <a:rPr lang="en-US" altLang="en-US" sz="2400" dirty="0"/>
              <a:t> array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 (count=MAX),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Enqueue</a:t>
            </a:r>
            <a:endParaRPr lang="en-US" altLang="en-US" sz="2400" dirty="0"/>
          </a:p>
          <a:p>
            <a:pPr marL="447675" indent="-447675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Menyimpan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posisi</a:t>
            </a:r>
            <a:r>
              <a:rPr lang="en-US" altLang="en-US" sz="2400" dirty="0"/>
              <a:t> rear</a:t>
            </a:r>
          </a:p>
          <a:p>
            <a:pPr marL="447675" indent="-447675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400" dirty="0" err="1"/>
              <a:t>Setelah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penyimpanan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posisi</a:t>
            </a:r>
            <a:r>
              <a:rPr lang="en-US" altLang="en-US" sz="2400" dirty="0"/>
              <a:t> rear di-increment (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circular queue), </a:t>
            </a:r>
            <a:r>
              <a:rPr lang="en-US" altLang="en-US" sz="2400" dirty="0"/>
              <a:t>count </a:t>
            </a:r>
            <a:r>
              <a:rPr lang="en-US" altLang="en-US" sz="2400" dirty="0" smtClean="0"/>
              <a:t>di-increment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3718382"/>
            <a:ext cx="10402462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Enqueue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(Queue *q,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if(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Penuh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(q))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(“Queue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Penuh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, Data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tidak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dapat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disimpan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\n”);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q-&gt;item[q-&gt;rear]=x;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q-&gt;rear =(q-&gt;rear+1) % MAX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q-&gt;count++;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4FF3AAC-79AF-43C4-87C9-318157CC7F4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DEQUEUE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451" y="1845734"/>
            <a:ext cx="11360257" cy="4023360"/>
          </a:xfrm>
        </p:spPr>
        <p:txBody>
          <a:bodyPr>
            <a:normAutofit/>
          </a:bodyPr>
          <a:lstStyle/>
          <a:p>
            <a:pPr marL="447675" indent="-447675">
              <a:lnSpc>
                <a:spcPct val="80000"/>
              </a:lnSpc>
              <a:buFont typeface="Wingdings" charset="2"/>
              <a:buChar char="Ø"/>
            </a:pPr>
            <a:r>
              <a:rPr lang="en-US" altLang="en-US" dirty="0" err="1"/>
              <a:t>Bila</a:t>
            </a:r>
            <a:r>
              <a:rPr lang="en-US" altLang="en-US" dirty="0"/>
              <a:t> array </a:t>
            </a:r>
            <a:r>
              <a:rPr lang="en-US" altLang="en-US" dirty="0" err="1"/>
              <a:t>Kosong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operasi</a:t>
            </a:r>
            <a:r>
              <a:rPr lang="en-US" altLang="en-US" dirty="0"/>
              <a:t> </a:t>
            </a:r>
            <a:r>
              <a:rPr lang="en-US" altLang="en-US" dirty="0" err="1"/>
              <a:t>Dequeue</a:t>
            </a:r>
            <a:endParaRPr lang="en-US" altLang="en-US" dirty="0"/>
          </a:p>
          <a:p>
            <a:pPr marL="447675" indent="-447675">
              <a:lnSpc>
                <a:spcPct val="80000"/>
              </a:lnSpc>
              <a:buFont typeface="Wingdings" charset="2"/>
              <a:buChar char="Ø"/>
            </a:pPr>
            <a:r>
              <a:rPr lang="en-US" altLang="en-US" dirty="0" err="1"/>
              <a:t>Mengambil</a:t>
            </a:r>
            <a:r>
              <a:rPr lang="en-US" altLang="en-US" dirty="0"/>
              <a:t> data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posisi</a:t>
            </a:r>
            <a:r>
              <a:rPr lang="en-US" altLang="en-US" dirty="0"/>
              <a:t> front</a:t>
            </a:r>
          </a:p>
          <a:p>
            <a:pPr marL="447675" indent="-447675">
              <a:lnSpc>
                <a:spcPct val="80000"/>
              </a:lnSpc>
              <a:buFont typeface="Wingdings" charset="2"/>
              <a:buChar char="Ø"/>
            </a:pPr>
            <a:r>
              <a:rPr lang="en-US" altLang="en-US" dirty="0" err="1"/>
              <a:t>Setelah</a:t>
            </a:r>
            <a:r>
              <a:rPr lang="en-US" altLang="en-US" dirty="0"/>
              <a:t> </a:t>
            </a:r>
            <a:r>
              <a:rPr lang="en-US" altLang="en-US" dirty="0" err="1"/>
              <a:t>mengambil</a:t>
            </a:r>
            <a:r>
              <a:rPr lang="en-US" altLang="en-US" dirty="0"/>
              <a:t> data </a:t>
            </a:r>
            <a:r>
              <a:rPr lang="en-US" altLang="en-US" dirty="0" err="1"/>
              <a:t>posisi</a:t>
            </a:r>
            <a:r>
              <a:rPr lang="en-US" altLang="en-US" dirty="0"/>
              <a:t> front di-increment (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smtClean="0"/>
              <a:t>circular queue), </a:t>
            </a:r>
            <a:r>
              <a:rPr lang="en-US" altLang="en-US" dirty="0"/>
              <a:t>count </a:t>
            </a:r>
            <a:r>
              <a:rPr lang="en-US" altLang="en-US" dirty="0" smtClean="0"/>
              <a:t>di-decrement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2263" y="3102917"/>
            <a:ext cx="10402462" cy="35394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Dequeue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(Queue *q)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if(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(q))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(“Queue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tidak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dapat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mengambil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data\n”);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return ‘ ‘;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temp=q-&gt;item[q-&gt;front];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q-&gt;front = (q-&gt;front+1) % MAX;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q-&gt;count--;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  return(temp);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Queue </a:t>
            </a:r>
            <a:r>
              <a:rPr lang="en-US" altLang="en-US" sz="2800" dirty="0" err="1" smtClean="0"/>
              <a:t>merupakan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konsep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penyimpanan</a:t>
            </a:r>
            <a:r>
              <a:rPr lang="en-US" altLang="en-US" sz="2800" dirty="0" smtClean="0"/>
              <a:t> item </a:t>
            </a:r>
            <a:r>
              <a:rPr lang="en-US" altLang="en-US" sz="2800" dirty="0" err="1" smtClean="0"/>
              <a:t>secara</a:t>
            </a:r>
            <a:r>
              <a:rPr lang="en-US" altLang="en-US" sz="2800" dirty="0" smtClean="0"/>
              <a:t> FIFO, item yang </a:t>
            </a:r>
            <a:r>
              <a:rPr lang="en-US" altLang="en-US" sz="2800" dirty="0" err="1" smtClean="0"/>
              <a:t>masuk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dahulu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keluar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dahulu</a:t>
            </a:r>
            <a:endParaRPr lang="en-US" altLang="en-US" sz="2800" dirty="0" smtClean="0"/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Elemen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Queue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: item yang </a:t>
            </a:r>
            <a:r>
              <a:rPr lang="en-US" altLang="en-US" sz="2800" dirty="0" err="1" smtClean="0"/>
              <a:t>disimpan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penyimpan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penunjuk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depan</a:t>
            </a:r>
            <a:r>
              <a:rPr lang="en-US" altLang="en-US" sz="2800" dirty="0" smtClean="0"/>
              <a:t> (front), </a:t>
            </a:r>
            <a:r>
              <a:rPr lang="en-US" altLang="en-US" sz="2800" dirty="0" err="1" smtClean="0"/>
              <a:t>penunjuk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belakang</a:t>
            </a:r>
            <a:r>
              <a:rPr lang="en-US" altLang="en-US" sz="2800" dirty="0" smtClean="0"/>
              <a:t> (rear)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jumlah</a:t>
            </a:r>
            <a:r>
              <a:rPr lang="en-US" altLang="en-US" sz="2800" dirty="0" smtClean="0"/>
              <a:t> item (count)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Queue : ENQUEUE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DEQUEUE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tambahan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Queue : </a:t>
            </a:r>
            <a:r>
              <a:rPr lang="en-US" altLang="en-US" sz="2800" dirty="0" err="1" smtClean="0"/>
              <a:t>Inisialisasi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Penuh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Kosong</a:t>
            </a:r>
            <a:endParaRPr lang="en-US" altLang="en-US" sz="2800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30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96BC94E-7351-4628-B25F-DA96253DBE8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Latihan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Buatlah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operasi</a:t>
            </a:r>
            <a:r>
              <a:rPr lang="en-US" altLang="en-US" sz="3200" dirty="0"/>
              <a:t> shift </a:t>
            </a:r>
            <a:r>
              <a:rPr lang="en-US" altLang="en-US" sz="3200" dirty="0" err="1"/>
              <a:t>menggunakan</a:t>
            </a:r>
            <a:r>
              <a:rPr lang="en-US" altLang="en-US" sz="3200" dirty="0"/>
              <a:t> queue</a:t>
            </a:r>
          </a:p>
          <a:p>
            <a:pPr lvl="1"/>
            <a:r>
              <a:rPr lang="en-US" altLang="en-US" sz="2800" dirty="0"/>
              <a:t>Input : </a:t>
            </a:r>
            <a:r>
              <a:rPr lang="en-US" altLang="en-US" sz="2800" dirty="0" err="1"/>
              <a:t>bilangan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desimal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shift</a:t>
            </a:r>
          </a:p>
          <a:p>
            <a:pPr lvl="1"/>
            <a:r>
              <a:rPr lang="en-US" altLang="en-US" sz="2800" dirty="0"/>
              <a:t>Output : </a:t>
            </a:r>
            <a:r>
              <a:rPr lang="en-US" altLang="en-US" sz="2800" dirty="0" err="1"/>
              <a:t>bilangan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desimal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setelah</a:t>
            </a:r>
            <a:r>
              <a:rPr lang="en-US" altLang="en-US" sz="2800" dirty="0"/>
              <a:t> shift</a:t>
            </a:r>
          </a:p>
          <a:p>
            <a:pPr lvl="1">
              <a:buFontTx/>
              <a:buNone/>
            </a:pPr>
            <a:r>
              <a:rPr lang="en-US" altLang="en-US" sz="2800" dirty="0" err="1"/>
              <a:t>Contoh</a:t>
            </a:r>
            <a:r>
              <a:rPr lang="en-US" altLang="en-US" sz="2800" dirty="0"/>
              <a:t> :</a:t>
            </a:r>
          </a:p>
          <a:p>
            <a:pPr marL="1114425" lvl="1" indent="-201613"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Masukkan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bilangan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desimal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: 25</a:t>
            </a:r>
          </a:p>
          <a:p>
            <a:pPr marL="1114425" lvl="1" indent="-201613"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Masukkan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jumlah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shift : 3</a:t>
            </a:r>
          </a:p>
          <a:p>
            <a:pPr marL="1114425" lvl="1" indent="-201613"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Bilangan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desimal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setelah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shift : 7</a:t>
            </a:r>
          </a:p>
        </p:txBody>
      </p:sp>
    </p:spTree>
    <p:extLst>
      <p:ext uri="{BB962C8B-B14F-4D97-AF65-F5344CB8AC3E}">
        <p14:creationId xmlns:p14="http://schemas.microsoft.com/office/powerpoint/2010/main" val="19212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mengerti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stack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queue.</a:t>
            </a:r>
          </a:p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queue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memecahkan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15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2D1CB25-EC44-4BBA-8854-A83115F0920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Materi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87375" indent="-587375">
              <a:buFont typeface="Wingdings" charset="2"/>
              <a:buChar char="v"/>
            </a:pPr>
            <a:r>
              <a:rPr lang="en-US" altLang="en-US" sz="3600" dirty="0" err="1"/>
              <a:t>Apakah</a:t>
            </a:r>
            <a:r>
              <a:rPr lang="en-US" altLang="en-US" sz="3600" dirty="0"/>
              <a:t> Queue </a:t>
            </a:r>
            <a:r>
              <a:rPr lang="en-US" altLang="en-US" sz="3600" dirty="0" err="1"/>
              <a:t>itu</a:t>
            </a:r>
            <a:r>
              <a:rPr lang="en-US" altLang="en-US" sz="3600" dirty="0"/>
              <a:t>?</a:t>
            </a:r>
          </a:p>
          <a:p>
            <a:pPr marL="587375" indent="-587375">
              <a:buFont typeface="Wingdings" charset="2"/>
              <a:buChar char="v"/>
            </a:pPr>
            <a:r>
              <a:rPr lang="en-US" altLang="en-US" sz="3600" dirty="0" err="1"/>
              <a:t>Operasi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pada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Queue : ENQUEUE </a:t>
            </a:r>
            <a:r>
              <a:rPr lang="en-US" altLang="en-US" sz="3600" dirty="0" err="1" smtClean="0"/>
              <a:t>dan</a:t>
            </a:r>
            <a:r>
              <a:rPr lang="en-US" altLang="en-US" sz="3600" dirty="0" smtClean="0"/>
              <a:t> DEQUEUE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125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E90FA383-D4AD-4888-A0E4-0803A5D959C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Apakah Queue itu?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01638" indent="-401638">
              <a:buFont typeface="Wingdings" charset="2"/>
              <a:buChar char="Ø"/>
            </a:pPr>
            <a:r>
              <a:rPr lang="en-US" altLang="en-US" sz="3200" dirty="0" err="1"/>
              <a:t>Merupakan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konsep</a:t>
            </a:r>
            <a:r>
              <a:rPr lang="en-US" altLang="en-US" sz="3200" dirty="0"/>
              <a:t> First In First Out (FIFO)</a:t>
            </a:r>
          </a:p>
          <a:p>
            <a:pPr marL="401638" indent="-401638">
              <a:buFont typeface="Wingdings" charset="2"/>
              <a:buChar char="Ø"/>
            </a:pPr>
            <a:r>
              <a:rPr lang="en-US" altLang="en-US" sz="3200" dirty="0"/>
              <a:t>Data yang </a:t>
            </a:r>
            <a:r>
              <a:rPr lang="en-US" altLang="en-US" sz="3200" dirty="0" err="1"/>
              <a:t>disimpan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pertama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diambil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lebih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dahulu</a:t>
            </a:r>
            <a:endParaRPr lang="en-US" altLang="en-US" sz="3200" dirty="0" smtClean="0"/>
          </a:p>
          <a:p>
            <a:pPr marL="401638" indent="-401638">
              <a:buFont typeface="Wingdings" charset="2"/>
              <a:buChar char="Ø"/>
            </a:pPr>
            <a:r>
              <a:rPr lang="en-US" altLang="en-US" sz="3200" dirty="0" err="1" smtClean="0"/>
              <a:t>Implementasi</a:t>
            </a:r>
            <a:r>
              <a:rPr lang="en-US" altLang="en-US" sz="3200" dirty="0" smtClean="0"/>
              <a:t> queue </a:t>
            </a:r>
            <a:r>
              <a:rPr lang="en-US" altLang="en-US" sz="3200" dirty="0" err="1" smtClean="0"/>
              <a:t>dapat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menggunakan</a:t>
            </a:r>
            <a:r>
              <a:rPr lang="en-US" altLang="en-US" sz="3200" dirty="0" smtClean="0"/>
              <a:t> array </a:t>
            </a:r>
            <a:r>
              <a:rPr lang="en-US" altLang="en-US" sz="3200" dirty="0" err="1" smtClean="0"/>
              <a:t>atau</a:t>
            </a:r>
            <a:r>
              <a:rPr lang="en-US" altLang="en-US" sz="3200" dirty="0" smtClean="0"/>
              <a:t> linked list</a:t>
            </a:r>
          </a:p>
          <a:p>
            <a:pPr marL="401638" indent="-401638">
              <a:buFont typeface="Wingdings" charset="2"/>
              <a:buChar char="Ø"/>
            </a:pP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err="1" smtClean="0"/>
              <a:t>mplementasi</a:t>
            </a:r>
            <a:r>
              <a:rPr lang="en-US" altLang="en-US" sz="3200" dirty="0" smtClean="0"/>
              <a:t> queue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array, </a:t>
            </a:r>
            <a:r>
              <a:rPr lang="en-US" altLang="en-US" sz="3200" dirty="0" err="1" smtClean="0"/>
              <a:t>kemungkinan</a:t>
            </a:r>
            <a:r>
              <a:rPr lang="en-US" altLang="en-US" sz="3200" dirty="0" smtClean="0"/>
              <a:t> queue </a:t>
            </a:r>
            <a:r>
              <a:rPr lang="en-US" altLang="en-US" sz="3200" dirty="0" err="1" smtClean="0"/>
              <a:t>bisa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penuh</a:t>
            </a:r>
            <a:endParaRPr lang="en-US" altLang="en-US" sz="3200" dirty="0" smtClean="0"/>
          </a:p>
          <a:p>
            <a:pPr marL="401638" indent="-401638">
              <a:buFont typeface="Wingdings" charset="2"/>
              <a:buChar char="Ø"/>
            </a:pP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implementasi</a:t>
            </a:r>
            <a:r>
              <a:rPr lang="en-US" altLang="en-US" sz="3200" dirty="0" smtClean="0"/>
              <a:t> queue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linked list, queue </a:t>
            </a:r>
            <a:r>
              <a:rPr lang="en-US" altLang="en-US" sz="3200" dirty="0" err="1" smtClean="0"/>
              <a:t>tidak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pernah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penuh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774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EC0C025-5AAC-4E8B-9093-EF4C5383CBB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Ilustrasi Queue</a:t>
            </a:r>
          </a:p>
        </p:txBody>
      </p:sp>
      <p:grpSp>
        <p:nvGrpSpPr>
          <p:cNvPr id="22580" name="Group 52"/>
          <p:cNvGrpSpPr>
            <a:grpSpLocks/>
          </p:cNvGrpSpPr>
          <p:nvPr/>
        </p:nvGrpSpPr>
        <p:grpSpPr bwMode="auto">
          <a:xfrm>
            <a:off x="2818108" y="1864963"/>
            <a:ext cx="6553200" cy="838200"/>
            <a:chOff x="864" y="960"/>
            <a:chExt cx="4128" cy="528"/>
          </a:xfrm>
        </p:grpSpPr>
        <p:sp>
          <p:nvSpPr>
            <p:cNvPr id="22555" name="AutoShape 27"/>
            <p:cNvSpPr>
              <a:spLocks noChangeArrowheads="1"/>
            </p:cNvSpPr>
            <p:nvPr/>
          </p:nvSpPr>
          <p:spPr bwMode="auto">
            <a:xfrm>
              <a:off x="1008" y="1008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864" y="960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864" y="1488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81" name="Group 53"/>
          <p:cNvGrpSpPr>
            <a:grpSpLocks/>
          </p:cNvGrpSpPr>
          <p:nvPr/>
        </p:nvGrpSpPr>
        <p:grpSpPr bwMode="auto">
          <a:xfrm>
            <a:off x="3046708" y="2779363"/>
            <a:ext cx="3276600" cy="685800"/>
            <a:chOff x="1008" y="1536"/>
            <a:chExt cx="2064" cy="432"/>
          </a:xfrm>
        </p:grpSpPr>
        <p:sp>
          <p:nvSpPr>
            <p:cNvPr id="22556" name="AutoShape 28"/>
            <p:cNvSpPr>
              <a:spLocks noChangeArrowheads="1"/>
            </p:cNvSpPr>
            <p:nvPr/>
          </p:nvSpPr>
          <p:spPr bwMode="auto">
            <a:xfrm>
              <a:off x="1008" y="1536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AutoShape 34"/>
            <p:cNvSpPr>
              <a:spLocks noChangeArrowheads="1"/>
            </p:cNvSpPr>
            <p:nvPr/>
          </p:nvSpPr>
          <p:spPr bwMode="auto">
            <a:xfrm rot="16200000" flipV="1">
              <a:off x="1560" y="1464"/>
              <a:ext cx="336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Text Box 35"/>
            <p:cNvSpPr txBox="1">
              <a:spLocks noChangeArrowheads="1"/>
            </p:cNvSpPr>
            <p:nvPr/>
          </p:nvSpPr>
          <p:spPr bwMode="auto">
            <a:xfrm>
              <a:off x="2112" y="1584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ENQUEUE</a:t>
              </a:r>
            </a:p>
          </p:txBody>
        </p:sp>
      </p:grpSp>
      <p:grpSp>
        <p:nvGrpSpPr>
          <p:cNvPr id="22582" name="Group 54"/>
          <p:cNvGrpSpPr>
            <a:grpSpLocks/>
          </p:cNvGrpSpPr>
          <p:nvPr/>
        </p:nvGrpSpPr>
        <p:grpSpPr bwMode="auto">
          <a:xfrm>
            <a:off x="2818108" y="3541363"/>
            <a:ext cx="6553200" cy="838200"/>
            <a:chOff x="864" y="2016"/>
            <a:chExt cx="4128" cy="528"/>
          </a:xfrm>
        </p:grpSpPr>
        <p:sp>
          <p:nvSpPr>
            <p:cNvPr id="22564" name="AutoShape 36"/>
            <p:cNvSpPr>
              <a:spLocks noChangeArrowheads="1"/>
            </p:cNvSpPr>
            <p:nvPr/>
          </p:nvSpPr>
          <p:spPr bwMode="auto">
            <a:xfrm>
              <a:off x="1008" y="2064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>
              <a:off x="864" y="2016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864" y="2544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AutoShape 40"/>
            <p:cNvSpPr>
              <a:spLocks noChangeArrowheads="1"/>
            </p:cNvSpPr>
            <p:nvPr/>
          </p:nvSpPr>
          <p:spPr bwMode="auto">
            <a:xfrm>
              <a:off x="1488" y="2064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3" name="Group 55"/>
          <p:cNvGrpSpPr>
            <a:grpSpLocks/>
          </p:cNvGrpSpPr>
          <p:nvPr/>
        </p:nvGrpSpPr>
        <p:grpSpPr bwMode="auto">
          <a:xfrm>
            <a:off x="3046708" y="4455763"/>
            <a:ext cx="3276600" cy="685800"/>
            <a:chOff x="1008" y="2592"/>
            <a:chExt cx="2064" cy="432"/>
          </a:xfrm>
        </p:grpSpPr>
        <p:sp>
          <p:nvSpPr>
            <p:cNvPr id="22569" name="AutoShape 41"/>
            <p:cNvSpPr>
              <a:spLocks noChangeArrowheads="1"/>
            </p:cNvSpPr>
            <p:nvPr/>
          </p:nvSpPr>
          <p:spPr bwMode="auto">
            <a:xfrm>
              <a:off x="1008" y="2592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AutoShape 42"/>
            <p:cNvSpPr>
              <a:spLocks noChangeArrowheads="1"/>
            </p:cNvSpPr>
            <p:nvPr/>
          </p:nvSpPr>
          <p:spPr bwMode="auto">
            <a:xfrm rot="16200000" flipV="1">
              <a:off x="1560" y="2520"/>
              <a:ext cx="336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Text Box 43"/>
            <p:cNvSpPr txBox="1">
              <a:spLocks noChangeArrowheads="1"/>
            </p:cNvSpPr>
            <p:nvPr/>
          </p:nvSpPr>
          <p:spPr bwMode="auto">
            <a:xfrm>
              <a:off x="2112" y="2640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ENQUEUE</a:t>
              </a:r>
            </a:p>
          </p:txBody>
        </p:sp>
      </p:grpSp>
      <p:grpSp>
        <p:nvGrpSpPr>
          <p:cNvPr id="22584" name="Group 56"/>
          <p:cNvGrpSpPr>
            <a:grpSpLocks/>
          </p:cNvGrpSpPr>
          <p:nvPr/>
        </p:nvGrpSpPr>
        <p:grpSpPr bwMode="auto">
          <a:xfrm>
            <a:off x="2818108" y="5217763"/>
            <a:ext cx="6553200" cy="838200"/>
            <a:chOff x="864" y="3072"/>
            <a:chExt cx="4128" cy="528"/>
          </a:xfrm>
        </p:grpSpPr>
        <p:sp>
          <p:nvSpPr>
            <p:cNvPr id="22575" name="AutoShape 47"/>
            <p:cNvSpPr>
              <a:spLocks noChangeArrowheads="1"/>
            </p:cNvSpPr>
            <p:nvPr/>
          </p:nvSpPr>
          <p:spPr bwMode="auto">
            <a:xfrm>
              <a:off x="1008" y="3120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Line 48"/>
            <p:cNvSpPr>
              <a:spLocks noChangeShapeType="1"/>
            </p:cNvSpPr>
            <p:nvPr/>
          </p:nvSpPr>
          <p:spPr bwMode="auto">
            <a:xfrm>
              <a:off x="864" y="3072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49"/>
            <p:cNvSpPr>
              <a:spLocks noChangeShapeType="1"/>
            </p:cNvSpPr>
            <p:nvPr/>
          </p:nvSpPr>
          <p:spPr bwMode="auto">
            <a:xfrm>
              <a:off x="864" y="3600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AutoShape 50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AutoShape 51"/>
            <p:cNvSpPr>
              <a:spLocks noChangeArrowheads="1"/>
            </p:cNvSpPr>
            <p:nvPr/>
          </p:nvSpPr>
          <p:spPr bwMode="auto">
            <a:xfrm>
              <a:off x="2016" y="3120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36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EA78567-72A4-4D3B-85E6-C1E17ADEFD5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Ilustrasi Queue</a:t>
            </a:r>
          </a:p>
        </p:txBody>
      </p:sp>
      <p:grpSp>
        <p:nvGrpSpPr>
          <p:cNvPr id="42030" name="Group 46"/>
          <p:cNvGrpSpPr>
            <a:grpSpLocks/>
          </p:cNvGrpSpPr>
          <p:nvPr/>
        </p:nvGrpSpPr>
        <p:grpSpPr bwMode="auto">
          <a:xfrm>
            <a:off x="2727702" y="1853339"/>
            <a:ext cx="6553200" cy="838200"/>
            <a:chOff x="768" y="816"/>
            <a:chExt cx="4128" cy="528"/>
          </a:xfrm>
        </p:grpSpPr>
        <p:sp>
          <p:nvSpPr>
            <p:cNvPr id="42012" name="AutoShape 28"/>
            <p:cNvSpPr>
              <a:spLocks noChangeArrowheads="1"/>
            </p:cNvSpPr>
            <p:nvPr/>
          </p:nvSpPr>
          <p:spPr bwMode="auto">
            <a:xfrm>
              <a:off x="912" y="864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768" y="816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>
              <a:off x="768" y="1344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AutoShape 31"/>
            <p:cNvSpPr>
              <a:spLocks noChangeArrowheads="1"/>
            </p:cNvSpPr>
            <p:nvPr/>
          </p:nvSpPr>
          <p:spPr bwMode="auto">
            <a:xfrm>
              <a:off x="1392" y="864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AutoShape 32"/>
            <p:cNvSpPr>
              <a:spLocks noChangeArrowheads="1"/>
            </p:cNvSpPr>
            <p:nvPr/>
          </p:nvSpPr>
          <p:spPr bwMode="auto">
            <a:xfrm>
              <a:off x="1920" y="864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31" name="Group 47"/>
          <p:cNvGrpSpPr>
            <a:grpSpLocks/>
          </p:cNvGrpSpPr>
          <p:nvPr/>
        </p:nvGrpSpPr>
        <p:grpSpPr bwMode="auto">
          <a:xfrm>
            <a:off x="2956302" y="2767739"/>
            <a:ext cx="2514600" cy="685800"/>
            <a:chOff x="912" y="1392"/>
            <a:chExt cx="1584" cy="432"/>
          </a:xfrm>
        </p:grpSpPr>
        <p:sp>
          <p:nvSpPr>
            <p:cNvPr id="42017" name="AutoShape 33"/>
            <p:cNvSpPr>
              <a:spLocks noChangeArrowheads="1"/>
            </p:cNvSpPr>
            <p:nvPr/>
          </p:nvSpPr>
          <p:spPr bwMode="auto">
            <a:xfrm>
              <a:off x="912" y="1392"/>
              <a:ext cx="480" cy="4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Text Box 34"/>
            <p:cNvSpPr txBox="1">
              <a:spLocks noChangeArrowheads="1"/>
            </p:cNvSpPr>
            <p:nvPr/>
          </p:nvSpPr>
          <p:spPr bwMode="auto">
            <a:xfrm>
              <a:off x="1536" y="1488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DEQUEUE</a:t>
              </a:r>
            </a:p>
          </p:txBody>
        </p:sp>
      </p:grpSp>
      <p:grpSp>
        <p:nvGrpSpPr>
          <p:cNvPr id="42032" name="Group 48"/>
          <p:cNvGrpSpPr>
            <a:grpSpLocks/>
          </p:cNvGrpSpPr>
          <p:nvPr/>
        </p:nvGrpSpPr>
        <p:grpSpPr bwMode="auto">
          <a:xfrm>
            <a:off x="2727702" y="3605939"/>
            <a:ext cx="6553200" cy="838200"/>
            <a:chOff x="768" y="1920"/>
            <a:chExt cx="4128" cy="528"/>
          </a:xfrm>
        </p:grpSpPr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768" y="1920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768" y="2448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AutoShape 38"/>
            <p:cNvSpPr>
              <a:spLocks noChangeArrowheads="1"/>
            </p:cNvSpPr>
            <p:nvPr/>
          </p:nvSpPr>
          <p:spPr bwMode="auto">
            <a:xfrm>
              <a:off x="1392" y="1968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AutoShape 39"/>
            <p:cNvSpPr>
              <a:spLocks noChangeArrowheads="1"/>
            </p:cNvSpPr>
            <p:nvPr/>
          </p:nvSpPr>
          <p:spPr bwMode="auto">
            <a:xfrm>
              <a:off x="1920" y="1968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34" name="Group 50"/>
          <p:cNvGrpSpPr>
            <a:grpSpLocks/>
          </p:cNvGrpSpPr>
          <p:nvPr/>
        </p:nvGrpSpPr>
        <p:grpSpPr bwMode="auto">
          <a:xfrm>
            <a:off x="2727702" y="5206139"/>
            <a:ext cx="6553200" cy="838200"/>
            <a:chOff x="768" y="2928"/>
            <a:chExt cx="4128" cy="528"/>
          </a:xfrm>
        </p:grpSpPr>
        <p:sp>
          <p:nvSpPr>
            <p:cNvPr id="42024" name="Line 40"/>
            <p:cNvSpPr>
              <a:spLocks noChangeShapeType="1"/>
            </p:cNvSpPr>
            <p:nvPr/>
          </p:nvSpPr>
          <p:spPr bwMode="auto">
            <a:xfrm>
              <a:off x="768" y="2928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768" y="3456"/>
              <a:ext cx="41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AutoShape 43"/>
            <p:cNvSpPr>
              <a:spLocks noChangeArrowheads="1"/>
            </p:cNvSpPr>
            <p:nvPr/>
          </p:nvSpPr>
          <p:spPr bwMode="auto">
            <a:xfrm>
              <a:off x="1920" y="2976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33" name="Group 49"/>
          <p:cNvGrpSpPr>
            <a:grpSpLocks/>
          </p:cNvGrpSpPr>
          <p:nvPr/>
        </p:nvGrpSpPr>
        <p:grpSpPr bwMode="auto">
          <a:xfrm>
            <a:off x="2956302" y="4520339"/>
            <a:ext cx="2514600" cy="685800"/>
            <a:chOff x="912" y="2496"/>
            <a:chExt cx="1584" cy="432"/>
          </a:xfrm>
        </p:grpSpPr>
        <p:sp>
          <p:nvSpPr>
            <p:cNvPr id="42028" name="AutoShape 44"/>
            <p:cNvSpPr>
              <a:spLocks noChangeArrowheads="1"/>
            </p:cNvSpPr>
            <p:nvPr/>
          </p:nvSpPr>
          <p:spPr bwMode="auto">
            <a:xfrm>
              <a:off x="912" y="2496"/>
              <a:ext cx="480" cy="4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Text Box 45"/>
            <p:cNvSpPr txBox="1">
              <a:spLocks noChangeArrowheads="1"/>
            </p:cNvSpPr>
            <p:nvPr/>
          </p:nvSpPr>
          <p:spPr bwMode="auto">
            <a:xfrm>
              <a:off x="1536" y="2592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DEQUEUE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2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A218853-BF13-4614-AA3C-B35F4A811E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 Queue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 smtClean="0"/>
              <a:t>Elemen</a:t>
            </a:r>
            <a:r>
              <a:rPr lang="en-US" altLang="en-US" sz="3200" dirty="0" smtClean="0"/>
              <a:t>/item </a:t>
            </a:r>
            <a:r>
              <a:rPr lang="en-US" altLang="en-US" sz="3200" dirty="0"/>
              <a:t>yang </a:t>
            </a:r>
            <a:r>
              <a:rPr lang="en-US" altLang="en-US" sz="3200" dirty="0" err="1"/>
              <a:t>diletakkan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penyimpan</a:t>
            </a:r>
            <a:endParaRPr lang="en-US" altLang="en-US" sz="3200" dirty="0"/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/>
              <a:t>Penunjuk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depan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Wingdings" panose="05000000000000000000" pitchFamily="2" charset="2"/>
              </a:rPr>
              <a:t> front</a:t>
            </a:r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/>
              <a:t>Penunjuk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belakang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Wingdings" panose="05000000000000000000" pitchFamily="2" charset="2"/>
              </a:rPr>
              <a:t> rear</a:t>
            </a:r>
            <a:endParaRPr lang="en-US" altLang="en-US" sz="3200" dirty="0"/>
          </a:p>
          <a:p>
            <a:pPr marL="355600" indent="-355600">
              <a:buFont typeface="Wingdings" charset="2"/>
              <a:buChar char="Ø"/>
            </a:pPr>
            <a:r>
              <a:rPr lang="en-US" altLang="en-US" sz="3200" dirty="0" err="1"/>
              <a:t>Jumlah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elemen</a:t>
            </a:r>
            <a:r>
              <a:rPr lang="en-US" altLang="en-US" sz="3200" dirty="0"/>
              <a:t> queue </a:t>
            </a:r>
            <a:r>
              <a:rPr lang="en-US" altLang="en-US" sz="3200" dirty="0">
                <a:sym typeface="Wingdings" panose="05000000000000000000" pitchFamily="2" charset="2"/>
              </a:rPr>
              <a:t> count</a:t>
            </a:r>
          </a:p>
        </p:txBody>
      </p:sp>
    </p:spTree>
    <p:extLst>
      <p:ext uri="{BB962C8B-B14F-4D97-AF65-F5344CB8AC3E}">
        <p14:creationId xmlns:p14="http://schemas.microsoft.com/office/powerpoint/2010/main" val="20231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58B8C32-1FB9-484D-8FA3-39598E9C56C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Representasi Queue dengan Array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79729" y="2278251"/>
            <a:ext cx="7144718" cy="31947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#define MAX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item[MAX];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count;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front;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rear;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} Queue;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B42E38A-F418-4342-9833-9A933880CE1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Operasi pada Queue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charset="2"/>
              <a:buChar char="Ø"/>
            </a:pPr>
            <a:r>
              <a:rPr lang="en-US" altLang="en-US" sz="3200" dirty="0" err="1" smtClean="0"/>
              <a:t>Enqueue</a:t>
            </a:r>
            <a:r>
              <a:rPr lang="en-US" altLang="en-US" sz="3200" dirty="0" smtClean="0"/>
              <a:t>   : </a:t>
            </a:r>
            <a:r>
              <a:rPr lang="en-US" altLang="en-US" sz="3200" dirty="0" err="1" smtClean="0"/>
              <a:t>menyimpan</a:t>
            </a:r>
            <a:r>
              <a:rPr lang="en-US" altLang="en-US" sz="3200" dirty="0" smtClean="0"/>
              <a:t> item </a:t>
            </a:r>
            <a:r>
              <a:rPr lang="en-US" altLang="en-US" sz="3200" dirty="0" err="1" smtClean="0"/>
              <a:t>ke</a:t>
            </a:r>
            <a:r>
              <a:rPr lang="en-US" altLang="en-US" sz="3200" dirty="0" smtClean="0"/>
              <a:t> Queue</a:t>
            </a:r>
            <a:endParaRPr lang="en-US" altLang="en-US" sz="3200" dirty="0"/>
          </a:p>
          <a:p>
            <a:pPr marL="495300" indent="-495300">
              <a:buFont typeface="Wingdings" charset="2"/>
              <a:buChar char="Ø"/>
            </a:pPr>
            <a:r>
              <a:rPr lang="en-US" altLang="en-US" sz="3200" dirty="0" err="1" smtClean="0"/>
              <a:t>Dequeue</a:t>
            </a:r>
            <a:r>
              <a:rPr lang="en-US" altLang="en-US" sz="3200" dirty="0" smtClean="0"/>
              <a:t>   : </a:t>
            </a:r>
            <a:r>
              <a:rPr lang="en-US" altLang="en-US" sz="3200" dirty="0" err="1" smtClean="0"/>
              <a:t>menghapus</a:t>
            </a:r>
            <a:r>
              <a:rPr lang="en-US" altLang="en-US" sz="3200" dirty="0" smtClean="0"/>
              <a:t> item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 Queue</a:t>
            </a:r>
            <a:endParaRPr lang="en-US" altLang="en-US" sz="3200" dirty="0"/>
          </a:p>
          <a:p>
            <a:pPr marL="495300" indent="-495300">
              <a:buFont typeface="Wingdings" charset="2"/>
              <a:buChar char="Ø"/>
            </a:pPr>
            <a:r>
              <a:rPr lang="en-US" altLang="en-US" sz="3200" dirty="0" err="1" smtClean="0"/>
              <a:t>Inisialisasi</a:t>
            </a:r>
            <a:r>
              <a:rPr lang="en-US" altLang="en-US" sz="3200" dirty="0" smtClean="0"/>
              <a:t> : </a:t>
            </a:r>
            <a:r>
              <a:rPr lang="en-US" altLang="en-US" sz="3200" dirty="0" err="1" smtClean="0"/>
              <a:t>inisialisasi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awal</a:t>
            </a:r>
            <a:r>
              <a:rPr lang="en-US" altLang="en-US" sz="3200" dirty="0" smtClean="0"/>
              <a:t> Queue</a:t>
            </a:r>
            <a:endParaRPr lang="en-US" altLang="en-US" sz="3200" dirty="0"/>
          </a:p>
          <a:p>
            <a:pPr marL="495300" indent="-495300">
              <a:buFont typeface="Wingdings" charset="2"/>
              <a:buChar char="Ø"/>
            </a:pPr>
            <a:r>
              <a:rPr lang="en-US" altLang="en-US" sz="3200" dirty="0" err="1" smtClean="0"/>
              <a:t>Penuh</a:t>
            </a:r>
            <a:r>
              <a:rPr lang="en-US" altLang="en-US" sz="3200" dirty="0" smtClean="0"/>
              <a:t>       : </a:t>
            </a:r>
            <a:r>
              <a:rPr lang="en-US" altLang="en-US" sz="3200" dirty="0" err="1" smtClean="0"/>
              <a:t>Cek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apakah</a:t>
            </a:r>
            <a:r>
              <a:rPr lang="en-US" altLang="en-US" sz="3200" dirty="0" smtClean="0"/>
              <a:t> queue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kondisi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kosong</a:t>
            </a:r>
            <a:endParaRPr lang="en-US" altLang="en-US" sz="3200" dirty="0"/>
          </a:p>
          <a:p>
            <a:pPr marL="495300" indent="-495300">
              <a:buFont typeface="Wingdings" charset="2"/>
              <a:buChar char="Ø"/>
            </a:pPr>
            <a:r>
              <a:rPr lang="en-US" altLang="en-US" sz="3200" dirty="0" err="1" smtClean="0"/>
              <a:t>Kosong</a:t>
            </a:r>
            <a:r>
              <a:rPr lang="en-US" altLang="en-US" sz="3200" dirty="0" smtClean="0"/>
              <a:t>     : </a:t>
            </a:r>
            <a:r>
              <a:rPr lang="en-US" altLang="en-US" sz="3200" dirty="0" err="1" smtClean="0"/>
              <a:t>Cek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apakah</a:t>
            </a:r>
            <a:r>
              <a:rPr lang="en-US" altLang="en-US" sz="3200" dirty="0" smtClean="0"/>
              <a:t> queue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kondisi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penuh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809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</TotalTime>
  <Words>598</Words>
  <Application>Microsoft Macintosh PowerPoint</Application>
  <PresentationFormat>Widescreen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Aharoni</vt:lpstr>
      <vt:lpstr>Calibri</vt:lpstr>
      <vt:lpstr>Calibri Light</vt:lpstr>
      <vt:lpstr>Courier New</vt:lpstr>
      <vt:lpstr>Wingdings</vt:lpstr>
      <vt:lpstr>Retrospect</vt:lpstr>
      <vt:lpstr>03. Queue</vt:lpstr>
      <vt:lpstr>Capaian Pembelajaran</vt:lpstr>
      <vt:lpstr>Materi</vt:lpstr>
      <vt:lpstr>Apakah Queue itu?</vt:lpstr>
      <vt:lpstr>Ilustrasi Queue</vt:lpstr>
      <vt:lpstr>Ilustrasi Queue</vt:lpstr>
      <vt:lpstr>Elemen Queue</vt:lpstr>
      <vt:lpstr>Representasi Queue dengan Array</vt:lpstr>
      <vt:lpstr>Operasi pada Queue</vt:lpstr>
      <vt:lpstr>Operasi Inisialisasi</vt:lpstr>
      <vt:lpstr>Operasi Penuh</vt:lpstr>
      <vt:lpstr>Operasi Kosong</vt:lpstr>
      <vt:lpstr>Operasi ENQUEUE</vt:lpstr>
      <vt:lpstr>Operasi DEQUEUE</vt:lpstr>
      <vt:lpstr>Rangkuman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Microsoft Office User</cp:lastModifiedBy>
  <cp:revision>30</cp:revision>
  <dcterms:created xsi:type="dcterms:W3CDTF">2016-11-07T15:49:39Z</dcterms:created>
  <dcterms:modified xsi:type="dcterms:W3CDTF">2016-12-17T15:07:53Z</dcterms:modified>
</cp:coreProperties>
</file>