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9" r:id="rId16"/>
    <p:sldId id="291" r:id="rId17"/>
    <p:sldId id="292" r:id="rId18"/>
    <p:sldId id="293" r:id="rId19"/>
    <p:sldId id="294" r:id="rId20"/>
    <p:sldId id="295" r:id="rId21"/>
    <p:sldId id="290" r:id="rId22"/>
    <p:sldId id="296" r:id="rId23"/>
    <p:sldId id="297" r:id="rId24"/>
    <p:sldId id="298" r:id="rId25"/>
    <p:sldId id="266" r:id="rId26"/>
    <p:sldId id="28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37"/>
  </p:normalViewPr>
  <p:slideViewPr>
    <p:cSldViewPr snapToGrid="0" snapToObjects="1">
      <p:cViewPr varScale="1">
        <p:scale>
          <a:sx n="82" d="100"/>
          <a:sy n="82" d="100"/>
        </p:scale>
        <p:origin x="200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02. Stack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smtClean="0"/>
              <a:t>YULIANA SETIOWATI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2311E51-20AC-44F4-BD83-BEF56FA0657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Inisialisasi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845734"/>
            <a:ext cx="10058400" cy="986366"/>
          </a:xfrm>
        </p:spPr>
        <p:txBody>
          <a:bodyPr/>
          <a:lstStyle/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/>
              <a:t>Menginisialisasi</a:t>
            </a:r>
            <a:r>
              <a:rPr lang="en-US" altLang="en-US" sz="3200" dirty="0"/>
              <a:t> agar TOS </a:t>
            </a:r>
            <a:r>
              <a:rPr lang="en-US" altLang="en-US" sz="3200" dirty="0" err="1"/>
              <a:t>menunjuk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indeks</a:t>
            </a:r>
            <a:r>
              <a:rPr lang="en-US" altLang="en-US" sz="3200" dirty="0"/>
              <a:t> array </a:t>
            </a:r>
            <a:r>
              <a:rPr lang="en-US" altLang="en-US" sz="3200" dirty="0" err="1"/>
              <a:t>awal</a:t>
            </a:r>
            <a:r>
              <a:rPr lang="en-US" altLang="en-US" sz="3200" dirty="0"/>
              <a:t> (</a:t>
            </a:r>
            <a:r>
              <a:rPr lang="en-US" altLang="en-US" sz="3200" dirty="0" err="1"/>
              <a:t>indeks</a:t>
            </a:r>
            <a:r>
              <a:rPr lang="en-US" altLang="en-US" sz="3200" dirty="0"/>
              <a:t> 0</a:t>
            </a:r>
            <a:r>
              <a:rPr lang="en-US" altLang="en-US" sz="3200" dirty="0" smtClean="0"/>
              <a:t>)</a:t>
            </a:r>
            <a:endParaRPr lang="en-US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53080" y="3299812"/>
            <a:ext cx="6421120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Inisialisasi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(Stack *s)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	s-&gt;count=0;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33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7F81BB0-0F9E-4D0B-82F3-70377F8CB62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Penuh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845734"/>
            <a:ext cx="10058400" cy="1481666"/>
          </a:xfrm>
        </p:spPr>
        <p:txBody>
          <a:bodyPr>
            <a:noAutofit/>
          </a:bodyPr>
          <a:lstStyle/>
          <a:p>
            <a:pPr marL="355600" indent="-355600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pengecekan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apakah</a:t>
            </a:r>
            <a:r>
              <a:rPr lang="en-US" altLang="en-US" sz="2800" dirty="0"/>
              <a:t> stack </a:t>
            </a:r>
            <a:r>
              <a:rPr lang="en-US" altLang="en-US" sz="2800" dirty="0" err="1"/>
              <a:t>Penuh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penuh</a:t>
            </a:r>
            <a:r>
              <a:rPr lang="en-US" altLang="en-US" sz="2800" dirty="0"/>
              <a:t> return value=1, </a:t>
            </a:r>
            <a:r>
              <a:rPr lang="en-US" altLang="en-US" sz="2800" dirty="0" err="1"/>
              <a:t>sebaliknya</a:t>
            </a:r>
            <a:r>
              <a:rPr lang="en-US" altLang="en-US" sz="2800" dirty="0"/>
              <a:t> value=0)</a:t>
            </a:r>
          </a:p>
          <a:p>
            <a:pPr marL="355600" indent="-355600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800" dirty="0" err="1"/>
              <a:t>Digunakan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PUSH</a:t>
            </a:r>
            <a:endParaRPr lang="en-US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27680" y="3884012"/>
            <a:ext cx="6421120" cy="16435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Penuh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(Stack *s)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return (s-&gt;count==MAX);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01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8BC9B02-149B-45F0-8929-ED9278B4B87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Kosong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845734"/>
            <a:ext cx="10058400" cy="1519766"/>
          </a:xfrm>
        </p:spPr>
        <p:txBody>
          <a:bodyPr>
            <a:normAutofit/>
          </a:bodyPr>
          <a:lstStyle/>
          <a:p>
            <a:pPr marL="355600" indent="-355600">
              <a:buFont typeface="Wingdings" charset="2"/>
              <a:buChar char="Ø"/>
            </a:pP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pengecekan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apakah</a:t>
            </a:r>
            <a:r>
              <a:rPr lang="en-US" altLang="en-US" sz="2800" dirty="0"/>
              <a:t> stack </a:t>
            </a:r>
            <a:r>
              <a:rPr lang="en-US" altLang="en-US" sz="2800" dirty="0" err="1"/>
              <a:t>Kosong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kosong</a:t>
            </a:r>
            <a:r>
              <a:rPr lang="en-US" altLang="en-US" sz="2800" dirty="0"/>
              <a:t> return value=1, </a:t>
            </a:r>
            <a:r>
              <a:rPr lang="en-US" altLang="en-US" sz="2800" dirty="0" err="1"/>
              <a:t>sebaliknya</a:t>
            </a:r>
            <a:r>
              <a:rPr lang="en-US" altLang="en-US" sz="2800" dirty="0"/>
              <a:t> value=0)</a:t>
            </a:r>
          </a:p>
          <a:p>
            <a:pPr marL="355600" indent="-355600">
              <a:buFont typeface="Wingdings" charset="2"/>
              <a:buChar char="Ø"/>
            </a:pPr>
            <a:r>
              <a:rPr lang="en-US" altLang="en-US" sz="2800" dirty="0" err="1"/>
              <a:t>Digunakan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POP</a:t>
            </a:r>
          </a:p>
          <a:p>
            <a:endParaRPr lang="en-US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27680" y="3884012"/>
            <a:ext cx="6421120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(Stack *s)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return (s-&gt;count==0);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78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560685D-C0A3-47C9-9620-E89AF1E414A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PUSH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845734"/>
            <a:ext cx="10058400" cy="1405466"/>
          </a:xfrm>
        </p:spPr>
        <p:txBody>
          <a:bodyPr>
            <a:normAutofit/>
          </a:bodyPr>
          <a:lstStyle/>
          <a:p>
            <a:pPr marL="393700" indent="-393700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menyimpan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posisi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teratas</a:t>
            </a:r>
            <a:endParaRPr lang="en-US" altLang="en-US" sz="2400" dirty="0"/>
          </a:p>
          <a:p>
            <a:pPr marL="393700" indent="-393700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Bila</a:t>
            </a:r>
            <a:r>
              <a:rPr lang="en-US" altLang="en-US" sz="2400" dirty="0"/>
              <a:t> array </a:t>
            </a:r>
            <a:r>
              <a:rPr lang="en-US" altLang="en-US" sz="2400" dirty="0" err="1"/>
              <a:t>penuh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Push</a:t>
            </a:r>
          </a:p>
          <a:p>
            <a:pPr marL="393700" indent="-393700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Setelah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penyimpanan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posisi</a:t>
            </a:r>
            <a:r>
              <a:rPr lang="en-US" altLang="en-US" sz="2400" dirty="0"/>
              <a:t> TOS di-increment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3412918"/>
            <a:ext cx="10828020" cy="27515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void Push (Stack *s,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  if(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Penuh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(s))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(“Stack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Penuh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, Data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tidak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dapat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disimpan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\n”);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 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     s-&gt;item[s-&gt;count]=x;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     s-&gt;count++;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15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3F75375-3C5D-4CD0-A861-1C33D4C773D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POP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845734"/>
            <a:ext cx="10058400" cy="1189566"/>
          </a:xfrm>
        </p:spPr>
        <p:txBody>
          <a:bodyPr>
            <a:noAutofit/>
          </a:bodyPr>
          <a:lstStyle/>
          <a:p>
            <a:pPr marL="355600" indent="-355600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Mengambil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posisi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teratas</a:t>
            </a:r>
            <a:endParaRPr lang="en-US" altLang="en-US" sz="2400" dirty="0"/>
          </a:p>
          <a:p>
            <a:pPr marL="355600" indent="-355600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Bila</a:t>
            </a:r>
            <a:r>
              <a:rPr lang="en-US" altLang="en-US" sz="2400" dirty="0"/>
              <a:t> array </a:t>
            </a:r>
            <a:r>
              <a:rPr lang="en-US" altLang="en-US" sz="2400" dirty="0" err="1"/>
              <a:t>Kosong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Pop</a:t>
            </a:r>
          </a:p>
          <a:p>
            <a:pPr marL="355600" indent="-355600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Sebelum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mengambil</a:t>
            </a:r>
            <a:r>
              <a:rPr lang="en-US" altLang="en-US" sz="2400" dirty="0"/>
              <a:t> data TOS </a:t>
            </a:r>
            <a:r>
              <a:rPr lang="en-US" altLang="en-US" sz="2400" dirty="0" smtClean="0"/>
              <a:t>di-decrement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75460" y="3115776"/>
            <a:ext cx="9380220" cy="32932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Pop (Stack *s)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if(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(s))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(“Stack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tidak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dapat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mengambil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data\n”);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return ‘ ‘;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s-&gt;count--;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temp=s-&gt;item[s-&gt;count];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return(temp);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71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42B55F2-EF5A-4415-878A-5F884738493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Konversi</a:t>
            </a:r>
            <a:r>
              <a:rPr lang="en-US" altLang="en-US" dirty="0"/>
              <a:t> </a:t>
            </a:r>
            <a:r>
              <a:rPr lang="en-US" altLang="en-US" dirty="0" err="1"/>
              <a:t>Notasi</a:t>
            </a:r>
            <a:r>
              <a:rPr lang="en-US" altLang="en-US" dirty="0"/>
              <a:t> Infix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Posfix</a:t>
            </a: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24885"/>
              </p:ext>
            </p:extLst>
          </p:nvPr>
        </p:nvGraphicFramePr>
        <p:xfrm>
          <a:off x="1772458" y="1984586"/>
          <a:ext cx="8128000" cy="37185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 err="1" smtClean="0"/>
                        <a:t>Notasi</a:t>
                      </a:r>
                      <a:r>
                        <a:rPr lang="en-US" altLang="en-US" sz="2800" dirty="0" smtClean="0"/>
                        <a:t> Infix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 err="1" smtClean="0"/>
                        <a:t>Notasi</a:t>
                      </a:r>
                      <a:r>
                        <a:rPr lang="en-US" altLang="en-US" sz="2800" dirty="0" smtClean="0"/>
                        <a:t> Postfix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 +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AB+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A*B+C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AB*C+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A*(B+C)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ABC+*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A*B+C/D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AB*CD/+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(A+B)*C-D/E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AB+C*DE/-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(A+B)*(C-D)^E/F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AB+CD-E^*F/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445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A+B*C-D^E/F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ABC*+DE^F/-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2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Implementasi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Konversi</a:t>
            </a:r>
            <a:r>
              <a:rPr lang="en-US" altLang="en-US" dirty="0" smtClean="0"/>
              <a:t> </a:t>
            </a:r>
            <a:r>
              <a:rPr lang="en-US" altLang="en-US" dirty="0" err="1"/>
              <a:t>Notasi</a:t>
            </a:r>
            <a:r>
              <a:rPr lang="en-US" altLang="en-US" dirty="0"/>
              <a:t> Infix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 smtClean="0"/>
              <a:t>Posfix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Stack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55600" indent="-355600">
              <a:buFont typeface="Wingdings" charset="2"/>
              <a:buChar char="Ø"/>
            </a:pPr>
            <a:r>
              <a:rPr lang="en-US" sz="3200" dirty="0" smtClean="0"/>
              <a:t>Stack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menyimpan</a:t>
            </a:r>
            <a:r>
              <a:rPr lang="en-US" sz="3200" dirty="0" smtClean="0"/>
              <a:t> operator</a:t>
            </a:r>
          </a:p>
          <a:p>
            <a:pPr marL="355600" indent="-355600">
              <a:buFont typeface="Wingdings" charset="2"/>
              <a:buChar char="Ø"/>
            </a:pPr>
            <a:r>
              <a:rPr lang="en-US" sz="3200" dirty="0" smtClean="0"/>
              <a:t>Operator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tingkatan</a:t>
            </a:r>
            <a:r>
              <a:rPr lang="en-US" sz="3200" dirty="0"/>
              <a:t> </a:t>
            </a:r>
            <a:r>
              <a:rPr lang="en-US" sz="3200" dirty="0" smtClean="0"/>
              <a:t>level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(</a:t>
            </a:r>
            <a:r>
              <a:rPr lang="en-US" sz="3200" dirty="0" err="1" smtClean="0"/>
              <a:t>dari</a:t>
            </a:r>
            <a:r>
              <a:rPr lang="en-US" sz="3200" dirty="0" smtClean="0"/>
              <a:t> level </a:t>
            </a:r>
            <a:r>
              <a:rPr lang="en-US" sz="3200" dirty="0" err="1" smtClean="0"/>
              <a:t>tertinggi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terendah</a:t>
            </a:r>
            <a:r>
              <a:rPr lang="en-US" sz="3200" dirty="0" smtClean="0"/>
              <a:t>) : ‘^’, ‘*’ &amp; ‘/’, ‘+’ </a:t>
            </a:r>
            <a:r>
              <a:rPr lang="en-US" sz="3200" dirty="0" err="1" smtClean="0"/>
              <a:t>dan</a:t>
            </a:r>
            <a:r>
              <a:rPr lang="en-US" sz="3200" dirty="0" smtClean="0"/>
              <a:t> ‘-’</a:t>
            </a:r>
            <a:endParaRPr lang="en-US" sz="3000" dirty="0" smtClean="0"/>
          </a:p>
          <a:p>
            <a:pPr marL="355600" indent="-355600">
              <a:buFont typeface="Wingdings" charset="2"/>
              <a:buChar char="Ø"/>
            </a:pPr>
            <a:r>
              <a:rPr lang="en-US" sz="3200" dirty="0" err="1" smtClean="0"/>
              <a:t>Notasi</a:t>
            </a:r>
            <a:r>
              <a:rPr lang="en-US" sz="3200" dirty="0" smtClean="0"/>
              <a:t> infix </a:t>
            </a:r>
            <a:r>
              <a:rPr lang="en-US" sz="3200" dirty="0" err="1" smtClean="0"/>
              <a:t>dibaca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per </a:t>
            </a:r>
            <a:r>
              <a:rPr lang="en-US" sz="3200" dirty="0" err="1" smtClean="0"/>
              <a:t>satu</a:t>
            </a:r>
            <a:endParaRPr lang="en-US" sz="3200" dirty="0" smtClean="0"/>
          </a:p>
          <a:p>
            <a:pPr marL="355600" indent="-355600">
              <a:buFont typeface="Wingdings" charset="2"/>
              <a:buChar char="Ø"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operan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dicetak</a:t>
            </a:r>
            <a:endParaRPr lang="en-US" sz="3200" dirty="0" smtClean="0"/>
          </a:p>
          <a:p>
            <a:pPr marL="355600" indent="-355600">
              <a:buFont typeface="Wingdings" charset="2"/>
              <a:buChar char="Ø"/>
            </a:pPr>
            <a:r>
              <a:rPr lang="en-US" sz="3200" dirty="0" err="1" smtClean="0"/>
              <a:t>Jika</a:t>
            </a:r>
            <a:r>
              <a:rPr lang="en-US" sz="3200" dirty="0" smtClean="0"/>
              <a:t> operator </a:t>
            </a:r>
            <a:r>
              <a:rPr lang="en-US" sz="3200" dirty="0" err="1" smtClean="0"/>
              <a:t>mengikuti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:</a:t>
            </a:r>
          </a:p>
          <a:p>
            <a:pPr marL="648208" lvl="1" indent="-355600">
              <a:buFont typeface="Wingdings" charset="2"/>
              <a:buChar char="Ø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‘(‘ PUSH </a:t>
            </a:r>
            <a:r>
              <a:rPr lang="en-US" sz="2800" dirty="0" err="1" smtClean="0"/>
              <a:t>ke</a:t>
            </a:r>
            <a:r>
              <a:rPr lang="en-US" sz="2800" dirty="0" smtClean="0"/>
              <a:t> stack</a:t>
            </a:r>
          </a:p>
          <a:p>
            <a:pPr marL="648208" lvl="1" indent="-355600">
              <a:buFont typeface="Wingdings" charset="2"/>
              <a:buChar char="Ø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‘)’ POP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s/d </a:t>
            </a:r>
            <a:r>
              <a:rPr lang="en-US" sz="2800" dirty="0" err="1" smtClean="0"/>
              <a:t>tanda</a:t>
            </a:r>
            <a:r>
              <a:rPr lang="en-US" sz="2800" dirty="0" smtClean="0"/>
              <a:t> ‘)’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dicetak</a:t>
            </a:r>
            <a:endParaRPr lang="en-US" sz="2800" dirty="0" smtClean="0"/>
          </a:p>
          <a:p>
            <a:pPr marL="648208" lvl="1" indent="-355600">
              <a:buFont typeface="Wingdings" charset="2"/>
              <a:buChar char="Ø"/>
            </a:pPr>
            <a:r>
              <a:rPr lang="en-US" sz="2800" dirty="0" err="1" smtClean="0"/>
              <a:t>Jika</a:t>
            </a:r>
            <a:r>
              <a:rPr lang="en-US" sz="2800" dirty="0" smtClean="0"/>
              <a:t> operator, </a:t>
            </a:r>
            <a:r>
              <a:rPr lang="en-US" sz="2800" dirty="0" err="1" smtClean="0"/>
              <a:t>cek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stack </a:t>
            </a:r>
            <a:r>
              <a:rPr lang="en-US" sz="2800" dirty="0" err="1"/>
              <a:t>K</a:t>
            </a:r>
            <a:r>
              <a:rPr lang="en-US" sz="2800" dirty="0" err="1" smtClean="0"/>
              <a:t>osong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level operator &gt; level operator TOS </a:t>
            </a:r>
            <a:r>
              <a:rPr lang="en-US" sz="2800" dirty="0" err="1" smtClean="0"/>
              <a:t>maka</a:t>
            </a:r>
            <a:r>
              <a:rPr lang="en-US" sz="2800" dirty="0" smtClean="0"/>
              <a:t> PUSH</a:t>
            </a:r>
          </a:p>
          <a:p>
            <a:pPr marL="648208" lvl="1" indent="-355600">
              <a:buFont typeface="Wingdings" charset="2"/>
              <a:buChar char="Ø"/>
            </a:pPr>
            <a:r>
              <a:rPr lang="en-US" sz="2800" dirty="0" err="1" smtClean="0"/>
              <a:t>Lainnya</a:t>
            </a:r>
            <a:r>
              <a:rPr lang="en-US" sz="2800" dirty="0" smtClean="0"/>
              <a:t> POP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PUSH, </a:t>
            </a:r>
            <a:r>
              <a:rPr lang="en-US" sz="2800" dirty="0" err="1" smtClean="0"/>
              <a:t>ulangi</a:t>
            </a:r>
            <a:r>
              <a:rPr lang="en-US" sz="2800" dirty="0" smtClean="0"/>
              <a:t> </a:t>
            </a:r>
            <a:r>
              <a:rPr lang="en-US" sz="2800" dirty="0" err="1" smtClean="0"/>
              <a:t>perbandingan</a:t>
            </a:r>
            <a:endParaRPr lang="en-US" sz="2800" dirty="0" smtClean="0"/>
          </a:p>
          <a:p>
            <a:pPr marL="355600" indent="-355600">
              <a:buFont typeface="Wingdings" charset="2"/>
              <a:buChar char="Ø"/>
            </a:pPr>
            <a:r>
              <a:rPr lang="en-US" sz="3000" dirty="0" err="1" smtClean="0"/>
              <a:t>Jika</a:t>
            </a:r>
            <a:r>
              <a:rPr lang="en-US" sz="3000" dirty="0" smtClean="0"/>
              <a:t> </a:t>
            </a:r>
            <a:r>
              <a:rPr lang="en-US" sz="3000" dirty="0" err="1" smtClean="0"/>
              <a:t>notasi</a:t>
            </a:r>
            <a:r>
              <a:rPr lang="en-US" sz="3000" dirty="0" smtClean="0"/>
              <a:t> infix </a:t>
            </a:r>
            <a:r>
              <a:rPr lang="en-US" sz="3000" dirty="0" err="1" smtClean="0"/>
              <a:t>sudah</a:t>
            </a:r>
            <a:r>
              <a:rPr lang="en-US" sz="3000" dirty="0" smtClean="0"/>
              <a:t> </a:t>
            </a:r>
            <a:r>
              <a:rPr lang="en-US" sz="3000" dirty="0" err="1" smtClean="0"/>
              <a:t>berakhir</a:t>
            </a:r>
            <a:r>
              <a:rPr lang="en-US" sz="3000" dirty="0" smtClean="0"/>
              <a:t>, POP stack </a:t>
            </a:r>
            <a:r>
              <a:rPr lang="en-US" sz="3000" dirty="0" err="1" smtClean="0"/>
              <a:t>sampai</a:t>
            </a:r>
            <a:r>
              <a:rPr lang="en-US" sz="3000" dirty="0" smtClean="0"/>
              <a:t> </a:t>
            </a:r>
            <a:r>
              <a:rPr lang="en-US" sz="3000" dirty="0" err="1" smtClean="0"/>
              <a:t>Kosong</a:t>
            </a:r>
            <a:endParaRPr lang="en-US" sz="3000" dirty="0" smtClean="0"/>
          </a:p>
          <a:p>
            <a:pPr marL="648208" lvl="1" indent="-355600">
              <a:buFont typeface="Wingdings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06534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Infix </a:t>
            </a:r>
            <a:r>
              <a:rPr lang="en-US" dirty="0" err="1" smtClean="0"/>
              <a:t>ke</a:t>
            </a:r>
            <a:r>
              <a:rPr lang="en-US" dirty="0" smtClean="0"/>
              <a:t>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1845734"/>
            <a:ext cx="927100" cy="465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smtClean="0"/>
              <a:t>A + B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514973"/>
              </p:ext>
            </p:extLst>
          </p:nvPr>
        </p:nvGraphicFramePr>
        <p:xfrm>
          <a:off x="1511300" y="2311400"/>
          <a:ext cx="8127999" cy="235373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/>
                <a:gridCol w="2709333"/>
                <a:gridCol w="2709333"/>
              </a:tblGrid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 err="1" smtClean="0"/>
                        <a:t>Notasi</a:t>
                      </a:r>
                      <a:r>
                        <a:rPr lang="en-US" altLang="en-US" sz="2800" baseline="0" dirty="0" smtClean="0"/>
                        <a:t> infix</a:t>
                      </a:r>
                      <a:endParaRPr lang="en-US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 smtClean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 err="1" smtClean="0"/>
                        <a:t>Cetak</a:t>
                      </a:r>
                      <a:endParaRPr lang="en-US" alt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400" dirty="0" smtClean="0"/>
                        <a:t>AB+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813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Infix </a:t>
            </a:r>
            <a:r>
              <a:rPr lang="en-US" dirty="0" err="1" smtClean="0"/>
              <a:t>ke</a:t>
            </a:r>
            <a:r>
              <a:rPr lang="en-US" dirty="0" smtClean="0"/>
              <a:t>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1845734"/>
            <a:ext cx="2997200" cy="465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smtClean="0"/>
              <a:t>(A + B) * C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202737"/>
              </p:ext>
            </p:extLst>
          </p:nvPr>
        </p:nvGraphicFramePr>
        <p:xfrm>
          <a:off x="1511300" y="2311400"/>
          <a:ext cx="8127999" cy="369485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/>
                <a:gridCol w="2709333"/>
                <a:gridCol w="2709333"/>
              </a:tblGrid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err="1" smtClean="0"/>
                        <a:t>Notasi</a:t>
                      </a:r>
                      <a:r>
                        <a:rPr lang="en-US" altLang="en-US" sz="2400" baseline="0" dirty="0" smtClean="0"/>
                        <a:t> infix</a:t>
                      </a:r>
                      <a:endParaRPr lang="en-US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smtClean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err="1" smtClean="0"/>
                        <a:t>Cetak</a:t>
                      </a:r>
                      <a:endParaRPr lang="en-US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AB+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AB+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AB+C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AB+C*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86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Infix </a:t>
            </a:r>
            <a:r>
              <a:rPr lang="en-US" dirty="0" err="1" smtClean="0"/>
              <a:t>ke</a:t>
            </a:r>
            <a:r>
              <a:rPr lang="en-US" dirty="0" smtClean="0"/>
              <a:t>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1845734"/>
            <a:ext cx="2997200" cy="465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 + B * C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23418"/>
              </p:ext>
            </p:extLst>
          </p:nvPr>
        </p:nvGraphicFramePr>
        <p:xfrm>
          <a:off x="1511300" y="2311400"/>
          <a:ext cx="8127999" cy="290237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/>
                <a:gridCol w="2709333"/>
                <a:gridCol w="2709333"/>
              </a:tblGrid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err="1" smtClean="0"/>
                        <a:t>Notasi</a:t>
                      </a:r>
                      <a:r>
                        <a:rPr lang="en-US" altLang="en-US" sz="2400" baseline="0" dirty="0" smtClean="0"/>
                        <a:t> infix</a:t>
                      </a:r>
                      <a:endParaRPr lang="en-US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smtClean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err="1" smtClean="0"/>
                        <a:t>Cetak</a:t>
                      </a:r>
                      <a:endParaRPr lang="en-US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ABC*+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81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mengerti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stack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stack.</a:t>
            </a:r>
          </a:p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stack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memecahkan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15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Infix </a:t>
            </a:r>
            <a:r>
              <a:rPr lang="en-US" dirty="0" err="1" smtClean="0"/>
              <a:t>ke</a:t>
            </a:r>
            <a:r>
              <a:rPr lang="en-US" dirty="0" smtClean="0"/>
              <a:t>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1845734"/>
            <a:ext cx="3848100" cy="465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 + B ^ C * 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761"/>
              </p:ext>
            </p:extLst>
          </p:nvPr>
        </p:nvGraphicFramePr>
        <p:xfrm>
          <a:off x="1511300" y="2311400"/>
          <a:ext cx="8127999" cy="369485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/>
                <a:gridCol w="2709333"/>
                <a:gridCol w="2709333"/>
              </a:tblGrid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err="1" smtClean="0"/>
                        <a:t>Notasi</a:t>
                      </a:r>
                      <a:r>
                        <a:rPr lang="en-US" altLang="en-US" sz="2400" baseline="0" dirty="0" smtClean="0"/>
                        <a:t> infix</a:t>
                      </a:r>
                      <a:endParaRPr lang="en-US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smtClean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err="1" smtClean="0"/>
                        <a:t>Cetak</a:t>
                      </a:r>
                      <a:endParaRPr lang="en-US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ABC^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ABC^D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ABC^D*+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402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EDFB75B-1298-46D6-84F0-4CC8DCA080F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Algoritma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Konversi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Notasi</a:t>
            </a:r>
            <a:r>
              <a:rPr lang="en-US" altLang="en-US" dirty="0" smtClean="0"/>
              <a:t> Infix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Postfix</a:t>
            </a:r>
            <a:endParaRPr lang="en-US" alt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0858" y="1933822"/>
            <a:ext cx="9484822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dirty="0" err="1"/>
              <a:t>Sediakan</a:t>
            </a:r>
            <a:r>
              <a:rPr lang="en-US" altLang="en-US" sz="2400" dirty="0"/>
              <a:t> stack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menyimpan</a:t>
            </a:r>
            <a:r>
              <a:rPr lang="en-US" altLang="en-US" sz="2400" dirty="0"/>
              <a:t> operator (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: char)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dirty="0"/>
              <a:t>Baca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karakter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notasi</a:t>
            </a:r>
            <a:r>
              <a:rPr lang="en-US" altLang="en-US" sz="2400" dirty="0"/>
              <a:t> infix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awal</a:t>
            </a:r>
            <a:endParaRPr lang="en-US" altLang="en-US" sz="2400" dirty="0"/>
          </a:p>
          <a:p>
            <a:pPr marL="10668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 err="1" smtClean="0"/>
              <a:t>Jika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operand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langsung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dicetak</a:t>
            </a:r>
            <a:endParaRPr lang="en-US" altLang="en-US" sz="2000" dirty="0"/>
          </a:p>
          <a:p>
            <a:pPr marL="10668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 err="1" smtClean="0"/>
              <a:t>Jika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tanda</a:t>
            </a:r>
            <a:r>
              <a:rPr lang="en-US" altLang="en-US" sz="2000" dirty="0"/>
              <a:t> ‘(‘ </a:t>
            </a:r>
            <a:r>
              <a:rPr lang="en-US" altLang="en-US" sz="2000" dirty="0" smtClean="0"/>
              <a:t>PUSH </a:t>
            </a:r>
            <a:r>
              <a:rPr lang="en-US" altLang="en-US" sz="2000" dirty="0" err="1" smtClean="0"/>
              <a:t>ke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stack</a:t>
            </a:r>
          </a:p>
          <a:p>
            <a:pPr marL="10668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 err="1" smtClean="0"/>
              <a:t>Jika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tanda</a:t>
            </a:r>
            <a:r>
              <a:rPr lang="en-US" altLang="en-US" sz="2000" dirty="0"/>
              <a:t> ‘)’ </a:t>
            </a:r>
            <a:r>
              <a:rPr lang="en-US" altLang="en-US" sz="2000" dirty="0" smtClean="0"/>
              <a:t>POP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cetak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semua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isi</a:t>
            </a:r>
            <a:r>
              <a:rPr lang="en-US" altLang="en-US" sz="2000" dirty="0"/>
              <a:t> stack </a:t>
            </a:r>
            <a:r>
              <a:rPr lang="en-US" altLang="en-US" sz="2000" dirty="0" err="1"/>
              <a:t>sampai</a:t>
            </a:r>
            <a:r>
              <a:rPr lang="en-US" altLang="en-US" sz="2000" dirty="0"/>
              <a:t> TOS = ‘(‘. </a:t>
            </a:r>
            <a:r>
              <a:rPr lang="en-US" altLang="en-US" sz="2000" dirty="0" smtClean="0"/>
              <a:t> POP </a:t>
            </a:r>
            <a:r>
              <a:rPr lang="en-US" altLang="en-US" sz="2000" dirty="0" err="1"/>
              <a:t>juga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tanda</a:t>
            </a:r>
            <a:r>
              <a:rPr lang="en-US" altLang="en-US" sz="2000" dirty="0"/>
              <a:t> ‘(‘ </a:t>
            </a:r>
            <a:r>
              <a:rPr lang="en-US" altLang="en-US" sz="2000" dirty="0" err="1"/>
              <a:t>ini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tetapi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dicetak</a:t>
            </a:r>
            <a:endParaRPr lang="en-US" altLang="en-US" sz="2000" dirty="0"/>
          </a:p>
          <a:p>
            <a:pPr marL="10668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 err="1" smtClean="0"/>
              <a:t>Jika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operator : 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stack </a:t>
            </a:r>
            <a:r>
              <a:rPr lang="en-US" altLang="en-US" sz="2000" dirty="0" err="1"/>
              <a:t>kosong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derajad</a:t>
            </a:r>
            <a:r>
              <a:rPr lang="en-US" altLang="en-US" sz="2000" dirty="0"/>
              <a:t> operator </a:t>
            </a:r>
            <a:r>
              <a:rPr lang="en-US" altLang="en-US" sz="2000" dirty="0" err="1"/>
              <a:t>lebih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tinggi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dibanding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derajad</a:t>
            </a:r>
            <a:r>
              <a:rPr lang="en-US" altLang="en-US" sz="2000" dirty="0"/>
              <a:t> TOS, </a:t>
            </a:r>
            <a:r>
              <a:rPr lang="en-US" altLang="en-US" sz="2000" dirty="0" smtClean="0"/>
              <a:t>PUSH </a:t>
            </a:r>
            <a:r>
              <a:rPr lang="en-US" altLang="en-US" sz="2000" dirty="0"/>
              <a:t>operator </a:t>
            </a:r>
            <a:r>
              <a:rPr lang="en-US" altLang="en-US" sz="2000" dirty="0" err="1"/>
              <a:t>ke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stack. </a:t>
            </a:r>
            <a:endParaRPr lang="en-US" altLang="en-US" sz="2000" dirty="0" smtClean="0"/>
          </a:p>
          <a:p>
            <a:pPr marL="10668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 err="1" smtClean="0"/>
              <a:t>Jika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, </a:t>
            </a:r>
            <a:r>
              <a:rPr lang="en-US" altLang="en-US" sz="2000" dirty="0" smtClean="0"/>
              <a:t>POP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cetak</a:t>
            </a:r>
            <a:r>
              <a:rPr lang="en-US" altLang="en-US" sz="2000" dirty="0"/>
              <a:t>; </a:t>
            </a:r>
            <a:r>
              <a:rPr lang="en-US" altLang="en-US" sz="2000" dirty="0" err="1"/>
              <a:t>kemudian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ulangi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pembandingan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TOS. </a:t>
            </a:r>
            <a:r>
              <a:rPr lang="en-US" altLang="en-US" sz="2000" dirty="0" err="1"/>
              <a:t>Kemudian</a:t>
            </a:r>
            <a:r>
              <a:rPr lang="en-US" altLang="en-US" sz="2000" dirty="0"/>
              <a:t> di-push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akhir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notasi</a:t>
            </a:r>
            <a:r>
              <a:rPr lang="en-US" altLang="en-US" sz="2400" dirty="0"/>
              <a:t> infix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tercapai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stack </a:t>
            </a:r>
            <a:r>
              <a:rPr lang="en-US" altLang="en-US" sz="2400" dirty="0" err="1"/>
              <a:t>masih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kosong</a:t>
            </a:r>
            <a:r>
              <a:rPr lang="en-US" altLang="en-US" sz="2400" dirty="0"/>
              <a:t>, pop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stack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cetak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hasilnya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079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Wingdings" charset="2"/>
              <a:buChar char="Ø"/>
            </a:pPr>
            <a:r>
              <a:rPr lang="en-US" sz="2800" dirty="0" smtClean="0"/>
              <a:t>Stack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endParaRPr lang="en-US" sz="2800" dirty="0" smtClean="0"/>
          </a:p>
          <a:p>
            <a:pPr marL="355600" indent="-355600">
              <a:buFont typeface="Wingdings" charset="2"/>
              <a:buChar char="Ø"/>
            </a:pPr>
            <a:r>
              <a:rPr lang="en-US" sz="2800" dirty="0" err="1" smtClean="0"/>
              <a:t>Siapkan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opLeft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opRight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operan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endParaRPr lang="en-US" sz="2800" dirty="0" smtClean="0"/>
          </a:p>
          <a:p>
            <a:pPr marL="355600" indent="-355600">
              <a:buFont typeface="Wingdings" charset="2"/>
              <a:buChar char="Ø"/>
            </a:pPr>
            <a:r>
              <a:rPr lang="en-US" sz="2800" dirty="0" err="1" smtClean="0"/>
              <a:t>Misalnya</a:t>
            </a:r>
            <a:r>
              <a:rPr lang="en-US" sz="2800" dirty="0" smtClean="0"/>
              <a:t> : 34+</a:t>
            </a:r>
          </a:p>
          <a:p>
            <a:pPr marL="648208" lvl="1" indent="-355600">
              <a:buFont typeface="Wingdings" charset="2"/>
              <a:buChar char="Ø"/>
            </a:pPr>
            <a:r>
              <a:rPr lang="en-US" sz="2400" dirty="0" smtClean="0"/>
              <a:t>PUSH ‘3’</a:t>
            </a:r>
          </a:p>
          <a:p>
            <a:pPr marL="648208" lvl="1" indent="-355600">
              <a:buFont typeface="Wingdings" charset="2"/>
              <a:buChar char="Ø"/>
            </a:pPr>
            <a:r>
              <a:rPr lang="en-US" sz="2400" dirty="0" smtClean="0"/>
              <a:t>PUSH ‘4’</a:t>
            </a:r>
          </a:p>
          <a:p>
            <a:pPr marL="648208" lvl="1" indent="-355600">
              <a:buFont typeface="Wingdings" charset="2"/>
              <a:buChar char="Ø"/>
            </a:pPr>
            <a:r>
              <a:rPr lang="en-US" sz="2400" dirty="0" smtClean="0"/>
              <a:t>Operator ‘+’ </a:t>
            </a:r>
            <a:r>
              <a:rPr lang="en-US" sz="2400" dirty="0" smtClean="0">
                <a:sym typeface="Wingdings"/>
              </a:rPr>
              <a:t> POP ‘4’ </a:t>
            </a:r>
            <a:r>
              <a:rPr lang="en-US" sz="2400" dirty="0" err="1" smtClean="0">
                <a:sym typeface="Wingdings"/>
              </a:rPr>
              <a:t>ke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opRight</a:t>
            </a:r>
            <a:r>
              <a:rPr lang="en-US" sz="2400" dirty="0" smtClean="0">
                <a:sym typeface="Wingdings"/>
              </a:rPr>
              <a:t>, POP ‘3’ </a:t>
            </a:r>
            <a:r>
              <a:rPr lang="en-US" sz="2400" dirty="0" err="1" smtClean="0">
                <a:sym typeface="Wingdings"/>
              </a:rPr>
              <a:t>ke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opLeft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lakukan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operasi</a:t>
            </a:r>
            <a:endParaRPr lang="en-US" sz="2400" dirty="0" smtClean="0">
              <a:sym typeface="Wingdings"/>
            </a:endParaRPr>
          </a:p>
          <a:p>
            <a:pPr marL="648208" lvl="1" indent="-355600">
              <a:buFont typeface="Wingdings" charset="2"/>
              <a:buChar char="Ø"/>
            </a:pPr>
            <a:r>
              <a:rPr lang="en-US" sz="2400" dirty="0" err="1" smtClean="0">
                <a:sym typeface="Wingdings"/>
              </a:rPr>
              <a:t>Hasilnya</a:t>
            </a:r>
            <a:r>
              <a:rPr lang="en-US" sz="2400" dirty="0" smtClean="0">
                <a:sym typeface="Wingdings"/>
              </a:rPr>
              <a:t> ‘7’ PUSH </a:t>
            </a:r>
            <a:r>
              <a:rPr lang="en-US" sz="2400" dirty="0" err="1" smtClean="0">
                <a:sym typeface="Wingdings"/>
              </a:rPr>
              <a:t>ke</a:t>
            </a:r>
            <a:r>
              <a:rPr lang="en-US" sz="2400" dirty="0" smtClean="0">
                <a:sym typeface="Wingdings"/>
              </a:rPr>
              <a:t> stack</a:t>
            </a:r>
          </a:p>
          <a:p>
            <a:pPr marL="648208" lvl="1" indent="-355600">
              <a:buFont typeface="Wingdings" charset="2"/>
              <a:buChar char="Ø"/>
            </a:pPr>
            <a:r>
              <a:rPr lang="en-US" sz="2400" dirty="0" err="1" smtClean="0">
                <a:sym typeface="Wingdings"/>
              </a:rPr>
              <a:t>Bila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notasi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berakhir</a:t>
            </a:r>
            <a:r>
              <a:rPr lang="en-US" sz="2400" dirty="0" smtClean="0">
                <a:sym typeface="Wingdings"/>
              </a:rPr>
              <a:t>, POP stack </a:t>
            </a:r>
            <a:r>
              <a:rPr lang="en-US" sz="2400" dirty="0" err="1" smtClean="0">
                <a:sym typeface="Wingdings"/>
              </a:rPr>
              <a:t>sebagai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hasil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operasi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915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Postfix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11300" y="1845734"/>
            <a:ext cx="3848100" cy="465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23+5*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97027"/>
              </p:ext>
            </p:extLst>
          </p:nvPr>
        </p:nvGraphicFramePr>
        <p:xfrm>
          <a:off x="1511300" y="2311400"/>
          <a:ext cx="8127999" cy="287697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/>
                <a:gridCol w="2709333"/>
                <a:gridCol w="2709333"/>
              </a:tblGrid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err="1" smtClean="0"/>
                        <a:t>Notasi</a:t>
                      </a:r>
                      <a:r>
                        <a:rPr lang="en-US" altLang="en-US" sz="2400" baseline="0" dirty="0" smtClean="0"/>
                        <a:t> Postfix</a:t>
                      </a:r>
                      <a:endParaRPr lang="en-US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smtClean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400" dirty="0" err="1" smtClean="0"/>
                        <a:t>Hasil</a:t>
                      </a:r>
                      <a:r>
                        <a:rPr lang="en-US" altLang="en-US" sz="2400" dirty="0" smtClean="0"/>
                        <a:t> </a:t>
                      </a:r>
                      <a:r>
                        <a:rPr lang="en-US" altLang="en-US" sz="2400" dirty="0" err="1" smtClean="0"/>
                        <a:t>Operasi</a:t>
                      </a:r>
                      <a:endParaRPr lang="en-US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2 3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+ 3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5 5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Tx/>
                        <a:buNone/>
                      </a:pPr>
                      <a:r>
                        <a:rPr lang="en-US" altLang="en-US" sz="2000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*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519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Baca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postfix </a:t>
            </a:r>
            <a:r>
              <a:rPr lang="en-US" sz="2800" dirty="0" err="1" smtClean="0"/>
              <a:t>satu</a:t>
            </a:r>
            <a:r>
              <a:rPr lang="en-US" sz="2800" dirty="0" smtClean="0"/>
              <a:t> per </a:t>
            </a:r>
            <a:r>
              <a:rPr lang="en-US" sz="2800" dirty="0" err="1" smtClean="0"/>
              <a:t>satu</a:t>
            </a:r>
            <a:endParaRPr lang="en-US" sz="28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notasi</a:t>
            </a:r>
            <a:r>
              <a:rPr lang="en-US" sz="2600" dirty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operan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PUSH </a:t>
            </a:r>
            <a:r>
              <a:rPr lang="en-US" sz="2600" dirty="0" err="1" smtClean="0"/>
              <a:t>ke</a:t>
            </a:r>
            <a:r>
              <a:rPr lang="en-US" sz="2600" dirty="0" smtClean="0"/>
              <a:t> stack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notasi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operator </a:t>
            </a:r>
            <a:r>
              <a:rPr lang="en-US" sz="2600" dirty="0" err="1" smtClean="0"/>
              <a:t>maka</a:t>
            </a:r>
            <a:endParaRPr lang="en-US" sz="2600" dirty="0" smtClean="0"/>
          </a:p>
          <a:p>
            <a:pPr marL="932688" lvl="2" indent="-457200">
              <a:buFont typeface="+mj-lt"/>
              <a:buAutoNum type="arabicPeriod"/>
            </a:pPr>
            <a:r>
              <a:rPr lang="en-US" sz="2200" dirty="0" smtClean="0"/>
              <a:t>POP 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OpRight</a:t>
            </a:r>
            <a:endParaRPr lang="en-US" sz="2200" dirty="0" smtClean="0"/>
          </a:p>
          <a:p>
            <a:pPr marL="932688" lvl="2" indent="-457200">
              <a:buFont typeface="+mj-lt"/>
              <a:buAutoNum type="arabicPeriod"/>
            </a:pPr>
            <a:r>
              <a:rPr lang="en-US" sz="2200" dirty="0" smtClean="0"/>
              <a:t>POP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OpLeft</a:t>
            </a:r>
            <a:endParaRPr lang="en-US" sz="2200" dirty="0" smtClean="0"/>
          </a:p>
          <a:p>
            <a:pPr marL="932688" lvl="2" indent="-457200">
              <a:buFont typeface="+mj-lt"/>
              <a:buAutoNum type="arabicPeriod"/>
            </a:pPr>
            <a:r>
              <a:rPr lang="en-US" sz="2200" dirty="0" err="1" smtClean="0"/>
              <a:t>Hasil</a:t>
            </a:r>
            <a:r>
              <a:rPr lang="en-US" sz="2200" dirty="0" smtClean="0"/>
              <a:t> = </a:t>
            </a:r>
            <a:r>
              <a:rPr lang="en-US" sz="2200" dirty="0" err="1" smtClean="0"/>
              <a:t>OpLeft</a:t>
            </a:r>
            <a:r>
              <a:rPr lang="en-US" sz="2200" dirty="0" smtClean="0"/>
              <a:t> operator </a:t>
            </a:r>
            <a:r>
              <a:rPr lang="en-US" sz="2200" dirty="0" err="1" smtClean="0"/>
              <a:t>OpRight</a:t>
            </a:r>
            <a:endParaRPr lang="en-US" sz="2200" dirty="0" smtClean="0"/>
          </a:p>
          <a:p>
            <a:pPr marL="932688" lvl="2" indent="-457200">
              <a:buFont typeface="+mj-lt"/>
              <a:buAutoNum type="arabicPeriod"/>
            </a:pPr>
            <a:r>
              <a:rPr lang="en-US" sz="2200" dirty="0" smtClean="0"/>
              <a:t>PUSH </a:t>
            </a:r>
            <a:r>
              <a:rPr lang="en-US" sz="2200" dirty="0" err="1" smtClean="0"/>
              <a:t>Hasil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postfix </a:t>
            </a:r>
            <a:r>
              <a:rPr lang="en-US" sz="2800" dirty="0" err="1" smtClean="0"/>
              <a:t>berakhir</a:t>
            </a:r>
            <a:r>
              <a:rPr lang="en-US" sz="2800" dirty="0" smtClean="0"/>
              <a:t>, POP stack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86065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Stack </a:t>
            </a:r>
            <a:r>
              <a:rPr lang="en-US" altLang="en-US" sz="2800" dirty="0" err="1" smtClean="0"/>
              <a:t>menyimpan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elemen</a:t>
            </a:r>
            <a:r>
              <a:rPr lang="en-US" altLang="en-US" sz="2800" dirty="0" smtClean="0"/>
              <a:t>/item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konsep</a:t>
            </a:r>
            <a:r>
              <a:rPr lang="en-US" altLang="en-US" sz="2800" dirty="0" smtClean="0"/>
              <a:t> LIFO, </a:t>
            </a:r>
            <a:r>
              <a:rPr lang="en-US" altLang="en-US" sz="2800" dirty="0" err="1" smtClean="0"/>
              <a:t>dimana</a:t>
            </a:r>
            <a:r>
              <a:rPr lang="en-US" altLang="en-US" sz="2800" dirty="0" smtClean="0"/>
              <a:t> item yang </a:t>
            </a:r>
            <a:r>
              <a:rPr lang="en-US" altLang="en-US" sz="2800" dirty="0" err="1" smtClean="0"/>
              <a:t>terakhir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masuk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keluar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dahulu</a:t>
            </a:r>
            <a:endParaRPr lang="en-US" altLang="en-US" sz="2800" dirty="0" smtClean="0"/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Elemen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stack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: item yang </a:t>
            </a:r>
            <a:r>
              <a:rPr lang="en-US" altLang="en-US" sz="2800" dirty="0" err="1" smtClean="0"/>
              <a:t>disimpan</a:t>
            </a:r>
            <a:r>
              <a:rPr lang="en-US" altLang="en-US" sz="2800" dirty="0" smtClean="0"/>
              <a:t> di </a:t>
            </a:r>
            <a:r>
              <a:rPr lang="en-US" altLang="en-US" sz="2800" dirty="0" err="1" smtClean="0"/>
              <a:t>penyimpan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penunjuk</a:t>
            </a:r>
            <a:r>
              <a:rPr lang="en-US" altLang="en-US" sz="2800" dirty="0" smtClean="0"/>
              <a:t> top of stack </a:t>
            </a:r>
            <a:r>
              <a:rPr lang="en-US" altLang="en-US" sz="2800" dirty="0" err="1" smtClean="0"/>
              <a:t>sekaligus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menghitung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jumlah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elemen</a:t>
            </a:r>
            <a:r>
              <a:rPr lang="en-US" altLang="en-US" sz="2800" dirty="0" smtClean="0"/>
              <a:t> (count)</a:t>
            </a:r>
            <a:endParaRPr lang="en-US" altLang="en-US" sz="2800" dirty="0" smtClean="0"/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Terdapat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dua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stack </a:t>
            </a:r>
            <a:r>
              <a:rPr lang="en-US" altLang="en-US" sz="2800" dirty="0" err="1" smtClean="0"/>
              <a:t>yaitu</a:t>
            </a:r>
            <a:r>
              <a:rPr lang="en-US" altLang="en-US" sz="2800" dirty="0" smtClean="0"/>
              <a:t> PUSH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POP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Selain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tambahan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yaitu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inisialisasi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Penuh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Kosong</a:t>
            </a: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30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8801410-84C0-4680-A63C-131213956B0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Latihan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2700" y="1752601"/>
            <a:ext cx="9004300" cy="3840163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buFont typeface="+mj-lt"/>
              <a:buAutoNum type="arabicPeriod"/>
            </a:pPr>
            <a:r>
              <a:rPr lang="en-US" altLang="en-US" sz="2800" dirty="0" err="1"/>
              <a:t>Buatlah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konversi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bilangan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desimal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biner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oktal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heksa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stack</a:t>
            </a:r>
          </a:p>
          <a:p>
            <a:pPr marL="355600" indent="-355600">
              <a:buFont typeface="+mj-lt"/>
              <a:buAutoNum type="arabicPeriod"/>
            </a:pPr>
            <a:r>
              <a:rPr lang="en-US" altLang="en-US" sz="2800" dirty="0" err="1"/>
              <a:t>Buatlah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pembalik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kalimat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stack</a:t>
            </a:r>
          </a:p>
          <a:p>
            <a:pPr marL="393700" lvl="1" indent="0">
              <a:buNone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 : </a:t>
            </a:r>
            <a:r>
              <a:rPr lang="en-US" altLang="en-US" sz="2200" dirty="0" err="1">
                <a:latin typeface="Courier New" charset="0"/>
                <a:ea typeface="Courier New" charset="0"/>
                <a:cs typeface="Courier New" charset="0"/>
              </a:rPr>
              <a:t>Struktur</a:t>
            </a:r>
            <a:r>
              <a:rPr lang="en-US" altLang="en-US" sz="2200" dirty="0">
                <a:latin typeface="Courier New" charset="0"/>
                <a:ea typeface="Courier New" charset="0"/>
                <a:cs typeface="Courier New" charset="0"/>
              </a:rPr>
              <a:t> Data</a:t>
            </a:r>
          </a:p>
          <a:p>
            <a:pPr marL="393700" lvl="1" indent="0">
              <a:buNone/>
            </a:pPr>
            <a:r>
              <a:rPr lang="en-US" altLang="en-US" sz="2200" dirty="0">
                <a:latin typeface="Courier New" charset="0"/>
                <a:ea typeface="Courier New" charset="0"/>
                <a:cs typeface="Courier New" charset="0"/>
              </a:rPr>
              <a:t>       </a:t>
            </a:r>
            <a:r>
              <a:rPr lang="en-US" altLang="en-US" sz="2200" dirty="0" err="1" smtClean="0">
                <a:latin typeface="Courier New" charset="0"/>
                <a:ea typeface="Courier New" charset="0"/>
                <a:cs typeface="Courier New" charset="0"/>
              </a:rPr>
              <a:t>ataD</a:t>
            </a:r>
            <a:r>
              <a:rPr lang="en-US" altLang="en-US" sz="2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200" dirty="0" err="1">
                <a:latin typeface="Courier New" charset="0"/>
                <a:ea typeface="Courier New" charset="0"/>
                <a:cs typeface="Courier New" charset="0"/>
              </a:rPr>
              <a:t>rutkurtS</a:t>
            </a:r>
            <a:endParaRPr lang="en-US" altLang="en-US" sz="2200" dirty="0">
              <a:latin typeface="Courier New" charset="0"/>
              <a:ea typeface="Courier New" charset="0"/>
              <a:cs typeface="Courier New" charset="0"/>
            </a:endParaRPr>
          </a:p>
          <a:p>
            <a:pPr marL="355600" indent="0">
              <a:buNone/>
            </a:pPr>
            <a:r>
              <a:rPr lang="en-US" altLang="en-US" sz="2800" dirty="0" err="1" smtClean="0"/>
              <a:t>Buatlah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pengecekan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palindrom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bukan</a:t>
            </a:r>
            <a:r>
              <a:rPr lang="en-US" altLang="en-US" sz="3200" dirty="0" smtClean="0"/>
              <a:t>, </a:t>
            </a:r>
            <a:r>
              <a:rPr lang="en-US" altLang="en-US" sz="2800" dirty="0" err="1" smtClean="0"/>
              <a:t>Contoh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sugus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diBuatlah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pembalik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kalimat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stack</a:t>
            </a:r>
          </a:p>
          <a:p>
            <a:pPr marL="355600" indent="-355600">
              <a:buFont typeface="+mj-lt"/>
              <a:buAutoNum type="arabicPeriod" startAt="3"/>
            </a:pPr>
            <a:r>
              <a:rPr lang="en-US" altLang="en-US" sz="2800" dirty="0" err="1" smtClean="0"/>
              <a:t>Implementasikan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notasi</a:t>
            </a:r>
            <a:r>
              <a:rPr lang="en-US" altLang="en-US" sz="2800" dirty="0" smtClean="0"/>
              <a:t> infix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postfix </a:t>
            </a:r>
            <a:r>
              <a:rPr lang="en-US" altLang="en-US" sz="2800" dirty="0" err="1" smtClean="0"/>
              <a:t>menggunakan</a:t>
            </a:r>
            <a:r>
              <a:rPr lang="en-US" altLang="en-US" sz="2800" dirty="0" smtClean="0"/>
              <a:t> stack</a:t>
            </a:r>
          </a:p>
          <a:p>
            <a:pPr marL="355600" indent="-355600">
              <a:buFont typeface="+mj-lt"/>
              <a:buAutoNum type="arabicPeriod" startAt="3"/>
            </a:pPr>
            <a:r>
              <a:rPr lang="en-US" altLang="en-US" sz="2800" dirty="0" err="1" smtClean="0"/>
              <a:t>Implementasikan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notasi</a:t>
            </a:r>
            <a:r>
              <a:rPr lang="en-US" altLang="en-US" sz="2800" dirty="0" smtClean="0"/>
              <a:t> postfix </a:t>
            </a:r>
            <a:r>
              <a:rPr lang="en-US" altLang="en-US" sz="2800" dirty="0" err="1" smtClean="0"/>
              <a:t>menggunakan</a:t>
            </a:r>
            <a:r>
              <a:rPr lang="en-US" altLang="en-US" sz="2800" dirty="0" smtClean="0"/>
              <a:t> stack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679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65217B2-C6A3-490F-8DA4-6316EC54A72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Materi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04800" indent="-304800">
              <a:buFont typeface="Wingdings" charset="2"/>
              <a:buChar char="Ø"/>
            </a:pPr>
            <a:r>
              <a:rPr lang="en-US" altLang="en-US" sz="3200" dirty="0" err="1"/>
              <a:t>Apakah</a:t>
            </a:r>
            <a:r>
              <a:rPr lang="en-US" altLang="en-US" sz="3200" dirty="0"/>
              <a:t> Stack </a:t>
            </a:r>
            <a:r>
              <a:rPr lang="en-US" altLang="en-US" sz="3200" dirty="0" err="1"/>
              <a:t>itu</a:t>
            </a:r>
            <a:r>
              <a:rPr lang="en-US" altLang="en-US" sz="3200" dirty="0"/>
              <a:t>?</a:t>
            </a:r>
          </a:p>
          <a:p>
            <a:pPr marL="304800" indent="-304800">
              <a:buFont typeface="Wingdings" charset="2"/>
              <a:buChar char="Ø"/>
            </a:pPr>
            <a:r>
              <a:rPr lang="en-US" altLang="en-US" sz="3200" dirty="0" err="1"/>
              <a:t>Operasi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pada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Stack : Push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Pop</a:t>
            </a:r>
            <a:endParaRPr lang="en-US" altLang="en-US" sz="3200" dirty="0"/>
          </a:p>
          <a:p>
            <a:pPr marL="304800" indent="-304800">
              <a:buFont typeface="Wingdings" charset="2"/>
              <a:buChar char="Ø"/>
            </a:pPr>
            <a:r>
              <a:rPr lang="en-US" altLang="en-US" sz="3200" dirty="0" err="1" smtClean="0"/>
              <a:t>Konversi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Infix </a:t>
            </a:r>
            <a:r>
              <a:rPr lang="en-US" altLang="en-US" sz="3200" dirty="0" err="1"/>
              <a:t>ke</a:t>
            </a:r>
            <a:r>
              <a:rPr lang="en-US" altLang="en-US" sz="3200" dirty="0"/>
              <a:t> Postfix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Stack</a:t>
            </a:r>
          </a:p>
        </p:txBody>
      </p:sp>
    </p:spTree>
    <p:extLst>
      <p:ext uri="{BB962C8B-B14F-4D97-AF65-F5344CB8AC3E}">
        <p14:creationId xmlns:p14="http://schemas.microsoft.com/office/powerpoint/2010/main" val="9128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33FDE2A-982F-4091-9124-1C5C3601152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Apakah Stack itu?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/>
              <a:t>Merupakan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konsep</a:t>
            </a:r>
            <a:r>
              <a:rPr lang="en-US" altLang="en-US" sz="3200" dirty="0"/>
              <a:t> Last In First Out (LIFO)</a:t>
            </a:r>
          </a:p>
          <a:p>
            <a:pPr marL="355600" indent="-355600">
              <a:buFont typeface="Wingdings" charset="2"/>
              <a:buChar char="Ø"/>
            </a:pPr>
            <a:r>
              <a:rPr lang="en-US" altLang="en-US" sz="3200" dirty="0"/>
              <a:t>Data yang </a:t>
            </a:r>
            <a:r>
              <a:rPr lang="en-US" altLang="en-US" sz="3200" dirty="0" err="1"/>
              <a:t>disimpan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terakhir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diambil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lebih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dahulu</a:t>
            </a:r>
            <a:endParaRPr lang="en-US" altLang="en-US" sz="3200" dirty="0" smtClean="0"/>
          </a:p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 smtClean="0"/>
              <a:t>Implementasi</a:t>
            </a:r>
            <a:r>
              <a:rPr lang="en-US" altLang="en-US" sz="3200" dirty="0" smtClean="0"/>
              <a:t> stack </a:t>
            </a:r>
            <a:r>
              <a:rPr lang="en-US" altLang="en-US" sz="3200" dirty="0" err="1" smtClean="0"/>
              <a:t>dapat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menggunakan</a:t>
            </a:r>
            <a:r>
              <a:rPr lang="en-US" altLang="en-US" sz="3200" dirty="0" smtClean="0"/>
              <a:t> array </a:t>
            </a:r>
            <a:r>
              <a:rPr lang="en-US" altLang="en-US" sz="3200" dirty="0" err="1" smtClean="0"/>
              <a:t>atau</a:t>
            </a:r>
            <a:r>
              <a:rPr lang="en-US" altLang="en-US" sz="3200" dirty="0" smtClean="0"/>
              <a:t> linked list</a:t>
            </a:r>
          </a:p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 smtClean="0"/>
              <a:t>Implementasi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array, </a:t>
            </a:r>
            <a:r>
              <a:rPr lang="en-US" altLang="en-US" sz="3200" dirty="0" err="1" smtClean="0"/>
              <a:t>kemungkinan</a:t>
            </a:r>
            <a:r>
              <a:rPr lang="en-US" altLang="en-US" sz="3200" dirty="0" smtClean="0"/>
              <a:t> stack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kondisi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penuh</a:t>
            </a:r>
            <a:endParaRPr lang="en-US" altLang="en-US" sz="3200" dirty="0" smtClean="0"/>
          </a:p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 smtClean="0"/>
              <a:t>Implementasi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linked list, stack </a:t>
            </a:r>
            <a:r>
              <a:rPr lang="en-US" altLang="en-US" sz="3200" dirty="0" err="1" smtClean="0"/>
              <a:t>tidak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pernah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penuh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235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Ilustrasi Stack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5486400"/>
            <a:ext cx="10058400" cy="56769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Push </a:t>
            </a:r>
            <a:r>
              <a:rPr lang="en-US" sz="2800" dirty="0" err="1" smtClean="0"/>
              <a:t>meletakkan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/item </a:t>
            </a:r>
            <a:r>
              <a:rPr lang="en-US" sz="2800" dirty="0" err="1" smtClean="0"/>
              <a:t>ke</a:t>
            </a:r>
            <a:r>
              <a:rPr lang="en-US" sz="2800" dirty="0" smtClean="0"/>
              <a:t> stack</a:t>
            </a:r>
            <a:endParaRPr lang="en-US" sz="2800" dirty="0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D791-587B-4537-A310-4C1BD92B4AB2}" type="slidenum">
              <a:rPr lang="en-US" altLang="en-US"/>
              <a:pPr/>
              <a:t>5</a:t>
            </a:fld>
            <a:endParaRPr lang="en-US" altLang="en-US"/>
          </a:p>
        </p:txBody>
      </p:sp>
      <p:grpSp>
        <p:nvGrpSpPr>
          <p:cNvPr id="22551" name="Group 23"/>
          <p:cNvGrpSpPr>
            <a:grpSpLocks/>
          </p:cNvGrpSpPr>
          <p:nvPr/>
        </p:nvGrpSpPr>
        <p:grpSpPr bwMode="auto">
          <a:xfrm>
            <a:off x="3352800" y="2971800"/>
            <a:ext cx="1066800" cy="2362200"/>
            <a:chOff x="1152" y="1872"/>
            <a:chExt cx="672" cy="1488"/>
          </a:xfrm>
        </p:grpSpPr>
        <p:sp>
          <p:nvSpPr>
            <p:cNvPr id="22533" name="AutoShape 5"/>
            <p:cNvSpPr>
              <a:spLocks noChangeArrowheads="1"/>
            </p:cNvSpPr>
            <p:nvPr/>
          </p:nvSpPr>
          <p:spPr bwMode="auto">
            <a:xfrm>
              <a:off x="1200" y="2880"/>
              <a:ext cx="576" cy="48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1152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1152" y="3360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 flipV="1">
              <a:off x="1824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2" name="Group 24"/>
          <p:cNvGrpSpPr>
            <a:grpSpLocks/>
          </p:cNvGrpSpPr>
          <p:nvPr/>
        </p:nvGrpSpPr>
        <p:grpSpPr bwMode="auto">
          <a:xfrm>
            <a:off x="5562600" y="2971800"/>
            <a:ext cx="1066800" cy="2362200"/>
            <a:chOff x="2544" y="1872"/>
            <a:chExt cx="672" cy="1488"/>
          </a:xfrm>
        </p:grpSpPr>
        <p:sp>
          <p:nvSpPr>
            <p:cNvPr id="22538" name="AutoShape 10"/>
            <p:cNvSpPr>
              <a:spLocks noChangeArrowheads="1"/>
            </p:cNvSpPr>
            <p:nvPr/>
          </p:nvSpPr>
          <p:spPr bwMode="auto">
            <a:xfrm>
              <a:off x="2592" y="2880"/>
              <a:ext cx="576" cy="48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2544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V="1">
              <a:off x="2544" y="3360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3216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3" name="Group 25"/>
          <p:cNvGrpSpPr>
            <a:grpSpLocks/>
          </p:cNvGrpSpPr>
          <p:nvPr/>
        </p:nvGrpSpPr>
        <p:grpSpPr bwMode="auto">
          <a:xfrm>
            <a:off x="4495800" y="1752600"/>
            <a:ext cx="2590800" cy="1066800"/>
            <a:chOff x="1872" y="1104"/>
            <a:chExt cx="1632" cy="672"/>
          </a:xfrm>
        </p:grpSpPr>
        <p:sp>
          <p:nvSpPr>
            <p:cNvPr id="22542" name="AutoShape 14"/>
            <p:cNvSpPr>
              <a:spLocks noChangeArrowheads="1"/>
            </p:cNvSpPr>
            <p:nvPr/>
          </p:nvSpPr>
          <p:spPr bwMode="auto">
            <a:xfrm>
              <a:off x="1872" y="1104"/>
              <a:ext cx="576" cy="480"/>
            </a:xfrm>
            <a:prstGeom prst="cube">
              <a:avLst>
                <a:gd name="adj" fmla="val 25000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544" name="AutoShape 16"/>
            <p:cNvSpPr>
              <a:spLocks noChangeArrowheads="1"/>
            </p:cNvSpPr>
            <p:nvPr/>
          </p:nvSpPr>
          <p:spPr bwMode="auto">
            <a:xfrm rot="5400000">
              <a:off x="2448" y="1248"/>
              <a:ext cx="576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b="1"/>
                <a:t>PUSH</a:t>
              </a:r>
            </a:p>
          </p:txBody>
        </p:sp>
      </p:grp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7696200" y="2971800"/>
            <a:ext cx="1066800" cy="2362200"/>
            <a:chOff x="3888" y="1872"/>
            <a:chExt cx="672" cy="1488"/>
          </a:xfrm>
        </p:grpSpPr>
        <p:sp>
          <p:nvSpPr>
            <p:cNvPr id="22546" name="AutoShape 18"/>
            <p:cNvSpPr>
              <a:spLocks noChangeArrowheads="1"/>
            </p:cNvSpPr>
            <p:nvPr/>
          </p:nvSpPr>
          <p:spPr bwMode="auto">
            <a:xfrm>
              <a:off x="3936" y="2880"/>
              <a:ext cx="576" cy="48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3888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V="1">
              <a:off x="3888" y="3360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 flipV="1">
              <a:off x="4560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AutoShape 22"/>
            <p:cNvSpPr>
              <a:spLocks noChangeArrowheads="1"/>
            </p:cNvSpPr>
            <p:nvPr/>
          </p:nvSpPr>
          <p:spPr bwMode="auto">
            <a:xfrm>
              <a:off x="3936" y="2544"/>
              <a:ext cx="576" cy="480"/>
            </a:xfrm>
            <a:prstGeom prst="cube">
              <a:avLst>
                <a:gd name="adj" fmla="val 25000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843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Ilustrasi Stack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5435600"/>
            <a:ext cx="10058400" cy="433494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Pop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/item </a:t>
            </a:r>
            <a:r>
              <a:rPr lang="en-US" sz="2800" dirty="0" err="1" smtClean="0"/>
              <a:t>dari</a:t>
            </a:r>
            <a:r>
              <a:rPr lang="en-US" sz="2800" dirty="0" smtClean="0"/>
              <a:t> stack</a:t>
            </a:r>
            <a:endParaRPr lang="en-US" sz="2800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2EB-2F0C-46E4-A2AC-88908DF5A9F4}" type="slidenum">
              <a:rPr lang="en-US" altLang="en-US"/>
              <a:pPr/>
              <a:t>6</a:t>
            </a:fld>
            <a:endParaRPr lang="en-US" altLang="en-US"/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3352800" y="2971800"/>
            <a:ext cx="1066800" cy="2362200"/>
            <a:chOff x="1152" y="1872"/>
            <a:chExt cx="672" cy="1488"/>
          </a:xfrm>
        </p:grpSpPr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1200" y="2880"/>
              <a:ext cx="576" cy="48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8" name="Line 4"/>
            <p:cNvSpPr>
              <a:spLocks noChangeShapeType="1"/>
            </p:cNvSpPr>
            <p:nvPr/>
          </p:nvSpPr>
          <p:spPr bwMode="auto">
            <a:xfrm>
              <a:off x="1152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 flipV="1">
              <a:off x="1152" y="3360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 flipV="1">
              <a:off x="1824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AutoShape 18"/>
            <p:cNvSpPr>
              <a:spLocks noChangeArrowheads="1"/>
            </p:cNvSpPr>
            <p:nvPr/>
          </p:nvSpPr>
          <p:spPr bwMode="auto">
            <a:xfrm>
              <a:off x="1200" y="2544"/>
              <a:ext cx="576" cy="480"/>
            </a:xfrm>
            <a:prstGeom prst="cube">
              <a:avLst>
                <a:gd name="adj" fmla="val 25000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AutoShape 19"/>
            <p:cNvSpPr>
              <a:spLocks noChangeArrowheads="1"/>
            </p:cNvSpPr>
            <p:nvPr/>
          </p:nvSpPr>
          <p:spPr bwMode="auto">
            <a:xfrm>
              <a:off x="1200" y="2208"/>
              <a:ext cx="576" cy="480"/>
            </a:xfrm>
            <a:prstGeom prst="cube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10" name="Group 26"/>
          <p:cNvGrpSpPr>
            <a:grpSpLocks/>
          </p:cNvGrpSpPr>
          <p:nvPr/>
        </p:nvGrpSpPr>
        <p:grpSpPr bwMode="auto">
          <a:xfrm>
            <a:off x="5105400" y="1905000"/>
            <a:ext cx="1905000" cy="838200"/>
            <a:chOff x="2256" y="1200"/>
            <a:chExt cx="1200" cy="528"/>
          </a:xfrm>
        </p:grpSpPr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2256" y="1248"/>
              <a:ext cx="52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/>
                <a:t>POP</a:t>
              </a:r>
            </a:p>
          </p:txBody>
        </p:sp>
        <p:sp>
          <p:nvSpPr>
            <p:cNvPr id="42004" name="AutoShape 20"/>
            <p:cNvSpPr>
              <a:spLocks noChangeArrowheads="1"/>
            </p:cNvSpPr>
            <p:nvPr/>
          </p:nvSpPr>
          <p:spPr bwMode="auto">
            <a:xfrm>
              <a:off x="2832" y="1200"/>
              <a:ext cx="624" cy="52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5562600" y="2971800"/>
            <a:ext cx="1066800" cy="2362200"/>
            <a:chOff x="2544" y="1872"/>
            <a:chExt cx="672" cy="1488"/>
          </a:xfrm>
        </p:grpSpPr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2592" y="2880"/>
              <a:ext cx="576" cy="48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2544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 flipV="1">
              <a:off x="2544" y="3360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flipV="1">
              <a:off x="3216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AutoShape 11"/>
            <p:cNvSpPr>
              <a:spLocks noChangeArrowheads="1"/>
            </p:cNvSpPr>
            <p:nvPr/>
          </p:nvSpPr>
          <p:spPr bwMode="auto">
            <a:xfrm>
              <a:off x="2592" y="2544"/>
              <a:ext cx="576" cy="480"/>
            </a:xfrm>
            <a:prstGeom prst="cube">
              <a:avLst>
                <a:gd name="adj" fmla="val 25000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AutoShape 21"/>
            <p:cNvSpPr>
              <a:spLocks noChangeArrowheads="1"/>
            </p:cNvSpPr>
            <p:nvPr/>
          </p:nvSpPr>
          <p:spPr bwMode="auto">
            <a:xfrm>
              <a:off x="2592" y="2208"/>
              <a:ext cx="576" cy="480"/>
            </a:xfrm>
            <a:prstGeom prst="cube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7696200" y="2971800"/>
            <a:ext cx="1066800" cy="2362200"/>
            <a:chOff x="3888" y="1872"/>
            <a:chExt cx="672" cy="1488"/>
          </a:xfrm>
        </p:grpSpPr>
        <p:sp>
          <p:nvSpPr>
            <p:cNvPr id="41998" name="AutoShape 14"/>
            <p:cNvSpPr>
              <a:spLocks noChangeArrowheads="1"/>
            </p:cNvSpPr>
            <p:nvPr/>
          </p:nvSpPr>
          <p:spPr bwMode="auto">
            <a:xfrm>
              <a:off x="3936" y="2880"/>
              <a:ext cx="576" cy="48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3888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 flipV="1">
              <a:off x="3888" y="3360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 flipV="1">
              <a:off x="4560" y="1872"/>
              <a:ext cx="0" cy="1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AutoShape 22"/>
            <p:cNvSpPr>
              <a:spLocks noChangeArrowheads="1"/>
            </p:cNvSpPr>
            <p:nvPr/>
          </p:nvSpPr>
          <p:spPr bwMode="auto">
            <a:xfrm>
              <a:off x="3936" y="2544"/>
              <a:ext cx="576" cy="480"/>
            </a:xfrm>
            <a:prstGeom prst="cube">
              <a:avLst>
                <a:gd name="adj" fmla="val 25000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07" name="AutoShape 23"/>
          <p:cNvSpPr>
            <a:spLocks noChangeArrowheads="1"/>
          </p:cNvSpPr>
          <p:nvPr/>
        </p:nvSpPr>
        <p:spPr bwMode="auto">
          <a:xfrm>
            <a:off x="7696200" y="1676400"/>
            <a:ext cx="914400" cy="76200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44B0B1E-56BE-4920-8DBB-1A5B29C5A88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Elemen Stack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 smtClean="0"/>
              <a:t>Elemen</a:t>
            </a:r>
            <a:r>
              <a:rPr lang="en-US" altLang="en-US" sz="3200" dirty="0" smtClean="0"/>
              <a:t>/item </a:t>
            </a:r>
            <a:r>
              <a:rPr lang="en-US" altLang="en-US" sz="3200" dirty="0"/>
              <a:t>yang </a:t>
            </a:r>
            <a:r>
              <a:rPr lang="en-US" altLang="en-US" sz="3200" dirty="0" err="1"/>
              <a:t>diletakkan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penyimpan</a:t>
            </a:r>
            <a:endParaRPr lang="en-US" altLang="en-US" sz="3200" dirty="0"/>
          </a:p>
          <a:p>
            <a:pPr marL="355600" indent="-355600">
              <a:buFont typeface="Wingdings" charset="2"/>
              <a:buChar char="Ø"/>
            </a:pPr>
            <a:r>
              <a:rPr lang="en-US" altLang="en-US" sz="3200" dirty="0"/>
              <a:t>Top of Stack (TOS)</a:t>
            </a:r>
          </a:p>
        </p:txBody>
      </p:sp>
    </p:spTree>
    <p:extLst>
      <p:ext uri="{BB962C8B-B14F-4D97-AF65-F5344CB8AC3E}">
        <p14:creationId xmlns:p14="http://schemas.microsoft.com/office/powerpoint/2010/main" val="24458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Representasi Stack dengan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3D05-5368-4D45-96D6-F5B019487EB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231900" y="2235200"/>
            <a:ext cx="6146800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#define MAX 5</a:t>
            </a:r>
          </a:p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item[MAX];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count;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} Stack</a:t>
            </a:r>
            <a:r>
              <a:rPr lang="en-US" altLang="en-US" sz="28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F5E9E1C-469D-4129-ACBF-33673C3A4F5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pada Stack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charset="2"/>
              <a:buChar char="v"/>
            </a:pPr>
            <a:r>
              <a:rPr lang="en-US" altLang="en-US" sz="3200" dirty="0" smtClean="0"/>
              <a:t>Push : </a:t>
            </a:r>
            <a:r>
              <a:rPr lang="en-US" altLang="en-US" sz="3200" dirty="0" err="1" smtClean="0"/>
              <a:t>menyimpan</a:t>
            </a:r>
            <a:r>
              <a:rPr lang="en-US" altLang="en-US" sz="3200" dirty="0" smtClean="0"/>
              <a:t> item </a:t>
            </a:r>
            <a:r>
              <a:rPr lang="en-US" altLang="en-US" sz="3200" dirty="0" err="1" smtClean="0"/>
              <a:t>pada</a:t>
            </a:r>
            <a:r>
              <a:rPr lang="en-US" altLang="en-US" sz="3200" dirty="0" smtClean="0"/>
              <a:t> stack</a:t>
            </a:r>
            <a:endParaRPr lang="en-US" altLang="en-US" sz="3200" dirty="0"/>
          </a:p>
          <a:p>
            <a:pPr marL="571500" indent="-571500">
              <a:buFont typeface="Wingdings" charset="2"/>
              <a:buChar char="v"/>
            </a:pPr>
            <a:r>
              <a:rPr lang="en-US" altLang="en-US" sz="3200" dirty="0" smtClean="0"/>
              <a:t>Pop : </a:t>
            </a:r>
            <a:r>
              <a:rPr lang="en-US" altLang="en-US" sz="3200" dirty="0" err="1" smtClean="0"/>
              <a:t>mengambil</a:t>
            </a:r>
            <a:r>
              <a:rPr lang="en-US" altLang="en-US" sz="3200" dirty="0" smtClean="0"/>
              <a:t> item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 stack</a:t>
            </a:r>
            <a:endParaRPr lang="en-US" altLang="en-US" sz="3200" dirty="0"/>
          </a:p>
          <a:p>
            <a:pPr marL="571500" indent="-571500">
              <a:buFont typeface="Wingdings" charset="2"/>
              <a:buChar char="v"/>
            </a:pPr>
            <a:r>
              <a:rPr lang="en-US" altLang="en-US" sz="3200" dirty="0" err="1" smtClean="0"/>
              <a:t>Inisialisasi</a:t>
            </a:r>
            <a:r>
              <a:rPr lang="en-US" altLang="en-US" sz="3200" dirty="0" smtClean="0"/>
              <a:t> : </a:t>
            </a:r>
            <a:r>
              <a:rPr lang="en-US" altLang="en-US" sz="3200" dirty="0" err="1" smtClean="0"/>
              <a:t>inisialisasi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awal</a:t>
            </a:r>
            <a:r>
              <a:rPr lang="en-US" altLang="en-US" sz="3200" dirty="0" smtClean="0"/>
              <a:t> stack</a:t>
            </a:r>
            <a:endParaRPr lang="en-US" altLang="en-US" sz="3200" dirty="0"/>
          </a:p>
          <a:p>
            <a:pPr marL="571500" indent="-571500">
              <a:buFont typeface="Wingdings" charset="2"/>
              <a:buChar char="v"/>
            </a:pPr>
            <a:r>
              <a:rPr lang="en-US" altLang="en-US" sz="3200" dirty="0" err="1" smtClean="0"/>
              <a:t>Penuh</a:t>
            </a:r>
            <a:r>
              <a:rPr lang="en-US" altLang="en-US" sz="3200" dirty="0" smtClean="0"/>
              <a:t> : stack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kondisi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penuh</a:t>
            </a:r>
            <a:endParaRPr lang="en-US" altLang="en-US" sz="3200" dirty="0"/>
          </a:p>
          <a:p>
            <a:pPr marL="571500" indent="-571500">
              <a:buFont typeface="Wingdings" charset="2"/>
              <a:buChar char="v"/>
            </a:pPr>
            <a:r>
              <a:rPr lang="en-US" altLang="en-US" sz="3200" dirty="0" err="1" smtClean="0"/>
              <a:t>Kosong</a:t>
            </a:r>
            <a:r>
              <a:rPr lang="en-US" altLang="en-US" sz="3200" dirty="0" smtClean="0"/>
              <a:t> : stack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kondisi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kosong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836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260</TotalTime>
  <Words>1090</Words>
  <Application>Microsoft Macintosh PowerPoint</Application>
  <PresentationFormat>Widescreen</PresentationFormat>
  <Paragraphs>274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Aharoni</vt:lpstr>
      <vt:lpstr>Calibri</vt:lpstr>
      <vt:lpstr>Calibri Light</vt:lpstr>
      <vt:lpstr>Courier New</vt:lpstr>
      <vt:lpstr>Wingdings</vt:lpstr>
      <vt:lpstr>Retrospect</vt:lpstr>
      <vt:lpstr>02. Stack</vt:lpstr>
      <vt:lpstr>Capaian Pembelajaran</vt:lpstr>
      <vt:lpstr>Materi</vt:lpstr>
      <vt:lpstr>Apakah Stack itu?</vt:lpstr>
      <vt:lpstr>Ilustrasi Stack</vt:lpstr>
      <vt:lpstr>Ilustrasi Stack</vt:lpstr>
      <vt:lpstr>Elemen Stack</vt:lpstr>
      <vt:lpstr>Representasi Stack dengan Array</vt:lpstr>
      <vt:lpstr>Operasi pada Stack</vt:lpstr>
      <vt:lpstr>Operasi Inisialisasi</vt:lpstr>
      <vt:lpstr>Operasi Penuh</vt:lpstr>
      <vt:lpstr>Operasi Kosong</vt:lpstr>
      <vt:lpstr>Operasi PUSH</vt:lpstr>
      <vt:lpstr>Operasi POP</vt:lpstr>
      <vt:lpstr>Konversi Notasi Infix ke Posfix</vt:lpstr>
      <vt:lpstr>Implementasi Konversi Notasi Infix ke Posfix dengan Stack</vt:lpstr>
      <vt:lpstr>Ilustrasi Konversi Infix ke Postfix</vt:lpstr>
      <vt:lpstr>Ilustrasi Konversi Infix ke Postfix</vt:lpstr>
      <vt:lpstr>Ilustrasi Konversi Infix ke Postfix</vt:lpstr>
      <vt:lpstr>Ilustrasi Konversi Infix ke Postfix</vt:lpstr>
      <vt:lpstr>Algoritma Konversi Notasi Infix ke Postfix</vt:lpstr>
      <vt:lpstr>Menghitung Hasil Operasi Postfix</vt:lpstr>
      <vt:lpstr>Ilustrasi Hasil Operasi Postfix</vt:lpstr>
      <vt:lpstr>Algoritma Hasil Operasi Postfix</vt:lpstr>
      <vt:lpstr>Rangkuman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Microsoft Office User</cp:lastModifiedBy>
  <cp:revision>37</cp:revision>
  <dcterms:created xsi:type="dcterms:W3CDTF">2016-11-07T15:49:39Z</dcterms:created>
  <dcterms:modified xsi:type="dcterms:W3CDTF">2016-12-17T15:09:31Z</dcterms:modified>
</cp:coreProperties>
</file>