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8" r:id="rId4"/>
    <p:sldId id="259" r:id="rId5"/>
    <p:sldId id="269" r:id="rId6"/>
    <p:sldId id="260" r:id="rId7"/>
    <p:sldId id="270" r:id="rId8"/>
    <p:sldId id="268" r:id="rId9"/>
    <p:sldId id="271" r:id="rId10"/>
    <p:sldId id="261" r:id="rId11"/>
    <p:sldId id="262" r:id="rId12"/>
    <p:sldId id="273" r:id="rId13"/>
    <p:sldId id="272" r:id="rId14"/>
    <p:sldId id="274" r:id="rId15"/>
    <p:sldId id="27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01. Review Array, Pointer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smtClean="0"/>
              <a:t>YULIANA 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Struktur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Struktur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sekumpulan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variabel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mempunyai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tipe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berbeda</a:t>
            </a:r>
            <a:r>
              <a:rPr lang="en-US" altLang="en-US" sz="2400" dirty="0" smtClean="0"/>
              <a:t>.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user defined variable, </a:t>
            </a:r>
            <a:r>
              <a:rPr lang="en-US" altLang="en-US" sz="2400" dirty="0" err="1" smtClean="0"/>
              <a:t>yaitu</a:t>
            </a:r>
            <a:r>
              <a:rPr lang="en-US" altLang="en-US" sz="2400" dirty="0" smtClean="0"/>
              <a:t> variable yang </a:t>
            </a:r>
            <a:r>
              <a:rPr lang="en-US" altLang="en-US" sz="2400" dirty="0" err="1" smtClean="0"/>
              <a:t>didefinisikan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sendiri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user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deklarasi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struktur</a:t>
            </a: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  <a:p>
            <a:pPr marL="288925" indent="0">
              <a:buNone/>
            </a:pPr>
            <a:r>
              <a:rPr lang="en-US" altLang="en-US" sz="2400" dirty="0" err="1" smtClean="0"/>
              <a:t>Struktur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tanggal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terdiri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3 variable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tipe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berbeda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52A-73E1-4EA0-B5B1-FAEBB7DABFE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4062671" y="3857414"/>
            <a:ext cx="3123446" cy="1177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altLang="en-US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5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 smtClean="0"/>
              <a:t>Deklarasi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Struktur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typedef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typedef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berfungsi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sebagai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nama</a:t>
            </a:r>
            <a:r>
              <a:rPr lang="en-US" altLang="en-US" sz="2800" dirty="0" smtClean="0"/>
              <a:t> lain / alias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tipe</a:t>
            </a:r>
            <a:r>
              <a:rPr lang="en-US" altLang="en-US" sz="2800" dirty="0" smtClean="0"/>
              <a:t> data.</a:t>
            </a:r>
          </a:p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Digunakan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meringkas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tipe</a:t>
            </a:r>
            <a:r>
              <a:rPr lang="en-US" altLang="en-US" sz="2800" dirty="0" smtClean="0"/>
              <a:t> data </a:t>
            </a:r>
            <a:r>
              <a:rPr lang="en-US" altLang="en-US" sz="2800" dirty="0" err="1" smtClean="0"/>
              <a:t>struktur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diakses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6519-736B-43D9-8D24-9F01853C1D6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527699" y="3472322"/>
            <a:ext cx="4257465" cy="17104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TGL;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alt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60290" y="3458727"/>
            <a:ext cx="4257465" cy="17104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TGL;</a:t>
            </a:r>
            <a:endParaRPr lang="en-US" alt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59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Mengakses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Struktur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tanda</a:t>
            </a:r>
            <a:r>
              <a:rPr lang="en-US" altLang="en-US" sz="2400" dirty="0" smtClean="0"/>
              <a:t> “.”</a:t>
            </a: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B52A-73E1-4EA0-B5B1-FAEBB7DABFE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134283" y="2490341"/>
            <a:ext cx="7054984" cy="3267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TGL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TGL 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a.tgl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(a.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,”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Agustus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a.tahun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1945;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%s %d\n”,</a:t>
            </a: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a.tgl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a.bulan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a.tahun</a:t>
            </a:r>
            <a:r>
              <a:rPr lang="en-US" alt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042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Array of Structure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Tipe</a:t>
            </a:r>
            <a:r>
              <a:rPr lang="en-US" altLang="en-US" sz="2800" dirty="0" smtClean="0"/>
              <a:t> data array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tipe</a:t>
            </a:r>
            <a:r>
              <a:rPr lang="en-US" altLang="en-US" sz="2800" dirty="0" smtClean="0"/>
              <a:t> data </a:t>
            </a:r>
            <a:r>
              <a:rPr lang="en-US" altLang="en-US" sz="2800" dirty="0" err="1" smtClean="0"/>
              <a:t>struktur</a:t>
            </a: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6519-736B-43D9-8D24-9F01853C1D6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731534" y="2328051"/>
            <a:ext cx="9277480" cy="3783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TGL;</a:t>
            </a:r>
          </a:p>
          <a:p>
            <a:pPr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TGL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11;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Maret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[0].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1965;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TGL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US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Juni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endParaRPr lang="en-US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[1].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1945;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=0;i&lt;2;i++)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%s %d\n”,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2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Pointer to Structure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Variable yang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tipe</a:t>
            </a:r>
            <a:r>
              <a:rPr lang="en-US" altLang="en-US" sz="2800" dirty="0" smtClean="0"/>
              <a:t> data </a:t>
            </a:r>
            <a:r>
              <a:rPr lang="en-US" altLang="en-US" sz="2800" dirty="0" err="1" smtClean="0"/>
              <a:t>struktur</a:t>
            </a: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6519-736B-43D9-8D24-9F01853C1D6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731534" y="2328051"/>
            <a:ext cx="9277480" cy="2687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TGL;</a:t>
            </a:r>
          </a:p>
          <a:p>
            <a:pPr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TGL *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(TGL *)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tgl_lahir.tgl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11;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tgl_lahir.bulan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“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Maret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tgl_lahir.tahun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1965;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%s %d\n”, *(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tgl_lahir.tgl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*(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tgl_lahir.bulan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*(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tgl_lahir.tahun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493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Pointer to Structure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Bisa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juga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berikut</a:t>
            </a: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6519-736B-43D9-8D24-9F01853C1D6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731534" y="2328051"/>
            <a:ext cx="9277480" cy="26875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tanggal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[15];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TGL;</a:t>
            </a:r>
          </a:p>
          <a:p>
            <a:pPr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TGL *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(TGL *)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(TGL));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11;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Maret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1965;</a:t>
            </a:r>
          </a:p>
          <a:p>
            <a:pPr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%s %d\n”,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bulan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tgl_lahir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2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tahun</a:t>
            </a: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955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dirty="0" err="1"/>
              <a:t>Sekumpulan</a:t>
            </a:r>
            <a:r>
              <a:rPr lang="en-US" altLang="en-US" dirty="0"/>
              <a:t> </a:t>
            </a:r>
            <a:r>
              <a:rPr lang="en-US" altLang="en-US" dirty="0" err="1"/>
              <a:t>variabel</a:t>
            </a:r>
            <a:r>
              <a:rPr lang="en-US" altLang="en-US" dirty="0"/>
              <a:t> yang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tipe</a:t>
            </a:r>
            <a:r>
              <a:rPr lang="en-US" altLang="en-US" dirty="0"/>
              <a:t> yang </a:t>
            </a:r>
            <a:r>
              <a:rPr lang="en-US" altLang="en-US" dirty="0" err="1" smtClean="0"/>
              <a:t>sama</a:t>
            </a:r>
            <a:endParaRPr lang="en-US" altLang="en-US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dirty="0" err="1"/>
              <a:t>Variabel</a:t>
            </a:r>
            <a:r>
              <a:rPr lang="en-US" altLang="en-US" dirty="0"/>
              <a:t> yang </a:t>
            </a:r>
            <a:r>
              <a:rPr lang="en-US" altLang="en-US" dirty="0" err="1"/>
              <a:t>menunjuk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lokasi</a:t>
            </a:r>
            <a:r>
              <a:rPr lang="en-US" altLang="en-US" dirty="0"/>
              <a:t> </a:t>
            </a:r>
            <a:r>
              <a:rPr lang="en-US" altLang="en-US" dirty="0" err="1"/>
              <a:t>alamat</a:t>
            </a:r>
            <a:r>
              <a:rPr lang="en-US" altLang="en-US" dirty="0"/>
              <a:t> </a:t>
            </a:r>
            <a:r>
              <a:rPr lang="en-US" altLang="en-US" dirty="0" err="1" smtClean="0"/>
              <a:t>tertentu</a:t>
            </a:r>
            <a:endParaRPr lang="en-US" altLang="en-US" dirty="0" smtClean="0"/>
          </a:p>
          <a:p>
            <a:pPr marL="344488" indent="-344488">
              <a:buFont typeface="Wingdings" panose="05000000000000000000" pitchFamily="2" charset="2"/>
              <a:buChar char="Ø"/>
            </a:pPr>
            <a:r>
              <a:rPr lang="en-US" altLang="en-US" dirty="0" err="1"/>
              <a:t>Sekumpulan</a:t>
            </a:r>
            <a:r>
              <a:rPr lang="en-US" altLang="en-US" dirty="0"/>
              <a:t> </a:t>
            </a:r>
            <a:r>
              <a:rPr lang="en-US" altLang="en-US" dirty="0" err="1"/>
              <a:t>variabel</a:t>
            </a:r>
            <a:r>
              <a:rPr lang="en-US" altLang="en-US" dirty="0"/>
              <a:t> yang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tipe</a:t>
            </a:r>
            <a:r>
              <a:rPr lang="en-US" altLang="en-US" dirty="0"/>
              <a:t> yang </a:t>
            </a:r>
            <a:r>
              <a:rPr lang="en-US" altLang="en-US" dirty="0" err="1"/>
              <a:t>berbeda</a:t>
            </a:r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30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array, pointer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array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array.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pointer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pointer.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6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mengerti</a:t>
            </a:r>
            <a:r>
              <a:rPr lang="en-US" sz="2800" dirty="0" smtClean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array, pointer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.</a:t>
            </a:r>
            <a:endParaRPr lang="en-US" sz="2800" dirty="0"/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array, pointer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.</a:t>
            </a:r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array pointer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615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Materi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800" dirty="0"/>
              <a:t>Array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800" dirty="0"/>
              <a:t>Pointer</a:t>
            </a:r>
          </a:p>
          <a:p>
            <a:pPr marL="288925" indent="-288925"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Struktur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92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Array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Font typeface="Wingdings" panose="05000000000000000000" pitchFamily="2" charset="2"/>
              <a:buChar char="ü"/>
            </a:pPr>
            <a:r>
              <a:rPr lang="en-US" altLang="en-US" sz="2400" dirty="0" smtClean="0"/>
              <a:t>Array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sekumpulan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variabel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yang </a:t>
            </a:r>
            <a:r>
              <a:rPr lang="en-US" altLang="en-US" sz="2400" dirty="0" err="1" smtClean="0"/>
              <a:t>sama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marL="344488" indent="-344488">
              <a:buFont typeface="Wingdings" panose="05000000000000000000" pitchFamily="2" charset="2"/>
              <a:buChar char="ü"/>
            </a:pPr>
            <a:r>
              <a:rPr lang="en-US" altLang="en-US" sz="2400" dirty="0" err="1"/>
              <a:t>Bersifat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statis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dimana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alokasi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memori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saat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deklarasi</a:t>
            </a:r>
            <a:r>
              <a:rPr lang="en-US" altLang="en-US" sz="2400" dirty="0" smtClean="0"/>
              <a:t> source code.</a:t>
            </a:r>
            <a:endParaRPr lang="en-US" altLang="en-US" sz="2400" dirty="0"/>
          </a:p>
          <a:p>
            <a:pPr marL="344488" indent="-344488">
              <a:buFont typeface="Wingdings" panose="05000000000000000000" pitchFamily="2" charset="2"/>
              <a:buChar char="ü"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deklarasi</a:t>
            </a:r>
            <a:r>
              <a:rPr lang="en-US" altLang="en-US" sz="2400" dirty="0" smtClean="0"/>
              <a:t> array</a:t>
            </a:r>
          </a:p>
          <a:p>
            <a:pPr marL="344488" indent="-344488">
              <a:buFont typeface="Wingdings" panose="05000000000000000000" pitchFamily="2" charset="2"/>
              <a:buChar char="ü"/>
            </a:pPr>
            <a:endParaRPr lang="en-US" altLang="en-US" sz="2400" dirty="0"/>
          </a:p>
          <a:p>
            <a:pPr marL="344488" indent="-344488">
              <a:buFont typeface="Wingdings" panose="05000000000000000000" pitchFamily="2" charset="2"/>
              <a:buChar char="ü"/>
            </a:pPr>
            <a:endParaRPr lang="en-US" altLang="en-US" sz="2400" dirty="0" smtClean="0"/>
          </a:p>
          <a:p>
            <a:pPr marL="344488" indent="-344488">
              <a:buFont typeface="Wingdings" panose="05000000000000000000" pitchFamily="2" charset="2"/>
              <a:buChar char="ü"/>
            </a:pPr>
            <a:endParaRPr lang="en-US" altLang="en-US" sz="2400" dirty="0"/>
          </a:p>
          <a:p>
            <a:pPr marL="344488" indent="-344488"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 smtClean="0"/>
              <a:t>Terdapat</a:t>
            </a:r>
            <a:r>
              <a:rPr lang="en-US" altLang="en-US" sz="2400" dirty="0" smtClean="0"/>
              <a:t> 10 variable </a:t>
            </a:r>
            <a:r>
              <a:rPr lang="en-US" altLang="en-US" sz="2400" dirty="0" err="1" smtClean="0"/>
              <a:t>nilai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tipenya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yaitu</a:t>
            </a:r>
            <a:r>
              <a:rPr lang="en-US" altLang="en-US" sz="2400" dirty="0" smtClean="0"/>
              <a:t> integer.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7D50-9A12-44D9-B629-2B683ED8BD3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4562946" y="3349449"/>
            <a:ext cx="2426329" cy="507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[10]; </a:t>
            </a:r>
            <a:endParaRPr lang="en-US" altLang="en-US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Line Callout 1 (No Border) 2"/>
          <p:cNvSpPr/>
          <p:nvPr/>
        </p:nvSpPr>
        <p:spPr>
          <a:xfrm>
            <a:off x="3277355" y="3766242"/>
            <a:ext cx="1158844" cy="588475"/>
          </a:xfrm>
          <a:prstGeom prst="callout1">
            <a:avLst>
              <a:gd name="adj1" fmla="val 50374"/>
              <a:gd name="adj2" fmla="val 97436"/>
              <a:gd name="adj3" fmla="val -4165"/>
              <a:gd name="adj4" fmla="val 140149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5015619" y="3997139"/>
            <a:ext cx="1158844" cy="588475"/>
          </a:xfrm>
          <a:prstGeom prst="callout1">
            <a:avLst>
              <a:gd name="adj1" fmla="val 10374"/>
              <a:gd name="adj2" fmla="val 48217"/>
              <a:gd name="adj3" fmla="val -48780"/>
              <a:gd name="adj4" fmla="val 47180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Nama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ine Callout 1 (No Border) 8"/>
          <p:cNvSpPr/>
          <p:nvPr/>
        </p:nvSpPr>
        <p:spPr>
          <a:xfrm>
            <a:off x="6308755" y="3816707"/>
            <a:ext cx="1106032" cy="588475"/>
          </a:xfrm>
          <a:prstGeom prst="callout1">
            <a:avLst>
              <a:gd name="adj1" fmla="val 10374"/>
              <a:gd name="adj2" fmla="val 48217"/>
              <a:gd name="adj3" fmla="val -18011"/>
              <a:gd name="adj4" fmla="val -4714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Besarnya</a:t>
            </a:r>
            <a:r>
              <a:rPr lang="en-US" dirty="0" smtClean="0">
                <a:solidFill>
                  <a:schemeClr val="tx1"/>
                </a:solidFill>
              </a:rPr>
              <a:t> array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7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Mengakses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Ø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array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index yang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924269" y="2715922"/>
            <a:ext cx="5323438" cy="16130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bilangan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[10], 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=0;i&lt;10;i++){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bilangan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2*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d\n”, 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bilangan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Pointer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variabel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yang </a:t>
            </a:r>
            <a:r>
              <a:rPr lang="en-US" altLang="en-US" sz="2800" dirty="0" err="1"/>
              <a:t>menunjuk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lokasi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alamat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tertentu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Bersifat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dinamis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dimana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alokasi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memori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saat</a:t>
            </a:r>
            <a:r>
              <a:rPr lang="en-US" altLang="en-US" sz="2800" dirty="0" smtClean="0"/>
              <a:t> program </a:t>
            </a:r>
            <a:r>
              <a:rPr lang="en-US" altLang="en-US" sz="2800" dirty="0" err="1" smtClean="0"/>
              <a:t>dijalankan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/>
              <a:t>Contoh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deklarasi</a:t>
            </a:r>
            <a:r>
              <a:rPr lang="en-US" altLang="en-US" sz="2800" dirty="0" smtClean="0"/>
              <a:t> pointer </a:t>
            </a: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	     </a:t>
            </a: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marL="90488" indent="254000">
              <a:lnSpc>
                <a:spcPct val="80000"/>
              </a:lnSpc>
              <a:buNone/>
            </a:pPr>
            <a:r>
              <a:rPr lang="en-US" altLang="en-US" sz="2800" dirty="0" err="1" smtClean="0"/>
              <a:t>Variabel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nilai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variable lain yang </a:t>
            </a:r>
            <a:r>
              <a:rPr lang="en-US" altLang="en-US" sz="2800" dirty="0" err="1" smtClean="0"/>
              <a:t>bertipe</a:t>
            </a:r>
            <a:r>
              <a:rPr lang="en-US" altLang="en-US" sz="2800" dirty="0" smtClean="0"/>
              <a:t> integer</a:t>
            </a: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BAA6-0E24-418E-954A-646F86C6329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4653481" y="3816707"/>
            <a:ext cx="2426329" cy="507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3032911" y="4233500"/>
            <a:ext cx="1493823" cy="588475"/>
          </a:xfrm>
          <a:prstGeom prst="callout1">
            <a:avLst>
              <a:gd name="adj1" fmla="val 50374"/>
              <a:gd name="adj2" fmla="val 97436"/>
              <a:gd name="adj3" fmla="val -4165"/>
              <a:gd name="adj4" fmla="val 140149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data yang </a:t>
            </a:r>
            <a:r>
              <a:rPr lang="en-US" dirty="0" err="1" smtClean="0">
                <a:solidFill>
                  <a:schemeClr val="tx1"/>
                </a:solidFill>
              </a:rPr>
              <a:t>ditunjuk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ine Callout 1 (No Border) 8"/>
          <p:cNvSpPr/>
          <p:nvPr/>
        </p:nvSpPr>
        <p:spPr>
          <a:xfrm>
            <a:off x="4653481" y="4464397"/>
            <a:ext cx="1567381" cy="588475"/>
          </a:xfrm>
          <a:prstGeom prst="callout1">
            <a:avLst>
              <a:gd name="adj1" fmla="val 10374"/>
              <a:gd name="adj2" fmla="val 48217"/>
              <a:gd name="adj3" fmla="val -48780"/>
              <a:gd name="adj4" fmla="val 47180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Tanda</a:t>
            </a:r>
            <a:r>
              <a:rPr lang="en-US" dirty="0" smtClean="0">
                <a:solidFill>
                  <a:schemeClr val="tx1"/>
                </a:solidFill>
              </a:rPr>
              <a:t> variable pointer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1 (No Border) 9"/>
          <p:cNvSpPr/>
          <p:nvPr/>
        </p:nvSpPr>
        <p:spPr>
          <a:xfrm>
            <a:off x="6182159" y="4344455"/>
            <a:ext cx="1594768" cy="588475"/>
          </a:xfrm>
          <a:prstGeom prst="callout1">
            <a:avLst>
              <a:gd name="adj1" fmla="val 10374"/>
              <a:gd name="adj2" fmla="val 48217"/>
              <a:gd name="adj3" fmla="val -21088"/>
              <a:gd name="adj4" fmla="val -18629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Nama variable pointer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Mengakses</a:t>
            </a:r>
            <a:r>
              <a:rPr lang="en-US" altLang="en-US" dirty="0" smtClean="0"/>
              <a:t> Pointer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Terlebih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dahulu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ditentukan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alamat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ditunjuk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	     </a:t>
            </a: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BAA6-0E24-418E-954A-646F86C6329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027976" y="2913706"/>
            <a:ext cx="3883936" cy="1973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altLang="en-US" sz="1600" dirty="0" err="1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*b;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5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&amp;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(“%d %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d\n”, 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*b);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7398" y="2912197"/>
            <a:ext cx="4168819" cy="19736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namaku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namaku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“Anna”); 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(“%s\n”, *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3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80000"/>
              </a:lnSpc>
            </a:pPr>
            <a:r>
              <a:rPr lang="en-US" altLang="en-US" dirty="0"/>
              <a:t>Array of </a:t>
            </a:r>
            <a:r>
              <a:rPr lang="en-US" altLang="en-US" dirty="0" smtClean="0"/>
              <a:t>pointer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kumpulan</a:t>
            </a:r>
            <a:r>
              <a:rPr lang="en-US" altLang="en-US" sz="2800" dirty="0" smtClean="0"/>
              <a:t> array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tipe</a:t>
            </a:r>
            <a:r>
              <a:rPr lang="en-US" altLang="en-US" sz="2800" dirty="0" smtClean="0"/>
              <a:t> data pointer</a:t>
            </a:r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Contoh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deklarasi</a:t>
            </a:r>
            <a:r>
              <a:rPr lang="en-US" altLang="en-US" sz="2800" dirty="0" smtClean="0"/>
              <a:t> array of pointer</a:t>
            </a:r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800" dirty="0" smtClean="0"/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800" dirty="0"/>
          </a:p>
          <a:p>
            <a:pPr marL="344488" indent="-344488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altLang="en-US" sz="2800" dirty="0" smtClean="0"/>
          </a:p>
          <a:p>
            <a:pPr marL="344488" indent="0">
              <a:lnSpc>
                <a:spcPct val="80000"/>
              </a:lnSpc>
              <a:buNone/>
            </a:pPr>
            <a:r>
              <a:rPr lang="en-US" altLang="en-US" sz="2800" dirty="0" err="1" smtClean="0"/>
              <a:t>Terdapat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10 variable </a:t>
            </a:r>
            <a:r>
              <a:rPr lang="en-US" altLang="en-US" sz="2800" dirty="0" err="1"/>
              <a:t>nilai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tipenya</a:t>
            </a:r>
            <a:r>
              <a:rPr lang="en-US" altLang="en-US" sz="2800" dirty="0"/>
              <a:t> 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variable lain yang </a:t>
            </a:r>
            <a:r>
              <a:rPr lang="en-US" altLang="en-US" sz="2800" dirty="0" err="1" smtClean="0"/>
              <a:t>bertipe</a:t>
            </a:r>
            <a:r>
              <a:rPr lang="en-US" altLang="en-US" sz="2800" dirty="0" smtClean="0"/>
              <a:t> integer.</a:t>
            </a: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	     </a:t>
            </a: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753069" y="2993480"/>
            <a:ext cx="2426329" cy="507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altLang="en-US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  <a:endParaRPr lang="en-US" altLang="en-US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Line Callout 1 (No Border) 5"/>
          <p:cNvSpPr/>
          <p:nvPr/>
        </p:nvSpPr>
        <p:spPr>
          <a:xfrm>
            <a:off x="3132499" y="3410273"/>
            <a:ext cx="1493823" cy="588475"/>
          </a:xfrm>
          <a:prstGeom prst="callout1">
            <a:avLst>
              <a:gd name="adj1" fmla="val 50374"/>
              <a:gd name="adj2" fmla="val 97436"/>
              <a:gd name="adj3" fmla="val -4165"/>
              <a:gd name="adj4" fmla="val 140149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data yang </a:t>
            </a:r>
            <a:r>
              <a:rPr lang="en-US" dirty="0" err="1" smtClean="0">
                <a:solidFill>
                  <a:schemeClr val="tx1"/>
                </a:solidFill>
              </a:rPr>
              <a:t>ditunjuk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Line Callout 1 (No Border) 6"/>
          <p:cNvSpPr/>
          <p:nvPr/>
        </p:nvSpPr>
        <p:spPr>
          <a:xfrm>
            <a:off x="4843604" y="3665817"/>
            <a:ext cx="1567381" cy="588475"/>
          </a:xfrm>
          <a:prstGeom prst="callout1">
            <a:avLst>
              <a:gd name="adj1" fmla="val 10374"/>
              <a:gd name="adj2" fmla="val 48217"/>
              <a:gd name="adj3" fmla="val -48780"/>
              <a:gd name="adj4" fmla="val 47180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Tanda</a:t>
            </a:r>
            <a:r>
              <a:rPr lang="en-US" dirty="0" smtClean="0">
                <a:solidFill>
                  <a:schemeClr val="tx1"/>
                </a:solidFill>
              </a:rPr>
              <a:t> variable pointer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Callout 1 (No Border) 7"/>
          <p:cNvSpPr/>
          <p:nvPr/>
        </p:nvSpPr>
        <p:spPr>
          <a:xfrm>
            <a:off x="6281747" y="3521228"/>
            <a:ext cx="1594768" cy="588475"/>
          </a:xfrm>
          <a:prstGeom prst="callout1">
            <a:avLst>
              <a:gd name="adj1" fmla="val 10374"/>
              <a:gd name="adj2" fmla="val 48217"/>
              <a:gd name="adj3" fmla="val -21088"/>
              <a:gd name="adj4" fmla="val -18629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Nama variable pointer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ine Callout 1 (No Border) 8"/>
          <p:cNvSpPr/>
          <p:nvPr/>
        </p:nvSpPr>
        <p:spPr>
          <a:xfrm>
            <a:off x="7965124" y="3521227"/>
            <a:ext cx="1594768" cy="588475"/>
          </a:xfrm>
          <a:prstGeom prst="callout1">
            <a:avLst>
              <a:gd name="adj1" fmla="val 10374"/>
              <a:gd name="adj2" fmla="val 48217"/>
              <a:gd name="adj3" fmla="val -30319"/>
              <a:gd name="adj4" fmla="val -83347"/>
            </a:avLst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1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4488" indent="-344488">
              <a:lnSpc>
                <a:spcPct val="80000"/>
              </a:lnSpc>
            </a:pPr>
            <a:r>
              <a:rPr lang="en-US" altLang="en-US" dirty="0" err="1" smtClean="0"/>
              <a:t>Mengakses</a:t>
            </a:r>
            <a:r>
              <a:rPr lang="en-US" altLang="en-US" dirty="0" smtClean="0"/>
              <a:t> array </a:t>
            </a:r>
            <a:r>
              <a:rPr lang="en-US" altLang="en-US" dirty="0"/>
              <a:t>of </a:t>
            </a:r>
            <a:r>
              <a:rPr lang="en-US" altLang="en-US" dirty="0" smtClean="0"/>
              <a:t>pointer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	     </a:t>
            </a: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598344" y="2279962"/>
            <a:ext cx="6210677" cy="3043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[3], a, b, c, 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5;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10;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15;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 &amp;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 = &amp;b;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&amp;c;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=0;i&lt;3;i++)</a:t>
            </a: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1600" dirty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(“%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d\n”, *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bil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1600" dirty="0" err="1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dirty="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7475" lvl="1">
              <a:lnSpc>
                <a:spcPct val="80000"/>
              </a:lnSpc>
              <a:buFontTx/>
              <a:buNone/>
            </a:pPr>
            <a:r>
              <a:rPr lang="en-US" altLang="en-US" sz="1600" smtClean="0">
                <a:ln w="0"/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sz="1600" dirty="0">
              <a:ln w="0"/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82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</TotalTime>
  <Words>402</Words>
  <Application>Microsoft Office PowerPoint</Application>
  <PresentationFormat>Widescreen</PresentationFormat>
  <Paragraphs>211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Aharoni</vt:lpstr>
      <vt:lpstr>Calibri</vt:lpstr>
      <vt:lpstr>Calibri Light</vt:lpstr>
      <vt:lpstr>Courier New</vt:lpstr>
      <vt:lpstr>Wingdings</vt:lpstr>
      <vt:lpstr>Retrospect</vt:lpstr>
      <vt:lpstr>01. Review Array, Pointer dan Struktur</vt:lpstr>
      <vt:lpstr>Capaian Pembelajaran</vt:lpstr>
      <vt:lpstr>Materi</vt:lpstr>
      <vt:lpstr>Array</vt:lpstr>
      <vt:lpstr>Mengakses Array</vt:lpstr>
      <vt:lpstr>Pointer</vt:lpstr>
      <vt:lpstr>Mengakses Pointer</vt:lpstr>
      <vt:lpstr>Array of pointer</vt:lpstr>
      <vt:lpstr>Mengakses array of pointer</vt:lpstr>
      <vt:lpstr>Struktur</vt:lpstr>
      <vt:lpstr>Deklarasi Struktur dengan typedef</vt:lpstr>
      <vt:lpstr>Mengakses Tipe Struktur</vt:lpstr>
      <vt:lpstr>Array of Structure</vt:lpstr>
      <vt:lpstr>Pointer to Structure</vt:lpstr>
      <vt:lpstr>Pointer to Structure</vt:lpstr>
      <vt:lpstr>Rangkuman</vt:lpstr>
      <vt:lpstr>Soal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arna</cp:lastModifiedBy>
  <cp:revision>27</cp:revision>
  <dcterms:created xsi:type="dcterms:W3CDTF">2016-11-07T15:49:39Z</dcterms:created>
  <dcterms:modified xsi:type="dcterms:W3CDTF">2016-12-17T22:20:22Z</dcterms:modified>
</cp:coreProperties>
</file>