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7" r:id="rId3"/>
    <p:sldId id="259" r:id="rId4"/>
    <p:sldId id="260" r:id="rId5"/>
    <p:sldId id="261" r:id="rId6"/>
    <p:sldId id="262" r:id="rId7"/>
    <p:sldId id="266" r:id="rId8"/>
    <p:sldId id="265" r:id="rId9"/>
    <p:sldId id="28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8" r:id="rId20"/>
    <p:sldId id="279" r:id="rId21"/>
    <p:sldId id="280" r:id="rId22"/>
    <p:sldId id="288" r:id="rId23"/>
    <p:sldId id="289" r:id="rId24"/>
    <p:sldId id="290" r:id="rId25"/>
    <p:sldId id="291" r:id="rId26"/>
    <p:sldId id="292" r:id="rId27"/>
    <p:sldId id="293" r:id="rId28"/>
    <p:sldId id="283" r:id="rId29"/>
    <p:sldId id="284" r:id="rId30"/>
    <p:sldId id="282" r:id="rId31"/>
    <p:sldId id="281" r:id="rId32"/>
    <p:sldId id="285" r:id="rId3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-31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429" y="498248"/>
            <a:ext cx="11292113" cy="1519237"/>
          </a:xfrm>
        </p:spPr>
        <p:txBody>
          <a:bodyPr anchor="b">
            <a:normAutofit/>
          </a:bodyPr>
          <a:lstStyle>
            <a:lvl1pPr algn="r">
              <a:defRPr sz="5400">
                <a:solidFill>
                  <a:srgbClr val="F4C80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429" y="2179639"/>
            <a:ext cx="11291434" cy="650648"/>
          </a:xfrm>
        </p:spPr>
        <p:txBody>
          <a:bodyPr>
            <a:normAutofit/>
          </a:bodyPr>
          <a:lstStyle>
            <a:lvl1pPr marL="0" indent="0" algn="r">
              <a:buNone/>
              <a:defRPr sz="40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4122738" y="2992441"/>
            <a:ext cx="7604125" cy="855663"/>
          </a:xfrm>
        </p:spPr>
        <p:txBody>
          <a:bodyPr/>
          <a:lstStyle>
            <a:lvl1pPr marL="0" indent="0" algn="r">
              <a:buNone/>
              <a:defRPr>
                <a:solidFill>
                  <a:srgbClr val="F4C80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346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3486"/>
            <a:ext cx="10515600" cy="1197202"/>
          </a:xfrm>
        </p:spPr>
        <p:txBody>
          <a:bodyPr/>
          <a:lstStyle>
            <a:lvl1pPr>
              <a:defRPr>
                <a:solidFill>
                  <a:srgbClr val="1639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163964"/>
                </a:solidFill>
              </a:defRPr>
            </a:lvl1pPr>
            <a:lvl2pPr>
              <a:defRPr>
                <a:solidFill>
                  <a:srgbClr val="163964"/>
                </a:solidFill>
              </a:defRPr>
            </a:lvl2pPr>
            <a:lvl3pPr>
              <a:defRPr>
                <a:solidFill>
                  <a:srgbClr val="163964"/>
                </a:solidFill>
              </a:defRPr>
            </a:lvl3pPr>
            <a:lvl4pPr>
              <a:defRPr>
                <a:solidFill>
                  <a:srgbClr val="163964"/>
                </a:solidFill>
              </a:defRPr>
            </a:lvl4pPr>
            <a:lvl5pPr>
              <a:defRPr>
                <a:solidFill>
                  <a:srgbClr val="16396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48800" y="0"/>
            <a:ext cx="2743200" cy="365125"/>
          </a:xfrm>
        </p:spPr>
        <p:txBody>
          <a:bodyPr/>
          <a:lstStyle>
            <a:lvl1pPr algn="r">
              <a:defRPr sz="1400">
                <a:solidFill>
                  <a:srgbClr val="F4C801"/>
                </a:solidFill>
              </a:defRPr>
            </a:lvl1pPr>
          </a:lstStyle>
          <a:p>
            <a:fld id="{5D50AE45-AE44-4A2F-A6D6-A953061785EE}" type="datetimeFigureOut">
              <a:rPr lang="id-ID" smtClean="0"/>
              <a:t>29/03/2018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743200" cy="365125"/>
          </a:xfrm>
        </p:spPr>
        <p:txBody>
          <a:bodyPr/>
          <a:lstStyle>
            <a:lvl1pPr algn="l">
              <a:defRPr sz="1800">
                <a:solidFill>
                  <a:srgbClr val="F4C801"/>
                </a:solidFill>
              </a:defRPr>
            </a:lvl1pPr>
          </a:lstStyle>
          <a:p>
            <a:fld id="{F999CC68-15AB-49EC-8522-2FFC82531B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8536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07999"/>
            <a:ext cx="2628900" cy="5668964"/>
          </a:xfrm>
        </p:spPr>
        <p:txBody>
          <a:bodyPr vert="eaVert"/>
          <a:lstStyle>
            <a:lvl1pPr>
              <a:defRPr>
                <a:solidFill>
                  <a:srgbClr val="1639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07999"/>
            <a:ext cx="7734300" cy="5668963"/>
          </a:xfrm>
        </p:spPr>
        <p:txBody>
          <a:bodyPr vert="eaVert"/>
          <a:lstStyle>
            <a:lvl1pPr>
              <a:defRPr>
                <a:solidFill>
                  <a:srgbClr val="163964"/>
                </a:solidFill>
              </a:defRPr>
            </a:lvl1pPr>
            <a:lvl2pPr>
              <a:defRPr>
                <a:solidFill>
                  <a:srgbClr val="163964"/>
                </a:solidFill>
              </a:defRPr>
            </a:lvl2pPr>
            <a:lvl3pPr>
              <a:defRPr>
                <a:solidFill>
                  <a:srgbClr val="163964"/>
                </a:solidFill>
              </a:defRPr>
            </a:lvl3pPr>
            <a:lvl4pPr>
              <a:defRPr>
                <a:solidFill>
                  <a:srgbClr val="163964"/>
                </a:solidFill>
              </a:defRPr>
            </a:lvl4pPr>
            <a:lvl5pPr>
              <a:defRPr>
                <a:solidFill>
                  <a:srgbClr val="16396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48800" y="0"/>
            <a:ext cx="2743200" cy="365125"/>
          </a:xfrm>
        </p:spPr>
        <p:txBody>
          <a:bodyPr/>
          <a:lstStyle>
            <a:lvl1pPr algn="r">
              <a:defRPr sz="1400">
                <a:solidFill>
                  <a:srgbClr val="F4C801"/>
                </a:solidFill>
              </a:defRPr>
            </a:lvl1pPr>
          </a:lstStyle>
          <a:p>
            <a:fld id="{5D50AE45-AE44-4A2F-A6D6-A953061785EE}" type="datetimeFigureOut">
              <a:rPr lang="id-ID" smtClean="0"/>
              <a:t>29/03/2018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743200" cy="365125"/>
          </a:xfrm>
        </p:spPr>
        <p:txBody>
          <a:bodyPr/>
          <a:lstStyle>
            <a:lvl1pPr algn="l">
              <a:defRPr sz="1800">
                <a:solidFill>
                  <a:srgbClr val="F4C801"/>
                </a:solidFill>
              </a:defRPr>
            </a:lvl1pPr>
          </a:lstStyle>
          <a:p>
            <a:fld id="{F999CC68-15AB-49EC-8522-2FFC82531B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7920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8000"/>
            <a:ext cx="10515600" cy="1182688"/>
          </a:xfrm>
        </p:spPr>
        <p:txBody>
          <a:bodyPr/>
          <a:lstStyle>
            <a:lvl1pPr>
              <a:defRPr>
                <a:solidFill>
                  <a:srgbClr val="1639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B4679"/>
                </a:solidFill>
              </a:defRPr>
            </a:lvl1pPr>
            <a:lvl2pPr>
              <a:defRPr>
                <a:solidFill>
                  <a:srgbClr val="1B4679"/>
                </a:solidFill>
              </a:defRPr>
            </a:lvl2pPr>
            <a:lvl3pPr>
              <a:defRPr>
                <a:solidFill>
                  <a:srgbClr val="1B4679"/>
                </a:solidFill>
              </a:defRPr>
            </a:lvl3pPr>
            <a:lvl4pPr>
              <a:defRPr>
                <a:solidFill>
                  <a:srgbClr val="1B4679"/>
                </a:solidFill>
              </a:defRPr>
            </a:lvl4pPr>
            <a:lvl5pPr>
              <a:defRPr>
                <a:solidFill>
                  <a:srgbClr val="1B467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48800" y="0"/>
            <a:ext cx="2743200" cy="365125"/>
          </a:xfrm>
        </p:spPr>
        <p:txBody>
          <a:bodyPr/>
          <a:lstStyle>
            <a:lvl1pPr algn="r">
              <a:defRPr sz="1400">
                <a:solidFill>
                  <a:srgbClr val="F4C801"/>
                </a:solidFill>
              </a:defRPr>
            </a:lvl1pPr>
          </a:lstStyle>
          <a:p>
            <a:fld id="{5D50AE45-AE44-4A2F-A6D6-A953061785EE}" type="datetimeFigureOut">
              <a:rPr lang="id-ID" smtClean="0"/>
              <a:t>29/03/2018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743200" cy="365125"/>
          </a:xfrm>
        </p:spPr>
        <p:txBody>
          <a:bodyPr/>
          <a:lstStyle>
            <a:lvl1pPr algn="l">
              <a:defRPr sz="1800" b="1">
                <a:solidFill>
                  <a:srgbClr val="F4C801"/>
                </a:solidFill>
              </a:defRPr>
            </a:lvl1pPr>
          </a:lstStyle>
          <a:p>
            <a:fld id="{F999CC68-15AB-49EC-8522-2FFC82531B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9029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505052"/>
            <a:ext cx="10515600" cy="946377"/>
          </a:xfrm>
        </p:spPr>
        <p:txBody>
          <a:bodyPr anchor="b"/>
          <a:lstStyle>
            <a:lvl1pPr algn="ctr">
              <a:defRPr sz="6000" b="1">
                <a:solidFill>
                  <a:srgbClr val="F4C80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628549"/>
            <a:ext cx="10515600" cy="4046537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3600">
                <a:solidFill>
                  <a:srgbClr val="F4C80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12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3486"/>
            <a:ext cx="10515600" cy="1197202"/>
          </a:xfrm>
        </p:spPr>
        <p:txBody>
          <a:bodyPr/>
          <a:lstStyle>
            <a:lvl1pPr>
              <a:defRPr>
                <a:solidFill>
                  <a:srgbClr val="1639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163964"/>
                </a:solidFill>
              </a:defRPr>
            </a:lvl1pPr>
            <a:lvl2pPr>
              <a:defRPr>
                <a:solidFill>
                  <a:srgbClr val="163964"/>
                </a:solidFill>
              </a:defRPr>
            </a:lvl2pPr>
            <a:lvl3pPr>
              <a:defRPr>
                <a:solidFill>
                  <a:srgbClr val="163964"/>
                </a:solidFill>
              </a:defRPr>
            </a:lvl3pPr>
            <a:lvl4pPr>
              <a:defRPr>
                <a:solidFill>
                  <a:srgbClr val="163964"/>
                </a:solidFill>
              </a:defRPr>
            </a:lvl4pPr>
            <a:lvl5pPr>
              <a:defRPr>
                <a:solidFill>
                  <a:srgbClr val="16396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163964"/>
                </a:solidFill>
              </a:defRPr>
            </a:lvl1pPr>
            <a:lvl2pPr>
              <a:defRPr>
                <a:solidFill>
                  <a:srgbClr val="163964"/>
                </a:solidFill>
              </a:defRPr>
            </a:lvl2pPr>
            <a:lvl3pPr>
              <a:defRPr>
                <a:solidFill>
                  <a:srgbClr val="163964"/>
                </a:solidFill>
              </a:defRPr>
            </a:lvl3pPr>
            <a:lvl4pPr>
              <a:defRPr>
                <a:solidFill>
                  <a:srgbClr val="163964"/>
                </a:solidFill>
              </a:defRPr>
            </a:lvl4pPr>
            <a:lvl5pPr>
              <a:defRPr>
                <a:solidFill>
                  <a:srgbClr val="16396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48800" y="0"/>
            <a:ext cx="2743200" cy="365125"/>
          </a:xfrm>
        </p:spPr>
        <p:txBody>
          <a:bodyPr/>
          <a:lstStyle>
            <a:lvl1pPr algn="r">
              <a:defRPr sz="1400">
                <a:solidFill>
                  <a:srgbClr val="F4C801"/>
                </a:solidFill>
              </a:defRPr>
            </a:lvl1pPr>
          </a:lstStyle>
          <a:p>
            <a:fld id="{5D50AE45-AE44-4A2F-A6D6-A953061785EE}" type="datetimeFigureOut">
              <a:rPr lang="id-ID" smtClean="0"/>
              <a:t>29/03/2018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743200" cy="365125"/>
          </a:xfrm>
        </p:spPr>
        <p:txBody>
          <a:bodyPr/>
          <a:lstStyle>
            <a:lvl1pPr algn="l">
              <a:defRPr sz="1800">
                <a:solidFill>
                  <a:srgbClr val="F4C801"/>
                </a:solidFill>
              </a:defRPr>
            </a:lvl1pPr>
          </a:lstStyle>
          <a:p>
            <a:fld id="{F999CC68-15AB-49EC-8522-2FFC82531B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1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08000"/>
            <a:ext cx="10515600" cy="1182688"/>
          </a:xfrm>
        </p:spPr>
        <p:txBody>
          <a:bodyPr/>
          <a:lstStyle>
            <a:lvl1pPr>
              <a:defRPr>
                <a:solidFill>
                  <a:srgbClr val="1639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6396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163964"/>
                </a:solidFill>
              </a:defRPr>
            </a:lvl1pPr>
            <a:lvl2pPr>
              <a:defRPr>
                <a:solidFill>
                  <a:srgbClr val="163964"/>
                </a:solidFill>
              </a:defRPr>
            </a:lvl2pPr>
            <a:lvl3pPr>
              <a:defRPr>
                <a:solidFill>
                  <a:srgbClr val="163964"/>
                </a:solidFill>
              </a:defRPr>
            </a:lvl3pPr>
            <a:lvl4pPr>
              <a:defRPr>
                <a:solidFill>
                  <a:srgbClr val="163964"/>
                </a:solidFill>
              </a:defRPr>
            </a:lvl4pPr>
            <a:lvl5pPr>
              <a:defRPr>
                <a:solidFill>
                  <a:srgbClr val="16396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6396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163964"/>
                </a:solidFill>
              </a:defRPr>
            </a:lvl1pPr>
            <a:lvl2pPr>
              <a:defRPr>
                <a:solidFill>
                  <a:srgbClr val="163964"/>
                </a:solidFill>
              </a:defRPr>
            </a:lvl2pPr>
            <a:lvl3pPr>
              <a:defRPr>
                <a:solidFill>
                  <a:srgbClr val="163964"/>
                </a:solidFill>
              </a:defRPr>
            </a:lvl3pPr>
            <a:lvl4pPr>
              <a:defRPr>
                <a:solidFill>
                  <a:srgbClr val="163964"/>
                </a:solidFill>
              </a:defRPr>
            </a:lvl4pPr>
            <a:lvl5pPr>
              <a:defRPr>
                <a:solidFill>
                  <a:srgbClr val="16396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48800" y="0"/>
            <a:ext cx="2743200" cy="365125"/>
          </a:xfrm>
        </p:spPr>
        <p:txBody>
          <a:bodyPr/>
          <a:lstStyle>
            <a:lvl1pPr algn="r">
              <a:defRPr sz="1400">
                <a:solidFill>
                  <a:srgbClr val="F4C801"/>
                </a:solidFill>
              </a:defRPr>
            </a:lvl1pPr>
          </a:lstStyle>
          <a:p>
            <a:fld id="{5D50AE45-AE44-4A2F-A6D6-A953061785EE}" type="datetimeFigureOut">
              <a:rPr lang="id-ID" smtClean="0"/>
              <a:t>29/03/2018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743200" cy="365125"/>
          </a:xfrm>
        </p:spPr>
        <p:txBody>
          <a:bodyPr/>
          <a:lstStyle>
            <a:lvl1pPr algn="l">
              <a:defRPr sz="1800">
                <a:solidFill>
                  <a:srgbClr val="F4C801"/>
                </a:solidFill>
              </a:defRPr>
            </a:lvl1pPr>
          </a:lstStyle>
          <a:p>
            <a:fld id="{F999CC68-15AB-49EC-8522-2FFC82531B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92834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6000" b="1">
                <a:solidFill>
                  <a:srgbClr val="F4C80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67034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7556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08000"/>
            <a:ext cx="3932237" cy="1549400"/>
          </a:xfrm>
        </p:spPr>
        <p:txBody>
          <a:bodyPr anchor="b"/>
          <a:lstStyle>
            <a:lvl1pPr>
              <a:defRPr sz="3200">
                <a:solidFill>
                  <a:srgbClr val="1639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163964"/>
                </a:solidFill>
              </a:defRPr>
            </a:lvl1pPr>
            <a:lvl2pPr>
              <a:defRPr sz="2800">
                <a:solidFill>
                  <a:srgbClr val="163964"/>
                </a:solidFill>
              </a:defRPr>
            </a:lvl2pPr>
            <a:lvl3pPr>
              <a:defRPr sz="2400">
                <a:solidFill>
                  <a:srgbClr val="163964"/>
                </a:solidFill>
              </a:defRPr>
            </a:lvl3pPr>
            <a:lvl4pPr>
              <a:defRPr sz="2000">
                <a:solidFill>
                  <a:srgbClr val="163964"/>
                </a:solidFill>
              </a:defRPr>
            </a:lvl4pPr>
            <a:lvl5pPr>
              <a:defRPr sz="2000">
                <a:solidFill>
                  <a:srgbClr val="1639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6396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48800" y="0"/>
            <a:ext cx="2743200" cy="365125"/>
          </a:xfrm>
        </p:spPr>
        <p:txBody>
          <a:bodyPr/>
          <a:lstStyle>
            <a:lvl1pPr algn="r">
              <a:defRPr sz="1400">
                <a:solidFill>
                  <a:srgbClr val="F4C801"/>
                </a:solidFill>
              </a:defRPr>
            </a:lvl1pPr>
          </a:lstStyle>
          <a:p>
            <a:fld id="{5D50AE45-AE44-4A2F-A6D6-A953061785EE}" type="datetimeFigureOut">
              <a:rPr lang="id-ID" smtClean="0"/>
              <a:t>29/03/2018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91968"/>
            <a:ext cx="2743200" cy="365125"/>
          </a:xfrm>
        </p:spPr>
        <p:txBody>
          <a:bodyPr/>
          <a:lstStyle>
            <a:lvl1pPr algn="l">
              <a:defRPr sz="1800">
                <a:solidFill>
                  <a:srgbClr val="F4C801"/>
                </a:solidFill>
              </a:defRPr>
            </a:lvl1pPr>
          </a:lstStyle>
          <a:p>
            <a:fld id="{F999CC68-15AB-49EC-8522-2FFC82531B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5916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08000"/>
            <a:ext cx="3932237" cy="1549400"/>
          </a:xfrm>
        </p:spPr>
        <p:txBody>
          <a:bodyPr anchor="b"/>
          <a:lstStyle>
            <a:lvl1pPr>
              <a:defRPr sz="3200">
                <a:solidFill>
                  <a:srgbClr val="1639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rgbClr val="163964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6396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48800" y="0"/>
            <a:ext cx="2743200" cy="365125"/>
          </a:xfrm>
        </p:spPr>
        <p:txBody>
          <a:bodyPr/>
          <a:lstStyle>
            <a:lvl1pPr algn="r">
              <a:defRPr sz="1400">
                <a:solidFill>
                  <a:srgbClr val="F4C801"/>
                </a:solidFill>
              </a:defRPr>
            </a:lvl1pPr>
          </a:lstStyle>
          <a:p>
            <a:fld id="{5D50AE45-AE44-4A2F-A6D6-A953061785EE}" type="datetimeFigureOut">
              <a:rPr lang="id-ID" smtClean="0"/>
              <a:t>29/03/2018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29" y="6492875"/>
            <a:ext cx="2743200" cy="365125"/>
          </a:xfrm>
        </p:spPr>
        <p:txBody>
          <a:bodyPr/>
          <a:lstStyle>
            <a:lvl1pPr algn="l">
              <a:defRPr sz="1800">
                <a:solidFill>
                  <a:srgbClr val="F4C801"/>
                </a:solidFill>
              </a:defRPr>
            </a:lvl1pPr>
          </a:lstStyle>
          <a:p>
            <a:fld id="{F999CC68-15AB-49EC-8522-2FFC82531B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361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08000"/>
            <a:ext cx="10515600" cy="1182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F4C801"/>
                </a:solidFill>
              </a:defRPr>
            </a:lvl1pPr>
          </a:lstStyle>
          <a:p>
            <a:fld id="{5D50AE45-AE44-4A2F-A6D6-A953061785EE}" type="datetimeFigureOut">
              <a:rPr lang="id-ID" smtClean="0"/>
              <a:t>29/03/2018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rgbClr val="F4C801"/>
                </a:solidFill>
              </a:defRPr>
            </a:lvl1pPr>
          </a:lstStyle>
          <a:p>
            <a:fld id="{F999CC68-15AB-49EC-8522-2FFC82531B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464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JAVA ADVANCE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Multithreading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Tim </a:t>
            </a:r>
            <a:r>
              <a:rPr lang="en-AU" dirty="0" err="1" smtClean="0"/>
              <a:t>Dosen</a:t>
            </a:r>
            <a:r>
              <a:rPr lang="en-AU" dirty="0" smtClean="0"/>
              <a:t> TI</a:t>
            </a:r>
            <a:endParaRPr lang="en-AU" dirty="0"/>
          </a:p>
          <a:p>
            <a:r>
              <a:rPr lang="en-AU" dirty="0" smtClean="0"/>
              <a:t>2017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6581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Java Multithreading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Keuntungan</a:t>
            </a:r>
            <a:r>
              <a:rPr lang="en-AU" dirty="0" smtClean="0"/>
              <a:t> </a:t>
            </a:r>
            <a:r>
              <a:rPr lang="en-AU" dirty="0" err="1" smtClean="0"/>
              <a:t>penggunaan</a:t>
            </a:r>
            <a:r>
              <a:rPr lang="en-AU" dirty="0" smtClean="0"/>
              <a:t> multithreading</a:t>
            </a:r>
          </a:p>
          <a:p>
            <a:pPr lvl="1"/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memblokir</a:t>
            </a:r>
            <a:r>
              <a:rPr lang="en-AU" dirty="0" smtClean="0"/>
              <a:t> </a:t>
            </a:r>
            <a:r>
              <a:rPr lang="en-AU" dirty="0" err="1" smtClean="0"/>
              <a:t>pengguna</a:t>
            </a:r>
            <a:r>
              <a:rPr lang="en-AU" dirty="0" smtClean="0"/>
              <a:t> (</a:t>
            </a:r>
            <a:r>
              <a:rPr lang="en-AU" b="1" dirty="0" smtClean="0"/>
              <a:t>doesn’t block the user</a:t>
            </a:r>
            <a:r>
              <a:rPr lang="en-AU" dirty="0" smtClean="0"/>
              <a:t>) </a:t>
            </a:r>
            <a:r>
              <a:rPr lang="en-AU" dirty="0" err="1" smtClean="0"/>
              <a:t>karena</a:t>
            </a:r>
            <a:r>
              <a:rPr lang="en-AU" dirty="0" smtClean="0"/>
              <a:t> thread </a:t>
            </a:r>
            <a:r>
              <a:rPr lang="en-AU" dirty="0" err="1" smtClean="0"/>
              <a:t>bersifat</a:t>
            </a:r>
            <a:r>
              <a:rPr lang="en-AU" dirty="0" smtClean="0"/>
              <a:t> </a:t>
            </a:r>
            <a:r>
              <a:rPr lang="en-AU" dirty="0" err="1" smtClean="0"/>
              <a:t>independen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kita</a:t>
            </a:r>
            <a:r>
              <a:rPr lang="en-AU" dirty="0" smtClean="0"/>
              <a:t> </a:t>
            </a:r>
            <a:r>
              <a:rPr lang="en-AU" dirty="0" err="1" smtClean="0"/>
              <a:t>dapat</a:t>
            </a:r>
            <a:r>
              <a:rPr lang="en-AU" dirty="0" smtClean="0"/>
              <a:t> </a:t>
            </a:r>
            <a:r>
              <a:rPr lang="en-AU" dirty="0" err="1" smtClean="0"/>
              <a:t>melakukan</a:t>
            </a:r>
            <a:r>
              <a:rPr lang="en-AU" dirty="0" smtClean="0"/>
              <a:t> </a:t>
            </a:r>
            <a:r>
              <a:rPr lang="en-AU" dirty="0" err="1" smtClean="0"/>
              <a:t>banyak</a:t>
            </a:r>
            <a:r>
              <a:rPr lang="en-AU" dirty="0" smtClean="0"/>
              <a:t> proses </a:t>
            </a:r>
            <a:r>
              <a:rPr lang="en-AU" dirty="0" err="1" smtClean="0"/>
              <a:t>dalam</a:t>
            </a:r>
            <a:r>
              <a:rPr lang="en-AU" dirty="0" smtClean="0"/>
              <a:t> </a:t>
            </a:r>
            <a:r>
              <a:rPr lang="en-AU" dirty="0" err="1" smtClean="0"/>
              <a:t>secara</a:t>
            </a:r>
            <a:r>
              <a:rPr lang="en-AU" dirty="0" smtClean="0"/>
              <a:t> </a:t>
            </a:r>
            <a:r>
              <a:rPr lang="en-AU" dirty="0" err="1" smtClean="0"/>
              <a:t>bersamaan</a:t>
            </a:r>
            <a:endParaRPr lang="en-AU" dirty="0" smtClean="0"/>
          </a:p>
          <a:p>
            <a:pPr lvl="1"/>
            <a:r>
              <a:rPr lang="en-AU" dirty="0" smtClean="0"/>
              <a:t>Kita </a:t>
            </a:r>
            <a:r>
              <a:rPr lang="en-AU" dirty="0" err="1" smtClean="0"/>
              <a:t>dapat</a:t>
            </a:r>
            <a:r>
              <a:rPr lang="en-AU" dirty="0" smtClean="0"/>
              <a:t> </a:t>
            </a:r>
            <a:r>
              <a:rPr lang="en-AU" dirty="0" err="1" smtClean="0"/>
              <a:t>melakukan</a:t>
            </a:r>
            <a:r>
              <a:rPr lang="en-AU" dirty="0" smtClean="0"/>
              <a:t> </a:t>
            </a:r>
            <a:r>
              <a:rPr lang="en-AU" dirty="0" err="1" smtClean="0"/>
              <a:t>banyak</a:t>
            </a:r>
            <a:r>
              <a:rPr lang="en-AU" dirty="0" smtClean="0"/>
              <a:t> sub-proses </a:t>
            </a:r>
            <a:r>
              <a:rPr lang="en-AU" dirty="0" err="1" smtClean="0"/>
              <a:t>secara</a:t>
            </a:r>
            <a:r>
              <a:rPr lang="en-AU" dirty="0" smtClean="0"/>
              <a:t> </a:t>
            </a:r>
            <a:r>
              <a:rPr lang="en-AU" dirty="0" err="1" smtClean="0"/>
              <a:t>bersamaan</a:t>
            </a:r>
            <a:r>
              <a:rPr lang="en-AU" dirty="0" smtClean="0"/>
              <a:t> </a:t>
            </a:r>
            <a:r>
              <a:rPr lang="en-AU" dirty="0" err="1" smtClean="0"/>
              <a:t>sehingga</a:t>
            </a:r>
            <a:r>
              <a:rPr lang="en-AU" dirty="0" smtClean="0"/>
              <a:t> </a:t>
            </a:r>
            <a:r>
              <a:rPr lang="en-AU" b="1" dirty="0" err="1" smtClean="0"/>
              <a:t>mempercepat</a:t>
            </a:r>
            <a:r>
              <a:rPr lang="en-AU" b="1" dirty="0" smtClean="0"/>
              <a:t> </a:t>
            </a:r>
            <a:r>
              <a:rPr lang="en-AU" b="1" dirty="0" err="1" smtClean="0"/>
              <a:t>waktu</a:t>
            </a:r>
            <a:r>
              <a:rPr lang="en-AU" b="1" dirty="0" smtClean="0"/>
              <a:t> proses</a:t>
            </a:r>
            <a:endParaRPr lang="en-AU" b="1" dirty="0"/>
          </a:p>
          <a:p>
            <a:pPr lvl="1"/>
            <a:r>
              <a:rPr lang="en-AU" dirty="0" smtClean="0"/>
              <a:t>Threads </a:t>
            </a:r>
            <a:r>
              <a:rPr lang="en-AU" dirty="0" err="1" smtClean="0"/>
              <a:t>bersifat</a:t>
            </a:r>
            <a:r>
              <a:rPr lang="en-AU" dirty="0"/>
              <a:t> </a:t>
            </a:r>
            <a:r>
              <a:rPr lang="en-AU" b="1" dirty="0" smtClean="0"/>
              <a:t>independent</a:t>
            </a:r>
            <a:r>
              <a:rPr lang="en-AU" dirty="0" smtClean="0"/>
              <a:t>, </a:t>
            </a:r>
            <a:r>
              <a:rPr lang="en-AU" b="1" dirty="0" smtClean="0"/>
              <a:t>exception yang </a:t>
            </a:r>
            <a:r>
              <a:rPr lang="en-AU" b="1" dirty="0" err="1" smtClean="0"/>
              <a:t>terjadi</a:t>
            </a:r>
            <a:r>
              <a:rPr lang="en-AU" b="1" dirty="0" smtClean="0"/>
              <a:t> </a:t>
            </a:r>
            <a:r>
              <a:rPr lang="en-AU" b="1" dirty="0" err="1" smtClean="0"/>
              <a:t>dalam</a:t>
            </a:r>
            <a:r>
              <a:rPr lang="en-AU" b="1" dirty="0" smtClean="0"/>
              <a:t> </a:t>
            </a:r>
            <a:r>
              <a:rPr lang="en-AU" b="1" dirty="0" err="1" smtClean="0"/>
              <a:t>sebuah</a:t>
            </a:r>
            <a:r>
              <a:rPr lang="en-AU" b="1" dirty="0" smtClean="0"/>
              <a:t> thread </a:t>
            </a:r>
            <a:r>
              <a:rPr lang="en-AU" b="1" dirty="0" err="1" smtClean="0"/>
              <a:t>tidak</a:t>
            </a:r>
            <a:r>
              <a:rPr lang="en-AU" b="1" dirty="0" smtClean="0"/>
              <a:t> </a:t>
            </a:r>
            <a:r>
              <a:rPr lang="en-AU" b="1" dirty="0" err="1" smtClean="0"/>
              <a:t>mempengaruhi</a:t>
            </a:r>
            <a:r>
              <a:rPr lang="en-AU" b="1" dirty="0" smtClean="0"/>
              <a:t> thread lain</a:t>
            </a:r>
            <a:endParaRPr lang="en-AU" b="1" dirty="0"/>
          </a:p>
          <a:p>
            <a:pPr lvl="1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7471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Thread State (life cycle)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Thread </a:t>
            </a:r>
            <a:r>
              <a:rPr lang="en-AU" dirty="0" err="1" smtClean="0"/>
              <a:t>memiliki</a:t>
            </a:r>
            <a:r>
              <a:rPr lang="en-AU" dirty="0" smtClean="0"/>
              <a:t> 5 state</a:t>
            </a:r>
          </a:p>
          <a:p>
            <a:r>
              <a:rPr lang="en-AU" dirty="0" err="1" smtClean="0"/>
              <a:t>Namun</a:t>
            </a:r>
            <a:r>
              <a:rPr lang="en-AU" dirty="0" smtClean="0"/>
              <a:t> </a:t>
            </a:r>
            <a:r>
              <a:rPr lang="en-AU" dirty="0" err="1" smtClean="0"/>
              <a:t>menurut</a:t>
            </a:r>
            <a:r>
              <a:rPr lang="en-AU" dirty="0" smtClean="0"/>
              <a:t> </a:t>
            </a:r>
            <a:r>
              <a:rPr lang="en-AU" dirty="0" err="1" smtClean="0"/>
              <a:t>dokumentasi</a:t>
            </a:r>
            <a:r>
              <a:rPr lang="en-AU" dirty="0" smtClean="0"/>
              <a:t> Sun, </a:t>
            </a:r>
            <a:r>
              <a:rPr lang="en-AU" dirty="0" err="1" smtClean="0"/>
              <a:t>hanya</a:t>
            </a:r>
            <a:r>
              <a:rPr lang="en-AU" dirty="0" smtClean="0"/>
              <a:t> </a:t>
            </a:r>
            <a:r>
              <a:rPr lang="en-AU" dirty="0" err="1" smtClean="0"/>
              <a:t>ada</a:t>
            </a:r>
            <a:r>
              <a:rPr lang="en-AU" dirty="0" smtClean="0"/>
              <a:t> 4 state </a:t>
            </a:r>
            <a:r>
              <a:rPr lang="en-AU" dirty="0" err="1" smtClean="0"/>
              <a:t>dalam</a:t>
            </a:r>
            <a:r>
              <a:rPr lang="en-AU" dirty="0" smtClean="0"/>
              <a:t> thread life cycle </a:t>
            </a:r>
            <a:r>
              <a:rPr lang="en-AU" dirty="0" err="1" smtClean="0"/>
              <a:t>dalam</a:t>
            </a:r>
            <a:r>
              <a:rPr lang="en-AU" dirty="0" smtClean="0"/>
              <a:t> java (new, runnable, non-runnable, terminated)</a:t>
            </a:r>
          </a:p>
          <a:p>
            <a:r>
              <a:rPr lang="en-AU" dirty="0" err="1" smtClean="0"/>
              <a:t>Tetapi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lebih</a:t>
            </a:r>
            <a:r>
              <a:rPr lang="en-AU" dirty="0" smtClean="0"/>
              <a:t> </a:t>
            </a:r>
            <a:r>
              <a:rPr lang="en-AU" dirty="0" err="1" smtClean="0"/>
              <a:t>memahami</a:t>
            </a:r>
            <a:r>
              <a:rPr lang="en-AU" dirty="0" smtClean="0"/>
              <a:t> thread, </a:t>
            </a:r>
            <a:r>
              <a:rPr lang="en-AU" dirty="0" err="1" smtClean="0"/>
              <a:t>dalam</a:t>
            </a:r>
            <a:r>
              <a:rPr lang="en-AU" dirty="0" smtClean="0"/>
              <a:t> </a:t>
            </a:r>
            <a:r>
              <a:rPr lang="en-AU" dirty="0" err="1" smtClean="0"/>
              <a:t>modul</a:t>
            </a:r>
            <a:r>
              <a:rPr lang="en-AU" dirty="0" smtClean="0"/>
              <a:t> </a:t>
            </a:r>
            <a:r>
              <a:rPr lang="en-AU" dirty="0" err="1" smtClean="0"/>
              <a:t>ini</a:t>
            </a:r>
            <a:r>
              <a:rPr lang="en-AU" dirty="0" smtClean="0"/>
              <a:t> </a:t>
            </a:r>
            <a:r>
              <a:rPr lang="en-AU" dirty="0" err="1" smtClean="0"/>
              <a:t>dijelaskan</a:t>
            </a:r>
            <a:r>
              <a:rPr lang="en-AU" dirty="0" smtClean="0"/>
              <a:t> </a:t>
            </a:r>
            <a:r>
              <a:rPr lang="en-AU" dirty="0" err="1" smtClean="0"/>
              <a:t>dengan</a:t>
            </a:r>
            <a:r>
              <a:rPr lang="en-AU" dirty="0" smtClean="0"/>
              <a:t> 5 state</a:t>
            </a:r>
          </a:p>
          <a:p>
            <a:endParaRPr lang="en-AU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1377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Thread State (life cycle)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Thread </a:t>
            </a:r>
            <a:r>
              <a:rPr lang="en-AU" dirty="0" err="1" smtClean="0"/>
              <a:t>memiliki</a:t>
            </a:r>
            <a:r>
              <a:rPr lang="en-AU" dirty="0" smtClean="0"/>
              <a:t> 5 state</a:t>
            </a:r>
          </a:p>
          <a:p>
            <a:r>
              <a:rPr lang="en-AU" dirty="0" err="1" smtClean="0"/>
              <a:t>Namun</a:t>
            </a:r>
            <a:r>
              <a:rPr lang="en-AU" dirty="0" smtClean="0"/>
              <a:t> </a:t>
            </a:r>
            <a:r>
              <a:rPr lang="en-AU" dirty="0" err="1" smtClean="0"/>
              <a:t>menurut</a:t>
            </a:r>
            <a:r>
              <a:rPr lang="en-AU" dirty="0" smtClean="0"/>
              <a:t> </a:t>
            </a:r>
            <a:r>
              <a:rPr lang="en-AU" dirty="0" err="1" smtClean="0"/>
              <a:t>dokumentasi</a:t>
            </a:r>
            <a:r>
              <a:rPr lang="en-AU" dirty="0" smtClean="0"/>
              <a:t> Sun, </a:t>
            </a:r>
            <a:r>
              <a:rPr lang="en-AU" dirty="0" err="1" smtClean="0"/>
              <a:t>hanya</a:t>
            </a:r>
            <a:r>
              <a:rPr lang="en-AU" dirty="0" smtClean="0"/>
              <a:t> </a:t>
            </a:r>
            <a:r>
              <a:rPr lang="en-AU" dirty="0" err="1" smtClean="0"/>
              <a:t>ada</a:t>
            </a:r>
            <a:r>
              <a:rPr lang="en-AU" dirty="0" smtClean="0"/>
              <a:t> 4 state </a:t>
            </a:r>
            <a:r>
              <a:rPr lang="en-AU" dirty="0" err="1" smtClean="0"/>
              <a:t>dalam</a:t>
            </a:r>
            <a:r>
              <a:rPr lang="en-AU" dirty="0" smtClean="0"/>
              <a:t> thread life cycle </a:t>
            </a:r>
            <a:r>
              <a:rPr lang="en-AU" dirty="0" err="1" smtClean="0"/>
              <a:t>dalam</a:t>
            </a:r>
            <a:r>
              <a:rPr lang="en-AU" dirty="0" smtClean="0"/>
              <a:t> java (new, runnable, non-runnable, terminated)</a:t>
            </a:r>
          </a:p>
          <a:p>
            <a:r>
              <a:rPr lang="en-AU" dirty="0" err="1" smtClean="0"/>
              <a:t>Tetapi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lebih</a:t>
            </a:r>
            <a:r>
              <a:rPr lang="en-AU" dirty="0" smtClean="0"/>
              <a:t> </a:t>
            </a:r>
            <a:r>
              <a:rPr lang="en-AU" dirty="0" err="1" smtClean="0"/>
              <a:t>memahami</a:t>
            </a:r>
            <a:r>
              <a:rPr lang="en-AU" dirty="0" smtClean="0"/>
              <a:t> thread, </a:t>
            </a:r>
            <a:r>
              <a:rPr lang="en-AU" dirty="0" err="1" smtClean="0"/>
              <a:t>dalam</a:t>
            </a:r>
            <a:r>
              <a:rPr lang="en-AU" dirty="0" smtClean="0"/>
              <a:t> </a:t>
            </a:r>
            <a:r>
              <a:rPr lang="en-AU" dirty="0" err="1" smtClean="0"/>
              <a:t>modul</a:t>
            </a:r>
            <a:r>
              <a:rPr lang="en-AU" dirty="0" smtClean="0"/>
              <a:t> </a:t>
            </a:r>
            <a:r>
              <a:rPr lang="en-AU" dirty="0" err="1" smtClean="0"/>
              <a:t>ini</a:t>
            </a:r>
            <a:r>
              <a:rPr lang="en-AU" dirty="0" smtClean="0"/>
              <a:t> </a:t>
            </a:r>
            <a:r>
              <a:rPr lang="en-AU" dirty="0" err="1" smtClean="0"/>
              <a:t>dijelaskan</a:t>
            </a:r>
            <a:r>
              <a:rPr lang="en-AU" dirty="0" smtClean="0"/>
              <a:t> </a:t>
            </a:r>
            <a:r>
              <a:rPr lang="en-AU" dirty="0" err="1" smtClean="0"/>
              <a:t>dengan</a:t>
            </a:r>
            <a:r>
              <a:rPr lang="en-AU" dirty="0" smtClean="0"/>
              <a:t> 5 state</a:t>
            </a:r>
          </a:p>
          <a:p>
            <a:endParaRPr lang="en-AU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9411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Thread State (life cycle)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Life cycle </a:t>
            </a:r>
            <a:r>
              <a:rPr lang="en-AU" dirty="0" err="1" smtClean="0"/>
              <a:t>dari</a:t>
            </a:r>
            <a:r>
              <a:rPr lang="en-AU" dirty="0" smtClean="0"/>
              <a:t> thread di control </a:t>
            </a:r>
            <a:r>
              <a:rPr lang="en-AU" dirty="0" err="1" smtClean="0"/>
              <a:t>oleh</a:t>
            </a:r>
            <a:r>
              <a:rPr lang="en-AU" dirty="0" smtClean="0"/>
              <a:t> JVM (Java Virtual Machine)</a:t>
            </a:r>
          </a:p>
          <a:p>
            <a:r>
              <a:rPr lang="en-AU" dirty="0" err="1" smtClean="0"/>
              <a:t>Berikut</a:t>
            </a:r>
            <a:r>
              <a:rPr lang="en-AU" dirty="0" smtClean="0"/>
              <a:t> </a:t>
            </a:r>
            <a:r>
              <a:rPr lang="en-AU" dirty="0" err="1" smtClean="0"/>
              <a:t>adalah</a:t>
            </a:r>
            <a:r>
              <a:rPr lang="en-AU" dirty="0" smtClean="0"/>
              <a:t> state </a:t>
            </a:r>
            <a:r>
              <a:rPr lang="en-AU" dirty="0" err="1" smtClean="0"/>
              <a:t>untuk</a:t>
            </a:r>
            <a:r>
              <a:rPr lang="en-AU" dirty="0" smtClean="0"/>
              <a:t> thread </a:t>
            </a:r>
            <a:r>
              <a:rPr lang="en-AU" dirty="0" err="1" smtClean="0"/>
              <a:t>dalam</a:t>
            </a:r>
            <a:r>
              <a:rPr lang="en-AU" dirty="0" smtClean="0"/>
              <a:t> java:</a:t>
            </a:r>
          </a:p>
          <a:p>
            <a:pPr lvl="1"/>
            <a:r>
              <a:rPr lang="en-AU" dirty="0" smtClean="0"/>
              <a:t>New</a:t>
            </a:r>
          </a:p>
          <a:p>
            <a:pPr lvl="1"/>
            <a:r>
              <a:rPr lang="en-AU" dirty="0" smtClean="0"/>
              <a:t>Runnable</a:t>
            </a:r>
          </a:p>
          <a:p>
            <a:pPr lvl="1"/>
            <a:r>
              <a:rPr lang="en-AU" dirty="0" smtClean="0"/>
              <a:t>Running</a:t>
            </a:r>
          </a:p>
          <a:p>
            <a:pPr lvl="1"/>
            <a:r>
              <a:rPr lang="en-AU" dirty="0" smtClean="0"/>
              <a:t>Non-Runnable (blocked)</a:t>
            </a:r>
          </a:p>
          <a:p>
            <a:pPr lvl="1"/>
            <a:r>
              <a:rPr lang="en-AU" dirty="0" smtClean="0"/>
              <a:t>Terminated (dead)</a:t>
            </a:r>
            <a:endParaRPr lang="id-ID" dirty="0"/>
          </a:p>
        </p:txBody>
      </p:sp>
      <p:grpSp>
        <p:nvGrpSpPr>
          <p:cNvPr id="30" name="Group 29"/>
          <p:cNvGrpSpPr/>
          <p:nvPr/>
        </p:nvGrpSpPr>
        <p:grpSpPr>
          <a:xfrm>
            <a:off x="6582029" y="1690688"/>
            <a:ext cx="4032177" cy="4492786"/>
            <a:chOff x="6582029" y="1690688"/>
            <a:chExt cx="4032177" cy="4492786"/>
          </a:xfrm>
        </p:grpSpPr>
        <p:sp>
          <p:nvSpPr>
            <p:cNvPr id="6" name="Oval 5"/>
            <p:cNvSpPr/>
            <p:nvPr/>
          </p:nvSpPr>
          <p:spPr>
            <a:xfrm>
              <a:off x="6582030" y="1690688"/>
              <a:ext cx="1515763" cy="6889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New</a:t>
              </a:r>
              <a:endParaRPr lang="id-ID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9090452" y="3577881"/>
              <a:ext cx="1515763" cy="6889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6582029" y="2958622"/>
              <a:ext cx="1515763" cy="6889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Runnable</a:t>
              </a:r>
              <a:endParaRPr lang="id-ID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6582029" y="4226556"/>
              <a:ext cx="1515763" cy="6889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Running</a:t>
              </a:r>
              <a:endParaRPr lang="id-ID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6582029" y="5494490"/>
              <a:ext cx="1515763" cy="6889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714322" y="5654316"/>
              <a:ext cx="12511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>
                  <a:solidFill>
                    <a:schemeClr val="bg1"/>
                  </a:solidFill>
                </a:rPr>
                <a:t>Terminated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119886" y="3619658"/>
              <a:ext cx="149432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dirty="0" smtClean="0">
                  <a:solidFill>
                    <a:schemeClr val="bg1"/>
                  </a:solidFill>
                </a:rPr>
                <a:t>Non-runnable</a:t>
              </a:r>
            </a:p>
            <a:p>
              <a:pPr algn="ctr"/>
              <a:r>
                <a:rPr lang="en-AU" dirty="0" smtClean="0">
                  <a:solidFill>
                    <a:schemeClr val="bg1"/>
                  </a:solidFill>
                </a:rPr>
                <a:t>(blocked)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611203" y="2484481"/>
              <a:ext cx="754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>
                  <a:solidFill>
                    <a:schemeClr val="accent1">
                      <a:lumMod val="75000"/>
                    </a:schemeClr>
                  </a:solidFill>
                </a:rPr>
                <a:t>start()</a:t>
              </a:r>
              <a:endParaRPr lang="id-ID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663813" y="3728975"/>
              <a:ext cx="6495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>
                  <a:solidFill>
                    <a:schemeClr val="accent1">
                      <a:lumMod val="75000"/>
                    </a:schemeClr>
                  </a:solidFill>
                </a:rPr>
                <a:t>run()</a:t>
              </a:r>
              <a:endParaRPr lang="id-ID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rot="20441102">
              <a:off x="8025138" y="4386383"/>
              <a:ext cx="14757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>
                  <a:solidFill>
                    <a:schemeClr val="accent1">
                      <a:lumMod val="75000"/>
                    </a:schemeClr>
                  </a:solidFill>
                </a:rPr>
                <a:t>sleep(), wait()</a:t>
              </a:r>
              <a:endParaRPr lang="id-ID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7" name="Straight Arrow Connector 16"/>
            <p:cNvCxnSpPr>
              <a:stCxn id="6" idx="4"/>
              <a:endCxn id="8" idx="0"/>
            </p:cNvCxnSpPr>
            <p:nvPr/>
          </p:nvCxnSpPr>
          <p:spPr>
            <a:xfrm flipH="1">
              <a:off x="7339911" y="2379672"/>
              <a:ext cx="1" cy="57895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8" idx="4"/>
              <a:endCxn id="9" idx="0"/>
            </p:cNvCxnSpPr>
            <p:nvPr/>
          </p:nvCxnSpPr>
          <p:spPr>
            <a:xfrm>
              <a:off x="7339911" y="3647606"/>
              <a:ext cx="0" cy="57895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9" idx="4"/>
              <a:endCxn id="10" idx="0"/>
            </p:cNvCxnSpPr>
            <p:nvPr/>
          </p:nvCxnSpPr>
          <p:spPr>
            <a:xfrm>
              <a:off x="7339911" y="4915540"/>
              <a:ext cx="0" cy="57895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endCxn id="7" idx="3"/>
            </p:cNvCxnSpPr>
            <p:nvPr/>
          </p:nvCxnSpPr>
          <p:spPr>
            <a:xfrm flipV="1">
              <a:off x="8097792" y="4165966"/>
              <a:ext cx="1214638" cy="40508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7" idx="1"/>
              <a:endCxn id="8" idx="6"/>
            </p:cNvCxnSpPr>
            <p:nvPr/>
          </p:nvCxnSpPr>
          <p:spPr>
            <a:xfrm flipH="1" flipV="1">
              <a:off x="8097792" y="3303114"/>
              <a:ext cx="1214638" cy="37566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727111" y="4989376"/>
              <a:ext cx="525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>
                  <a:solidFill>
                    <a:schemeClr val="accent1">
                      <a:lumMod val="75000"/>
                    </a:schemeClr>
                  </a:solidFill>
                </a:rPr>
                <a:t>exit</a:t>
              </a:r>
              <a:endParaRPr lang="id-ID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1043798">
              <a:off x="8219603" y="2905162"/>
              <a:ext cx="121379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>
                  <a:solidFill>
                    <a:schemeClr val="accent1">
                      <a:lumMod val="75000"/>
                    </a:schemeClr>
                  </a:solidFill>
                </a:rPr>
                <a:t>resume,</a:t>
              </a:r>
            </a:p>
            <a:p>
              <a:r>
                <a:rPr lang="en-AU" dirty="0" smtClean="0">
                  <a:solidFill>
                    <a:schemeClr val="accent1">
                      <a:lumMod val="75000"/>
                    </a:schemeClr>
                  </a:solidFill>
                </a:rPr>
                <a:t>sleep done</a:t>
              </a:r>
              <a:endParaRPr lang="id-ID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095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Thread State (Life Cycle)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/>
              <a:t>New</a:t>
            </a:r>
          </a:p>
          <a:p>
            <a:pPr lvl="1"/>
            <a:r>
              <a:rPr lang="en-AU" dirty="0" err="1" smtClean="0"/>
              <a:t>Kondisi</a:t>
            </a:r>
            <a:r>
              <a:rPr lang="en-AU" dirty="0" smtClean="0"/>
              <a:t> </a:t>
            </a:r>
            <a:r>
              <a:rPr lang="en-AU" dirty="0" err="1" smtClean="0"/>
              <a:t>ketika</a:t>
            </a:r>
            <a:r>
              <a:rPr lang="en-AU" dirty="0" smtClean="0"/>
              <a:t> </a:t>
            </a:r>
            <a:r>
              <a:rPr lang="en-AU" dirty="0" err="1" smtClean="0"/>
              <a:t>kita</a:t>
            </a:r>
            <a:r>
              <a:rPr lang="en-AU" dirty="0" smtClean="0"/>
              <a:t> </a:t>
            </a:r>
            <a:r>
              <a:rPr lang="en-AU" dirty="0" err="1" smtClean="0"/>
              <a:t>telah</a:t>
            </a:r>
            <a:r>
              <a:rPr lang="en-AU" dirty="0" smtClean="0"/>
              <a:t> </a:t>
            </a:r>
            <a:r>
              <a:rPr lang="en-AU" dirty="0" err="1" smtClean="0"/>
              <a:t>membuat</a:t>
            </a:r>
            <a:r>
              <a:rPr lang="en-AU" dirty="0" smtClean="0"/>
              <a:t> instance </a:t>
            </a:r>
            <a:r>
              <a:rPr lang="en-AU" dirty="0" err="1" smtClean="0"/>
              <a:t>dari</a:t>
            </a:r>
            <a:r>
              <a:rPr lang="en-AU" dirty="0" smtClean="0"/>
              <a:t> class Thread </a:t>
            </a:r>
            <a:r>
              <a:rPr lang="en-AU" dirty="0" err="1" smtClean="0"/>
              <a:t>namun</a:t>
            </a:r>
            <a:r>
              <a:rPr lang="en-AU" dirty="0" smtClean="0"/>
              <a:t> </a:t>
            </a:r>
            <a:r>
              <a:rPr lang="en-AU" dirty="0" err="1" smtClean="0"/>
              <a:t>belum</a:t>
            </a:r>
            <a:r>
              <a:rPr lang="en-AU" dirty="0" smtClean="0"/>
              <a:t> </a:t>
            </a:r>
            <a:r>
              <a:rPr lang="en-AU" dirty="0" err="1" smtClean="0"/>
              <a:t>memanggil</a:t>
            </a:r>
            <a:r>
              <a:rPr lang="en-AU" dirty="0" smtClean="0"/>
              <a:t> method start()</a:t>
            </a:r>
          </a:p>
          <a:p>
            <a:r>
              <a:rPr lang="en-AU" dirty="0" smtClean="0"/>
              <a:t>Runnable</a:t>
            </a:r>
          </a:p>
          <a:p>
            <a:pPr lvl="1"/>
            <a:r>
              <a:rPr lang="en-AU" dirty="0" err="1" smtClean="0"/>
              <a:t>Kondisi</a:t>
            </a:r>
            <a:r>
              <a:rPr lang="en-AU" dirty="0" smtClean="0"/>
              <a:t> </a:t>
            </a:r>
            <a:r>
              <a:rPr lang="en-AU" dirty="0" err="1" smtClean="0"/>
              <a:t>ketika</a:t>
            </a:r>
            <a:r>
              <a:rPr lang="en-AU" dirty="0" smtClean="0"/>
              <a:t> method start() </a:t>
            </a:r>
            <a:r>
              <a:rPr lang="en-AU" dirty="0" err="1" smtClean="0"/>
              <a:t>telah</a:t>
            </a:r>
            <a:r>
              <a:rPr lang="en-AU" dirty="0" smtClean="0"/>
              <a:t> </a:t>
            </a:r>
            <a:r>
              <a:rPr lang="en-AU" dirty="0" err="1" smtClean="0"/>
              <a:t>dipanggil</a:t>
            </a:r>
            <a:r>
              <a:rPr lang="en-AU" dirty="0" smtClean="0"/>
              <a:t>, </a:t>
            </a:r>
            <a:r>
              <a:rPr lang="en-AU" dirty="0" err="1" smtClean="0"/>
              <a:t>tetapi</a:t>
            </a:r>
            <a:r>
              <a:rPr lang="en-AU" dirty="0" smtClean="0"/>
              <a:t> thread scheduler </a:t>
            </a:r>
            <a:r>
              <a:rPr lang="en-AU" dirty="0" err="1" smtClean="0"/>
              <a:t>belum</a:t>
            </a:r>
            <a:r>
              <a:rPr lang="en-AU" dirty="0" smtClean="0"/>
              <a:t> </a:t>
            </a:r>
            <a:r>
              <a:rPr lang="en-AU" dirty="0" err="1" smtClean="0"/>
              <a:t>memilih</a:t>
            </a:r>
            <a:r>
              <a:rPr lang="en-AU" dirty="0" smtClean="0"/>
              <a:t> thread </a:t>
            </a:r>
            <a:r>
              <a:rPr lang="en-AU" dirty="0" err="1" smtClean="0"/>
              <a:t>tersebut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menjadi</a:t>
            </a:r>
            <a:r>
              <a:rPr lang="en-AU" dirty="0" smtClean="0"/>
              <a:t> thread </a:t>
            </a:r>
            <a:r>
              <a:rPr lang="en-AU" dirty="0" err="1" smtClean="0"/>
              <a:t>berjalan</a:t>
            </a:r>
            <a:endParaRPr lang="en-AU" dirty="0" smtClean="0"/>
          </a:p>
          <a:p>
            <a:r>
              <a:rPr lang="en-AU" dirty="0" smtClean="0"/>
              <a:t>Running</a:t>
            </a:r>
          </a:p>
          <a:p>
            <a:pPr lvl="1"/>
            <a:r>
              <a:rPr lang="en-AU" dirty="0" err="1" smtClean="0"/>
              <a:t>Kondisi</a:t>
            </a:r>
            <a:r>
              <a:rPr lang="en-AU" dirty="0" smtClean="0"/>
              <a:t> </a:t>
            </a:r>
            <a:r>
              <a:rPr lang="en-AU" dirty="0" err="1" smtClean="0"/>
              <a:t>ketika</a:t>
            </a:r>
            <a:r>
              <a:rPr lang="en-AU" dirty="0" smtClean="0"/>
              <a:t> thread </a:t>
            </a:r>
            <a:r>
              <a:rPr lang="en-AU" dirty="0" err="1" smtClean="0"/>
              <a:t>telah</a:t>
            </a:r>
            <a:r>
              <a:rPr lang="en-AU" dirty="0" smtClean="0"/>
              <a:t> di start </a:t>
            </a:r>
            <a:r>
              <a:rPr lang="en-AU" dirty="0" err="1" smtClean="0"/>
              <a:t>dan</a:t>
            </a:r>
            <a:r>
              <a:rPr lang="en-AU" dirty="0" smtClean="0"/>
              <a:t> thread scheduler </a:t>
            </a:r>
            <a:r>
              <a:rPr lang="en-AU" dirty="0" err="1" smtClean="0"/>
              <a:t>telah</a:t>
            </a:r>
            <a:r>
              <a:rPr lang="en-AU" dirty="0" smtClean="0"/>
              <a:t> </a:t>
            </a:r>
            <a:r>
              <a:rPr lang="en-AU" dirty="0" err="1" smtClean="0"/>
              <a:t>memilih</a:t>
            </a:r>
            <a:r>
              <a:rPr lang="en-AU" dirty="0" smtClean="0"/>
              <a:t> thread </a:t>
            </a:r>
            <a:r>
              <a:rPr lang="en-AU" dirty="0" err="1" smtClean="0"/>
              <a:t>tersebut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berjalan</a:t>
            </a:r>
            <a:endParaRPr lang="en-AU" dirty="0" smtClean="0"/>
          </a:p>
          <a:p>
            <a:r>
              <a:rPr lang="en-AU" dirty="0" smtClean="0"/>
              <a:t>Non-Runnable </a:t>
            </a:r>
            <a:r>
              <a:rPr lang="en-AU" dirty="0"/>
              <a:t>(</a:t>
            </a:r>
            <a:r>
              <a:rPr lang="en-AU" dirty="0" smtClean="0"/>
              <a:t>blocked)</a:t>
            </a:r>
          </a:p>
          <a:p>
            <a:pPr lvl="1"/>
            <a:r>
              <a:rPr lang="en-AU" dirty="0" err="1" smtClean="0"/>
              <a:t>Kondisi</a:t>
            </a:r>
            <a:r>
              <a:rPr lang="en-AU" dirty="0" smtClean="0"/>
              <a:t> </a:t>
            </a:r>
            <a:r>
              <a:rPr lang="en-AU" dirty="0" err="1" smtClean="0"/>
              <a:t>ketika</a:t>
            </a:r>
            <a:r>
              <a:rPr lang="en-AU" dirty="0" smtClean="0"/>
              <a:t> thread </a:t>
            </a:r>
            <a:r>
              <a:rPr lang="en-AU" dirty="0" err="1" smtClean="0"/>
              <a:t>masih</a:t>
            </a:r>
            <a:r>
              <a:rPr lang="en-AU" dirty="0" smtClean="0"/>
              <a:t> </a:t>
            </a:r>
            <a:r>
              <a:rPr lang="en-AU" dirty="0" err="1" smtClean="0"/>
              <a:t>aktif</a:t>
            </a:r>
            <a:r>
              <a:rPr lang="en-AU" dirty="0" smtClean="0"/>
              <a:t>, </a:t>
            </a:r>
            <a:r>
              <a:rPr lang="en-AU" dirty="0" err="1" smtClean="0"/>
              <a:t>namun</a:t>
            </a:r>
            <a:r>
              <a:rPr lang="en-AU" dirty="0" smtClean="0"/>
              <a:t> 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memenuhi</a:t>
            </a:r>
            <a:r>
              <a:rPr lang="en-AU" dirty="0" smtClean="0"/>
              <a:t> </a:t>
            </a:r>
            <a:r>
              <a:rPr lang="en-AU" dirty="0" err="1" smtClean="0"/>
              <a:t>syarat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running. </a:t>
            </a:r>
            <a:r>
              <a:rPr lang="en-AU" dirty="0" err="1" smtClean="0"/>
              <a:t>Contohnya</a:t>
            </a:r>
            <a:r>
              <a:rPr lang="en-AU" dirty="0" smtClean="0"/>
              <a:t> </a:t>
            </a:r>
            <a:r>
              <a:rPr lang="en-AU" dirty="0" err="1" smtClean="0"/>
              <a:t>ketika</a:t>
            </a:r>
            <a:r>
              <a:rPr lang="en-AU" dirty="0" smtClean="0"/>
              <a:t> method sleep() </a:t>
            </a:r>
            <a:r>
              <a:rPr lang="en-AU" dirty="0" err="1" smtClean="0"/>
              <a:t>sedang</a:t>
            </a:r>
            <a:r>
              <a:rPr lang="en-AU" dirty="0" smtClean="0"/>
              <a:t> </a:t>
            </a:r>
            <a:r>
              <a:rPr lang="en-AU" dirty="0" err="1" smtClean="0"/>
              <a:t>dipanggil</a:t>
            </a:r>
            <a:endParaRPr lang="en-AU" dirty="0" smtClean="0"/>
          </a:p>
          <a:p>
            <a:r>
              <a:rPr lang="en-AU" dirty="0" smtClean="0"/>
              <a:t>Terminated </a:t>
            </a:r>
            <a:r>
              <a:rPr lang="en-AU" dirty="0"/>
              <a:t>(dead</a:t>
            </a:r>
            <a:r>
              <a:rPr lang="en-AU" dirty="0" smtClean="0"/>
              <a:t>)</a:t>
            </a:r>
          </a:p>
          <a:p>
            <a:pPr lvl="1"/>
            <a:r>
              <a:rPr lang="en-AU" dirty="0" err="1" smtClean="0"/>
              <a:t>Kondisi</a:t>
            </a:r>
            <a:r>
              <a:rPr lang="en-AU" dirty="0" smtClean="0"/>
              <a:t> </a:t>
            </a:r>
            <a:r>
              <a:rPr lang="en-AU" dirty="0" err="1" smtClean="0"/>
              <a:t>ketika</a:t>
            </a:r>
            <a:r>
              <a:rPr lang="en-AU" dirty="0" smtClean="0"/>
              <a:t> thread </a:t>
            </a:r>
            <a:r>
              <a:rPr lang="en-AU" dirty="0" err="1" smtClean="0"/>
              <a:t>berhenti</a:t>
            </a:r>
            <a:r>
              <a:rPr lang="en-AU" dirty="0" smtClean="0"/>
              <a:t> </a:t>
            </a:r>
            <a:r>
              <a:rPr lang="en-AU" dirty="0" err="1" smtClean="0"/>
              <a:t>berjalan</a:t>
            </a:r>
            <a:r>
              <a:rPr lang="en-AU" dirty="0" smtClean="0"/>
              <a:t>. </a:t>
            </a:r>
            <a:r>
              <a:rPr lang="en-AU" dirty="0" err="1" smtClean="0"/>
              <a:t>Yaitu</a:t>
            </a:r>
            <a:r>
              <a:rPr lang="en-AU" dirty="0" smtClean="0"/>
              <a:t> </a:t>
            </a:r>
            <a:r>
              <a:rPr lang="en-AU" dirty="0" err="1" smtClean="0"/>
              <a:t>ketika</a:t>
            </a:r>
            <a:r>
              <a:rPr lang="en-AU" dirty="0" smtClean="0"/>
              <a:t> </a:t>
            </a:r>
            <a:r>
              <a:rPr lang="en-AU" dirty="0" err="1" smtClean="0"/>
              <a:t>keluar</a:t>
            </a:r>
            <a:r>
              <a:rPr lang="en-AU" dirty="0" smtClean="0"/>
              <a:t> </a:t>
            </a:r>
            <a:r>
              <a:rPr lang="en-AU" dirty="0" err="1" smtClean="0"/>
              <a:t>dari</a:t>
            </a:r>
            <a:r>
              <a:rPr lang="en-AU" dirty="0" smtClean="0"/>
              <a:t> run() method</a:t>
            </a:r>
            <a:endParaRPr lang="id-ID" dirty="0"/>
          </a:p>
          <a:p>
            <a:endParaRPr lang="en-AU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1305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Thread Scheduler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Thread scheduler </a:t>
            </a:r>
            <a:r>
              <a:rPr lang="en-AU" dirty="0" err="1" smtClean="0"/>
              <a:t>dalam</a:t>
            </a:r>
            <a:r>
              <a:rPr lang="en-AU" dirty="0" smtClean="0"/>
              <a:t> java </a:t>
            </a:r>
            <a:r>
              <a:rPr lang="en-AU" dirty="0" err="1" smtClean="0"/>
              <a:t>merupakan</a:t>
            </a:r>
            <a:r>
              <a:rPr lang="en-AU" dirty="0" smtClean="0"/>
              <a:t> </a:t>
            </a:r>
            <a:r>
              <a:rPr lang="en-AU" dirty="0" err="1" smtClean="0"/>
              <a:t>bagian</a:t>
            </a:r>
            <a:r>
              <a:rPr lang="en-AU" dirty="0" smtClean="0"/>
              <a:t> </a:t>
            </a:r>
            <a:r>
              <a:rPr lang="en-AU" dirty="0" err="1" smtClean="0"/>
              <a:t>dari</a:t>
            </a:r>
            <a:r>
              <a:rPr lang="en-AU" dirty="0" smtClean="0"/>
              <a:t> JVM</a:t>
            </a:r>
          </a:p>
          <a:p>
            <a:r>
              <a:rPr lang="en-AU" dirty="0" err="1" smtClean="0"/>
              <a:t>Tugas</a:t>
            </a:r>
            <a:r>
              <a:rPr lang="en-AU" dirty="0" smtClean="0"/>
              <a:t> </a:t>
            </a:r>
            <a:r>
              <a:rPr lang="en-AU" dirty="0" err="1" smtClean="0"/>
              <a:t>dari</a:t>
            </a:r>
            <a:r>
              <a:rPr lang="en-AU" dirty="0" smtClean="0"/>
              <a:t> thread scheduler </a:t>
            </a:r>
            <a:r>
              <a:rPr lang="en-AU" dirty="0" err="1" smtClean="0"/>
              <a:t>adalah</a:t>
            </a:r>
            <a:r>
              <a:rPr lang="en-AU" dirty="0" smtClean="0"/>
              <a:t> </a:t>
            </a:r>
            <a:r>
              <a:rPr lang="en-AU" dirty="0" err="1" smtClean="0"/>
              <a:t>menentukan</a:t>
            </a:r>
            <a:r>
              <a:rPr lang="en-AU" dirty="0" smtClean="0"/>
              <a:t> thread mana yang </a:t>
            </a:r>
            <a:r>
              <a:rPr lang="en-AU" dirty="0" err="1" smtClean="0"/>
              <a:t>harus</a:t>
            </a:r>
            <a:r>
              <a:rPr lang="en-AU" dirty="0" smtClean="0"/>
              <a:t> </a:t>
            </a:r>
            <a:r>
              <a:rPr lang="en-AU" dirty="0" err="1" smtClean="0"/>
              <a:t>dijalankan</a:t>
            </a:r>
            <a:endParaRPr lang="en-AU" dirty="0" smtClean="0"/>
          </a:p>
          <a:p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ada</a:t>
            </a:r>
            <a:r>
              <a:rPr lang="en-AU" dirty="0" smtClean="0"/>
              <a:t> </a:t>
            </a:r>
            <a:r>
              <a:rPr lang="en-AU" dirty="0" err="1" smtClean="0"/>
              <a:t>kepastian</a:t>
            </a:r>
            <a:r>
              <a:rPr lang="en-AU" dirty="0" smtClean="0"/>
              <a:t> thread mana yang </a:t>
            </a:r>
            <a:r>
              <a:rPr lang="en-AU" dirty="0" err="1" smtClean="0"/>
              <a:t>akan</a:t>
            </a:r>
            <a:r>
              <a:rPr lang="en-AU" dirty="0" smtClean="0"/>
              <a:t> </a:t>
            </a:r>
            <a:r>
              <a:rPr lang="en-AU" dirty="0" err="1" smtClean="0"/>
              <a:t>ditunjuk</a:t>
            </a:r>
            <a:r>
              <a:rPr lang="en-AU" dirty="0" smtClean="0"/>
              <a:t> </a:t>
            </a:r>
            <a:r>
              <a:rPr lang="en-AU" dirty="0" err="1" smtClean="0"/>
              <a:t>oleh</a:t>
            </a:r>
            <a:r>
              <a:rPr lang="en-AU" dirty="0" smtClean="0"/>
              <a:t> scheduler </a:t>
            </a:r>
            <a:r>
              <a:rPr lang="en-AU" dirty="0" err="1" smtClean="0"/>
              <a:t>untuk</a:t>
            </a:r>
            <a:r>
              <a:rPr lang="en-AU" dirty="0" smtClean="0"/>
              <a:t> running </a:t>
            </a:r>
          </a:p>
          <a:p>
            <a:r>
              <a:rPr lang="en-AU" dirty="0" err="1" smtClean="0"/>
              <a:t>Dalam</a:t>
            </a:r>
            <a:r>
              <a:rPr lang="en-AU" dirty="0" smtClean="0"/>
              <a:t> </a:t>
            </a:r>
            <a:r>
              <a:rPr lang="en-AU" dirty="0" err="1" smtClean="0"/>
              <a:t>satu</a:t>
            </a:r>
            <a:r>
              <a:rPr lang="en-AU" dirty="0" smtClean="0"/>
              <a:t> </a:t>
            </a:r>
            <a:r>
              <a:rPr lang="en-AU" dirty="0" err="1" smtClean="0"/>
              <a:t>waktu</a:t>
            </a:r>
            <a:r>
              <a:rPr lang="en-AU" dirty="0" smtClean="0"/>
              <a:t> </a:t>
            </a:r>
            <a:r>
              <a:rPr lang="en-AU" dirty="0" err="1" smtClean="0"/>
              <a:t>hanya</a:t>
            </a:r>
            <a:r>
              <a:rPr lang="en-AU" dirty="0" smtClean="0"/>
              <a:t> </a:t>
            </a:r>
            <a:r>
              <a:rPr lang="en-AU" dirty="0" err="1" smtClean="0"/>
              <a:t>satu</a:t>
            </a:r>
            <a:r>
              <a:rPr lang="en-AU" dirty="0" smtClean="0"/>
              <a:t> thread yang </a:t>
            </a:r>
            <a:r>
              <a:rPr lang="en-AU" dirty="0" err="1" smtClean="0"/>
              <a:t>dapat</a:t>
            </a:r>
            <a:r>
              <a:rPr lang="en-AU" dirty="0" smtClean="0"/>
              <a:t> </a:t>
            </a:r>
            <a:r>
              <a:rPr lang="en-AU" dirty="0" err="1" smtClean="0"/>
              <a:t>berjalan</a:t>
            </a:r>
            <a:r>
              <a:rPr lang="en-AU" dirty="0" smtClean="0"/>
              <a:t> </a:t>
            </a:r>
            <a:r>
              <a:rPr lang="en-AU" dirty="0" err="1" smtClean="0"/>
              <a:t>dalam</a:t>
            </a:r>
            <a:r>
              <a:rPr lang="en-AU" dirty="0" smtClean="0"/>
              <a:t> </a:t>
            </a:r>
            <a:r>
              <a:rPr lang="en-AU" dirty="0" err="1" smtClean="0"/>
              <a:t>sebuah</a:t>
            </a:r>
            <a:r>
              <a:rPr lang="en-AU" dirty="0" smtClean="0"/>
              <a:t> process</a:t>
            </a:r>
          </a:p>
          <a:p>
            <a:r>
              <a:rPr lang="en-AU" dirty="0" smtClean="0"/>
              <a:t>Thread </a:t>
            </a:r>
            <a:r>
              <a:rPr lang="en-AU" dirty="0"/>
              <a:t>scheduler </a:t>
            </a:r>
            <a:r>
              <a:rPr lang="en-AU" dirty="0" err="1" smtClean="0"/>
              <a:t>menggunakan</a:t>
            </a:r>
            <a:r>
              <a:rPr lang="en-AU" dirty="0" smtClean="0"/>
              <a:t> </a:t>
            </a:r>
            <a:r>
              <a:rPr lang="en-AU" dirty="0" err="1" smtClean="0"/>
              <a:t>preemptive</a:t>
            </a:r>
            <a:r>
              <a:rPr lang="en-AU" dirty="0" smtClean="0"/>
              <a:t> </a:t>
            </a:r>
            <a:r>
              <a:rPr lang="en-AU" dirty="0" err="1" smtClean="0"/>
              <a:t>atau</a:t>
            </a:r>
            <a:r>
              <a:rPr lang="en-AU" dirty="0" smtClean="0"/>
              <a:t> time </a:t>
            </a:r>
            <a:r>
              <a:rPr lang="en-AU" dirty="0"/>
              <a:t>slicing scheduling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menjadwalkan</a:t>
            </a:r>
            <a:r>
              <a:rPr lang="en-AU" dirty="0" smtClean="0"/>
              <a:t> thread</a:t>
            </a:r>
            <a:endParaRPr lang="en-AU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4462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Tread Scheduler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err="1" smtClean="0"/>
              <a:t>Preemptive</a:t>
            </a:r>
            <a:r>
              <a:rPr lang="en-AU" dirty="0" smtClean="0"/>
              <a:t> Scheduling</a:t>
            </a:r>
            <a:endParaRPr lang="en-AU" dirty="0"/>
          </a:p>
          <a:p>
            <a:pPr lvl="1"/>
            <a:r>
              <a:rPr lang="en-AU" dirty="0" err="1" smtClean="0"/>
              <a:t>Dengan</a:t>
            </a:r>
            <a:r>
              <a:rPr lang="en-AU" dirty="0" smtClean="0"/>
              <a:t> </a:t>
            </a:r>
            <a:r>
              <a:rPr lang="en-AU" dirty="0" err="1" smtClean="0"/>
              <a:t>penjadwalan</a:t>
            </a:r>
            <a:r>
              <a:rPr lang="en-AU" dirty="0" smtClean="0"/>
              <a:t> </a:t>
            </a:r>
            <a:r>
              <a:rPr lang="en-AU" dirty="0" err="1" smtClean="0"/>
              <a:t>ini</a:t>
            </a:r>
            <a:r>
              <a:rPr lang="en-AU" dirty="0" smtClean="0"/>
              <a:t>, task </a:t>
            </a:r>
            <a:r>
              <a:rPr lang="en-AU" dirty="0" err="1" smtClean="0"/>
              <a:t>dengan</a:t>
            </a:r>
            <a:r>
              <a:rPr lang="en-AU" dirty="0" smtClean="0"/>
              <a:t> </a:t>
            </a:r>
            <a:r>
              <a:rPr lang="en-AU" dirty="0" err="1" smtClean="0"/>
              <a:t>prioritas</a:t>
            </a:r>
            <a:r>
              <a:rPr lang="en-AU" dirty="0" smtClean="0"/>
              <a:t> </a:t>
            </a:r>
            <a:r>
              <a:rPr lang="en-AU" dirty="0" err="1" smtClean="0"/>
              <a:t>tertinggi</a:t>
            </a:r>
            <a:r>
              <a:rPr lang="en-AU" dirty="0" smtClean="0"/>
              <a:t> </a:t>
            </a:r>
            <a:r>
              <a:rPr lang="en-AU" dirty="0" err="1" smtClean="0"/>
              <a:t>dieksekusi</a:t>
            </a:r>
            <a:r>
              <a:rPr lang="en-AU" dirty="0" smtClean="0"/>
              <a:t> </a:t>
            </a:r>
            <a:r>
              <a:rPr lang="en-AU" dirty="0" err="1" smtClean="0"/>
              <a:t>hingga</a:t>
            </a:r>
            <a:r>
              <a:rPr lang="en-AU" dirty="0" smtClean="0"/>
              <a:t> task </a:t>
            </a:r>
            <a:r>
              <a:rPr lang="en-AU" dirty="0" err="1" smtClean="0"/>
              <a:t>memasuki</a:t>
            </a:r>
            <a:r>
              <a:rPr lang="en-AU" dirty="0" smtClean="0"/>
              <a:t> state waiting </a:t>
            </a:r>
            <a:r>
              <a:rPr lang="en-AU" dirty="0" err="1" smtClean="0"/>
              <a:t>atau</a:t>
            </a:r>
            <a:r>
              <a:rPr lang="en-AU" dirty="0" smtClean="0"/>
              <a:t> dead, </a:t>
            </a:r>
            <a:r>
              <a:rPr lang="en-AU" dirty="0" err="1" smtClean="0"/>
              <a:t>atau</a:t>
            </a:r>
            <a:r>
              <a:rPr lang="en-AU" dirty="0" smtClean="0"/>
              <a:t> </a:t>
            </a:r>
            <a:r>
              <a:rPr lang="en-AU" dirty="0" err="1" smtClean="0"/>
              <a:t>hingga</a:t>
            </a:r>
            <a:r>
              <a:rPr lang="en-AU" dirty="0" smtClean="0"/>
              <a:t> task </a:t>
            </a:r>
            <a:r>
              <a:rPr lang="en-AU" dirty="0" err="1" smtClean="0"/>
              <a:t>dengan</a:t>
            </a:r>
            <a:r>
              <a:rPr lang="en-AU" dirty="0" smtClean="0"/>
              <a:t> </a:t>
            </a:r>
            <a:r>
              <a:rPr lang="en-AU" dirty="0" err="1" smtClean="0"/>
              <a:t>prioritas</a:t>
            </a:r>
            <a:r>
              <a:rPr lang="en-AU" dirty="0" smtClean="0"/>
              <a:t> yang </a:t>
            </a:r>
            <a:r>
              <a:rPr lang="en-AU" dirty="0" err="1" smtClean="0"/>
              <a:t>lebih</a:t>
            </a:r>
            <a:r>
              <a:rPr lang="en-AU" dirty="0" smtClean="0"/>
              <a:t> </a:t>
            </a:r>
            <a:r>
              <a:rPr lang="en-AU" dirty="0" err="1" smtClean="0"/>
              <a:t>tinggi</a:t>
            </a:r>
            <a:r>
              <a:rPr lang="en-AU" dirty="0" smtClean="0"/>
              <a:t> </a:t>
            </a:r>
            <a:r>
              <a:rPr lang="en-AU" dirty="0" err="1" smtClean="0"/>
              <a:t>muncul</a:t>
            </a:r>
            <a:endParaRPr lang="en-AU" dirty="0"/>
          </a:p>
          <a:p>
            <a:r>
              <a:rPr lang="en-AU" dirty="0" smtClean="0"/>
              <a:t>Time Slicing </a:t>
            </a:r>
            <a:r>
              <a:rPr lang="en-AU" dirty="0" err="1" smtClean="0"/>
              <a:t>Sceduling</a:t>
            </a:r>
            <a:endParaRPr lang="en-AU" dirty="0" smtClean="0"/>
          </a:p>
          <a:p>
            <a:pPr lvl="1"/>
            <a:r>
              <a:rPr lang="en-AU" dirty="0" smtClean="0"/>
              <a:t>Task </a:t>
            </a:r>
            <a:r>
              <a:rPr lang="en-AU" dirty="0" err="1" smtClean="0"/>
              <a:t>dieksekusi</a:t>
            </a:r>
            <a:r>
              <a:rPr lang="en-AU" dirty="0" smtClean="0"/>
              <a:t> </a:t>
            </a:r>
            <a:r>
              <a:rPr lang="en-AU" dirty="0" err="1" smtClean="0"/>
              <a:t>selama</a:t>
            </a:r>
            <a:r>
              <a:rPr lang="en-AU" dirty="0" smtClean="0"/>
              <a:t> </a:t>
            </a:r>
            <a:r>
              <a:rPr lang="en-AU" dirty="0" err="1" smtClean="0"/>
              <a:t>beberapa</a:t>
            </a:r>
            <a:r>
              <a:rPr lang="en-AU" dirty="0" smtClean="0"/>
              <a:t> </a:t>
            </a:r>
            <a:r>
              <a:rPr lang="en-AU" dirty="0" err="1" smtClean="0"/>
              <a:t>waktu</a:t>
            </a:r>
            <a:r>
              <a:rPr lang="en-AU" dirty="0" smtClean="0"/>
              <a:t> yang </a:t>
            </a:r>
            <a:r>
              <a:rPr lang="en-AU" dirty="0" err="1" smtClean="0"/>
              <a:t>telah</a:t>
            </a:r>
            <a:r>
              <a:rPr lang="en-AU" dirty="0" smtClean="0"/>
              <a:t> </a:t>
            </a:r>
            <a:r>
              <a:rPr lang="en-AU" dirty="0" err="1" smtClean="0"/>
              <a:t>ditentukan</a:t>
            </a:r>
            <a:r>
              <a:rPr lang="en-AU" dirty="0"/>
              <a:t> </a:t>
            </a:r>
            <a:r>
              <a:rPr lang="en-AU" dirty="0" err="1" smtClean="0"/>
              <a:t>kemudian</a:t>
            </a:r>
            <a:r>
              <a:rPr lang="en-AU" dirty="0" smtClean="0"/>
              <a:t> task </a:t>
            </a:r>
            <a:r>
              <a:rPr lang="en-AU" dirty="0" err="1" smtClean="0"/>
              <a:t>diberhentikan</a:t>
            </a:r>
            <a:r>
              <a:rPr lang="en-AU" dirty="0" smtClean="0"/>
              <a:t> </a:t>
            </a:r>
            <a:r>
              <a:rPr lang="en-AU" dirty="0" err="1" smtClean="0"/>
              <a:t>sementara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memasuki</a:t>
            </a:r>
            <a:r>
              <a:rPr lang="en-AU" dirty="0" smtClean="0"/>
              <a:t> </a:t>
            </a:r>
            <a:r>
              <a:rPr lang="en-AU" dirty="0" err="1" smtClean="0"/>
              <a:t>kondisi</a:t>
            </a:r>
            <a:r>
              <a:rPr lang="en-AU" dirty="0" smtClean="0"/>
              <a:t> ready state. </a:t>
            </a:r>
            <a:r>
              <a:rPr lang="en-AU" dirty="0" err="1" smtClean="0"/>
              <a:t>Kemudian</a:t>
            </a:r>
            <a:r>
              <a:rPr lang="en-AU" dirty="0" smtClean="0"/>
              <a:t> scheduler </a:t>
            </a:r>
            <a:r>
              <a:rPr lang="en-AU" dirty="0" err="1" smtClean="0"/>
              <a:t>memilih</a:t>
            </a:r>
            <a:r>
              <a:rPr lang="en-AU" dirty="0" smtClean="0"/>
              <a:t> task lain yang </a:t>
            </a:r>
            <a:r>
              <a:rPr lang="en-AU" dirty="0" err="1" smtClean="0"/>
              <a:t>akan</a:t>
            </a:r>
            <a:r>
              <a:rPr lang="en-AU" dirty="0" smtClean="0"/>
              <a:t> </a:t>
            </a:r>
            <a:r>
              <a:rPr lang="en-AU" dirty="0" err="1" smtClean="0"/>
              <a:t>dijalankan</a:t>
            </a:r>
            <a:r>
              <a:rPr lang="en-AU" dirty="0" smtClean="0"/>
              <a:t> </a:t>
            </a:r>
            <a:r>
              <a:rPr lang="en-AU" dirty="0" err="1" smtClean="0"/>
              <a:t>berikutnya</a:t>
            </a:r>
            <a:r>
              <a:rPr lang="en-AU" dirty="0"/>
              <a:t> </a:t>
            </a:r>
            <a:r>
              <a:rPr lang="en-AU" dirty="0" smtClean="0"/>
              <a:t>(</a:t>
            </a:r>
            <a:r>
              <a:rPr lang="en-AU" dirty="0" err="1" smtClean="0"/>
              <a:t>berdasarkan</a:t>
            </a:r>
            <a:r>
              <a:rPr lang="en-AU" dirty="0" smtClean="0"/>
              <a:t> </a:t>
            </a:r>
            <a:r>
              <a:rPr lang="en-AU" dirty="0" err="1" smtClean="0"/>
              <a:t>prioritas</a:t>
            </a:r>
            <a:r>
              <a:rPr lang="en-AU" dirty="0" smtClean="0"/>
              <a:t> </a:t>
            </a:r>
            <a:r>
              <a:rPr lang="en-AU" dirty="0" err="1" smtClean="0"/>
              <a:t>atau</a:t>
            </a:r>
            <a:r>
              <a:rPr lang="en-AU" dirty="0" smtClean="0"/>
              <a:t> factor </a:t>
            </a:r>
            <a:r>
              <a:rPr lang="en-AU" dirty="0" err="1" smtClean="0"/>
              <a:t>lainnya</a:t>
            </a:r>
            <a:r>
              <a:rPr lang="en-AU" dirty="0" smtClean="0"/>
              <a:t>)</a:t>
            </a:r>
            <a:endParaRPr lang="en-AU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0527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Creating Thread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Ada </a:t>
            </a:r>
            <a:r>
              <a:rPr lang="en-AU" dirty="0" err="1" smtClean="0"/>
              <a:t>dua</a:t>
            </a:r>
            <a:r>
              <a:rPr lang="en-AU" dirty="0" smtClean="0"/>
              <a:t> </a:t>
            </a:r>
            <a:r>
              <a:rPr lang="en-AU" dirty="0" err="1" smtClean="0"/>
              <a:t>cara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membuat</a:t>
            </a:r>
            <a:r>
              <a:rPr lang="en-AU" dirty="0" smtClean="0"/>
              <a:t> thread </a:t>
            </a:r>
            <a:r>
              <a:rPr lang="en-AU" dirty="0" err="1" smtClean="0"/>
              <a:t>dalam</a:t>
            </a:r>
            <a:r>
              <a:rPr lang="en-AU" dirty="0" smtClean="0"/>
              <a:t> java</a:t>
            </a:r>
          </a:p>
          <a:p>
            <a:pPr lvl="1"/>
            <a:r>
              <a:rPr lang="en-AU" dirty="0" err="1" smtClean="0"/>
              <a:t>Menggunakan</a:t>
            </a:r>
            <a:r>
              <a:rPr lang="en-AU" dirty="0" smtClean="0"/>
              <a:t> Thread class (</a:t>
            </a:r>
            <a:r>
              <a:rPr lang="en-AU" dirty="0" err="1" smtClean="0"/>
              <a:t>sebagai</a:t>
            </a:r>
            <a:r>
              <a:rPr lang="en-AU" dirty="0" smtClean="0"/>
              <a:t> parent)</a:t>
            </a:r>
          </a:p>
          <a:p>
            <a:pPr lvl="1"/>
            <a:r>
              <a:rPr lang="en-AU" dirty="0" err="1" smtClean="0"/>
              <a:t>Menggunakan</a:t>
            </a:r>
            <a:r>
              <a:rPr lang="en-AU" dirty="0" smtClean="0"/>
              <a:t> interface Runnable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1442906" y="3204594"/>
            <a:ext cx="4681057" cy="3107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dirty="0" err="1"/>
              <a:t>class</a:t>
            </a:r>
            <a:r>
              <a:rPr lang="id-ID" dirty="0"/>
              <a:t> Multi </a:t>
            </a:r>
            <a:r>
              <a:rPr lang="id-ID" b="1" dirty="0" err="1"/>
              <a:t>extends</a:t>
            </a:r>
            <a:r>
              <a:rPr lang="id-ID" dirty="0"/>
              <a:t> </a:t>
            </a:r>
            <a:r>
              <a:rPr lang="id-ID" dirty="0" err="1"/>
              <a:t>Thread</a:t>
            </a:r>
            <a:r>
              <a:rPr lang="id-ID" dirty="0"/>
              <a:t>{  </a:t>
            </a:r>
          </a:p>
          <a:p>
            <a:r>
              <a:rPr lang="en-AU" b="1" dirty="0" smtClean="0"/>
              <a:t>    </a:t>
            </a:r>
            <a:r>
              <a:rPr lang="id-ID" b="1" dirty="0" err="1" smtClean="0"/>
              <a:t>public</a:t>
            </a:r>
            <a:r>
              <a:rPr lang="id-ID" dirty="0"/>
              <a:t> </a:t>
            </a:r>
            <a:r>
              <a:rPr lang="id-ID" b="1" dirty="0" err="1"/>
              <a:t>void</a:t>
            </a:r>
            <a:r>
              <a:rPr lang="id-ID" dirty="0"/>
              <a:t> </a:t>
            </a:r>
            <a:r>
              <a:rPr lang="id-ID" dirty="0" err="1"/>
              <a:t>run</a:t>
            </a:r>
            <a:r>
              <a:rPr lang="id-ID" dirty="0"/>
              <a:t>(){  </a:t>
            </a:r>
          </a:p>
          <a:p>
            <a:r>
              <a:rPr lang="en-AU" dirty="0" smtClean="0"/>
              <a:t>        </a:t>
            </a:r>
            <a:r>
              <a:rPr lang="id-ID" dirty="0" err="1" smtClean="0"/>
              <a:t>System.out.println</a:t>
            </a:r>
            <a:r>
              <a:rPr lang="id-ID" dirty="0"/>
              <a:t>("</a:t>
            </a:r>
            <a:r>
              <a:rPr lang="id-ID" dirty="0" err="1"/>
              <a:t>thread</a:t>
            </a:r>
            <a:r>
              <a:rPr lang="id-ID" dirty="0"/>
              <a:t> </a:t>
            </a:r>
            <a:r>
              <a:rPr lang="id-ID" dirty="0" err="1"/>
              <a:t>is</a:t>
            </a:r>
            <a:r>
              <a:rPr lang="id-ID" dirty="0"/>
              <a:t> </a:t>
            </a:r>
            <a:r>
              <a:rPr lang="id-ID" dirty="0" err="1"/>
              <a:t>running</a:t>
            </a:r>
            <a:r>
              <a:rPr lang="id-ID" dirty="0"/>
              <a:t>...");  </a:t>
            </a:r>
          </a:p>
          <a:p>
            <a:r>
              <a:rPr lang="en-AU" dirty="0" smtClean="0"/>
              <a:t>    </a:t>
            </a:r>
            <a:r>
              <a:rPr lang="id-ID" dirty="0" smtClean="0"/>
              <a:t>}</a:t>
            </a:r>
            <a:endParaRPr lang="en-AU" dirty="0" smtClean="0"/>
          </a:p>
          <a:p>
            <a:r>
              <a:rPr lang="id-ID" dirty="0"/>
              <a:t>  </a:t>
            </a:r>
          </a:p>
          <a:p>
            <a:r>
              <a:rPr lang="en-AU" b="1" dirty="0" smtClean="0"/>
              <a:t>    </a:t>
            </a:r>
            <a:r>
              <a:rPr lang="id-ID" b="1" dirty="0" err="1" smtClean="0"/>
              <a:t>public</a:t>
            </a:r>
            <a:r>
              <a:rPr lang="id-ID" dirty="0"/>
              <a:t> </a:t>
            </a:r>
            <a:r>
              <a:rPr lang="id-ID" b="1" dirty="0" err="1"/>
              <a:t>static</a:t>
            </a:r>
            <a:r>
              <a:rPr lang="id-ID" dirty="0"/>
              <a:t> </a:t>
            </a:r>
            <a:r>
              <a:rPr lang="id-ID" b="1" dirty="0" err="1"/>
              <a:t>void</a:t>
            </a:r>
            <a:r>
              <a:rPr lang="id-ID" dirty="0"/>
              <a:t> main(</a:t>
            </a:r>
            <a:r>
              <a:rPr lang="id-ID" dirty="0" err="1"/>
              <a:t>String</a:t>
            </a:r>
            <a:r>
              <a:rPr lang="id-ID" dirty="0"/>
              <a:t> </a:t>
            </a:r>
            <a:r>
              <a:rPr lang="id-ID" dirty="0" err="1"/>
              <a:t>args</a:t>
            </a:r>
            <a:r>
              <a:rPr lang="id-ID" dirty="0"/>
              <a:t>[]){  </a:t>
            </a:r>
          </a:p>
          <a:p>
            <a:r>
              <a:rPr lang="en-AU" dirty="0" smtClean="0"/>
              <a:t>        </a:t>
            </a:r>
            <a:r>
              <a:rPr lang="id-ID" dirty="0" smtClean="0"/>
              <a:t>Multi</a:t>
            </a:r>
            <a:r>
              <a:rPr lang="id-ID" dirty="0"/>
              <a:t> t1=</a:t>
            </a:r>
            <a:r>
              <a:rPr lang="id-ID" b="1" dirty="0" err="1"/>
              <a:t>new</a:t>
            </a:r>
            <a:r>
              <a:rPr lang="id-ID" dirty="0"/>
              <a:t> Multi();  </a:t>
            </a:r>
          </a:p>
          <a:p>
            <a:r>
              <a:rPr lang="en-AU" dirty="0" smtClean="0"/>
              <a:t>        </a:t>
            </a:r>
            <a:r>
              <a:rPr lang="id-ID" dirty="0" smtClean="0"/>
              <a:t>t1.start</a:t>
            </a:r>
            <a:r>
              <a:rPr lang="id-ID" dirty="0"/>
              <a:t>();  </a:t>
            </a:r>
          </a:p>
          <a:p>
            <a:r>
              <a:rPr lang="en-AU" dirty="0"/>
              <a:t> </a:t>
            </a:r>
            <a:r>
              <a:rPr lang="en-AU" dirty="0" smtClean="0"/>
              <a:t>   </a:t>
            </a:r>
            <a:r>
              <a:rPr lang="id-ID" dirty="0" smtClean="0"/>
              <a:t>}</a:t>
            </a:r>
            <a:r>
              <a:rPr lang="id-ID" dirty="0"/>
              <a:t>  </a:t>
            </a:r>
          </a:p>
          <a:p>
            <a:r>
              <a:rPr lang="id-ID" dirty="0" smtClean="0"/>
              <a:t>}</a:t>
            </a:r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6398353" y="3204594"/>
            <a:ext cx="4681057" cy="3107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dirty="0" err="1"/>
              <a:t>class</a:t>
            </a:r>
            <a:r>
              <a:rPr lang="id-ID" dirty="0"/>
              <a:t> Multi3 </a:t>
            </a:r>
            <a:r>
              <a:rPr lang="id-ID" b="1" dirty="0" err="1"/>
              <a:t>implements</a:t>
            </a:r>
            <a:r>
              <a:rPr lang="id-ID" dirty="0"/>
              <a:t> </a:t>
            </a:r>
            <a:r>
              <a:rPr lang="id-ID" dirty="0" err="1"/>
              <a:t>Runnable</a:t>
            </a:r>
            <a:r>
              <a:rPr lang="id-ID" dirty="0"/>
              <a:t>{  </a:t>
            </a:r>
          </a:p>
          <a:p>
            <a:r>
              <a:rPr lang="en-AU" b="1" dirty="0" smtClean="0"/>
              <a:t>    </a:t>
            </a:r>
            <a:r>
              <a:rPr lang="id-ID" b="1" dirty="0" err="1" smtClean="0"/>
              <a:t>public</a:t>
            </a:r>
            <a:r>
              <a:rPr lang="id-ID" dirty="0"/>
              <a:t> </a:t>
            </a:r>
            <a:r>
              <a:rPr lang="id-ID" b="1" dirty="0" err="1"/>
              <a:t>void</a:t>
            </a:r>
            <a:r>
              <a:rPr lang="id-ID" dirty="0"/>
              <a:t> </a:t>
            </a:r>
            <a:r>
              <a:rPr lang="id-ID" dirty="0" err="1"/>
              <a:t>run</a:t>
            </a:r>
            <a:r>
              <a:rPr lang="id-ID" dirty="0"/>
              <a:t>(){  </a:t>
            </a:r>
          </a:p>
          <a:p>
            <a:r>
              <a:rPr lang="en-AU" dirty="0" smtClean="0"/>
              <a:t>        </a:t>
            </a:r>
            <a:r>
              <a:rPr lang="id-ID" dirty="0" err="1" smtClean="0"/>
              <a:t>System.out.println</a:t>
            </a:r>
            <a:r>
              <a:rPr lang="id-ID" dirty="0"/>
              <a:t>("</a:t>
            </a:r>
            <a:r>
              <a:rPr lang="id-ID" dirty="0" err="1"/>
              <a:t>thread</a:t>
            </a:r>
            <a:r>
              <a:rPr lang="id-ID" dirty="0"/>
              <a:t> </a:t>
            </a:r>
            <a:r>
              <a:rPr lang="id-ID" dirty="0" err="1"/>
              <a:t>is</a:t>
            </a:r>
            <a:r>
              <a:rPr lang="id-ID" dirty="0"/>
              <a:t> </a:t>
            </a:r>
            <a:r>
              <a:rPr lang="id-ID" dirty="0" err="1"/>
              <a:t>running</a:t>
            </a:r>
            <a:r>
              <a:rPr lang="id-ID" dirty="0"/>
              <a:t>...");  </a:t>
            </a:r>
          </a:p>
          <a:p>
            <a:r>
              <a:rPr lang="en-AU" dirty="0" smtClean="0"/>
              <a:t>    </a:t>
            </a:r>
            <a:r>
              <a:rPr lang="id-ID" dirty="0" smtClean="0"/>
              <a:t>}</a:t>
            </a:r>
            <a:r>
              <a:rPr lang="id-ID" dirty="0"/>
              <a:t>  </a:t>
            </a:r>
          </a:p>
          <a:p>
            <a:r>
              <a:rPr lang="id-ID" dirty="0"/>
              <a:t>  </a:t>
            </a:r>
          </a:p>
          <a:p>
            <a:r>
              <a:rPr lang="en-AU" b="1" dirty="0" smtClean="0"/>
              <a:t>    </a:t>
            </a:r>
            <a:r>
              <a:rPr lang="id-ID" b="1" dirty="0" err="1" smtClean="0"/>
              <a:t>public</a:t>
            </a:r>
            <a:r>
              <a:rPr lang="id-ID" dirty="0"/>
              <a:t> </a:t>
            </a:r>
            <a:r>
              <a:rPr lang="id-ID" b="1" dirty="0" err="1"/>
              <a:t>static</a:t>
            </a:r>
            <a:r>
              <a:rPr lang="id-ID" dirty="0"/>
              <a:t> </a:t>
            </a:r>
            <a:r>
              <a:rPr lang="id-ID" b="1" dirty="0" err="1"/>
              <a:t>void</a:t>
            </a:r>
            <a:r>
              <a:rPr lang="id-ID" dirty="0"/>
              <a:t> main(</a:t>
            </a:r>
            <a:r>
              <a:rPr lang="id-ID" dirty="0" err="1"/>
              <a:t>String</a:t>
            </a:r>
            <a:r>
              <a:rPr lang="id-ID" dirty="0"/>
              <a:t> </a:t>
            </a:r>
            <a:r>
              <a:rPr lang="id-ID" dirty="0" err="1"/>
              <a:t>args</a:t>
            </a:r>
            <a:r>
              <a:rPr lang="id-ID" dirty="0"/>
              <a:t>[]){  </a:t>
            </a:r>
          </a:p>
          <a:p>
            <a:r>
              <a:rPr lang="en-AU" dirty="0" smtClean="0"/>
              <a:t>        </a:t>
            </a:r>
            <a:r>
              <a:rPr lang="id-ID" dirty="0" smtClean="0"/>
              <a:t>Multi3</a:t>
            </a:r>
            <a:r>
              <a:rPr lang="id-ID" dirty="0"/>
              <a:t> m1=</a:t>
            </a:r>
            <a:r>
              <a:rPr lang="id-ID" b="1" dirty="0" err="1"/>
              <a:t>new</a:t>
            </a:r>
            <a:r>
              <a:rPr lang="id-ID" dirty="0"/>
              <a:t> Multi3();  </a:t>
            </a:r>
          </a:p>
          <a:p>
            <a:r>
              <a:rPr lang="en-AU" dirty="0" smtClean="0"/>
              <a:t>        </a:t>
            </a:r>
            <a:r>
              <a:rPr lang="id-ID" dirty="0" err="1" smtClean="0"/>
              <a:t>Thread</a:t>
            </a:r>
            <a:r>
              <a:rPr lang="id-ID" dirty="0"/>
              <a:t> t1 =</a:t>
            </a:r>
            <a:r>
              <a:rPr lang="id-ID" b="1" dirty="0" err="1"/>
              <a:t>new</a:t>
            </a:r>
            <a:r>
              <a:rPr lang="id-ID" dirty="0"/>
              <a:t> </a:t>
            </a:r>
            <a:r>
              <a:rPr lang="id-ID" dirty="0" err="1"/>
              <a:t>Thread</a:t>
            </a:r>
            <a:r>
              <a:rPr lang="id-ID" dirty="0"/>
              <a:t>(m1);  </a:t>
            </a:r>
          </a:p>
          <a:p>
            <a:r>
              <a:rPr lang="en-AU" dirty="0" smtClean="0"/>
              <a:t>        </a:t>
            </a:r>
            <a:r>
              <a:rPr lang="id-ID" dirty="0" smtClean="0"/>
              <a:t>t1.start</a:t>
            </a:r>
            <a:r>
              <a:rPr lang="id-ID" dirty="0"/>
              <a:t>();  </a:t>
            </a:r>
          </a:p>
          <a:p>
            <a:r>
              <a:rPr lang="en-AU" dirty="0" smtClean="0"/>
              <a:t>    </a:t>
            </a:r>
            <a:r>
              <a:rPr lang="id-ID" dirty="0" smtClean="0"/>
              <a:t>}</a:t>
            </a:r>
            <a:r>
              <a:rPr lang="id-ID" dirty="0"/>
              <a:t>  </a:t>
            </a:r>
          </a:p>
          <a:p>
            <a:r>
              <a:rPr lang="id-ID" dirty="0"/>
              <a:t>}  </a:t>
            </a:r>
          </a:p>
        </p:txBody>
      </p:sp>
    </p:spTree>
    <p:extLst>
      <p:ext uri="{BB962C8B-B14F-4D97-AF65-F5344CB8AC3E}">
        <p14:creationId xmlns:p14="http://schemas.microsoft.com/office/powerpoint/2010/main" val="391289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Creating Thread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Thread </a:t>
            </a:r>
            <a:r>
              <a:rPr lang="en-AU" dirty="0" err="1" smtClean="0"/>
              <a:t>dengan</a:t>
            </a:r>
            <a:r>
              <a:rPr lang="en-AU" dirty="0" smtClean="0"/>
              <a:t> extend Thread </a:t>
            </a:r>
            <a:r>
              <a:rPr lang="en-AU" dirty="0" err="1" smtClean="0"/>
              <a:t>ataupun</a:t>
            </a:r>
            <a:r>
              <a:rPr lang="en-AU" dirty="0" smtClean="0"/>
              <a:t> interface runnable,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menjalankannya</a:t>
            </a:r>
            <a:r>
              <a:rPr lang="en-AU" dirty="0" smtClean="0"/>
              <a:t> </a:t>
            </a:r>
            <a:r>
              <a:rPr lang="en-AU" dirty="0" err="1" smtClean="0"/>
              <a:t>menggunakan</a:t>
            </a:r>
            <a:r>
              <a:rPr lang="en-AU" dirty="0" smtClean="0"/>
              <a:t> method start().</a:t>
            </a:r>
          </a:p>
          <a:p>
            <a:r>
              <a:rPr lang="en-AU" dirty="0" err="1" smtClean="0"/>
              <a:t>Namun</a:t>
            </a:r>
            <a:r>
              <a:rPr lang="en-AU" dirty="0" smtClean="0"/>
              <a:t> </a:t>
            </a:r>
            <a:r>
              <a:rPr lang="en-AU" dirty="0" err="1" smtClean="0"/>
              <a:t>bisakan</a:t>
            </a:r>
            <a:r>
              <a:rPr lang="en-AU" dirty="0" smtClean="0"/>
              <a:t> </a:t>
            </a:r>
            <a:r>
              <a:rPr lang="en-AU" dirty="0" err="1" smtClean="0"/>
              <a:t>kita</a:t>
            </a:r>
            <a:r>
              <a:rPr lang="en-AU" dirty="0" smtClean="0"/>
              <a:t> </a:t>
            </a:r>
            <a:r>
              <a:rPr lang="en-AU" dirty="0" err="1" smtClean="0"/>
              <a:t>memanggil</a:t>
            </a:r>
            <a:r>
              <a:rPr lang="en-AU" dirty="0" smtClean="0"/>
              <a:t> method start </a:t>
            </a:r>
            <a:r>
              <a:rPr lang="en-AU" dirty="0" err="1" smtClean="0"/>
              <a:t>lebih</a:t>
            </a:r>
            <a:r>
              <a:rPr lang="en-AU" dirty="0" smtClean="0"/>
              <a:t>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satu</a:t>
            </a:r>
            <a:r>
              <a:rPr lang="en-AU" dirty="0" smtClean="0"/>
              <a:t> kali? (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satu</a:t>
            </a:r>
            <a:r>
              <a:rPr lang="en-AU" dirty="0" smtClean="0"/>
              <a:t> thread)</a:t>
            </a:r>
          </a:p>
          <a:p>
            <a:r>
              <a:rPr lang="en-AU" dirty="0" smtClean="0"/>
              <a:t>Kita 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misa</a:t>
            </a:r>
            <a:r>
              <a:rPr lang="en-AU" dirty="0" smtClean="0"/>
              <a:t> </a:t>
            </a:r>
            <a:r>
              <a:rPr lang="en-AU" dirty="0" err="1" smtClean="0"/>
              <a:t>menjalankan</a:t>
            </a:r>
            <a:r>
              <a:rPr lang="en-AU" dirty="0" smtClean="0"/>
              <a:t> </a:t>
            </a:r>
            <a:r>
              <a:rPr lang="en-AU" dirty="0" err="1" smtClean="0"/>
              <a:t>atau</a:t>
            </a:r>
            <a:r>
              <a:rPr lang="en-AU" dirty="0" smtClean="0"/>
              <a:t> </a:t>
            </a:r>
            <a:r>
              <a:rPr lang="en-AU" dirty="0" err="1" smtClean="0"/>
              <a:t>memanggil</a:t>
            </a:r>
            <a:r>
              <a:rPr lang="en-AU" dirty="0" smtClean="0"/>
              <a:t> start() </a:t>
            </a:r>
            <a:r>
              <a:rPr lang="en-AU" dirty="0" err="1" smtClean="0"/>
              <a:t>lebih</a:t>
            </a:r>
            <a:r>
              <a:rPr lang="en-AU" dirty="0" smtClean="0"/>
              <a:t>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satu</a:t>
            </a:r>
            <a:r>
              <a:rPr lang="en-AU" dirty="0" smtClean="0"/>
              <a:t> kali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sebuah</a:t>
            </a:r>
            <a:r>
              <a:rPr lang="en-AU" dirty="0" smtClean="0"/>
              <a:t> thread.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8660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Thread Method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Sleep method</a:t>
            </a:r>
          </a:p>
          <a:p>
            <a:pPr lvl="1"/>
            <a:r>
              <a:rPr lang="en-AU" dirty="0"/>
              <a:t>M</a:t>
            </a:r>
            <a:r>
              <a:rPr lang="en-AU" dirty="0" smtClean="0"/>
              <a:t>ethod sleep() yang </a:t>
            </a:r>
            <a:r>
              <a:rPr lang="en-AU" dirty="0" err="1" smtClean="0"/>
              <a:t>digunakan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memberhentikan</a:t>
            </a:r>
            <a:r>
              <a:rPr lang="en-AU" dirty="0" smtClean="0"/>
              <a:t> </a:t>
            </a:r>
            <a:r>
              <a:rPr lang="en-AU" dirty="0" err="1" smtClean="0"/>
              <a:t>sementara</a:t>
            </a:r>
            <a:r>
              <a:rPr lang="en-AU" dirty="0" smtClean="0"/>
              <a:t> (pause) thread </a:t>
            </a:r>
            <a:r>
              <a:rPr lang="en-AU" dirty="0" err="1" smtClean="0"/>
              <a:t>selama</a:t>
            </a:r>
            <a:r>
              <a:rPr lang="en-AU" dirty="0" smtClean="0"/>
              <a:t> </a:t>
            </a:r>
            <a:r>
              <a:rPr lang="en-AU" dirty="0" err="1" smtClean="0"/>
              <a:t>beberapa</a:t>
            </a:r>
            <a:r>
              <a:rPr lang="en-AU" dirty="0" smtClean="0"/>
              <a:t> </a:t>
            </a:r>
            <a:r>
              <a:rPr lang="en-AU" dirty="0" err="1" smtClean="0"/>
              <a:t>waktu</a:t>
            </a:r>
            <a:r>
              <a:rPr lang="en-AU" dirty="0" smtClean="0"/>
              <a:t> </a:t>
            </a:r>
            <a:r>
              <a:rPr lang="en-AU" dirty="0" err="1" smtClean="0"/>
              <a:t>tertentu</a:t>
            </a:r>
            <a:r>
              <a:rPr lang="en-AU" dirty="0" smtClean="0"/>
              <a:t>.</a:t>
            </a:r>
          </a:p>
          <a:p>
            <a:r>
              <a:rPr lang="en-AU" dirty="0" smtClean="0"/>
              <a:t>Join method</a:t>
            </a:r>
          </a:p>
          <a:p>
            <a:pPr lvl="1"/>
            <a:r>
              <a:rPr lang="en-AU" dirty="0" smtClean="0"/>
              <a:t>Method </a:t>
            </a:r>
            <a:r>
              <a:rPr lang="en-AU" dirty="0"/>
              <a:t>join() </a:t>
            </a:r>
            <a:r>
              <a:rPr lang="en-AU" dirty="0" err="1"/>
              <a:t>menunggu</a:t>
            </a:r>
            <a:r>
              <a:rPr lang="en-AU" dirty="0"/>
              <a:t> </a:t>
            </a:r>
            <a:r>
              <a:rPr lang="en-AU" dirty="0" err="1"/>
              <a:t>hingga</a:t>
            </a:r>
            <a:r>
              <a:rPr lang="en-AU" dirty="0"/>
              <a:t> thread </a:t>
            </a:r>
            <a:r>
              <a:rPr lang="en-AU" dirty="0" err="1"/>
              <a:t>selesai</a:t>
            </a:r>
            <a:r>
              <a:rPr lang="en-AU" dirty="0"/>
              <a:t> </a:t>
            </a:r>
            <a:r>
              <a:rPr lang="en-AU" dirty="0" err="1"/>
              <a:t>menjalankan</a:t>
            </a:r>
            <a:r>
              <a:rPr lang="en-AU" dirty="0"/>
              <a:t> </a:t>
            </a:r>
            <a:r>
              <a:rPr lang="en-AU" dirty="0" err="1"/>
              <a:t>tugasnya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memasuki</a:t>
            </a:r>
            <a:r>
              <a:rPr lang="en-AU" dirty="0"/>
              <a:t> dead state.</a:t>
            </a:r>
          </a:p>
          <a:p>
            <a:pPr lvl="1"/>
            <a:r>
              <a:rPr lang="en-AU" dirty="0"/>
              <a:t>Hal </a:t>
            </a:r>
            <a:r>
              <a:rPr lang="en-AU" dirty="0" err="1"/>
              <a:t>ini</a:t>
            </a:r>
            <a:r>
              <a:rPr lang="en-AU" dirty="0"/>
              <a:t> </a:t>
            </a:r>
            <a:r>
              <a:rPr lang="en-AU" dirty="0" err="1"/>
              <a:t>menyebabkan</a:t>
            </a:r>
            <a:r>
              <a:rPr lang="en-AU" dirty="0"/>
              <a:t> thread lain </a:t>
            </a:r>
            <a:r>
              <a:rPr lang="en-AU" dirty="0" err="1"/>
              <a:t>tidak</a:t>
            </a:r>
            <a:r>
              <a:rPr lang="en-AU" dirty="0"/>
              <a:t> </a:t>
            </a:r>
            <a:r>
              <a:rPr lang="en-AU" dirty="0" err="1"/>
              <a:t>akan</a:t>
            </a:r>
            <a:r>
              <a:rPr lang="en-AU" dirty="0"/>
              <a:t> </a:t>
            </a:r>
            <a:r>
              <a:rPr lang="en-AU" dirty="0" err="1"/>
              <a:t>dijalankan</a:t>
            </a:r>
            <a:r>
              <a:rPr lang="en-AU" dirty="0"/>
              <a:t> </a:t>
            </a:r>
            <a:r>
              <a:rPr lang="en-AU" dirty="0" err="1"/>
              <a:t>hingga</a:t>
            </a:r>
            <a:r>
              <a:rPr lang="en-AU" dirty="0"/>
              <a:t> thread yang </a:t>
            </a:r>
            <a:r>
              <a:rPr lang="en-AU" dirty="0" err="1"/>
              <a:t>sedang</a:t>
            </a:r>
            <a:r>
              <a:rPr lang="en-AU" dirty="0"/>
              <a:t> </a:t>
            </a:r>
            <a:r>
              <a:rPr lang="en-AU" dirty="0" err="1"/>
              <a:t>memanggil</a:t>
            </a:r>
            <a:r>
              <a:rPr lang="en-AU" dirty="0"/>
              <a:t> method join() </a:t>
            </a:r>
            <a:r>
              <a:rPr lang="en-AU" dirty="0" err="1"/>
              <a:t>berhenti</a:t>
            </a:r>
            <a:r>
              <a:rPr lang="en-AU" dirty="0"/>
              <a:t>.</a:t>
            </a:r>
          </a:p>
          <a:p>
            <a:pPr lvl="1"/>
            <a:r>
              <a:rPr lang="en-AU" dirty="0"/>
              <a:t>Method join() </a:t>
            </a:r>
            <a:r>
              <a:rPr lang="en-AU" dirty="0" err="1"/>
              <a:t>ada</a:t>
            </a:r>
            <a:r>
              <a:rPr lang="en-AU" dirty="0"/>
              <a:t> </a:t>
            </a:r>
            <a:r>
              <a:rPr lang="en-AU" dirty="0" err="1"/>
              <a:t>dua</a:t>
            </a:r>
            <a:r>
              <a:rPr lang="en-AU" dirty="0"/>
              <a:t> </a:t>
            </a:r>
            <a:r>
              <a:rPr lang="en-AU" dirty="0" err="1"/>
              <a:t>macam</a:t>
            </a:r>
            <a:endParaRPr lang="en-AU" dirty="0"/>
          </a:p>
          <a:p>
            <a:pPr lvl="2"/>
            <a:r>
              <a:rPr lang="en-AU" dirty="0"/>
              <a:t>join()</a:t>
            </a:r>
          </a:p>
          <a:p>
            <a:pPr marL="914400" lvl="2" indent="0">
              <a:buNone/>
            </a:pPr>
            <a:r>
              <a:rPr lang="en-AU" dirty="0"/>
              <a:t>   </a:t>
            </a:r>
            <a:r>
              <a:rPr lang="en-AU" sz="1600" dirty="0" err="1"/>
              <a:t>Menunggu</a:t>
            </a:r>
            <a:r>
              <a:rPr lang="en-AU" sz="1600" dirty="0"/>
              <a:t> </a:t>
            </a:r>
            <a:r>
              <a:rPr lang="en-AU" sz="1600" dirty="0" err="1"/>
              <a:t>hingga</a:t>
            </a:r>
            <a:r>
              <a:rPr lang="en-AU" sz="1600" dirty="0"/>
              <a:t> </a:t>
            </a:r>
            <a:r>
              <a:rPr lang="en-AU" sz="1600" dirty="0" smtClean="0"/>
              <a:t>thread </a:t>
            </a:r>
            <a:r>
              <a:rPr lang="en-AU" sz="1600" dirty="0" err="1" smtClean="0"/>
              <a:t>tertentu</a:t>
            </a:r>
            <a:r>
              <a:rPr lang="en-AU" sz="1600" dirty="0" smtClean="0"/>
              <a:t> </a:t>
            </a:r>
            <a:r>
              <a:rPr lang="en-AU" sz="1600" dirty="0" err="1"/>
              <a:t>berhenti</a:t>
            </a:r>
            <a:endParaRPr lang="en-AU" dirty="0"/>
          </a:p>
          <a:p>
            <a:pPr lvl="2"/>
            <a:r>
              <a:rPr lang="en-AU" dirty="0"/>
              <a:t>join(long </a:t>
            </a:r>
            <a:r>
              <a:rPr lang="en-AU" dirty="0" err="1"/>
              <a:t>miliseconds</a:t>
            </a:r>
            <a:r>
              <a:rPr lang="en-AU" dirty="0"/>
              <a:t>)</a:t>
            </a:r>
          </a:p>
          <a:p>
            <a:pPr marL="914400" lvl="2" indent="0">
              <a:buNone/>
            </a:pPr>
            <a:r>
              <a:rPr lang="en-AU" dirty="0"/>
              <a:t>   </a:t>
            </a:r>
            <a:r>
              <a:rPr lang="en-AU" sz="1600" dirty="0" err="1"/>
              <a:t>Menunggu</a:t>
            </a:r>
            <a:r>
              <a:rPr lang="en-AU" sz="1600" dirty="0"/>
              <a:t> </a:t>
            </a:r>
            <a:r>
              <a:rPr lang="en-AU" sz="1600" dirty="0" err="1"/>
              <a:t>selama</a:t>
            </a:r>
            <a:r>
              <a:rPr lang="en-AU" sz="1600" dirty="0"/>
              <a:t> </a:t>
            </a:r>
            <a:r>
              <a:rPr lang="en-AU" sz="1600" dirty="0" err="1"/>
              <a:t>waktu</a:t>
            </a:r>
            <a:r>
              <a:rPr lang="en-AU" sz="1600" dirty="0"/>
              <a:t> yang </a:t>
            </a:r>
            <a:r>
              <a:rPr lang="en-AU" sz="1600" dirty="0" err="1"/>
              <a:t>telah</a:t>
            </a:r>
            <a:r>
              <a:rPr lang="en-AU" sz="1600" dirty="0"/>
              <a:t> </a:t>
            </a:r>
            <a:r>
              <a:rPr lang="en-AU" sz="1600" dirty="0" err="1" smtClean="0"/>
              <a:t>ditentukan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4388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Outline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Multitasking</a:t>
            </a:r>
          </a:p>
          <a:p>
            <a:endParaRPr lang="en-AU" dirty="0"/>
          </a:p>
          <a:p>
            <a:endParaRPr lang="en-AU" dirty="0" smtClean="0"/>
          </a:p>
          <a:p>
            <a:r>
              <a:rPr lang="en-AU" dirty="0" smtClean="0"/>
              <a:t>Java Multithreading</a:t>
            </a:r>
          </a:p>
          <a:p>
            <a:endParaRPr lang="en-AU" dirty="0"/>
          </a:p>
          <a:p>
            <a:r>
              <a:rPr lang="en-AU" dirty="0"/>
              <a:t>Garbage </a:t>
            </a:r>
            <a:r>
              <a:rPr lang="en-AU" dirty="0" smtClean="0"/>
              <a:t>Collection</a:t>
            </a:r>
          </a:p>
          <a:p>
            <a:endParaRPr lang="en-AU" dirty="0"/>
          </a:p>
          <a:p>
            <a:endParaRPr lang="id-ID" dirty="0"/>
          </a:p>
          <a:p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2509517" y="2306594"/>
            <a:ext cx="2514471" cy="954107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id-ID" sz="2800" dirty="0" err="1">
                <a:solidFill>
                  <a:srgbClr val="163964"/>
                </a:solidFill>
              </a:rPr>
              <a:t>Multiprocessing</a:t>
            </a:r>
            <a:endParaRPr lang="id-ID" sz="2800" dirty="0">
              <a:solidFill>
                <a:srgbClr val="163964"/>
              </a:solidFill>
            </a:endParaRPr>
          </a:p>
          <a:p>
            <a:r>
              <a:rPr lang="id-ID" sz="2800" dirty="0" err="1">
                <a:solidFill>
                  <a:srgbClr val="163964"/>
                </a:solidFill>
              </a:rPr>
              <a:t>Multithreading</a:t>
            </a:r>
            <a:endParaRPr lang="id-ID" sz="2800" dirty="0">
              <a:solidFill>
                <a:srgbClr val="163964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9800" y="1775758"/>
            <a:ext cx="5207066" cy="4401205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AU" sz="2800" dirty="0">
                <a:solidFill>
                  <a:srgbClr val="163964"/>
                </a:solidFill>
              </a:rPr>
              <a:t>Advantages of Java Multithreading</a:t>
            </a:r>
          </a:p>
          <a:p>
            <a:r>
              <a:rPr lang="en-AU" sz="2800" dirty="0">
                <a:solidFill>
                  <a:srgbClr val="163964"/>
                </a:solidFill>
              </a:rPr>
              <a:t>Thread State (thread life cycle)</a:t>
            </a:r>
          </a:p>
          <a:p>
            <a:r>
              <a:rPr lang="en-AU" sz="2800" dirty="0">
                <a:solidFill>
                  <a:srgbClr val="163964"/>
                </a:solidFill>
              </a:rPr>
              <a:t>Thread scheduler</a:t>
            </a:r>
          </a:p>
          <a:p>
            <a:r>
              <a:rPr lang="en-AU" sz="2800" dirty="0">
                <a:solidFill>
                  <a:srgbClr val="163964"/>
                </a:solidFill>
              </a:rPr>
              <a:t>Creating thread</a:t>
            </a:r>
          </a:p>
          <a:p>
            <a:r>
              <a:rPr lang="en-AU" sz="2800" dirty="0">
                <a:solidFill>
                  <a:srgbClr val="163964"/>
                </a:solidFill>
              </a:rPr>
              <a:t>Start thread twice</a:t>
            </a:r>
          </a:p>
          <a:p>
            <a:r>
              <a:rPr lang="en-AU" sz="2800" dirty="0">
                <a:solidFill>
                  <a:srgbClr val="163964"/>
                </a:solidFill>
              </a:rPr>
              <a:t>Calling run() method</a:t>
            </a:r>
          </a:p>
          <a:p>
            <a:r>
              <a:rPr lang="en-AU" sz="2800" dirty="0">
                <a:solidFill>
                  <a:srgbClr val="163964"/>
                </a:solidFill>
              </a:rPr>
              <a:t>Sleeping a thread</a:t>
            </a:r>
          </a:p>
          <a:p>
            <a:r>
              <a:rPr lang="en-AU" sz="2800" dirty="0">
                <a:solidFill>
                  <a:srgbClr val="163964"/>
                </a:solidFill>
              </a:rPr>
              <a:t>Joining a thread</a:t>
            </a:r>
          </a:p>
          <a:p>
            <a:r>
              <a:rPr lang="en-AU" sz="2800" dirty="0">
                <a:solidFill>
                  <a:srgbClr val="163964"/>
                </a:solidFill>
              </a:rPr>
              <a:t>Naming a thread</a:t>
            </a:r>
          </a:p>
          <a:p>
            <a:r>
              <a:rPr lang="en-AU" sz="2800" dirty="0">
                <a:solidFill>
                  <a:srgbClr val="163964"/>
                </a:solidFill>
              </a:rPr>
              <a:t>Thread priority</a:t>
            </a:r>
            <a:endParaRPr lang="id-ID" sz="2800" dirty="0">
              <a:solidFill>
                <a:srgbClr val="163964"/>
              </a:solidFill>
            </a:endParaRPr>
          </a:p>
        </p:txBody>
      </p:sp>
      <p:cxnSp>
        <p:nvCxnSpPr>
          <p:cNvPr id="9" name="Elbow Connector 8"/>
          <p:cNvCxnSpPr>
            <a:endCxn id="6" idx="1"/>
          </p:cNvCxnSpPr>
          <p:nvPr/>
        </p:nvCxnSpPr>
        <p:spPr>
          <a:xfrm rot="16200000" flipH="1">
            <a:off x="2029486" y="2303617"/>
            <a:ext cx="542956" cy="417106"/>
          </a:xfrm>
          <a:prstGeom prst="bentConnector2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44778" y="3599935"/>
            <a:ext cx="1975022" cy="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30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Thread Method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err="1" smtClean="0"/>
              <a:t>getName</a:t>
            </a:r>
            <a:r>
              <a:rPr lang="en-AU" dirty="0" smtClean="0"/>
              <a:t> method</a:t>
            </a:r>
          </a:p>
          <a:p>
            <a:pPr lvl="1"/>
            <a:r>
              <a:rPr lang="en-AU" dirty="0" err="1" smtClean="0"/>
              <a:t>Secara</a:t>
            </a:r>
            <a:r>
              <a:rPr lang="en-AU" dirty="0" smtClean="0"/>
              <a:t> default </a:t>
            </a:r>
            <a:r>
              <a:rPr lang="en-AU" dirty="0" err="1" smtClean="0"/>
              <a:t>setiap</a:t>
            </a:r>
            <a:r>
              <a:rPr lang="en-AU" smtClean="0"/>
              <a:t> thread </a:t>
            </a:r>
            <a:r>
              <a:rPr lang="en-AU" dirty="0" err="1" smtClean="0"/>
              <a:t>memiliki</a:t>
            </a:r>
            <a:r>
              <a:rPr lang="en-AU" dirty="0" smtClean="0"/>
              <a:t> </a:t>
            </a:r>
            <a:r>
              <a:rPr lang="en-AU" dirty="0" err="1" smtClean="0"/>
              <a:t>nama</a:t>
            </a:r>
            <a:r>
              <a:rPr lang="en-AU" dirty="0" smtClean="0"/>
              <a:t> (thread-0, thread-1, </a:t>
            </a:r>
            <a:r>
              <a:rPr lang="en-AU" dirty="0" err="1" smtClean="0"/>
              <a:t>dst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Method </a:t>
            </a:r>
            <a:r>
              <a:rPr lang="en-AU" dirty="0" err="1" smtClean="0"/>
              <a:t>getName</a:t>
            </a:r>
            <a:r>
              <a:rPr lang="en-AU" dirty="0" smtClean="0"/>
              <a:t>() </a:t>
            </a:r>
            <a:r>
              <a:rPr lang="en-AU" dirty="0" err="1" smtClean="0"/>
              <a:t>digunakan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mendapatkan</a:t>
            </a:r>
            <a:r>
              <a:rPr lang="en-AU" dirty="0" smtClean="0"/>
              <a:t> </a:t>
            </a:r>
            <a:r>
              <a:rPr lang="en-AU" dirty="0" err="1" smtClean="0"/>
              <a:t>nama</a:t>
            </a:r>
            <a:r>
              <a:rPr lang="en-AU" dirty="0" smtClean="0"/>
              <a:t> yang </a:t>
            </a:r>
            <a:r>
              <a:rPr lang="en-AU" dirty="0" err="1" smtClean="0"/>
              <a:t>digunakan</a:t>
            </a:r>
            <a:r>
              <a:rPr lang="en-AU" dirty="0" smtClean="0"/>
              <a:t> </a:t>
            </a:r>
            <a:r>
              <a:rPr lang="en-AU" dirty="0" err="1" smtClean="0"/>
              <a:t>oleh</a:t>
            </a:r>
            <a:r>
              <a:rPr lang="en-AU" dirty="0" smtClean="0"/>
              <a:t> thread</a:t>
            </a:r>
          </a:p>
          <a:p>
            <a:r>
              <a:rPr lang="en-AU" dirty="0" err="1" smtClean="0"/>
              <a:t>setName</a:t>
            </a:r>
            <a:r>
              <a:rPr lang="en-AU" dirty="0" smtClean="0"/>
              <a:t> method</a:t>
            </a:r>
          </a:p>
          <a:p>
            <a:pPr lvl="1"/>
            <a:r>
              <a:rPr lang="en-AU" dirty="0" smtClean="0"/>
              <a:t>Method </a:t>
            </a:r>
            <a:r>
              <a:rPr lang="en-AU" dirty="0" err="1" smtClean="0"/>
              <a:t>setName</a:t>
            </a:r>
            <a:r>
              <a:rPr lang="en-AU" dirty="0" smtClean="0"/>
              <a:t>() </a:t>
            </a:r>
            <a:r>
              <a:rPr lang="en-AU" dirty="0" err="1" smtClean="0"/>
              <a:t>digunakan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merubah</a:t>
            </a:r>
            <a:r>
              <a:rPr lang="en-AU" dirty="0" smtClean="0"/>
              <a:t> </a:t>
            </a:r>
            <a:r>
              <a:rPr lang="en-AU" dirty="0" err="1" smtClean="0"/>
              <a:t>nama</a:t>
            </a:r>
            <a:r>
              <a:rPr lang="en-AU" dirty="0" smtClean="0"/>
              <a:t> default yang </a:t>
            </a:r>
            <a:r>
              <a:rPr lang="en-AU" dirty="0" err="1" smtClean="0"/>
              <a:t>telah</a:t>
            </a:r>
            <a:r>
              <a:rPr lang="en-AU" dirty="0" smtClean="0"/>
              <a:t> </a:t>
            </a:r>
            <a:r>
              <a:rPr lang="en-AU" dirty="0" err="1" smtClean="0"/>
              <a:t>diberikan</a:t>
            </a:r>
            <a:r>
              <a:rPr lang="en-AU" dirty="0" smtClean="0"/>
              <a:t> </a:t>
            </a:r>
            <a:r>
              <a:rPr lang="en-AU" dirty="0" err="1" smtClean="0"/>
              <a:t>pada</a:t>
            </a:r>
            <a:r>
              <a:rPr lang="en-AU" dirty="0" smtClean="0"/>
              <a:t> thread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477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Thread Method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Thread Priority</a:t>
            </a:r>
          </a:p>
          <a:p>
            <a:pPr lvl="1"/>
            <a:r>
              <a:rPr lang="en-AU" dirty="0" smtClean="0"/>
              <a:t>Thread juga </a:t>
            </a:r>
            <a:r>
              <a:rPr lang="en-AU" dirty="0" err="1" smtClean="0"/>
              <a:t>menyediakan</a:t>
            </a:r>
            <a:r>
              <a:rPr lang="en-AU" dirty="0" smtClean="0"/>
              <a:t> method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mensetting</a:t>
            </a:r>
            <a:r>
              <a:rPr lang="en-AU" dirty="0" smtClean="0"/>
              <a:t> </a:t>
            </a:r>
            <a:r>
              <a:rPr lang="en-AU" dirty="0" err="1" smtClean="0"/>
              <a:t>prioritas</a:t>
            </a:r>
            <a:r>
              <a:rPr lang="en-AU" dirty="0" smtClean="0"/>
              <a:t> </a:t>
            </a:r>
            <a:r>
              <a:rPr lang="en-AU" dirty="0" err="1" smtClean="0"/>
              <a:t>dari</a:t>
            </a:r>
            <a:r>
              <a:rPr lang="en-AU" dirty="0" smtClean="0"/>
              <a:t> thread.</a:t>
            </a:r>
          </a:p>
          <a:p>
            <a:pPr lvl="1"/>
            <a:r>
              <a:rPr lang="en-AU" dirty="0" err="1" smtClean="0"/>
              <a:t>Untuk</a:t>
            </a:r>
            <a:r>
              <a:rPr lang="en-AU" dirty="0" smtClean="0"/>
              <a:t> set priority </a:t>
            </a:r>
            <a:r>
              <a:rPr lang="en-AU" dirty="0" err="1" smtClean="0"/>
              <a:t>digunakan</a:t>
            </a:r>
            <a:r>
              <a:rPr lang="en-AU" dirty="0" smtClean="0"/>
              <a:t> method </a:t>
            </a:r>
            <a:r>
              <a:rPr lang="en-AU" dirty="0" err="1" smtClean="0"/>
              <a:t>setPriority</a:t>
            </a:r>
            <a:r>
              <a:rPr lang="en-AU" dirty="0" smtClean="0"/>
              <a:t>()</a:t>
            </a:r>
          </a:p>
          <a:p>
            <a:pPr lvl="1"/>
            <a:r>
              <a:rPr lang="en-AU" dirty="0" err="1" smtClean="0"/>
              <a:t>Contoh</a:t>
            </a:r>
            <a:r>
              <a:rPr lang="en-AU" dirty="0" smtClean="0"/>
              <a:t> : thread1.setPriority(</a:t>
            </a:r>
            <a:r>
              <a:rPr lang="en-AU" dirty="0" err="1" smtClean="0"/>
              <a:t>Thread.MAX_PRIORITY</a:t>
            </a:r>
            <a:r>
              <a:rPr lang="en-AU" dirty="0" smtClean="0"/>
              <a:t>);</a:t>
            </a:r>
          </a:p>
          <a:p>
            <a:pPr lvl="1"/>
            <a:r>
              <a:rPr lang="en-AU" dirty="0" err="1" smtClean="0"/>
              <a:t>Disediakan</a:t>
            </a:r>
            <a:r>
              <a:rPr lang="en-AU" dirty="0" smtClean="0"/>
              <a:t> 3 </a:t>
            </a:r>
            <a:r>
              <a:rPr lang="en-AU" dirty="0" err="1" smtClean="0"/>
              <a:t>konstanta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priority:</a:t>
            </a:r>
          </a:p>
          <a:p>
            <a:pPr lvl="2"/>
            <a:r>
              <a:rPr lang="en-AU" dirty="0" smtClean="0"/>
              <a:t>public static </a:t>
            </a:r>
            <a:r>
              <a:rPr lang="en-AU" dirty="0" err="1" smtClean="0"/>
              <a:t>int</a:t>
            </a:r>
            <a:r>
              <a:rPr lang="en-AU" dirty="0" smtClean="0"/>
              <a:t> MAX_PRIORITY;		//value = 10</a:t>
            </a:r>
          </a:p>
          <a:p>
            <a:pPr lvl="2"/>
            <a:r>
              <a:rPr lang="en-AU" dirty="0" smtClean="0"/>
              <a:t>public </a:t>
            </a:r>
            <a:r>
              <a:rPr lang="en-AU" dirty="0"/>
              <a:t>static </a:t>
            </a:r>
            <a:r>
              <a:rPr lang="en-AU" dirty="0" err="1"/>
              <a:t>int</a:t>
            </a:r>
            <a:r>
              <a:rPr lang="en-AU" dirty="0"/>
              <a:t> </a:t>
            </a:r>
            <a:r>
              <a:rPr lang="en-AU" dirty="0" smtClean="0"/>
              <a:t>NORM_PRIORITY;	//</a:t>
            </a:r>
          </a:p>
          <a:p>
            <a:pPr lvl="2"/>
            <a:r>
              <a:rPr lang="en-AU" dirty="0" smtClean="0"/>
              <a:t>public </a:t>
            </a:r>
            <a:r>
              <a:rPr lang="en-AU" dirty="0"/>
              <a:t>static </a:t>
            </a:r>
            <a:r>
              <a:rPr lang="en-AU" dirty="0" err="1"/>
              <a:t>int</a:t>
            </a:r>
            <a:r>
              <a:rPr lang="en-AU" dirty="0"/>
              <a:t> </a:t>
            </a:r>
            <a:r>
              <a:rPr lang="en-AU" dirty="0" smtClean="0"/>
              <a:t>MIN_PRIORITY;		//value = 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3359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10363200" cy="762000"/>
          </a:xfrm>
        </p:spPr>
        <p:txBody>
          <a:bodyPr/>
          <a:lstStyle/>
          <a:p>
            <a:r>
              <a:rPr lang="en-US" altLang="en-US" smtClean="0"/>
              <a:t>Controlling Java Threads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10363200" cy="4800600"/>
          </a:xfrm>
        </p:spPr>
        <p:txBody>
          <a:bodyPr/>
          <a:lstStyle/>
          <a:p>
            <a:r>
              <a:rPr lang="en-US" altLang="en-US" i="1" dirty="0" smtClean="0"/>
              <a:t>_.start()</a:t>
            </a:r>
            <a:r>
              <a:rPr lang="en-US" altLang="en-US" dirty="0" smtClean="0"/>
              <a:t>: begins a thread running</a:t>
            </a:r>
          </a:p>
          <a:p>
            <a:r>
              <a:rPr lang="en-US" altLang="en-US" i="1" dirty="0" smtClean="0"/>
              <a:t>wait()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notify()</a:t>
            </a:r>
            <a:r>
              <a:rPr lang="en-US" altLang="en-US" dirty="0" smtClean="0"/>
              <a:t>: for synchronization</a:t>
            </a:r>
          </a:p>
          <a:p>
            <a:pPr lvl="1"/>
            <a:r>
              <a:rPr lang="en-US" altLang="en-US" dirty="0" smtClean="0"/>
              <a:t>more on this later</a:t>
            </a:r>
          </a:p>
          <a:p>
            <a:r>
              <a:rPr lang="en-US" altLang="en-US" i="1" dirty="0" smtClean="0"/>
              <a:t>_.stop()</a:t>
            </a:r>
            <a:r>
              <a:rPr lang="en-US" altLang="en-US" dirty="0" smtClean="0"/>
              <a:t>: kills a specific thread (deprecated)</a:t>
            </a:r>
          </a:p>
          <a:p>
            <a:r>
              <a:rPr lang="en-US" altLang="en-US" i="1" dirty="0" smtClean="0"/>
              <a:t>_.suspend()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resume()</a:t>
            </a:r>
            <a:r>
              <a:rPr lang="en-US" altLang="en-US" dirty="0" smtClean="0"/>
              <a:t>: deprecated</a:t>
            </a:r>
          </a:p>
          <a:p>
            <a:r>
              <a:rPr lang="en-US" altLang="en-US" i="1" dirty="0" smtClean="0"/>
              <a:t>_.join()</a:t>
            </a:r>
            <a:r>
              <a:rPr lang="en-US" altLang="en-US" dirty="0" smtClean="0"/>
              <a:t>: wait for specific thread to finish</a:t>
            </a:r>
          </a:p>
          <a:p>
            <a:r>
              <a:rPr lang="en-US" altLang="en-US" i="1" dirty="0" smtClean="0"/>
              <a:t>_.</a:t>
            </a:r>
            <a:r>
              <a:rPr lang="en-US" altLang="en-US" i="1" dirty="0" err="1" smtClean="0"/>
              <a:t>setPriority</a:t>
            </a:r>
            <a:r>
              <a:rPr lang="en-US" altLang="en-US" i="1" dirty="0" smtClean="0"/>
              <a:t>()</a:t>
            </a:r>
            <a:r>
              <a:rPr lang="en-US" altLang="en-US" dirty="0" smtClean="0"/>
              <a:t>: </a:t>
            </a:r>
            <a:r>
              <a:rPr lang="en-US" altLang="en-US" sz="2400" dirty="0" smtClean="0"/>
              <a:t>0 to 10 (MIN_PRIORITY to MAX_PRIORITY); 5 is default (NORM_PRIORITY)</a:t>
            </a:r>
            <a:endParaRPr lang="en-US" alt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65905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Java Thread Scheduling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highest priority thread runs</a:t>
            </a:r>
          </a:p>
          <a:p>
            <a:pPr lvl="1"/>
            <a:r>
              <a:rPr lang="en-US" altLang="en-US" smtClean="0"/>
              <a:t>if more than one, arbitrary</a:t>
            </a:r>
          </a:p>
          <a:p>
            <a:r>
              <a:rPr lang="en-US" altLang="en-US" i="1" smtClean="0"/>
              <a:t>yield()</a:t>
            </a:r>
            <a:r>
              <a:rPr lang="en-US" altLang="en-US" smtClean="0"/>
              <a:t>: current thread gives up processor so another of equal priority can run</a:t>
            </a:r>
          </a:p>
          <a:p>
            <a:pPr lvl="1"/>
            <a:r>
              <a:rPr lang="en-US" altLang="en-US" smtClean="0"/>
              <a:t>if none of equal priority, it runs again</a:t>
            </a:r>
          </a:p>
          <a:p>
            <a:r>
              <a:rPr lang="en-US" altLang="en-US" i="1" smtClean="0"/>
              <a:t>sleep(msec)</a:t>
            </a:r>
            <a:r>
              <a:rPr lang="en-US" altLang="en-US" smtClean="0"/>
              <a:t>: stop executing for set time</a:t>
            </a:r>
          </a:p>
          <a:p>
            <a:pPr lvl="1"/>
            <a:r>
              <a:rPr lang="en-US" altLang="en-US" smtClean="0"/>
              <a:t>lower priority thread can run</a:t>
            </a:r>
          </a:p>
        </p:txBody>
      </p:sp>
    </p:spTree>
    <p:extLst>
      <p:ext uri="{BB962C8B-B14F-4D97-AF65-F5344CB8AC3E}">
        <p14:creationId xmlns:p14="http://schemas.microsoft.com/office/powerpoint/2010/main" val="300788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38518" y="212343"/>
            <a:ext cx="10515600" cy="1182688"/>
          </a:xfrm>
        </p:spPr>
        <p:txBody>
          <a:bodyPr/>
          <a:lstStyle/>
          <a:p>
            <a:r>
              <a:rPr lang="en-US" altLang="en-US" sz="3200" b="1" dirty="0"/>
              <a:t>Thread Groups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8331200" y="6553200"/>
            <a:ext cx="38608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Threads (Extra Lecture)</a:t>
            </a:r>
          </a:p>
        </p:txBody>
      </p:sp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338518" y="1174750"/>
            <a:ext cx="11607800" cy="568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34963" indent="-334963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806450" indent="-28575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9350" indent="-2286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10" charset="2"/>
              <a:buNone/>
            </a:pPr>
            <a:r>
              <a:rPr lang="en-US" altLang="en-US" sz="1800" u="sng" dirty="0">
                <a:latin typeface="+mn-lt"/>
              </a:rPr>
              <a:t>Guidelines for using thread groups: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10" charset="2"/>
              <a:buNone/>
            </a:pPr>
            <a:r>
              <a:rPr lang="en-US" altLang="en-US" sz="1800" dirty="0">
                <a:latin typeface="+mn-lt"/>
              </a:rPr>
              <a:t>1- Use the </a:t>
            </a:r>
            <a:r>
              <a:rPr lang="en-US" altLang="en-US" sz="1800" b="1" dirty="0" err="1">
                <a:solidFill>
                  <a:schemeClr val="accent2"/>
                </a:solidFill>
                <a:latin typeface="+mn-lt"/>
              </a:rPr>
              <a:t>ThreadGroup</a:t>
            </a:r>
            <a:r>
              <a:rPr lang="en-US" altLang="en-US" sz="1800" dirty="0">
                <a:latin typeface="+mn-lt"/>
              </a:rPr>
              <a:t> constructor to construct a thread group: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10" charset="2"/>
              <a:buNone/>
            </a:pPr>
            <a:r>
              <a:rPr lang="en-US" altLang="en-US" sz="1800" dirty="0">
                <a:latin typeface="+mn-lt"/>
              </a:rPr>
              <a:t>Construct a thread group using the </a:t>
            </a:r>
            <a:r>
              <a:rPr lang="en-US" altLang="en-US" sz="1800" b="1" dirty="0" err="1">
                <a:solidFill>
                  <a:schemeClr val="accent2"/>
                </a:solidFill>
                <a:latin typeface="+mn-lt"/>
              </a:rPr>
              <a:t>ThreadGroup</a:t>
            </a:r>
            <a:r>
              <a:rPr lang="en-US" altLang="en-US" sz="1800" dirty="0">
                <a:latin typeface="+mn-lt"/>
              </a:rPr>
              <a:t> constructor:</a:t>
            </a:r>
            <a:br>
              <a:rPr lang="en-US" altLang="en-US" sz="1800" dirty="0">
                <a:latin typeface="+mn-lt"/>
              </a:rPr>
            </a:br>
            <a:r>
              <a:rPr lang="en-US" altLang="en-US" sz="1800" b="1" dirty="0" err="1">
                <a:solidFill>
                  <a:schemeClr val="accent2"/>
                </a:solidFill>
                <a:latin typeface="+mn-lt"/>
              </a:rPr>
              <a:t>ThreadGroup</a:t>
            </a:r>
            <a:r>
              <a:rPr lang="en-US" altLang="en-US" sz="1800" b="1" dirty="0">
                <a:solidFill>
                  <a:schemeClr val="accent2"/>
                </a:solidFill>
                <a:latin typeface="+mn-lt"/>
              </a:rPr>
              <a:t> g = new </a:t>
            </a:r>
            <a:r>
              <a:rPr lang="en-US" altLang="en-US" sz="1800" b="1" dirty="0" err="1">
                <a:solidFill>
                  <a:schemeClr val="accent2"/>
                </a:solidFill>
                <a:latin typeface="+mn-lt"/>
              </a:rPr>
              <a:t>ThreadGroup</a:t>
            </a:r>
            <a:r>
              <a:rPr lang="en-US" altLang="en-US" sz="1800" b="1" dirty="0">
                <a:solidFill>
                  <a:schemeClr val="accent2"/>
                </a:solidFill>
                <a:latin typeface="+mn-lt"/>
              </a:rPr>
              <a:t>("timer thread group");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75000"/>
              <a:buFont typeface="Monotype Sorts" pitchFamily="10" charset="2"/>
              <a:buNone/>
            </a:pPr>
            <a:r>
              <a:rPr lang="en-US" altLang="en-US" sz="1800" b="1" dirty="0">
                <a:latin typeface="+mn-lt"/>
              </a:rPr>
              <a:t>This creates a thread group g </a:t>
            </a:r>
            <a:r>
              <a:rPr lang="en-US" altLang="en-US" sz="1800" b="1" dirty="0" err="1">
                <a:latin typeface="+mn-lt"/>
              </a:rPr>
              <a:t>named”thread</a:t>
            </a:r>
            <a:r>
              <a:rPr lang="en-US" altLang="en-US" sz="1800" b="1" dirty="0">
                <a:latin typeface="+mn-lt"/>
              </a:rPr>
              <a:t> group”. The name is a string and must be unique.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75000"/>
              <a:buFont typeface="Monotype Sorts" pitchFamily="10" charset="2"/>
              <a:buNone/>
            </a:pPr>
            <a:r>
              <a:rPr lang="en-US" altLang="en-US" sz="1800" dirty="0">
                <a:latin typeface="+mn-lt"/>
              </a:rPr>
              <a:t>2- Place a thread in a thread group using the Thread constructor:</a:t>
            </a:r>
            <a:br>
              <a:rPr lang="en-US" altLang="en-US" sz="1800" dirty="0">
                <a:latin typeface="+mn-lt"/>
              </a:rPr>
            </a:br>
            <a:r>
              <a:rPr lang="en-US" altLang="en-US" sz="1800" b="1" dirty="0">
                <a:solidFill>
                  <a:schemeClr val="accent2"/>
                </a:solidFill>
                <a:latin typeface="+mn-lt"/>
              </a:rPr>
              <a:t>Thread t = new Thread(g, new </a:t>
            </a:r>
            <a:r>
              <a:rPr lang="en-US" altLang="en-US" sz="1800" b="1" dirty="0" err="1">
                <a:solidFill>
                  <a:schemeClr val="accent2"/>
                </a:solidFill>
                <a:latin typeface="+mn-lt"/>
              </a:rPr>
              <a:t>ThreadClass</a:t>
            </a:r>
            <a:r>
              <a:rPr lang="en-US" altLang="en-US" sz="1800" b="1" dirty="0">
                <a:solidFill>
                  <a:schemeClr val="accent2"/>
                </a:solidFill>
                <a:latin typeface="+mn-lt"/>
              </a:rPr>
              <a:t>(), "This thread");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75000"/>
              <a:buFont typeface="Monotype Sorts" pitchFamily="10" charset="2"/>
              <a:buNone/>
            </a:pPr>
            <a:r>
              <a:rPr lang="en-US" altLang="en-US" sz="1800" b="1" dirty="0">
                <a:latin typeface="+mn-lt"/>
              </a:rPr>
              <a:t>The statement new </a:t>
            </a:r>
            <a:r>
              <a:rPr lang="en-US" altLang="en-US" sz="1800" b="1" dirty="0" err="1">
                <a:latin typeface="+mn-lt"/>
              </a:rPr>
              <a:t>ThreadClass</a:t>
            </a:r>
            <a:r>
              <a:rPr lang="en-US" altLang="en-US" sz="1800" b="1" dirty="0">
                <a:latin typeface="+mn-lt"/>
              </a:rPr>
              <a:t>() creates a runnable instance for the </a:t>
            </a:r>
            <a:r>
              <a:rPr lang="en-US" altLang="en-US" sz="1800" b="1" dirty="0" err="1">
                <a:latin typeface="+mn-lt"/>
              </a:rPr>
              <a:t>ThreadClass</a:t>
            </a:r>
            <a:r>
              <a:rPr lang="en-US" altLang="en-US" sz="1800" b="1" dirty="0">
                <a:latin typeface="+mn-lt"/>
              </a:rPr>
              <a:t>. You can </a:t>
            </a:r>
            <a:r>
              <a:rPr lang="en-US" altLang="en-US" sz="1800" b="1" dirty="0" err="1">
                <a:latin typeface="+mn-lt"/>
              </a:rPr>
              <a:t>addd</a:t>
            </a:r>
            <a:r>
              <a:rPr lang="en-US" altLang="en-US" sz="1800" b="1" dirty="0">
                <a:latin typeface="+mn-lt"/>
              </a:rPr>
              <a:t> a thread group under another thread group to form a tree in which every thread group except the initial one has a parent</a:t>
            </a:r>
            <a:r>
              <a:rPr lang="en-US" altLang="en-US" sz="1800" b="1" dirty="0">
                <a:solidFill>
                  <a:schemeClr val="accent2"/>
                </a:solidFill>
                <a:latin typeface="+mn-lt"/>
              </a:rPr>
              <a:t>.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75000"/>
              <a:buFont typeface="Monotype Sorts" pitchFamily="10" charset="2"/>
              <a:buNone/>
            </a:pPr>
            <a:r>
              <a:rPr lang="en-US" altLang="en-US" sz="1800" dirty="0">
                <a:latin typeface="+mn-lt"/>
              </a:rPr>
              <a:t>3- To find out how many threads in a group are currently running, use the </a:t>
            </a:r>
            <a:r>
              <a:rPr lang="en-US" altLang="en-US" sz="1800" b="1" dirty="0" err="1">
                <a:solidFill>
                  <a:schemeClr val="accent2"/>
                </a:solidFill>
                <a:latin typeface="+mn-lt"/>
              </a:rPr>
              <a:t>activeCount</a:t>
            </a:r>
            <a:r>
              <a:rPr lang="en-US" altLang="en-US" sz="1800" b="1" dirty="0">
                <a:solidFill>
                  <a:schemeClr val="accent2"/>
                </a:solidFill>
                <a:latin typeface="+mn-lt"/>
              </a:rPr>
              <a:t>( )</a:t>
            </a:r>
            <a:br>
              <a:rPr lang="en-US" alt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altLang="en-US" sz="1800" dirty="0">
                <a:latin typeface="+mn-lt"/>
              </a:rPr>
              <a:t>method:  </a:t>
            </a:r>
            <a:r>
              <a:rPr lang="en-US" altLang="en-US" sz="1800" b="1" dirty="0" err="1">
                <a:solidFill>
                  <a:schemeClr val="accent2"/>
                </a:solidFill>
                <a:latin typeface="+mn-lt"/>
              </a:rPr>
              <a:t>System.out.println</a:t>
            </a:r>
            <a:r>
              <a:rPr lang="en-US" altLang="en-US" sz="1800" b="1" dirty="0">
                <a:solidFill>
                  <a:schemeClr val="accent2"/>
                </a:solidFill>
                <a:latin typeface="+mn-lt"/>
              </a:rPr>
              <a:t>("The number of “      + “ runnable threads in the group+ </a:t>
            </a:r>
            <a:r>
              <a:rPr lang="en-US" altLang="en-US" sz="1800" b="1" dirty="0" err="1">
                <a:solidFill>
                  <a:schemeClr val="accent2"/>
                </a:solidFill>
                <a:latin typeface="+mn-lt"/>
              </a:rPr>
              <a:t>g.activeCount</a:t>
            </a:r>
            <a:r>
              <a:rPr lang="en-US" altLang="en-US" sz="1800" b="1" dirty="0">
                <a:solidFill>
                  <a:schemeClr val="accent2"/>
                </a:solidFill>
                <a:latin typeface="+mn-lt"/>
              </a:rPr>
              <a:t>());</a:t>
            </a:r>
            <a:r>
              <a:rPr lang="en-US" altLang="en-US" sz="1800" dirty="0">
                <a:latin typeface="+mn-lt"/>
              </a:rPr>
              <a:t> 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75000"/>
              <a:buFont typeface="Monotype Sorts" pitchFamily="10" charset="2"/>
              <a:buNone/>
            </a:pPr>
            <a:r>
              <a:rPr lang="en-US" altLang="en-US" sz="1800" dirty="0">
                <a:latin typeface="+mn-lt"/>
              </a:rPr>
              <a:t>4- Each thread belongs to a thread </a:t>
            </a:r>
            <a:r>
              <a:rPr lang="en-US" altLang="en-US" sz="1800" dirty="0" err="1">
                <a:latin typeface="+mn-lt"/>
              </a:rPr>
              <a:t>group.By</a:t>
            </a:r>
            <a:r>
              <a:rPr lang="en-US" altLang="en-US" sz="1800" dirty="0">
                <a:latin typeface="+mn-lt"/>
              </a:rPr>
              <a:t> default, a newly created thread becomes a member of the current thread group that spawned it. To find which group a thread belongs to, use the </a:t>
            </a:r>
            <a:r>
              <a:rPr lang="en-US" altLang="en-US" sz="1800" b="1" dirty="0" err="1">
                <a:latin typeface="+mn-lt"/>
              </a:rPr>
              <a:t>getThreadGroup</a:t>
            </a:r>
            <a:r>
              <a:rPr lang="en-US" altLang="en-US" sz="1800" b="1" dirty="0">
                <a:latin typeface="+mn-lt"/>
              </a:rPr>
              <a:t>()</a:t>
            </a:r>
            <a:r>
              <a:rPr lang="en-US" altLang="en-US" sz="1800" dirty="0">
                <a:latin typeface="+mn-lt"/>
              </a:rPr>
              <a:t> method.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75000"/>
              <a:buFont typeface="Monotype Sorts" pitchFamily="10" charset="2"/>
              <a:buNone/>
            </a:pPr>
            <a:r>
              <a:rPr lang="en-US" altLang="en-US" sz="1800" b="1" u="sng" dirty="0" err="1">
                <a:latin typeface="+mn-lt"/>
              </a:rPr>
              <a:t>Note:</a:t>
            </a:r>
            <a:r>
              <a:rPr lang="en-US" altLang="en-US" sz="1800" dirty="0" err="1">
                <a:latin typeface="+mn-lt"/>
              </a:rPr>
              <a:t>You</a:t>
            </a:r>
            <a:r>
              <a:rPr lang="en-US" altLang="en-US" sz="1800" dirty="0">
                <a:latin typeface="+mn-lt"/>
              </a:rPr>
              <a:t> have to start the each thread individually. There is no </a:t>
            </a:r>
            <a:r>
              <a:rPr lang="en-US" altLang="en-US" sz="1800" b="1" dirty="0">
                <a:latin typeface="+mn-lt"/>
              </a:rPr>
              <a:t>start()</a:t>
            </a:r>
            <a:r>
              <a:rPr lang="en-US" altLang="en-US" sz="1800" dirty="0">
                <a:latin typeface="+mn-lt"/>
              </a:rPr>
              <a:t> method in </a:t>
            </a:r>
            <a:r>
              <a:rPr lang="en-US" altLang="en-US" sz="1800" dirty="0" err="1">
                <a:latin typeface="+mn-lt"/>
              </a:rPr>
              <a:t>ThredGroup</a:t>
            </a:r>
            <a:r>
              <a:rPr lang="en-US" altLang="en-US" sz="1800" dirty="0">
                <a:latin typeface="+mn-lt"/>
              </a:rPr>
              <a:t>!!! </a:t>
            </a:r>
          </a:p>
        </p:txBody>
      </p:sp>
    </p:spTree>
    <p:extLst>
      <p:ext uri="{BB962C8B-B14F-4D97-AF65-F5344CB8AC3E}">
        <p14:creationId xmlns:p14="http://schemas.microsoft.com/office/powerpoint/2010/main" val="217102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842933" y="6553200"/>
            <a:ext cx="38608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Threads (Extra Lecture)</a:t>
            </a:r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45017" y="509587"/>
            <a:ext cx="10515600" cy="1182688"/>
          </a:xfrm>
        </p:spPr>
        <p:txBody>
          <a:bodyPr/>
          <a:lstStyle/>
          <a:p>
            <a:r>
              <a:rPr lang="en-US" altLang="en-US" sz="3200" b="1" dirty="0">
                <a:cs typeface="Times New Roman" charset="0"/>
              </a:rPr>
              <a:t>Creating a Thread Group</a:t>
            </a:r>
          </a:p>
        </p:txBody>
      </p:sp>
      <p:sp>
        <p:nvSpPr>
          <p:cNvPr id="244739" name="Rectangle 3"/>
          <p:cNvSpPr>
            <a:spLocks noChangeArrowheads="1"/>
          </p:cNvSpPr>
          <p:nvPr/>
        </p:nvSpPr>
        <p:spPr bwMode="auto">
          <a:xfrm>
            <a:off x="63500" y="1460455"/>
            <a:ext cx="12192000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sz="2000" dirty="0">
                <a:latin typeface="Times New Roman" charset="0"/>
                <a:cs typeface="Times New Roman" charset="0"/>
              </a:rPr>
              <a:t> Within your Java program, there may be times when you have multiple threads working on a similar task.  In such cases, you may find it convenient to group threads by type, which then allows you to manipulate the group as a single entity.</a:t>
            </a:r>
          </a:p>
          <a:p>
            <a:pPr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sz="2000" dirty="0">
                <a:latin typeface="Times New Roman" charset="0"/>
                <a:cs typeface="Times New Roman" charset="0"/>
              </a:rPr>
              <a:t> For example, suppose you have a number of animation threads that you need to pause based on user input. You can group these threads into a single-thread group and then suspend all with one function call.</a:t>
            </a:r>
          </a:p>
          <a:p>
            <a:pPr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sz="2000" dirty="0">
                <a:latin typeface="Times New Roman" charset="0"/>
                <a:cs typeface="Times New Roman" charset="0"/>
              </a:rPr>
              <a:t> Class </a:t>
            </a:r>
            <a:r>
              <a:rPr lang="en-US" altLang="en-US" b="1" dirty="0" err="1">
                <a:latin typeface="Times New Roman" charset="0"/>
                <a:cs typeface="Times New Roman" charset="0"/>
              </a:rPr>
              <a:t>ThreadGroup</a:t>
            </a:r>
            <a:r>
              <a:rPr lang="en-US" altLang="en-US" sz="2000" dirty="0">
                <a:latin typeface="Times New Roman" charset="0"/>
                <a:cs typeface="Times New Roman" charset="0"/>
              </a:rPr>
              <a:t> has methods for creating and manipulating thread groups. This class provides the constructors:</a:t>
            </a:r>
          </a:p>
          <a:p>
            <a:pPr lvl="1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sz="2000" dirty="0">
                <a:latin typeface="Courier" pitchFamily="49" charset="0"/>
                <a:cs typeface="Times New Roman" charset="0"/>
              </a:rPr>
              <a:t> public </a:t>
            </a:r>
            <a:r>
              <a:rPr lang="en-US" altLang="en-US" sz="2000" dirty="0" err="1">
                <a:latin typeface="Courier" pitchFamily="49" charset="0"/>
                <a:cs typeface="Times New Roman" charset="0"/>
              </a:rPr>
              <a:t>ThreadGroup</a:t>
            </a:r>
            <a:r>
              <a:rPr lang="en-US" altLang="en-US" sz="2000" dirty="0">
                <a:latin typeface="Courier" pitchFamily="49" charset="0"/>
                <a:cs typeface="Times New Roman" charset="0"/>
              </a:rPr>
              <a:t>(String </a:t>
            </a:r>
            <a:r>
              <a:rPr lang="en-US" altLang="en-US" sz="2000" dirty="0" err="1">
                <a:latin typeface="Courier" pitchFamily="49" charset="0"/>
                <a:cs typeface="Times New Roman" charset="0"/>
              </a:rPr>
              <a:t>groupName</a:t>
            </a:r>
            <a:r>
              <a:rPr lang="en-US" altLang="en-US" sz="2000" dirty="0">
                <a:latin typeface="Courier" pitchFamily="49" charset="0"/>
                <a:cs typeface="Times New Roman" charset="0"/>
              </a:rPr>
              <a:t>)</a:t>
            </a:r>
          </a:p>
          <a:p>
            <a:pPr lvl="1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sz="2000" dirty="0">
                <a:latin typeface="Times New Roman" charset="0"/>
                <a:cs typeface="Times New Roman" charset="0"/>
              </a:rPr>
              <a:t> Constructs a </a:t>
            </a:r>
            <a:r>
              <a:rPr lang="en-US" altLang="en-US" sz="2000" dirty="0" err="1">
                <a:latin typeface="Times New Roman" charset="0"/>
                <a:cs typeface="Times New Roman" charset="0"/>
              </a:rPr>
              <a:t>ThreadGroup</a:t>
            </a:r>
            <a:r>
              <a:rPr lang="en-US" altLang="en-US" sz="2000" dirty="0">
                <a:latin typeface="Times New Roman" charset="0"/>
                <a:cs typeface="Times New Roman" charset="0"/>
              </a:rPr>
              <a:t> with name </a:t>
            </a:r>
            <a:r>
              <a:rPr lang="en-US" altLang="en-US" sz="2000" dirty="0" err="1">
                <a:latin typeface="Times New Roman" charset="0"/>
                <a:cs typeface="Times New Roman" charset="0"/>
              </a:rPr>
              <a:t>groupName</a:t>
            </a:r>
            <a:r>
              <a:rPr lang="en-US" altLang="en-US" sz="2000" dirty="0">
                <a:latin typeface="Times New Roman" charset="0"/>
                <a:cs typeface="Times New Roman" charset="0"/>
              </a:rPr>
              <a:t>.</a:t>
            </a:r>
          </a:p>
          <a:p>
            <a:pPr lvl="1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sz="2000" dirty="0">
                <a:latin typeface="Courier" pitchFamily="49" charset="0"/>
                <a:cs typeface="Times New Roman" charset="0"/>
              </a:rPr>
              <a:t> public </a:t>
            </a:r>
            <a:r>
              <a:rPr lang="en-US" altLang="en-US" sz="2000" dirty="0" err="1">
                <a:latin typeface="Courier" pitchFamily="49" charset="0"/>
                <a:cs typeface="Times New Roman" charset="0"/>
              </a:rPr>
              <a:t>ThreadGroup</a:t>
            </a:r>
            <a:r>
              <a:rPr lang="en-US" altLang="en-US" sz="2000" dirty="0">
                <a:latin typeface="Courier" pitchFamily="49" charset="0"/>
                <a:cs typeface="Times New Roman" charset="0"/>
              </a:rPr>
              <a:t>(</a:t>
            </a:r>
            <a:r>
              <a:rPr lang="en-US" altLang="en-US" sz="2000" dirty="0" err="1">
                <a:latin typeface="Courier" pitchFamily="49" charset="0"/>
                <a:cs typeface="Times New Roman" charset="0"/>
              </a:rPr>
              <a:t>ThreadGroup</a:t>
            </a:r>
            <a:r>
              <a:rPr lang="en-US" altLang="en-US" sz="2000" dirty="0">
                <a:latin typeface="Courier" pitchFamily="49" charset="0"/>
                <a:cs typeface="Times New Roman" charset="0"/>
              </a:rPr>
              <a:t> parent, String child)</a:t>
            </a:r>
          </a:p>
          <a:p>
            <a:pPr lvl="1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sz="2000" dirty="0">
                <a:latin typeface="Times New Roman" charset="0"/>
                <a:cs typeface="Times New Roman" charset="0"/>
              </a:rPr>
              <a:t> Constructs a child </a:t>
            </a:r>
            <a:r>
              <a:rPr lang="en-US" altLang="en-US" sz="2000" b="1" dirty="0" err="1">
                <a:latin typeface="Times New Roman" charset="0"/>
                <a:cs typeface="Times New Roman" charset="0"/>
              </a:rPr>
              <a:t>ThreadGroup</a:t>
            </a:r>
            <a:r>
              <a:rPr lang="en-US" altLang="en-US" sz="2000" dirty="0">
                <a:latin typeface="Times New Roman" charset="0"/>
                <a:cs typeface="Times New Roman" charset="0"/>
              </a:rPr>
              <a:t> of </a:t>
            </a:r>
            <a:r>
              <a:rPr lang="en-US" altLang="en-US" sz="2000" dirty="0">
                <a:latin typeface="Courier" pitchFamily="49" charset="0"/>
                <a:cs typeface="Times New Roman" charset="0"/>
              </a:rPr>
              <a:t>parent</a:t>
            </a:r>
            <a:r>
              <a:rPr lang="en-US" altLang="en-US" sz="2000" dirty="0">
                <a:latin typeface="Times New Roman" charset="0"/>
                <a:cs typeface="Times New Roman" charset="0"/>
              </a:rPr>
              <a:t> called </a:t>
            </a:r>
            <a:r>
              <a:rPr lang="en-US" altLang="en-US" sz="2000" dirty="0">
                <a:latin typeface="Courier" pitchFamily="49" charset="0"/>
                <a:cs typeface="Times New Roman" charset="0"/>
              </a:rPr>
              <a:t>child</a:t>
            </a:r>
          </a:p>
          <a:p>
            <a:pPr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sz="2000" dirty="0">
                <a:latin typeface="Times New Roman" charset="0"/>
                <a:cs typeface="Times New Roman" charset="0"/>
              </a:rPr>
              <a:t> The second constructor above shows that a thread group can be the parent thread group to a child thread group.</a:t>
            </a:r>
          </a:p>
          <a:p>
            <a:pPr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sz="2000" dirty="0">
                <a:latin typeface="Times New Roman" charset="0"/>
                <a:cs typeface="Times New Roman" charset="0"/>
              </a:rPr>
              <a:t> The following example demonstrate the use of some methods of the </a:t>
            </a:r>
            <a:r>
              <a:rPr lang="en-US" altLang="en-US" sz="2000" b="1" dirty="0" err="1">
                <a:latin typeface="Times New Roman" charset="0"/>
                <a:cs typeface="Times New Roman" charset="0"/>
              </a:rPr>
              <a:t>ThreadGroup</a:t>
            </a:r>
            <a:r>
              <a:rPr lang="en-US" altLang="en-US" sz="2000" dirty="0">
                <a:latin typeface="Times New Roman" charset="0"/>
                <a:cs typeface="Times New Roman" charset="0"/>
              </a:rPr>
              <a:t> class.</a:t>
            </a:r>
          </a:p>
        </p:txBody>
      </p:sp>
    </p:spTree>
    <p:extLst>
      <p:ext uri="{BB962C8B-B14F-4D97-AF65-F5344CB8AC3E}">
        <p14:creationId xmlns:p14="http://schemas.microsoft.com/office/powerpoint/2010/main" val="189670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cs typeface="Times New Roman" charset="0"/>
              </a:rPr>
              <a:t>Thread Groups: A Pictorial View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331200" y="6553200"/>
            <a:ext cx="38608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Threads (Extra Lecture)</a:t>
            </a:r>
          </a:p>
        </p:txBody>
      </p:sp>
      <p:pic>
        <p:nvPicPr>
          <p:cNvPr id="6" name="Picture 6" descr="ThreadGroupFigure"/>
          <p:cNvPicPr>
            <a:picLocks noChangeAspect="1" noChangeArrowheads="1"/>
          </p:cNvPicPr>
          <p:nvPr/>
        </p:nvPicPr>
        <p:blipFill>
          <a:blip r:embed="rId2">
            <a:lum bright="100000"/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340" y="1468438"/>
            <a:ext cx="5564187" cy="3919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864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842933" y="6553200"/>
            <a:ext cx="38608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Threads (Extra Lecture)</a:t>
            </a:r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0087" y="313697"/>
            <a:ext cx="10515600" cy="1182688"/>
          </a:xfrm>
        </p:spPr>
        <p:txBody>
          <a:bodyPr/>
          <a:lstStyle/>
          <a:p>
            <a:r>
              <a:rPr lang="en-US" altLang="en-US" sz="3200" b="1" dirty="0">
                <a:cs typeface="Times New Roman" charset="0"/>
              </a:rPr>
              <a:t>Daemon Threads</a:t>
            </a:r>
          </a:p>
        </p:txBody>
      </p:sp>
      <p:sp>
        <p:nvSpPr>
          <p:cNvPr id="246787" name="Rectangle 3"/>
          <p:cNvSpPr>
            <a:spLocks noChangeArrowheads="1"/>
          </p:cNvSpPr>
          <p:nvPr/>
        </p:nvSpPr>
        <p:spPr bwMode="auto">
          <a:xfrm>
            <a:off x="530087" y="1278182"/>
            <a:ext cx="10893288" cy="4819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sz="2400" dirty="0">
                <a:latin typeface="Times New Roman" charset="0"/>
                <a:cs typeface="Times New Roman" charset="0"/>
              </a:rPr>
              <a:t> A </a:t>
            </a:r>
            <a:r>
              <a:rPr lang="en-US" altLang="en-US" sz="2400" i="1" dirty="0">
                <a:latin typeface="Times New Roman" charset="0"/>
                <a:cs typeface="Times New Roman" charset="0"/>
              </a:rPr>
              <a:t>daemon thread</a:t>
            </a:r>
            <a:r>
              <a:rPr lang="en-US" altLang="en-US" sz="2400" dirty="0">
                <a:latin typeface="Times New Roman" charset="0"/>
                <a:cs typeface="Times New Roman" charset="0"/>
              </a:rPr>
              <a:t> is a thread that runs for the benefit of other threads. A typical example of a daemon thread in Java is the garbage collector.</a:t>
            </a:r>
          </a:p>
          <a:p>
            <a:pPr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sz="2400" dirty="0" smtClean="0">
                <a:latin typeface="Times New Roman" charset="0"/>
                <a:cs typeface="Times New Roman" charset="0"/>
              </a:rPr>
              <a:t> </a:t>
            </a:r>
            <a:r>
              <a:rPr lang="en-US" altLang="en-US" sz="2400" dirty="0">
                <a:latin typeface="Times New Roman" charset="0"/>
                <a:cs typeface="Times New Roman" charset="0"/>
              </a:rPr>
              <a:t>Daemon threads run in the background (I.e., when processor time is available that would otherwise go to waste).</a:t>
            </a:r>
          </a:p>
          <a:p>
            <a:pPr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sz="2400" dirty="0" smtClean="0">
                <a:latin typeface="Times New Roman" charset="0"/>
                <a:cs typeface="Times New Roman" charset="0"/>
              </a:rPr>
              <a:t> </a:t>
            </a:r>
            <a:r>
              <a:rPr lang="en-US" altLang="en-US" sz="2400" dirty="0">
                <a:latin typeface="Times New Roman" charset="0"/>
                <a:cs typeface="Times New Roman" charset="0"/>
              </a:rPr>
              <a:t>Unlike other threads, if daemon threads are the only threads that are running, the program will exit because the daemons have no other threads to serve. Non-daemon threads are conventional user threads.</a:t>
            </a:r>
          </a:p>
          <a:p>
            <a:pPr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sz="2400" dirty="0" smtClean="0">
                <a:latin typeface="Times New Roman" charset="0"/>
                <a:cs typeface="Times New Roman" charset="0"/>
              </a:rPr>
              <a:t> </a:t>
            </a:r>
            <a:r>
              <a:rPr lang="en-US" altLang="en-US" sz="2400" dirty="0">
                <a:latin typeface="Times New Roman" charset="0"/>
                <a:cs typeface="Times New Roman" charset="0"/>
              </a:rPr>
              <a:t>Depending on your program’s purpose, there may be times when you need to create your own daemon threads. In such cases you use the method call </a:t>
            </a:r>
            <a:r>
              <a:rPr lang="en-US" altLang="en-US" sz="2400" dirty="0" err="1">
                <a:latin typeface="Courier" pitchFamily="49" charset="0"/>
                <a:cs typeface="Times New Roman" charset="0"/>
              </a:rPr>
              <a:t>myThread.setDaemon</a:t>
            </a:r>
            <a:r>
              <a:rPr lang="en-US" altLang="en-US" sz="2400" dirty="0">
                <a:latin typeface="Courier" pitchFamily="49" charset="0"/>
                <a:cs typeface="Times New Roman" charset="0"/>
              </a:rPr>
              <a:t>(true)</a:t>
            </a:r>
            <a:r>
              <a:rPr lang="en-US" altLang="en-US" sz="2400" dirty="0">
                <a:latin typeface="Times New Roman" charset="0"/>
                <a:cs typeface="Times New Roman" charset="0"/>
              </a:rPr>
              <a:t> to designate </a:t>
            </a:r>
            <a:r>
              <a:rPr lang="en-US" altLang="en-US" sz="2400" dirty="0" err="1">
                <a:latin typeface="Courier" pitchFamily="49" charset="0"/>
                <a:cs typeface="Times New Roman" charset="0"/>
              </a:rPr>
              <a:t>myThread</a:t>
            </a:r>
            <a:r>
              <a:rPr lang="en-US" altLang="en-US" sz="2400" dirty="0">
                <a:latin typeface="Times New Roman" charset="0"/>
                <a:cs typeface="Times New Roman" charset="0"/>
              </a:rPr>
              <a:t> as daemon.</a:t>
            </a:r>
          </a:p>
          <a:p>
            <a:pPr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sz="2400" dirty="0" smtClean="0">
                <a:latin typeface="Times New Roman" charset="0"/>
                <a:cs typeface="Times New Roman" charset="0"/>
              </a:rPr>
              <a:t> </a:t>
            </a:r>
            <a:r>
              <a:rPr lang="en-US" altLang="en-US" sz="2400" dirty="0">
                <a:latin typeface="Times New Roman" charset="0"/>
                <a:cs typeface="Times New Roman" charset="0"/>
              </a:rPr>
              <a:t>If a thread is to be a daemon, it must be set as such before its </a:t>
            </a:r>
            <a:r>
              <a:rPr lang="en-US" altLang="en-US" sz="2400" dirty="0">
                <a:latin typeface="Courier" pitchFamily="49" charset="0"/>
                <a:cs typeface="Times New Roman" charset="0"/>
              </a:rPr>
              <a:t>start()</a:t>
            </a:r>
            <a:r>
              <a:rPr lang="en-US" altLang="en-US" sz="2400" dirty="0">
                <a:latin typeface="Times New Roman" charset="0"/>
                <a:cs typeface="Times New Roman" charset="0"/>
              </a:rPr>
              <a:t> method is called or an </a:t>
            </a:r>
            <a:r>
              <a:rPr lang="en-US" altLang="en-US" sz="2400" b="1" dirty="0" err="1">
                <a:latin typeface="Times New Roman" charset="0"/>
                <a:cs typeface="Times New Roman" charset="0"/>
              </a:rPr>
              <a:t>IllegalThreadStateException</a:t>
            </a:r>
            <a:r>
              <a:rPr lang="en-US" altLang="en-US" sz="2400" dirty="0">
                <a:latin typeface="Times New Roman" charset="0"/>
                <a:cs typeface="Times New Roman" charset="0"/>
              </a:rPr>
              <a:t> is thrown.</a:t>
            </a:r>
          </a:p>
        </p:txBody>
      </p:sp>
    </p:spTree>
    <p:extLst>
      <p:ext uri="{BB962C8B-B14F-4D97-AF65-F5344CB8AC3E}">
        <p14:creationId xmlns:p14="http://schemas.microsoft.com/office/powerpoint/2010/main" val="405486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Garbage Collection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Merupakan</a:t>
            </a:r>
            <a:r>
              <a:rPr lang="en-AU" dirty="0" smtClean="0"/>
              <a:t> </a:t>
            </a:r>
            <a:r>
              <a:rPr lang="en-AU" dirty="0" err="1" smtClean="0"/>
              <a:t>cara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destroy object yang </a:t>
            </a:r>
            <a:r>
              <a:rPr lang="en-AU" dirty="0" err="1" smtClean="0"/>
              <a:t>sudah</a:t>
            </a:r>
            <a:r>
              <a:rPr lang="en-AU" dirty="0" smtClean="0"/>
              <a:t> 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digunakan</a:t>
            </a:r>
            <a:endParaRPr lang="en-AU" dirty="0" smtClean="0"/>
          </a:p>
          <a:p>
            <a:r>
              <a:rPr lang="en-AU" dirty="0" err="1" smtClean="0"/>
              <a:t>Pada</a:t>
            </a:r>
            <a:r>
              <a:rPr lang="en-AU" dirty="0" smtClean="0"/>
              <a:t> C </a:t>
            </a:r>
            <a:r>
              <a:rPr lang="en-AU" dirty="0" err="1" smtClean="0"/>
              <a:t>digunakan</a:t>
            </a:r>
            <a:r>
              <a:rPr lang="en-AU" dirty="0" smtClean="0"/>
              <a:t> method free()</a:t>
            </a:r>
          </a:p>
          <a:p>
            <a:r>
              <a:rPr lang="en-AU" dirty="0" err="1" smtClean="0"/>
              <a:t>Pada</a:t>
            </a:r>
            <a:r>
              <a:rPr lang="en-AU" dirty="0" smtClean="0"/>
              <a:t> C++ </a:t>
            </a:r>
            <a:r>
              <a:rPr lang="en-AU" dirty="0" err="1" smtClean="0"/>
              <a:t>digunakan</a:t>
            </a:r>
            <a:r>
              <a:rPr lang="en-AU" dirty="0" smtClean="0"/>
              <a:t> method delete()</a:t>
            </a:r>
          </a:p>
          <a:p>
            <a:r>
              <a:rPr lang="en-AU" dirty="0" err="1" smtClean="0"/>
              <a:t>Namun</a:t>
            </a:r>
            <a:r>
              <a:rPr lang="en-AU" dirty="0" smtClean="0"/>
              <a:t> java </a:t>
            </a:r>
            <a:r>
              <a:rPr lang="en-AU" dirty="0" err="1" smtClean="0"/>
              <a:t>melakukannya</a:t>
            </a:r>
            <a:r>
              <a:rPr lang="en-AU" dirty="0" smtClean="0"/>
              <a:t> </a:t>
            </a:r>
            <a:r>
              <a:rPr lang="en-AU" dirty="0" err="1" smtClean="0"/>
              <a:t>secara</a:t>
            </a:r>
            <a:r>
              <a:rPr lang="en-AU" dirty="0" smtClean="0"/>
              <a:t> </a:t>
            </a:r>
            <a:r>
              <a:rPr lang="en-AU" dirty="0" err="1" smtClean="0"/>
              <a:t>otomatis</a:t>
            </a:r>
            <a:r>
              <a:rPr lang="en-AU" dirty="0" smtClean="0"/>
              <a:t> </a:t>
            </a:r>
            <a:r>
              <a:rPr lang="en-AU" dirty="0" err="1" smtClean="0"/>
              <a:t>tanpa</a:t>
            </a:r>
            <a:r>
              <a:rPr lang="en-AU" dirty="0" smtClean="0"/>
              <a:t> </a:t>
            </a:r>
            <a:r>
              <a:rPr lang="en-AU" dirty="0" err="1" smtClean="0"/>
              <a:t>memanggil</a:t>
            </a:r>
            <a:r>
              <a:rPr lang="en-AU" dirty="0" smtClean="0"/>
              <a:t> method </a:t>
            </a:r>
            <a:r>
              <a:rPr lang="en-AU" dirty="0" err="1" smtClean="0"/>
              <a:t>apapun</a:t>
            </a:r>
            <a:r>
              <a:rPr lang="en-AU" dirty="0" smtClean="0"/>
              <a:t>.</a:t>
            </a:r>
          </a:p>
          <a:p>
            <a:r>
              <a:rPr lang="en-AU" dirty="0" err="1" smtClean="0"/>
              <a:t>Keuntungan</a:t>
            </a:r>
            <a:r>
              <a:rPr lang="en-AU" dirty="0" smtClean="0"/>
              <a:t> Garbage Collection </a:t>
            </a:r>
            <a:r>
              <a:rPr lang="en-AU" dirty="0" err="1" smtClean="0"/>
              <a:t>pada</a:t>
            </a:r>
            <a:r>
              <a:rPr lang="en-AU" dirty="0" smtClean="0"/>
              <a:t> Java</a:t>
            </a:r>
          </a:p>
          <a:p>
            <a:pPr lvl="1"/>
            <a:r>
              <a:rPr lang="en-AU" dirty="0" err="1" smtClean="0"/>
              <a:t>Menyebabkan</a:t>
            </a:r>
            <a:r>
              <a:rPr lang="en-AU" dirty="0" smtClean="0"/>
              <a:t> java </a:t>
            </a:r>
            <a:r>
              <a:rPr lang="en-AU" dirty="0" err="1" smtClean="0"/>
              <a:t>memiliki</a:t>
            </a:r>
            <a:r>
              <a:rPr lang="en-AU" dirty="0" smtClean="0"/>
              <a:t> </a:t>
            </a:r>
            <a:r>
              <a:rPr lang="en-AU" dirty="0" err="1" smtClean="0"/>
              <a:t>efisiensi</a:t>
            </a:r>
            <a:r>
              <a:rPr lang="en-AU" dirty="0" smtClean="0"/>
              <a:t> memory yang </a:t>
            </a:r>
            <a:r>
              <a:rPr lang="en-AU" dirty="0" err="1" smtClean="0"/>
              <a:t>baik</a:t>
            </a:r>
            <a:endParaRPr lang="en-AU" dirty="0" smtClean="0"/>
          </a:p>
          <a:p>
            <a:pPr lvl="1"/>
            <a:r>
              <a:rPr lang="en-AU" dirty="0" err="1" smtClean="0"/>
              <a:t>Dilakukan</a:t>
            </a:r>
            <a:r>
              <a:rPr lang="en-AU" dirty="0" smtClean="0"/>
              <a:t> </a:t>
            </a:r>
            <a:r>
              <a:rPr lang="en-AU" dirty="0" err="1" smtClean="0"/>
              <a:t>otomatis</a:t>
            </a:r>
            <a:r>
              <a:rPr lang="en-AU" dirty="0" smtClean="0"/>
              <a:t> </a:t>
            </a:r>
            <a:r>
              <a:rPr lang="en-AU" dirty="0" err="1" smtClean="0"/>
              <a:t>oleh</a:t>
            </a:r>
            <a:r>
              <a:rPr lang="en-AU" dirty="0" smtClean="0"/>
              <a:t> JVM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1611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Garbage Collection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656438" cy="4351338"/>
          </a:xfrm>
        </p:spPr>
        <p:txBody>
          <a:bodyPr/>
          <a:lstStyle/>
          <a:p>
            <a:r>
              <a:rPr lang="en-AU" dirty="0" smtClean="0"/>
              <a:t>finalize()</a:t>
            </a:r>
          </a:p>
          <a:p>
            <a:pPr lvl="1"/>
            <a:r>
              <a:rPr lang="en-AU" dirty="0" err="1" smtClean="0"/>
              <a:t>Merupakan</a:t>
            </a:r>
            <a:r>
              <a:rPr lang="en-AU" dirty="0" smtClean="0"/>
              <a:t> method yang </a:t>
            </a:r>
            <a:r>
              <a:rPr lang="en-AU" dirty="0" err="1" smtClean="0"/>
              <a:t>dijalankan</a:t>
            </a:r>
            <a:r>
              <a:rPr lang="en-AU" dirty="0" smtClean="0"/>
              <a:t> </a:t>
            </a:r>
            <a:r>
              <a:rPr lang="en-AU" dirty="0" err="1" smtClean="0"/>
              <a:t>ketika</a:t>
            </a:r>
            <a:r>
              <a:rPr lang="en-AU" dirty="0" smtClean="0"/>
              <a:t> garbage collector </a:t>
            </a:r>
            <a:r>
              <a:rPr lang="en-AU" dirty="0" err="1" smtClean="0"/>
              <a:t>dijalankan</a:t>
            </a:r>
            <a:endParaRPr lang="en-AU" dirty="0" smtClean="0"/>
          </a:p>
          <a:p>
            <a:r>
              <a:rPr lang="en-AU" dirty="0" err="1" smtClean="0"/>
              <a:t>gc</a:t>
            </a:r>
            <a:r>
              <a:rPr lang="en-AU" dirty="0" smtClean="0"/>
              <a:t>()</a:t>
            </a:r>
          </a:p>
          <a:p>
            <a:pPr lvl="1"/>
            <a:r>
              <a:rPr lang="en-AU" dirty="0" smtClean="0"/>
              <a:t>Method </a:t>
            </a:r>
            <a:r>
              <a:rPr lang="en-AU" dirty="0" err="1" smtClean="0"/>
              <a:t>gc</a:t>
            </a:r>
            <a:r>
              <a:rPr lang="en-AU" dirty="0" smtClean="0"/>
              <a:t>() </a:t>
            </a:r>
            <a:r>
              <a:rPr lang="en-AU" dirty="0" err="1" smtClean="0"/>
              <a:t>dalah</a:t>
            </a:r>
            <a:r>
              <a:rPr lang="en-AU" dirty="0" smtClean="0"/>
              <a:t> method yang </a:t>
            </a:r>
            <a:r>
              <a:rPr lang="en-AU" dirty="0" err="1" smtClean="0"/>
              <a:t>digunakan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mengaktifkan</a:t>
            </a:r>
            <a:r>
              <a:rPr lang="en-AU" dirty="0" smtClean="0"/>
              <a:t> garbage collector</a:t>
            </a:r>
          </a:p>
          <a:p>
            <a:pPr lvl="1"/>
            <a:r>
              <a:rPr lang="en-AU" dirty="0" err="1" smtClean="0"/>
              <a:t>Dapat</a:t>
            </a:r>
            <a:r>
              <a:rPr lang="en-AU" dirty="0" smtClean="0"/>
              <a:t> </a:t>
            </a:r>
            <a:r>
              <a:rPr lang="en-AU" dirty="0" err="1" smtClean="0"/>
              <a:t>digunakan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cleanup</a:t>
            </a:r>
            <a:r>
              <a:rPr lang="en-AU" dirty="0" smtClean="0"/>
              <a:t> processing</a:t>
            </a:r>
          </a:p>
          <a:p>
            <a:endParaRPr lang="en-AU" dirty="0" smtClean="0"/>
          </a:p>
          <a:p>
            <a:pPr lvl="1"/>
            <a:endParaRPr lang="en-AU" dirty="0" smtClean="0"/>
          </a:p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5090984" y="2067696"/>
            <a:ext cx="6985686" cy="3838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dirty="0" err="1"/>
              <a:t>public</a:t>
            </a:r>
            <a:r>
              <a:rPr lang="id-ID" dirty="0"/>
              <a:t> </a:t>
            </a:r>
            <a:r>
              <a:rPr lang="id-ID" b="1" dirty="0" err="1"/>
              <a:t>class</a:t>
            </a:r>
            <a:r>
              <a:rPr lang="id-ID" dirty="0"/>
              <a:t> TestGarbage1{  </a:t>
            </a:r>
          </a:p>
          <a:p>
            <a:r>
              <a:rPr lang="id-ID" dirty="0"/>
              <a:t> </a:t>
            </a:r>
            <a:r>
              <a:rPr lang="en-AU" dirty="0" smtClean="0"/>
              <a:t>  </a:t>
            </a:r>
            <a:r>
              <a:rPr lang="id-ID" b="1" dirty="0" err="1" smtClean="0"/>
              <a:t>public</a:t>
            </a:r>
            <a:r>
              <a:rPr lang="id-ID" dirty="0"/>
              <a:t> </a:t>
            </a:r>
            <a:r>
              <a:rPr lang="id-ID" b="1" dirty="0" err="1"/>
              <a:t>void</a:t>
            </a:r>
            <a:r>
              <a:rPr lang="id-ID" dirty="0"/>
              <a:t> </a:t>
            </a:r>
            <a:r>
              <a:rPr lang="id-ID" dirty="0" err="1"/>
              <a:t>finalize</a:t>
            </a:r>
            <a:r>
              <a:rPr lang="id-ID" dirty="0"/>
              <a:t>(){</a:t>
            </a:r>
            <a:r>
              <a:rPr lang="id-ID" dirty="0" err="1"/>
              <a:t>System.out.println</a:t>
            </a:r>
            <a:r>
              <a:rPr lang="id-ID" dirty="0"/>
              <a:t>("</a:t>
            </a:r>
            <a:r>
              <a:rPr lang="id-ID" dirty="0" err="1"/>
              <a:t>object</a:t>
            </a:r>
            <a:r>
              <a:rPr lang="id-ID" dirty="0"/>
              <a:t> </a:t>
            </a:r>
            <a:r>
              <a:rPr lang="id-ID" dirty="0" err="1"/>
              <a:t>is</a:t>
            </a:r>
            <a:r>
              <a:rPr lang="id-ID" dirty="0"/>
              <a:t> </a:t>
            </a:r>
            <a:r>
              <a:rPr lang="id-ID" dirty="0" err="1"/>
              <a:t>garbage</a:t>
            </a:r>
            <a:r>
              <a:rPr lang="id-ID" dirty="0"/>
              <a:t> </a:t>
            </a:r>
            <a:r>
              <a:rPr lang="id-ID" dirty="0" err="1"/>
              <a:t>collected</a:t>
            </a:r>
            <a:r>
              <a:rPr lang="id-ID" dirty="0"/>
              <a:t>");}  </a:t>
            </a:r>
          </a:p>
          <a:p>
            <a:r>
              <a:rPr lang="id-ID" dirty="0"/>
              <a:t> </a:t>
            </a:r>
            <a:r>
              <a:rPr lang="en-AU" dirty="0" smtClean="0"/>
              <a:t>  </a:t>
            </a:r>
            <a:r>
              <a:rPr lang="id-ID" b="1" dirty="0" err="1" smtClean="0"/>
              <a:t>public</a:t>
            </a:r>
            <a:r>
              <a:rPr lang="id-ID" dirty="0"/>
              <a:t> </a:t>
            </a:r>
            <a:r>
              <a:rPr lang="id-ID" b="1" dirty="0" err="1"/>
              <a:t>static</a:t>
            </a:r>
            <a:r>
              <a:rPr lang="id-ID" dirty="0"/>
              <a:t> </a:t>
            </a:r>
            <a:r>
              <a:rPr lang="id-ID" b="1" dirty="0" err="1"/>
              <a:t>void</a:t>
            </a:r>
            <a:r>
              <a:rPr lang="id-ID" dirty="0"/>
              <a:t> main(</a:t>
            </a:r>
            <a:r>
              <a:rPr lang="id-ID" dirty="0" err="1"/>
              <a:t>String</a:t>
            </a:r>
            <a:r>
              <a:rPr lang="id-ID" dirty="0"/>
              <a:t> </a:t>
            </a:r>
            <a:r>
              <a:rPr lang="id-ID" dirty="0" err="1"/>
              <a:t>args</a:t>
            </a:r>
            <a:r>
              <a:rPr lang="id-ID" dirty="0"/>
              <a:t>[]){  </a:t>
            </a:r>
          </a:p>
          <a:p>
            <a:r>
              <a:rPr lang="id-ID" dirty="0"/>
              <a:t>  </a:t>
            </a:r>
            <a:r>
              <a:rPr lang="en-AU" dirty="0" smtClean="0"/>
              <a:t>    </a:t>
            </a:r>
            <a:r>
              <a:rPr lang="id-ID" dirty="0" smtClean="0"/>
              <a:t>TestGarbage1</a:t>
            </a:r>
            <a:r>
              <a:rPr lang="id-ID" dirty="0"/>
              <a:t> s1=</a:t>
            </a:r>
            <a:r>
              <a:rPr lang="id-ID" b="1" dirty="0" err="1"/>
              <a:t>new</a:t>
            </a:r>
            <a:r>
              <a:rPr lang="id-ID" dirty="0"/>
              <a:t> TestGarbage1();  </a:t>
            </a:r>
          </a:p>
          <a:p>
            <a:r>
              <a:rPr lang="id-ID" dirty="0"/>
              <a:t>  </a:t>
            </a:r>
            <a:r>
              <a:rPr lang="en-AU" dirty="0" smtClean="0"/>
              <a:t>    </a:t>
            </a:r>
            <a:r>
              <a:rPr lang="id-ID" dirty="0" smtClean="0"/>
              <a:t>TestGarbage1</a:t>
            </a:r>
            <a:r>
              <a:rPr lang="id-ID" dirty="0"/>
              <a:t> s2=</a:t>
            </a:r>
            <a:r>
              <a:rPr lang="id-ID" b="1" dirty="0" err="1"/>
              <a:t>new</a:t>
            </a:r>
            <a:r>
              <a:rPr lang="id-ID" dirty="0"/>
              <a:t> TestGarbage1();  </a:t>
            </a:r>
          </a:p>
          <a:p>
            <a:r>
              <a:rPr lang="id-ID" dirty="0"/>
              <a:t>  </a:t>
            </a:r>
            <a:r>
              <a:rPr lang="en-AU" dirty="0" smtClean="0"/>
              <a:t>    </a:t>
            </a:r>
            <a:r>
              <a:rPr lang="id-ID" dirty="0" smtClean="0"/>
              <a:t>s1=</a:t>
            </a:r>
            <a:r>
              <a:rPr lang="id-ID" b="1" dirty="0" err="1" smtClean="0"/>
              <a:t>null</a:t>
            </a:r>
            <a:r>
              <a:rPr lang="id-ID" dirty="0"/>
              <a:t>;  </a:t>
            </a:r>
          </a:p>
          <a:p>
            <a:r>
              <a:rPr lang="id-ID" dirty="0"/>
              <a:t>  </a:t>
            </a:r>
            <a:r>
              <a:rPr lang="en-AU" dirty="0" smtClean="0"/>
              <a:t>    </a:t>
            </a:r>
            <a:r>
              <a:rPr lang="id-ID" dirty="0" smtClean="0"/>
              <a:t>s2=</a:t>
            </a:r>
            <a:r>
              <a:rPr lang="id-ID" b="1" dirty="0" err="1" smtClean="0"/>
              <a:t>null</a:t>
            </a:r>
            <a:r>
              <a:rPr lang="id-ID" dirty="0"/>
              <a:t>;  </a:t>
            </a:r>
          </a:p>
          <a:p>
            <a:r>
              <a:rPr lang="id-ID" dirty="0"/>
              <a:t>  </a:t>
            </a:r>
            <a:r>
              <a:rPr lang="en-AU" dirty="0" smtClean="0"/>
              <a:t>    </a:t>
            </a:r>
            <a:r>
              <a:rPr lang="id-ID" dirty="0" err="1" smtClean="0"/>
              <a:t>System.gc</a:t>
            </a:r>
            <a:r>
              <a:rPr lang="id-ID" dirty="0"/>
              <a:t>();  </a:t>
            </a:r>
          </a:p>
          <a:p>
            <a:r>
              <a:rPr lang="id-ID" dirty="0"/>
              <a:t> </a:t>
            </a:r>
            <a:r>
              <a:rPr lang="en-AU" dirty="0" smtClean="0"/>
              <a:t>  </a:t>
            </a:r>
            <a:r>
              <a:rPr lang="id-ID" dirty="0" smtClean="0"/>
              <a:t>}</a:t>
            </a:r>
            <a:r>
              <a:rPr lang="id-ID" dirty="0"/>
              <a:t>  </a:t>
            </a:r>
          </a:p>
          <a:p>
            <a:r>
              <a:rPr lang="id-ID" dirty="0"/>
              <a:t>} </a:t>
            </a:r>
          </a:p>
        </p:txBody>
      </p:sp>
    </p:spTree>
    <p:extLst>
      <p:ext uri="{BB962C8B-B14F-4D97-AF65-F5344CB8AC3E}">
        <p14:creationId xmlns:p14="http://schemas.microsoft.com/office/powerpoint/2010/main" val="324833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Multitasking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Saat</a:t>
            </a:r>
            <a:r>
              <a:rPr lang="en-AU" dirty="0" smtClean="0"/>
              <a:t> </a:t>
            </a:r>
            <a:r>
              <a:rPr lang="en-AU" dirty="0" err="1" smtClean="0"/>
              <a:t>ini</a:t>
            </a:r>
            <a:r>
              <a:rPr lang="en-AU" dirty="0" smtClean="0"/>
              <a:t> </a:t>
            </a:r>
            <a:r>
              <a:rPr lang="en-AU" dirty="0" err="1" smtClean="0"/>
              <a:t>komputer</a:t>
            </a:r>
            <a:r>
              <a:rPr lang="en-AU" dirty="0" smtClean="0"/>
              <a:t> </a:t>
            </a:r>
            <a:r>
              <a:rPr lang="en-AU" dirty="0" err="1" smtClean="0"/>
              <a:t>bukan</a:t>
            </a:r>
            <a:r>
              <a:rPr lang="en-AU" dirty="0" smtClean="0"/>
              <a:t> </a:t>
            </a:r>
            <a:r>
              <a:rPr lang="en-AU" dirty="0" err="1" smtClean="0"/>
              <a:t>hanya</a:t>
            </a:r>
            <a:r>
              <a:rPr lang="en-AU" dirty="0" smtClean="0"/>
              <a:t> </a:t>
            </a:r>
            <a:r>
              <a:rPr lang="en-AU" dirty="0" err="1" smtClean="0"/>
              <a:t>dituntut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dapat</a:t>
            </a:r>
            <a:r>
              <a:rPr lang="en-AU" dirty="0" smtClean="0"/>
              <a:t> </a:t>
            </a:r>
            <a:r>
              <a:rPr lang="en-AU" dirty="0" err="1" smtClean="0"/>
              <a:t>melakukan</a:t>
            </a:r>
            <a:r>
              <a:rPr lang="en-AU" dirty="0" smtClean="0"/>
              <a:t> </a:t>
            </a:r>
            <a:r>
              <a:rPr lang="en-AU" dirty="0" err="1" smtClean="0"/>
              <a:t>banyak</a:t>
            </a:r>
            <a:r>
              <a:rPr lang="en-AU" dirty="0" smtClean="0"/>
              <a:t> </a:t>
            </a:r>
            <a:r>
              <a:rPr lang="en-AU" dirty="0" err="1" smtClean="0"/>
              <a:t>pekerjaan</a:t>
            </a:r>
            <a:r>
              <a:rPr lang="en-AU" dirty="0" smtClean="0"/>
              <a:t> </a:t>
            </a:r>
            <a:r>
              <a:rPr lang="en-AU" dirty="0" err="1" smtClean="0"/>
              <a:t>dalam</a:t>
            </a:r>
            <a:r>
              <a:rPr lang="en-AU" dirty="0" smtClean="0"/>
              <a:t> </a:t>
            </a:r>
            <a:r>
              <a:rPr lang="en-AU" dirty="0" err="1" smtClean="0"/>
              <a:t>waktu</a:t>
            </a:r>
            <a:r>
              <a:rPr lang="en-AU" dirty="0" smtClean="0"/>
              <a:t> yang </a:t>
            </a:r>
            <a:r>
              <a:rPr lang="en-AU" dirty="0" err="1" smtClean="0"/>
              <a:t>cepat</a:t>
            </a:r>
            <a:r>
              <a:rPr lang="en-AU" dirty="0" smtClean="0"/>
              <a:t>. </a:t>
            </a:r>
            <a:r>
              <a:rPr lang="en-AU" dirty="0" err="1" smtClean="0"/>
              <a:t>Tapi</a:t>
            </a:r>
            <a:r>
              <a:rPr lang="en-AU" dirty="0" smtClean="0"/>
              <a:t> juga </a:t>
            </a:r>
            <a:r>
              <a:rPr lang="en-AU" dirty="0" err="1" smtClean="0"/>
              <a:t>dituntut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dapat</a:t>
            </a:r>
            <a:r>
              <a:rPr lang="en-AU" dirty="0" smtClean="0"/>
              <a:t> </a:t>
            </a:r>
            <a:r>
              <a:rPr lang="en-AU" dirty="0" err="1" smtClean="0"/>
              <a:t>melakukan</a:t>
            </a:r>
            <a:r>
              <a:rPr lang="en-AU" dirty="0" smtClean="0"/>
              <a:t> </a:t>
            </a:r>
            <a:r>
              <a:rPr lang="en-AU" dirty="0" err="1" smtClean="0"/>
              <a:t>beberapa</a:t>
            </a:r>
            <a:r>
              <a:rPr lang="en-AU" dirty="0" smtClean="0"/>
              <a:t> </a:t>
            </a:r>
            <a:r>
              <a:rPr lang="en-AU" dirty="0" err="1" smtClean="0"/>
              <a:t>pekerjaan</a:t>
            </a:r>
            <a:r>
              <a:rPr lang="en-AU" dirty="0" smtClean="0"/>
              <a:t> </a:t>
            </a:r>
            <a:r>
              <a:rPr lang="en-AU" dirty="0" err="1" smtClean="0"/>
              <a:t>sekaligus</a:t>
            </a:r>
            <a:r>
              <a:rPr lang="en-AU" dirty="0" smtClean="0"/>
              <a:t> </a:t>
            </a:r>
            <a:r>
              <a:rPr lang="en-AU" dirty="0" err="1" smtClean="0"/>
              <a:t>dalam</a:t>
            </a:r>
            <a:r>
              <a:rPr lang="en-AU" dirty="0" smtClean="0"/>
              <a:t> </a:t>
            </a:r>
            <a:r>
              <a:rPr lang="en-AU" dirty="0" err="1" smtClean="0"/>
              <a:t>satu</a:t>
            </a:r>
            <a:r>
              <a:rPr lang="en-AU" dirty="0" smtClean="0"/>
              <a:t> </a:t>
            </a:r>
            <a:r>
              <a:rPr lang="en-AU" dirty="0" err="1" smtClean="0"/>
              <a:t>waktu</a:t>
            </a:r>
            <a:r>
              <a:rPr lang="en-AU" dirty="0" smtClean="0"/>
              <a:t>.</a:t>
            </a:r>
          </a:p>
          <a:p>
            <a:r>
              <a:rPr lang="en-AU" dirty="0" smtClean="0"/>
              <a:t>Kita </a:t>
            </a:r>
            <a:r>
              <a:rPr lang="en-AU" dirty="0" err="1" smtClean="0"/>
              <a:t>sering</a:t>
            </a:r>
            <a:r>
              <a:rPr lang="en-AU" dirty="0" smtClean="0"/>
              <a:t> </a:t>
            </a:r>
            <a:r>
              <a:rPr lang="en-AU" dirty="0" err="1" smtClean="0"/>
              <a:t>melakukan</a:t>
            </a:r>
            <a:r>
              <a:rPr lang="en-AU" dirty="0" smtClean="0"/>
              <a:t> </a:t>
            </a:r>
            <a:r>
              <a:rPr lang="en-AU" dirty="0" err="1" smtClean="0"/>
              <a:t>aktifitas</a:t>
            </a:r>
            <a:r>
              <a:rPr lang="en-AU" dirty="0" smtClean="0"/>
              <a:t> browsing internet </a:t>
            </a:r>
            <a:r>
              <a:rPr lang="en-AU" dirty="0" err="1" smtClean="0"/>
              <a:t>atau</a:t>
            </a:r>
            <a:r>
              <a:rPr lang="en-AU" dirty="0" smtClean="0"/>
              <a:t> office work </a:t>
            </a: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 smtClean="0"/>
              <a:t>komputer</a:t>
            </a:r>
            <a:r>
              <a:rPr lang="en-AU" dirty="0" smtClean="0"/>
              <a:t>. </a:t>
            </a:r>
            <a:r>
              <a:rPr lang="en-AU" dirty="0" err="1" smtClean="0"/>
              <a:t>Disaat</a:t>
            </a:r>
            <a:r>
              <a:rPr lang="en-AU" dirty="0" smtClean="0"/>
              <a:t> </a:t>
            </a:r>
            <a:r>
              <a:rPr lang="en-AU" dirty="0" err="1" smtClean="0"/>
              <a:t>bersamaan</a:t>
            </a:r>
            <a:r>
              <a:rPr lang="en-AU" dirty="0" smtClean="0"/>
              <a:t> </a:t>
            </a:r>
            <a:r>
              <a:rPr lang="en-AU" dirty="0" err="1" smtClean="0"/>
              <a:t>kita</a:t>
            </a:r>
            <a:r>
              <a:rPr lang="en-AU" dirty="0" smtClean="0"/>
              <a:t> juga </a:t>
            </a:r>
            <a:r>
              <a:rPr lang="en-AU" dirty="0" err="1" smtClean="0"/>
              <a:t>mendengarkan</a:t>
            </a:r>
            <a:r>
              <a:rPr lang="en-AU" dirty="0" smtClean="0"/>
              <a:t> music </a:t>
            </a:r>
            <a:r>
              <a:rPr lang="en-AU" dirty="0" err="1" smtClean="0"/>
              <a:t>dengan</a:t>
            </a:r>
            <a:r>
              <a:rPr lang="en-AU" dirty="0" smtClean="0"/>
              <a:t> media player di </a:t>
            </a:r>
            <a:r>
              <a:rPr lang="en-AU" dirty="0" err="1" smtClean="0"/>
              <a:t>komputer</a:t>
            </a:r>
            <a:r>
              <a:rPr lang="en-AU" dirty="0" smtClean="0"/>
              <a:t>, </a:t>
            </a:r>
            <a:r>
              <a:rPr lang="en-AU" dirty="0" err="1" smtClean="0"/>
              <a:t>melakukan</a:t>
            </a:r>
            <a:r>
              <a:rPr lang="en-AU" dirty="0" smtClean="0"/>
              <a:t> proses printing, </a:t>
            </a:r>
            <a:r>
              <a:rPr lang="en-AU" dirty="0" err="1" smtClean="0"/>
              <a:t>melakukan</a:t>
            </a:r>
            <a:r>
              <a:rPr lang="en-AU" dirty="0" smtClean="0"/>
              <a:t> download,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pekerjaan</a:t>
            </a:r>
            <a:r>
              <a:rPr lang="en-AU" dirty="0" smtClean="0"/>
              <a:t> </a:t>
            </a:r>
            <a:r>
              <a:rPr lang="en-AU" dirty="0" err="1" smtClean="0"/>
              <a:t>lainnya</a:t>
            </a:r>
            <a:r>
              <a:rPr lang="en-AU" dirty="0" smtClean="0"/>
              <a:t>.</a:t>
            </a:r>
          </a:p>
          <a:p>
            <a:r>
              <a:rPr lang="en-AU" dirty="0" err="1" smtClean="0"/>
              <a:t>Pekerjaan</a:t>
            </a:r>
            <a:r>
              <a:rPr lang="en-AU" dirty="0" smtClean="0"/>
              <a:t> </a:t>
            </a:r>
            <a:r>
              <a:rPr lang="en-AU" dirty="0" err="1" smtClean="0"/>
              <a:t>tersebut</a:t>
            </a:r>
            <a:r>
              <a:rPr lang="en-AU" dirty="0" smtClean="0"/>
              <a:t> </a:t>
            </a:r>
            <a:r>
              <a:rPr lang="en-AU" dirty="0" err="1" smtClean="0"/>
              <a:t>dapat</a:t>
            </a:r>
            <a:r>
              <a:rPr lang="en-AU" dirty="0" smtClean="0"/>
              <a:t> </a:t>
            </a:r>
            <a:r>
              <a:rPr lang="en-AU" dirty="0" err="1" smtClean="0"/>
              <a:t>dilakukan</a:t>
            </a:r>
            <a:r>
              <a:rPr lang="en-AU" dirty="0" smtClean="0"/>
              <a:t> </a:t>
            </a:r>
            <a:r>
              <a:rPr lang="en-AU" dirty="0" err="1" smtClean="0"/>
              <a:t>secara</a:t>
            </a:r>
            <a:r>
              <a:rPr lang="en-AU" dirty="0" smtClean="0"/>
              <a:t> </a:t>
            </a:r>
            <a:r>
              <a:rPr lang="en-AU" dirty="0" err="1" smtClean="0"/>
              <a:t>bersamaan</a:t>
            </a:r>
            <a:r>
              <a:rPr lang="en-AU" dirty="0" smtClean="0"/>
              <a:t> </a:t>
            </a:r>
            <a:r>
              <a:rPr lang="en-AU" dirty="0" err="1" smtClean="0"/>
              <a:t>karena</a:t>
            </a:r>
            <a:r>
              <a:rPr lang="en-AU" dirty="0" smtClean="0"/>
              <a:t> </a:t>
            </a:r>
            <a:r>
              <a:rPr lang="en-AU" dirty="0" err="1" smtClean="0"/>
              <a:t>komputer</a:t>
            </a:r>
            <a:r>
              <a:rPr lang="en-AU" dirty="0" smtClean="0"/>
              <a:t> </a:t>
            </a:r>
            <a:r>
              <a:rPr lang="en-AU" dirty="0" err="1" smtClean="0"/>
              <a:t>memiliki</a:t>
            </a:r>
            <a:r>
              <a:rPr lang="en-AU" dirty="0" smtClean="0"/>
              <a:t> </a:t>
            </a:r>
            <a:r>
              <a:rPr lang="en-AU" dirty="0" err="1" smtClean="0"/>
              <a:t>kemampuan</a:t>
            </a:r>
            <a:r>
              <a:rPr lang="en-AU" dirty="0" smtClean="0"/>
              <a:t> multitasking.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6243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TUGAS EKSPLORASI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6721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AU" dirty="0" err="1" smtClean="0"/>
              <a:t>Pelajarilah</a:t>
            </a:r>
            <a:r>
              <a:rPr lang="en-AU" dirty="0" smtClean="0"/>
              <a:t> Daemon Thread, Thread Pool, Thread Group,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ShutdownHook</a:t>
            </a:r>
            <a:r>
              <a:rPr lang="en-AU" dirty="0" smtClean="0"/>
              <a:t>!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err="1" smtClean="0"/>
              <a:t>Buatlah</a:t>
            </a:r>
            <a:r>
              <a:rPr lang="en-AU" dirty="0" smtClean="0"/>
              <a:t> </a:t>
            </a:r>
            <a:r>
              <a:rPr lang="en-AU" dirty="0" err="1" smtClean="0"/>
              <a:t>ringkasan</a:t>
            </a:r>
            <a:r>
              <a:rPr lang="en-AU" dirty="0" smtClean="0"/>
              <a:t> </a:t>
            </a:r>
            <a:r>
              <a:rPr lang="en-AU" dirty="0" err="1" smtClean="0"/>
              <a:t>mengenai</a:t>
            </a:r>
            <a:r>
              <a:rPr lang="en-AU" dirty="0" smtClean="0"/>
              <a:t> </a:t>
            </a:r>
            <a:r>
              <a:rPr lang="en-AU" dirty="0"/>
              <a:t>Daemon Thread, Thread Pool, Thread Group,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 smtClean="0"/>
              <a:t>ShutdownHook</a:t>
            </a:r>
            <a:r>
              <a:rPr lang="en-AU" dirty="0" smtClean="0"/>
              <a:t>! </a:t>
            </a:r>
            <a:r>
              <a:rPr lang="en-AU" dirty="0" err="1" smtClean="0"/>
              <a:t>Berikan</a:t>
            </a:r>
            <a:r>
              <a:rPr lang="en-AU" dirty="0" smtClean="0"/>
              <a:t> juga </a:t>
            </a:r>
            <a:r>
              <a:rPr lang="en-AU" dirty="0" err="1" smtClean="0"/>
              <a:t>contoh</a:t>
            </a:r>
            <a:r>
              <a:rPr lang="en-AU" dirty="0" smtClean="0"/>
              <a:t> coding!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2308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Referensi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https</a:t>
            </a:r>
            <a:r>
              <a:rPr lang="id-ID" dirty="0"/>
              <a:t>://</a:t>
            </a:r>
            <a:r>
              <a:rPr lang="id-ID" dirty="0" smtClean="0"/>
              <a:t>www.tutorialspoint.com/java/java_multithreading.htm</a:t>
            </a:r>
            <a:endParaRPr lang="en-AU" dirty="0" smtClean="0"/>
          </a:p>
          <a:p>
            <a:r>
              <a:rPr lang="id-ID" dirty="0"/>
              <a:t>http://</a:t>
            </a:r>
            <a:r>
              <a:rPr lang="id-ID" dirty="0" smtClean="0"/>
              <a:t>www.javatpoint.com/multithreading-in-java</a:t>
            </a:r>
          </a:p>
          <a:p>
            <a:r>
              <a:rPr lang="en-US" dirty="0"/>
              <a:t>https://</a:t>
            </a:r>
            <a:r>
              <a:rPr lang="en-US" dirty="0" err="1"/>
              <a:t>docs.oracle.com</a:t>
            </a:r>
            <a:r>
              <a:rPr lang="en-US" dirty="0"/>
              <a:t>/</a:t>
            </a:r>
            <a:r>
              <a:rPr lang="en-US" dirty="0" err="1"/>
              <a:t>javase</a:t>
            </a:r>
            <a:r>
              <a:rPr lang="en-US" dirty="0"/>
              <a:t>/7/docs/</a:t>
            </a:r>
            <a:r>
              <a:rPr lang="en-US" dirty="0" err="1"/>
              <a:t>api</a:t>
            </a:r>
            <a:r>
              <a:rPr lang="en-US" dirty="0"/>
              <a:t>/java/</a:t>
            </a:r>
            <a:r>
              <a:rPr lang="en-US" dirty="0" err="1"/>
              <a:t>lang</a:t>
            </a:r>
            <a:r>
              <a:rPr lang="en-US" dirty="0"/>
              <a:t>/</a:t>
            </a:r>
            <a:r>
              <a:rPr lang="en-US"/>
              <a:t>Thread.html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2329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Multitasking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Multitasking </a:t>
            </a:r>
            <a:r>
              <a:rPr lang="en-AU" dirty="0" err="1" smtClean="0"/>
              <a:t>adalah</a:t>
            </a:r>
            <a:r>
              <a:rPr lang="en-AU" dirty="0" smtClean="0"/>
              <a:t> proses </a:t>
            </a:r>
            <a:r>
              <a:rPr lang="en-AU" dirty="0" err="1" smtClean="0"/>
              <a:t>mengeksekusi</a:t>
            </a:r>
            <a:r>
              <a:rPr lang="en-AU" dirty="0" smtClean="0"/>
              <a:t> </a:t>
            </a:r>
            <a:r>
              <a:rPr lang="en-AU" dirty="0" err="1" smtClean="0"/>
              <a:t>beberapa</a:t>
            </a:r>
            <a:r>
              <a:rPr lang="en-AU" dirty="0" smtClean="0"/>
              <a:t> </a:t>
            </a:r>
            <a:r>
              <a:rPr lang="en-AU" dirty="0" err="1" smtClean="0"/>
              <a:t>tugas</a:t>
            </a:r>
            <a:r>
              <a:rPr lang="en-AU" dirty="0" smtClean="0"/>
              <a:t> </a:t>
            </a:r>
            <a:r>
              <a:rPr lang="en-AU" dirty="0" err="1" smtClean="0"/>
              <a:t>secara</a:t>
            </a:r>
            <a:r>
              <a:rPr lang="en-AU" dirty="0" smtClean="0"/>
              <a:t> </a:t>
            </a:r>
            <a:r>
              <a:rPr lang="en-AU" dirty="0" err="1" smtClean="0"/>
              <a:t>simultan</a:t>
            </a:r>
            <a:r>
              <a:rPr lang="en-AU" dirty="0" smtClean="0"/>
              <a:t> (</a:t>
            </a:r>
            <a:r>
              <a:rPr lang="en-AU" dirty="0" err="1" smtClean="0"/>
              <a:t>bersamaan</a:t>
            </a:r>
            <a:r>
              <a:rPr lang="en-AU" dirty="0" smtClean="0"/>
              <a:t>).</a:t>
            </a:r>
          </a:p>
          <a:p>
            <a:r>
              <a:rPr lang="en-AU" dirty="0" smtClean="0"/>
              <a:t>Multitasking </a:t>
            </a:r>
            <a:r>
              <a:rPr lang="en-AU" dirty="0" err="1" smtClean="0"/>
              <a:t>dapat</a:t>
            </a:r>
            <a:r>
              <a:rPr lang="en-AU" dirty="0" smtClean="0"/>
              <a:t> </a:t>
            </a:r>
            <a:r>
              <a:rPr lang="en-AU" dirty="0" err="1" smtClean="0"/>
              <a:t>dilakukan</a:t>
            </a:r>
            <a:r>
              <a:rPr lang="en-AU" dirty="0" smtClean="0"/>
              <a:t> </a:t>
            </a:r>
            <a:r>
              <a:rPr lang="en-AU" dirty="0" err="1" smtClean="0"/>
              <a:t>dengan</a:t>
            </a:r>
            <a:r>
              <a:rPr lang="en-AU" dirty="0" smtClean="0"/>
              <a:t> </a:t>
            </a:r>
            <a:r>
              <a:rPr lang="en-AU" dirty="0" err="1" smtClean="0"/>
              <a:t>dua</a:t>
            </a:r>
            <a:r>
              <a:rPr lang="en-AU" dirty="0" smtClean="0"/>
              <a:t> </a:t>
            </a:r>
            <a:r>
              <a:rPr lang="en-AU" dirty="0" err="1" smtClean="0"/>
              <a:t>cara</a:t>
            </a:r>
            <a:r>
              <a:rPr lang="en-AU" dirty="0" smtClean="0"/>
              <a:t>:</a:t>
            </a:r>
          </a:p>
          <a:p>
            <a:pPr lvl="1"/>
            <a:r>
              <a:rPr lang="en-AU" dirty="0" smtClean="0"/>
              <a:t>Proses-based Multitasking (Multiprocessing)</a:t>
            </a:r>
          </a:p>
          <a:p>
            <a:pPr lvl="1"/>
            <a:r>
              <a:rPr lang="en-AU" dirty="0" smtClean="0"/>
              <a:t>Thread-based Multitasking (Multithreading)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0367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Multiprocessing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Multiprocessing </a:t>
            </a:r>
            <a:r>
              <a:rPr lang="en-AU" dirty="0" err="1" smtClean="0"/>
              <a:t>adalah</a:t>
            </a:r>
            <a:r>
              <a:rPr lang="en-AU" dirty="0" smtClean="0"/>
              <a:t> </a:t>
            </a:r>
            <a:r>
              <a:rPr lang="en-AU" dirty="0" err="1" smtClean="0"/>
              <a:t>menjalankan</a:t>
            </a:r>
            <a:r>
              <a:rPr lang="en-AU" dirty="0" smtClean="0"/>
              <a:t> </a:t>
            </a:r>
            <a:r>
              <a:rPr lang="en-AU" dirty="0" err="1" smtClean="0"/>
              <a:t>beberapa</a:t>
            </a:r>
            <a:r>
              <a:rPr lang="en-AU" dirty="0" smtClean="0"/>
              <a:t> proses </a:t>
            </a:r>
            <a:r>
              <a:rPr lang="en-AU" dirty="0" err="1" smtClean="0"/>
              <a:t>dalam</a:t>
            </a:r>
            <a:r>
              <a:rPr lang="en-AU" dirty="0" smtClean="0"/>
              <a:t> </a:t>
            </a:r>
            <a:r>
              <a:rPr lang="en-AU" dirty="0" err="1" smtClean="0"/>
              <a:t>waktu</a:t>
            </a:r>
            <a:r>
              <a:rPr lang="en-AU" dirty="0" smtClean="0"/>
              <a:t> </a:t>
            </a:r>
            <a:r>
              <a:rPr lang="en-AU" dirty="0" err="1" smtClean="0"/>
              <a:t>bersamaan</a:t>
            </a:r>
            <a:endParaRPr lang="en-AU" dirty="0"/>
          </a:p>
          <a:p>
            <a:r>
              <a:rPr lang="en-AU" dirty="0"/>
              <a:t>Yang di </a:t>
            </a:r>
            <a:r>
              <a:rPr lang="en-AU" dirty="0" err="1"/>
              <a:t>maksud</a:t>
            </a:r>
            <a:r>
              <a:rPr lang="en-AU" dirty="0"/>
              <a:t> proses </a:t>
            </a:r>
            <a:r>
              <a:rPr lang="en-AU" dirty="0" err="1"/>
              <a:t>disini</a:t>
            </a:r>
            <a:r>
              <a:rPr lang="en-AU" dirty="0"/>
              <a:t> </a:t>
            </a:r>
            <a:r>
              <a:rPr lang="en-AU" dirty="0" err="1"/>
              <a:t>adalah</a:t>
            </a:r>
            <a:r>
              <a:rPr lang="en-AU" dirty="0"/>
              <a:t> heavyweight </a:t>
            </a:r>
            <a:r>
              <a:rPr lang="en-AU" dirty="0" smtClean="0"/>
              <a:t>process</a:t>
            </a:r>
          </a:p>
          <a:p>
            <a:r>
              <a:rPr lang="en-AU" dirty="0" err="1" smtClean="0"/>
              <a:t>Setiap</a:t>
            </a:r>
            <a:r>
              <a:rPr lang="en-AU" dirty="0" smtClean="0"/>
              <a:t> proses </a:t>
            </a:r>
            <a:r>
              <a:rPr lang="en-AU" dirty="0" err="1" smtClean="0"/>
              <a:t>memiliki</a:t>
            </a:r>
            <a:r>
              <a:rPr lang="en-AU" dirty="0" smtClean="0"/>
              <a:t> </a:t>
            </a:r>
            <a:r>
              <a:rPr lang="en-AU" dirty="0" err="1" smtClean="0"/>
              <a:t>alamat</a:t>
            </a:r>
            <a:r>
              <a:rPr lang="en-AU" dirty="0"/>
              <a:t> </a:t>
            </a:r>
            <a:r>
              <a:rPr lang="en-AU" dirty="0" err="1" smtClean="0"/>
              <a:t>sendiri</a:t>
            </a:r>
            <a:r>
              <a:rPr lang="en-AU" dirty="0" smtClean="0"/>
              <a:t> di </a:t>
            </a:r>
            <a:r>
              <a:rPr lang="en-AU" dirty="0" err="1" smtClean="0"/>
              <a:t>memori</a:t>
            </a:r>
            <a:r>
              <a:rPr lang="en-AU" dirty="0" smtClean="0"/>
              <a:t> (</a:t>
            </a:r>
            <a:r>
              <a:rPr lang="en-AU" dirty="0" err="1" smtClean="0"/>
              <a:t>Setiap</a:t>
            </a:r>
            <a:r>
              <a:rPr lang="en-AU" dirty="0" smtClean="0"/>
              <a:t> proses </a:t>
            </a:r>
            <a:r>
              <a:rPr lang="en-AU" dirty="0" err="1" smtClean="0"/>
              <a:t>mengalokasikan</a:t>
            </a:r>
            <a:r>
              <a:rPr lang="en-AU" dirty="0" smtClean="0"/>
              <a:t> area </a:t>
            </a:r>
            <a:r>
              <a:rPr lang="en-AU" dirty="0" err="1" smtClean="0"/>
              <a:t>memori</a:t>
            </a:r>
            <a:r>
              <a:rPr lang="en-AU" dirty="0" smtClean="0"/>
              <a:t> </a:t>
            </a:r>
            <a:r>
              <a:rPr lang="en-AU" dirty="0" err="1" smtClean="0"/>
              <a:t>terpisah</a:t>
            </a:r>
            <a:r>
              <a:rPr lang="en-AU" dirty="0" smtClean="0"/>
              <a:t>)</a:t>
            </a:r>
          </a:p>
          <a:p>
            <a:r>
              <a:rPr lang="en-AU" dirty="0" err="1" smtClean="0"/>
              <a:t>Biaya</a:t>
            </a:r>
            <a:r>
              <a:rPr lang="en-AU" dirty="0" smtClean="0"/>
              <a:t> </a:t>
            </a:r>
            <a:r>
              <a:rPr lang="en-AU" dirty="0" err="1" smtClean="0"/>
              <a:t>komunikasi</a:t>
            </a:r>
            <a:r>
              <a:rPr lang="en-AU" dirty="0" smtClean="0"/>
              <a:t> </a:t>
            </a:r>
            <a:r>
              <a:rPr lang="en-AU" dirty="0" err="1" smtClean="0"/>
              <a:t>antar</a:t>
            </a:r>
            <a:r>
              <a:rPr lang="en-AU" dirty="0" smtClean="0"/>
              <a:t> proses </a:t>
            </a:r>
            <a:r>
              <a:rPr lang="en-AU" dirty="0" err="1" smtClean="0"/>
              <a:t>tinggi</a:t>
            </a:r>
            <a:endParaRPr lang="en-AU" dirty="0" smtClean="0"/>
          </a:p>
          <a:p>
            <a:r>
              <a:rPr lang="en-AU" dirty="0" err="1" smtClean="0"/>
              <a:t>Perpindahan</a:t>
            </a:r>
            <a:r>
              <a:rPr lang="en-AU" dirty="0" smtClean="0"/>
              <a:t>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satu</a:t>
            </a:r>
            <a:r>
              <a:rPr lang="en-AU" dirty="0" smtClean="0"/>
              <a:t> proses </a:t>
            </a:r>
            <a:r>
              <a:rPr lang="en-AU" dirty="0" err="1" smtClean="0"/>
              <a:t>ke</a:t>
            </a:r>
            <a:r>
              <a:rPr lang="en-AU" dirty="0" smtClean="0"/>
              <a:t> proses yang lain </a:t>
            </a:r>
            <a:r>
              <a:rPr lang="en-AU" dirty="0" err="1" smtClean="0"/>
              <a:t>membutuhkan</a:t>
            </a:r>
            <a:r>
              <a:rPr lang="en-AU" dirty="0" smtClean="0"/>
              <a:t> </a:t>
            </a:r>
            <a:r>
              <a:rPr lang="en-AU" dirty="0" err="1" smtClean="0"/>
              <a:t>beberapa</a:t>
            </a:r>
            <a:r>
              <a:rPr lang="en-AU" dirty="0" smtClean="0"/>
              <a:t> </a:t>
            </a:r>
            <a:r>
              <a:rPr lang="en-AU" dirty="0" err="1" smtClean="0"/>
              <a:t>waktu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saving </a:t>
            </a:r>
            <a:r>
              <a:rPr lang="en-AU" dirty="0" err="1" smtClean="0"/>
              <a:t>dan</a:t>
            </a:r>
            <a:r>
              <a:rPr lang="en-AU" dirty="0" smtClean="0"/>
              <a:t> loading register, </a:t>
            </a:r>
            <a:r>
              <a:rPr lang="en-AU" dirty="0" err="1" smtClean="0"/>
              <a:t>pemetaan</a:t>
            </a:r>
            <a:r>
              <a:rPr lang="en-AU" dirty="0" smtClean="0"/>
              <a:t> </a:t>
            </a:r>
            <a:r>
              <a:rPr lang="en-AU" dirty="0" err="1" smtClean="0"/>
              <a:t>memori</a:t>
            </a:r>
            <a:r>
              <a:rPr lang="en-AU" dirty="0" smtClean="0"/>
              <a:t>, update list, </a:t>
            </a:r>
            <a:r>
              <a:rPr lang="en-AU" dirty="0" err="1" smtClean="0"/>
              <a:t>dll</a:t>
            </a:r>
            <a:endParaRPr lang="en-AU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4873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Multithreading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Multithreading </a:t>
            </a:r>
            <a:r>
              <a:rPr lang="en-AU" dirty="0" err="1" smtClean="0"/>
              <a:t>menjalankan</a:t>
            </a:r>
            <a:r>
              <a:rPr lang="en-AU" dirty="0" smtClean="0"/>
              <a:t> </a:t>
            </a:r>
            <a:r>
              <a:rPr lang="en-AU" dirty="0" err="1" smtClean="0"/>
              <a:t>beberapa</a:t>
            </a:r>
            <a:r>
              <a:rPr lang="en-AU" dirty="0" smtClean="0"/>
              <a:t> thread </a:t>
            </a:r>
            <a:r>
              <a:rPr lang="en-AU" dirty="0" err="1" smtClean="0"/>
              <a:t>dalam</a:t>
            </a:r>
            <a:r>
              <a:rPr lang="en-AU" dirty="0" smtClean="0"/>
              <a:t> </a:t>
            </a:r>
            <a:r>
              <a:rPr lang="en-AU" dirty="0" err="1" smtClean="0"/>
              <a:t>waktu</a:t>
            </a:r>
            <a:r>
              <a:rPr lang="en-AU" dirty="0" smtClean="0"/>
              <a:t> </a:t>
            </a:r>
            <a:r>
              <a:rPr lang="en-AU" dirty="0" err="1" smtClean="0"/>
              <a:t>bersamaan</a:t>
            </a:r>
            <a:endParaRPr lang="en-AU" dirty="0" smtClean="0"/>
          </a:p>
          <a:p>
            <a:r>
              <a:rPr lang="en-AU" dirty="0" err="1" smtClean="0"/>
              <a:t>Beberapa</a:t>
            </a:r>
            <a:r>
              <a:rPr lang="en-AU" dirty="0" smtClean="0"/>
              <a:t> thread </a:t>
            </a:r>
            <a:r>
              <a:rPr lang="en-AU" dirty="0" err="1" smtClean="0"/>
              <a:t>berbagi</a:t>
            </a:r>
            <a:r>
              <a:rPr lang="en-AU" dirty="0" smtClean="0"/>
              <a:t> </a:t>
            </a:r>
            <a:r>
              <a:rPr lang="en-AU" dirty="0" err="1" smtClean="0"/>
              <a:t>alamat</a:t>
            </a:r>
            <a:r>
              <a:rPr lang="en-AU" dirty="0" smtClean="0"/>
              <a:t> </a:t>
            </a:r>
            <a:r>
              <a:rPr lang="en-AU" dirty="0" err="1" smtClean="0"/>
              <a:t>memori</a:t>
            </a:r>
            <a:r>
              <a:rPr lang="en-AU" dirty="0" smtClean="0"/>
              <a:t> yang </a:t>
            </a:r>
            <a:r>
              <a:rPr lang="en-AU" dirty="0" err="1" smtClean="0"/>
              <a:t>sama</a:t>
            </a:r>
            <a:endParaRPr lang="en-AU" dirty="0" smtClean="0"/>
          </a:p>
          <a:p>
            <a:r>
              <a:rPr lang="en-AU" dirty="0"/>
              <a:t>Thread </a:t>
            </a:r>
            <a:r>
              <a:rPr lang="en-AU" dirty="0" err="1"/>
              <a:t>merupakan</a:t>
            </a:r>
            <a:r>
              <a:rPr lang="en-AU" dirty="0"/>
              <a:t> sub-proses yang </a:t>
            </a:r>
            <a:r>
              <a:rPr lang="en-AU" dirty="0" err="1"/>
              <a:t>ringan</a:t>
            </a:r>
            <a:r>
              <a:rPr lang="en-AU" dirty="0"/>
              <a:t> (</a:t>
            </a:r>
            <a:r>
              <a:rPr lang="en-AU" dirty="0" smtClean="0"/>
              <a:t>lightweight)</a:t>
            </a:r>
          </a:p>
          <a:p>
            <a:r>
              <a:rPr lang="en-AU" dirty="0" err="1" smtClean="0"/>
              <a:t>Biaya</a:t>
            </a:r>
            <a:r>
              <a:rPr lang="en-AU" dirty="0" smtClean="0"/>
              <a:t> </a:t>
            </a:r>
            <a:r>
              <a:rPr lang="en-AU" dirty="0" err="1" smtClean="0"/>
              <a:t>komunikasi</a:t>
            </a:r>
            <a:r>
              <a:rPr lang="en-AU" dirty="0" smtClean="0"/>
              <a:t> </a:t>
            </a:r>
            <a:r>
              <a:rPr lang="en-AU" dirty="0" err="1" smtClean="0"/>
              <a:t>antar</a:t>
            </a:r>
            <a:r>
              <a:rPr lang="en-AU" dirty="0" smtClean="0"/>
              <a:t> thread </a:t>
            </a:r>
            <a:r>
              <a:rPr lang="en-AU" dirty="0" err="1" smtClean="0"/>
              <a:t>rendah</a:t>
            </a:r>
            <a:endParaRPr lang="en-AU" dirty="0" smtClean="0"/>
          </a:p>
          <a:p>
            <a:r>
              <a:rPr lang="en-AU" dirty="0" err="1" smtClean="0"/>
              <a:t>Perpindahan</a:t>
            </a:r>
            <a:r>
              <a:rPr lang="en-AU" dirty="0" smtClean="0"/>
              <a:t>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satu</a:t>
            </a:r>
            <a:r>
              <a:rPr lang="en-AU" dirty="0" smtClean="0"/>
              <a:t> thread </a:t>
            </a:r>
            <a:r>
              <a:rPr lang="en-AU" dirty="0" err="1" smtClean="0"/>
              <a:t>ke</a:t>
            </a:r>
            <a:r>
              <a:rPr lang="en-AU" dirty="0" smtClean="0"/>
              <a:t> thread lain </a:t>
            </a:r>
            <a:r>
              <a:rPr lang="en-AU" dirty="0" err="1" smtClean="0"/>
              <a:t>berlangsung</a:t>
            </a:r>
            <a:r>
              <a:rPr lang="en-AU" dirty="0" smtClean="0"/>
              <a:t> </a:t>
            </a:r>
            <a:r>
              <a:rPr lang="en-AU" dirty="0" err="1" smtClean="0"/>
              <a:t>cepat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4191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Java Multithreading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Apa</a:t>
            </a:r>
            <a:r>
              <a:rPr lang="en-AU" dirty="0" smtClean="0"/>
              <a:t> yang </a:t>
            </a:r>
            <a:r>
              <a:rPr lang="en-AU" dirty="0" err="1" smtClean="0"/>
              <a:t>dimaksud</a:t>
            </a:r>
            <a:r>
              <a:rPr lang="en-AU" dirty="0" smtClean="0"/>
              <a:t> thread </a:t>
            </a:r>
            <a:r>
              <a:rPr lang="en-AU" dirty="0" err="1" smtClean="0"/>
              <a:t>dalam</a:t>
            </a:r>
            <a:r>
              <a:rPr lang="en-AU" dirty="0" smtClean="0"/>
              <a:t> java?</a:t>
            </a:r>
          </a:p>
          <a:p>
            <a:r>
              <a:rPr lang="en-AU" dirty="0"/>
              <a:t>Thread </a:t>
            </a:r>
            <a:r>
              <a:rPr lang="en-AU" dirty="0" err="1"/>
              <a:t>merupakan</a:t>
            </a:r>
            <a:r>
              <a:rPr lang="en-AU" dirty="0"/>
              <a:t> sub-proses yang </a:t>
            </a:r>
            <a:r>
              <a:rPr lang="en-AU" dirty="0" err="1"/>
              <a:t>ringan</a:t>
            </a:r>
            <a:r>
              <a:rPr lang="en-AU" dirty="0"/>
              <a:t> (</a:t>
            </a:r>
            <a:r>
              <a:rPr lang="en-AU" dirty="0" smtClean="0"/>
              <a:t>lightweight)</a:t>
            </a:r>
          </a:p>
          <a:p>
            <a:r>
              <a:rPr lang="en-AU" dirty="0" err="1"/>
              <a:t>M</a:t>
            </a:r>
            <a:r>
              <a:rPr lang="en-AU" dirty="0" err="1" smtClean="0"/>
              <a:t>erupakan</a:t>
            </a:r>
            <a:r>
              <a:rPr lang="en-AU" dirty="0" smtClean="0"/>
              <a:t> </a:t>
            </a:r>
            <a:r>
              <a:rPr lang="en-AU" dirty="0"/>
              <a:t>unit </a:t>
            </a:r>
            <a:r>
              <a:rPr lang="en-AU" dirty="0" err="1"/>
              <a:t>terkecil</a:t>
            </a:r>
            <a:r>
              <a:rPr lang="en-AU" dirty="0"/>
              <a:t> </a:t>
            </a:r>
            <a:r>
              <a:rPr lang="en-AU" dirty="0" err="1"/>
              <a:t>dari</a:t>
            </a:r>
            <a:r>
              <a:rPr lang="en-AU" dirty="0"/>
              <a:t> </a:t>
            </a:r>
            <a:r>
              <a:rPr lang="en-AU" dirty="0" err="1"/>
              <a:t>sebuah</a:t>
            </a:r>
            <a:r>
              <a:rPr lang="en-AU" dirty="0"/>
              <a:t> proses</a:t>
            </a:r>
          </a:p>
          <a:p>
            <a:r>
              <a:rPr lang="en-AU" dirty="0" err="1"/>
              <a:t>Masing-masing</a:t>
            </a:r>
            <a:r>
              <a:rPr lang="en-AU" dirty="0"/>
              <a:t> thread </a:t>
            </a:r>
            <a:r>
              <a:rPr lang="en-AU" dirty="0" err="1"/>
              <a:t>bersifat</a:t>
            </a:r>
            <a:r>
              <a:rPr lang="en-AU" dirty="0"/>
              <a:t> </a:t>
            </a:r>
            <a:r>
              <a:rPr lang="en-AU" dirty="0" err="1" smtClean="0"/>
              <a:t>independen</a:t>
            </a:r>
            <a:endParaRPr lang="en-AU" dirty="0" smtClean="0"/>
          </a:p>
          <a:p>
            <a:r>
              <a:rPr lang="en-AU" dirty="0" err="1"/>
              <a:t>J</a:t>
            </a:r>
            <a:r>
              <a:rPr lang="en-AU" dirty="0" err="1" smtClean="0"/>
              <a:t>ika</a:t>
            </a:r>
            <a:r>
              <a:rPr lang="en-AU" dirty="0" smtClean="0"/>
              <a:t> </a:t>
            </a:r>
            <a:r>
              <a:rPr lang="en-AU" dirty="0" err="1"/>
              <a:t>terjadi</a:t>
            </a:r>
            <a:r>
              <a:rPr lang="en-AU" dirty="0"/>
              <a:t> exception </a:t>
            </a:r>
            <a:r>
              <a:rPr lang="en-AU" dirty="0" err="1"/>
              <a:t>dalam</a:t>
            </a:r>
            <a:r>
              <a:rPr lang="en-AU" dirty="0"/>
              <a:t> </a:t>
            </a:r>
            <a:r>
              <a:rPr lang="en-AU" dirty="0" err="1"/>
              <a:t>sebuah</a:t>
            </a:r>
            <a:r>
              <a:rPr lang="en-AU" dirty="0"/>
              <a:t> thread </a:t>
            </a:r>
            <a:r>
              <a:rPr lang="en-AU" dirty="0" err="1"/>
              <a:t>maka</a:t>
            </a:r>
            <a:r>
              <a:rPr lang="en-AU" dirty="0"/>
              <a:t> thread lain </a:t>
            </a:r>
            <a:r>
              <a:rPr lang="en-AU" dirty="0" err="1"/>
              <a:t>tidak</a:t>
            </a:r>
            <a:r>
              <a:rPr lang="en-AU" dirty="0"/>
              <a:t> </a:t>
            </a:r>
            <a:r>
              <a:rPr lang="en-AU" dirty="0" err="1"/>
              <a:t>terpengaruh</a:t>
            </a:r>
            <a:r>
              <a:rPr lang="en-AU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2725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Java Multithreading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3756" y="1825625"/>
            <a:ext cx="4442255" cy="4351338"/>
          </a:xfrm>
        </p:spPr>
        <p:txBody>
          <a:bodyPr/>
          <a:lstStyle/>
          <a:p>
            <a:r>
              <a:rPr lang="en-AU" dirty="0" smtClean="0"/>
              <a:t>Thread </a:t>
            </a:r>
            <a:r>
              <a:rPr lang="en-AU" dirty="0" err="1" smtClean="0"/>
              <a:t>berjalan</a:t>
            </a:r>
            <a:r>
              <a:rPr lang="en-AU" dirty="0" smtClean="0"/>
              <a:t> </a:t>
            </a:r>
            <a:r>
              <a:rPr lang="en-AU" dirty="0" err="1" smtClean="0"/>
              <a:t>didalam</a:t>
            </a:r>
            <a:r>
              <a:rPr lang="en-AU" dirty="0" smtClean="0"/>
              <a:t> </a:t>
            </a:r>
            <a:r>
              <a:rPr lang="en-AU" dirty="0" err="1" smtClean="0"/>
              <a:t>sebuah</a:t>
            </a:r>
            <a:r>
              <a:rPr lang="en-AU" dirty="0" smtClean="0"/>
              <a:t> proses</a:t>
            </a:r>
          </a:p>
          <a:p>
            <a:r>
              <a:rPr lang="en-AU" dirty="0" err="1" smtClean="0"/>
              <a:t>Terdapat</a:t>
            </a:r>
            <a:r>
              <a:rPr lang="en-AU" dirty="0" smtClean="0"/>
              <a:t> context-switching </a:t>
            </a:r>
            <a:r>
              <a:rPr lang="en-AU" dirty="0" err="1" smtClean="0"/>
              <a:t>antara</a:t>
            </a:r>
            <a:r>
              <a:rPr lang="en-AU" dirty="0" smtClean="0"/>
              <a:t> thread</a:t>
            </a:r>
          </a:p>
          <a:p>
            <a:r>
              <a:rPr lang="en-AU" dirty="0" err="1" smtClean="0"/>
              <a:t>Dalam</a:t>
            </a:r>
            <a:r>
              <a:rPr lang="en-AU" dirty="0" smtClean="0"/>
              <a:t> </a:t>
            </a:r>
            <a:r>
              <a:rPr lang="en-AU" dirty="0" err="1" smtClean="0"/>
              <a:t>sebuah</a:t>
            </a:r>
            <a:r>
              <a:rPr lang="en-AU" dirty="0" smtClean="0"/>
              <a:t> OS </a:t>
            </a:r>
            <a:r>
              <a:rPr lang="en-AU" dirty="0" err="1" smtClean="0"/>
              <a:t>dapat</a:t>
            </a:r>
            <a:r>
              <a:rPr lang="en-AU" dirty="0" smtClean="0"/>
              <a:t> </a:t>
            </a:r>
            <a:r>
              <a:rPr lang="en-AU" dirty="0" err="1" smtClean="0"/>
              <a:t>berjalan</a:t>
            </a:r>
            <a:r>
              <a:rPr lang="en-AU" dirty="0" smtClean="0"/>
              <a:t> </a:t>
            </a:r>
            <a:r>
              <a:rPr lang="en-AU" dirty="0" err="1" smtClean="0"/>
              <a:t>beberapa</a:t>
            </a:r>
            <a:r>
              <a:rPr lang="en-AU" dirty="0" smtClean="0"/>
              <a:t> proses </a:t>
            </a:r>
            <a:r>
              <a:rPr lang="en-AU" dirty="0" err="1" smtClean="0"/>
              <a:t>sekaligus</a:t>
            </a:r>
            <a:endParaRPr lang="en-AU" dirty="0" smtClean="0"/>
          </a:p>
          <a:p>
            <a:r>
              <a:rPr lang="en-AU" dirty="0" err="1" smtClean="0"/>
              <a:t>Dalam</a:t>
            </a:r>
            <a:r>
              <a:rPr lang="en-AU" dirty="0" smtClean="0"/>
              <a:t> </a:t>
            </a:r>
            <a:r>
              <a:rPr lang="en-AU" dirty="0" err="1" smtClean="0"/>
              <a:t>Sebuah</a:t>
            </a:r>
            <a:r>
              <a:rPr lang="en-AU" dirty="0" smtClean="0"/>
              <a:t> proses </a:t>
            </a:r>
            <a:r>
              <a:rPr lang="en-AU" dirty="0" err="1" smtClean="0"/>
              <a:t>dapat</a:t>
            </a:r>
            <a:r>
              <a:rPr lang="en-AU" dirty="0" smtClean="0"/>
              <a:t> </a:t>
            </a:r>
            <a:r>
              <a:rPr lang="en-AU" dirty="0" err="1" smtClean="0"/>
              <a:t>berjalan</a:t>
            </a:r>
            <a:r>
              <a:rPr lang="en-AU" dirty="0" smtClean="0"/>
              <a:t> </a:t>
            </a:r>
            <a:r>
              <a:rPr lang="en-AU" dirty="0" err="1" smtClean="0"/>
              <a:t>beberapa</a:t>
            </a:r>
            <a:r>
              <a:rPr lang="en-AU" dirty="0" smtClean="0"/>
              <a:t> thread</a:t>
            </a:r>
          </a:p>
          <a:p>
            <a:endParaRPr lang="en-AU" dirty="0" smtClean="0"/>
          </a:p>
        </p:txBody>
      </p:sp>
      <p:grpSp>
        <p:nvGrpSpPr>
          <p:cNvPr id="22" name="Group 21"/>
          <p:cNvGrpSpPr/>
          <p:nvPr/>
        </p:nvGrpSpPr>
        <p:grpSpPr>
          <a:xfrm>
            <a:off x="556054" y="1825625"/>
            <a:ext cx="6796216" cy="4316973"/>
            <a:chOff x="556054" y="1825625"/>
            <a:chExt cx="6796216" cy="4316973"/>
          </a:xfrm>
        </p:grpSpPr>
        <p:grpSp>
          <p:nvGrpSpPr>
            <p:cNvPr id="5" name="Group 4"/>
            <p:cNvGrpSpPr/>
            <p:nvPr/>
          </p:nvGrpSpPr>
          <p:grpSpPr>
            <a:xfrm>
              <a:off x="556054" y="1825625"/>
              <a:ext cx="6796216" cy="4316973"/>
              <a:chOff x="2697892" y="1825625"/>
              <a:chExt cx="6796216" cy="4316973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2697892" y="1825625"/>
                <a:ext cx="6796216" cy="385530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874625" y="5680933"/>
                <a:ext cx="5389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sz="2400" b="1" dirty="0" smtClean="0"/>
                  <a:t>OS</a:t>
                </a:r>
                <a:endParaRPr lang="id-ID" sz="2400" b="1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889687" y="2073640"/>
              <a:ext cx="6225130" cy="3624476"/>
              <a:chOff x="3031525" y="2073640"/>
              <a:chExt cx="6225130" cy="3624476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3031525" y="2073640"/>
                <a:ext cx="1927654" cy="192765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180263" y="3516315"/>
                <a:ext cx="1927654" cy="192765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7329001" y="2073640"/>
                <a:ext cx="1927654" cy="192765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463251" y="3879977"/>
                <a:ext cx="10642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dirty="0" smtClean="0"/>
                  <a:t>Process 1</a:t>
                </a:r>
                <a:endParaRPr lang="id-ID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760727" y="3879977"/>
                <a:ext cx="10642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dirty="0" smtClean="0"/>
                  <a:t>Process 2</a:t>
                </a:r>
                <a:endParaRPr lang="id-ID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563899" y="5328784"/>
                <a:ext cx="10642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dirty="0" smtClean="0"/>
                  <a:t>Process 3</a:t>
                </a:r>
                <a:endParaRPr lang="id-ID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1178733" y="2199503"/>
              <a:ext cx="1490327" cy="1545979"/>
              <a:chOff x="3320571" y="2199503"/>
              <a:chExt cx="1490327" cy="1545979"/>
            </a:xfrm>
          </p:grpSpPr>
          <p:sp>
            <p:nvSpPr>
              <p:cNvPr id="16" name="Teardrop 15"/>
              <p:cNvSpPr/>
              <p:nvPr/>
            </p:nvSpPr>
            <p:spPr>
              <a:xfrm>
                <a:off x="3501081" y="2199503"/>
                <a:ext cx="593124" cy="593124"/>
              </a:xfrm>
              <a:prstGeom prst="teardrop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400" dirty="0" smtClean="0">
                    <a:solidFill>
                      <a:schemeClr val="tx1"/>
                    </a:solidFill>
                  </a:rPr>
                  <a:t>t1</a:t>
                </a:r>
                <a:endParaRPr lang="id-ID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ardrop 16"/>
              <p:cNvSpPr/>
              <p:nvPr/>
            </p:nvSpPr>
            <p:spPr>
              <a:xfrm>
                <a:off x="3320571" y="3152358"/>
                <a:ext cx="593124" cy="593124"/>
              </a:xfrm>
              <a:prstGeom prst="teardrop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400" dirty="0" smtClean="0">
                    <a:solidFill>
                      <a:schemeClr val="tx1"/>
                    </a:solidFill>
                  </a:rPr>
                  <a:t>t2</a:t>
                </a:r>
                <a:endParaRPr lang="id-ID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Teardrop 17"/>
              <p:cNvSpPr/>
              <p:nvPr/>
            </p:nvSpPr>
            <p:spPr>
              <a:xfrm>
                <a:off x="4217774" y="2796371"/>
                <a:ext cx="593124" cy="593124"/>
              </a:xfrm>
              <a:prstGeom prst="teardrop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400" dirty="0" smtClean="0">
                    <a:solidFill>
                      <a:schemeClr val="tx1"/>
                    </a:solidFill>
                  </a:rPr>
                  <a:t>t3</a:t>
                </a:r>
                <a:endParaRPr lang="id-ID" sz="1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/>
              <p:cNvCxnSpPr>
                <a:stCxn id="18" idx="5"/>
                <a:endCxn id="16" idx="1"/>
              </p:cNvCxnSpPr>
              <p:nvPr/>
            </p:nvCxnSpPr>
            <p:spPr>
              <a:xfrm flipH="1" flipV="1">
                <a:off x="4007344" y="2705766"/>
                <a:ext cx="297291" cy="177466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16" idx="2"/>
                <a:endCxn id="17" idx="6"/>
              </p:cNvCxnSpPr>
              <p:nvPr/>
            </p:nvCxnSpPr>
            <p:spPr>
              <a:xfrm flipH="1">
                <a:off x="3617133" y="2792627"/>
                <a:ext cx="180510" cy="35973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17" idx="0"/>
                <a:endCxn id="18" idx="3"/>
              </p:cNvCxnSpPr>
              <p:nvPr/>
            </p:nvCxnSpPr>
            <p:spPr>
              <a:xfrm flipV="1">
                <a:off x="3913695" y="3302634"/>
                <a:ext cx="390940" cy="146286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95048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Java Multithreading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AU" dirty="0" smtClean="0"/>
              <a:t>Sub-proses </a:t>
            </a:r>
            <a:r>
              <a:rPr lang="en-AU" dirty="0" err="1" smtClean="0"/>
              <a:t>seperti</a:t>
            </a:r>
            <a:r>
              <a:rPr lang="en-AU" dirty="0" smtClean="0"/>
              <a:t> </a:t>
            </a:r>
            <a:r>
              <a:rPr lang="en-AU" dirty="0" err="1" smtClean="0"/>
              <a:t>apa</a:t>
            </a:r>
            <a:r>
              <a:rPr lang="en-AU" dirty="0" smtClean="0"/>
              <a:t> yang </a:t>
            </a:r>
            <a:r>
              <a:rPr lang="en-AU" dirty="0" err="1" smtClean="0"/>
              <a:t>memerlukan</a:t>
            </a:r>
            <a:r>
              <a:rPr lang="en-AU" dirty="0" smtClean="0"/>
              <a:t> thread?</a:t>
            </a:r>
          </a:p>
          <a:p>
            <a:pPr lvl="1"/>
            <a:r>
              <a:rPr lang="en-AU" dirty="0" smtClean="0"/>
              <a:t>Proses download/upload data </a:t>
            </a:r>
            <a:r>
              <a:rPr lang="en-AU" dirty="0" err="1" smtClean="0"/>
              <a:t>ke</a:t>
            </a:r>
            <a:r>
              <a:rPr lang="en-AU" dirty="0" smtClean="0"/>
              <a:t> server</a:t>
            </a:r>
          </a:p>
          <a:p>
            <a:pPr lvl="1"/>
            <a:r>
              <a:rPr lang="en-AU" dirty="0" smtClean="0"/>
              <a:t>Proses read/write data </a:t>
            </a:r>
            <a:r>
              <a:rPr lang="en-AU" dirty="0" err="1" smtClean="0"/>
              <a:t>dari</a:t>
            </a:r>
            <a:r>
              <a:rPr lang="en-AU" dirty="0" smtClean="0"/>
              <a:t> file yang </a:t>
            </a:r>
            <a:r>
              <a:rPr lang="en-AU" dirty="0" err="1" smtClean="0"/>
              <a:t>membutuhkan</a:t>
            </a:r>
            <a:r>
              <a:rPr lang="en-AU" dirty="0" smtClean="0"/>
              <a:t> </a:t>
            </a:r>
            <a:r>
              <a:rPr lang="en-AU" dirty="0" err="1" smtClean="0"/>
              <a:t>waktu</a:t>
            </a:r>
            <a:r>
              <a:rPr lang="en-AU" dirty="0" smtClean="0"/>
              <a:t> lama</a:t>
            </a:r>
          </a:p>
          <a:p>
            <a:pPr lvl="1"/>
            <a:r>
              <a:rPr lang="en-AU" dirty="0" smtClean="0"/>
              <a:t>Proses looping yang </a:t>
            </a:r>
            <a:r>
              <a:rPr lang="en-AU" dirty="0" err="1" smtClean="0"/>
              <a:t>membutuhkan</a:t>
            </a:r>
            <a:r>
              <a:rPr lang="en-AU" dirty="0" smtClean="0"/>
              <a:t> </a:t>
            </a:r>
            <a:r>
              <a:rPr lang="en-AU" dirty="0" err="1" smtClean="0"/>
              <a:t>waktu</a:t>
            </a:r>
            <a:r>
              <a:rPr lang="en-AU" dirty="0" smtClean="0"/>
              <a:t> lama</a:t>
            </a:r>
          </a:p>
          <a:p>
            <a:pPr lvl="1"/>
            <a:r>
              <a:rPr lang="en-AU" dirty="0" smtClean="0"/>
              <a:t>Proses training/learning data</a:t>
            </a:r>
          </a:p>
          <a:p>
            <a:pPr lvl="1"/>
            <a:r>
              <a:rPr lang="en-AU" dirty="0" smtClean="0"/>
              <a:t>Serta proses </a:t>
            </a:r>
            <a:r>
              <a:rPr lang="en-AU" dirty="0" err="1" smtClean="0"/>
              <a:t>komputasi</a:t>
            </a:r>
            <a:r>
              <a:rPr lang="en-AU" dirty="0" smtClean="0"/>
              <a:t> lain yang </a:t>
            </a:r>
            <a:r>
              <a:rPr lang="en-AU" dirty="0" err="1" smtClean="0"/>
              <a:t>membutuhkan</a:t>
            </a:r>
            <a:r>
              <a:rPr lang="en-AU" dirty="0" smtClean="0"/>
              <a:t> </a:t>
            </a:r>
            <a:r>
              <a:rPr lang="en-AU" dirty="0" err="1" smtClean="0"/>
              <a:t>waktu</a:t>
            </a:r>
            <a:r>
              <a:rPr lang="en-AU" dirty="0" smtClean="0"/>
              <a:t> </a:t>
            </a:r>
            <a:r>
              <a:rPr lang="en-AU" dirty="0" err="1" smtClean="0"/>
              <a:t>cukup</a:t>
            </a:r>
            <a:r>
              <a:rPr lang="en-AU" dirty="0" smtClean="0"/>
              <a:t> lama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2794354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ppt_oo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4D463544-B9C8-46A9-B2DD-E07B64A917A8}" vid="{BD3B542D-B363-448E-B543-08D88159096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template_ppt_oop</Template>
  <TotalTime>443</TotalTime>
  <Words>1639</Words>
  <Application>Microsoft Office PowerPoint</Application>
  <PresentationFormat>Custom</PresentationFormat>
  <Paragraphs>261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template_ppt_oop</vt:lpstr>
      <vt:lpstr>JAVA ADVANCE</vt:lpstr>
      <vt:lpstr>Outline</vt:lpstr>
      <vt:lpstr>Multitasking</vt:lpstr>
      <vt:lpstr>Multitasking</vt:lpstr>
      <vt:lpstr>Multiprocessing</vt:lpstr>
      <vt:lpstr>Multithreading</vt:lpstr>
      <vt:lpstr>Java Multithreading</vt:lpstr>
      <vt:lpstr>Java Multithreading</vt:lpstr>
      <vt:lpstr>Java Multithreading</vt:lpstr>
      <vt:lpstr>Java Multithreading</vt:lpstr>
      <vt:lpstr>Thread State (life cycle)</vt:lpstr>
      <vt:lpstr>Thread State (life cycle)</vt:lpstr>
      <vt:lpstr>Thread State (life cycle)</vt:lpstr>
      <vt:lpstr>Thread State (Life Cycle)</vt:lpstr>
      <vt:lpstr>Thread Scheduler</vt:lpstr>
      <vt:lpstr>Tread Scheduler</vt:lpstr>
      <vt:lpstr>Creating Thread</vt:lpstr>
      <vt:lpstr>Creating Thread</vt:lpstr>
      <vt:lpstr>Thread Method</vt:lpstr>
      <vt:lpstr>Thread Method</vt:lpstr>
      <vt:lpstr>Thread Method</vt:lpstr>
      <vt:lpstr>Controlling Java Threads</vt:lpstr>
      <vt:lpstr>Java Thread Scheduling</vt:lpstr>
      <vt:lpstr>Thread Groups</vt:lpstr>
      <vt:lpstr>Creating a Thread Group</vt:lpstr>
      <vt:lpstr>Thread Groups: A Pictorial View</vt:lpstr>
      <vt:lpstr>Daemon Threads</vt:lpstr>
      <vt:lpstr>Garbage Collection</vt:lpstr>
      <vt:lpstr>Garbage Collection</vt:lpstr>
      <vt:lpstr>TUGAS EKSPLORASI</vt:lpstr>
      <vt:lpstr>Tugas</vt:lpstr>
      <vt:lpstr>Referensi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ADVANCE</dc:title>
  <dc:creator>Fahrul</dc:creator>
  <cp:lastModifiedBy>GIS</cp:lastModifiedBy>
  <cp:revision>50</cp:revision>
  <dcterms:created xsi:type="dcterms:W3CDTF">2017-03-29T06:09:29Z</dcterms:created>
  <dcterms:modified xsi:type="dcterms:W3CDTF">2018-03-29T12:48:32Z</dcterms:modified>
</cp:coreProperties>
</file>