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7" r:id="rId11"/>
    <p:sldId id="264" r:id="rId12"/>
    <p:sldId id="265" r:id="rId13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088" y="-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457200"/>
            <a:ext cx="9144000" cy="381000"/>
          </a:xfrm>
          <a:custGeom>
            <a:avLst/>
            <a:gdLst/>
            <a:ahLst/>
            <a:cxnLst/>
            <a:rect l="l" t="t" r="r" b="b"/>
            <a:pathLst>
              <a:path w="9144000" h="381000">
                <a:moveTo>
                  <a:pt x="9144000" y="380999"/>
                </a:moveTo>
                <a:lnTo>
                  <a:pt x="9144000" y="0"/>
                </a:lnTo>
                <a:lnTo>
                  <a:pt x="0" y="0"/>
                </a:lnTo>
                <a:lnTo>
                  <a:pt x="0" y="381000"/>
                </a:lnTo>
                <a:lnTo>
                  <a:pt x="9144000" y="380999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7000" y="830833"/>
            <a:ext cx="7499350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3465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69284" y="6847775"/>
            <a:ext cx="2795270" cy="20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437387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70">
                <a:moveTo>
                  <a:pt x="9144000" y="979170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2585323"/>
          </a:xfrm>
        </p:spPr>
        <p:txBody>
          <a:bodyPr/>
          <a:lstStyle/>
          <a:p>
            <a:pPr algn="r"/>
            <a:r>
              <a:rPr lang="en-US" dirty="0" err="1" smtClean="0"/>
              <a:t>Praktikum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BANK-1</a:t>
            </a:r>
            <a:br>
              <a:rPr lang="en-US" dirty="0" smtClean="0"/>
            </a:br>
            <a:r>
              <a:rPr lang="en-US" sz="3600" dirty="0" err="1" smtClean="0"/>
              <a:t>Enkapsulasi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Singleton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990600"/>
            <a:ext cx="6032895" cy="657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4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838200"/>
            <a:ext cx="50292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public class Bank </a:t>
            </a:r>
            <a:r>
              <a:rPr lang="en-US" dirty="0" smtClean="0"/>
              <a:t>{</a:t>
            </a:r>
          </a:p>
          <a:p>
            <a:r>
              <a:rPr lang="en-US" dirty="0" smtClean="0"/>
              <a:t>    private String </a:t>
            </a:r>
            <a:r>
              <a:rPr lang="en-US" dirty="0" err="1" smtClean="0"/>
              <a:t>nama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private </a:t>
            </a:r>
            <a:r>
              <a:rPr lang="en-US" dirty="0" err="1" smtClean="0"/>
              <a:t>Nasabah</a:t>
            </a:r>
            <a:r>
              <a:rPr lang="en-US" dirty="0" smtClean="0"/>
              <a:t>[] </a:t>
            </a:r>
            <a:r>
              <a:rPr lang="en-US" dirty="0" err="1" smtClean="0"/>
              <a:t>nasabah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private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jumlahNasabah</a:t>
            </a:r>
            <a:r>
              <a:rPr lang="en-US" dirty="0" smtClean="0"/>
              <a:t>;</a:t>
            </a:r>
          </a:p>
          <a:p>
            <a:endParaRPr lang="en-US" dirty="0" smtClean="0"/>
          </a:p>
          <a:p>
            <a:r>
              <a:rPr lang="en-US" dirty="0" smtClean="0"/>
              <a:t>    // </a:t>
            </a:r>
            <a:r>
              <a:rPr lang="en-US" dirty="0" err="1" smtClean="0"/>
              <a:t>Satu-satunya</a:t>
            </a:r>
            <a:r>
              <a:rPr lang="en-US" dirty="0" smtClean="0"/>
              <a:t> instance Bank</a:t>
            </a:r>
          </a:p>
          <a:p>
            <a:r>
              <a:rPr lang="en-US" dirty="0" smtClean="0"/>
              <a:t>    private static Bank instance;</a:t>
            </a:r>
          </a:p>
          <a:p>
            <a:endParaRPr lang="en-US" dirty="0" smtClean="0"/>
          </a:p>
          <a:p>
            <a:r>
              <a:rPr lang="en-US" dirty="0" smtClean="0"/>
              <a:t>    // Constructor </a:t>
            </a:r>
            <a:r>
              <a:rPr lang="en-US" dirty="0" err="1" smtClean="0"/>
              <a:t>dibuat</a:t>
            </a:r>
            <a:r>
              <a:rPr lang="en-US" dirty="0" smtClean="0"/>
              <a:t> private</a:t>
            </a:r>
          </a:p>
          <a:p>
            <a:r>
              <a:rPr lang="en-US" dirty="0" smtClean="0"/>
              <a:t>    private Bank(String </a:t>
            </a:r>
            <a:r>
              <a:rPr lang="en-US" dirty="0" err="1" smtClean="0"/>
              <a:t>nama</a:t>
            </a:r>
            <a:r>
              <a:rPr lang="en-US" dirty="0" smtClean="0"/>
              <a:t>,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kapasitas</a:t>
            </a:r>
            <a:r>
              <a:rPr lang="en-US" dirty="0" smtClean="0"/>
              <a:t>) {</a:t>
            </a:r>
          </a:p>
          <a:p>
            <a:r>
              <a:rPr lang="en-US" dirty="0" smtClean="0"/>
              <a:t>        </a:t>
            </a:r>
            <a:r>
              <a:rPr lang="en-US" dirty="0" err="1" smtClean="0"/>
              <a:t>this.nama</a:t>
            </a:r>
            <a:r>
              <a:rPr lang="en-US" dirty="0" smtClean="0"/>
              <a:t> = </a:t>
            </a:r>
            <a:r>
              <a:rPr lang="en-US" dirty="0" err="1" smtClean="0"/>
              <a:t>nama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    </a:t>
            </a:r>
            <a:r>
              <a:rPr lang="en-US" dirty="0" err="1" smtClean="0"/>
              <a:t>this.nasabah</a:t>
            </a:r>
            <a:r>
              <a:rPr lang="en-US" dirty="0" smtClean="0"/>
              <a:t> = new </a:t>
            </a:r>
            <a:r>
              <a:rPr lang="en-US" dirty="0" err="1" smtClean="0"/>
              <a:t>Nasabah</a:t>
            </a:r>
            <a:r>
              <a:rPr lang="en-US" dirty="0" smtClean="0"/>
              <a:t>[</a:t>
            </a:r>
            <a:r>
              <a:rPr lang="en-US" dirty="0" err="1" smtClean="0"/>
              <a:t>kapasitas</a:t>
            </a:r>
            <a:r>
              <a:rPr lang="en-US" dirty="0" smtClean="0"/>
              <a:t>];</a:t>
            </a:r>
          </a:p>
          <a:p>
            <a:r>
              <a:rPr lang="en-US" dirty="0" smtClean="0"/>
              <a:t>        </a:t>
            </a:r>
            <a:r>
              <a:rPr lang="en-US" dirty="0" err="1" smtClean="0"/>
              <a:t>this.jumlahNasabah</a:t>
            </a:r>
            <a:r>
              <a:rPr lang="en-US" dirty="0" smtClean="0"/>
              <a:t> = 0;</a:t>
            </a:r>
          </a:p>
          <a:p>
            <a:r>
              <a:rPr lang="en-US" dirty="0" smtClean="0"/>
              <a:t>    }</a:t>
            </a:r>
          </a:p>
          <a:p>
            <a:endParaRPr lang="en-US" dirty="0" smtClean="0"/>
          </a:p>
          <a:p>
            <a:r>
              <a:rPr lang="en-US" dirty="0" smtClean="0"/>
              <a:t>    // Method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object Bank</a:t>
            </a:r>
          </a:p>
          <a:p>
            <a:r>
              <a:rPr lang="en-US" dirty="0" smtClean="0"/>
              <a:t>    public static Bank </a:t>
            </a:r>
            <a:r>
              <a:rPr lang="en-US" dirty="0" err="1" smtClean="0"/>
              <a:t>getInstance</a:t>
            </a:r>
            <a:r>
              <a:rPr lang="en-US" dirty="0" smtClean="0"/>
              <a:t>() {</a:t>
            </a:r>
          </a:p>
          <a:p>
            <a:r>
              <a:rPr lang="en-US" dirty="0" smtClean="0"/>
              <a:t>        if (instance == null) {</a:t>
            </a:r>
          </a:p>
          <a:p>
            <a:r>
              <a:rPr lang="en-US" dirty="0" smtClean="0"/>
              <a:t>            instance = new Bank("Bank PENS", 10);</a:t>
            </a:r>
          </a:p>
          <a:p>
            <a:r>
              <a:rPr lang="en-US" dirty="0" smtClean="0"/>
              <a:t>        }</a:t>
            </a:r>
          </a:p>
          <a:p>
            <a:r>
              <a:rPr lang="en-US" dirty="0" smtClean="0"/>
              <a:t>        return instance;</a:t>
            </a:r>
          </a:p>
          <a:p>
            <a:r>
              <a:rPr lang="en-US" dirty="0" smtClean="0"/>
              <a:t>    }</a:t>
            </a:r>
          </a:p>
          <a:p>
            <a:r>
              <a:rPr lang="en-US" dirty="0"/>
              <a:t>}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0" y="2209800"/>
            <a:ext cx="50292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err="1" smtClean="0"/>
              <a:t>Membuat</a:t>
            </a:r>
            <a:r>
              <a:rPr lang="en-US" sz="2000" b="1" dirty="0" smtClean="0"/>
              <a:t> 1 Object Bank</a:t>
            </a:r>
          </a:p>
          <a:p>
            <a:r>
              <a:rPr lang="en-US" dirty="0" smtClean="0"/>
              <a:t>Bank </a:t>
            </a:r>
            <a:r>
              <a:rPr lang="en-US" dirty="0" err="1" smtClean="0"/>
              <a:t>bank</a:t>
            </a:r>
            <a:r>
              <a:rPr lang="en-US" dirty="0" smtClean="0"/>
              <a:t> = </a:t>
            </a:r>
            <a:r>
              <a:rPr lang="en-US" dirty="0" err="1" smtClean="0"/>
              <a:t>Bank.getInstance</a:t>
            </a:r>
            <a:r>
              <a:rPr lang="en-US" dirty="0" smtClean="0"/>
              <a:t>();</a:t>
            </a:r>
          </a:p>
          <a:p>
            <a:r>
              <a:rPr lang="en-US" dirty="0" err="1" smtClean="0"/>
              <a:t>bank.tambahNasabah</a:t>
            </a:r>
            <a:r>
              <a:rPr lang="en-US" dirty="0" smtClean="0"/>
              <a:t>(</a:t>
            </a:r>
          </a:p>
          <a:p>
            <a:r>
              <a:rPr lang="en-US" dirty="0" smtClean="0"/>
              <a:t>    "C001",</a:t>
            </a:r>
          </a:p>
          <a:p>
            <a:r>
              <a:rPr lang="en-US" dirty="0" smtClean="0"/>
              <a:t>    "</a:t>
            </a:r>
            <a:r>
              <a:rPr lang="en-US" dirty="0" err="1" smtClean="0"/>
              <a:t>Candra</a:t>
            </a:r>
            <a:r>
              <a:rPr lang="en-US" dirty="0" smtClean="0"/>
              <a:t>",</a:t>
            </a:r>
          </a:p>
          <a:p>
            <a:r>
              <a:rPr lang="en-US" dirty="0" smtClean="0"/>
              <a:t>    "N001",</a:t>
            </a:r>
          </a:p>
          <a:p>
            <a:r>
              <a:rPr lang="en-US" dirty="0" smtClean="0"/>
              <a:t>    750000</a:t>
            </a:r>
          </a:p>
          <a:p>
            <a:r>
              <a:rPr lang="en-US" dirty="0" smtClean="0"/>
              <a:t>);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410200" y="855133"/>
            <a:ext cx="7499350" cy="677108"/>
          </a:xfr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Singleton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509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0833"/>
            <a:ext cx="8058150" cy="1354217"/>
          </a:xfrm>
        </p:spPr>
        <p:txBody>
          <a:bodyPr/>
          <a:lstStyle/>
          <a:p>
            <a:r>
              <a:rPr lang="en-US" dirty="0" err="1"/>
              <a:t>Membuktikan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object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1477328"/>
          </a:xfrm>
        </p:spPr>
        <p:txBody>
          <a:bodyPr/>
          <a:lstStyle/>
          <a:p>
            <a:r>
              <a:rPr lang="en-US" dirty="0"/>
              <a:t>Bank bank1 = </a:t>
            </a:r>
            <a:r>
              <a:rPr lang="en-US" dirty="0" err="1"/>
              <a:t>Bank.getInstance</a:t>
            </a:r>
            <a:r>
              <a:rPr lang="en-US" dirty="0"/>
              <a:t>();</a:t>
            </a:r>
          </a:p>
          <a:p>
            <a:r>
              <a:rPr lang="en-US" dirty="0"/>
              <a:t>Bank bank2 = </a:t>
            </a:r>
            <a:r>
              <a:rPr lang="en-US" dirty="0" err="1"/>
              <a:t>Bank.getInstance</a:t>
            </a:r>
            <a:r>
              <a:rPr lang="en-US" dirty="0"/>
              <a:t>();</a:t>
            </a:r>
          </a:p>
          <a:p>
            <a:endParaRPr lang="en-US" dirty="0"/>
          </a:p>
          <a:p>
            <a:r>
              <a:rPr lang="en-US" dirty="0" err="1"/>
              <a:t>System.out.println</a:t>
            </a:r>
            <a:r>
              <a:rPr lang="en-US" dirty="0"/>
              <a:t>(bank1 == bank2</a:t>
            </a:r>
            <a:r>
              <a:rPr lang="en-US" dirty="0" smtClean="0"/>
              <a:t>);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4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745228" y="948944"/>
            <a:ext cx="14808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Topik</a:t>
            </a:r>
          </a:p>
        </p:txBody>
      </p:sp>
      <p:sp>
        <p:nvSpPr>
          <p:cNvPr id="5" name="object 5"/>
          <p:cNvSpPr/>
          <p:nvPr/>
        </p:nvSpPr>
        <p:spPr>
          <a:xfrm>
            <a:off x="173228" y="2005238"/>
            <a:ext cx="9144000" cy="1958339"/>
          </a:xfrm>
          <a:custGeom>
            <a:avLst/>
            <a:gdLst/>
            <a:ahLst/>
            <a:cxnLst/>
            <a:rect l="l" t="t" r="r" b="b"/>
            <a:pathLst>
              <a:path w="9144000" h="1958339">
                <a:moveTo>
                  <a:pt x="9144000" y="0"/>
                </a:moveTo>
                <a:lnTo>
                  <a:pt x="0" y="0"/>
                </a:lnTo>
                <a:lnTo>
                  <a:pt x="0" y="979170"/>
                </a:lnTo>
                <a:lnTo>
                  <a:pt x="0" y="1958340"/>
                </a:lnTo>
                <a:lnTo>
                  <a:pt x="9144000" y="1958340"/>
                </a:lnTo>
                <a:lnTo>
                  <a:pt x="9144000" y="97917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21738" y="1981910"/>
            <a:ext cx="6474462" cy="1098377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3200" dirty="0" err="1" smtClean="0">
                <a:solidFill>
                  <a:schemeClr val="tx1"/>
                </a:solidFill>
                <a:latin typeface="Arial MT"/>
                <a:cs typeface="Arial MT"/>
              </a:rPr>
              <a:t>Studi</a:t>
            </a:r>
            <a:r>
              <a:rPr lang="en-US" sz="3200" dirty="0" smtClean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 MT"/>
                <a:cs typeface="Arial MT"/>
              </a:rPr>
              <a:t>Kasus</a:t>
            </a:r>
            <a:r>
              <a:rPr lang="en-US" sz="3200" dirty="0" smtClean="0">
                <a:solidFill>
                  <a:schemeClr val="tx1"/>
                </a:solidFill>
                <a:latin typeface="Arial MT"/>
                <a:cs typeface="Arial MT"/>
              </a:rPr>
              <a:t> Bank</a:t>
            </a:r>
            <a:endParaRPr sz="32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354330" indent="-341630">
              <a:lnSpc>
                <a:spcPct val="100000"/>
              </a:lnSpc>
              <a:spcBef>
                <a:spcPts val="380"/>
              </a:spcBef>
              <a:buChar char="•"/>
              <a:tabLst>
                <a:tab pos="354330" algn="l"/>
              </a:tabLst>
            </a:pPr>
            <a:r>
              <a:rPr lang="en-US" sz="3200" spc="-10" dirty="0" err="1" smtClean="0">
                <a:solidFill>
                  <a:schemeClr val="tx1"/>
                </a:solidFill>
                <a:latin typeface="Arial MT"/>
                <a:cs typeface="Arial MT"/>
              </a:rPr>
              <a:t>Menerapkan</a:t>
            </a:r>
            <a:r>
              <a:rPr lang="en-US" sz="3200" spc="-10" dirty="0" smtClean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3200" spc="-10" dirty="0" err="1" smtClean="0">
                <a:solidFill>
                  <a:schemeClr val="tx1"/>
                </a:solidFill>
                <a:latin typeface="Arial MT"/>
                <a:cs typeface="Arial MT"/>
              </a:rPr>
              <a:t>konsep</a:t>
            </a:r>
            <a:r>
              <a:rPr lang="en-US" sz="3200" spc="-10" dirty="0" smtClean="0">
                <a:solidFill>
                  <a:schemeClr val="tx1"/>
                </a:solidFill>
                <a:latin typeface="Arial MT"/>
                <a:cs typeface="Arial MT"/>
              </a:rPr>
              <a:t> Singleton</a:t>
            </a:r>
            <a:endParaRPr sz="3200" dirty="0">
              <a:solidFill>
                <a:schemeClr val="tx1"/>
              </a:solidFill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3458" y="484123"/>
            <a:ext cx="3288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Pemrograman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Berbasis</a:t>
            </a:r>
            <a:r>
              <a:rPr sz="1800" b="1" spc="-10" dirty="0">
                <a:latin typeface="Arial"/>
                <a:cs typeface="Arial"/>
              </a:rPr>
              <a:t> Objek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685800" y="785217"/>
            <a:ext cx="5464048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-10" dirty="0" smtClean="0"/>
              <a:t>Bank</a:t>
            </a:r>
            <a:endParaRPr spc="-10" dirty="0"/>
          </a:p>
        </p:txBody>
      </p:sp>
      <p:sp>
        <p:nvSpPr>
          <p:cNvPr id="5" name="object 5"/>
          <p:cNvSpPr/>
          <p:nvPr/>
        </p:nvSpPr>
        <p:spPr>
          <a:xfrm>
            <a:off x="457200" y="1436369"/>
            <a:ext cx="9144000" cy="1958339"/>
          </a:xfrm>
          <a:custGeom>
            <a:avLst/>
            <a:gdLst/>
            <a:ahLst/>
            <a:cxnLst/>
            <a:rect l="l" t="t" r="r" b="b"/>
            <a:pathLst>
              <a:path w="9144000" h="1958339">
                <a:moveTo>
                  <a:pt x="9144000" y="0"/>
                </a:moveTo>
                <a:lnTo>
                  <a:pt x="0" y="0"/>
                </a:lnTo>
                <a:lnTo>
                  <a:pt x="0" y="979170"/>
                </a:lnTo>
                <a:lnTo>
                  <a:pt x="0" y="1958340"/>
                </a:lnTo>
                <a:lnTo>
                  <a:pt x="9144000" y="1958340"/>
                </a:lnTo>
                <a:lnTo>
                  <a:pt x="9144000" y="97917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7200" y="1989116"/>
            <a:ext cx="9067800" cy="184986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800" dirty="0" err="1" smtClean="0">
                <a:latin typeface="Arial MT"/>
                <a:cs typeface="Arial MT"/>
              </a:rPr>
              <a:t>Sebuah</a:t>
            </a:r>
            <a:r>
              <a:rPr lang="en-US" sz="2800" dirty="0" smtClean="0">
                <a:latin typeface="Arial MT"/>
                <a:cs typeface="Arial MT"/>
              </a:rPr>
              <a:t> Bank </a:t>
            </a:r>
            <a:r>
              <a:rPr lang="en-US" sz="2800" dirty="0" err="1" smtClean="0">
                <a:latin typeface="Arial MT"/>
                <a:cs typeface="Arial MT"/>
              </a:rPr>
              <a:t>dengan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nama</a:t>
            </a:r>
            <a:r>
              <a:rPr lang="en-US" sz="2800" dirty="0" smtClean="0">
                <a:latin typeface="Arial MT"/>
                <a:cs typeface="Arial MT"/>
              </a:rPr>
              <a:t> PENS IT, </a:t>
            </a:r>
            <a:r>
              <a:rPr lang="en-US" sz="2800" dirty="0" err="1" smtClean="0">
                <a:latin typeface="Arial MT"/>
                <a:cs typeface="Arial MT"/>
              </a:rPr>
              <a:t>mempunyai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beberapa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Nasabah</a:t>
            </a:r>
            <a:r>
              <a:rPr lang="en-US" sz="2800" dirty="0" smtClean="0">
                <a:latin typeface="Arial MT"/>
                <a:cs typeface="Arial MT"/>
              </a:rPr>
              <a:t>, </a:t>
            </a:r>
            <a:r>
              <a:rPr lang="en-US" sz="2800" dirty="0" err="1" smtClean="0">
                <a:latin typeface="Arial MT"/>
                <a:cs typeface="Arial MT"/>
              </a:rPr>
              <a:t>dan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setiap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Nasabah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mempunyai</a:t>
            </a:r>
            <a:r>
              <a:rPr lang="en-US" sz="2800" dirty="0" smtClean="0">
                <a:latin typeface="Arial MT"/>
                <a:cs typeface="Arial MT"/>
              </a:rPr>
              <a:t> 1 Tabungan</a:t>
            </a:r>
          </a:p>
          <a:p>
            <a:pPr marL="354330" indent="-341630">
              <a:lnSpc>
                <a:spcPct val="100000"/>
              </a:lnSpc>
              <a:spcBef>
                <a:spcPts val="484"/>
              </a:spcBef>
              <a:buChar char="•"/>
              <a:tabLst>
                <a:tab pos="354330" algn="l"/>
              </a:tabLst>
            </a:pPr>
            <a:r>
              <a:rPr lang="en-US" sz="2800" dirty="0" smtClean="0">
                <a:latin typeface="Arial MT"/>
                <a:cs typeface="Arial MT"/>
              </a:rPr>
              <a:t>Data </a:t>
            </a:r>
            <a:r>
              <a:rPr lang="en-US" sz="2800" dirty="0" err="1" smtClean="0">
                <a:latin typeface="Arial MT"/>
                <a:cs typeface="Arial MT"/>
              </a:rPr>
              <a:t>Nasabah</a:t>
            </a:r>
            <a:r>
              <a:rPr lang="en-US" sz="2800" dirty="0" smtClean="0">
                <a:latin typeface="Arial MT"/>
                <a:cs typeface="Arial MT"/>
              </a:rPr>
              <a:t> </a:t>
            </a:r>
            <a:r>
              <a:rPr lang="en-US" sz="2800" dirty="0" err="1" smtClean="0">
                <a:latin typeface="Arial MT"/>
                <a:cs typeface="Arial MT"/>
              </a:rPr>
              <a:t>disimpan</a:t>
            </a:r>
            <a:r>
              <a:rPr lang="en-US" sz="2800" dirty="0" smtClean="0">
                <a:latin typeface="Arial MT"/>
                <a:cs typeface="Arial MT"/>
              </a:rPr>
              <a:t> di array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" y="66294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8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close/>
              </a:path>
            </a:pathLst>
          </a:custGeom>
          <a:solidFill>
            <a:srgbClr val="C3D0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10" dirty="0"/>
              <a:t>Politeknik</a:t>
            </a:r>
            <a:r>
              <a:rPr spc="-25" dirty="0"/>
              <a:t> </a:t>
            </a:r>
            <a:r>
              <a:rPr spc="-10" dirty="0"/>
              <a:t>Elektronika</a:t>
            </a:r>
            <a:r>
              <a:rPr spc="-20" dirty="0"/>
              <a:t> </a:t>
            </a:r>
            <a:r>
              <a:rPr dirty="0"/>
              <a:t>Negeri</a:t>
            </a:r>
            <a:r>
              <a:rPr spc="-25" dirty="0"/>
              <a:t> </a:t>
            </a:r>
            <a:r>
              <a:rPr spc="-10" dirty="0"/>
              <a:t>Surabaya</a:t>
            </a:r>
          </a:p>
        </p:txBody>
      </p:sp>
    </p:spTree>
    <p:extLst>
      <p:ext uri="{BB962C8B-B14F-4D97-AF65-F5344CB8AC3E}">
        <p14:creationId xmlns:p14="http://schemas.microsoft.com/office/powerpoint/2010/main" val="3739663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838200"/>
            <a:ext cx="6705600" cy="652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2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066800"/>
            <a:ext cx="4645661" cy="4955203"/>
          </a:xfrm>
        </p:spPr>
        <p:txBody>
          <a:bodyPr/>
          <a:lstStyle/>
          <a:p>
            <a:r>
              <a:rPr lang="en-US" sz="1400" dirty="0"/>
              <a:t>public class Main {</a:t>
            </a:r>
          </a:p>
          <a:p>
            <a:r>
              <a:rPr lang="en-US" sz="1400" dirty="0"/>
              <a:t>    public static void main(String[] </a:t>
            </a:r>
            <a:r>
              <a:rPr lang="en-US" sz="1400" dirty="0" err="1"/>
              <a:t>args</a:t>
            </a:r>
            <a:r>
              <a:rPr lang="en-US" sz="1400" dirty="0"/>
              <a:t>) {</a:t>
            </a:r>
          </a:p>
          <a:p>
            <a:endParaRPr lang="en-US" sz="1400" dirty="0"/>
          </a:p>
          <a:p>
            <a:r>
              <a:rPr lang="en-US" sz="1400" dirty="0"/>
              <a:t>        Bank </a:t>
            </a:r>
            <a:r>
              <a:rPr lang="en-US" sz="1400" dirty="0" err="1"/>
              <a:t>bank</a:t>
            </a:r>
            <a:r>
              <a:rPr lang="en-US" sz="1400" dirty="0"/>
              <a:t> = new Bank("Bank PENS", 10);</a:t>
            </a:r>
          </a:p>
          <a:p>
            <a:endParaRPr lang="en-US" sz="1400" dirty="0"/>
          </a:p>
          <a:p>
            <a:r>
              <a:rPr lang="en-US" sz="1400" dirty="0"/>
              <a:t>        Tabungan t1 = new Tabungan("001");</a:t>
            </a:r>
          </a:p>
          <a:p>
            <a:r>
              <a:rPr lang="en-US" sz="1400" dirty="0"/>
              <a:t>        Tabungan t2 = new Tabungan("002");</a:t>
            </a:r>
          </a:p>
          <a:p>
            <a:endParaRPr lang="en-US" sz="1400" dirty="0"/>
          </a:p>
          <a:p>
            <a:r>
              <a:rPr lang="en-US" sz="1400" dirty="0"/>
              <a:t>        </a:t>
            </a:r>
            <a:r>
              <a:rPr lang="en-US" sz="1400" dirty="0" err="1"/>
              <a:t>Nasabah</a:t>
            </a:r>
            <a:r>
              <a:rPr lang="en-US" sz="1400" dirty="0"/>
              <a:t> n1 </a:t>
            </a:r>
            <a:r>
              <a:rPr lang="en-US" sz="1400" dirty="0" smtClean="0"/>
              <a:t>= new </a:t>
            </a:r>
            <a:r>
              <a:rPr lang="en-US" sz="1400" dirty="0" err="1"/>
              <a:t>Nasabah</a:t>
            </a:r>
            <a:r>
              <a:rPr lang="en-US" sz="1400" dirty="0"/>
              <a:t>("N001", </a:t>
            </a:r>
            <a:r>
              <a:rPr lang="en-US" sz="1400" dirty="0" smtClean="0"/>
              <a:t>“</a:t>
            </a:r>
            <a:r>
              <a:rPr lang="en-US" sz="1400" dirty="0" err="1" smtClean="0"/>
              <a:t>Candra</a:t>
            </a:r>
            <a:r>
              <a:rPr lang="en-US" sz="1400" dirty="0" smtClean="0"/>
              <a:t>", </a:t>
            </a:r>
            <a:r>
              <a:rPr lang="en-US" sz="1400" dirty="0"/>
              <a:t>t1);</a:t>
            </a:r>
          </a:p>
          <a:p>
            <a:endParaRPr lang="en-US" sz="1400" dirty="0"/>
          </a:p>
          <a:p>
            <a:r>
              <a:rPr lang="en-US" sz="1400" dirty="0"/>
              <a:t>        </a:t>
            </a:r>
            <a:r>
              <a:rPr lang="en-US" sz="1400" dirty="0" err="1"/>
              <a:t>Nasabah</a:t>
            </a:r>
            <a:r>
              <a:rPr lang="en-US" sz="1400" dirty="0"/>
              <a:t> n2 </a:t>
            </a:r>
            <a:r>
              <a:rPr lang="en-US" sz="1400" dirty="0" smtClean="0"/>
              <a:t>= new </a:t>
            </a:r>
            <a:r>
              <a:rPr lang="en-US" sz="1400" dirty="0" err="1"/>
              <a:t>Nasabah</a:t>
            </a:r>
            <a:r>
              <a:rPr lang="en-US" sz="1400" dirty="0"/>
              <a:t>("N002", "Budi", t2);</a:t>
            </a:r>
          </a:p>
          <a:p>
            <a:endParaRPr lang="en-US" sz="1400" dirty="0"/>
          </a:p>
          <a:p>
            <a:r>
              <a:rPr lang="en-US" sz="1400" dirty="0"/>
              <a:t>        </a:t>
            </a:r>
            <a:r>
              <a:rPr lang="en-US" sz="1400" dirty="0" err="1"/>
              <a:t>bank.tambahNasabah</a:t>
            </a:r>
            <a:r>
              <a:rPr lang="en-US" sz="1400" dirty="0"/>
              <a:t>(n1);</a:t>
            </a:r>
          </a:p>
          <a:p>
            <a:r>
              <a:rPr lang="en-US" sz="1400" dirty="0"/>
              <a:t>        </a:t>
            </a:r>
            <a:r>
              <a:rPr lang="en-US" sz="1400" dirty="0" err="1"/>
              <a:t>bank.tambahNasabah</a:t>
            </a:r>
            <a:r>
              <a:rPr lang="en-US" sz="1400" dirty="0"/>
              <a:t>(n2);</a:t>
            </a:r>
          </a:p>
          <a:p>
            <a:endParaRPr lang="en-US" sz="1400" dirty="0"/>
          </a:p>
          <a:p>
            <a:r>
              <a:rPr lang="en-US" sz="1400" dirty="0"/>
              <a:t>        </a:t>
            </a:r>
            <a:r>
              <a:rPr lang="en-US" sz="1400" dirty="0" smtClean="0"/>
              <a:t>n1.setor(750.000);</a:t>
            </a:r>
            <a:endParaRPr lang="en-US" sz="1400" dirty="0"/>
          </a:p>
          <a:p>
            <a:r>
              <a:rPr lang="en-US" sz="1400" dirty="0"/>
              <a:t>        </a:t>
            </a:r>
            <a:r>
              <a:rPr lang="en-US" sz="1400" dirty="0" smtClean="0"/>
              <a:t>n2.setor(2.000.000</a:t>
            </a:r>
            <a:r>
              <a:rPr lang="en-US" sz="1400" dirty="0"/>
              <a:t>);</a:t>
            </a:r>
          </a:p>
          <a:p>
            <a:endParaRPr lang="en-US" sz="1400" dirty="0"/>
          </a:p>
          <a:p>
            <a:r>
              <a:rPr lang="en-US" sz="1400" dirty="0"/>
              <a:t>        </a:t>
            </a:r>
            <a:r>
              <a:rPr lang="en-US" sz="1400" dirty="0" smtClean="0"/>
              <a:t>n1.tarik(250.000</a:t>
            </a:r>
            <a:r>
              <a:rPr lang="en-US" sz="1400" dirty="0"/>
              <a:t>);</a:t>
            </a:r>
          </a:p>
          <a:p>
            <a:endParaRPr lang="en-US" sz="1400" dirty="0"/>
          </a:p>
          <a:p>
            <a:r>
              <a:rPr lang="en-US" sz="1400" dirty="0"/>
              <a:t>        </a:t>
            </a:r>
            <a:r>
              <a:rPr lang="en-US" sz="1400" dirty="0" err="1"/>
              <a:t>bank.tampilkanNasabah</a:t>
            </a:r>
            <a:r>
              <a:rPr lang="en-US" sz="1400" dirty="0"/>
              <a:t>();</a:t>
            </a:r>
          </a:p>
          <a:p>
            <a:r>
              <a:rPr lang="en-US" sz="1400" dirty="0"/>
              <a:t>    }</a:t>
            </a:r>
          </a:p>
          <a:p>
            <a:r>
              <a:rPr lang="en-US" sz="1400" dirty="0"/>
              <a:t>}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661" y="1066800"/>
            <a:ext cx="45815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5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7499350" cy="677108"/>
          </a:xfrm>
        </p:spPr>
        <p:txBody>
          <a:bodyPr/>
          <a:lstStyle/>
          <a:p>
            <a:r>
              <a:rPr lang="en-US" dirty="0" err="1" smtClean="0"/>
              <a:t>Membuat</a:t>
            </a:r>
            <a:r>
              <a:rPr lang="en-US" dirty="0" smtClean="0"/>
              <a:t> object Bank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2585323"/>
          </a:xfrm>
        </p:spPr>
        <p:txBody>
          <a:bodyPr/>
          <a:lstStyle/>
          <a:p>
            <a:r>
              <a:rPr lang="en-US" dirty="0"/>
              <a:t>Bank </a:t>
            </a:r>
            <a:r>
              <a:rPr lang="en-US" dirty="0" smtClean="0"/>
              <a:t>bank1 </a:t>
            </a:r>
            <a:r>
              <a:rPr lang="en-US" dirty="0"/>
              <a:t>= new Bank("Bank PENS", 10</a:t>
            </a:r>
            <a:r>
              <a:rPr lang="en-US" dirty="0" smtClean="0"/>
              <a:t>);</a:t>
            </a:r>
          </a:p>
          <a:p>
            <a:r>
              <a:rPr lang="en-US" dirty="0"/>
              <a:t>Bank </a:t>
            </a:r>
            <a:r>
              <a:rPr lang="en-US" dirty="0" smtClean="0"/>
              <a:t>bank2 </a:t>
            </a:r>
            <a:r>
              <a:rPr lang="en-US" dirty="0"/>
              <a:t>= new Bank("Bank PENS", 10</a:t>
            </a:r>
            <a:r>
              <a:rPr lang="en-US" dirty="0" smtClean="0"/>
              <a:t>);</a:t>
            </a:r>
          </a:p>
          <a:p>
            <a:endParaRPr lang="en-US" dirty="0"/>
          </a:p>
          <a:p>
            <a:r>
              <a:rPr lang="en-US" dirty="0"/>
              <a:t>b</a:t>
            </a:r>
            <a:r>
              <a:rPr lang="en-US" dirty="0" smtClean="0"/>
              <a:t>ank1 == bank2 ? FALSE</a:t>
            </a:r>
          </a:p>
          <a:p>
            <a:endParaRPr lang="en-US" dirty="0"/>
          </a:p>
          <a:p>
            <a:r>
              <a:rPr lang="en-US" dirty="0" err="1" smtClean="0"/>
              <a:t>Karena</a:t>
            </a:r>
            <a:r>
              <a:rPr lang="en-US" dirty="0" smtClean="0"/>
              <a:t> bank1 </a:t>
            </a:r>
            <a:r>
              <a:rPr lang="en-US" dirty="0" err="1" smtClean="0"/>
              <a:t>dan</a:t>
            </a:r>
            <a:r>
              <a:rPr lang="en-US" dirty="0" smtClean="0"/>
              <a:t> bank2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object yang </a:t>
            </a:r>
            <a:r>
              <a:rPr lang="en-US" dirty="0" err="1" smtClean="0"/>
              <a:t>berbeda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1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90600"/>
            <a:ext cx="7499350" cy="677108"/>
          </a:xfrm>
        </p:spPr>
        <p:txBody>
          <a:bodyPr/>
          <a:lstStyle/>
          <a:p>
            <a:r>
              <a:rPr lang="en-US" dirty="0" err="1" smtClean="0"/>
              <a:t>Hanya</a:t>
            </a:r>
            <a:r>
              <a:rPr lang="en-US" dirty="0" smtClean="0"/>
              <a:t> 1 Bank </a:t>
            </a:r>
            <a:r>
              <a:rPr lang="en-US" dirty="0" err="1" smtClean="0"/>
              <a:t>saja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7503159" cy="2215991"/>
          </a:xfrm>
        </p:spPr>
        <p:txBody>
          <a:bodyPr/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Bank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hanya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bisa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membuat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satu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objek</a:t>
            </a:r>
            <a:r>
              <a:rPr lang="en-US" dirty="0" smtClean="0">
                <a:sym typeface="Wingdings" panose="05000000000000000000" pitchFamily="2" charset="2"/>
              </a:rPr>
              <a:t> Bank </a:t>
            </a:r>
            <a:r>
              <a:rPr lang="en-US" dirty="0" err="1" smtClean="0">
                <a:sym typeface="Wingdings" panose="05000000000000000000" pitchFamily="2" charset="2"/>
              </a:rPr>
              <a:t>saja</a:t>
            </a:r>
            <a:r>
              <a:rPr lang="en-US" dirty="0" smtClean="0">
                <a:sym typeface="Wingdings" panose="05000000000000000000" pitchFamily="2" charset="2"/>
              </a:rPr>
              <a:t> ?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/>
              <a:t>bank1 == bank2 ? </a:t>
            </a:r>
            <a:r>
              <a:rPr lang="en-US" dirty="0" smtClean="0"/>
              <a:t>TRUE</a:t>
            </a:r>
            <a:endParaRPr lang="en-US" dirty="0"/>
          </a:p>
          <a:p>
            <a:r>
              <a:rPr lang="en-US" dirty="0" smtClean="0">
                <a:sym typeface="Wingdings" panose="05000000000000000000" pitchFamily="2" charset="2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367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0" y="830833"/>
            <a:ext cx="7499350" cy="677108"/>
          </a:xfrm>
        </p:spPr>
        <p:txBody>
          <a:bodyPr/>
          <a:lstStyle/>
          <a:p>
            <a:r>
              <a:rPr lang="en-US" dirty="0"/>
              <a:t>Singleton Design Pattern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3139" y="2008886"/>
            <a:ext cx="8074661" cy="962914"/>
          </a:xfrm>
        </p:spPr>
        <p:txBody>
          <a:bodyPr/>
          <a:lstStyle/>
          <a:p>
            <a:r>
              <a:rPr lang="en-US" dirty="0"/>
              <a:t>D</a:t>
            </a:r>
            <a:r>
              <a:rPr lang="pl-PL" dirty="0"/>
              <a:t>alam seluruh aplikasi hanya boleh ada satu object Bank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87556"/>
              </p:ext>
            </p:extLst>
          </p:nvPr>
        </p:nvGraphicFramePr>
        <p:xfrm>
          <a:off x="1600200" y="2667000"/>
          <a:ext cx="6705600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502758117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771748857"/>
                    </a:ext>
                  </a:extLst>
                </a:gridCol>
              </a:tblGrid>
              <a:tr h="1422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Komponen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Fungsi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8509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private static Bank instance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Menyimpan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satu-satunya</a:t>
                      </a:r>
                      <a:r>
                        <a:rPr lang="en-US" sz="1800" dirty="0"/>
                        <a:t> object Bank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1203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private Bank(...)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Mencegah</a:t>
                      </a:r>
                      <a:r>
                        <a:rPr lang="en-US" sz="1800" dirty="0"/>
                        <a:t> new Bank() </a:t>
                      </a:r>
                      <a:r>
                        <a:rPr lang="en-US" sz="1800" dirty="0" err="1"/>
                        <a:t>dari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luar</a:t>
                      </a:r>
                      <a:r>
                        <a:rPr lang="en-US" sz="1800" dirty="0"/>
                        <a:t> class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7187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/>
                        <a:t>public static getInstance()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i-FI" sz="1800" dirty="0"/>
                        <a:t>Memberikan akses ke satu-satunya object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8536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098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530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139" y="914400"/>
            <a:ext cx="7499350" cy="677108"/>
          </a:xfrm>
        </p:spPr>
        <p:txBody>
          <a:bodyPr/>
          <a:lstStyle/>
          <a:p>
            <a:r>
              <a:rPr lang="en-US" dirty="0"/>
              <a:t>Singleton Design Pattern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828800"/>
            <a:ext cx="7998461" cy="3693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837267"/>
            <a:ext cx="3581400" cy="46106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72400" y="3837772"/>
            <a:ext cx="1521461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Private constructor</a:t>
            </a:r>
            <a:endParaRPr lang="en-US" dirty="0"/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flipH="1">
            <a:off x="6822442" y="4142572"/>
            <a:ext cx="94995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057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407</Words>
  <Application>Microsoft Office PowerPoint</Application>
  <PresentationFormat>Custom</PresentationFormat>
  <Paragraphs>97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MT</vt:lpstr>
      <vt:lpstr>Calibri</vt:lpstr>
      <vt:lpstr>Palatino Linotype</vt:lpstr>
      <vt:lpstr>Wingdings</vt:lpstr>
      <vt:lpstr>Office Theme</vt:lpstr>
      <vt:lpstr>Praktikum Studi Kasus BANK-1 Enkapsulasi dan Singleton </vt:lpstr>
      <vt:lpstr>Topik</vt:lpstr>
      <vt:lpstr>Bank</vt:lpstr>
      <vt:lpstr>PowerPoint Presentation</vt:lpstr>
      <vt:lpstr>PowerPoint Presentation</vt:lpstr>
      <vt:lpstr>Membuat object Bank</vt:lpstr>
      <vt:lpstr>Hanya 1 Bank saja</vt:lpstr>
      <vt:lpstr>Singleton Design Pattern</vt:lpstr>
      <vt:lpstr>Singleton Design Pattern</vt:lpstr>
      <vt:lpstr>PowerPoint Presentation</vt:lpstr>
      <vt:lpstr>Kode Singleton</vt:lpstr>
      <vt:lpstr>Membuktikan hanya satu object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T - Class Abstract dan Interface</dc:title>
  <dc:creator>yuliana</dc:creator>
  <cp:lastModifiedBy>Yuliana</cp:lastModifiedBy>
  <cp:revision>47</cp:revision>
  <dcterms:created xsi:type="dcterms:W3CDTF">2026-08-19T02:49:24Z</dcterms:created>
  <dcterms:modified xsi:type="dcterms:W3CDTF">2026-08-20T09:03:44Z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2011-11-23T00:00:00Z</vt:filetime>
  </property>
  <property fmtid="{D5CDD505-2E9C-101B-9397-08002B2CF9AE}" pid="4" name="Creator">
    <vt:lpwstr>PScript5.dll Version 5.2.2</vt:lpwstr>
  </property>
  <property fmtid="{D5CDD505-2E9C-101B-9397-08002B2CF9AE}" pid="5" name="LastSaved">
    <vt:filetime>2026-08-19T00:00:00Z</vt:filetime>
  </property>
  <property fmtid="{D5CDD505-2E9C-101B-9397-08002B2CF9AE}" pid="6" name="Producer">
    <vt:lpwstr>Acrobat Distiller 7.0 (Windows)</vt:lpwstr>
  </property>
</Properties>
</file>