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76" r:id="rId9"/>
    <p:sldId id="265" r:id="rId10"/>
    <p:sldId id="277" r:id="rId11"/>
    <p:sldId id="274" r:id="rId12"/>
    <p:sldId id="262" r:id="rId13"/>
    <p:sldId id="267" r:id="rId14"/>
    <p:sldId id="263" r:id="rId15"/>
    <p:sldId id="264" r:id="rId16"/>
    <p:sldId id="268" r:id="rId17"/>
    <p:sldId id="269" r:id="rId18"/>
    <p:sldId id="273" r:id="rId19"/>
    <p:sldId id="270" r:id="rId20"/>
    <p:sldId id="271" r:id="rId21"/>
    <p:sldId id="272" r:id="rId22"/>
    <p:sldId id="278" r:id="rId23"/>
  </p:sldIdLst>
  <p:sldSz cx="10058400" cy="7772400"/>
  <p:notesSz cx="100584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1376" y="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10" dirty="0"/>
              <a:t>Politeknik</a:t>
            </a:r>
            <a:r>
              <a:rPr spc="-25" dirty="0"/>
              <a:t> </a:t>
            </a:r>
            <a:r>
              <a:rPr spc="-10" dirty="0"/>
              <a:t>Elektronika</a:t>
            </a:r>
            <a:r>
              <a:rPr spc="-20" dirty="0"/>
              <a:t> </a:t>
            </a:r>
            <a:r>
              <a:rPr dirty="0"/>
              <a:t>Negeri</a:t>
            </a:r>
            <a:r>
              <a:rPr spc="-25" dirty="0"/>
              <a:t> </a:t>
            </a:r>
            <a:r>
              <a:rPr spc="-10" dirty="0"/>
              <a:t>Surabaya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10" dirty="0"/>
              <a:t>Politeknik</a:t>
            </a:r>
            <a:r>
              <a:rPr spc="-25" dirty="0"/>
              <a:t> </a:t>
            </a:r>
            <a:r>
              <a:rPr spc="-10" dirty="0"/>
              <a:t>Elektronika</a:t>
            </a:r>
            <a:r>
              <a:rPr spc="-20" dirty="0"/>
              <a:t> </a:t>
            </a:r>
            <a:r>
              <a:rPr dirty="0"/>
              <a:t>Negeri</a:t>
            </a:r>
            <a:r>
              <a:rPr spc="-25" dirty="0"/>
              <a:t> </a:t>
            </a:r>
            <a:r>
              <a:rPr spc="-10" dirty="0"/>
              <a:t>Surabaya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10" dirty="0"/>
              <a:t>Politeknik</a:t>
            </a:r>
            <a:r>
              <a:rPr spc="-25" dirty="0"/>
              <a:t> </a:t>
            </a:r>
            <a:r>
              <a:rPr spc="-10" dirty="0"/>
              <a:t>Elektronika</a:t>
            </a:r>
            <a:r>
              <a:rPr spc="-20" dirty="0"/>
              <a:t> </a:t>
            </a:r>
            <a:r>
              <a:rPr dirty="0"/>
              <a:t>Negeri</a:t>
            </a:r>
            <a:r>
              <a:rPr spc="-25" dirty="0"/>
              <a:t> </a:t>
            </a:r>
            <a:r>
              <a:rPr spc="-10" dirty="0"/>
              <a:t>Surabaya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10" dirty="0"/>
              <a:t>Politeknik</a:t>
            </a:r>
            <a:r>
              <a:rPr spc="-25" dirty="0"/>
              <a:t> </a:t>
            </a:r>
            <a:r>
              <a:rPr spc="-10" dirty="0"/>
              <a:t>Elektronika</a:t>
            </a:r>
            <a:r>
              <a:rPr spc="-20" dirty="0"/>
              <a:t> </a:t>
            </a:r>
            <a:r>
              <a:rPr dirty="0"/>
              <a:t>Negeri</a:t>
            </a:r>
            <a:r>
              <a:rPr spc="-25" dirty="0"/>
              <a:t> </a:t>
            </a:r>
            <a:r>
              <a:rPr spc="-10" dirty="0"/>
              <a:t>Surabaya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10" dirty="0"/>
              <a:t>Politeknik</a:t>
            </a:r>
            <a:r>
              <a:rPr spc="-25" dirty="0"/>
              <a:t> </a:t>
            </a:r>
            <a:r>
              <a:rPr spc="-10" dirty="0"/>
              <a:t>Elektronika</a:t>
            </a:r>
            <a:r>
              <a:rPr spc="-20" dirty="0"/>
              <a:t> </a:t>
            </a:r>
            <a:r>
              <a:rPr dirty="0"/>
              <a:t>Negeri</a:t>
            </a:r>
            <a:r>
              <a:rPr spc="-25" dirty="0"/>
              <a:t> </a:t>
            </a:r>
            <a:r>
              <a:rPr spc="-10" dirty="0"/>
              <a:t>Surabaya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57200" y="457200"/>
            <a:ext cx="9144000" cy="381000"/>
          </a:xfrm>
          <a:custGeom>
            <a:avLst/>
            <a:gdLst/>
            <a:ahLst/>
            <a:cxnLst/>
            <a:rect l="l" t="t" r="r" b="b"/>
            <a:pathLst>
              <a:path w="9144000" h="381000">
                <a:moveTo>
                  <a:pt x="9144000" y="380999"/>
                </a:moveTo>
                <a:lnTo>
                  <a:pt x="9144000" y="0"/>
                </a:lnTo>
                <a:lnTo>
                  <a:pt x="0" y="0"/>
                </a:lnTo>
                <a:lnTo>
                  <a:pt x="0" y="381000"/>
                </a:lnTo>
                <a:lnTo>
                  <a:pt x="9144000" y="380999"/>
                </a:lnTo>
                <a:close/>
              </a:path>
            </a:pathLst>
          </a:custGeom>
          <a:solidFill>
            <a:srgbClr val="C3D0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97000" y="830833"/>
            <a:ext cx="7499350" cy="665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93139" y="2008886"/>
            <a:ext cx="7503159" cy="34651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69284" y="6847775"/>
            <a:ext cx="2795270" cy="203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10" dirty="0"/>
              <a:t>Politeknik</a:t>
            </a:r>
            <a:r>
              <a:rPr spc="-25" dirty="0"/>
              <a:t> </a:t>
            </a:r>
            <a:r>
              <a:rPr spc="-10" dirty="0"/>
              <a:t>Elektronika</a:t>
            </a:r>
            <a:r>
              <a:rPr spc="-20" dirty="0"/>
              <a:t> </a:t>
            </a:r>
            <a:r>
              <a:rPr dirty="0"/>
              <a:t>Negeri</a:t>
            </a:r>
            <a:r>
              <a:rPr spc="-25" dirty="0"/>
              <a:t> </a:t>
            </a:r>
            <a:r>
              <a:rPr spc="-10" dirty="0"/>
              <a:t>Surabaya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23458" y="484123"/>
            <a:ext cx="32886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Pemrograman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Berbasis</a:t>
            </a:r>
            <a:r>
              <a:rPr sz="1800" b="1" spc="-10" dirty="0">
                <a:latin typeface="Arial"/>
                <a:cs typeface="Arial"/>
              </a:rPr>
              <a:t> Objek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457199"/>
            <a:ext cx="1657349" cy="933449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1295400" y="2749550"/>
            <a:ext cx="7842758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000" dirty="0" err="1"/>
              <a:t>Studi</a:t>
            </a:r>
            <a:r>
              <a:rPr lang="en-US" sz="4000" dirty="0"/>
              <a:t> </a:t>
            </a:r>
            <a:r>
              <a:rPr lang="en-US" sz="4000" dirty="0" err="1"/>
              <a:t>Kasus</a:t>
            </a:r>
            <a:r>
              <a:rPr lang="en-US" sz="4000" dirty="0"/>
              <a:t>: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err="1" smtClean="0"/>
              <a:t>Simulasi</a:t>
            </a:r>
            <a:r>
              <a:rPr lang="en-US" sz="4000" dirty="0" smtClean="0"/>
              <a:t> </a:t>
            </a:r>
            <a:r>
              <a:rPr lang="en-US" sz="4000" dirty="0" err="1"/>
              <a:t>Pergerakan</a:t>
            </a:r>
            <a:r>
              <a:rPr lang="en-US" sz="4000" dirty="0"/>
              <a:t> </a:t>
            </a:r>
            <a:r>
              <a:rPr lang="en-US" sz="4000" dirty="0" err="1"/>
              <a:t>Lingkaran</a:t>
            </a:r>
            <a:r>
              <a:rPr lang="en-US" sz="4000" dirty="0"/>
              <a:t> </a:t>
            </a:r>
            <a:r>
              <a:rPr lang="en-US" sz="4000" dirty="0" err="1"/>
              <a:t>pada</a:t>
            </a:r>
            <a:r>
              <a:rPr lang="en-US" sz="4000" dirty="0"/>
              <a:t> </a:t>
            </a:r>
            <a:r>
              <a:rPr lang="en-US" sz="4000" dirty="0" err="1"/>
              <a:t>Bidang</a:t>
            </a:r>
            <a:r>
              <a:rPr lang="en-US" sz="4000" dirty="0"/>
              <a:t> </a:t>
            </a:r>
            <a:r>
              <a:rPr lang="en-US" sz="4000" dirty="0" err="1"/>
              <a:t>Koordinat</a:t>
            </a:r>
            <a:r>
              <a:rPr lang="en-US" sz="4000" dirty="0"/>
              <a:t> XY</a:t>
            </a:r>
            <a:endParaRPr sz="4000" dirty="0"/>
          </a:p>
        </p:txBody>
      </p:sp>
      <p:sp>
        <p:nvSpPr>
          <p:cNvPr id="8" name="object 8"/>
          <p:cNvSpPr/>
          <p:nvPr/>
        </p:nvSpPr>
        <p:spPr>
          <a:xfrm>
            <a:off x="457200" y="6629400"/>
            <a:ext cx="9144000" cy="685800"/>
          </a:xfrm>
          <a:custGeom>
            <a:avLst/>
            <a:gdLst/>
            <a:ahLst/>
            <a:cxnLst/>
            <a:rect l="l" t="t" r="r" b="b"/>
            <a:pathLst>
              <a:path w="9144000" h="685800">
                <a:moveTo>
                  <a:pt x="9144000" y="685800"/>
                </a:moveTo>
                <a:lnTo>
                  <a:pt x="9144000" y="0"/>
                </a:lnTo>
                <a:lnTo>
                  <a:pt x="0" y="0"/>
                </a:lnTo>
                <a:lnTo>
                  <a:pt x="0" y="685800"/>
                </a:lnTo>
                <a:lnTo>
                  <a:pt x="9144000" y="685800"/>
                </a:lnTo>
                <a:close/>
              </a:path>
            </a:pathLst>
          </a:custGeom>
          <a:solidFill>
            <a:srgbClr val="C3D0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10" dirty="0"/>
              <a:t>Politeknik</a:t>
            </a:r>
            <a:r>
              <a:rPr spc="-25" dirty="0"/>
              <a:t> </a:t>
            </a:r>
            <a:r>
              <a:rPr spc="-10" dirty="0"/>
              <a:t>Elektronika</a:t>
            </a:r>
            <a:r>
              <a:rPr spc="-20" dirty="0"/>
              <a:t> </a:t>
            </a:r>
            <a:r>
              <a:rPr dirty="0"/>
              <a:t>Negeri</a:t>
            </a:r>
            <a:r>
              <a:rPr spc="-25" dirty="0"/>
              <a:t> </a:t>
            </a:r>
            <a:r>
              <a:rPr spc="-10" dirty="0"/>
              <a:t>Surabaya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6800"/>
            <a:ext cx="8832852" cy="838200"/>
          </a:xfrm>
        </p:spPr>
        <p:txBody>
          <a:bodyPr/>
          <a:lstStyle/>
          <a:p>
            <a:r>
              <a:rPr lang="en-US" dirty="0" err="1"/>
              <a:t>Simulasi</a:t>
            </a:r>
            <a:r>
              <a:rPr lang="en-US" dirty="0"/>
              <a:t> </a:t>
            </a:r>
            <a:r>
              <a:rPr lang="en-US" dirty="0" err="1"/>
              <a:t>Pergerakan</a:t>
            </a:r>
            <a:r>
              <a:rPr lang="en-US" dirty="0"/>
              <a:t> </a:t>
            </a:r>
            <a:r>
              <a:rPr lang="en-US" dirty="0" err="1"/>
              <a:t>Lingkaran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3139" y="2008886"/>
            <a:ext cx="7503159" cy="1846659"/>
          </a:xfrm>
        </p:spPr>
        <p:txBody>
          <a:bodyPr/>
          <a:lstStyle/>
          <a:p>
            <a:r>
              <a:rPr lang="en-US" dirty="0"/>
              <a:t>1. </a:t>
            </a:r>
            <a:r>
              <a:rPr lang="en-US" dirty="0" err="1"/>
              <a:t>Lingkaran</a:t>
            </a:r>
            <a:r>
              <a:rPr lang="en-US" dirty="0"/>
              <a:t> </a:t>
            </a:r>
            <a:r>
              <a:rPr lang="en-US" dirty="0" err="1"/>
              <a:t>bergerak</a:t>
            </a:r>
            <a:endParaRPr lang="en-US" dirty="0"/>
          </a:p>
          <a:p>
            <a:r>
              <a:rPr lang="en-US" dirty="0"/>
              <a:t>2. </a:t>
            </a:r>
            <a:r>
              <a:rPr lang="en-US" dirty="0" err="1"/>
              <a:t>Periksa</a:t>
            </a:r>
            <a:r>
              <a:rPr lang="en-US" dirty="0"/>
              <a:t> </a:t>
            </a:r>
            <a:r>
              <a:rPr lang="en-US" dirty="0" err="1"/>
              <a:t>tabrakan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batas</a:t>
            </a:r>
            <a:r>
              <a:rPr lang="en-US" dirty="0"/>
              <a:t> arena</a:t>
            </a:r>
          </a:p>
          <a:p>
            <a:r>
              <a:rPr lang="en-US" dirty="0"/>
              <a:t>3. </a:t>
            </a:r>
            <a:r>
              <a:rPr lang="en-US" dirty="0" err="1"/>
              <a:t>Periksa</a:t>
            </a:r>
            <a:r>
              <a:rPr lang="en-US" dirty="0"/>
              <a:t> </a:t>
            </a:r>
            <a:r>
              <a:rPr lang="en-US" dirty="0" err="1"/>
              <a:t>tabrakan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lingkaran</a:t>
            </a:r>
            <a:r>
              <a:rPr lang="en-US" dirty="0"/>
              <a:t> lain</a:t>
            </a:r>
          </a:p>
          <a:p>
            <a:r>
              <a:rPr lang="en-US" dirty="0"/>
              <a:t>4.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bertabrakan</a:t>
            </a:r>
            <a:r>
              <a:rPr lang="en-US" dirty="0"/>
              <a:t> → </a:t>
            </a:r>
            <a:r>
              <a:rPr lang="en-US" dirty="0" err="1"/>
              <a:t>ubah</a:t>
            </a:r>
            <a:r>
              <a:rPr lang="en-US" dirty="0"/>
              <a:t> </a:t>
            </a:r>
            <a:r>
              <a:rPr lang="en-US" dirty="0" err="1"/>
              <a:t>arah</a:t>
            </a:r>
            <a:r>
              <a:rPr lang="en-US" dirty="0"/>
              <a:t> </a:t>
            </a:r>
            <a:r>
              <a:rPr lang="en-US" dirty="0" err="1"/>
              <a:t>gerak</a:t>
            </a:r>
            <a:endParaRPr lang="en-US" dirty="0"/>
          </a:p>
          <a:p>
            <a:r>
              <a:rPr lang="en-US" dirty="0"/>
              <a:t>5. </a:t>
            </a:r>
            <a:r>
              <a:rPr lang="en-US" dirty="0" err="1"/>
              <a:t>Lanjutkan</a:t>
            </a:r>
            <a:r>
              <a:rPr lang="en-US" dirty="0"/>
              <a:t> </a:t>
            </a:r>
            <a:r>
              <a:rPr lang="en-US" dirty="0" err="1"/>
              <a:t>pergerakan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533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7000" y="830833"/>
            <a:ext cx="7499350" cy="66548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564" y="1600200"/>
            <a:ext cx="5564222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98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705" y="990600"/>
            <a:ext cx="7903211" cy="677108"/>
          </a:xfrm>
        </p:spPr>
        <p:txBody>
          <a:bodyPr/>
          <a:lstStyle/>
          <a:p>
            <a:r>
              <a:rPr lang="en-US" dirty="0" smtClean="0"/>
              <a:t>Class </a:t>
            </a:r>
            <a:r>
              <a:rPr lang="en-US" dirty="0" err="1" smtClean="0"/>
              <a:t>Lingkaran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233329"/>
              </p:ext>
            </p:extLst>
          </p:nvPr>
        </p:nvGraphicFramePr>
        <p:xfrm>
          <a:off x="993139" y="2209800"/>
          <a:ext cx="6245861" cy="3627120"/>
        </p:xfrm>
        <a:graphic>
          <a:graphicData uri="http://schemas.openxmlformats.org/drawingml/2006/table">
            <a:tbl>
              <a:tblPr/>
              <a:tblGrid>
                <a:gridCol w="2027857">
                  <a:extLst>
                    <a:ext uri="{9D8B030D-6E8A-4147-A177-3AD203B41FA5}">
                      <a16:colId xmlns:a16="http://schemas.microsoft.com/office/drawing/2014/main" val="3949551557"/>
                    </a:ext>
                  </a:extLst>
                </a:gridCol>
                <a:gridCol w="4218004">
                  <a:extLst>
                    <a:ext uri="{9D8B030D-6E8A-4147-A177-3AD203B41FA5}">
                      <a16:colId xmlns:a16="http://schemas.microsoft.com/office/drawing/2014/main" val="3959569481"/>
                    </a:ext>
                  </a:extLst>
                </a:gridCol>
              </a:tblGrid>
              <a:tr h="402771">
                <a:tc>
                  <a:txBody>
                    <a:bodyPr/>
                    <a:lstStyle/>
                    <a:p>
                      <a:r>
                        <a:rPr lang="en-US" sz="2800" b="1" dirty="0" err="1"/>
                        <a:t>Atribut</a:t>
                      </a:r>
                      <a:endParaRPr lang="en-US" sz="2800" b="1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err="1"/>
                        <a:t>Fungsi</a:t>
                      </a:r>
                      <a:endParaRPr lang="en-US" sz="2800" b="1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7922458"/>
                  </a:ext>
                </a:extLst>
              </a:tr>
              <a:tr h="402771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nama</a:t>
                      </a:r>
                      <a:endParaRPr lang="en-US" sz="28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2800" dirty="0" smtClean="0"/>
                        <a:t>Nama Lingkaran</a:t>
                      </a:r>
                      <a:endParaRPr lang="fi-FI" sz="28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4357155"/>
                  </a:ext>
                </a:extLst>
              </a:tr>
              <a:tr h="402771">
                <a:tc>
                  <a:txBody>
                    <a:bodyPr/>
                    <a:lstStyle/>
                    <a:p>
                      <a:r>
                        <a:rPr lang="en-US" sz="2800" dirty="0"/>
                        <a:t>x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2800" dirty="0"/>
                        <a:t>posisi pusat pada sumbu X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317550"/>
                  </a:ext>
                </a:extLst>
              </a:tr>
              <a:tr h="402771">
                <a:tc>
                  <a:txBody>
                    <a:bodyPr/>
                    <a:lstStyle/>
                    <a:p>
                      <a:r>
                        <a:rPr lang="en-US" sz="2800" dirty="0"/>
                        <a:t>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posisi pusat pada sumbu 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1999442"/>
                  </a:ext>
                </a:extLst>
              </a:tr>
              <a:tr h="402771">
                <a:tc>
                  <a:txBody>
                    <a:bodyPr/>
                    <a:lstStyle/>
                    <a:p>
                      <a:r>
                        <a:rPr lang="en-US" sz="2800" dirty="0"/>
                        <a:t>radius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jari-jari lingkaran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6982405"/>
                  </a:ext>
                </a:extLst>
              </a:tr>
              <a:tr h="402771">
                <a:tc>
                  <a:txBody>
                    <a:bodyPr/>
                    <a:lstStyle/>
                    <a:p>
                      <a:r>
                        <a:rPr lang="en-US" sz="2800"/>
                        <a:t>dx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perubahan posisi pada X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171387"/>
                  </a:ext>
                </a:extLst>
              </a:tr>
              <a:tr h="402771">
                <a:tc>
                  <a:txBody>
                    <a:bodyPr/>
                    <a:lstStyle/>
                    <a:p>
                      <a:r>
                        <a:rPr lang="en-US" sz="2800"/>
                        <a:t>dy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err="1"/>
                        <a:t>perubahan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posisi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pada</a:t>
                      </a:r>
                      <a:r>
                        <a:rPr lang="en-US" sz="2800" dirty="0"/>
                        <a:t> 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69151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293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88741"/>
            <a:ext cx="7499350" cy="677108"/>
          </a:xfrm>
        </p:spPr>
        <p:txBody>
          <a:bodyPr/>
          <a:lstStyle/>
          <a:p>
            <a:r>
              <a:rPr lang="en-US" dirty="0" err="1" smtClean="0"/>
              <a:t>Lingkaran</a:t>
            </a:r>
            <a:r>
              <a:rPr lang="en-US" dirty="0" smtClean="0"/>
              <a:t> di </a:t>
            </a:r>
            <a:r>
              <a:rPr lang="en-US" dirty="0" err="1" smtClean="0"/>
              <a:t>Kuadran</a:t>
            </a:r>
            <a:r>
              <a:rPr lang="en-US" dirty="0" smtClean="0"/>
              <a:t> 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1459" y="1885890"/>
            <a:ext cx="8608061" cy="1477328"/>
          </a:xfrm>
        </p:spPr>
        <p:txBody>
          <a:bodyPr/>
          <a:lstStyle/>
          <a:p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Lingkaran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dibuat</a:t>
            </a:r>
            <a:r>
              <a:rPr lang="en-US" dirty="0"/>
              <a:t> </a:t>
            </a:r>
            <a:r>
              <a:rPr lang="en-US" dirty="0" smtClean="0"/>
              <a:t>di </a:t>
            </a:r>
            <a:r>
              <a:rPr lang="en-US" dirty="0" err="1" smtClean="0"/>
              <a:t>kuadran</a:t>
            </a:r>
            <a:r>
              <a:rPr lang="en-US" dirty="0" smtClean="0"/>
              <a:t> I.</a:t>
            </a:r>
          </a:p>
          <a:p>
            <a:r>
              <a:rPr lang="en-US" dirty="0" err="1" smtClean="0"/>
              <a:t>Gunakan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/>
              <a:t> </a:t>
            </a:r>
            <a:r>
              <a:rPr lang="en-US" b="1" i="1" dirty="0" smtClean="0"/>
              <a:t>isInQuadrant1(x, y, r)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mengecek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Lingkaran</a:t>
            </a:r>
            <a:r>
              <a:rPr lang="en-US" dirty="0" smtClean="0"/>
              <a:t> yang </a:t>
            </a:r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 smtClean="0"/>
              <a:t>berada</a:t>
            </a:r>
            <a:r>
              <a:rPr lang="en-US" dirty="0" smtClean="0"/>
              <a:t> di </a:t>
            </a:r>
            <a:r>
              <a:rPr lang="en-US" dirty="0" err="1" smtClean="0"/>
              <a:t>Kuadran</a:t>
            </a:r>
            <a:r>
              <a:rPr lang="en-US" dirty="0" smtClean="0"/>
              <a:t> I 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081202"/>
              </p:ext>
            </p:extLst>
          </p:nvPr>
        </p:nvGraphicFramePr>
        <p:xfrm>
          <a:off x="609600" y="3581400"/>
          <a:ext cx="8839200" cy="3445630"/>
        </p:xfrm>
        <a:graphic>
          <a:graphicData uri="http://schemas.openxmlformats.org/drawingml/2006/table">
            <a:tbl>
              <a:tblPr/>
              <a:tblGrid>
                <a:gridCol w="4419600">
                  <a:extLst>
                    <a:ext uri="{9D8B030D-6E8A-4147-A177-3AD203B41FA5}">
                      <a16:colId xmlns:a16="http://schemas.microsoft.com/office/drawing/2014/main" val="675543284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4179757537"/>
                    </a:ext>
                  </a:extLst>
                </a:gridCol>
              </a:tblGrid>
              <a:tr h="434967">
                <a:tc>
                  <a:txBody>
                    <a:bodyPr/>
                    <a:lstStyle/>
                    <a:p>
                      <a:r>
                        <a:rPr lang="en-US" sz="2400" dirty="0" err="1"/>
                        <a:t>Kondisi</a:t>
                      </a:r>
                      <a:endParaRPr lang="en-US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Rumus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5112264"/>
                  </a:ext>
                </a:extLst>
              </a:tr>
              <a:tr h="434967">
                <a:tc>
                  <a:txBody>
                    <a:bodyPr/>
                    <a:lstStyle/>
                    <a:p>
                      <a:r>
                        <a:rPr lang="en-US" sz="2400" dirty="0" err="1"/>
                        <a:t>Pusat</a:t>
                      </a:r>
                      <a:r>
                        <a:rPr lang="en-US" sz="2400" dirty="0"/>
                        <a:t> di </a:t>
                      </a:r>
                      <a:r>
                        <a:rPr lang="en-US" sz="2400" dirty="0" err="1"/>
                        <a:t>Kuadran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smtClean="0"/>
                        <a:t>I</a:t>
                      </a:r>
                      <a:endParaRPr lang="en-US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x &gt; 0 &amp;&amp; y &gt; 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9535426"/>
                  </a:ext>
                </a:extLst>
              </a:tr>
              <a:tr h="434967">
                <a:tc>
                  <a:txBody>
                    <a:bodyPr/>
                    <a:lstStyle/>
                    <a:p>
                      <a:r>
                        <a:rPr lang="sv-SE" sz="2800" b="1" dirty="0"/>
                        <a:t>Seluruh lingkaran di Kuadran </a:t>
                      </a:r>
                      <a:r>
                        <a:rPr lang="sv-SE" sz="2800" b="1" dirty="0" smtClean="0"/>
                        <a:t>I</a:t>
                      </a:r>
                      <a:endParaRPr lang="sv-SE" sz="2800" b="1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2400" b="1" dirty="0"/>
                        <a:t>x - r &gt; 0 &amp;&amp; y - r &gt; 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1844868"/>
                  </a:ext>
                </a:extLst>
              </a:tr>
              <a:tr h="793175">
                <a:tc>
                  <a:txBody>
                    <a:bodyPr/>
                    <a:lstStyle/>
                    <a:p>
                      <a:r>
                        <a:rPr lang="en-US" sz="2400" dirty="0" err="1"/>
                        <a:t>Lingkaran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menyentuh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sumbu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smtClean="0"/>
                        <a:t>XY</a:t>
                      </a:r>
                      <a:endParaRPr lang="en-US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2400"/>
                        <a:t>x - r == 0 atau y - r == 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5566083"/>
                  </a:ext>
                </a:extLst>
              </a:tr>
              <a:tr h="793175">
                <a:tc>
                  <a:txBody>
                    <a:bodyPr/>
                    <a:lstStyle/>
                    <a:p>
                      <a:r>
                        <a:rPr lang="en-US" sz="2400" dirty="0" err="1"/>
                        <a:t>Lingkaran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melewati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Kuadran</a:t>
                      </a:r>
                      <a:r>
                        <a:rPr lang="en-US" sz="2400" dirty="0"/>
                        <a:t> lain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2400" dirty="0"/>
                        <a:t>x - r &lt; 0 atau y - r &lt; 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83789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104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286000"/>
            <a:ext cx="6301772" cy="51641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797" y="990600"/>
            <a:ext cx="7499350" cy="677108"/>
          </a:xfrm>
        </p:spPr>
        <p:txBody>
          <a:bodyPr/>
          <a:lstStyle/>
          <a:p>
            <a:r>
              <a:rPr lang="en-US" dirty="0" err="1" smtClean="0"/>
              <a:t>Pergerakan</a:t>
            </a:r>
            <a:r>
              <a:rPr lang="en-US" dirty="0" smtClean="0"/>
              <a:t> </a:t>
            </a:r>
            <a:r>
              <a:rPr lang="en-US" dirty="0" err="1" smtClean="0"/>
              <a:t>Lingkaran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8800"/>
            <a:ext cx="7503159" cy="1538883"/>
          </a:xfrm>
        </p:spPr>
        <p:txBody>
          <a:bodyPr/>
          <a:lstStyle/>
          <a:p>
            <a:r>
              <a:rPr lang="en-US" sz="2000" dirty="0" err="1" smtClean="0"/>
              <a:t>Lingkaran</a:t>
            </a:r>
            <a:r>
              <a:rPr lang="en-US" sz="2000" dirty="0" smtClean="0"/>
              <a:t> </a:t>
            </a:r>
            <a:r>
              <a:rPr lang="en-US" sz="2000" dirty="0" err="1" smtClean="0"/>
              <a:t>bergerak</a:t>
            </a:r>
            <a:r>
              <a:rPr lang="en-US" sz="2000" dirty="0" smtClean="0"/>
              <a:t> </a:t>
            </a:r>
            <a:r>
              <a:rPr lang="en-US" sz="2000" dirty="0" err="1" smtClean="0"/>
              <a:t>sesuai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dx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dy</a:t>
            </a:r>
            <a:endParaRPr lang="en-US" sz="2000" dirty="0" smtClean="0"/>
          </a:p>
          <a:p>
            <a:r>
              <a:rPr lang="en-US" sz="2000" dirty="0"/>
              <a:t>d</a:t>
            </a:r>
            <a:r>
              <a:rPr lang="en-US" sz="2000" dirty="0" smtClean="0"/>
              <a:t>x </a:t>
            </a:r>
            <a:r>
              <a:rPr lang="en-US" sz="2000" dirty="0" err="1" smtClean="0"/>
              <a:t>berada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range [-5, -5]</a:t>
            </a:r>
          </a:p>
          <a:p>
            <a:r>
              <a:rPr lang="en-US" sz="2000" dirty="0" err="1"/>
              <a:t>d</a:t>
            </a:r>
            <a:r>
              <a:rPr lang="en-US" sz="2000" dirty="0" err="1" smtClean="0"/>
              <a:t>y</a:t>
            </a:r>
            <a:r>
              <a:rPr lang="en-US" sz="2000" dirty="0" smtClean="0"/>
              <a:t> </a:t>
            </a:r>
            <a:r>
              <a:rPr lang="en-US" sz="2000" dirty="0" err="1"/>
              <a:t>berada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range [-5, -5]</a:t>
            </a:r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38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3139" y="830833"/>
            <a:ext cx="7903211" cy="677108"/>
          </a:xfrm>
        </p:spPr>
        <p:txBody>
          <a:bodyPr/>
          <a:lstStyle/>
          <a:p>
            <a:r>
              <a:rPr lang="en-US" dirty="0" smtClean="0"/>
              <a:t>move()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3139" y="2008886"/>
            <a:ext cx="7503159" cy="1477328"/>
          </a:xfrm>
        </p:spPr>
        <p:txBody>
          <a:bodyPr/>
          <a:lstStyle/>
          <a:p>
            <a:r>
              <a:rPr lang="en-US" dirty="0"/>
              <a:t>x = x + dx</a:t>
            </a:r>
          </a:p>
          <a:p>
            <a:endParaRPr lang="en-US" dirty="0"/>
          </a:p>
          <a:p>
            <a:r>
              <a:rPr lang="en-US" dirty="0"/>
              <a:t>y = y + dx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25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830833"/>
            <a:ext cx="7981950" cy="1354217"/>
          </a:xfrm>
        </p:spPr>
        <p:txBody>
          <a:bodyPr/>
          <a:lstStyle/>
          <a:p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Pantulan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Batas</a:t>
            </a:r>
            <a:br>
              <a:rPr lang="en-US" dirty="0" smtClean="0"/>
            </a:br>
            <a:r>
              <a:rPr lang="en-US" dirty="0" err="1"/>
              <a:t>checkBoundary</a:t>
            </a:r>
            <a:r>
              <a:rPr lang="en-US" dirty="0"/>
              <a:t>()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62200"/>
            <a:ext cx="8379461" cy="4801314"/>
          </a:xfrm>
        </p:spPr>
        <p:txBody>
          <a:bodyPr/>
          <a:lstStyle/>
          <a:p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,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pusat</a:t>
            </a:r>
            <a:r>
              <a:rPr lang="en-US" dirty="0"/>
              <a:t> </a:t>
            </a:r>
            <a:r>
              <a:rPr lang="en-US" dirty="0" err="1"/>
              <a:t>lingkaran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(x, y)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arah</a:t>
            </a:r>
            <a:r>
              <a:rPr lang="en-US" dirty="0"/>
              <a:t> </a:t>
            </a:r>
            <a:r>
              <a:rPr lang="en-US" dirty="0" err="1"/>
              <a:t>gerak</a:t>
            </a:r>
            <a:r>
              <a:rPr lang="en-US" dirty="0"/>
              <a:t> (dx, </a:t>
            </a:r>
            <a:r>
              <a:rPr lang="en-US" dirty="0" err="1"/>
              <a:t>dy</a:t>
            </a:r>
            <a:r>
              <a:rPr lang="en-US" dirty="0"/>
              <a:t>), </a:t>
            </a:r>
            <a:r>
              <a:rPr lang="en-US" dirty="0" err="1"/>
              <a:t>maka</a:t>
            </a:r>
            <a:r>
              <a:rPr lang="en-US" dirty="0"/>
              <a:t>:</a:t>
            </a:r>
          </a:p>
          <a:p>
            <a:endParaRPr lang="en-US" dirty="0"/>
          </a:p>
          <a:p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batas</a:t>
            </a:r>
            <a:r>
              <a:rPr lang="en-US" dirty="0"/>
              <a:t> </a:t>
            </a:r>
            <a:r>
              <a:rPr lang="en-US" dirty="0" err="1" smtClean="0"/>
              <a:t>kiri</a:t>
            </a:r>
            <a:r>
              <a:rPr lang="en-US" dirty="0" smtClean="0"/>
              <a:t>/</a:t>
            </a:r>
            <a:r>
              <a:rPr lang="en-US" dirty="0" err="1" smtClean="0"/>
              <a:t>kanan</a:t>
            </a:r>
            <a:r>
              <a:rPr lang="en-US" dirty="0" smtClean="0"/>
              <a:t>  </a:t>
            </a:r>
            <a:r>
              <a:rPr lang="en-US" dirty="0"/>
              <a:t>→ dx = -</a:t>
            </a:r>
            <a:r>
              <a:rPr lang="en-US" dirty="0" smtClean="0"/>
              <a:t>dx </a:t>
            </a:r>
          </a:p>
          <a:p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/>
              <a:t>batas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/</a:t>
            </a:r>
            <a:r>
              <a:rPr lang="en-US" dirty="0" err="1"/>
              <a:t>bawah</a:t>
            </a:r>
            <a:r>
              <a:rPr lang="en-US" dirty="0"/>
              <a:t> → </a:t>
            </a:r>
            <a:r>
              <a:rPr lang="en-US" dirty="0" err="1"/>
              <a:t>dy</a:t>
            </a:r>
            <a:r>
              <a:rPr lang="en-US" dirty="0"/>
              <a:t> = -</a:t>
            </a:r>
            <a:r>
              <a:rPr lang="en-US" dirty="0" err="1" smtClean="0"/>
              <a:t>dy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endParaRPr lang="en-US" dirty="0" smtClean="0"/>
          </a:p>
          <a:p>
            <a:r>
              <a:rPr lang="en-US" dirty="0" smtClean="0"/>
              <a:t>Batas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/>
              <a:t>	:  x - radius &lt;= 0</a:t>
            </a:r>
            <a:endParaRPr lang="en-US" dirty="0" smtClean="0"/>
          </a:p>
          <a:p>
            <a:r>
              <a:rPr lang="en-US" dirty="0" smtClean="0"/>
              <a:t>Batas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/>
              <a:t>	: x + radius &gt;= 100</a:t>
            </a:r>
            <a:endParaRPr lang="en-US" dirty="0" smtClean="0"/>
          </a:p>
          <a:p>
            <a:r>
              <a:rPr lang="en-US" dirty="0" smtClean="0"/>
              <a:t>Batas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/>
              <a:t>	: y - radius &lt;= 0</a:t>
            </a:r>
            <a:endParaRPr lang="en-US" dirty="0" smtClean="0"/>
          </a:p>
          <a:p>
            <a:r>
              <a:rPr lang="en-US" dirty="0" smtClean="0"/>
              <a:t>Batas </a:t>
            </a:r>
            <a:r>
              <a:rPr lang="en-US" dirty="0" err="1" smtClean="0"/>
              <a:t>bawah</a:t>
            </a:r>
            <a:r>
              <a:rPr lang="en-US" dirty="0"/>
              <a:t> : y + radius &gt;= 100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5792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38200"/>
            <a:ext cx="8058150" cy="1354217"/>
          </a:xfrm>
        </p:spPr>
        <p:txBody>
          <a:bodyPr/>
          <a:lstStyle/>
          <a:p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Lingkaran</a:t>
            </a:r>
            <a:r>
              <a:rPr lang="en-US" dirty="0" smtClean="0"/>
              <a:t> </a:t>
            </a:r>
            <a:r>
              <a:rPr lang="en-US" dirty="0" err="1" smtClean="0"/>
              <a:t>Bertabrakan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Lingkaran</a:t>
            </a:r>
            <a:r>
              <a:rPr lang="en-US" dirty="0" smtClean="0"/>
              <a:t> Lain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438400"/>
            <a:ext cx="8458200" cy="2215991"/>
          </a:xfrm>
        </p:spPr>
        <p:txBody>
          <a:bodyPr/>
          <a:lstStyle/>
          <a:p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Lingkaran</a:t>
            </a:r>
            <a:r>
              <a:rPr lang="en-US" dirty="0" smtClean="0"/>
              <a:t> </a:t>
            </a:r>
            <a:r>
              <a:rPr lang="en-US" dirty="0" err="1" smtClean="0"/>
              <a:t>bertabrakan</a:t>
            </a:r>
            <a:r>
              <a:rPr lang="en-US" dirty="0" smtClean="0"/>
              <a:t> (</a:t>
            </a:r>
            <a:r>
              <a:rPr lang="en-US" b="1" i="1" dirty="0" err="1" smtClean="0"/>
              <a:t>isColliding</a:t>
            </a:r>
            <a:r>
              <a:rPr lang="en-US" b="1" i="1" dirty="0" smtClean="0"/>
              <a:t>()</a:t>
            </a:r>
            <a:r>
              <a:rPr lang="en-US" dirty="0" smtClean="0"/>
              <a:t>)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Lingkaran</a:t>
            </a:r>
            <a:r>
              <a:rPr lang="en-US" dirty="0" smtClean="0"/>
              <a:t> lain </a:t>
            </a:r>
            <a:r>
              <a:rPr lang="en-US" dirty="0" smtClean="0"/>
              <a:t>? </a:t>
            </a:r>
          </a:p>
          <a:p>
            <a:r>
              <a:rPr lang="en-US" dirty="0" smtClean="0"/>
              <a:t>1. </a:t>
            </a:r>
            <a:r>
              <a:rPr lang="en-US" dirty="0" err="1" smtClean="0"/>
              <a:t>Gunakan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b="1" i="1" dirty="0" err="1" smtClean="0"/>
              <a:t>isBersinggungan</a:t>
            </a:r>
            <a:r>
              <a:rPr lang="en-US" b="1" i="1" dirty="0" smtClean="0"/>
              <a:t>()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mengecek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lingkaran</a:t>
            </a:r>
            <a:r>
              <a:rPr lang="en-US" dirty="0" smtClean="0"/>
              <a:t> </a:t>
            </a:r>
            <a:r>
              <a:rPr lang="en-US" dirty="0" err="1" smtClean="0"/>
              <a:t>bertabrakan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2. </a:t>
            </a:r>
            <a:r>
              <a:rPr lang="en-US" dirty="0" err="1" smtClean="0"/>
              <a:t>Ubah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lingkaran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endParaRPr lang="en-US" dirty="0" smtClean="0"/>
          </a:p>
          <a:p>
            <a:r>
              <a:rPr lang="en-US" dirty="0"/>
              <a:t>dx = -dx; </a:t>
            </a:r>
            <a:r>
              <a:rPr lang="en-US" dirty="0" err="1"/>
              <a:t>dy</a:t>
            </a:r>
            <a:r>
              <a:rPr lang="en-US" dirty="0"/>
              <a:t> = -</a:t>
            </a:r>
            <a:r>
              <a:rPr lang="en-US" dirty="0" err="1"/>
              <a:t>dy</a:t>
            </a:r>
            <a:r>
              <a:rPr lang="en-US" dirty="0" smtClean="0"/>
              <a:t>;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7275" y="4419600"/>
            <a:ext cx="3886200" cy="3251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94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3112" y="1862137"/>
            <a:ext cx="5972175" cy="4048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587" y="1828800"/>
            <a:ext cx="597217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19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7" y="1828800"/>
            <a:ext cx="9921533" cy="3544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50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23458" y="484123"/>
            <a:ext cx="32886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Pemrograman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Berbasis</a:t>
            </a:r>
            <a:r>
              <a:rPr sz="1800" b="1" spc="-10" dirty="0">
                <a:latin typeface="Arial"/>
                <a:cs typeface="Arial"/>
              </a:rPr>
              <a:t> Objek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457199"/>
            <a:ext cx="1657349" cy="933449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4745228" y="948944"/>
            <a:ext cx="148082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Topik</a:t>
            </a:r>
          </a:p>
        </p:txBody>
      </p:sp>
      <p:sp>
        <p:nvSpPr>
          <p:cNvPr id="5" name="object 5"/>
          <p:cNvSpPr/>
          <p:nvPr/>
        </p:nvSpPr>
        <p:spPr>
          <a:xfrm>
            <a:off x="436756" y="1863279"/>
            <a:ext cx="9144000" cy="1958339"/>
          </a:xfrm>
          <a:custGeom>
            <a:avLst/>
            <a:gdLst/>
            <a:ahLst/>
            <a:cxnLst/>
            <a:rect l="l" t="t" r="r" b="b"/>
            <a:pathLst>
              <a:path w="9144000" h="1958339">
                <a:moveTo>
                  <a:pt x="9144000" y="0"/>
                </a:moveTo>
                <a:lnTo>
                  <a:pt x="0" y="0"/>
                </a:lnTo>
                <a:lnTo>
                  <a:pt x="0" y="979170"/>
                </a:lnTo>
                <a:lnTo>
                  <a:pt x="0" y="1958340"/>
                </a:lnTo>
                <a:lnTo>
                  <a:pt x="9144000" y="1958340"/>
                </a:lnTo>
                <a:lnTo>
                  <a:pt x="9144000" y="97917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41539" y="2009289"/>
            <a:ext cx="7998462" cy="3888884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54330" indent="-341630">
              <a:lnSpc>
                <a:spcPct val="100000"/>
              </a:lnSpc>
              <a:spcBef>
                <a:spcPts val="484"/>
              </a:spcBef>
              <a:buChar char="•"/>
              <a:tabLst>
                <a:tab pos="354330" algn="l"/>
              </a:tabLst>
            </a:pPr>
            <a:r>
              <a:rPr lang="en-US" sz="3200" dirty="0" err="1" smtClean="0"/>
              <a:t>Simulasi</a:t>
            </a:r>
            <a:r>
              <a:rPr lang="en-US" sz="3200" dirty="0" smtClean="0"/>
              <a:t> </a:t>
            </a:r>
            <a:r>
              <a:rPr lang="en-US" sz="3200" dirty="0" err="1" smtClean="0"/>
              <a:t>Pergerakan</a:t>
            </a:r>
            <a:r>
              <a:rPr lang="en-US" sz="3200" dirty="0" smtClean="0"/>
              <a:t> </a:t>
            </a:r>
            <a:r>
              <a:rPr lang="en-US" sz="3200" dirty="0" err="1" smtClean="0"/>
              <a:t>Lingkaran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Bidang</a:t>
            </a:r>
            <a:r>
              <a:rPr lang="en-US" sz="3200" dirty="0" smtClean="0"/>
              <a:t> </a:t>
            </a:r>
            <a:r>
              <a:rPr lang="en-US" sz="3200" dirty="0" err="1" smtClean="0"/>
              <a:t>Koordinat</a:t>
            </a:r>
            <a:r>
              <a:rPr lang="en-US" sz="3200" dirty="0" smtClean="0"/>
              <a:t> XY</a:t>
            </a:r>
          </a:p>
          <a:p>
            <a:pPr marL="354330" indent="-341630">
              <a:lnSpc>
                <a:spcPct val="100000"/>
              </a:lnSpc>
              <a:spcBef>
                <a:spcPts val="484"/>
              </a:spcBef>
              <a:buChar char="•"/>
              <a:tabLst>
                <a:tab pos="354330" algn="l"/>
              </a:tabLst>
            </a:pPr>
            <a:r>
              <a:rPr lang="en-US" sz="3200" dirty="0" err="1" smtClean="0"/>
              <a:t>Pergerakan</a:t>
            </a:r>
            <a:r>
              <a:rPr lang="en-US" sz="3200" dirty="0" smtClean="0"/>
              <a:t> </a:t>
            </a:r>
            <a:r>
              <a:rPr lang="en-US" sz="3200" dirty="0" err="1" smtClean="0"/>
              <a:t>Lingkaran</a:t>
            </a:r>
            <a:r>
              <a:rPr lang="en-US" sz="3200" dirty="0" smtClean="0"/>
              <a:t> di </a:t>
            </a:r>
            <a:r>
              <a:rPr lang="en-US" sz="3200" dirty="0" err="1" smtClean="0"/>
              <a:t>Kuadran</a:t>
            </a:r>
            <a:r>
              <a:rPr lang="en-US" sz="3200" dirty="0" smtClean="0"/>
              <a:t> I</a:t>
            </a:r>
          </a:p>
          <a:p>
            <a:pPr marL="354330" indent="-341630">
              <a:lnSpc>
                <a:spcPct val="100000"/>
              </a:lnSpc>
              <a:spcBef>
                <a:spcPts val="484"/>
              </a:spcBef>
              <a:buChar char="•"/>
              <a:tabLst>
                <a:tab pos="354330" algn="l"/>
              </a:tabLst>
            </a:pPr>
            <a:r>
              <a:rPr lang="en-US" sz="3200" dirty="0" err="1" smtClean="0"/>
              <a:t>Lingkaran</a:t>
            </a:r>
            <a:r>
              <a:rPr lang="en-US" sz="3200" dirty="0" smtClean="0"/>
              <a:t> </a:t>
            </a:r>
            <a:r>
              <a:rPr lang="en-US" sz="3200" dirty="0" err="1" smtClean="0"/>
              <a:t>Mengenai</a:t>
            </a:r>
            <a:r>
              <a:rPr lang="en-US" sz="3200" dirty="0" smtClean="0"/>
              <a:t> Batas Area</a:t>
            </a:r>
          </a:p>
          <a:p>
            <a:pPr marL="354330" indent="-341630">
              <a:lnSpc>
                <a:spcPct val="100000"/>
              </a:lnSpc>
              <a:spcBef>
                <a:spcPts val="484"/>
              </a:spcBef>
              <a:buChar char="•"/>
              <a:tabLst>
                <a:tab pos="354330" algn="l"/>
              </a:tabLst>
            </a:pPr>
            <a:r>
              <a:rPr lang="en-US" sz="3200" dirty="0" err="1" smtClean="0"/>
              <a:t>Lingkaran</a:t>
            </a:r>
            <a:r>
              <a:rPr lang="en-US" sz="3200" dirty="0" smtClean="0"/>
              <a:t> </a:t>
            </a:r>
            <a:r>
              <a:rPr lang="en-US" sz="3200" dirty="0" err="1" smtClean="0"/>
              <a:t>Bertabrakan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Lingkaran</a:t>
            </a:r>
            <a:r>
              <a:rPr lang="en-US" sz="3200" dirty="0" smtClean="0"/>
              <a:t> Lain</a:t>
            </a:r>
          </a:p>
          <a:p>
            <a:pPr marL="354330" indent="-341630">
              <a:lnSpc>
                <a:spcPct val="100000"/>
              </a:lnSpc>
              <a:spcBef>
                <a:spcPts val="484"/>
              </a:spcBef>
              <a:buChar char="•"/>
              <a:tabLst>
                <a:tab pos="354330" algn="l"/>
              </a:tabLst>
            </a:pPr>
            <a:endParaRPr sz="3200" dirty="0">
              <a:solidFill>
                <a:srgbClr val="FF0000"/>
              </a:solidFill>
              <a:latin typeface="Arial MT"/>
              <a:cs typeface="Arial M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57200" y="6629400"/>
            <a:ext cx="9144000" cy="685800"/>
          </a:xfrm>
          <a:custGeom>
            <a:avLst/>
            <a:gdLst/>
            <a:ahLst/>
            <a:cxnLst/>
            <a:rect l="l" t="t" r="r" b="b"/>
            <a:pathLst>
              <a:path w="9144000" h="685800">
                <a:moveTo>
                  <a:pt x="9144000" y="685800"/>
                </a:moveTo>
                <a:lnTo>
                  <a:pt x="9144000" y="0"/>
                </a:lnTo>
                <a:lnTo>
                  <a:pt x="0" y="0"/>
                </a:lnTo>
                <a:lnTo>
                  <a:pt x="0" y="685800"/>
                </a:lnTo>
                <a:lnTo>
                  <a:pt x="9144000" y="685800"/>
                </a:lnTo>
                <a:close/>
              </a:path>
            </a:pathLst>
          </a:custGeom>
          <a:solidFill>
            <a:srgbClr val="C3D0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10" dirty="0"/>
              <a:t>Politeknik</a:t>
            </a:r>
            <a:r>
              <a:rPr spc="-25" dirty="0"/>
              <a:t> </a:t>
            </a:r>
            <a:r>
              <a:rPr spc="-10" dirty="0"/>
              <a:t>Elektronika</a:t>
            </a:r>
            <a:r>
              <a:rPr spc="-20" dirty="0"/>
              <a:t> </a:t>
            </a:r>
            <a:r>
              <a:rPr dirty="0"/>
              <a:t>Negeri</a:t>
            </a:r>
            <a:r>
              <a:rPr spc="-25" dirty="0"/>
              <a:t> </a:t>
            </a:r>
            <a:r>
              <a:rPr spc="-10" dirty="0"/>
              <a:t>Surabaya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600200"/>
            <a:ext cx="9571557" cy="518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7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975" y="830833"/>
            <a:ext cx="8915400" cy="641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49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6800"/>
            <a:ext cx="8832852" cy="838200"/>
          </a:xfrm>
        </p:spPr>
        <p:txBody>
          <a:bodyPr/>
          <a:lstStyle/>
          <a:p>
            <a:r>
              <a:rPr lang="en-US" dirty="0" err="1"/>
              <a:t>Simulasi</a:t>
            </a:r>
            <a:r>
              <a:rPr lang="en-US" dirty="0"/>
              <a:t> </a:t>
            </a:r>
            <a:r>
              <a:rPr lang="en-US" dirty="0" err="1"/>
              <a:t>Pergerakan</a:t>
            </a:r>
            <a:r>
              <a:rPr lang="en-US" dirty="0"/>
              <a:t> </a:t>
            </a:r>
            <a:r>
              <a:rPr lang="en-US" dirty="0" err="1"/>
              <a:t>Lingkaran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3139" y="2008886"/>
            <a:ext cx="7503159" cy="4062651"/>
          </a:xfrm>
        </p:spPr>
        <p:txBody>
          <a:bodyPr/>
          <a:lstStyle/>
          <a:p>
            <a:r>
              <a:rPr lang="en-US" dirty="0" smtClean="0"/>
              <a:t>FUNGSI UTAMA</a:t>
            </a:r>
          </a:p>
          <a:p>
            <a:pPr marL="457200" indent="-457200">
              <a:buAutoNum type="arabicPeriod"/>
            </a:pPr>
            <a:r>
              <a:rPr lang="en-US" dirty="0" err="1" smtClean="0"/>
              <a:t>Membuat</a:t>
            </a:r>
            <a:r>
              <a:rPr lang="en-US" dirty="0" smtClean="0"/>
              <a:t> 5 </a:t>
            </a:r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lingkaran</a:t>
            </a:r>
            <a:r>
              <a:rPr lang="en-US" dirty="0" smtClean="0"/>
              <a:t> di </a:t>
            </a:r>
            <a:r>
              <a:rPr lang="en-US" dirty="0" err="1" smtClean="0"/>
              <a:t>kuadrant</a:t>
            </a:r>
            <a:r>
              <a:rPr lang="en-US" dirty="0" smtClean="0"/>
              <a:t> I</a:t>
            </a:r>
          </a:p>
          <a:p>
            <a:r>
              <a:rPr lang="en-US" b="1" i="1" dirty="0" smtClean="0"/>
              <a:t>      isInQuadrant1(x</a:t>
            </a:r>
            <a:r>
              <a:rPr lang="en-US" b="1" i="1" dirty="0"/>
              <a:t>, y, r)</a:t>
            </a:r>
            <a:endParaRPr lang="en-US" dirty="0" smtClean="0"/>
          </a:p>
          <a:p>
            <a:r>
              <a:rPr lang="en-US" dirty="0" smtClean="0"/>
              <a:t>2</a:t>
            </a:r>
            <a:r>
              <a:rPr lang="en-US" dirty="0"/>
              <a:t>. </a:t>
            </a:r>
            <a:r>
              <a:rPr lang="en-US" dirty="0" err="1"/>
              <a:t>Periksa</a:t>
            </a:r>
            <a:r>
              <a:rPr lang="en-US" dirty="0"/>
              <a:t> </a:t>
            </a:r>
            <a:r>
              <a:rPr lang="en-US" dirty="0" err="1"/>
              <a:t>tabrakan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batas</a:t>
            </a:r>
            <a:r>
              <a:rPr lang="en-US" dirty="0"/>
              <a:t> </a:t>
            </a:r>
            <a:r>
              <a:rPr lang="en-US" dirty="0" smtClean="0"/>
              <a:t>arena </a:t>
            </a:r>
          </a:p>
          <a:p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/>
              <a:t>bertabrakan</a:t>
            </a:r>
            <a:r>
              <a:rPr lang="en-US" dirty="0"/>
              <a:t> → </a:t>
            </a:r>
            <a:r>
              <a:rPr lang="en-US" dirty="0" err="1"/>
              <a:t>ubah</a:t>
            </a:r>
            <a:r>
              <a:rPr lang="en-US" dirty="0"/>
              <a:t> </a:t>
            </a:r>
            <a:r>
              <a:rPr lang="en-US" dirty="0" err="1"/>
              <a:t>arah</a:t>
            </a:r>
            <a:r>
              <a:rPr lang="en-US" dirty="0"/>
              <a:t> </a:t>
            </a:r>
            <a:r>
              <a:rPr lang="en-US" dirty="0" err="1" smtClean="0"/>
              <a:t>gerak</a:t>
            </a:r>
            <a:endParaRPr lang="en-US" dirty="0" smtClean="0"/>
          </a:p>
          <a:p>
            <a:r>
              <a:rPr lang="en-US" dirty="0" smtClean="0"/>
              <a:t>    </a:t>
            </a:r>
            <a:r>
              <a:rPr lang="en-US" b="1" i="1" dirty="0" err="1" smtClean="0"/>
              <a:t>lingkaran.checkBoundary</a:t>
            </a:r>
            <a:r>
              <a:rPr lang="en-US" b="1" i="1" dirty="0" smtClean="0"/>
              <a:t>()</a:t>
            </a:r>
            <a:endParaRPr lang="en-US" b="1" i="1" dirty="0"/>
          </a:p>
          <a:p>
            <a:r>
              <a:rPr lang="en-US" dirty="0"/>
              <a:t>3. </a:t>
            </a:r>
            <a:r>
              <a:rPr lang="en-US" dirty="0" err="1"/>
              <a:t>Periksa</a:t>
            </a:r>
            <a:r>
              <a:rPr lang="en-US" dirty="0"/>
              <a:t> </a:t>
            </a:r>
            <a:r>
              <a:rPr lang="en-US" dirty="0" err="1"/>
              <a:t>tabrakan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lingkaran</a:t>
            </a:r>
            <a:r>
              <a:rPr lang="en-US" dirty="0"/>
              <a:t> </a:t>
            </a:r>
            <a:r>
              <a:rPr lang="en-US" dirty="0" smtClean="0"/>
              <a:t>lain</a:t>
            </a:r>
          </a:p>
          <a:p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bertabrakan</a:t>
            </a:r>
            <a:r>
              <a:rPr lang="en-US" dirty="0"/>
              <a:t> → </a:t>
            </a:r>
            <a:r>
              <a:rPr lang="en-US" dirty="0" err="1"/>
              <a:t>ubah</a:t>
            </a:r>
            <a:r>
              <a:rPr lang="en-US" dirty="0"/>
              <a:t> </a:t>
            </a:r>
            <a:r>
              <a:rPr lang="en-US" dirty="0" err="1"/>
              <a:t>arah</a:t>
            </a:r>
            <a:r>
              <a:rPr lang="en-US" dirty="0"/>
              <a:t> </a:t>
            </a:r>
            <a:r>
              <a:rPr lang="en-US" dirty="0" err="1"/>
              <a:t>gerak</a:t>
            </a:r>
            <a:endParaRPr lang="en-US" dirty="0"/>
          </a:p>
          <a:p>
            <a:r>
              <a:rPr lang="en-US" dirty="0" smtClean="0"/>
              <a:t>    </a:t>
            </a:r>
            <a:r>
              <a:rPr lang="en-US" b="1" i="1" dirty="0" err="1" smtClean="0"/>
              <a:t>lingkaran.isColliding</a:t>
            </a:r>
            <a:r>
              <a:rPr lang="en-US" b="1" i="1" dirty="0" smtClean="0"/>
              <a:t>()</a:t>
            </a:r>
            <a:endParaRPr lang="en-US" dirty="0"/>
          </a:p>
          <a:p>
            <a:r>
              <a:rPr lang="en-US" dirty="0"/>
              <a:t>4. </a:t>
            </a:r>
            <a:r>
              <a:rPr lang="en-US" dirty="0" err="1" smtClean="0"/>
              <a:t>Lanjutkan</a:t>
            </a:r>
            <a:r>
              <a:rPr lang="en-US" dirty="0" smtClean="0"/>
              <a:t> </a:t>
            </a:r>
            <a:r>
              <a:rPr lang="en-US" dirty="0" err="1" smtClean="0"/>
              <a:t>pergerakan</a:t>
            </a:r>
            <a:endParaRPr lang="en-US" dirty="0" smtClean="0"/>
          </a:p>
          <a:p>
            <a:r>
              <a:rPr lang="en-US" dirty="0" smtClean="0"/>
              <a:t>    </a:t>
            </a:r>
            <a:r>
              <a:rPr lang="en-US" b="1" i="1" dirty="0" err="1" smtClean="0"/>
              <a:t>lingkaran.move</a:t>
            </a:r>
            <a:r>
              <a:rPr lang="en-US" b="1" i="1" dirty="0" smtClean="0"/>
              <a:t>()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055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30833"/>
            <a:ext cx="8058150" cy="1107996"/>
          </a:xfrm>
        </p:spPr>
        <p:txBody>
          <a:bodyPr/>
          <a:lstStyle/>
          <a:p>
            <a:r>
              <a:rPr lang="en-US" sz="3600" dirty="0" err="1"/>
              <a:t>Simulasi</a:t>
            </a:r>
            <a:r>
              <a:rPr lang="en-US" sz="3600" dirty="0"/>
              <a:t> </a:t>
            </a:r>
            <a:r>
              <a:rPr lang="en-US" sz="3600" dirty="0" err="1"/>
              <a:t>Pergerakan</a:t>
            </a:r>
            <a:r>
              <a:rPr lang="en-US" sz="3600" dirty="0"/>
              <a:t> </a:t>
            </a:r>
            <a:r>
              <a:rPr lang="en-US" sz="3600" dirty="0" err="1" smtClean="0"/>
              <a:t>Lingkaran</a:t>
            </a:r>
            <a:r>
              <a:rPr lang="en-US" sz="3600" dirty="0" smtClean="0"/>
              <a:t> </a:t>
            </a:r>
            <a:r>
              <a:rPr lang="en-US" sz="3600" dirty="0" err="1"/>
              <a:t>pada</a:t>
            </a:r>
            <a:r>
              <a:rPr lang="en-US" sz="3600" dirty="0"/>
              <a:t> </a:t>
            </a:r>
            <a:r>
              <a:rPr lang="en-US" sz="3600" dirty="0" err="1"/>
              <a:t>Bidang</a:t>
            </a:r>
            <a:r>
              <a:rPr lang="en-US" sz="3600" dirty="0"/>
              <a:t> </a:t>
            </a:r>
            <a:r>
              <a:rPr lang="en-US" sz="3600" dirty="0" err="1"/>
              <a:t>Koordinat</a:t>
            </a:r>
            <a:r>
              <a:rPr lang="en-US" sz="3600" dirty="0"/>
              <a:t> XY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133600"/>
            <a:ext cx="6255316" cy="513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828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830833"/>
            <a:ext cx="7981950" cy="1231106"/>
          </a:xfrm>
        </p:spPr>
        <p:txBody>
          <a:bodyPr/>
          <a:lstStyle/>
          <a:p>
            <a:r>
              <a:rPr lang="en-US" dirty="0" err="1"/>
              <a:t>Simulasi</a:t>
            </a:r>
            <a:r>
              <a:rPr lang="en-US" dirty="0"/>
              <a:t> </a:t>
            </a:r>
            <a:r>
              <a:rPr lang="en-US" dirty="0" err="1"/>
              <a:t>Pergerakan</a:t>
            </a:r>
            <a:r>
              <a:rPr lang="en-US" dirty="0"/>
              <a:t> </a:t>
            </a:r>
            <a:r>
              <a:rPr lang="en-US" dirty="0" err="1" smtClean="0"/>
              <a:t>Lingkaran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- </a:t>
            </a:r>
            <a:r>
              <a:rPr lang="en-US" sz="3600" dirty="0" err="1" smtClean="0"/>
              <a:t>gambaran</a:t>
            </a:r>
            <a:r>
              <a:rPr lang="en-US" sz="3600" dirty="0" smtClean="0"/>
              <a:t> </a:t>
            </a:r>
            <a:r>
              <a:rPr lang="en-US" sz="3600" dirty="0" err="1" smtClean="0"/>
              <a:t>umum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1975" y="2362200"/>
            <a:ext cx="8686800" cy="369331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P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sumbu</a:t>
            </a:r>
            <a:r>
              <a:rPr lang="en-US" dirty="0" smtClean="0"/>
              <a:t> </a:t>
            </a:r>
            <a:r>
              <a:rPr lang="en-US" dirty="0" err="1" smtClean="0"/>
              <a:t>koordinat</a:t>
            </a:r>
            <a:r>
              <a:rPr lang="en-US" dirty="0" smtClean="0"/>
              <a:t> XY,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/>
              <a:t>5 </a:t>
            </a:r>
            <a:r>
              <a:rPr lang="en-US" dirty="0" err="1"/>
              <a:t>lingkaran</a:t>
            </a:r>
            <a:r>
              <a:rPr lang="en-US" dirty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jari-jari</a:t>
            </a:r>
            <a:r>
              <a:rPr lang="en-US" dirty="0" smtClean="0"/>
              <a:t>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/>
              <a:t>kuadran</a:t>
            </a:r>
            <a:r>
              <a:rPr lang="en-US" dirty="0"/>
              <a:t> </a:t>
            </a:r>
            <a:r>
              <a:rPr lang="en-US" dirty="0" smtClean="0"/>
              <a:t>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Lingkaran</a:t>
            </a:r>
            <a:r>
              <a:rPr lang="en-US" dirty="0" smtClean="0"/>
              <a:t> </a:t>
            </a:r>
            <a:r>
              <a:rPr lang="en-US" dirty="0" err="1" smtClean="0"/>
              <a:t>berada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area yang </a:t>
            </a:r>
            <a:r>
              <a:rPr lang="en-US" dirty="0" err="1" smtClean="0"/>
              <a:t>dibatasi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</a:t>
            </a:r>
            <a:r>
              <a:rPr lang="en-US" dirty="0" err="1" smtClean="0"/>
              <a:t>koordinat</a:t>
            </a:r>
            <a:r>
              <a:rPr lang="en-US" dirty="0" smtClean="0"/>
              <a:t> (0,0), (100,0), (0,100) </a:t>
            </a:r>
            <a:r>
              <a:rPr lang="en-US" dirty="0" err="1" smtClean="0"/>
              <a:t>dan</a:t>
            </a:r>
            <a:r>
              <a:rPr lang="en-US" dirty="0" smtClean="0"/>
              <a:t> (100,100),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lingkaran-lingkaran</a:t>
            </a:r>
            <a:r>
              <a:rPr lang="en-US" dirty="0" smtClean="0"/>
              <a:t> </a:t>
            </a:r>
            <a:r>
              <a:rPr lang="en-US" dirty="0" err="1" smtClean="0"/>
              <a:t>berada</a:t>
            </a:r>
            <a:r>
              <a:rPr lang="en-US" dirty="0" smtClean="0"/>
              <a:t> di area </a:t>
            </a:r>
            <a:r>
              <a:rPr lang="en-US" dirty="0" err="1" smtClean="0"/>
              <a:t>berbentuk</a:t>
            </a:r>
            <a:r>
              <a:rPr lang="en-US" dirty="0" smtClean="0"/>
              <a:t> </a:t>
            </a:r>
            <a:r>
              <a:rPr lang="en-US" dirty="0" err="1" smtClean="0"/>
              <a:t>persegi</a:t>
            </a:r>
            <a:r>
              <a:rPr lang="en-US" dirty="0" smtClean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Lingkaran-lingkaran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yang </a:t>
            </a:r>
            <a:r>
              <a:rPr lang="en-US" dirty="0" err="1" smtClean="0"/>
              <a:t>berbeda</a:t>
            </a:r>
            <a:r>
              <a:rPr lang="en-US" dirty="0" smtClean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Lingkaran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batas</a:t>
            </a:r>
            <a:r>
              <a:rPr lang="en-US" dirty="0" smtClean="0"/>
              <a:t> area,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memantul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Lingkaran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bertabrakan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lingkaran</a:t>
            </a:r>
            <a:r>
              <a:rPr lang="en-US" dirty="0" smtClean="0"/>
              <a:t> lain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memantul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636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830833"/>
            <a:ext cx="9067800" cy="1354217"/>
          </a:xfrm>
        </p:spPr>
        <p:txBody>
          <a:bodyPr/>
          <a:lstStyle/>
          <a:p>
            <a:r>
              <a:rPr lang="en-US" dirty="0" err="1" smtClean="0"/>
              <a:t>Pergerakan</a:t>
            </a:r>
            <a:r>
              <a:rPr lang="en-US" dirty="0" smtClean="0"/>
              <a:t> </a:t>
            </a:r>
            <a:r>
              <a:rPr lang="en-US" dirty="0" err="1" smtClean="0"/>
              <a:t>Lingkaran</a:t>
            </a:r>
            <a:r>
              <a:rPr lang="en-US" dirty="0" smtClean="0"/>
              <a:t> di </a:t>
            </a:r>
            <a:r>
              <a:rPr lang="en-US" dirty="0" err="1" smtClean="0"/>
              <a:t>Kuadran</a:t>
            </a:r>
            <a:r>
              <a:rPr lang="en-US" dirty="0" smtClean="0"/>
              <a:t> 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828800"/>
            <a:ext cx="8686800" cy="480131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koordinat</a:t>
            </a:r>
            <a:r>
              <a:rPr lang="en-US" dirty="0"/>
              <a:t> XY, </a:t>
            </a:r>
            <a:r>
              <a:rPr lang="en-US" dirty="0" err="1"/>
              <a:t>terdapat</a:t>
            </a:r>
            <a:r>
              <a:rPr lang="en-US" dirty="0"/>
              <a:t> 5 </a:t>
            </a:r>
            <a:r>
              <a:rPr lang="en-US" dirty="0" err="1"/>
              <a:t>buah</a:t>
            </a:r>
            <a:r>
              <a:rPr lang="en-US" dirty="0"/>
              <a:t> </a:t>
            </a:r>
            <a:r>
              <a:rPr lang="en-US" dirty="0" err="1"/>
              <a:t>lingkaran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jari-jari</a:t>
            </a:r>
            <a:r>
              <a:rPr lang="en-US" dirty="0"/>
              <a:t> yang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.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lingkaran</a:t>
            </a:r>
            <a:r>
              <a:rPr lang="en-US" dirty="0"/>
              <a:t> </a:t>
            </a:r>
            <a:r>
              <a:rPr lang="en-US" dirty="0" err="1"/>
              <a:t>ditempatkan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Kuadran</a:t>
            </a:r>
            <a:r>
              <a:rPr lang="en-US" dirty="0"/>
              <a:t> 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Lingkaran-lingkaran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bergerak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area </a:t>
            </a:r>
            <a:r>
              <a:rPr lang="en-US" dirty="0" err="1"/>
              <a:t>berbentuk</a:t>
            </a:r>
            <a:r>
              <a:rPr lang="en-US" dirty="0"/>
              <a:t> </a:t>
            </a:r>
            <a:r>
              <a:rPr lang="en-US" dirty="0" err="1"/>
              <a:t>persegi</a:t>
            </a:r>
            <a:r>
              <a:rPr lang="en-US" dirty="0"/>
              <a:t> yang </a:t>
            </a:r>
            <a:r>
              <a:rPr lang="en-US" dirty="0" err="1"/>
              <a:t>dibatasi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koordinat</a:t>
            </a:r>
            <a:r>
              <a:rPr lang="en-US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(</a:t>
            </a:r>
            <a:r>
              <a:rPr lang="en-US" dirty="0"/>
              <a:t>0, 0</a:t>
            </a:r>
            <a:r>
              <a:rPr lang="en-US" dirty="0" smtClean="0"/>
              <a:t>), (</a:t>
            </a:r>
            <a:r>
              <a:rPr lang="en-US" dirty="0"/>
              <a:t>100, 0</a:t>
            </a:r>
            <a:r>
              <a:rPr lang="en-US" dirty="0" smtClean="0"/>
              <a:t>), (</a:t>
            </a:r>
            <a:r>
              <a:rPr lang="en-US" dirty="0"/>
              <a:t>0, 100</a:t>
            </a:r>
            <a:r>
              <a:rPr lang="en-US" dirty="0" smtClean="0"/>
              <a:t>) </a:t>
            </a:r>
            <a:r>
              <a:rPr lang="en-US" dirty="0" err="1" smtClean="0"/>
              <a:t>dan</a:t>
            </a:r>
            <a:r>
              <a:rPr lang="en-US" dirty="0" smtClean="0"/>
              <a:t> (</a:t>
            </a:r>
            <a:r>
              <a:rPr lang="en-US" dirty="0"/>
              <a:t>100, 100)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dirty="0"/>
              <a:t>, area </a:t>
            </a:r>
            <a:r>
              <a:rPr lang="en-US" dirty="0" err="1"/>
              <a:t>pergerakan</a:t>
            </a:r>
            <a:r>
              <a:rPr lang="en-US" dirty="0"/>
              <a:t> </a:t>
            </a:r>
            <a:r>
              <a:rPr lang="en-US" dirty="0" err="1"/>
              <a:t>lingkaran</a:t>
            </a:r>
            <a:r>
              <a:rPr lang="en-US" dirty="0"/>
              <a:t> </a:t>
            </a:r>
            <a:r>
              <a:rPr lang="en-US" dirty="0" err="1"/>
              <a:t>berada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rentang</a:t>
            </a:r>
            <a:r>
              <a:rPr lang="en-US" dirty="0"/>
              <a:t>:</a:t>
            </a:r>
          </a:p>
          <a:p>
            <a:endParaRPr lang="en-US" dirty="0"/>
          </a:p>
          <a:p>
            <a:r>
              <a:rPr lang="en-US" dirty="0"/>
              <a:t>0 ≤ x ≤ 100</a:t>
            </a:r>
          </a:p>
          <a:p>
            <a:r>
              <a:rPr lang="en-US" dirty="0"/>
              <a:t>0 ≤ y ≤ 100</a:t>
            </a:r>
          </a:p>
        </p:txBody>
      </p:sp>
    </p:spTree>
    <p:extLst>
      <p:ext uri="{BB962C8B-B14F-4D97-AF65-F5344CB8AC3E}">
        <p14:creationId xmlns:p14="http://schemas.microsoft.com/office/powerpoint/2010/main" val="2146921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3138" y="990600"/>
            <a:ext cx="8379461" cy="677108"/>
          </a:xfrm>
        </p:spPr>
        <p:txBody>
          <a:bodyPr/>
          <a:lstStyle/>
          <a:p>
            <a:r>
              <a:rPr lang="en-US" dirty="0" err="1"/>
              <a:t>Lingkaran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Batas Area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3139" y="2008886"/>
            <a:ext cx="8379461" cy="443198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Masing-masing</a:t>
            </a:r>
            <a:r>
              <a:rPr lang="en-US" dirty="0"/>
              <a:t> </a:t>
            </a:r>
            <a:r>
              <a:rPr lang="en-US" dirty="0" err="1"/>
              <a:t>lingkaran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posisi</a:t>
            </a:r>
            <a:r>
              <a:rPr lang="en-US" dirty="0"/>
              <a:t>, </a:t>
            </a:r>
            <a:r>
              <a:rPr lang="en-US" dirty="0" err="1"/>
              <a:t>jari-jari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arah</a:t>
            </a:r>
            <a:r>
              <a:rPr lang="en-US" dirty="0"/>
              <a:t> </a:t>
            </a:r>
            <a:r>
              <a:rPr lang="en-US" dirty="0" err="1"/>
              <a:t>gerak</a:t>
            </a:r>
            <a:r>
              <a:rPr lang="en-US" dirty="0"/>
              <a:t> yang </a:t>
            </a:r>
            <a:r>
              <a:rPr lang="en-US" dirty="0" err="1"/>
              <a:t>berbeda</a:t>
            </a:r>
            <a:r>
              <a:rPr lang="en-US" dirty="0"/>
              <a:t>. </a:t>
            </a:r>
            <a:r>
              <a:rPr lang="en-US" dirty="0" err="1"/>
              <a:t>Lingkaran</a:t>
            </a:r>
            <a:r>
              <a:rPr lang="en-US" dirty="0"/>
              <a:t> </a:t>
            </a:r>
            <a:r>
              <a:rPr lang="en-US" dirty="0" err="1"/>
              <a:t>bergerak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terus-menerus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area </a:t>
            </a:r>
            <a:r>
              <a:rPr lang="en-US" dirty="0" err="1"/>
              <a:t>persegi</a:t>
            </a:r>
            <a:r>
              <a:rPr lang="en-US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lingkaran</a:t>
            </a:r>
            <a:r>
              <a:rPr lang="en-US" dirty="0"/>
              <a:t> </a:t>
            </a:r>
            <a:r>
              <a:rPr lang="en-US" dirty="0" err="1"/>
              <a:t>menyentuh</a:t>
            </a:r>
            <a:r>
              <a:rPr lang="en-US" dirty="0"/>
              <a:t> </a:t>
            </a:r>
            <a:r>
              <a:rPr lang="en-US" dirty="0" err="1"/>
              <a:t>batas</a:t>
            </a:r>
            <a:r>
              <a:rPr lang="en-US" dirty="0"/>
              <a:t> area,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arah</a:t>
            </a:r>
            <a:r>
              <a:rPr lang="en-US" dirty="0"/>
              <a:t> </a:t>
            </a:r>
            <a:r>
              <a:rPr lang="en-US" dirty="0" err="1"/>
              <a:t>geraknya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berubah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memantul</a:t>
            </a:r>
            <a:r>
              <a:rPr lang="en-US" dirty="0"/>
              <a:t>. </a:t>
            </a:r>
            <a:r>
              <a:rPr lang="en-US" dirty="0" err="1"/>
              <a:t>Pemantulan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batas</a:t>
            </a:r>
            <a:r>
              <a:rPr lang="en-US" dirty="0"/>
              <a:t> yang </a:t>
            </a:r>
            <a:r>
              <a:rPr lang="en-US" dirty="0" err="1"/>
              <a:t>terkena</a:t>
            </a:r>
            <a:r>
              <a:rPr lang="en-US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batas</a:t>
            </a:r>
            <a:r>
              <a:rPr lang="en-US" dirty="0"/>
              <a:t> </a:t>
            </a:r>
            <a:r>
              <a:rPr lang="en-US" dirty="0" err="1"/>
              <a:t>kiri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kanan</a:t>
            </a:r>
            <a:r>
              <a:rPr lang="en-US" dirty="0"/>
              <a:t>, </a:t>
            </a:r>
            <a:r>
              <a:rPr lang="en-US" dirty="0" err="1"/>
              <a:t>arah</a:t>
            </a:r>
            <a:r>
              <a:rPr lang="en-US" dirty="0"/>
              <a:t> </a:t>
            </a:r>
            <a:r>
              <a:rPr lang="en-US" dirty="0" err="1"/>
              <a:t>gerak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sumbu</a:t>
            </a:r>
            <a:r>
              <a:rPr lang="en-US" dirty="0"/>
              <a:t> X </a:t>
            </a:r>
            <a:r>
              <a:rPr lang="en-US" dirty="0" err="1"/>
              <a:t>dibalik</a:t>
            </a:r>
            <a:r>
              <a:rPr lang="en-US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batas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bawah</a:t>
            </a:r>
            <a:r>
              <a:rPr lang="en-US" dirty="0"/>
              <a:t>, </a:t>
            </a:r>
            <a:r>
              <a:rPr lang="en-US" dirty="0" err="1"/>
              <a:t>arah</a:t>
            </a:r>
            <a:r>
              <a:rPr lang="en-US" dirty="0"/>
              <a:t> </a:t>
            </a:r>
            <a:r>
              <a:rPr lang="en-US" dirty="0" err="1"/>
              <a:t>gerak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sumbu</a:t>
            </a:r>
            <a:r>
              <a:rPr lang="en-US" dirty="0"/>
              <a:t> Y </a:t>
            </a:r>
            <a:r>
              <a:rPr lang="en-US" dirty="0" err="1"/>
              <a:t>dibalik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94180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830833"/>
            <a:ext cx="8458200" cy="1354217"/>
          </a:xfrm>
        </p:spPr>
        <p:txBody>
          <a:bodyPr/>
          <a:lstStyle/>
          <a:p>
            <a:r>
              <a:rPr lang="en-US" dirty="0" err="1" smtClean="0"/>
              <a:t>Lingkaran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Batas Area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600" y="1752600"/>
            <a:ext cx="8305800" cy="5539978"/>
          </a:xfrm>
        </p:spPr>
        <p:txBody>
          <a:bodyPr/>
          <a:lstStyle/>
          <a:p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,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pusat</a:t>
            </a:r>
            <a:r>
              <a:rPr lang="en-US" dirty="0"/>
              <a:t> </a:t>
            </a:r>
            <a:r>
              <a:rPr lang="en-US" dirty="0" err="1"/>
              <a:t>lingkaran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(x, y)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arah</a:t>
            </a:r>
            <a:r>
              <a:rPr lang="en-US" dirty="0"/>
              <a:t> </a:t>
            </a:r>
            <a:r>
              <a:rPr lang="en-US" dirty="0" err="1"/>
              <a:t>gerak</a:t>
            </a:r>
            <a:r>
              <a:rPr lang="en-US" dirty="0"/>
              <a:t> (dx, </a:t>
            </a:r>
            <a:r>
              <a:rPr lang="en-US" dirty="0" err="1"/>
              <a:t>dy</a:t>
            </a:r>
            <a:r>
              <a:rPr lang="en-US" dirty="0"/>
              <a:t>), </a:t>
            </a:r>
            <a:r>
              <a:rPr lang="en-US" dirty="0" err="1"/>
              <a:t>maka</a:t>
            </a:r>
            <a:r>
              <a:rPr lang="en-US" dirty="0"/>
              <a:t>:</a:t>
            </a:r>
          </a:p>
          <a:p>
            <a:endParaRPr lang="en-US" dirty="0"/>
          </a:p>
          <a:p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batas</a:t>
            </a:r>
            <a:r>
              <a:rPr lang="en-US" dirty="0"/>
              <a:t> </a:t>
            </a:r>
            <a:r>
              <a:rPr lang="en-US" dirty="0" err="1"/>
              <a:t>kiri</a:t>
            </a:r>
            <a:r>
              <a:rPr lang="en-US" dirty="0"/>
              <a:t>/</a:t>
            </a:r>
            <a:r>
              <a:rPr lang="en-US" dirty="0" err="1"/>
              <a:t>kanan</a:t>
            </a:r>
            <a:r>
              <a:rPr lang="en-US" dirty="0"/>
              <a:t> → dx = -dx</a:t>
            </a:r>
          </a:p>
          <a:p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batas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/</a:t>
            </a:r>
            <a:r>
              <a:rPr lang="en-US" dirty="0" err="1"/>
              <a:t>bawah</a:t>
            </a:r>
            <a:r>
              <a:rPr lang="en-US" dirty="0"/>
              <a:t> → </a:t>
            </a:r>
            <a:r>
              <a:rPr lang="en-US" dirty="0" err="1"/>
              <a:t>dy</a:t>
            </a:r>
            <a:r>
              <a:rPr lang="en-US" dirty="0"/>
              <a:t> = -</a:t>
            </a:r>
            <a:r>
              <a:rPr lang="en-US" dirty="0" err="1"/>
              <a:t>dy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diperhatikan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tabrakan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batas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tepi</a:t>
            </a:r>
            <a:r>
              <a:rPr lang="en-US" dirty="0"/>
              <a:t> </a:t>
            </a:r>
            <a:r>
              <a:rPr lang="en-US" dirty="0" err="1"/>
              <a:t>lingkaran</a:t>
            </a:r>
            <a:r>
              <a:rPr lang="en-US" dirty="0"/>
              <a:t>,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pusat</a:t>
            </a:r>
            <a:r>
              <a:rPr lang="en-US" dirty="0"/>
              <a:t> </a:t>
            </a:r>
            <a:r>
              <a:rPr lang="en-US" dirty="0" err="1"/>
              <a:t>lingkaran</a:t>
            </a:r>
            <a:r>
              <a:rPr lang="en-US" dirty="0"/>
              <a:t>.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,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pusat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memenuhi</a:t>
            </a:r>
            <a:r>
              <a:rPr lang="en-US" dirty="0"/>
              <a:t>:</a:t>
            </a:r>
          </a:p>
          <a:p>
            <a:endParaRPr lang="en-US" dirty="0"/>
          </a:p>
          <a:p>
            <a:r>
              <a:rPr lang="en-US" dirty="0"/>
              <a:t>r ≤ x ≤ 100 - r</a:t>
            </a:r>
          </a:p>
          <a:p>
            <a:r>
              <a:rPr lang="en-US" dirty="0"/>
              <a:t>r ≤ y ≤ 100 - r</a:t>
            </a:r>
          </a:p>
          <a:p>
            <a:endParaRPr lang="en-US" dirty="0"/>
          </a:p>
          <a:p>
            <a:r>
              <a:rPr lang="en-US" dirty="0" err="1"/>
              <a:t>dengan</a:t>
            </a:r>
            <a:r>
              <a:rPr lang="en-US" dirty="0"/>
              <a:t> r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jari-jari</a:t>
            </a:r>
            <a:r>
              <a:rPr lang="en-US" dirty="0"/>
              <a:t> </a:t>
            </a:r>
            <a:r>
              <a:rPr lang="en-US" dirty="0" err="1"/>
              <a:t>lingkaran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34709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830833"/>
            <a:ext cx="8458200" cy="1107996"/>
          </a:xfrm>
        </p:spPr>
        <p:txBody>
          <a:bodyPr/>
          <a:lstStyle/>
          <a:p>
            <a:r>
              <a:rPr lang="en-US" sz="3600" dirty="0" err="1" smtClean="0"/>
              <a:t>Lingkaran</a:t>
            </a:r>
            <a:r>
              <a:rPr lang="en-US" sz="3600" dirty="0" smtClean="0"/>
              <a:t> </a:t>
            </a:r>
            <a:r>
              <a:rPr lang="en-US" sz="3600" dirty="0" err="1" smtClean="0"/>
              <a:t>Bertabrakan</a:t>
            </a:r>
            <a:r>
              <a:rPr lang="en-US" sz="3600" dirty="0" smtClean="0"/>
              <a:t> </a:t>
            </a:r>
            <a:r>
              <a:rPr lang="en-US" sz="3600" dirty="0" err="1" smtClean="0"/>
              <a:t>dengan</a:t>
            </a:r>
            <a:r>
              <a:rPr lang="en-US" sz="3600" dirty="0" smtClean="0"/>
              <a:t> </a:t>
            </a:r>
            <a:r>
              <a:rPr lang="en-US" sz="3600" dirty="0" err="1" smtClean="0"/>
              <a:t>Lingkaran</a:t>
            </a:r>
            <a:r>
              <a:rPr lang="en-US" sz="3600" dirty="0" smtClean="0"/>
              <a:t> Lain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3139" y="2008886"/>
            <a:ext cx="7503159" cy="221599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lingkaran</a:t>
            </a:r>
            <a:r>
              <a:rPr lang="en-US" dirty="0"/>
              <a:t> </a:t>
            </a:r>
            <a:r>
              <a:rPr lang="en-US" dirty="0" err="1" smtClean="0"/>
              <a:t>bertabrakan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lingkaran</a:t>
            </a:r>
            <a:r>
              <a:rPr lang="en-US" dirty="0" smtClean="0"/>
              <a:t> lain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mengubah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lingkaran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</a:t>
            </a:r>
            <a:r>
              <a:rPr lang="en-US" dirty="0" smtClean="0"/>
              <a:t>x = -dx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d</a:t>
            </a:r>
            <a:r>
              <a:rPr lang="en-US" dirty="0" err="1" smtClean="0"/>
              <a:t>y</a:t>
            </a:r>
            <a:r>
              <a:rPr lang="en-US" dirty="0" smtClean="0"/>
              <a:t> = -</a:t>
            </a:r>
            <a:r>
              <a:rPr lang="en-US" dirty="0" err="1" smtClean="0"/>
              <a:t>dy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814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677108"/>
          </a:xfrm>
        </p:spPr>
        <p:txBody>
          <a:bodyPr/>
          <a:lstStyle/>
          <a:p>
            <a:r>
              <a:rPr lang="en-US" dirty="0" err="1" smtClean="0"/>
              <a:t>Solusi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08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</TotalTime>
  <Words>751</Words>
  <Application>Microsoft Office PowerPoint</Application>
  <PresentationFormat>Custom</PresentationFormat>
  <Paragraphs>121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Arial MT</vt:lpstr>
      <vt:lpstr>Calibri</vt:lpstr>
      <vt:lpstr>Palatino Linotype</vt:lpstr>
      <vt:lpstr>Office Theme</vt:lpstr>
      <vt:lpstr>Studi Kasus:  Simulasi Pergerakan Lingkaran pada Bidang Koordinat XY</vt:lpstr>
      <vt:lpstr>Topik</vt:lpstr>
      <vt:lpstr>Simulasi Pergerakan Lingkaran pada Bidang Koordinat XY</vt:lpstr>
      <vt:lpstr>Simulasi Pergerakan Lingkaran - gambaran umum</vt:lpstr>
      <vt:lpstr>Pergerakan Lingkaran di Kuadran I</vt:lpstr>
      <vt:lpstr>Lingkaran Mengenai Batas Area</vt:lpstr>
      <vt:lpstr>Lingkaran Mengenai Batas Area</vt:lpstr>
      <vt:lpstr>Lingkaran Bertabrakan dengan Lingkaran Lain</vt:lpstr>
      <vt:lpstr>Solusi</vt:lpstr>
      <vt:lpstr>Simulasi Pergerakan Lingkaran</vt:lpstr>
      <vt:lpstr>PowerPoint Presentation</vt:lpstr>
      <vt:lpstr>Class Lingkaran</vt:lpstr>
      <vt:lpstr>Lingkaran di Kuadran I</vt:lpstr>
      <vt:lpstr>Pergerakan Lingkaran</vt:lpstr>
      <vt:lpstr>move()</vt:lpstr>
      <vt:lpstr>Konsep Pantulan dengan Batas checkBoundary()</vt:lpstr>
      <vt:lpstr>Sebuah Lingkaran Bertabrakan dengan Lingkaran Lain</vt:lpstr>
      <vt:lpstr>PowerPoint Presentation</vt:lpstr>
      <vt:lpstr>PowerPoint Presentation</vt:lpstr>
      <vt:lpstr>PowerPoint Presentation</vt:lpstr>
      <vt:lpstr>PowerPoint Presentation</vt:lpstr>
      <vt:lpstr>Simulasi Pergerakan Lingkaran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T - Class Abstract dan Interface</dc:title>
  <dc:creator>yuliana</dc:creator>
  <cp:lastModifiedBy>Yuliana</cp:lastModifiedBy>
  <cp:revision>70</cp:revision>
  <dcterms:created xsi:type="dcterms:W3CDTF">2026-08-19T02:49:24Z</dcterms:created>
  <dcterms:modified xsi:type="dcterms:W3CDTF">2026-09-03T03:23:42Z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2011-11-23T00:00:00Z</vt:filetime>
  </property>
  <property fmtid="{D5CDD505-2E9C-101B-9397-08002B2CF9AE}" pid="4" name="Creator">
    <vt:lpwstr>PScript5.dll Version 5.2.2</vt:lpwstr>
  </property>
  <property fmtid="{D5CDD505-2E9C-101B-9397-08002B2CF9AE}" pid="5" name="LastSaved">
    <vt:filetime>2026-08-19T00:00:00Z</vt:filetime>
  </property>
  <property fmtid="{D5CDD505-2E9C-101B-9397-08002B2CF9AE}" pid="6" name="Producer">
    <vt:lpwstr>Acrobat Distiller 7.0 (Windows)</vt:lpwstr>
  </property>
</Properties>
</file>