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74" r:id="rId7"/>
    <p:sldId id="260" r:id="rId8"/>
    <p:sldId id="261" r:id="rId9"/>
    <p:sldId id="262" r:id="rId10"/>
    <p:sldId id="266" r:id="rId11"/>
    <p:sldId id="267" r:id="rId12"/>
    <p:sldId id="272" r:id="rId13"/>
    <p:sldId id="269" r:id="rId14"/>
    <p:sldId id="270" r:id="rId15"/>
    <p:sldId id="264" r:id="rId16"/>
    <p:sldId id="265" r:id="rId17"/>
    <p:sldId id="271" r:id="rId18"/>
    <p:sldId id="273" r:id="rId19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376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457200"/>
            <a:ext cx="9144000" cy="381000"/>
          </a:xfrm>
          <a:custGeom>
            <a:avLst/>
            <a:gdLst/>
            <a:ahLst/>
            <a:cxnLst/>
            <a:rect l="l" t="t" r="r" b="b"/>
            <a:pathLst>
              <a:path w="9144000" h="381000">
                <a:moveTo>
                  <a:pt x="9144000" y="380999"/>
                </a:moveTo>
                <a:lnTo>
                  <a:pt x="9144000" y="0"/>
                </a:lnTo>
                <a:lnTo>
                  <a:pt x="0" y="0"/>
                </a:lnTo>
                <a:lnTo>
                  <a:pt x="0" y="381000"/>
                </a:lnTo>
                <a:lnTo>
                  <a:pt x="9144000" y="380999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7000" y="830833"/>
            <a:ext cx="7499350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3465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69284" y="6847775"/>
            <a:ext cx="2795270" cy="20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810000" y="2891882"/>
            <a:ext cx="552729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dirty="0" smtClean="0"/>
              <a:t>Class </a:t>
            </a:r>
            <a:r>
              <a:rPr lang="en-US" sz="5400" dirty="0" err="1" smtClean="0"/>
              <a:t>dan</a:t>
            </a:r>
            <a:r>
              <a:rPr lang="en-US" sz="5400" dirty="0" smtClean="0"/>
              <a:t> Object</a:t>
            </a:r>
            <a:br>
              <a:rPr lang="en-US" sz="5400" dirty="0" smtClean="0"/>
            </a:br>
            <a:r>
              <a:rPr lang="en-US" sz="4000" dirty="0" smtClean="0"/>
              <a:t>Class </a:t>
            </a:r>
            <a:r>
              <a:rPr lang="en-US" sz="4000" dirty="0" err="1" smtClean="0"/>
              <a:t>Lingkaran</a:t>
            </a:r>
            <a:endParaRPr sz="4000" dirty="0"/>
          </a:p>
        </p:txBody>
      </p:sp>
      <p:sp>
        <p:nvSpPr>
          <p:cNvPr id="7" name="object 7"/>
          <p:cNvSpPr/>
          <p:nvPr/>
        </p:nvSpPr>
        <p:spPr>
          <a:xfrm>
            <a:off x="457200" y="437387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70">
                <a:moveTo>
                  <a:pt x="9144000" y="979170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408" y="914400"/>
            <a:ext cx="8530591" cy="615553"/>
          </a:xfrm>
        </p:spPr>
        <p:txBody>
          <a:bodyPr/>
          <a:lstStyle/>
          <a:p>
            <a:r>
              <a:rPr lang="en-US" sz="4000" dirty="0" smtClean="0"/>
              <a:t>2 </a:t>
            </a:r>
            <a:r>
              <a:rPr lang="en-US" sz="4000" dirty="0" err="1" smtClean="0"/>
              <a:t>Lingkaran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Koordinat</a:t>
            </a:r>
            <a:r>
              <a:rPr lang="en-US" sz="4000" dirty="0" smtClean="0"/>
              <a:t> XY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28800"/>
            <a:ext cx="7503159" cy="1846659"/>
          </a:xfrm>
        </p:spPr>
        <p:txBody>
          <a:bodyPr/>
          <a:lstStyle/>
          <a:p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kasus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lingkaran</a:t>
            </a:r>
            <a:r>
              <a:rPr lang="en-US" sz="2000" dirty="0"/>
              <a:t>,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yang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apakah</a:t>
            </a:r>
            <a:r>
              <a:rPr lang="en-US" sz="2000" dirty="0"/>
              <a:t> </a:t>
            </a:r>
            <a:r>
              <a:rPr lang="en-US" sz="2000" dirty="0" err="1"/>
              <a:t>keduanya</a:t>
            </a:r>
            <a:r>
              <a:rPr lang="en-US" sz="2000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beririsan</a:t>
            </a:r>
            <a:r>
              <a:rPr lang="en-US" sz="20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Bersinggungan</a:t>
            </a:r>
            <a:r>
              <a:rPr lang="en-US" sz="20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Beririsan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lingkaran</a:t>
            </a:r>
            <a:r>
              <a:rPr lang="en-US" sz="2000" dirty="0"/>
              <a:t> </a:t>
            </a:r>
            <a:r>
              <a:rPr lang="en-US" sz="2000" dirty="0" err="1"/>
              <a:t>berada</a:t>
            </a:r>
            <a:r>
              <a:rPr lang="en-US" sz="2000" dirty="0"/>
              <a:t> di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lingkaran</a:t>
            </a:r>
            <a:r>
              <a:rPr lang="en-US" sz="2000" dirty="0"/>
              <a:t> lain</a:t>
            </a:r>
          </a:p>
        </p:txBody>
      </p:sp>
    </p:spTree>
    <p:extLst>
      <p:ext uri="{BB962C8B-B14F-4D97-AF65-F5344CB8AC3E}">
        <p14:creationId xmlns:p14="http://schemas.microsoft.com/office/powerpoint/2010/main" val="7457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950" y="952619"/>
            <a:ext cx="9569450" cy="615553"/>
          </a:xfrm>
        </p:spPr>
        <p:txBody>
          <a:bodyPr/>
          <a:lstStyle/>
          <a:p>
            <a:r>
              <a:rPr lang="en-US" sz="4000" dirty="0"/>
              <a:t>2 </a:t>
            </a:r>
            <a:r>
              <a:rPr lang="en-US" sz="4000" dirty="0" err="1"/>
              <a:t>Lingkaran</a:t>
            </a:r>
            <a:r>
              <a:rPr lang="en-US" sz="4000" dirty="0"/>
              <a:t> </a:t>
            </a:r>
            <a:r>
              <a:rPr lang="en-US" sz="4000" dirty="0" err="1"/>
              <a:t>pada</a:t>
            </a:r>
            <a:r>
              <a:rPr lang="en-US" sz="4000" dirty="0"/>
              <a:t> </a:t>
            </a:r>
            <a:r>
              <a:rPr lang="en-US" sz="4000" dirty="0" err="1"/>
              <a:t>Koordinat</a:t>
            </a:r>
            <a:r>
              <a:rPr lang="en-US" sz="4000" dirty="0"/>
              <a:t> XY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828800"/>
            <a:ext cx="7503159" cy="1477328"/>
          </a:xfrm>
        </p:spPr>
        <p:txBody>
          <a:bodyPr/>
          <a:lstStyle/>
          <a:p>
            <a:r>
              <a:rPr lang="en-US" dirty="0" err="1"/>
              <a:t>Misalkan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 err="1"/>
              <a:t>Lingkaran</a:t>
            </a:r>
            <a:r>
              <a:rPr lang="en-US" dirty="0"/>
              <a:t> 1: </a:t>
            </a:r>
            <a:r>
              <a:rPr lang="en-US" dirty="0" err="1"/>
              <a:t>pusat</a:t>
            </a:r>
            <a:r>
              <a:rPr lang="en-US" dirty="0"/>
              <a:t> (x1, y1), radius r1</a:t>
            </a:r>
          </a:p>
          <a:p>
            <a:r>
              <a:rPr lang="en-US" dirty="0" err="1"/>
              <a:t>Lingkaran</a:t>
            </a:r>
            <a:r>
              <a:rPr lang="en-US" dirty="0"/>
              <a:t> 2: </a:t>
            </a:r>
            <a:r>
              <a:rPr lang="en-US" dirty="0" err="1"/>
              <a:t>pusat</a:t>
            </a:r>
            <a:r>
              <a:rPr lang="en-US" dirty="0"/>
              <a:t> (x2, y2), radius r2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429000"/>
            <a:ext cx="727710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5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139" y="907526"/>
            <a:ext cx="8051800" cy="1354217"/>
          </a:xfrm>
        </p:spPr>
        <p:txBody>
          <a:bodyPr/>
          <a:lstStyle/>
          <a:p>
            <a:r>
              <a:rPr lang="en-US" dirty="0"/>
              <a:t>2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Koordinat</a:t>
            </a:r>
            <a:r>
              <a:rPr lang="en-US" dirty="0"/>
              <a:t> XY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066800" y="2514600"/>
          <a:ext cx="7086600" cy="2697480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469717692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546984406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2000"/>
                        <a:t>Kondisi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Syarat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41927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 </a:t>
                      </a:r>
                      <a:r>
                        <a:rPr lang="en-US" sz="2000" dirty="0" err="1" smtClean="0"/>
                        <a:t>Tidak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/>
                        <a:t>beririsan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terpisah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 &gt; r1 + r2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265499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 </a:t>
                      </a:r>
                      <a:r>
                        <a:rPr lang="en-US" sz="2000" dirty="0" err="1" smtClean="0"/>
                        <a:t>Bersinggungan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/>
                        <a:t>luar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 == r1 + r2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387685"/>
                  </a:ext>
                </a:extLst>
              </a:tr>
              <a:tr h="80772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3. </a:t>
                      </a:r>
                      <a:r>
                        <a:rPr lang="en-US" sz="2000" dirty="0" err="1" smtClean="0"/>
                        <a:t>Beririsan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/>
                        <a:t>2 </a:t>
                      </a:r>
                      <a:r>
                        <a:rPr lang="en-US" sz="2000" dirty="0" err="1"/>
                        <a:t>titik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d &lt; r1 + r2</a:t>
                      </a:r>
                    </a:p>
                    <a:p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32363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4. Tidak </a:t>
                      </a:r>
                      <a:r>
                        <a:rPr lang="it-IT" sz="2000" dirty="0"/>
                        <a:t>beririsan, satu di </a:t>
                      </a:r>
                      <a:r>
                        <a:rPr lang="it-IT" sz="2000" dirty="0" smtClean="0"/>
                        <a:t>dalam lingkaran yang lain</a:t>
                      </a:r>
                      <a:endParaRPr lang="it-IT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 &lt;</a:t>
                      </a:r>
                      <a:r>
                        <a:rPr lang="en-US" sz="2000" baseline="0" dirty="0" smtClean="0"/>
                        <a:t> |r1 – r2|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953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83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9034570" cy="492443"/>
          </a:xfrm>
        </p:spPr>
        <p:txBody>
          <a:bodyPr/>
          <a:lstStyle/>
          <a:p>
            <a:r>
              <a:rPr lang="en-US" sz="3200" dirty="0" err="1"/>
              <a:t>Satu</a:t>
            </a:r>
            <a:r>
              <a:rPr lang="en-US" sz="3200" dirty="0"/>
              <a:t> </a:t>
            </a:r>
            <a:r>
              <a:rPr lang="en-US" sz="3200" dirty="0" err="1"/>
              <a:t>lingkaran</a:t>
            </a:r>
            <a:r>
              <a:rPr lang="en-US" sz="3200" dirty="0"/>
              <a:t> </a:t>
            </a:r>
            <a:r>
              <a:rPr lang="en-US" sz="3200" dirty="0" err="1"/>
              <a:t>berada</a:t>
            </a:r>
            <a:r>
              <a:rPr lang="en-US" sz="3200" dirty="0"/>
              <a:t> di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lingkaran</a:t>
            </a:r>
            <a:r>
              <a:rPr lang="en-US" sz="3200" dirty="0"/>
              <a:t> lain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6400"/>
            <a:ext cx="8829675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0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4112"/>
            <a:ext cx="9067800" cy="492443"/>
          </a:xfrm>
        </p:spPr>
        <p:txBody>
          <a:bodyPr/>
          <a:lstStyle/>
          <a:p>
            <a:r>
              <a:rPr lang="en-US" sz="3200"/>
              <a:t>Satu lingkaran berada di dalam lingkaran lain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20213"/>
            <a:ext cx="7503159" cy="2769989"/>
          </a:xfrm>
        </p:spPr>
        <p:txBody>
          <a:bodyPr/>
          <a:lstStyle/>
          <a:p>
            <a:r>
              <a:rPr lang="en-US" sz="2000" dirty="0" err="1"/>
              <a:t>Lingkaran</a:t>
            </a:r>
            <a:r>
              <a:rPr lang="en-US" sz="2000" dirty="0"/>
              <a:t> 1:</a:t>
            </a:r>
          </a:p>
          <a:p>
            <a:endParaRPr lang="en-US" sz="2000" dirty="0"/>
          </a:p>
          <a:p>
            <a:r>
              <a:rPr lang="en-US" sz="2000" dirty="0" err="1"/>
              <a:t>pusat</a:t>
            </a:r>
            <a:r>
              <a:rPr lang="en-US" sz="2000" dirty="0"/>
              <a:t> = (0, 0)</a:t>
            </a:r>
          </a:p>
          <a:p>
            <a:r>
              <a:rPr lang="en-US" sz="2000" dirty="0"/>
              <a:t>radius = 10</a:t>
            </a:r>
          </a:p>
          <a:p>
            <a:endParaRPr lang="en-US" sz="2000" dirty="0"/>
          </a:p>
          <a:p>
            <a:r>
              <a:rPr lang="en-US" sz="2000" dirty="0" err="1"/>
              <a:t>Lingkaran</a:t>
            </a:r>
            <a:r>
              <a:rPr lang="en-US" sz="2000" dirty="0"/>
              <a:t> 2:</a:t>
            </a:r>
          </a:p>
          <a:p>
            <a:endParaRPr lang="en-US" sz="2000" dirty="0"/>
          </a:p>
          <a:p>
            <a:r>
              <a:rPr lang="en-US" sz="2000" dirty="0" err="1"/>
              <a:t>pusat</a:t>
            </a:r>
            <a:r>
              <a:rPr lang="en-US" sz="2000" dirty="0"/>
              <a:t> = (3, 0)</a:t>
            </a:r>
          </a:p>
          <a:p>
            <a:r>
              <a:rPr lang="en-US" sz="2000" dirty="0"/>
              <a:t>radius = 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820213"/>
            <a:ext cx="7010400" cy="364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6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839200" cy="677108"/>
          </a:xfrm>
        </p:spPr>
        <p:txBody>
          <a:bodyPr/>
          <a:lstStyle/>
          <a:p>
            <a:r>
              <a:rPr lang="en-US" dirty="0" err="1" smtClean="0"/>
              <a:t>isBersinggungan</a:t>
            </a:r>
            <a:r>
              <a:rPr lang="en-US" dirty="0" smtClean="0"/>
              <a:t> </a:t>
            </a:r>
            <a:r>
              <a:rPr lang="en-US" sz="4000" dirty="0" smtClean="0"/>
              <a:t>()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81200"/>
            <a:ext cx="7503159" cy="313932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+mn-lt"/>
              </a:rPr>
              <a:t>isBersinggungan</a:t>
            </a:r>
            <a:r>
              <a:rPr lang="en-US" sz="2000" dirty="0" smtClean="0">
                <a:latin typeface="+mn-lt"/>
              </a:rPr>
              <a:t>(lingkaran2 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) </a:t>
            </a:r>
            <a:r>
              <a:rPr lang="en-US" sz="2000" dirty="0">
                <a:latin typeface="+mn-lt"/>
              </a:rPr>
              <a:t>→ </a:t>
            </a:r>
            <a:r>
              <a:rPr lang="en-US" sz="2000" dirty="0" err="1">
                <a:latin typeface="+mn-lt"/>
              </a:rPr>
              <a:t>mengecek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apakah</a:t>
            </a:r>
            <a:r>
              <a:rPr lang="en-US" sz="2000" dirty="0">
                <a:latin typeface="+mn-lt"/>
              </a:rPr>
              <a:t> object </a:t>
            </a:r>
            <a:r>
              <a:rPr lang="en-US" sz="2000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bersinggungan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dengan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lain</a:t>
            </a:r>
            <a:r>
              <a:rPr lang="en-US" sz="2000" dirty="0" smtClean="0">
                <a:latin typeface="+mn-lt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+mn-lt"/>
              </a:rPr>
              <a:t>artinya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method </a:t>
            </a:r>
            <a:r>
              <a:rPr lang="en-US" sz="2000" dirty="0" err="1">
                <a:latin typeface="+mn-lt"/>
              </a:rPr>
              <a:t>menerima</a:t>
            </a:r>
            <a:r>
              <a:rPr lang="en-US" sz="2000" dirty="0">
                <a:latin typeface="+mn-lt"/>
              </a:rPr>
              <a:t> object </a:t>
            </a:r>
            <a:r>
              <a:rPr lang="en-US" sz="2000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lain </a:t>
            </a:r>
            <a:r>
              <a:rPr lang="en-US" sz="2000" dirty="0" err="1">
                <a:latin typeface="+mn-lt"/>
              </a:rPr>
              <a:t>sebagai</a:t>
            </a:r>
            <a:r>
              <a:rPr lang="en-US" sz="2000" dirty="0">
                <a:latin typeface="+mn-lt"/>
              </a:rPr>
              <a:t> parameter</a:t>
            </a:r>
            <a:r>
              <a:rPr lang="en-US" sz="2000" dirty="0" smtClean="0">
                <a:latin typeface="+mn-lt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+mn-lt"/>
              </a:rPr>
              <a:t>Contohnya</a:t>
            </a:r>
            <a:r>
              <a:rPr lang="en-US" sz="2000" dirty="0">
                <a:latin typeface="+mn-lt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c1 = new </a:t>
            </a:r>
            <a:r>
              <a:rPr lang="en-US" sz="2000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(0</a:t>
            </a:r>
            <a:r>
              <a:rPr lang="en-US" sz="2000" dirty="0">
                <a:latin typeface="+mn-lt"/>
              </a:rPr>
              <a:t>, 0, 5);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c2 = new </a:t>
            </a:r>
            <a:r>
              <a:rPr lang="en-US" sz="2000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(10</a:t>
            </a:r>
            <a:r>
              <a:rPr lang="en-US" sz="2000" dirty="0">
                <a:latin typeface="+mn-lt"/>
              </a:rPr>
              <a:t>, 0, 5);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+mn-lt"/>
              </a:rPr>
              <a:t>boolean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hasil</a:t>
            </a:r>
            <a:r>
              <a:rPr lang="en-US" sz="2000" dirty="0">
                <a:latin typeface="+mn-lt"/>
              </a:rPr>
              <a:t> = c1.isTangent(c2</a:t>
            </a:r>
            <a:r>
              <a:rPr lang="en-US" sz="2000" dirty="0" smtClean="0">
                <a:latin typeface="+mn-lt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+mn-lt"/>
              </a:rPr>
              <a:t>h</a:t>
            </a:r>
            <a:r>
              <a:rPr lang="en-US" sz="2000" dirty="0" err="1" smtClean="0">
                <a:latin typeface="+mn-lt"/>
              </a:rPr>
              <a:t>asil</a:t>
            </a:r>
            <a:r>
              <a:rPr lang="en-US" sz="2000" dirty="0" smtClean="0">
                <a:latin typeface="+mn-lt"/>
              </a:rPr>
              <a:t> ?</a:t>
            </a:r>
            <a:endParaRPr lang="en-US" sz="20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038600"/>
            <a:ext cx="36004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0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915400" cy="553998"/>
          </a:xfrm>
        </p:spPr>
        <p:txBody>
          <a:bodyPr/>
          <a:lstStyle/>
          <a:p>
            <a:r>
              <a:rPr lang="en-US" sz="3600" dirty="0" smtClean="0"/>
              <a:t>Method Static </a:t>
            </a:r>
            <a:r>
              <a:rPr lang="en-US" sz="3600" dirty="0" err="1"/>
              <a:t>isBersinggungan</a:t>
            </a:r>
            <a:r>
              <a:rPr lang="en-US" sz="3600" dirty="0"/>
              <a:t> </a:t>
            </a:r>
            <a:r>
              <a:rPr lang="en-US" sz="3200" dirty="0"/>
              <a:t>()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578" y="1752600"/>
            <a:ext cx="7503159" cy="4924425"/>
          </a:xfrm>
        </p:spPr>
        <p:txBody>
          <a:bodyPr/>
          <a:lstStyle/>
          <a:p>
            <a:r>
              <a:rPr lang="en-US" sz="2000" dirty="0" err="1" smtClean="0"/>
              <a:t>Apakah</a:t>
            </a:r>
            <a:r>
              <a:rPr lang="en-US" sz="2000" dirty="0" smtClean="0"/>
              <a:t>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membuat</a:t>
            </a:r>
            <a:r>
              <a:rPr lang="en-US" sz="2000" dirty="0" smtClean="0"/>
              <a:t> method static </a:t>
            </a:r>
            <a:r>
              <a:rPr lang="en-US" sz="2000" dirty="0" smtClean="0">
                <a:sym typeface="Wingdings" panose="05000000000000000000" pitchFamily="2" charset="2"/>
              </a:rPr>
              <a:t> method class.</a:t>
            </a:r>
          </a:p>
          <a:p>
            <a:endParaRPr lang="en-US" sz="2000" dirty="0" smtClean="0"/>
          </a:p>
          <a:p>
            <a:r>
              <a:rPr lang="en-US" sz="2000" dirty="0"/>
              <a:t>// Static    </a:t>
            </a:r>
            <a:endParaRPr lang="en-US" sz="2000" dirty="0" smtClean="0"/>
          </a:p>
          <a:p>
            <a:r>
              <a:rPr lang="en-US" sz="2000" b="1" dirty="0" smtClean="0"/>
              <a:t>public </a:t>
            </a:r>
            <a:r>
              <a:rPr lang="en-US" sz="2000" b="1" dirty="0"/>
              <a:t>static </a:t>
            </a:r>
            <a:r>
              <a:rPr lang="en-US" sz="2000" b="1" dirty="0" err="1"/>
              <a:t>boolean</a:t>
            </a:r>
            <a:r>
              <a:rPr lang="en-US" sz="2000" b="1" dirty="0"/>
              <a:t> </a:t>
            </a:r>
            <a:r>
              <a:rPr lang="en-US" sz="2000" b="1" dirty="0" err="1" smtClean="0"/>
              <a:t>isBersinggungan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Lingkaran</a:t>
            </a:r>
            <a:r>
              <a:rPr lang="en-US" sz="2000" b="1" dirty="0" smtClean="0"/>
              <a:t> lingkaran1, </a:t>
            </a:r>
            <a:r>
              <a:rPr lang="en-US" sz="2000" b="1" dirty="0" err="1" smtClean="0"/>
              <a:t>Lingkaran</a:t>
            </a:r>
            <a:r>
              <a:rPr lang="en-US" sz="2000" b="1" dirty="0" smtClean="0"/>
              <a:t> lingkaran2) {</a:t>
            </a:r>
          </a:p>
          <a:p>
            <a:r>
              <a:rPr lang="en-US" sz="2000" dirty="0" smtClean="0"/>
              <a:t>          	// </a:t>
            </a:r>
            <a:r>
              <a:rPr lang="en-US" sz="2000" dirty="0" err="1"/>
              <a:t>membandingkan</a:t>
            </a:r>
            <a:r>
              <a:rPr lang="en-US" sz="2000" dirty="0"/>
              <a:t> c1 </a:t>
            </a:r>
            <a:r>
              <a:rPr lang="en-US" sz="2000" dirty="0" err="1"/>
              <a:t>dengan</a:t>
            </a:r>
            <a:r>
              <a:rPr lang="en-US" sz="2000" dirty="0"/>
              <a:t> c2        </a:t>
            </a:r>
            <a:endParaRPr lang="en-US" sz="2000" dirty="0" smtClean="0"/>
          </a:p>
          <a:p>
            <a:r>
              <a:rPr lang="en-US" sz="2000" dirty="0" smtClean="0"/>
              <a:t>	return </a:t>
            </a:r>
            <a:r>
              <a:rPr lang="en-US" sz="2000" dirty="0"/>
              <a:t>true;    </a:t>
            </a:r>
            <a:endParaRPr lang="en-US" sz="2000" dirty="0" smtClean="0"/>
          </a:p>
          <a:p>
            <a:r>
              <a:rPr lang="en-US" sz="2000" dirty="0" smtClean="0"/>
              <a:t>}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Contohnya</a:t>
            </a:r>
            <a:r>
              <a:rPr lang="en-US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Lingkaran</a:t>
            </a:r>
            <a:r>
              <a:rPr lang="en-US" sz="2000" dirty="0" smtClean="0"/>
              <a:t> </a:t>
            </a:r>
            <a:r>
              <a:rPr lang="en-US" sz="2000" dirty="0"/>
              <a:t>c1 = new </a:t>
            </a:r>
            <a:r>
              <a:rPr lang="en-US" sz="2000" dirty="0" err="1" smtClean="0"/>
              <a:t>Lingkaran</a:t>
            </a:r>
            <a:r>
              <a:rPr lang="en-US" sz="2000" dirty="0" smtClean="0"/>
              <a:t>(0</a:t>
            </a:r>
            <a:r>
              <a:rPr lang="en-US" sz="2000" dirty="0"/>
              <a:t>, 0, 5);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Lingkaran</a:t>
            </a:r>
            <a:r>
              <a:rPr lang="en-US" sz="2000" dirty="0" smtClean="0"/>
              <a:t> </a:t>
            </a:r>
            <a:r>
              <a:rPr lang="en-US" sz="2000" dirty="0"/>
              <a:t>c2 = new </a:t>
            </a:r>
            <a:r>
              <a:rPr lang="en-US" sz="2000" dirty="0" err="1" smtClean="0"/>
              <a:t>Lingkaran</a:t>
            </a:r>
            <a:r>
              <a:rPr lang="en-US" sz="2000" dirty="0" smtClean="0"/>
              <a:t>(10</a:t>
            </a:r>
            <a:r>
              <a:rPr lang="en-US" sz="2000" dirty="0"/>
              <a:t>, 0, 5);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boolean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= </a:t>
            </a:r>
            <a:r>
              <a:rPr lang="en-US" sz="2000" dirty="0" err="1" smtClean="0"/>
              <a:t>Lingkaran</a:t>
            </a:r>
            <a:r>
              <a:rPr lang="en-US" sz="2000" dirty="0" smtClean="0"/>
              <a:t>. </a:t>
            </a:r>
            <a:r>
              <a:rPr lang="en-US" sz="2000" dirty="0" err="1" smtClean="0"/>
              <a:t>isTangent</a:t>
            </a:r>
            <a:r>
              <a:rPr lang="en-US" sz="2000" dirty="0" smtClean="0"/>
              <a:t>(c1,c2);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hasil</a:t>
            </a:r>
            <a:r>
              <a:rPr lang="en-US" sz="2000" dirty="0"/>
              <a:t> ?</a:t>
            </a:r>
          </a:p>
          <a:p>
            <a:endParaRPr lang="en-US" sz="2000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601133" y="1981200"/>
            <a:ext cx="750315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400" b="0" i="0">
                <a:solidFill>
                  <a:schemeClr val="tx1"/>
                </a:solidFill>
                <a:latin typeface="Arial MT"/>
                <a:ea typeface="+mn-ea"/>
                <a:cs typeface="Arial MT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9" y="3416523"/>
            <a:ext cx="402907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0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139" y="977892"/>
            <a:ext cx="7499350" cy="1169551"/>
          </a:xfrm>
        </p:spPr>
        <p:txBody>
          <a:bodyPr/>
          <a:lstStyle/>
          <a:p>
            <a:r>
              <a:rPr lang="en-US" dirty="0" smtClean="0"/>
              <a:t>Class </a:t>
            </a:r>
            <a:r>
              <a:rPr lang="en-US" dirty="0" err="1" smtClean="0"/>
              <a:t>Lingkaran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Method </a:t>
            </a:r>
            <a:r>
              <a:rPr lang="en-US" sz="3200" dirty="0"/>
              <a:t>Static </a:t>
            </a:r>
            <a:r>
              <a:rPr lang="en-US" sz="3200" dirty="0" err="1" smtClean="0"/>
              <a:t>isBersinggungan</a:t>
            </a:r>
            <a:r>
              <a:rPr lang="en-US" sz="3200" dirty="0" smtClean="0"/>
              <a:t>( )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43200"/>
            <a:ext cx="402907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6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650" y="914400"/>
            <a:ext cx="7499350" cy="677108"/>
          </a:xfrm>
        </p:spPr>
        <p:txBody>
          <a:bodyPr/>
          <a:lstStyle/>
          <a:p>
            <a:r>
              <a:rPr lang="en-US" dirty="0" smtClean="0"/>
              <a:t>Method static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57400"/>
            <a:ext cx="8379461" cy="147732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Kapan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method static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Untuk</a:t>
            </a:r>
            <a:r>
              <a:rPr lang="en-US" dirty="0" smtClean="0"/>
              <a:t> method </a:t>
            </a:r>
            <a:r>
              <a:rPr lang="en-US" dirty="0" err="1" smtClean="0">
                <a:latin typeface="+mn-lt"/>
              </a:rPr>
              <a:t>isBersinggungan</a:t>
            </a:r>
            <a:r>
              <a:rPr lang="en-US" dirty="0" smtClean="0">
                <a:latin typeface="+mn-lt"/>
              </a:rPr>
              <a:t>()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lebih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baik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menggunakan</a:t>
            </a:r>
            <a:r>
              <a:rPr lang="en-US" dirty="0" smtClean="0">
                <a:sym typeface="Wingdings" panose="05000000000000000000" pitchFamily="2" charset="2"/>
              </a:rPr>
              <a:t> static </a:t>
            </a:r>
            <a:r>
              <a:rPr lang="en-US" dirty="0" err="1" smtClean="0">
                <a:sym typeface="Wingdings" panose="05000000000000000000" pitchFamily="2" charset="2"/>
              </a:rPr>
              <a:t>atau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tidak</a:t>
            </a:r>
            <a:r>
              <a:rPr lang="en-US" dirty="0" smtClean="0">
                <a:sym typeface="Wingdings" panose="05000000000000000000" pitchFamily="2" charset="2"/>
              </a:rPr>
              <a:t>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090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745228" y="948944"/>
            <a:ext cx="14808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Topik</a:t>
            </a:r>
          </a:p>
        </p:txBody>
      </p:sp>
      <p:sp>
        <p:nvSpPr>
          <p:cNvPr id="5" name="object 5"/>
          <p:cNvSpPr/>
          <p:nvPr/>
        </p:nvSpPr>
        <p:spPr>
          <a:xfrm>
            <a:off x="427463" y="1781385"/>
            <a:ext cx="9144000" cy="1958339"/>
          </a:xfrm>
          <a:custGeom>
            <a:avLst/>
            <a:gdLst/>
            <a:ahLst/>
            <a:cxnLst/>
            <a:rect l="l" t="t" r="r" b="b"/>
            <a:pathLst>
              <a:path w="9144000" h="1958339">
                <a:moveTo>
                  <a:pt x="9144000" y="0"/>
                </a:moveTo>
                <a:lnTo>
                  <a:pt x="0" y="0"/>
                </a:lnTo>
                <a:lnTo>
                  <a:pt x="0" y="979170"/>
                </a:lnTo>
                <a:lnTo>
                  <a:pt x="0" y="1958340"/>
                </a:lnTo>
                <a:lnTo>
                  <a:pt x="9144000" y="1958340"/>
                </a:lnTo>
                <a:lnTo>
                  <a:pt x="9144000" y="97917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6" name="object 6"/>
          <p:cNvSpPr txBox="1"/>
          <p:nvPr/>
        </p:nvSpPr>
        <p:spPr>
          <a:xfrm>
            <a:off x="720871" y="1781385"/>
            <a:ext cx="8918047" cy="389657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400" dirty="0" err="1" smtClean="0">
                <a:latin typeface="Arial MT"/>
                <a:cs typeface="Arial MT"/>
              </a:rPr>
              <a:t>Membuat</a:t>
            </a:r>
            <a:r>
              <a:rPr lang="en-US" sz="2400" dirty="0" smtClean="0">
                <a:latin typeface="Arial MT"/>
                <a:cs typeface="Arial MT"/>
              </a:rPr>
              <a:t> Class </a:t>
            </a:r>
            <a:r>
              <a:rPr lang="en-US" sz="2400" dirty="0" err="1" smtClean="0">
                <a:latin typeface="Arial MT"/>
                <a:cs typeface="Arial MT"/>
              </a:rPr>
              <a:t>Lingkaran</a:t>
            </a:r>
            <a:endParaRPr sz="2400" dirty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400" dirty="0" err="1" smtClean="0">
                <a:latin typeface="Arial MT"/>
                <a:cs typeface="Arial MT"/>
              </a:rPr>
              <a:t>Membuat</a:t>
            </a:r>
            <a:r>
              <a:rPr lang="en-US" sz="2400" dirty="0" smtClean="0">
                <a:latin typeface="Arial MT"/>
                <a:cs typeface="Arial MT"/>
              </a:rPr>
              <a:t> Class </a:t>
            </a:r>
            <a:r>
              <a:rPr lang="en-US" sz="2400" dirty="0" err="1" smtClean="0">
                <a:latin typeface="Arial MT"/>
                <a:cs typeface="Arial MT"/>
              </a:rPr>
              <a:t>Lingkaran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pada</a:t>
            </a:r>
            <a:r>
              <a:rPr lang="en-US" sz="2400" dirty="0" smtClean="0">
                <a:latin typeface="Arial MT"/>
                <a:cs typeface="Arial MT"/>
              </a:rPr>
              <a:t> package yang </a:t>
            </a:r>
            <a:r>
              <a:rPr lang="en-US" sz="2400" dirty="0" err="1" smtClean="0">
                <a:latin typeface="Arial MT"/>
                <a:cs typeface="Arial MT"/>
              </a:rPr>
              <a:t>berbeda</a:t>
            </a:r>
            <a:endParaRPr lang="en-US" sz="24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400" dirty="0" err="1" smtClean="0">
                <a:latin typeface="Arial MT"/>
                <a:cs typeface="Arial MT"/>
              </a:rPr>
              <a:t>Membuat</a:t>
            </a:r>
            <a:r>
              <a:rPr lang="en-US" sz="2400" dirty="0" smtClean="0">
                <a:latin typeface="Arial MT"/>
                <a:cs typeface="Arial MT"/>
              </a:rPr>
              <a:t> Object </a:t>
            </a:r>
            <a:r>
              <a:rPr lang="en-US" sz="2400" dirty="0" err="1" smtClean="0">
                <a:latin typeface="Arial MT"/>
                <a:cs typeface="Arial MT"/>
              </a:rPr>
              <a:t>dengan</a:t>
            </a:r>
            <a:r>
              <a:rPr lang="en-US" sz="2400" dirty="0" smtClean="0">
                <a:latin typeface="Arial MT"/>
                <a:cs typeface="Arial MT"/>
              </a:rPr>
              <a:t> constructor yang </a:t>
            </a:r>
            <a:r>
              <a:rPr lang="en-US" sz="2400" dirty="0" err="1" smtClean="0">
                <a:latin typeface="Arial MT"/>
                <a:cs typeface="Arial MT"/>
              </a:rPr>
              <a:t>berbeda</a:t>
            </a:r>
            <a:endParaRPr lang="en-US" sz="24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400" dirty="0" err="1" smtClean="0">
                <a:latin typeface="Arial MT"/>
                <a:cs typeface="Arial MT"/>
              </a:rPr>
              <a:t>Membuat</a:t>
            </a:r>
            <a:r>
              <a:rPr lang="en-US" sz="2400" dirty="0" smtClean="0">
                <a:latin typeface="Arial MT"/>
                <a:cs typeface="Arial MT"/>
              </a:rPr>
              <a:t> Object </a:t>
            </a:r>
            <a:r>
              <a:rPr lang="en-US" sz="2400" dirty="0" err="1" smtClean="0">
                <a:latin typeface="Arial MT"/>
                <a:cs typeface="Arial MT"/>
              </a:rPr>
              <a:t>dengan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mengakses</a:t>
            </a:r>
            <a:r>
              <a:rPr lang="en-US" sz="2400" dirty="0" smtClean="0">
                <a:latin typeface="Arial MT"/>
                <a:cs typeface="Arial MT"/>
              </a:rPr>
              <a:t> class </a:t>
            </a:r>
            <a:r>
              <a:rPr lang="en-US" sz="2400" dirty="0" err="1" smtClean="0">
                <a:latin typeface="Arial MT"/>
                <a:cs typeface="Arial MT"/>
              </a:rPr>
              <a:t>pada</a:t>
            </a:r>
            <a:r>
              <a:rPr lang="en-US" sz="2400" dirty="0" smtClean="0">
                <a:latin typeface="Arial MT"/>
                <a:cs typeface="Arial MT"/>
              </a:rPr>
              <a:t> package </a:t>
            </a:r>
            <a:r>
              <a:rPr lang="en-US" sz="2400" dirty="0" err="1" smtClean="0">
                <a:latin typeface="Arial MT"/>
                <a:cs typeface="Arial MT"/>
              </a:rPr>
              <a:t>tertentu</a:t>
            </a:r>
            <a:endParaRPr lang="en-US" sz="24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400" dirty="0" err="1" smtClean="0">
                <a:latin typeface="Arial MT"/>
                <a:cs typeface="Arial MT"/>
              </a:rPr>
              <a:t>Membuat</a:t>
            </a:r>
            <a:r>
              <a:rPr lang="en-US" sz="2400" dirty="0" smtClean="0">
                <a:latin typeface="Arial MT"/>
                <a:cs typeface="Arial MT"/>
              </a:rPr>
              <a:t> class </a:t>
            </a:r>
            <a:r>
              <a:rPr lang="en-US" sz="2400" dirty="0" err="1" smtClean="0">
                <a:latin typeface="Arial MT"/>
                <a:cs typeface="Arial MT"/>
              </a:rPr>
              <a:t>Lingkaran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dengan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koordinat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sumbu</a:t>
            </a:r>
            <a:r>
              <a:rPr lang="en-US" sz="2400" dirty="0" smtClean="0">
                <a:latin typeface="Arial MT"/>
                <a:cs typeface="Arial MT"/>
              </a:rPr>
              <a:t> XY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400" dirty="0" err="1" smtClean="0">
                <a:latin typeface="Arial MT"/>
                <a:cs typeface="Arial MT"/>
              </a:rPr>
              <a:t>Menentukan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dua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buah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Lingkaran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bersinggungan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atau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beririsan</a:t>
            </a:r>
            <a:endParaRPr lang="en-US" sz="24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400" dirty="0" err="1" smtClean="0">
                <a:latin typeface="Arial MT"/>
                <a:cs typeface="Arial MT"/>
              </a:rPr>
              <a:t>Membuat</a:t>
            </a:r>
            <a:r>
              <a:rPr lang="en-US" sz="2400" dirty="0" smtClean="0">
                <a:latin typeface="Arial MT"/>
                <a:cs typeface="Arial MT"/>
              </a:rPr>
              <a:t> </a:t>
            </a:r>
            <a:r>
              <a:rPr lang="en-US" sz="2400" dirty="0" err="1" smtClean="0">
                <a:latin typeface="Arial MT"/>
                <a:cs typeface="Arial MT"/>
              </a:rPr>
              <a:t>fungsi</a:t>
            </a:r>
            <a:r>
              <a:rPr lang="en-US" sz="2400" dirty="0" smtClean="0">
                <a:latin typeface="Arial MT"/>
                <a:cs typeface="Arial MT"/>
              </a:rPr>
              <a:t> static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endParaRPr lang="en-US" sz="2800" dirty="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914400" y="948944"/>
            <a:ext cx="8458200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-10" dirty="0" smtClean="0"/>
              <a:t>Case 1 : Class </a:t>
            </a:r>
            <a:r>
              <a:rPr lang="en-US" spc="-10" dirty="0" err="1" smtClean="0"/>
              <a:t>Lingkaran</a:t>
            </a:r>
            <a:r>
              <a:rPr lang="en-US" spc="-10" dirty="0" smtClean="0"/>
              <a:t/>
            </a:r>
            <a:br>
              <a:rPr lang="en-US" spc="-10" dirty="0" smtClean="0"/>
            </a:br>
            <a:endParaRPr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1221738" y="1981910"/>
            <a:ext cx="7693661" cy="3273331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  <a:tabLst>
                <a:tab pos="354330" algn="l"/>
              </a:tabLst>
            </a:pPr>
            <a:endParaRPr lang="en-US" sz="3200" spc="-10" dirty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3200" spc="-1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3200" spc="-10" dirty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3200" spc="-1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3200" spc="-10" dirty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sz="3200" dirty="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11" name="object 6"/>
          <p:cNvSpPr txBox="1"/>
          <p:nvPr/>
        </p:nvSpPr>
        <p:spPr>
          <a:xfrm>
            <a:off x="1524000" y="5863865"/>
            <a:ext cx="7693661" cy="431527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354330" algn="l"/>
              </a:tabLst>
            </a:pPr>
            <a:r>
              <a:rPr lang="en-US" sz="2400" dirty="0" smtClean="0">
                <a:latin typeface="Arial MT"/>
                <a:cs typeface="Arial MT"/>
              </a:rPr>
              <a:t>+ public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6096000" y="2827408"/>
            <a:ext cx="1878710" cy="36997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354330" algn="l"/>
              </a:tabLst>
            </a:pPr>
            <a:r>
              <a:rPr lang="en-US" sz="2000" b="1" dirty="0" err="1" smtClean="0">
                <a:solidFill>
                  <a:schemeClr val="tx2"/>
                </a:solidFill>
                <a:latin typeface="Arial MT"/>
                <a:cs typeface="Arial MT"/>
              </a:rPr>
              <a:t>variabel</a:t>
            </a:r>
            <a:endParaRPr sz="2000" b="1" dirty="0">
              <a:solidFill>
                <a:schemeClr val="tx2"/>
              </a:solidFill>
              <a:latin typeface="Arial MT"/>
              <a:cs typeface="Arial MT"/>
            </a:endParaRPr>
          </a:p>
        </p:txBody>
      </p:sp>
      <p:sp>
        <p:nvSpPr>
          <p:cNvPr id="36" name="object 6"/>
          <p:cNvSpPr txBox="1"/>
          <p:nvPr/>
        </p:nvSpPr>
        <p:spPr>
          <a:xfrm>
            <a:off x="6038093" y="3523530"/>
            <a:ext cx="1878710" cy="369972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354330" algn="l"/>
              </a:tabLst>
            </a:pPr>
            <a:r>
              <a:rPr lang="en-US" sz="2000" b="1" dirty="0" smtClean="0">
                <a:solidFill>
                  <a:srgbClr val="FF0000"/>
                </a:solidFill>
                <a:latin typeface="Arial MT"/>
                <a:cs typeface="Arial MT"/>
              </a:rPr>
              <a:t>constructor</a:t>
            </a:r>
            <a:endParaRPr sz="2000" b="1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  <p:sp>
        <p:nvSpPr>
          <p:cNvPr id="37" name="object 6"/>
          <p:cNvSpPr txBox="1"/>
          <p:nvPr/>
        </p:nvSpPr>
        <p:spPr>
          <a:xfrm>
            <a:off x="6087533" y="4195261"/>
            <a:ext cx="1878710" cy="369972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354330" algn="l"/>
              </a:tabLst>
            </a:pPr>
            <a:r>
              <a:rPr lang="en-US" sz="2000" b="1" dirty="0" smtClean="0">
                <a:latin typeface="Arial MT"/>
                <a:cs typeface="Arial MT"/>
              </a:rPr>
              <a:t>method</a:t>
            </a:r>
            <a:endParaRPr sz="2000" b="1" dirty="0">
              <a:latin typeface="Arial MT"/>
              <a:cs typeface="Arial M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403" y="2240629"/>
            <a:ext cx="3296189" cy="2897748"/>
          </a:xfrm>
          <a:prstGeom prst="rect">
            <a:avLst/>
          </a:prstGeom>
        </p:spPr>
      </p:pic>
      <p:cxnSp>
        <p:nvCxnSpPr>
          <p:cNvPr id="39" name="Straight Arrow Connector 38"/>
          <p:cNvCxnSpPr/>
          <p:nvPr/>
        </p:nvCxnSpPr>
        <p:spPr>
          <a:xfrm>
            <a:off x="4800600" y="3012394"/>
            <a:ext cx="1143000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800600" y="3709297"/>
            <a:ext cx="1143000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4800600" y="4380247"/>
            <a:ext cx="1143000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26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990600" y="970990"/>
            <a:ext cx="70104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-10" dirty="0" smtClean="0"/>
              <a:t>package</a:t>
            </a:r>
            <a:endParaRPr spc="-10" dirty="0"/>
          </a:p>
        </p:txBody>
      </p:sp>
      <p:sp>
        <p:nvSpPr>
          <p:cNvPr id="5" name="object 5"/>
          <p:cNvSpPr/>
          <p:nvPr/>
        </p:nvSpPr>
        <p:spPr>
          <a:xfrm>
            <a:off x="304800" y="1769469"/>
            <a:ext cx="9144000" cy="1958339"/>
          </a:xfrm>
          <a:custGeom>
            <a:avLst/>
            <a:gdLst/>
            <a:ahLst/>
            <a:cxnLst/>
            <a:rect l="l" t="t" r="r" b="b"/>
            <a:pathLst>
              <a:path w="9144000" h="1958339">
                <a:moveTo>
                  <a:pt x="9144000" y="0"/>
                </a:moveTo>
                <a:lnTo>
                  <a:pt x="0" y="0"/>
                </a:lnTo>
                <a:lnTo>
                  <a:pt x="0" y="979170"/>
                </a:lnTo>
                <a:lnTo>
                  <a:pt x="0" y="1958340"/>
                </a:lnTo>
                <a:lnTo>
                  <a:pt x="9144000" y="1958340"/>
                </a:lnTo>
                <a:lnTo>
                  <a:pt x="9144000" y="97917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79976" y="1981200"/>
            <a:ext cx="8373886" cy="827213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800" dirty="0" err="1" smtClean="0">
                <a:latin typeface="Arial MT"/>
                <a:cs typeface="Arial MT"/>
              </a:rPr>
              <a:t>Buat</a:t>
            </a:r>
            <a:r>
              <a:rPr lang="en-US" sz="2800" dirty="0" smtClean="0">
                <a:latin typeface="Arial MT"/>
                <a:cs typeface="Arial MT"/>
              </a:rPr>
              <a:t> class </a:t>
            </a:r>
            <a:r>
              <a:rPr lang="en-US" sz="2800" dirty="0" err="1" smtClean="0">
                <a:latin typeface="Arial MT"/>
                <a:cs typeface="Arial MT"/>
              </a:rPr>
              <a:t>Lingkaran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dengan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nama</a:t>
            </a:r>
            <a:r>
              <a:rPr lang="en-US" sz="2800" dirty="0" smtClean="0">
                <a:latin typeface="Arial MT"/>
                <a:cs typeface="Arial MT"/>
              </a:rPr>
              <a:t> file Lingkaran.java di folder. 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800" dirty="0" err="1">
                <a:latin typeface="Arial MT"/>
                <a:cs typeface="Arial MT"/>
              </a:rPr>
              <a:t>s</a:t>
            </a:r>
            <a:r>
              <a:rPr lang="en-US" sz="2800" dirty="0" err="1" smtClean="0">
                <a:latin typeface="Arial MT"/>
                <a:cs typeface="Arial MT"/>
              </a:rPr>
              <a:t>rc</a:t>
            </a:r>
            <a:endParaRPr lang="en-US" sz="28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800" dirty="0" err="1">
                <a:latin typeface="Arial MT"/>
                <a:cs typeface="Arial MT"/>
              </a:rPr>
              <a:t>s</a:t>
            </a:r>
            <a:r>
              <a:rPr lang="en-US" sz="2800" dirty="0" err="1" smtClean="0">
                <a:latin typeface="Arial MT"/>
                <a:cs typeface="Arial MT"/>
              </a:rPr>
              <a:t>rc</a:t>
            </a:r>
            <a:r>
              <a:rPr lang="en-US" sz="2800" dirty="0" smtClean="0">
                <a:latin typeface="Arial MT"/>
                <a:cs typeface="Arial MT"/>
              </a:rPr>
              <a:t>/pens/  </a:t>
            </a:r>
            <a:r>
              <a:rPr lang="en-US" sz="2800" dirty="0" smtClean="0">
                <a:latin typeface="Arial MT"/>
                <a:cs typeface="Arial MT"/>
                <a:sym typeface="Wingdings" panose="05000000000000000000" pitchFamily="2" charset="2"/>
              </a:rPr>
              <a:t> </a:t>
            </a:r>
            <a:r>
              <a:rPr lang="en-US" sz="2800" dirty="0" err="1">
                <a:latin typeface="Arial MT"/>
                <a:cs typeface="Arial MT"/>
                <a:sym typeface="Wingdings" panose="05000000000000000000" pitchFamily="2" charset="2"/>
              </a:rPr>
              <a:t>t</a:t>
            </a:r>
            <a:r>
              <a:rPr lang="en-US" sz="2800" dirty="0" err="1" smtClean="0">
                <a:latin typeface="Arial MT"/>
                <a:cs typeface="Arial MT"/>
              </a:rPr>
              <a:t>ambahkan</a:t>
            </a:r>
            <a:r>
              <a:rPr lang="en-US" sz="2800" dirty="0" smtClean="0">
                <a:latin typeface="Arial MT"/>
                <a:cs typeface="Arial MT"/>
              </a:rPr>
              <a:t> package </a:t>
            </a:r>
            <a:r>
              <a:rPr lang="en-US" sz="2800" dirty="0" err="1" smtClean="0">
                <a:latin typeface="Arial MT"/>
                <a:cs typeface="Arial MT"/>
              </a:rPr>
              <a:t>pada</a:t>
            </a:r>
            <a:r>
              <a:rPr lang="en-US" sz="2800" dirty="0" smtClean="0">
                <a:latin typeface="Arial MT"/>
                <a:cs typeface="Arial MT"/>
              </a:rPr>
              <a:t> class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800" dirty="0" err="1" smtClean="0">
                <a:latin typeface="Arial MT"/>
                <a:cs typeface="Arial MT"/>
              </a:rPr>
              <a:t>src</a:t>
            </a:r>
            <a:r>
              <a:rPr lang="en-US" sz="2800" dirty="0" smtClean="0">
                <a:latin typeface="Arial MT"/>
                <a:cs typeface="Arial MT"/>
              </a:rPr>
              <a:t>/pens/it </a:t>
            </a:r>
            <a:r>
              <a:rPr lang="en-US" sz="2800" dirty="0" smtClean="0">
                <a:latin typeface="Arial MT"/>
                <a:cs typeface="Arial MT"/>
                <a:sym typeface="Wingdings" panose="05000000000000000000" pitchFamily="2" charset="2"/>
              </a:rPr>
              <a:t> </a:t>
            </a:r>
            <a:r>
              <a:rPr lang="en-US" sz="2800" dirty="0" err="1" smtClean="0">
                <a:latin typeface="Arial MT"/>
                <a:cs typeface="Arial MT"/>
                <a:sym typeface="Wingdings" panose="05000000000000000000" pitchFamily="2" charset="2"/>
              </a:rPr>
              <a:t>t</a:t>
            </a:r>
            <a:r>
              <a:rPr lang="en-US" sz="2800" dirty="0" err="1" smtClean="0">
                <a:latin typeface="Arial MT"/>
                <a:cs typeface="Arial MT"/>
              </a:rPr>
              <a:t>ambahkan</a:t>
            </a:r>
            <a:r>
              <a:rPr lang="en-US" sz="2800" dirty="0" smtClean="0">
                <a:latin typeface="Arial MT"/>
                <a:cs typeface="Arial MT"/>
              </a:rPr>
              <a:t> package </a:t>
            </a:r>
            <a:r>
              <a:rPr lang="en-US" sz="2800" dirty="0" err="1" smtClean="0">
                <a:latin typeface="Arial MT"/>
                <a:cs typeface="Arial MT"/>
              </a:rPr>
              <a:t>pada</a:t>
            </a:r>
            <a:r>
              <a:rPr lang="en-US" sz="2800" dirty="0" smtClean="0">
                <a:latin typeface="Arial MT"/>
                <a:cs typeface="Arial MT"/>
              </a:rPr>
              <a:t> class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endParaRPr lang="en-US" sz="28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endParaRPr lang="en-US" sz="2800" dirty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endParaRPr lang="en-US" sz="28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endParaRPr lang="en-US" sz="28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endParaRPr lang="en-US" sz="280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endParaRPr lang="en-US" sz="2800" spc="-1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2800" spc="-10" dirty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2800" spc="-1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2800" spc="-10" dirty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2800" spc="-10" dirty="0" smtClean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lang="en-US" sz="2800" spc="-10" dirty="0"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endParaRPr sz="2800" dirty="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</p:spTree>
    <p:extLst>
      <p:ext uri="{BB962C8B-B14F-4D97-AF65-F5344CB8AC3E}">
        <p14:creationId xmlns:p14="http://schemas.microsoft.com/office/powerpoint/2010/main" val="343794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7499350" cy="677108"/>
          </a:xfrm>
        </p:spPr>
        <p:txBody>
          <a:bodyPr/>
          <a:lstStyle/>
          <a:p>
            <a:r>
              <a:rPr lang="en-US" dirty="0" smtClean="0"/>
              <a:t>package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8303261" cy="11079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/>
              <a:t> </a:t>
            </a:r>
            <a:r>
              <a:rPr lang="en-US" dirty="0" smtClean="0"/>
              <a:t>class </a:t>
            </a:r>
            <a:r>
              <a:rPr lang="en-US" dirty="0" err="1" smtClean="0"/>
              <a:t>Lingkaran</a:t>
            </a:r>
            <a:r>
              <a:rPr lang="en-US" dirty="0" smtClean="0"/>
              <a:t> (Lingkaran.java) </a:t>
            </a:r>
            <a:r>
              <a:rPr lang="en-US" dirty="0" err="1" smtClean="0"/>
              <a:t>dengan</a:t>
            </a:r>
            <a:r>
              <a:rPr lang="en-US" dirty="0" smtClean="0"/>
              <a:t> folder/package yang </a:t>
            </a:r>
            <a:r>
              <a:rPr lang="en-US" dirty="0" err="1" smtClean="0"/>
              <a:t>berbeda-beda</a:t>
            </a:r>
            <a:r>
              <a:rPr lang="en-US" dirty="0" smtClean="0"/>
              <a:t>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package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22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948" y="1066800"/>
            <a:ext cx="7499350" cy="677108"/>
          </a:xfrm>
        </p:spPr>
        <p:txBody>
          <a:bodyPr/>
          <a:lstStyle/>
          <a:p>
            <a:r>
              <a:rPr lang="en-US" dirty="0" smtClean="0"/>
              <a:t>Compile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08886"/>
            <a:ext cx="8610599" cy="3323987"/>
          </a:xfrm>
        </p:spPr>
        <p:txBody>
          <a:bodyPr/>
          <a:lstStyle/>
          <a:p>
            <a:r>
              <a:rPr lang="en-US" dirty="0" smtClean="0"/>
              <a:t>File Lingkaran.java </a:t>
            </a:r>
            <a:r>
              <a:rPr lang="en-US" dirty="0" err="1" smtClean="0"/>
              <a:t>pada</a:t>
            </a:r>
            <a:r>
              <a:rPr lang="en-US" dirty="0" smtClean="0"/>
              <a:t> folder </a:t>
            </a:r>
            <a:r>
              <a:rPr lang="en-US" dirty="0" err="1" smtClean="0"/>
              <a:t>src</a:t>
            </a:r>
            <a:r>
              <a:rPr lang="en-US" dirty="0" smtClean="0"/>
              <a:t>,</a:t>
            </a:r>
          </a:p>
          <a:p>
            <a:endParaRPr lang="en-US" dirty="0"/>
          </a:p>
          <a:p>
            <a:r>
              <a:rPr lang="en-US" dirty="0" err="1" smtClean="0"/>
              <a:t>javac</a:t>
            </a:r>
            <a:r>
              <a:rPr lang="en-US" dirty="0" smtClean="0"/>
              <a:t> Lingkaran.java </a:t>
            </a:r>
            <a:r>
              <a:rPr lang="en-US" dirty="0" smtClean="0">
                <a:sym typeface="Wingdings" panose="05000000000000000000" pitchFamily="2" charset="2"/>
              </a:rPr>
              <a:t> compile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java </a:t>
            </a:r>
            <a:r>
              <a:rPr lang="en-US" dirty="0" err="1" smtClean="0">
                <a:sym typeface="Wingdings" panose="05000000000000000000" pitchFamily="2" charset="2"/>
              </a:rPr>
              <a:t>Lingkaran</a:t>
            </a:r>
            <a:r>
              <a:rPr lang="en-US" dirty="0" smtClean="0">
                <a:sym typeface="Wingdings" panose="05000000000000000000" pitchFamily="2" charset="2"/>
              </a:rPr>
              <a:t>   </a:t>
            </a:r>
            <a:r>
              <a:rPr lang="en-US" dirty="0" err="1" smtClean="0">
                <a:sym typeface="Wingdings" panose="05000000000000000000" pitchFamily="2" charset="2"/>
              </a:rPr>
              <a:t>menjalankan</a:t>
            </a:r>
            <a:r>
              <a:rPr lang="en-US" dirty="0" smtClean="0">
                <a:sym typeface="Wingdings" panose="05000000000000000000" pitchFamily="2" charset="2"/>
              </a:rPr>
              <a:t> file class, </a:t>
            </a:r>
            <a:r>
              <a:rPr lang="en-US" dirty="0" err="1" smtClean="0">
                <a:sym typeface="Wingdings" panose="05000000000000000000" pitchFamily="2" charset="2"/>
              </a:rPr>
              <a:t>dapat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dijalankan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jika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terdapat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fungsi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utama</a:t>
            </a:r>
            <a:r>
              <a:rPr lang="en-US" dirty="0" smtClean="0">
                <a:sym typeface="Wingdings" panose="05000000000000000000" pitchFamily="2" charset="2"/>
              </a:rPr>
              <a:t>.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 err="1" smtClean="0">
                <a:sym typeface="Wingdings" panose="05000000000000000000" pitchFamily="2" charset="2"/>
              </a:rPr>
              <a:t>Bagaimana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mencompile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menjalankan</a:t>
            </a:r>
            <a:r>
              <a:rPr lang="en-US" dirty="0" smtClean="0">
                <a:sym typeface="Wingdings" panose="05000000000000000000" pitchFamily="2" charset="2"/>
              </a:rPr>
              <a:t> file java yang </a:t>
            </a:r>
            <a:r>
              <a:rPr lang="en-US" dirty="0" err="1" smtClean="0">
                <a:sym typeface="Wingdings" panose="05000000000000000000" pitchFamily="2" charset="2"/>
              </a:rPr>
              <a:t>terdapat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pada</a:t>
            </a:r>
            <a:r>
              <a:rPr lang="en-US" dirty="0" smtClean="0">
                <a:sym typeface="Wingdings" panose="05000000000000000000" pitchFamily="2" charset="2"/>
              </a:rPr>
              <a:t> package </a:t>
            </a:r>
            <a:r>
              <a:rPr lang="en-US" dirty="0" err="1" smtClean="0">
                <a:sym typeface="Wingdings" panose="05000000000000000000" pitchFamily="2" charset="2"/>
              </a:rPr>
              <a:t>tertentu</a:t>
            </a:r>
            <a:r>
              <a:rPr lang="en-US" dirty="0" smtClean="0">
                <a:sym typeface="Wingdings" panose="05000000000000000000" pitchFamily="2" charset="2"/>
              </a:rPr>
              <a:t> ? 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032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042996"/>
            <a:ext cx="7499350" cy="677108"/>
          </a:xfrm>
        </p:spPr>
        <p:txBody>
          <a:bodyPr/>
          <a:lstStyle/>
          <a:p>
            <a:r>
              <a:rPr lang="en-US" dirty="0" err="1" smtClean="0"/>
              <a:t>Membuat</a:t>
            </a:r>
            <a:r>
              <a:rPr lang="en-US" dirty="0" smtClean="0"/>
              <a:t> Object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36803"/>
            <a:ext cx="8766809" cy="283154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+mn-lt"/>
              </a:rPr>
              <a:t>Buat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fungsi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utama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pada</a:t>
            </a:r>
            <a:r>
              <a:rPr lang="en-US" sz="2000" dirty="0" smtClean="0">
                <a:latin typeface="+mn-lt"/>
              </a:rPr>
              <a:t> file </a:t>
            </a:r>
            <a:r>
              <a:rPr lang="en-US" sz="2000" b="1" dirty="0" smtClean="0">
                <a:latin typeface="+mn-lt"/>
              </a:rPr>
              <a:t>Main.jav</a:t>
            </a:r>
            <a:r>
              <a:rPr lang="en-US" sz="2000" dirty="0" smtClean="0">
                <a:latin typeface="+mn-lt"/>
              </a:rPr>
              <a:t>a </a:t>
            </a:r>
            <a:r>
              <a:rPr lang="en-US" sz="2000" dirty="0">
                <a:latin typeface="+mn-lt"/>
              </a:rPr>
              <a:t>di folder </a:t>
            </a:r>
            <a:r>
              <a:rPr lang="en-US" sz="2000" dirty="0" err="1" smtClean="0">
                <a:latin typeface="+mn-lt"/>
              </a:rPr>
              <a:t>src</a:t>
            </a:r>
            <a:endParaRPr lang="en-US" sz="2000" dirty="0">
              <a:latin typeface="+mn-lt"/>
            </a:endParaRPr>
          </a:p>
          <a:p>
            <a:r>
              <a:rPr lang="en-US" sz="2000" b="1" dirty="0">
                <a:latin typeface="+mn-lt"/>
              </a:rPr>
              <a:t> </a:t>
            </a:r>
            <a:r>
              <a:rPr lang="en-US" sz="2000" b="1" dirty="0" smtClean="0">
                <a:latin typeface="+mn-lt"/>
              </a:rPr>
              <a:t>     public </a:t>
            </a:r>
            <a:r>
              <a:rPr lang="en-US" sz="2000" b="1" dirty="0">
                <a:latin typeface="+mn-lt"/>
              </a:rPr>
              <a:t>static void main(String[] </a:t>
            </a:r>
            <a:r>
              <a:rPr lang="en-US" sz="2000" b="1" dirty="0" err="1">
                <a:latin typeface="+mn-lt"/>
              </a:rPr>
              <a:t>args</a:t>
            </a:r>
            <a:r>
              <a:rPr lang="en-US" sz="2000" b="1" dirty="0" smtClean="0">
                <a:latin typeface="+mn-lt"/>
              </a:rPr>
              <a:t>)</a:t>
            </a:r>
          </a:p>
          <a:p>
            <a:endParaRPr lang="en-US" sz="20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+mn-lt"/>
              </a:rPr>
              <a:t>Pada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fungsi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utama</a:t>
            </a:r>
            <a:r>
              <a:rPr lang="en-US" sz="2000" dirty="0" smtClean="0">
                <a:latin typeface="+mn-lt"/>
              </a:rPr>
              <a:t>, </a:t>
            </a:r>
            <a:r>
              <a:rPr lang="en-US" sz="2000" dirty="0" err="1" smtClean="0">
                <a:latin typeface="+mn-lt"/>
              </a:rPr>
              <a:t>buat</a:t>
            </a:r>
            <a:r>
              <a:rPr lang="en-US" sz="2000" dirty="0" smtClean="0">
                <a:latin typeface="+mn-lt"/>
              </a:rPr>
              <a:t> object yang </a:t>
            </a:r>
            <a:r>
              <a:rPr lang="en-US" sz="2000" dirty="0" err="1" smtClean="0">
                <a:latin typeface="+mn-lt"/>
              </a:rPr>
              <a:t>mengakses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pada</a:t>
            </a:r>
            <a:r>
              <a:rPr lang="en-US" sz="2000" dirty="0" smtClean="0">
                <a:latin typeface="+mn-lt"/>
              </a:rPr>
              <a:t> class </a:t>
            </a:r>
            <a:r>
              <a:rPr lang="en-US" dirty="0" err="1" smtClean="0">
                <a:latin typeface="+mn-lt"/>
              </a:rPr>
              <a:t>Lingkaran</a:t>
            </a:r>
            <a:r>
              <a:rPr lang="en-US" sz="2000" dirty="0" smtClean="0">
                <a:latin typeface="+mn-lt"/>
              </a:rPr>
              <a:t> (folder </a:t>
            </a:r>
            <a:r>
              <a:rPr lang="en-US" sz="2000" dirty="0" err="1" smtClean="0">
                <a:latin typeface="+mn-lt"/>
              </a:rPr>
              <a:t>src</a:t>
            </a:r>
            <a:r>
              <a:rPr lang="en-US" sz="2000" dirty="0" smtClean="0">
                <a:latin typeface="+mn-lt"/>
              </a:rPr>
              <a:t>):</a:t>
            </a:r>
            <a:endParaRPr lang="en-US" sz="2000" dirty="0" smtClean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Buat</a:t>
            </a:r>
            <a:r>
              <a:rPr lang="en-US" sz="2000" dirty="0" smtClean="0"/>
              <a:t> object c1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constructor()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Buat</a:t>
            </a:r>
            <a:r>
              <a:rPr lang="en-US" sz="2000" dirty="0" smtClean="0"/>
              <a:t> object c2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c2.radius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Buat</a:t>
            </a:r>
            <a:r>
              <a:rPr lang="en-US" sz="2000" dirty="0"/>
              <a:t> object </a:t>
            </a:r>
            <a:r>
              <a:rPr lang="en-US" sz="2000" dirty="0" smtClean="0"/>
              <a:t>c3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constructor(r)</a:t>
            </a:r>
            <a:endParaRPr lang="en-US" sz="2000" dirty="0"/>
          </a:p>
          <a:p>
            <a:endParaRPr lang="en-US" sz="20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3505200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9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208" y="990601"/>
            <a:ext cx="8657591" cy="1231106"/>
          </a:xfrm>
        </p:spPr>
        <p:txBody>
          <a:bodyPr/>
          <a:lstStyle/>
          <a:p>
            <a:r>
              <a:rPr lang="en-US" sz="4000" dirty="0" err="1" smtClean="0"/>
              <a:t>Membuat</a:t>
            </a:r>
            <a:r>
              <a:rPr lang="en-US" sz="4000" dirty="0" smtClean="0"/>
              <a:t> object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mengakses</a:t>
            </a:r>
            <a:r>
              <a:rPr lang="en-US" sz="4000" dirty="0" smtClean="0"/>
              <a:t> class </a:t>
            </a:r>
            <a:r>
              <a:rPr lang="en-US" sz="4000" dirty="0" err="1" smtClean="0"/>
              <a:t>Lingkaran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berbeda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438400"/>
            <a:ext cx="7503159" cy="38779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Buat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file </a:t>
            </a:r>
            <a:r>
              <a:rPr lang="en-US" sz="2000" dirty="0" smtClean="0"/>
              <a:t>Main_2.java </a:t>
            </a:r>
            <a:r>
              <a:rPr lang="en-US" sz="2000" dirty="0"/>
              <a:t>di folder </a:t>
            </a:r>
            <a:r>
              <a:rPr lang="en-US" sz="2000" dirty="0" err="1"/>
              <a:t>src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, </a:t>
            </a:r>
            <a:r>
              <a:rPr lang="en-US" sz="2000" dirty="0" err="1"/>
              <a:t>buat</a:t>
            </a:r>
            <a:r>
              <a:rPr lang="en-US" sz="2000" dirty="0"/>
              <a:t> object yang </a:t>
            </a:r>
            <a:r>
              <a:rPr lang="en-US" sz="2000" dirty="0" err="1"/>
              <a:t>mengakses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class </a:t>
            </a:r>
            <a:r>
              <a:rPr lang="en-US" sz="2000" dirty="0" err="1" smtClean="0"/>
              <a:t>Lingkaran</a:t>
            </a:r>
            <a:r>
              <a:rPr lang="en-US" sz="2000" dirty="0" smtClean="0"/>
              <a:t> </a:t>
            </a:r>
            <a:r>
              <a:rPr lang="en-US" sz="2000" dirty="0"/>
              <a:t>(folder </a:t>
            </a:r>
            <a:r>
              <a:rPr lang="en-US" sz="2000" dirty="0" err="1"/>
              <a:t>src</a:t>
            </a:r>
            <a:r>
              <a:rPr lang="en-US" sz="2000" dirty="0"/>
              <a:t>) 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Buat</a:t>
            </a:r>
            <a:r>
              <a:rPr lang="en-US" sz="2400" dirty="0"/>
              <a:t> object c1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constructor</a:t>
            </a:r>
            <a:r>
              <a:rPr lang="en-US" sz="2400" dirty="0" smtClean="0"/>
              <a:t>()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err="1" smtClean="0">
                <a:sym typeface="Wingdings" panose="05000000000000000000" pitchFamily="2" charset="2"/>
              </a:rPr>
              <a:t>mengakses</a:t>
            </a:r>
            <a:r>
              <a:rPr lang="en-US" sz="2400" dirty="0" smtClean="0">
                <a:sym typeface="Wingdings" panose="05000000000000000000" pitchFamily="2" charset="2"/>
              </a:rPr>
              <a:t> class </a:t>
            </a:r>
            <a:r>
              <a:rPr lang="en-US" sz="2400" dirty="0" err="1" smtClean="0">
                <a:sym typeface="Wingdings" panose="05000000000000000000" pitchFamily="2" charset="2"/>
              </a:rPr>
              <a:t>Lingkaran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pada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src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Buat</a:t>
            </a:r>
            <a:r>
              <a:rPr lang="en-US" sz="2400" dirty="0"/>
              <a:t> object c2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smtClean="0"/>
              <a:t>c2.radius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 err="1" smtClean="0">
                <a:sym typeface="Wingdings" panose="05000000000000000000" pitchFamily="2" charset="2"/>
              </a:rPr>
              <a:t>mengakses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>
                <a:sym typeface="Wingdings" panose="05000000000000000000" pitchFamily="2" charset="2"/>
              </a:rPr>
              <a:t>class </a:t>
            </a:r>
            <a:r>
              <a:rPr lang="en-US" sz="2400" dirty="0" err="1">
                <a:sym typeface="Wingdings" panose="05000000000000000000" pitchFamily="2" charset="2"/>
              </a:rPr>
              <a:t>Lingkaran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pada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src</a:t>
            </a:r>
            <a:r>
              <a:rPr lang="en-US" sz="2400" dirty="0" smtClean="0">
                <a:sym typeface="Wingdings" panose="05000000000000000000" pitchFamily="2" charset="2"/>
              </a:rPr>
              <a:t>/pens/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Buat</a:t>
            </a:r>
            <a:r>
              <a:rPr lang="en-US" sz="2400" dirty="0" smtClean="0"/>
              <a:t> </a:t>
            </a:r>
            <a:r>
              <a:rPr lang="en-US" sz="2400" dirty="0"/>
              <a:t>object c3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constructor(r</a:t>
            </a:r>
            <a:r>
              <a:rPr lang="en-US" sz="2400" dirty="0" smtClean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 err="1">
                <a:sym typeface="Wingdings" panose="05000000000000000000" pitchFamily="2" charset="2"/>
              </a:rPr>
              <a:t>mengakses</a:t>
            </a:r>
            <a:r>
              <a:rPr lang="en-US" sz="2400" dirty="0">
                <a:sym typeface="Wingdings" panose="05000000000000000000" pitchFamily="2" charset="2"/>
              </a:rPr>
              <a:t> class </a:t>
            </a:r>
            <a:r>
              <a:rPr lang="en-US" sz="2400" dirty="0" err="1">
                <a:sym typeface="Wingdings" panose="05000000000000000000" pitchFamily="2" charset="2"/>
              </a:rPr>
              <a:t>Lingkaran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pada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src</a:t>
            </a:r>
            <a:r>
              <a:rPr lang="en-US" sz="2400" dirty="0" smtClean="0">
                <a:sym typeface="Wingdings" panose="05000000000000000000" pitchFamily="2" charset="2"/>
              </a:rPr>
              <a:t>/pens/it/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066800"/>
            <a:ext cx="8915400" cy="1354217"/>
          </a:xfrm>
        </p:spPr>
        <p:txBody>
          <a:bodyPr/>
          <a:lstStyle/>
          <a:p>
            <a:r>
              <a:rPr lang="en-US" dirty="0" smtClean="0"/>
              <a:t>Case 2 : </a:t>
            </a:r>
            <a:br>
              <a:rPr lang="en-US" dirty="0" smtClean="0"/>
            </a:b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Koordinat</a:t>
            </a:r>
            <a:r>
              <a:rPr lang="en-US" dirty="0" smtClean="0"/>
              <a:t> XY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2421017"/>
            <a:ext cx="8991600" cy="20313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 smtClean="0"/>
              <a:t>Bagaimana</a:t>
            </a:r>
            <a:r>
              <a:rPr lang="en-US" sz="2200" dirty="0" smtClean="0"/>
              <a:t> </a:t>
            </a:r>
            <a:r>
              <a:rPr lang="en-US" sz="2200" dirty="0" err="1" smtClean="0"/>
              <a:t>membuat</a:t>
            </a:r>
            <a:r>
              <a:rPr lang="en-US" sz="2200" dirty="0" smtClean="0"/>
              <a:t> </a:t>
            </a:r>
            <a:r>
              <a:rPr lang="en-US" sz="2200" dirty="0" err="1" smtClean="0"/>
              <a:t>beberapa</a:t>
            </a:r>
            <a:r>
              <a:rPr lang="en-US" sz="2200" dirty="0" smtClean="0"/>
              <a:t> </a:t>
            </a:r>
            <a:r>
              <a:rPr lang="en-US" sz="2200" dirty="0" err="1" smtClean="0"/>
              <a:t>lingkaran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sumbu</a:t>
            </a:r>
            <a:r>
              <a:rPr lang="en-US" sz="2200" dirty="0" smtClean="0"/>
              <a:t> </a:t>
            </a:r>
            <a:r>
              <a:rPr lang="en-US" sz="2200" dirty="0" err="1" smtClean="0"/>
              <a:t>koordinat</a:t>
            </a:r>
            <a:r>
              <a:rPr lang="en-US" sz="2200" dirty="0" smtClean="0"/>
              <a:t> x </a:t>
            </a:r>
            <a:r>
              <a:rPr lang="en-US" sz="2200" dirty="0" err="1" smtClean="0"/>
              <a:t>dan</a:t>
            </a:r>
            <a:r>
              <a:rPr lang="en-US" sz="2200" dirty="0" smtClean="0"/>
              <a:t> y ? </a:t>
            </a:r>
            <a:r>
              <a:rPr lang="en-US" sz="2200" dirty="0" err="1" smtClean="0"/>
              <a:t>Apa</a:t>
            </a:r>
            <a:r>
              <a:rPr lang="en-US" sz="2200" dirty="0" smtClean="0"/>
              <a:t> yang </a:t>
            </a:r>
            <a:r>
              <a:rPr lang="en-US" sz="2200" dirty="0" err="1" smtClean="0"/>
              <a:t>perlu</a:t>
            </a:r>
            <a:r>
              <a:rPr lang="en-US" sz="2200" dirty="0" smtClean="0"/>
              <a:t> </a:t>
            </a:r>
            <a:r>
              <a:rPr lang="en-US" sz="2200" dirty="0" err="1" smtClean="0"/>
              <a:t>ditambahkan</a:t>
            </a:r>
            <a:r>
              <a:rPr lang="en-US" sz="2200" dirty="0" smtClean="0"/>
              <a:t> 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 err="1" smtClean="0"/>
              <a:t>Tambahkan</a:t>
            </a:r>
            <a:r>
              <a:rPr lang="en-US" sz="2200" dirty="0" smtClean="0"/>
              <a:t> </a:t>
            </a:r>
            <a:r>
              <a:rPr lang="en-US" sz="2200" dirty="0" err="1" smtClean="0"/>
              <a:t>koordinat</a:t>
            </a:r>
            <a:r>
              <a:rPr lang="en-US" sz="2200" dirty="0" smtClean="0"/>
              <a:t> x </a:t>
            </a:r>
            <a:r>
              <a:rPr lang="en-US" sz="2200" dirty="0" err="1" smtClean="0"/>
              <a:t>dan</a:t>
            </a:r>
            <a:r>
              <a:rPr lang="en-US" sz="2200" dirty="0" smtClean="0"/>
              <a:t> y </a:t>
            </a:r>
            <a:r>
              <a:rPr lang="en-US" sz="2200" dirty="0" smtClean="0">
                <a:sym typeface="Wingdings" panose="05000000000000000000" pitchFamily="2" charset="2"/>
              </a:rPr>
              <a:t> </a:t>
            </a:r>
            <a:r>
              <a:rPr lang="en-US" sz="2200" dirty="0" err="1" smtClean="0">
                <a:sym typeface="Wingdings" panose="05000000000000000000" pitchFamily="2" charset="2"/>
              </a:rPr>
              <a:t>untuk</a:t>
            </a:r>
            <a:r>
              <a:rPr lang="en-US" sz="2200" dirty="0" smtClean="0">
                <a:sym typeface="Wingdings" panose="05000000000000000000" pitchFamily="2" charset="2"/>
              </a:rPr>
              <a:t> </a:t>
            </a:r>
            <a:r>
              <a:rPr lang="en-US" sz="2200" dirty="0" err="1" smtClean="0">
                <a:sym typeface="Wingdings" panose="05000000000000000000" pitchFamily="2" charset="2"/>
              </a:rPr>
              <a:t>menentukan</a:t>
            </a:r>
            <a:r>
              <a:rPr lang="en-US" sz="2200" dirty="0" smtClean="0">
                <a:sym typeface="Wingdings" panose="05000000000000000000" pitchFamily="2" charset="2"/>
              </a:rPr>
              <a:t> </a:t>
            </a:r>
            <a:r>
              <a:rPr lang="en-US" sz="2200" dirty="0" err="1" smtClean="0">
                <a:sym typeface="Wingdings" panose="05000000000000000000" pitchFamily="2" charset="2"/>
              </a:rPr>
              <a:t>posisi</a:t>
            </a:r>
            <a:r>
              <a:rPr lang="en-US" sz="2200" dirty="0" smtClean="0">
                <a:sym typeface="Wingdings" panose="05000000000000000000" pitchFamily="2" charset="2"/>
              </a:rPr>
              <a:t> </a:t>
            </a:r>
            <a:r>
              <a:rPr lang="en-US" sz="2200" dirty="0" err="1" smtClean="0">
                <a:sym typeface="Wingdings" panose="05000000000000000000" pitchFamily="2" charset="2"/>
              </a:rPr>
              <a:t>dari</a:t>
            </a:r>
            <a:r>
              <a:rPr lang="en-US" sz="2200" dirty="0" smtClean="0">
                <a:sym typeface="Wingdings" panose="05000000000000000000" pitchFamily="2" charset="2"/>
              </a:rPr>
              <a:t> </a:t>
            </a:r>
            <a:r>
              <a:rPr lang="en-US" sz="2200" dirty="0" err="1" smtClean="0">
                <a:sym typeface="Wingdings" panose="05000000000000000000" pitchFamily="2" charset="2"/>
              </a:rPr>
              <a:t>Lingkaran</a:t>
            </a:r>
            <a:endParaRPr lang="en-US" sz="2200" dirty="0" smtClean="0"/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3657600"/>
            <a:ext cx="2914977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5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577</Words>
  <Application>Microsoft Office PowerPoint</Application>
  <PresentationFormat>Custom</PresentationFormat>
  <Paragraphs>134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MT</vt:lpstr>
      <vt:lpstr>Calibri</vt:lpstr>
      <vt:lpstr>Palatino Linotype</vt:lpstr>
      <vt:lpstr>Wingdings</vt:lpstr>
      <vt:lpstr>Office Theme</vt:lpstr>
      <vt:lpstr>Class dan Object Class Lingkaran</vt:lpstr>
      <vt:lpstr>Topik</vt:lpstr>
      <vt:lpstr>Case 1 : Class Lingkaran </vt:lpstr>
      <vt:lpstr>package</vt:lpstr>
      <vt:lpstr>package</vt:lpstr>
      <vt:lpstr>Compile</vt:lpstr>
      <vt:lpstr>Membuat Object</vt:lpstr>
      <vt:lpstr>Membuat object dengan mengakses class Lingkaran yang berbeda</vt:lpstr>
      <vt:lpstr>Case 2 :  Lingkaran pada Koordinat XY</vt:lpstr>
      <vt:lpstr>2 Lingkaran pada Koordinat XY</vt:lpstr>
      <vt:lpstr>2 Lingkaran pada Koordinat XY</vt:lpstr>
      <vt:lpstr>2 Lingkaran pada Koordinat XY</vt:lpstr>
      <vt:lpstr>Satu lingkaran berada di dalam lingkaran lain</vt:lpstr>
      <vt:lpstr>Satu lingkaran berada di dalam lingkaran lain</vt:lpstr>
      <vt:lpstr>isBersinggungan ()</vt:lpstr>
      <vt:lpstr>Method Static isBersinggungan ()</vt:lpstr>
      <vt:lpstr>Class Lingkaran Method Static isBersinggungan( ) </vt:lpstr>
      <vt:lpstr>Method static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T - Class Abstract dan Interface</dc:title>
  <dc:creator>yuliana</dc:creator>
  <cp:lastModifiedBy>Yuliana</cp:lastModifiedBy>
  <cp:revision>111</cp:revision>
  <dcterms:created xsi:type="dcterms:W3CDTF">2026-08-19T02:49:24Z</dcterms:created>
  <dcterms:modified xsi:type="dcterms:W3CDTF">2026-08-20T08:55:52Z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2011-11-23T00:00:00Z</vt:filetime>
  </property>
  <property fmtid="{D5CDD505-2E9C-101B-9397-08002B2CF9AE}" pid="4" name="Creator">
    <vt:lpwstr>PScript5.dll Version 5.2.2</vt:lpwstr>
  </property>
  <property fmtid="{D5CDD505-2E9C-101B-9397-08002B2CF9AE}" pid="5" name="LastSaved">
    <vt:filetime>2026-08-19T00:00:00Z</vt:filetime>
  </property>
  <property fmtid="{D5CDD505-2E9C-101B-9397-08002B2CF9AE}" pid="6" name="Producer">
    <vt:lpwstr>Acrobat Distiller 7.0 (Windows)</vt:lpwstr>
  </property>
</Properties>
</file>