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9"/>
  </p:notesMasterIdLst>
  <p:handoutMasterIdLst>
    <p:handoutMasterId r:id="rId20"/>
  </p:handout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2" r:id="rId15"/>
    <p:sldId id="273" r:id="rId16"/>
    <p:sldId id="274" r:id="rId17"/>
    <p:sldId id="271" r:id="rId18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28" autoAdjust="0"/>
    <p:restoredTop sz="94660"/>
  </p:normalViewPr>
  <p:slideViewPr>
    <p:cSldViewPr>
      <p:cViewPr>
        <p:scale>
          <a:sx n="75" d="100"/>
          <a:sy n="75" d="100"/>
        </p:scale>
        <p:origin x="-94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51" tIns="48325" rIns="96651" bIns="4832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51" tIns="48325" rIns="96651" bIns="48325" rtlCol="0"/>
          <a:lstStyle>
            <a:lvl1pPr algn="r">
              <a:defRPr sz="1200"/>
            </a:lvl1pPr>
          </a:lstStyle>
          <a:p>
            <a:fld id="{A37F9ADF-5A86-481F-B4E0-DAFA1E03E22F}" type="datetimeFigureOut">
              <a:rPr lang="en-US" smtClean="0"/>
              <a:pPr/>
              <a:t>12/17/2016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51" tIns="48325" rIns="96651" bIns="4832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51" tIns="48325" rIns="96651" bIns="48325" rtlCol="0" anchor="b"/>
          <a:lstStyle>
            <a:lvl1pPr algn="r">
              <a:defRPr sz="1200"/>
            </a:lvl1pPr>
          </a:lstStyle>
          <a:p>
            <a:fld id="{EA1ECCC6-D5AA-4045-8A0B-A691B3DCCB3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95929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51" tIns="48325" rIns="96651" bIns="4832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51" tIns="48325" rIns="96651" bIns="48325" rtlCol="0"/>
          <a:lstStyle>
            <a:lvl1pPr algn="r">
              <a:defRPr sz="1200"/>
            </a:lvl1pPr>
          </a:lstStyle>
          <a:p>
            <a:fld id="{ADA69E01-4441-4860-8C31-E3A1E69348D6}" type="datetimeFigureOut">
              <a:rPr lang="en-US" smtClean="0"/>
              <a:pPr/>
              <a:t>12/17/2016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8888" y="720725"/>
            <a:ext cx="4797425" cy="3598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51" tIns="48325" rIns="96651" bIns="48325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1" y="4560571"/>
            <a:ext cx="5852160" cy="4320540"/>
          </a:xfrm>
          <a:prstGeom prst="rect">
            <a:avLst/>
          </a:prstGeom>
        </p:spPr>
        <p:txBody>
          <a:bodyPr vert="horz" lIns="96651" tIns="48325" rIns="96651" bIns="48325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51" tIns="48325" rIns="96651" bIns="4832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51" tIns="48325" rIns="96651" bIns="48325" rtlCol="0" anchor="b"/>
          <a:lstStyle>
            <a:lvl1pPr algn="r">
              <a:defRPr sz="1200"/>
            </a:lvl1pPr>
          </a:lstStyle>
          <a:p>
            <a:fld id="{B95EF33E-A378-4427-864A-F336FE30A24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80022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D85F01FC-7E43-49A9-B751-A380CA268C7F}" type="slidenum">
              <a:rPr lang="en-US" smtClean="0">
                <a:latin typeface="Arial" pitchFamily="34" charset="0"/>
              </a:rPr>
              <a:pPr/>
              <a:t>1</a:t>
            </a:fld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307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D2AA5C4E-5A2C-45D9-A43E-6268E6902DB0}" type="slidenum">
              <a:rPr lang="en-US" smtClean="0">
                <a:latin typeface="Arial" pitchFamily="34" charset="0"/>
              </a:rPr>
              <a:pPr/>
              <a:t>10</a:t>
            </a:fld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317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FD34CE5-D17D-44C9-9832-981DD6D0C124}" type="slidenum">
              <a:rPr lang="en-US" smtClean="0">
                <a:latin typeface="Arial" pitchFamily="34" charset="0"/>
              </a:rPr>
              <a:pPr/>
              <a:t>11</a:t>
            </a:fld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253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DCB637B6-1FEE-4E48-9720-7A82A48690EC}" type="slidenum">
              <a:rPr lang="en-US" smtClean="0">
                <a:latin typeface="Arial" pitchFamily="34" charset="0"/>
              </a:rPr>
              <a:pPr/>
              <a:t>2</a:t>
            </a:fld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355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D5B113D-EED5-4B5A-BF2B-B374DEF16411}" type="slidenum">
              <a:rPr lang="en-US" smtClean="0">
                <a:latin typeface="Arial" pitchFamily="34" charset="0"/>
              </a:rPr>
              <a:pPr/>
              <a:t>3</a:t>
            </a:fld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7E6CCDE-D326-4CC8-9E50-C3D47FA8CAAB}" type="slidenum">
              <a:rPr lang="en-US" smtClean="0">
                <a:latin typeface="Arial" pitchFamily="34" charset="0"/>
              </a:rPr>
              <a:pPr/>
              <a:t>4</a:t>
            </a:fld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560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8839E39-98D0-4BA2-ABFC-F9F47161DA64}" type="slidenum">
              <a:rPr lang="en-US" smtClean="0">
                <a:latin typeface="Arial" pitchFamily="34" charset="0"/>
              </a:rPr>
              <a:pPr/>
              <a:t>5</a:t>
            </a:fld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93A7001-89CA-45FF-A0B2-01364A664830}" type="slidenum">
              <a:rPr lang="en-US" smtClean="0">
                <a:latin typeface="Arial" pitchFamily="34" charset="0"/>
              </a:rPr>
              <a:pPr/>
              <a:t>6</a:t>
            </a:fld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FBDF0D8-043C-4FB7-A1EB-D4929F4FF601}" type="slidenum">
              <a:rPr lang="en-US" smtClean="0">
                <a:latin typeface="Arial" pitchFamily="34" charset="0"/>
              </a:rPr>
              <a:pPr/>
              <a:t>7</a:t>
            </a:fld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D372C6E-9A11-4457-9D67-076D78201CAD}" type="slidenum">
              <a:rPr lang="en-US" smtClean="0">
                <a:latin typeface="Arial" pitchFamily="34" charset="0"/>
              </a:rPr>
              <a:pPr/>
              <a:t>8</a:t>
            </a:fld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97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A044C7A-6AB2-4D09-BC48-6B6271B8F6AE}" type="slidenum">
              <a:rPr lang="en-US" smtClean="0">
                <a:latin typeface="Arial" pitchFamily="34" charset="0"/>
              </a:rPr>
              <a:pPr/>
              <a:t>9</a:t>
            </a:fld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6172200"/>
            <a:ext cx="9144000" cy="685800"/>
          </a:xfrm>
          <a:prstGeom prst="rect">
            <a:avLst/>
          </a:prstGeom>
          <a:solidFill>
            <a:srgbClr val="C3D0DB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sz="1800">
              <a:latin typeface="Arial Narrow" pitchFamily="34" charset="0"/>
            </a:endParaRPr>
          </a:p>
        </p:txBody>
      </p:sp>
      <p:sp>
        <p:nvSpPr>
          <p:cNvPr id="5" name="Text Box 8"/>
          <p:cNvSpPr txBox="1">
            <a:spLocks noChangeArrowheads="1"/>
          </p:cNvSpPr>
          <p:nvPr/>
        </p:nvSpPr>
        <p:spPr bwMode="auto">
          <a:xfrm>
            <a:off x="9051925" y="6588125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endParaRPr lang="en-US" sz="1800">
              <a:latin typeface="Arial Narrow" pitchFamily="34" charset="0"/>
            </a:endParaRPr>
          </a:p>
        </p:txBody>
      </p:sp>
      <p:sp>
        <p:nvSpPr>
          <p:cNvPr id="6" name="Rectangle 9"/>
          <p:cNvSpPr>
            <a:spLocks noChangeArrowheads="1"/>
          </p:cNvSpPr>
          <p:nvPr/>
        </p:nvSpPr>
        <p:spPr bwMode="auto">
          <a:xfrm>
            <a:off x="838200" y="0"/>
            <a:ext cx="8305800" cy="381000"/>
          </a:xfrm>
          <a:prstGeom prst="rect">
            <a:avLst/>
          </a:prstGeom>
          <a:solidFill>
            <a:srgbClr val="C3D0DB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pic>
        <p:nvPicPr>
          <p:cNvPr id="7" name="Picture 10" descr="it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657350" cy="933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 Box 11"/>
          <p:cNvSpPr txBox="1">
            <a:spLocks noChangeArrowheads="1"/>
          </p:cNvSpPr>
          <p:nvPr/>
        </p:nvSpPr>
        <p:spPr bwMode="auto">
          <a:xfrm>
            <a:off x="6019800" y="0"/>
            <a:ext cx="2667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  <a:defRPr/>
            </a:pPr>
            <a:endParaRPr lang="en-US" sz="1800" b="1">
              <a:latin typeface="Arial Narrow" pitchFamily="34" charset="0"/>
            </a:endParaRPr>
          </a:p>
        </p:txBody>
      </p:sp>
      <p:sp>
        <p:nvSpPr>
          <p:cNvPr id="9" name="Rectangle 12"/>
          <p:cNvSpPr>
            <a:spLocks noChangeArrowheads="1"/>
          </p:cNvSpPr>
          <p:nvPr/>
        </p:nvSpPr>
        <p:spPr bwMode="auto">
          <a:xfrm>
            <a:off x="5410200" y="0"/>
            <a:ext cx="3733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r>
              <a:rPr lang="en-US" sz="1800" b="1" dirty="0" err="1"/>
              <a:t>Pemrograman</a:t>
            </a:r>
            <a:r>
              <a:rPr lang="en-US" sz="1800" b="1" dirty="0"/>
              <a:t> </a:t>
            </a:r>
            <a:r>
              <a:rPr lang="en-US" sz="1800" b="1" dirty="0" err="1"/>
              <a:t>Berbasis</a:t>
            </a:r>
            <a:r>
              <a:rPr lang="en-US" sz="1800" b="1" dirty="0"/>
              <a:t> </a:t>
            </a:r>
            <a:r>
              <a:rPr lang="en-US" sz="1800" b="1" dirty="0" err="1"/>
              <a:t>Objek</a:t>
            </a:r>
            <a:endParaRPr lang="en-US" sz="1800" b="1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2819400" y="6324600"/>
            <a:ext cx="3429000" cy="3079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400" dirty="0" err="1">
                <a:latin typeface="Calibri" pitchFamily="34" charset="0"/>
              </a:rPr>
              <a:t>Politeknik</a:t>
            </a:r>
            <a:r>
              <a:rPr lang="en-US" sz="1400" dirty="0">
                <a:latin typeface="Calibri" pitchFamily="34" charset="0"/>
              </a:rPr>
              <a:t> </a:t>
            </a:r>
            <a:r>
              <a:rPr lang="en-US" sz="1400" dirty="0" err="1">
                <a:latin typeface="Calibri" pitchFamily="34" charset="0"/>
              </a:rPr>
              <a:t>Elektronika</a:t>
            </a:r>
            <a:r>
              <a:rPr lang="en-US" sz="1400" dirty="0">
                <a:latin typeface="Calibri" pitchFamily="34" charset="0"/>
              </a:rPr>
              <a:t> </a:t>
            </a:r>
            <a:r>
              <a:rPr lang="en-US" sz="1400" dirty="0" err="1">
                <a:latin typeface="Calibri" pitchFamily="34" charset="0"/>
              </a:rPr>
              <a:t>Negeri</a:t>
            </a:r>
            <a:r>
              <a:rPr lang="en-US" sz="1400" dirty="0">
                <a:latin typeface="Calibri" pitchFamily="34" charset="0"/>
              </a:rPr>
              <a:t> Surabaya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762000" y="1676400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560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2133600" y="3962400"/>
            <a:ext cx="6400800" cy="1752600"/>
          </a:xfrm>
        </p:spPr>
        <p:txBody>
          <a:bodyPr/>
          <a:lstStyle>
            <a:lvl1pPr marL="0" indent="0" algn="r">
              <a:buFontTx/>
              <a:buNone/>
              <a:defRPr sz="2800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1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Rectangle 1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801DF0-1337-4036-B9D2-36C01643A9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05550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D4 PENS-ITS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F26D62-92A8-4E01-B3B7-707CBC3779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05550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D4 PENS-ITS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C66BDE-B254-48A6-9700-19F59EE3C57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E445E5-592B-47AD-B1A8-A9B183F0BC9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E7E8D6-7D3B-45EA-A3F0-96DB186698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7DF31B-5073-4BEC-86A6-5A9A100EC7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1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B00DDD-735C-44EE-AE8A-D98525AC55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E1F188-BF8E-4F45-98F0-EAD9369C0E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05550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D4 PENS-ITS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C5C053-3937-4376-B08E-BD324E059C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05550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D4 PENS-ITS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49B3CE-8577-4F64-9477-34A9652ADA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05550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D4 PENS-ITS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D95198-35C0-47F1-93EE-0DE5963063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ChangeArrowheads="1"/>
          </p:cNvSpPr>
          <p:nvPr/>
        </p:nvSpPr>
        <p:spPr bwMode="auto">
          <a:xfrm>
            <a:off x="0" y="6172200"/>
            <a:ext cx="9144000" cy="685800"/>
          </a:xfrm>
          <a:prstGeom prst="rect">
            <a:avLst/>
          </a:prstGeom>
          <a:solidFill>
            <a:srgbClr val="C3D0DB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4581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584" name="Rectangle 8"/>
          <p:cNvSpPr>
            <a:spLocks noChangeArrowheads="1"/>
          </p:cNvSpPr>
          <p:nvPr/>
        </p:nvSpPr>
        <p:spPr bwMode="auto">
          <a:xfrm>
            <a:off x="0" y="0"/>
            <a:ext cx="9144000" cy="381000"/>
          </a:xfrm>
          <a:prstGeom prst="rect">
            <a:avLst/>
          </a:prstGeom>
          <a:solidFill>
            <a:srgbClr val="C3D0DB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4585" name="Text Box 9"/>
          <p:cNvSpPr txBox="1">
            <a:spLocks noChangeArrowheads="1"/>
          </p:cNvSpPr>
          <p:nvPr/>
        </p:nvSpPr>
        <p:spPr bwMode="auto">
          <a:xfrm>
            <a:off x="4876800" y="0"/>
            <a:ext cx="4267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800" b="1" dirty="0" err="1"/>
              <a:t>Pemrograman</a:t>
            </a:r>
            <a:r>
              <a:rPr lang="en-US" sz="1800" b="1" dirty="0"/>
              <a:t> </a:t>
            </a:r>
            <a:r>
              <a:rPr lang="en-US" sz="1800" b="1" dirty="0" err="1"/>
              <a:t>Berbasis</a:t>
            </a:r>
            <a:r>
              <a:rPr lang="en-US" sz="1800" b="1" dirty="0"/>
              <a:t> </a:t>
            </a:r>
            <a:r>
              <a:rPr lang="en-US" sz="1800" b="1" dirty="0" err="1"/>
              <a:t>Objek</a:t>
            </a:r>
            <a:endParaRPr lang="en-US" sz="1800" b="1" dirty="0"/>
          </a:p>
          <a:p>
            <a:pPr algn="ctr">
              <a:defRPr/>
            </a:pPr>
            <a:endParaRPr lang="en-US" sz="1800" b="1" dirty="0">
              <a:latin typeface="Arial Narrow" pitchFamily="34" charset="0"/>
            </a:endParaRPr>
          </a:p>
        </p:txBody>
      </p:sp>
      <p:pic>
        <p:nvPicPr>
          <p:cNvPr id="1032" name="Picture 10" descr="its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0" y="0"/>
            <a:ext cx="1657350" cy="933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587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pPr>
              <a:defRPr/>
            </a:pPr>
            <a:fld id="{6EBD5398-CFBC-475A-8CC7-C7038BD55D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TextBox 9"/>
          <p:cNvSpPr txBox="1"/>
          <p:nvPr userDrawn="1"/>
        </p:nvSpPr>
        <p:spPr>
          <a:xfrm>
            <a:off x="2895600" y="6324600"/>
            <a:ext cx="3429000" cy="3079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400" dirty="0" err="1">
                <a:latin typeface="Calibri" pitchFamily="34" charset="0"/>
              </a:rPr>
              <a:t>Politeknik</a:t>
            </a:r>
            <a:r>
              <a:rPr lang="en-US" sz="1400" dirty="0">
                <a:latin typeface="Calibri" pitchFamily="34" charset="0"/>
              </a:rPr>
              <a:t> </a:t>
            </a:r>
            <a:r>
              <a:rPr lang="en-US" sz="1400" dirty="0" err="1">
                <a:latin typeface="Calibri" pitchFamily="34" charset="0"/>
              </a:rPr>
              <a:t>Elektronika</a:t>
            </a:r>
            <a:r>
              <a:rPr lang="en-US" sz="1400" dirty="0">
                <a:latin typeface="Calibri" pitchFamily="34" charset="0"/>
              </a:rPr>
              <a:t> </a:t>
            </a:r>
            <a:r>
              <a:rPr lang="en-US" sz="1400" dirty="0" err="1">
                <a:latin typeface="Calibri" pitchFamily="34" charset="0"/>
              </a:rPr>
              <a:t>Negeri</a:t>
            </a:r>
            <a:r>
              <a:rPr lang="en-US" sz="1400" dirty="0">
                <a:latin typeface="Calibri" pitchFamily="34" charset="0"/>
              </a:rPr>
              <a:t> Surabaya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Palatino Linotype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Palatino Linotype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Palatino Linotype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Palatino Linotype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Palatino Linotype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Palatino Linotype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Palatino Linotype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Palatino Linotype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png"/><Relationship Id="rId4" Type="http://schemas.openxmlformats.org/officeDocument/2006/relationships/oleObject" Target="../embeddings/oleObject1.bin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dirty="0" err="1" smtClean="0"/>
              <a:t>Praktikum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>Class Abstract </a:t>
            </a:r>
            <a:r>
              <a:rPr lang="en-US" sz="3600" dirty="0" err="1" smtClean="0"/>
              <a:t>dan</a:t>
            </a:r>
            <a:r>
              <a:rPr lang="en-US" sz="3600" dirty="0" smtClean="0"/>
              <a:t> Interface</a:t>
            </a:r>
            <a:endParaRPr lang="en-US" sz="3600" dirty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362200" y="6049963"/>
            <a:ext cx="6705600" cy="6858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en-US" sz="280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" grpId="0"/>
      <p:bldP spid="7171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r>
              <a:rPr lang="en-US" smtClean="0"/>
              <a:t>Membuat Class Fish</a:t>
            </a:r>
            <a:endParaRPr lang="id-ID" smtClean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smtClean="0"/>
              <a:t>Class</a:t>
            </a:r>
            <a:r>
              <a:rPr lang="id-ID" sz="2800" smtClean="0"/>
              <a:t> Fish </a:t>
            </a:r>
            <a:r>
              <a:rPr lang="en-US" sz="2800" smtClean="0"/>
              <a:t>adalah anak dari class Animal.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Lakukan o</a:t>
            </a:r>
            <a:r>
              <a:rPr lang="id-ID" sz="2800" smtClean="0"/>
              <a:t>verride </a:t>
            </a:r>
            <a:r>
              <a:rPr lang="en-US" sz="2800" smtClean="0"/>
              <a:t>pada semua method </a:t>
            </a:r>
            <a:r>
              <a:rPr lang="id-ID" sz="2800" smtClean="0"/>
              <a:t>Animal </a:t>
            </a:r>
            <a:r>
              <a:rPr lang="en-US" sz="2800" smtClean="0"/>
              <a:t>dan definisikan bahwa ikan tidak berjalan tetapi berenang.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Class Fish mengimplementasikan interface Pet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Jangan lupa untuk mendefinisikan method kepunyaan interface.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48895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000"/>
              <a:t>TestAnimal</a:t>
            </a:r>
            <a:endParaRPr lang="id-ID" sz="4000"/>
          </a:p>
        </p:txBody>
      </p:sp>
      <p:sp>
        <p:nvSpPr>
          <p:cNvPr id="6656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990600" y="838200"/>
            <a:ext cx="7286625" cy="5643563"/>
          </a:xfrm>
        </p:spPr>
        <p:txBody>
          <a:bodyPr>
            <a:normAutofit/>
          </a:bodyPr>
          <a:lstStyle/>
          <a:p>
            <a:pPr marL="0" indent="0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en-US" sz="1600" dirty="0" err="1"/>
              <a:t>Buat</a:t>
            </a:r>
            <a:r>
              <a:rPr lang="en-US" sz="1600" dirty="0"/>
              <a:t> class </a:t>
            </a:r>
            <a:r>
              <a:rPr lang="en-US" sz="1600" dirty="0" err="1"/>
              <a:t>TestAnimal</a:t>
            </a:r>
            <a:r>
              <a:rPr lang="en-US" sz="1600" dirty="0"/>
              <a:t> yang </a:t>
            </a:r>
            <a:r>
              <a:rPr lang="en-US" sz="1600" dirty="0" err="1"/>
              <a:t>berisi</a:t>
            </a:r>
            <a:r>
              <a:rPr lang="en-US" sz="1600" dirty="0"/>
              <a:t> </a:t>
            </a:r>
            <a:r>
              <a:rPr lang="id-ID" sz="1600" dirty="0"/>
              <a:t>main method</a:t>
            </a:r>
            <a:r>
              <a:rPr lang="en-US" sz="1600" dirty="0"/>
              <a:t> </a:t>
            </a:r>
            <a:r>
              <a:rPr lang="en-US" sz="1600" dirty="0" err="1"/>
              <a:t>dengan</a:t>
            </a:r>
            <a:r>
              <a:rPr lang="en-US" sz="1600" dirty="0"/>
              <a:t> </a:t>
            </a:r>
            <a:r>
              <a:rPr lang="en-US" sz="1600" dirty="0" err="1"/>
              <a:t>definisi</a:t>
            </a:r>
            <a:r>
              <a:rPr lang="en-US" sz="1600" dirty="0"/>
              <a:t> </a:t>
            </a:r>
            <a:r>
              <a:rPr lang="en-US" sz="1600" dirty="0" err="1"/>
              <a:t>sebagai</a:t>
            </a:r>
            <a:r>
              <a:rPr lang="en-US" sz="1600" dirty="0"/>
              <a:t> </a:t>
            </a:r>
            <a:r>
              <a:rPr lang="en-US" sz="1600" dirty="0" err="1"/>
              <a:t>berikut</a:t>
            </a:r>
            <a:r>
              <a:rPr lang="en-US" sz="1600" dirty="0"/>
              <a:t>:</a:t>
            </a:r>
          </a:p>
          <a:p>
            <a:pPr marL="0" indent="0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endParaRPr lang="en-US" sz="1600" dirty="0"/>
          </a:p>
          <a:p>
            <a:pPr marL="0" indent="0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en-US" sz="1600" dirty="0"/>
              <a:t>public class </a:t>
            </a:r>
            <a:r>
              <a:rPr lang="en-US" sz="1600" dirty="0" err="1"/>
              <a:t>TestAnimals</a:t>
            </a:r>
            <a:r>
              <a:rPr lang="en-US" sz="1600" dirty="0"/>
              <a:t> {</a:t>
            </a:r>
          </a:p>
          <a:p>
            <a:pPr marL="0" indent="0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en-US" sz="1600" dirty="0"/>
              <a:t>  public static void main(String[] </a:t>
            </a:r>
            <a:r>
              <a:rPr lang="en-US" sz="1600" dirty="0" err="1"/>
              <a:t>args</a:t>
            </a:r>
            <a:r>
              <a:rPr lang="en-US" sz="1600" dirty="0"/>
              <a:t>) {</a:t>
            </a:r>
          </a:p>
          <a:p>
            <a:pPr marL="0" indent="0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en-US" sz="1600" dirty="0"/>
              <a:t>    Fish f = new Fish();</a:t>
            </a:r>
          </a:p>
          <a:p>
            <a:pPr marL="0" indent="0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en-US" sz="1600" dirty="0"/>
              <a:t>    Cat c = new Cat("Fluffy");</a:t>
            </a:r>
          </a:p>
          <a:p>
            <a:pPr marL="0" indent="0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en-US" sz="1600" dirty="0"/>
              <a:t>    Animal a = new Fish();</a:t>
            </a:r>
          </a:p>
          <a:p>
            <a:pPr marL="0" indent="0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en-US" sz="1600" dirty="0"/>
              <a:t>    Animal e = new Spider();</a:t>
            </a:r>
          </a:p>
          <a:p>
            <a:pPr marL="0" indent="0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en-US" sz="1600" dirty="0"/>
              <a:t>    Pet p = new Cat();</a:t>
            </a:r>
          </a:p>
          <a:p>
            <a:pPr marL="0" indent="0" eaLnBrk="1" fontAlgn="auto" hangingPunct="1">
              <a:lnSpc>
                <a:spcPct val="80000"/>
              </a:lnSpc>
              <a:spcAft>
                <a:spcPts val="0"/>
              </a:spcAft>
              <a:buFont typeface="Wingdings"/>
              <a:buChar char=""/>
              <a:defRPr/>
            </a:pPr>
            <a:endParaRPr lang="en-US" sz="1600" dirty="0"/>
          </a:p>
          <a:p>
            <a:pPr marL="0" indent="0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en-US" sz="1600" dirty="0"/>
              <a:t>    // Demonstrate different implementations of an interface</a:t>
            </a:r>
          </a:p>
          <a:p>
            <a:pPr marL="0" indent="0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en-US" sz="1600" dirty="0"/>
              <a:t>    </a:t>
            </a:r>
            <a:r>
              <a:rPr lang="en-US" sz="1600" dirty="0" err="1"/>
              <a:t>f.play</a:t>
            </a:r>
            <a:r>
              <a:rPr lang="en-US" sz="1600" dirty="0"/>
              <a:t>();</a:t>
            </a:r>
          </a:p>
          <a:p>
            <a:pPr marL="0" indent="0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en-US" sz="1600" dirty="0"/>
              <a:t>    </a:t>
            </a:r>
            <a:r>
              <a:rPr lang="en-US" sz="1600" dirty="0" err="1"/>
              <a:t>c.play</a:t>
            </a:r>
            <a:r>
              <a:rPr lang="en-US" sz="1600" dirty="0"/>
              <a:t>();</a:t>
            </a:r>
          </a:p>
          <a:p>
            <a:pPr marL="0" indent="0" eaLnBrk="1" fontAlgn="auto" hangingPunct="1">
              <a:lnSpc>
                <a:spcPct val="80000"/>
              </a:lnSpc>
              <a:spcAft>
                <a:spcPts val="0"/>
              </a:spcAft>
              <a:buFont typeface="Wingdings"/>
              <a:buChar char=""/>
              <a:defRPr/>
            </a:pPr>
            <a:endParaRPr lang="en-US" sz="1600" dirty="0"/>
          </a:p>
          <a:p>
            <a:pPr marL="0" indent="0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en-US" sz="1600" dirty="0"/>
              <a:t>    // </a:t>
            </a:r>
            <a:r>
              <a:rPr lang="en-US" sz="1600" dirty="0" err="1"/>
              <a:t>Demonstract</a:t>
            </a:r>
            <a:r>
              <a:rPr lang="en-US" sz="1600" dirty="0"/>
              <a:t> virtual method invocation</a:t>
            </a:r>
          </a:p>
          <a:p>
            <a:pPr marL="0" indent="0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en-US" sz="1600" dirty="0"/>
              <a:t>    e.eat();</a:t>
            </a:r>
          </a:p>
          <a:p>
            <a:pPr marL="0" indent="0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en-US" sz="1600" dirty="0"/>
              <a:t>    </a:t>
            </a:r>
            <a:r>
              <a:rPr lang="en-US" sz="1600" dirty="0" err="1"/>
              <a:t>e.walk</a:t>
            </a:r>
            <a:r>
              <a:rPr lang="en-US" sz="1600" dirty="0"/>
              <a:t>();</a:t>
            </a:r>
          </a:p>
          <a:p>
            <a:pPr marL="0" indent="0" eaLnBrk="1" fontAlgn="auto" hangingPunct="1">
              <a:lnSpc>
                <a:spcPct val="80000"/>
              </a:lnSpc>
              <a:spcAft>
                <a:spcPts val="0"/>
              </a:spcAft>
              <a:buFont typeface="Wingdings"/>
              <a:buChar char=""/>
              <a:defRPr/>
            </a:pPr>
            <a:endParaRPr lang="en-US" sz="1600" dirty="0"/>
          </a:p>
          <a:p>
            <a:pPr marL="0" indent="0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en-US" sz="1600" dirty="0"/>
              <a:t>    // Demonstrate calling super methods</a:t>
            </a:r>
          </a:p>
          <a:p>
            <a:pPr marL="0" indent="0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en-US" sz="1600" dirty="0"/>
              <a:t>    </a:t>
            </a:r>
            <a:r>
              <a:rPr lang="en-US" sz="1600" dirty="0" err="1"/>
              <a:t>a.walk</a:t>
            </a:r>
            <a:r>
              <a:rPr lang="en-US" sz="1600" dirty="0"/>
              <a:t>();</a:t>
            </a:r>
          </a:p>
          <a:p>
            <a:pPr marL="0" indent="0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en-US" sz="1600" dirty="0"/>
              <a:t>  }</a:t>
            </a:r>
          </a:p>
          <a:p>
            <a:pPr marL="0" indent="0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en-US" sz="1600" dirty="0"/>
              <a:t>}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err="1" smtClean="0"/>
              <a:t>Studi</a:t>
            </a:r>
            <a:r>
              <a:rPr lang="en-AU" dirty="0" smtClean="0"/>
              <a:t> </a:t>
            </a:r>
            <a:r>
              <a:rPr lang="en-AU" dirty="0" err="1" smtClean="0"/>
              <a:t>Kasus</a:t>
            </a:r>
            <a:r>
              <a:rPr lang="en-AU" dirty="0" smtClean="0"/>
              <a:t> 2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2E445E5-592B-47AD-B1A8-A9B183F0BC90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7123" y="1676400"/>
            <a:ext cx="5524500" cy="3905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021438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AU" dirty="0" err="1" smtClean="0"/>
              <a:t>Studi</a:t>
            </a:r>
            <a:r>
              <a:rPr lang="en-AU" dirty="0" smtClean="0"/>
              <a:t> </a:t>
            </a:r>
            <a:r>
              <a:rPr lang="en-AU" dirty="0" err="1" smtClean="0"/>
              <a:t>Kasus</a:t>
            </a:r>
            <a:r>
              <a:rPr lang="en-AU" dirty="0" smtClean="0"/>
              <a:t> 3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2E445E5-592B-47AD-B1A8-A9B183F0BC90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pic>
        <p:nvPicPr>
          <p:cNvPr id="3074" name="Picture 2" descr="ExerciseOOP_Movable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1295400"/>
            <a:ext cx="7187665" cy="49480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/>
          <p:nvPr/>
        </p:nvSpPr>
        <p:spPr>
          <a:xfrm>
            <a:off x="4572000" y="533400"/>
            <a:ext cx="4419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AU" dirty="0"/>
              <a:t>https://www3.ntu.edu.sg/home/ehchua/programming/java/J3f_OOPExercises.html</a:t>
            </a:r>
          </a:p>
        </p:txBody>
      </p:sp>
    </p:spTree>
    <p:extLst>
      <p:ext uri="{BB962C8B-B14F-4D97-AF65-F5344CB8AC3E}">
        <p14:creationId xmlns:p14="http://schemas.microsoft.com/office/powerpoint/2010/main" val="179162435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err="1"/>
              <a:t>Studi</a:t>
            </a:r>
            <a:r>
              <a:rPr lang="en-AU" dirty="0"/>
              <a:t> </a:t>
            </a:r>
            <a:r>
              <a:rPr lang="en-AU" dirty="0" err="1"/>
              <a:t>Kasus</a:t>
            </a:r>
            <a:r>
              <a:rPr lang="en-AU" dirty="0"/>
              <a:t> 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sz="1800" dirty="0"/>
              <a:t>public interface </a:t>
            </a:r>
            <a:r>
              <a:rPr lang="en-AU" sz="1800" b="1" dirty="0"/>
              <a:t>Movable</a:t>
            </a:r>
            <a:r>
              <a:rPr lang="en-AU" sz="1800" dirty="0"/>
              <a:t> { </a:t>
            </a:r>
            <a:r>
              <a:rPr lang="en-AU" sz="1800" dirty="0"/>
              <a:t>// saved as "Movable.java"</a:t>
            </a:r>
            <a:r>
              <a:rPr lang="en-AU" sz="1800" dirty="0"/>
              <a:t> </a:t>
            </a:r>
            <a:endParaRPr lang="en-AU" sz="1800" dirty="0" smtClean="0"/>
          </a:p>
          <a:p>
            <a:pPr marL="0" indent="0">
              <a:buNone/>
            </a:pPr>
            <a:r>
              <a:rPr lang="en-AU" sz="1800" dirty="0"/>
              <a:t>	</a:t>
            </a:r>
            <a:r>
              <a:rPr lang="en-AU" sz="1800" dirty="0" smtClean="0"/>
              <a:t>public </a:t>
            </a:r>
            <a:r>
              <a:rPr lang="en-AU" sz="1800" dirty="0"/>
              <a:t>void </a:t>
            </a:r>
            <a:r>
              <a:rPr lang="en-AU" sz="1800" dirty="0" err="1"/>
              <a:t>moveUp</a:t>
            </a:r>
            <a:r>
              <a:rPr lang="en-AU" sz="1800" dirty="0"/>
              <a:t>(); ...... </a:t>
            </a:r>
            <a:r>
              <a:rPr lang="en-AU" sz="1800" dirty="0" smtClean="0"/>
              <a:t>}</a:t>
            </a:r>
          </a:p>
          <a:p>
            <a:r>
              <a:rPr lang="en-AU" sz="1800" dirty="0"/>
              <a:t>public class </a:t>
            </a:r>
            <a:r>
              <a:rPr lang="en-AU" sz="1800" b="1" dirty="0" err="1"/>
              <a:t>MovablePoint</a:t>
            </a:r>
            <a:r>
              <a:rPr lang="en-AU" sz="1800" b="1" dirty="0"/>
              <a:t> implements Movable</a:t>
            </a:r>
            <a:r>
              <a:rPr lang="en-AU" sz="1800" dirty="0"/>
              <a:t> { </a:t>
            </a:r>
            <a:endParaRPr lang="en-AU" sz="1800" dirty="0" smtClean="0"/>
          </a:p>
          <a:p>
            <a:pPr marL="0" indent="0">
              <a:buNone/>
            </a:pPr>
            <a:r>
              <a:rPr lang="en-AU" sz="1800" dirty="0"/>
              <a:t>	</a:t>
            </a:r>
            <a:r>
              <a:rPr lang="en-AU" sz="1800" dirty="0" smtClean="0"/>
              <a:t>// </a:t>
            </a:r>
            <a:r>
              <a:rPr lang="en-AU" sz="1800" dirty="0"/>
              <a:t>saved as "MovablePoint.java"</a:t>
            </a:r>
            <a:r>
              <a:rPr lang="en-AU" sz="1800" dirty="0"/>
              <a:t> </a:t>
            </a:r>
            <a:endParaRPr lang="en-AU" sz="1800" dirty="0" smtClean="0"/>
          </a:p>
          <a:p>
            <a:pPr marL="0" indent="0">
              <a:buNone/>
            </a:pPr>
            <a:r>
              <a:rPr lang="en-AU" sz="1800" dirty="0"/>
              <a:t>	</a:t>
            </a:r>
            <a:r>
              <a:rPr lang="en-AU" sz="1800" dirty="0" smtClean="0"/>
              <a:t>// </a:t>
            </a:r>
            <a:r>
              <a:rPr lang="en-AU" sz="1800" dirty="0"/>
              <a:t>instance variables</a:t>
            </a:r>
            <a:r>
              <a:rPr lang="en-AU" sz="1800" dirty="0"/>
              <a:t> </a:t>
            </a:r>
            <a:r>
              <a:rPr lang="en-AU" sz="1800" dirty="0" err="1"/>
              <a:t>int</a:t>
            </a:r>
            <a:r>
              <a:rPr lang="en-AU" sz="1800" dirty="0"/>
              <a:t> x, y, </a:t>
            </a:r>
            <a:r>
              <a:rPr lang="en-AU" sz="1800" dirty="0" err="1"/>
              <a:t>xSpeed</a:t>
            </a:r>
            <a:r>
              <a:rPr lang="en-AU" sz="1800" dirty="0"/>
              <a:t>, </a:t>
            </a:r>
            <a:r>
              <a:rPr lang="en-AU" sz="1800" dirty="0" err="1"/>
              <a:t>ySpeed</a:t>
            </a:r>
            <a:r>
              <a:rPr lang="en-AU" sz="1800" dirty="0"/>
              <a:t>; </a:t>
            </a:r>
            <a:endParaRPr lang="en-AU" sz="1800" dirty="0" smtClean="0"/>
          </a:p>
          <a:p>
            <a:pPr marL="0" indent="0">
              <a:buNone/>
            </a:pPr>
            <a:r>
              <a:rPr lang="en-AU" sz="1800" dirty="0"/>
              <a:t>	</a:t>
            </a:r>
            <a:r>
              <a:rPr lang="en-AU" sz="1800" dirty="0" smtClean="0"/>
              <a:t>// </a:t>
            </a:r>
            <a:r>
              <a:rPr lang="en-AU" sz="1800" dirty="0"/>
              <a:t>package access</a:t>
            </a:r>
            <a:r>
              <a:rPr lang="en-AU" sz="1800" dirty="0"/>
              <a:t> </a:t>
            </a:r>
            <a:endParaRPr lang="en-AU" sz="1800" dirty="0" smtClean="0"/>
          </a:p>
          <a:p>
            <a:pPr marL="0" indent="0">
              <a:buNone/>
            </a:pPr>
            <a:r>
              <a:rPr lang="en-AU" sz="1800" dirty="0"/>
              <a:t>	</a:t>
            </a:r>
            <a:r>
              <a:rPr lang="en-AU" sz="1800" dirty="0" smtClean="0"/>
              <a:t>// </a:t>
            </a:r>
            <a:r>
              <a:rPr lang="en-AU" sz="1800" dirty="0"/>
              <a:t>Constructor</a:t>
            </a:r>
            <a:r>
              <a:rPr lang="en-AU" sz="1800" dirty="0"/>
              <a:t> </a:t>
            </a:r>
            <a:endParaRPr lang="en-AU" sz="1800" dirty="0" smtClean="0"/>
          </a:p>
          <a:p>
            <a:pPr marL="0" indent="0">
              <a:buNone/>
            </a:pPr>
            <a:r>
              <a:rPr lang="en-AU" sz="1800" dirty="0"/>
              <a:t>	</a:t>
            </a:r>
            <a:r>
              <a:rPr lang="en-AU" sz="1800" dirty="0" smtClean="0"/>
              <a:t>public </a:t>
            </a:r>
            <a:r>
              <a:rPr lang="en-AU" sz="1800" dirty="0" err="1"/>
              <a:t>MovablePoint</a:t>
            </a:r>
            <a:r>
              <a:rPr lang="en-AU" sz="1800" dirty="0"/>
              <a:t>(</a:t>
            </a:r>
            <a:r>
              <a:rPr lang="en-AU" sz="1800" dirty="0" err="1"/>
              <a:t>int</a:t>
            </a:r>
            <a:r>
              <a:rPr lang="en-AU" sz="1800" dirty="0"/>
              <a:t> x, </a:t>
            </a:r>
            <a:r>
              <a:rPr lang="en-AU" sz="1800" dirty="0" err="1"/>
              <a:t>int</a:t>
            </a:r>
            <a:r>
              <a:rPr lang="en-AU" sz="1800" dirty="0"/>
              <a:t> y, </a:t>
            </a:r>
            <a:r>
              <a:rPr lang="en-AU" sz="1800" dirty="0" err="1"/>
              <a:t>int</a:t>
            </a:r>
            <a:r>
              <a:rPr lang="en-AU" sz="1800" dirty="0"/>
              <a:t> </a:t>
            </a:r>
            <a:r>
              <a:rPr lang="en-AU" sz="1800" dirty="0" err="1"/>
              <a:t>xSpeed</a:t>
            </a:r>
            <a:r>
              <a:rPr lang="en-AU" sz="1800" dirty="0"/>
              <a:t>, </a:t>
            </a:r>
            <a:r>
              <a:rPr lang="en-AU" sz="1800" dirty="0" err="1"/>
              <a:t>int</a:t>
            </a:r>
            <a:r>
              <a:rPr lang="en-AU" sz="1800" dirty="0"/>
              <a:t> </a:t>
            </a:r>
            <a:r>
              <a:rPr lang="en-AU" sz="1800" dirty="0" err="1"/>
              <a:t>ySpeed</a:t>
            </a:r>
            <a:r>
              <a:rPr lang="en-AU" sz="1800" dirty="0"/>
              <a:t>) </a:t>
            </a:r>
            <a:endParaRPr lang="en-AU" sz="1800" dirty="0" smtClean="0"/>
          </a:p>
          <a:p>
            <a:pPr marL="0" indent="0">
              <a:buNone/>
            </a:pPr>
            <a:r>
              <a:rPr lang="en-AU" sz="1800" dirty="0"/>
              <a:t>	</a:t>
            </a:r>
            <a:r>
              <a:rPr lang="en-AU" sz="1800" dirty="0" smtClean="0"/>
              <a:t>{ </a:t>
            </a:r>
            <a:r>
              <a:rPr lang="en-AU" sz="1800" dirty="0" err="1"/>
              <a:t>this.x</a:t>
            </a:r>
            <a:r>
              <a:rPr lang="en-AU" sz="1800" dirty="0"/>
              <a:t> = x; ...... } </a:t>
            </a:r>
            <a:endParaRPr lang="en-AU" sz="1800" dirty="0" smtClean="0"/>
          </a:p>
          <a:p>
            <a:pPr marL="0" indent="0">
              <a:buNone/>
            </a:pPr>
            <a:r>
              <a:rPr lang="en-AU" sz="1800" dirty="0"/>
              <a:t>	</a:t>
            </a:r>
            <a:r>
              <a:rPr lang="en-AU" sz="1800" dirty="0" smtClean="0"/>
              <a:t> </a:t>
            </a:r>
            <a:r>
              <a:rPr lang="en-AU" sz="1800" dirty="0"/>
              <a:t>// Implement abstract methods declared in the interface Movable</a:t>
            </a:r>
            <a:r>
              <a:rPr lang="en-AU" sz="1800" dirty="0"/>
              <a:t> </a:t>
            </a:r>
            <a:endParaRPr lang="en-AU" sz="1800" dirty="0" smtClean="0"/>
          </a:p>
          <a:p>
            <a:pPr marL="0" indent="0">
              <a:buNone/>
            </a:pPr>
            <a:r>
              <a:rPr lang="en-AU" sz="1800" dirty="0"/>
              <a:t>	</a:t>
            </a:r>
            <a:r>
              <a:rPr lang="en-AU" sz="1800" dirty="0" smtClean="0"/>
              <a:t>@</a:t>
            </a:r>
            <a:r>
              <a:rPr lang="en-AU" sz="1800" dirty="0"/>
              <a:t>Override public void </a:t>
            </a:r>
            <a:r>
              <a:rPr lang="en-AU" sz="1800" dirty="0" err="1"/>
              <a:t>moveUp</a:t>
            </a:r>
            <a:r>
              <a:rPr lang="en-AU" sz="1800" dirty="0"/>
              <a:t>() </a:t>
            </a:r>
            <a:endParaRPr lang="en-AU" sz="1800" dirty="0" smtClean="0"/>
          </a:p>
          <a:p>
            <a:pPr marL="0" indent="0">
              <a:buNone/>
            </a:pPr>
            <a:r>
              <a:rPr lang="en-AU" sz="1800" dirty="0"/>
              <a:t>	</a:t>
            </a:r>
            <a:r>
              <a:rPr lang="en-AU" sz="1800" dirty="0" smtClean="0"/>
              <a:t>{ y </a:t>
            </a:r>
            <a:r>
              <a:rPr lang="en-AU" sz="1800" dirty="0"/>
              <a:t>-= </a:t>
            </a:r>
            <a:r>
              <a:rPr lang="en-AU" sz="1800" dirty="0" err="1"/>
              <a:t>ySpeed</a:t>
            </a:r>
            <a:r>
              <a:rPr lang="en-AU" sz="1800" dirty="0"/>
              <a:t>; </a:t>
            </a:r>
            <a:r>
              <a:rPr lang="en-AU" sz="1800" dirty="0"/>
              <a:t>// y-axis pointing down for 2D graphics</a:t>
            </a:r>
            <a:r>
              <a:rPr lang="en-AU" sz="1800" dirty="0"/>
              <a:t> } ...... </a:t>
            </a:r>
            <a:endParaRPr lang="en-AU" sz="1800" dirty="0" smtClean="0"/>
          </a:p>
          <a:p>
            <a:pPr marL="0" indent="0">
              <a:buNone/>
            </a:pPr>
            <a:r>
              <a:rPr lang="en-AU" sz="1800" dirty="0"/>
              <a:t> </a:t>
            </a:r>
            <a:r>
              <a:rPr lang="en-AU" sz="1800" dirty="0" smtClean="0"/>
              <a:t>     }</a:t>
            </a:r>
          </a:p>
          <a:p>
            <a:pPr marL="0" indent="0">
              <a:buNone/>
            </a:pPr>
            <a:endParaRPr lang="en-AU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2E445E5-592B-47AD-B1A8-A9B183F0BC90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483589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err="1"/>
              <a:t>Studi</a:t>
            </a:r>
            <a:r>
              <a:rPr lang="en-AU" dirty="0"/>
              <a:t> </a:t>
            </a:r>
            <a:r>
              <a:rPr lang="en-AU" dirty="0" err="1"/>
              <a:t>Kasus</a:t>
            </a:r>
            <a:r>
              <a:rPr lang="en-AU" dirty="0"/>
              <a:t> 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sz="1600" dirty="0"/>
              <a:t>public class </a:t>
            </a:r>
            <a:r>
              <a:rPr lang="en-AU" sz="1600" b="1" dirty="0" err="1"/>
              <a:t>MovableCircle</a:t>
            </a:r>
            <a:r>
              <a:rPr lang="en-AU" sz="1600" b="1" dirty="0"/>
              <a:t> implements Movable</a:t>
            </a:r>
            <a:r>
              <a:rPr lang="en-AU" sz="1600" dirty="0"/>
              <a:t> { </a:t>
            </a:r>
            <a:endParaRPr lang="en-AU" sz="1600" dirty="0" smtClean="0"/>
          </a:p>
          <a:p>
            <a:pPr marL="0" indent="0">
              <a:buNone/>
            </a:pPr>
            <a:r>
              <a:rPr lang="en-AU" sz="1600" dirty="0"/>
              <a:t>	</a:t>
            </a:r>
            <a:r>
              <a:rPr lang="en-AU" sz="1600" dirty="0" smtClean="0"/>
              <a:t>// </a:t>
            </a:r>
            <a:r>
              <a:rPr lang="en-AU" sz="1600" dirty="0"/>
              <a:t>saved as "MovableCircle.java"</a:t>
            </a:r>
            <a:r>
              <a:rPr lang="en-AU" sz="1600" dirty="0"/>
              <a:t> </a:t>
            </a:r>
            <a:endParaRPr lang="en-AU" sz="1600" dirty="0" smtClean="0"/>
          </a:p>
          <a:p>
            <a:pPr marL="0" indent="0">
              <a:buNone/>
            </a:pPr>
            <a:r>
              <a:rPr lang="en-AU" sz="1600" dirty="0"/>
              <a:t>	</a:t>
            </a:r>
            <a:r>
              <a:rPr lang="en-AU" sz="1600" dirty="0" smtClean="0"/>
              <a:t>// </a:t>
            </a:r>
            <a:r>
              <a:rPr lang="en-AU" sz="1600" dirty="0"/>
              <a:t>instance variables</a:t>
            </a:r>
            <a:r>
              <a:rPr lang="en-AU" sz="1600" dirty="0"/>
              <a:t> </a:t>
            </a:r>
            <a:endParaRPr lang="en-AU" sz="1600" dirty="0" smtClean="0"/>
          </a:p>
          <a:p>
            <a:pPr marL="0" indent="0">
              <a:buNone/>
            </a:pPr>
            <a:r>
              <a:rPr lang="en-AU" sz="1600" dirty="0"/>
              <a:t>	</a:t>
            </a:r>
            <a:r>
              <a:rPr lang="en-AU" sz="1600" dirty="0" smtClean="0"/>
              <a:t>private </a:t>
            </a:r>
            <a:r>
              <a:rPr lang="en-AU" sz="1600" dirty="0" err="1"/>
              <a:t>MovablePoint</a:t>
            </a:r>
            <a:r>
              <a:rPr lang="en-AU" sz="1600" dirty="0"/>
              <a:t> </a:t>
            </a:r>
            <a:r>
              <a:rPr lang="en-AU" sz="1600" dirty="0" err="1"/>
              <a:t>center</a:t>
            </a:r>
            <a:r>
              <a:rPr lang="en-AU" sz="1600" dirty="0"/>
              <a:t>; </a:t>
            </a:r>
            <a:endParaRPr lang="en-AU" sz="1600" dirty="0" smtClean="0"/>
          </a:p>
          <a:p>
            <a:pPr marL="0" indent="0">
              <a:buNone/>
            </a:pPr>
            <a:r>
              <a:rPr lang="en-AU" sz="1600" dirty="0"/>
              <a:t>	</a:t>
            </a:r>
            <a:r>
              <a:rPr lang="en-AU" sz="1600" dirty="0" smtClean="0"/>
              <a:t>// </a:t>
            </a:r>
            <a:r>
              <a:rPr lang="en-AU" sz="1600" dirty="0"/>
              <a:t>can use </a:t>
            </a:r>
            <a:r>
              <a:rPr lang="en-AU" sz="1600" dirty="0" err="1"/>
              <a:t>center.x</a:t>
            </a:r>
            <a:r>
              <a:rPr lang="en-AU" sz="1600" dirty="0"/>
              <a:t>, </a:t>
            </a:r>
            <a:r>
              <a:rPr lang="en-AU" sz="1600" dirty="0" err="1"/>
              <a:t>center.y</a:t>
            </a:r>
            <a:r>
              <a:rPr lang="en-AU" sz="1600" dirty="0"/>
              <a:t> directly </a:t>
            </a:r>
            <a:endParaRPr lang="en-AU" sz="1600" dirty="0" smtClean="0"/>
          </a:p>
          <a:p>
            <a:pPr marL="0" indent="0">
              <a:buNone/>
            </a:pPr>
            <a:r>
              <a:rPr lang="en-AU" sz="1600" dirty="0"/>
              <a:t>	</a:t>
            </a:r>
            <a:r>
              <a:rPr lang="en-AU" sz="1600" dirty="0" smtClean="0"/>
              <a:t>// </a:t>
            </a:r>
            <a:r>
              <a:rPr lang="en-AU" sz="1600" dirty="0"/>
              <a:t>because they are package accessible</a:t>
            </a:r>
            <a:r>
              <a:rPr lang="en-AU" sz="1600" dirty="0"/>
              <a:t> </a:t>
            </a:r>
            <a:endParaRPr lang="en-AU" sz="1600" dirty="0" smtClean="0"/>
          </a:p>
          <a:p>
            <a:pPr marL="0" indent="0">
              <a:buNone/>
            </a:pPr>
            <a:r>
              <a:rPr lang="en-AU" sz="1600" dirty="0"/>
              <a:t>	</a:t>
            </a:r>
            <a:r>
              <a:rPr lang="en-AU" sz="1600" dirty="0" smtClean="0"/>
              <a:t>private </a:t>
            </a:r>
            <a:r>
              <a:rPr lang="en-AU" sz="1600" dirty="0" err="1"/>
              <a:t>int</a:t>
            </a:r>
            <a:r>
              <a:rPr lang="en-AU" sz="1600" dirty="0"/>
              <a:t> radius; </a:t>
            </a:r>
            <a:endParaRPr lang="en-AU" sz="1600" dirty="0" smtClean="0"/>
          </a:p>
          <a:p>
            <a:pPr marL="0" indent="0">
              <a:buNone/>
            </a:pPr>
            <a:r>
              <a:rPr lang="en-AU" sz="1600" dirty="0"/>
              <a:t>	</a:t>
            </a:r>
            <a:r>
              <a:rPr lang="en-AU" sz="1600" dirty="0" smtClean="0"/>
              <a:t>// </a:t>
            </a:r>
            <a:r>
              <a:rPr lang="en-AU" sz="1600" dirty="0"/>
              <a:t>Constructor</a:t>
            </a:r>
            <a:r>
              <a:rPr lang="en-AU" sz="1600" dirty="0"/>
              <a:t> </a:t>
            </a:r>
            <a:endParaRPr lang="en-AU" sz="1600" dirty="0" smtClean="0"/>
          </a:p>
          <a:p>
            <a:pPr marL="0" indent="0">
              <a:buNone/>
            </a:pPr>
            <a:r>
              <a:rPr lang="en-AU" sz="1600" dirty="0"/>
              <a:t>	</a:t>
            </a:r>
            <a:r>
              <a:rPr lang="en-AU" sz="1600" dirty="0" smtClean="0"/>
              <a:t>public </a:t>
            </a:r>
            <a:r>
              <a:rPr lang="en-AU" sz="1600" dirty="0" err="1"/>
              <a:t>MovableCircle</a:t>
            </a:r>
            <a:r>
              <a:rPr lang="en-AU" sz="1600" dirty="0"/>
              <a:t>(</a:t>
            </a:r>
            <a:r>
              <a:rPr lang="en-AU" sz="1600" dirty="0" err="1"/>
              <a:t>int</a:t>
            </a:r>
            <a:r>
              <a:rPr lang="en-AU" sz="1600" dirty="0"/>
              <a:t> x, </a:t>
            </a:r>
            <a:r>
              <a:rPr lang="en-AU" sz="1600" dirty="0" err="1"/>
              <a:t>int</a:t>
            </a:r>
            <a:r>
              <a:rPr lang="en-AU" sz="1600" dirty="0"/>
              <a:t> y, </a:t>
            </a:r>
            <a:r>
              <a:rPr lang="en-AU" sz="1600" dirty="0" err="1"/>
              <a:t>int</a:t>
            </a:r>
            <a:r>
              <a:rPr lang="en-AU" sz="1600" dirty="0"/>
              <a:t> </a:t>
            </a:r>
            <a:r>
              <a:rPr lang="en-AU" sz="1600" dirty="0" err="1"/>
              <a:t>xSpeed</a:t>
            </a:r>
            <a:r>
              <a:rPr lang="en-AU" sz="1600" dirty="0"/>
              <a:t>, </a:t>
            </a:r>
            <a:r>
              <a:rPr lang="en-AU" sz="1600" dirty="0" err="1"/>
              <a:t>int</a:t>
            </a:r>
            <a:r>
              <a:rPr lang="en-AU" sz="1600" dirty="0"/>
              <a:t> </a:t>
            </a:r>
            <a:r>
              <a:rPr lang="en-AU" sz="1600" dirty="0" err="1"/>
              <a:t>ySpeed</a:t>
            </a:r>
            <a:r>
              <a:rPr lang="en-AU" sz="1600" dirty="0"/>
              <a:t>, </a:t>
            </a:r>
            <a:r>
              <a:rPr lang="en-AU" sz="1600" dirty="0" err="1"/>
              <a:t>int</a:t>
            </a:r>
            <a:r>
              <a:rPr lang="en-AU" sz="1600" dirty="0"/>
              <a:t> radius) </a:t>
            </a:r>
            <a:r>
              <a:rPr lang="en-AU" sz="1600" dirty="0" smtClean="0"/>
              <a:t>{</a:t>
            </a:r>
          </a:p>
          <a:p>
            <a:pPr marL="0" indent="0">
              <a:buNone/>
            </a:pPr>
            <a:r>
              <a:rPr lang="en-AU" sz="1600" dirty="0" smtClean="0"/>
              <a:t>	// </a:t>
            </a:r>
            <a:r>
              <a:rPr lang="en-AU" sz="1600" dirty="0"/>
              <a:t>Call the </a:t>
            </a:r>
            <a:r>
              <a:rPr lang="en-AU" sz="1600" dirty="0" err="1"/>
              <a:t>MovablePoint's</a:t>
            </a:r>
            <a:r>
              <a:rPr lang="en-AU" sz="1600" dirty="0"/>
              <a:t> constructor to allocate the </a:t>
            </a:r>
            <a:r>
              <a:rPr lang="en-AU" sz="1600" dirty="0" err="1"/>
              <a:t>center</a:t>
            </a:r>
            <a:r>
              <a:rPr lang="en-AU" sz="1600" dirty="0"/>
              <a:t> instance.</a:t>
            </a:r>
            <a:r>
              <a:rPr lang="en-AU" sz="1600" dirty="0"/>
              <a:t> </a:t>
            </a:r>
            <a:endParaRPr lang="en-AU" sz="1600" dirty="0" smtClean="0"/>
          </a:p>
          <a:p>
            <a:pPr marL="0" indent="0">
              <a:buNone/>
            </a:pPr>
            <a:r>
              <a:rPr lang="en-AU" sz="1600" dirty="0" smtClean="0"/>
              <a:t>	</a:t>
            </a:r>
            <a:r>
              <a:rPr lang="en-AU" sz="1600" dirty="0" err="1" smtClean="0"/>
              <a:t>center</a:t>
            </a:r>
            <a:r>
              <a:rPr lang="en-AU" sz="1600" dirty="0" smtClean="0"/>
              <a:t> </a:t>
            </a:r>
            <a:r>
              <a:rPr lang="en-AU" sz="1600" dirty="0"/>
              <a:t>= new </a:t>
            </a:r>
            <a:r>
              <a:rPr lang="en-AU" sz="1600" dirty="0" err="1"/>
              <a:t>MovablePoint</a:t>
            </a:r>
            <a:r>
              <a:rPr lang="en-AU" sz="1600" dirty="0"/>
              <a:t>(x, y, </a:t>
            </a:r>
            <a:r>
              <a:rPr lang="en-AU" sz="1600" dirty="0" err="1"/>
              <a:t>xSpeed</a:t>
            </a:r>
            <a:r>
              <a:rPr lang="en-AU" sz="1600" dirty="0"/>
              <a:t>, </a:t>
            </a:r>
            <a:r>
              <a:rPr lang="en-AU" sz="1600" dirty="0" err="1"/>
              <a:t>ySpeed</a:t>
            </a:r>
            <a:r>
              <a:rPr lang="en-AU" sz="1600" dirty="0"/>
              <a:t>); ...... } </a:t>
            </a:r>
            <a:endParaRPr lang="en-AU" sz="1600" dirty="0" smtClean="0"/>
          </a:p>
          <a:p>
            <a:pPr marL="0" indent="0">
              <a:buNone/>
            </a:pPr>
            <a:r>
              <a:rPr lang="en-AU" sz="1600" dirty="0" smtClean="0"/>
              <a:t>	..... </a:t>
            </a:r>
            <a:r>
              <a:rPr lang="en-AU" sz="1600" dirty="0"/>
              <a:t>// Implement abstract methods declared in the interface Movable</a:t>
            </a:r>
            <a:r>
              <a:rPr lang="en-AU" sz="1600" dirty="0"/>
              <a:t> </a:t>
            </a:r>
            <a:r>
              <a:rPr lang="en-AU" sz="1600" dirty="0" smtClean="0"/>
              <a:t>	@</a:t>
            </a:r>
            <a:r>
              <a:rPr lang="en-AU" sz="1600" dirty="0"/>
              <a:t>Override </a:t>
            </a:r>
            <a:endParaRPr lang="en-AU" sz="1600" dirty="0" smtClean="0"/>
          </a:p>
          <a:p>
            <a:pPr marL="0" indent="0">
              <a:buNone/>
            </a:pPr>
            <a:r>
              <a:rPr lang="en-AU" sz="1600" dirty="0" smtClean="0"/>
              <a:t>	public </a:t>
            </a:r>
            <a:r>
              <a:rPr lang="en-AU" sz="1600" dirty="0"/>
              <a:t>void </a:t>
            </a:r>
            <a:r>
              <a:rPr lang="en-AU" sz="1600" dirty="0" err="1"/>
              <a:t>moveUp</a:t>
            </a:r>
            <a:r>
              <a:rPr lang="en-AU" sz="1600" dirty="0"/>
              <a:t>() { </a:t>
            </a:r>
            <a:r>
              <a:rPr lang="en-AU" sz="1600" dirty="0" err="1"/>
              <a:t>center.y</a:t>
            </a:r>
            <a:r>
              <a:rPr lang="en-AU" sz="1600" dirty="0"/>
              <a:t> -= </a:t>
            </a:r>
            <a:r>
              <a:rPr lang="en-AU" sz="1600" dirty="0" err="1"/>
              <a:t>center.ySpeed</a:t>
            </a:r>
            <a:r>
              <a:rPr lang="en-AU" sz="1600" dirty="0"/>
              <a:t>; } ...... </a:t>
            </a:r>
            <a:endParaRPr lang="en-AU" sz="1600" dirty="0" smtClean="0"/>
          </a:p>
          <a:p>
            <a:pPr marL="0" indent="0">
              <a:buNone/>
            </a:pPr>
            <a:r>
              <a:rPr lang="en-AU" sz="1600" dirty="0"/>
              <a:t> </a:t>
            </a:r>
            <a:r>
              <a:rPr lang="en-AU" sz="1600" dirty="0" smtClean="0"/>
              <a:t>     }</a:t>
            </a:r>
            <a:endParaRPr lang="en-AU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2E445E5-592B-47AD-B1A8-A9B183F0BC90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638045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Main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AU" sz="2400" dirty="0"/>
              <a:t> </a:t>
            </a:r>
            <a:r>
              <a:rPr lang="en-AU" sz="2400" dirty="0" smtClean="0"/>
              <a:t>   Movable </a:t>
            </a:r>
            <a:r>
              <a:rPr lang="en-AU" sz="2400" dirty="0"/>
              <a:t>m1 = new </a:t>
            </a:r>
            <a:r>
              <a:rPr lang="en-AU" sz="2400" dirty="0" err="1"/>
              <a:t>MovablePoint</a:t>
            </a:r>
            <a:r>
              <a:rPr lang="en-AU" sz="2400" dirty="0"/>
              <a:t>(5, 6, 10); </a:t>
            </a:r>
            <a:endParaRPr lang="en-AU" sz="2400" dirty="0" smtClean="0"/>
          </a:p>
          <a:p>
            <a:pPr marL="0" indent="0">
              <a:buNone/>
            </a:pPr>
            <a:r>
              <a:rPr lang="en-AU" sz="2400" dirty="0"/>
              <a:t> </a:t>
            </a:r>
            <a:r>
              <a:rPr lang="en-AU" sz="2400" dirty="0" smtClean="0"/>
              <a:t>   // </a:t>
            </a:r>
            <a:r>
              <a:rPr lang="en-AU" sz="2400" dirty="0"/>
              <a:t>upcast</a:t>
            </a:r>
            <a:r>
              <a:rPr lang="en-AU" sz="2400" dirty="0"/>
              <a:t> </a:t>
            </a:r>
            <a:r>
              <a:rPr lang="en-AU" sz="2400" dirty="0" err="1"/>
              <a:t>System.out.println</a:t>
            </a:r>
            <a:r>
              <a:rPr lang="en-AU" sz="2400" dirty="0"/>
              <a:t>(m1); </a:t>
            </a:r>
            <a:endParaRPr lang="en-AU" sz="2400" dirty="0" smtClean="0"/>
          </a:p>
          <a:p>
            <a:pPr marL="0" indent="0">
              <a:buNone/>
            </a:pPr>
            <a:r>
              <a:rPr lang="en-AU" sz="2400" dirty="0"/>
              <a:t> </a:t>
            </a:r>
            <a:r>
              <a:rPr lang="en-AU" sz="2400" dirty="0" smtClean="0"/>
              <a:t>   m1.moveLeft</a:t>
            </a:r>
            <a:r>
              <a:rPr lang="en-AU" sz="2400" dirty="0"/>
              <a:t>(); </a:t>
            </a:r>
            <a:endParaRPr lang="en-AU" sz="2400" dirty="0" smtClean="0"/>
          </a:p>
          <a:p>
            <a:pPr marL="0" indent="0">
              <a:buNone/>
            </a:pPr>
            <a:r>
              <a:rPr lang="en-AU" sz="2400" dirty="0" smtClean="0"/>
              <a:t>    </a:t>
            </a:r>
            <a:r>
              <a:rPr lang="en-AU" sz="2400" dirty="0" err="1" smtClean="0"/>
              <a:t>System.out.println</a:t>
            </a:r>
            <a:r>
              <a:rPr lang="en-AU" sz="2400" dirty="0" smtClean="0"/>
              <a:t>(m1</a:t>
            </a:r>
            <a:r>
              <a:rPr lang="en-AU" sz="2400" dirty="0"/>
              <a:t>); </a:t>
            </a:r>
            <a:endParaRPr lang="en-AU" sz="2400" dirty="0" smtClean="0"/>
          </a:p>
          <a:p>
            <a:pPr marL="0" indent="0">
              <a:buNone/>
            </a:pPr>
            <a:r>
              <a:rPr lang="en-AU" sz="2400" dirty="0"/>
              <a:t> </a:t>
            </a:r>
            <a:r>
              <a:rPr lang="en-AU" sz="2400" dirty="0" smtClean="0"/>
              <a:t>   Movable </a:t>
            </a:r>
            <a:r>
              <a:rPr lang="en-AU" sz="2400" dirty="0"/>
              <a:t>m2 = new </a:t>
            </a:r>
            <a:r>
              <a:rPr lang="en-AU" sz="2400" dirty="0" err="1"/>
              <a:t>MovableCircle</a:t>
            </a:r>
            <a:r>
              <a:rPr lang="en-AU" sz="2400" dirty="0"/>
              <a:t>(2, 1, 2, 20); </a:t>
            </a:r>
            <a:endParaRPr lang="en-AU" sz="2400" dirty="0" smtClean="0"/>
          </a:p>
          <a:p>
            <a:pPr marL="0" indent="0">
              <a:buNone/>
            </a:pPr>
            <a:r>
              <a:rPr lang="en-AU" sz="2400" dirty="0"/>
              <a:t> </a:t>
            </a:r>
            <a:r>
              <a:rPr lang="en-AU" sz="2400" dirty="0" smtClean="0"/>
              <a:t>    // </a:t>
            </a:r>
            <a:r>
              <a:rPr lang="en-AU" sz="2400" dirty="0"/>
              <a:t>upcast</a:t>
            </a:r>
            <a:r>
              <a:rPr lang="en-AU" sz="2400" dirty="0"/>
              <a:t> </a:t>
            </a:r>
            <a:r>
              <a:rPr lang="en-AU" sz="2400" dirty="0" err="1"/>
              <a:t>System.out.println</a:t>
            </a:r>
            <a:r>
              <a:rPr lang="en-AU" sz="2400" dirty="0"/>
              <a:t>(m2); </a:t>
            </a:r>
            <a:endParaRPr lang="en-AU" sz="2400" dirty="0" smtClean="0"/>
          </a:p>
          <a:p>
            <a:pPr marL="0" indent="0">
              <a:buNone/>
            </a:pPr>
            <a:r>
              <a:rPr lang="en-AU" sz="2400" dirty="0"/>
              <a:t> </a:t>
            </a:r>
            <a:r>
              <a:rPr lang="en-AU" sz="2400" dirty="0" smtClean="0"/>
              <a:t>    m2.moveRight</a:t>
            </a:r>
            <a:r>
              <a:rPr lang="en-AU" sz="2400" dirty="0"/>
              <a:t>(); </a:t>
            </a:r>
            <a:endParaRPr lang="en-AU" sz="2400" dirty="0" smtClean="0"/>
          </a:p>
          <a:p>
            <a:pPr marL="0" indent="0">
              <a:buNone/>
            </a:pPr>
            <a:r>
              <a:rPr lang="en-AU" sz="2400" dirty="0"/>
              <a:t> </a:t>
            </a:r>
            <a:r>
              <a:rPr lang="en-AU" sz="2400" dirty="0" smtClean="0"/>
              <a:t>    </a:t>
            </a:r>
            <a:r>
              <a:rPr lang="en-AU" sz="2400" dirty="0" err="1" smtClean="0"/>
              <a:t>System.out.println</a:t>
            </a:r>
            <a:r>
              <a:rPr lang="en-AU" sz="2400" dirty="0" smtClean="0"/>
              <a:t>(m2</a:t>
            </a:r>
            <a:r>
              <a:rPr lang="en-AU" sz="2400" dirty="0"/>
              <a:t>);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2E445E5-592B-47AD-B1A8-A9B183F0BC90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423003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err="1" smtClean="0"/>
              <a:t>Studi</a:t>
            </a:r>
            <a:r>
              <a:rPr lang="en-AU" dirty="0" smtClean="0"/>
              <a:t> </a:t>
            </a:r>
            <a:r>
              <a:rPr lang="en-AU" dirty="0" err="1" smtClean="0"/>
              <a:t>Kasus</a:t>
            </a:r>
            <a:r>
              <a:rPr lang="en-AU" dirty="0" smtClean="0"/>
              <a:t> 4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2E445E5-592B-47AD-B1A8-A9B183F0BC90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pic>
        <p:nvPicPr>
          <p:cNvPr id="4098" name="Picture 2" descr="ExerciseOOP_MovableRectangle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1676400"/>
            <a:ext cx="5133975" cy="38766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952802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r>
              <a:rPr lang="en-US" smtClean="0"/>
              <a:t>Topik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dirty="0" smtClean="0"/>
              <a:t>Abstract Class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Interface</a:t>
            </a:r>
          </a:p>
          <a:p>
            <a:pPr eaLnBrk="1" hangingPunct="1">
              <a:lnSpc>
                <a:spcPct val="90000"/>
              </a:lnSpc>
            </a:pPr>
            <a:endParaRPr lang="en-US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eaLnBrk="1" hangingPunct="1"/>
            <a:endParaRPr lang="en-US" dirty="0" smtClean="0"/>
          </a:p>
          <a:p>
            <a:pPr algn="ctr" eaLnBrk="1" hangingPunct="1">
              <a:buFontTx/>
              <a:buNone/>
            </a:pPr>
            <a:r>
              <a:rPr lang="en-US" dirty="0" err="1" smtClean="0"/>
              <a:t>Bekerja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Interface </a:t>
            </a:r>
            <a:r>
              <a:rPr lang="en-US" dirty="0" err="1" smtClean="0"/>
              <a:t>dan</a:t>
            </a:r>
            <a:r>
              <a:rPr lang="en-US" dirty="0" smtClean="0"/>
              <a:t> Abstract Class</a:t>
            </a:r>
            <a:endParaRPr lang="id-ID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2400" dirty="0" err="1"/>
              <a:t>Bekerja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Interface 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/>
              <a:t>Abstract </a:t>
            </a:r>
            <a:r>
              <a:rPr lang="en-US" sz="2400" dirty="0" smtClean="0"/>
              <a:t>Class </a:t>
            </a:r>
            <a:br>
              <a:rPr lang="en-US" sz="2400" dirty="0" smtClean="0"/>
            </a:br>
            <a:r>
              <a:rPr lang="en-US" sz="2400" dirty="0" smtClean="0"/>
              <a:t>(</a:t>
            </a:r>
            <a:r>
              <a:rPr lang="en-US" sz="2400" dirty="0" err="1" smtClean="0"/>
              <a:t>Studi</a:t>
            </a:r>
            <a:r>
              <a:rPr lang="en-US" sz="2400" dirty="0" smtClean="0"/>
              <a:t> </a:t>
            </a:r>
            <a:r>
              <a:rPr lang="en-US" sz="2400" dirty="0" err="1" smtClean="0"/>
              <a:t>Kasus</a:t>
            </a:r>
            <a:r>
              <a:rPr lang="en-US" sz="2400" dirty="0" smtClean="0"/>
              <a:t> 1)</a:t>
            </a:r>
            <a:endParaRPr lang="id-ID" sz="2400" dirty="0"/>
          </a:p>
        </p:txBody>
      </p:sp>
      <p:sp>
        <p:nvSpPr>
          <p:cNvPr id="1331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en-US" sz="2800" smtClean="0"/>
              <a:t>Pada latihan ini akan dibuat hirarki dari hewan dengan abstract class </a:t>
            </a:r>
            <a:r>
              <a:rPr lang="en-US" sz="2800" smtClean="0">
                <a:solidFill>
                  <a:schemeClr val="hlink"/>
                </a:solidFill>
                <a:latin typeface="Courier New" pitchFamily="49" charset="0"/>
              </a:rPr>
              <a:t>Animal</a:t>
            </a:r>
            <a:r>
              <a:rPr lang="en-US" sz="2800" smtClean="0"/>
              <a:t> sebagai root. Beberapa class hewan akan dibuat dengan mengimplementasikan suatu interface </a:t>
            </a:r>
            <a:r>
              <a:rPr lang="en-US" sz="2800" smtClean="0">
                <a:solidFill>
                  <a:schemeClr val="hlink"/>
                </a:solidFill>
                <a:latin typeface="Courier New" pitchFamily="49" charset="0"/>
              </a:rPr>
              <a:t>Pet</a:t>
            </a:r>
            <a:r>
              <a:rPr lang="en-US" sz="2800" smtClean="0"/>
              <a:t>.</a:t>
            </a:r>
          </a:p>
          <a:p>
            <a:pPr marL="0" indent="0" eaLnBrk="1" hangingPunct="1">
              <a:buFontTx/>
              <a:buNone/>
            </a:pPr>
            <a:r>
              <a:rPr lang="en-US" sz="2800" smtClean="0"/>
              <a:t>Hal yang harus dilakukan adalah mendefinisikan method-method dan melakukan polymorphism.</a:t>
            </a:r>
            <a:endParaRPr lang="id-ID" sz="280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r>
              <a:rPr lang="en-US" smtClean="0"/>
              <a:t>UML Diagram</a:t>
            </a:r>
            <a:endParaRPr lang="id-ID" smtClean="0"/>
          </a:p>
        </p:txBody>
      </p:sp>
      <p:graphicFrame>
        <p:nvGraphicFramePr>
          <p:cNvPr id="1026" name="Object 3"/>
          <p:cNvGraphicFramePr>
            <a:graphicFrameLocks noGrp="1" noChangeAspect="1"/>
          </p:cNvGraphicFramePr>
          <p:nvPr>
            <p:ph sz="quarter" idx="1"/>
          </p:nvPr>
        </p:nvGraphicFramePr>
        <p:xfrm>
          <a:off x="990600" y="990600"/>
          <a:ext cx="7234237" cy="4929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7" name="Bitmap Image" r:id="rId4" imgW="5439534" imgH="3704762" progId="PBrush">
                  <p:embed/>
                </p:oleObj>
              </mc:Choice>
              <mc:Fallback>
                <p:oleObj name="Bitmap Image" r:id="rId4" imgW="5439534" imgH="3704762" progId="PBrush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990600"/>
                        <a:ext cx="7234237" cy="49291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457200"/>
            <a:ext cx="8153400" cy="990600"/>
          </a:xfrm>
        </p:spPr>
        <p:txBody>
          <a:bodyPr/>
          <a:lstStyle/>
          <a:p>
            <a:pPr eaLnBrk="1" hangingPunct="1"/>
            <a:r>
              <a:rPr lang="en-US" sz="2800" dirty="0" err="1" smtClean="0"/>
              <a:t>Membuat</a:t>
            </a:r>
            <a:r>
              <a:rPr lang="en-US" sz="2800" dirty="0" smtClean="0"/>
              <a:t> Class </a:t>
            </a:r>
            <a:r>
              <a:rPr lang="id-ID" sz="2800" dirty="0" smtClean="0"/>
              <a:t>Animal</a:t>
            </a:r>
            <a:r>
              <a:rPr lang="en-US" sz="2800" dirty="0" smtClean="0"/>
              <a:t/>
            </a:r>
            <a:br>
              <a:rPr lang="en-US" sz="2800" dirty="0" smtClean="0"/>
            </a:br>
            <a:endParaRPr lang="id-ID" sz="2800" dirty="0" smtClean="0"/>
          </a:p>
        </p:txBody>
      </p:sp>
      <p:sp>
        <p:nvSpPr>
          <p:cNvPr id="1433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marL="365125" indent="-365125" eaLnBrk="1" hangingPunct="1">
              <a:lnSpc>
                <a:spcPct val="80000"/>
              </a:lnSpc>
            </a:pPr>
            <a:r>
              <a:rPr lang="en-US" sz="2000" dirty="0" smtClean="0"/>
              <a:t>Animal </a:t>
            </a:r>
            <a:r>
              <a:rPr lang="en-US" sz="2000" dirty="0" err="1" smtClean="0"/>
              <a:t>adalah</a:t>
            </a:r>
            <a:r>
              <a:rPr lang="en-US" sz="2000" dirty="0" smtClean="0"/>
              <a:t> </a:t>
            </a:r>
            <a:r>
              <a:rPr lang="id-ID" sz="2000" dirty="0" smtClean="0"/>
              <a:t>abstract superclass </a:t>
            </a:r>
            <a:r>
              <a:rPr lang="en-US" sz="2000" dirty="0" err="1" smtClean="0"/>
              <a:t>dari</a:t>
            </a:r>
            <a:r>
              <a:rPr lang="en-US" sz="2000" dirty="0" smtClean="0"/>
              <a:t> </a:t>
            </a:r>
            <a:r>
              <a:rPr lang="en-US" sz="2000" dirty="0" err="1" smtClean="0"/>
              <a:t>semua</a:t>
            </a:r>
            <a:r>
              <a:rPr lang="en-US" sz="2000" dirty="0" smtClean="0"/>
              <a:t> </a:t>
            </a:r>
            <a:r>
              <a:rPr lang="en-US" sz="2000" dirty="0" err="1" smtClean="0"/>
              <a:t>hewan</a:t>
            </a:r>
            <a:r>
              <a:rPr lang="id-ID" sz="2000" dirty="0" smtClean="0"/>
              <a:t>.</a:t>
            </a:r>
            <a:endParaRPr lang="en-US" sz="2000" dirty="0" smtClean="0"/>
          </a:p>
          <a:p>
            <a:pPr marL="365125" indent="-365125" eaLnBrk="1" hangingPunct="1">
              <a:lnSpc>
                <a:spcPct val="80000"/>
              </a:lnSpc>
            </a:pPr>
            <a:r>
              <a:rPr lang="en-US" sz="2000" dirty="0" err="1" smtClean="0"/>
              <a:t>Buatlah</a:t>
            </a:r>
            <a:r>
              <a:rPr lang="en-US" sz="2000" dirty="0" smtClean="0"/>
              <a:t> </a:t>
            </a:r>
            <a:r>
              <a:rPr lang="id-ID" sz="2000" dirty="0" smtClean="0"/>
              <a:t>protected integer attribute </a:t>
            </a:r>
            <a:r>
              <a:rPr lang="en-US" sz="2000" dirty="0" err="1" smtClean="0"/>
              <a:t>dengan</a:t>
            </a:r>
            <a:r>
              <a:rPr lang="en-US" sz="2000" dirty="0" smtClean="0"/>
              <a:t> </a:t>
            </a:r>
            <a:r>
              <a:rPr lang="en-US" sz="2000" dirty="0" err="1" smtClean="0"/>
              <a:t>nama</a:t>
            </a:r>
            <a:r>
              <a:rPr lang="id-ID" sz="2000" dirty="0" smtClean="0"/>
              <a:t> </a:t>
            </a:r>
            <a:r>
              <a:rPr lang="id-ID" sz="2000" dirty="0" smtClean="0">
                <a:solidFill>
                  <a:schemeClr val="hlink"/>
                </a:solidFill>
                <a:latin typeface="Courier New" pitchFamily="49" charset="0"/>
              </a:rPr>
              <a:t>legs</a:t>
            </a:r>
            <a:r>
              <a:rPr lang="id-ID" sz="2000" dirty="0" smtClean="0"/>
              <a:t>, </a:t>
            </a:r>
            <a:r>
              <a:rPr lang="en-US" sz="2000" dirty="0" err="1" smtClean="0"/>
              <a:t>atribut</a:t>
            </a:r>
            <a:r>
              <a:rPr lang="en-US" sz="2000" dirty="0" smtClean="0"/>
              <a:t> </a:t>
            </a:r>
            <a:r>
              <a:rPr lang="en-US" sz="2000" dirty="0" err="1" smtClean="0"/>
              <a:t>ini</a:t>
            </a:r>
            <a:r>
              <a:rPr lang="en-US" sz="2000" dirty="0" smtClean="0"/>
              <a:t> </a:t>
            </a:r>
            <a:r>
              <a:rPr lang="en-US" sz="2000" dirty="0" err="1" smtClean="0"/>
              <a:t>digunakan</a:t>
            </a:r>
            <a:r>
              <a:rPr lang="en-US" sz="2000" dirty="0" smtClean="0"/>
              <a:t> </a:t>
            </a:r>
            <a:r>
              <a:rPr lang="en-US" sz="2000" dirty="0" err="1" smtClean="0"/>
              <a:t>untuk</a:t>
            </a:r>
            <a:r>
              <a:rPr lang="en-US" sz="2000" dirty="0" smtClean="0"/>
              <a:t> </a:t>
            </a:r>
            <a:r>
              <a:rPr lang="en-US" sz="2000" dirty="0" err="1" smtClean="0"/>
              <a:t>menyimpan</a:t>
            </a:r>
            <a:r>
              <a:rPr lang="en-US" sz="2000" dirty="0" smtClean="0"/>
              <a:t> </a:t>
            </a:r>
            <a:r>
              <a:rPr lang="en-US" sz="2000" dirty="0" err="1" smtClean="0"/>
              <a:t>informasi</a:t>
            </a:r>
            <a:r>
              <a:rPr lang="en-US" sz="2000" dirty="0" smtClean="0"/>
              <a:t> </a:t>
            </a:r>
            <a:r>
              <a:rPr lang="en-US" sz="2000" dirty="0" err="1" smtClean="0"/>
              <a:t>jumlah</a:t>
            </a:r>
            <a:r>
              <a:rPr lang="en-US" sz="2000" dirty="0" smtClean="0"/>
              <a:t> kaki </a:t>
            </a:r>
            <a:r>
              <a:rPr lang="en-US" sz="2000" dirty="0" err="1" smtClean="0"/>
              <a:t>hewan</a:t>
            </a:r>
            <a:r>
              <a:rPr lang="id-ID" sz="2000" dirty="0" smtClean="0"/>
              <a:t>. </a:t>
            </a:r>
          </a:p>
          <a:p>
            <a:pPr marL="365125" indent="-365125" eaLnBrk="1" hangingPunct="1">
              <a:lnSpc>
                <a:spcPct val="80000"/>
              </a:lnSpc>
            </a:pPr>
            <a:r>
              <a:rPr lang="en-US" sz="2000" dirty="0" err="1" smtClean="0"/>
              <a:t>Buatlah</a:t>
            </a:r>
            <a:r>
              <a:rPr lang="id-ID" sz="2000" dirty="0" smtClean="0"/>
              <a:t> protected constructor </a:t>
            </a:r>
            <a:r>
              <a:rPr lang="en-US" sz="2000" dirty="0" smtClean="0"/>
              <a:t>yang </a:t>
            </a:r>
            <a:r>
              <a:rPr lang="en-US" sz="2000" dirty="0" err="1" smtClean="0"/>
              <a:t>digunakan</a:t>
            </a:r>
            <a:r>
              <a:rPr lang="en-US" sz="2000" dirty="0" smtClean="0"/>
              <a:t> </a:t>
            </a:r>
            <a:r>
              <a:rPr lang="en-US" sz="2000" dirty="0" err="1" smtClean="0"/>
              <a:t>untuk</a:t>
            </a:r>
            <a:r>
              <a:rPr lang="en-US" sz="2000" dirty="0" smtClean="0"/>
              <a:t> </a:t>
            </a:r>
            <a:r>
              <a:rPr lang="en-US" sz="2000" dirty="0" err="1" smtClean="0"/>
              <a:t>menginisialisasi</a:t>
            </a:r>
            <a:r>
              <a:rPr lang="en-US" sz="2000" dirty="0" smtClean="0"/>
              <a:t> </a:t>
            </a:r>
            <a:r>
              <a:rPr lang="en-US" sz="2000" dirty="0" err="1" smtClean="0"/>
              <a:t>variabel</a:t>
            </a:r>
            <a:r>
              <a:rPr lang="en-US" sz="2000" dirty="0" smtClean="0"/>
              <a:t> </a:t>
            </a:r>
            <a:r>
              <a:rPr lang="en-US" sz="2000" dirty="0" smtClean="0">
                <a:solidFill>
                  <a:schemeClr val="hlink"/>
                </a:solidFill>
                <a:latin typeface="Courier New" pitchFamily="49" charset="0"/>
              </a:rPr>
              <a:t>legs</a:t>
            </a:r>
            <a:r>
              <a:rPr lang="id-ID" sz="2000" dirty="0" smtClean="0"/>
              <a:t>. </a:t>
            </a:r>
          </a:p>
          <a:p>
            <a:pPr marL="365125" indent="-365125" eaLnBrk="1" hangingPunct="1">
              <a:lnSpc>
                <a:spcPct val="80000"/>
              </a:lnSpc>
            </a:pPr>
            <a:r>
              <a:rPr lang="en-US" sz="2000" dirty="0" err="1" smtClean="0"/>
              <a:t>Buatlah</a:t>
            </a:r>
            <a:r>
              <a:rPr lang="en-US" sz="2000" dirty="0" smtClean="0"/>
              <a:t> </a:t>
            </a:r>
            <a:r>
              <a:rPr lang="id-ID" sz="2000" dirty="0" smtClean="0"/>
              <a:t>abstract method </a:t>
            </a:r>
            <a:r>
              <a:rPr lang="id-ID" sz="2000" dirty="0" smtClean="0">
                <a:solidFill>
                  <a:schemeClr val="hlink"/>
                </a:solidFill>
                <a:latin typeface="Courier New" pitchFamily="49" charset="0"/>
              </a:rPr>
              <a:t>eat</a:t>
            </a:r>
            <a:r>
              <a:rPr lang="id-ID" sz="2000" dirty="0" smtClean="0"/>
              <a:t>. </a:t>
            </a:r>
          </a:p>
          <a:p>
            <a:pPr marL="365125" indent="-365125" eaLnBrk="1" hangingPunct="1">
              <a:lnSpc>
                <a:spcPct val="80000"/>
              </a:lnSpc>
            </a:pPr>
            <a:r>
              <a:rPr lang="en-US" sz="2000" dirty="0" err="1" smtClean="0"/>
              <a:t>Buatlah</a:t>
            </a:r>
            <a:r>
              <a:rPr lang="en-US" sz="2000" dirty="0" smtClean="0"/>
              <a:t> c</a:t>
            </a:r>
            <a:r>
              <a:rPr lang="id-ID" sz="2000" dirty="0" smtClean="0"/>
              <a:t>oncrete method </a:t>
            </a:r>
            <a:r>
              <a:rPr lang="id-ID" sz="2000" dirty="0" smtClean="0">
                <a:solidFill>
                  <a:schemeClr val="hlink"/>
                </a:solidFill>
                <a:latin typeface="Courier New" pitchFamily="49" charset="0"/>
              </a:rPr>
              <a:t>walk</a:t>
            </a:r>
            <a:r>
              <a:rPr lang="id-ID" sz="2000" dirty="0" smtClean="0"/>
              <a:t> </a:t>
            </a:r>
            <a:r>
              <a:rPr lang="en-US" sz="2000" dirty="0" smtClean="0"/>
              <a:t>yang </a:t>
            </a:r>
            <a:r>
              <a:rPr lang="en-US" sz="2000" dirty="0" err="1" smtClean="0"/>
              <a:t>digunakan</a:t>
            </a:r>
            <a:r>
              <a:rPr lang="en-US" sz="2000" dirty="0" smtClean="0"/>
              <a:t> </a:t>
            </a:r>
            <a:r>
              <a:rPr lang="en-US" sz="2000" dirty="0" err="1" smtClean="0"/>
              <a:t>untuk</a:t>
            </a:r>
            <a:r>
              <a:rPr lang="en-US" sz="2000" dirty="0" smtClean="0"/>
              <a:t> </a:t>
            </a:r>
            <a:r>
              <a:rPr lang="en-US" sz="2000" dirty="0" err="1" smtClean="0"/>
              <a:t>menampilkan</a:t>
            </a:r>
            <a:r>
              <a:rPr lang="en-US" sz="2000" dirty="0" smtClean="0"/>
              <a:t> </a:t>
            </a:r>
            <a:r>
              <a:rPr lang="en-US" sz="2000" dirty="0" err="1" smtClean="0"/>
              <a:t>tulisan</a:t>
            </a:r>
            <a:r>
              <a:rPr lang="en-US" sz="2000" dirty="0" smtClean="0"/>
              <a:t> </a:t>
            </a:r>
            <a:r>
              <a:rPr lang="en-US" sz="2000" dirty="0" err="1" smtClean="0"/>
              <a:t>tentang</a:t>
            </a:r>
            <a:r>
              <a:rPr lang="en-US" sz="2000" dirty="0" smtClean="0"/>
              <a:t> </a:t>
            </a:r>
            <a:r>
              <a:rPr lang="en-US" sz="2000" dirty="0" err="1" smtClean="0"/>
              <a:t>bagaimana</a:t>
            </a:r>
            <a:r>
              <a:rPr lang="en-US" sz="2000" dirty="0" smtClean="0"/>
              <a:t> </a:t>
            </a:r>
            <a:r>
              <a:rPr lang="en-US" sz="2000" dirty="0" err="1" smtClean="0"/>
              <a:t>hewan</a:t>
            </a:r>
            <a:r>
              <a:rPr lang="en-US" sz="2000" dirty="0" smtClean="0"/>
              <a:t> </a:t>
            </a:r>
            <a:r>
              <a:rPr lang="en-US" sz="2000" dirty="0" err="1" smtClean="0"/>
              <a:t>berjalan</a:t>
            </a:r>
            <a:r>
              <a:rPr lang="en-US" sz="2000" dirty="0" smtClean="0"/>
              <a:t>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jumlah</a:t>
            </a:r>
            <a:r>
              <a:rPr lang="en-US" sz="2000" dirty="0" smtClean="0"/>
              <a:t> kaki </a:t>
            </a:r>
            <a:r>
              <a:rPr lang="en-US" sz="2000" dirty="0" err="1" smtClean="0"/>
              <a:t>hewan</a:t>
            </a:r>
            <a:r>
              <a:rPr lang="en-US" sz="2000" dirty="0" smtClean="0"/>
              <a:t> </a:t>
            </a:r>
            <a:r>
              <a:rPr lang="en-US" sz="2000" dirty="0" err="1" smtClean="0"/>
              <a:t>tersebut</a:t>
            </a:r>
            <a:r>
              <a:rPr lang="id-ID" sz="2000" dirty="0" smtClean="0"/>
              <a:t> (</a:t>
            </a:r>
            <a:r>
              <a:rPr lang="en-US" sz="2000" dirty="0" err="1" smtClean="0"/>
              <a:t>misal</a:t>
            </a:r>
            <a:r>
              <a:rPr lang="en-US" sz="2000" dirty="0" smtClean="0"/>
              <a:t>: </a:t>
            </a:r>
            <a:r>
              <a:rPr lang="en-US" sz="2000" dirty="0" err="1" smtClean="0"/>
              <a:t>hewan</a:t>
            </a:r>
            <a:r>
              <a:rPr lang="en-US" sz="2000" dirty="0" smtClean="0"/>
              <a:t> </a:t>
            </a:r>
            <a:r>
              <a:rPr lang="en-US" sz="2000" dirty="0" err="1" smtClean="0"/>
              <a:t>ini</a:t>
            </a:r>
            <a:r>
              <a:rPr lang="en-US" sz="2000" dirty="0" smtClean="0"/>
              <a:t> </a:t>
            </a:r>
            <a:r>
              <a:rPr lang="en-US" sz="2000" dirty="0" err="1" smtClean="0"/>
              <a:t>berjalan</a:t>
            </a:r>
            <a:r>
              <a:rPr lang="en-US" sz="2000" dirty="0" smtClean="0"/>
              <a:t> </a:t>
            </a:r>
            <a:r>
              <a:rPr lang="en-US" sz="2000" dirty="0" err="1" smtClean="0"/>
              <a:t>dengan</a:t>
            </a:r>
            <a:r>
              <a:rPr lang="en-US" sz="2000" dirty="0" smtClean="0"/>
              <a:t> </a:t>
            </a:r>
            <a:r>
              <a:rPr lang="en-US" sz="2000" dirty="0" smtClean="0">
                <a:solidFill>
                  <a:schemeClr val="hlink"/>
                </a:solidFill>
              </a:rPr>
              <a:t>4</a:t>
            </a:r>
            <a:r>
              <a:rPr lang="en-US" sz="2000" dirty="0" smtClean="0"/>
              <a:t> kaki</a:t>
            </a:r>
            <a:r>
              <a:rPr lang="id-ID" sz="2000" dirty="0" smtClean="0"/>
              <a:t>).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r>
              <a:rPr lang="en-US" smtClean="0"/>
              <a:t>Membuat Class</a:t>
            </a:r>
            <a:r>
              <a:rPr lang="id-ID" smtClean="0"/>
              <a:t> Spider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marL="609600" indent="-609600" eaLnBrk="1" hangingPunct="1">
              <a:lnSpc>
                <a:spcPct val="80000"/>
              </a:lnSpc>
            </a:pPr>
            <a:r>
              <a:rPr lang="en-US" sz="2800" smtClean="0"/>
              <a:t>Class </a:t>
            </a:r>
            <a:r>
              <a:rPr lang="id-ID" sz="2800" smtClean="0">
                <a:solidFill>
                  <a:schemeClr val="hlink"/>
                </a:solidFill>
                <a:latin typeface="Courier New" pitchFamily="49" charset="0"/>
              </a:rPr>
              <a:t>Spider</a:t>
            </a:r>
            <a:r>
              <a:rPr lang="id-ID" sz="2800" smtClean="0"/>
              <a:t> </a:t>
            </a:r>
            <a:r>
              <a:rPr lang="en-US" sz="2800" smtClean="0"/>
              <a:t>merupakan anak dari class </a:t>
            </a:r>
            <a:r>
              <a:rPr lang="id-ID" sz="2800" smtClean="0"/>
              <a:t>Animal. </a:t>
            </a:r>
          </a:p>
          <a:p>
            <a:pPr marL="609600" indent="-609600" eaLnBrk="1" hangingPunct="1">
              <a:lnSpc>
                <a:spcPct val="80000"/>
              </a:lnSpc>
            </a:pPr>
            <a:r>
              <a:rPr lang="en-US" sz="2800" smtClean="0"/>
              <a:t>Buatlah </a:t>
            </a:r>
            <a:r>
              <a:rPr lang="id-ID" sz="2800" smtClean="0"/>
              <a:t>constructor </a:t>
            </a:r>
            <a:r>
              <a:rPr lang="en-US" sz="2800" smtClean="0"/>
              <a:t>yang digunakan untuk memanggil </a:t>
            </a:r>
            <a:r>
              <a:rPr lang="id-ID" sz="2800" smtClean="0"/>
              <a:t>superclass constructor</a:t>
            </a:r>
            <a:r>
              <a:rPr lang="en-US" sz="2800" smtClean="0"/>
              <a:t>, constructor ini juga digunakan untuk menginisialisasi jumlah kaki </a:t>
            </a:r>
            <a:r>
              <a:rPr lang="id-ID" sz="2800" smtClean="0"/>
              <a:t>spider</a:t>
            </a:r>
            <a:r>
              <a:rPr lang="en-US" sz="2800" smtClean="0"/>
              <a:t> (kita tahu bahwa semua spider pasti mempunyai kaki sebanyak </a:t>
            </a:r>
            <a:r>
              <a:rPr lang="en-US" sz="2800" smtClean="0">
                <a:solidFill>
                  <a:schemeClr val="hlink"/>
                </a:solidFill>
              </a:rPr>
              <a:t>8</a:t>
            </a:r>
            <a:r>
              <a:rPr lang="en-US" sz="2800" smtClean="0"/>
              <a:t> buah</a:t>
            </a:r>
            <a:r>
              <a:rPr lang="id-ID" sz="2800" smtClean="0"/>
              <a:t>. </a:t>
            </a:r>
          </a:p>
          <a:p>
            <a:pPr marL="609600" indent="-609600" eaLnBrk="1" hangingPunct="1">
              <a:lnSpc>
                <a:spcPct val="80000"/>
              </a:lnSpc>
            </a:pPr>
            <a:r>
              <a:rPr lang="id-ID" sz="2800" smtClean="0"/>
              <a:t>Implement</a:t>
            </a:r>
            <a:r>
              <a:rPr lang="en-US" sz="2800" smtClean="0"/>
              <a:t>asikan </a:t>
            </a:r>
            <a:r>
              <a:rPr lang="id-ID" sz="2800" smtClean="0"/>
              <a:t>method</a:t>
            </a:r>
            <a:r>
              <a:rPr lang="en-US" sz="2800" smtClean="0"/>
              <a:t> </a:t>
            </a:r>
            <a:r>
              <a:rPr lang="en-US" sz="2800" smtClean="0">
                <a:solidFill>
                  <a:schemeClr val="hlink"/>
                </a:solidFill>
                <a:latin typeface="Courier New" pitchFamily="49" charset="0"/>
              </a:rPr>
              <a:t>eat</a:t>
            </a:r>
            <a:r>
              <a:rPr lang="id-ID" sz="2800" smtClean="0"/>
              <a:t>. 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endParaRPr lang="id-ID" sz="280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r>
              <a:rPr lang="en-US" smtClean="0"/>
              <a:t>Membuat Interface Pet</a:t>
            </a:r>
            <a:endParaRPr lang="id-ID" smtClean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en-US" smtClean="0"/>
              <a:t>Buatlah interface </a:t>
            </a:r>
            <a:r>
              <a:rPr lang="en-US" smtClean="0">
                <a:solidFill>
                  <a:schemeClr val="hlink"/>
                </a:solidFill>
                <a:latin typeface="Courier New" pitchFamily="49" charset="0"/>
              </a:rPr>
              <a:t>Pet</a:t>
            </a:r>
            <a:r>
              <a:rPr lang="en-US" smtClean="0"/>
              <a:t> sesuai dengan diagram UML.</a:t>
            </a:r>
            <a:endParaRPr lang="id-ID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r>
              <a:rPr lang="en-US" smtClean="0"/>
              <a:t>Membuat Class Cat</a:t>
            </a:r>
            <a:endParaRPr lang="id-ID" smtClean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1800" smtClean="0"/>
              <a:t>Class </a:t>
            </a:r>
            <a:r>
              <a:rPr lang="en-US" sz="1800" smtClean="0">
                <a:solidFill>
                  <a:schemeClr val="hlink"/>
                </a:solidFill>
                <a:latin typeface="Courier New" pitchFamily="49" charset="0"/>
              </a:rPr>
              <a:t>cat</a:t>
            </a:r>
            <a:r>
              <a:rPr lang="en-US" sz="1800" smtClean="0"/>
              <a:t> adalah anak dari class </a:t>
            </a:r>
            <a:r>
              <a:rPr lang="id-ID" sz="1800" smtClean="0"/>
              <a:t>Animal </a:t>
            </a:r>
            <a:r>
              <a:rPr lang="en-US" sz="1800" smtClean="0"/>
              <a:t>d</a:t>
            </a:r>
            <a:r>
              <a:rPr lang="id-ID" sz="1800" smtClean="0"/>
              <a:t>an </a:t>
            </a:r>
            <a:r>
              <a:rPr lang="en-US" sz="1800" smtClean="0"/>
              <a:t>meng</a:t>
            </a:r>
            <a:r>
              <a:rPr lang="id-ID" sz="1800" smtClean="0"/>
              <a:t>implement</a:t>
            </a:r>
            <a:r>
              <a:rPr lang="en-US" sz="1800" smtClean="0"/>
              <a:t>a</a:t>
            </a:r>
            <a:r>
              <a:rPr lang="id-ID" sz="1800" smtClean="0"/>
              <a:t>s</a:t>
            </a:r>
            <a:r>
              <a:rPr lang="en-US" sz="1800" smtClean="0"/>
              <a:t>ikan interface</a:t>
            </a:r>
            <a:r>
              <a:rPr lang="id-ID" sz="1800" smtClean="0"/>
              <a:t> Pet. </a:t>
            </a:r>
          </a:p>
          <a:p>
            <a:pPr eaLnBrk="1" hangingPunct="1">
              <a:lnSpc>
                <a:spcPct val="80000"/>
              </a:lnSpc>
            </a:pPr>
            <a:r>
              <a:rPr lang="en-US" sz="1800" smtClean="0"/>
              <a:t>Buatlah variabel</a:t>
            </a:r>
            <a:r>
              <a:rPr lang="id-ID" sz="1800" smtClean="0"/>
              <a:t> </a:t>
            </a:r>
            <a:r>
              <a:rPr lang="en-US" sz="1800" smtClean="0">
                <a:solidFill>
                  <a:schemeClr val="hlink"/>
                </a:solidFill>
                <a:latin typeface="Courier New" pitchFamily="49" charset="0"/>
              </a:rPr>
              <a:t>name</a:t>
            </a:r>
            <a:r>
              <a:rPr lang="en-US" sz="1800" smtClean="0"/>
              <a:t> yang bertipe </a:t>
            </a:r>
            <a:r>
              <a:rPr lang="id-ID" sz="1800" smtClean="0"/>
              <a:t>String</a:t>
            </a:r>
            <a:r>
              <a:rPr lang="en-US" sz="1800" smtClean="0"/>
              <a:t> yang digunakan untuk menyimpan nama Cat</a:t>
            </a:r>
            <a:r>
              <a:rPr lang="id-ID" sz="1800" smtClean="0"/>
              <a:t>. </a:t>
            </a:r>
            <a:r>
              <a:rPr lang="en-US" sz="1800" smtClean="0"/>
              <a:t>(variabel ini tidak digambarkan pada UML diagram).</a:t>
            </a:r>
            <a:endParaRPr lang="id-ID" sz="1800" smtClean="0"/>
          </a:p>
          <a:p>
            <a:pPr eaLnBrk="1" hangingPunct="1">
              <a:lnSpc>
                <a:spcPct val="80000"/>
              </a:lnSpc>
            </a:pPr>
            <a:r>
              <a:rPr lang="en-US" sz="1800" smtClean="0"/>
              <a:t>Buatlah </a:t>
            </a:r>
            <a:r>
              <a:rPr lang="id-ID" sz="1800" smtClean="0"/>
              <a:t>constructor </a:t>
            </a:r>
            <a:r>
              <a:rPr lang="en-US" sz="1800" smtClean="0"/>
              <a:t>dengan satu argumen bertipe</a:t>
            </a:r>
            <a:r>
              <a:rPr lang="id-ID" sz="1800" smtClean="0"/>
              <a:t> String </a:t>
            </a:r>
            <a:r>
              <a:rPr lang="en-US" sz="1800" smtClean="0"/>
              <a:t>yang digunakan untuk mengeset nama Cat</a:t>
            </a:r>
            <a:r>
              <a:rPr lang="id-ID" sz="1800" smtClean="0"/>
              <a:t>. </a:t>
            </a:r>
            <a:r>
              <a:rPr lang="en-US" sz="1800" smtClean="0"/>
              <a:t>C</a:t>
            </a:r>
            <a:r>
              <a:rPr lang="id-ID" sz="1800" smtClean="0"/>
              <a:t>onstructor </a:t>
            </a:r>
            <a:r>
              <a:rPr lang="en-US" sz="1800" smtClean="0"/>
              <a:t>ini juga harus memanggil </a:t>
            </a:r>
            <a:r>
              <a:rPr lang="id-ID" sz="1800" smtClean="0"/>
              <a:t>superclass constructor </a:t>
            </a:r>
            <a:r>
              <a:rPr lang="en-US" sz="1800" smtClean="0"/>
              <a:t>untuk mendefinisikan bahwa Cat mempunyai kaki sebanyak </a:t>
            </a:r>
            <a:r>
              <a:rPr lang="en-US" sz="1800" smtClean="0">
                <a:solidFill>
                  <a:schemeClr val="hlink"/>
                </a:solidFill>
              </a:rPr>
              <a:t>4</a:t>
            </a:r>
            <a:r>
              <a:rPr lang="en-US" sz="1800" smtClean="0"/>
              <a:t> buah.</a:t>
            </a:r>
            <a:endParaRPr lang="id-ID" sz="1800" smtClean="0"/>
          </a:p>
          <a:p>
            <a:pPr eaLnBrk="1" hangingPunct="1">
              <a:lnSpc>
                <a:spcPct val="80000"/>
              </a:lnSpc>
            </a:pPr>
            <a:r>
              <a:rPr lang="en-US" sz="1800" smtClean="0"/>
              <a:t>Buatlah </a:t>
            </a:r>
            <a:r>
              <a:rPr lang="id-ID" sz="1800" smtClean="0"/>
              <a:t>constructor</a:t>
            </a:r>
            <a:r>
              <a:rPr lang="en-US" sz="1800" smtClean="0"/>
              <a:t> lain yang tidak mempunyai argumen</a:t>
            </a:r>
            <a:r>
              <a:rPr lang="id-ID" sz="1800" smtClean="0"/>
              <a:t>. </a:t>
            </a:r>
            <a:r>
              <a:rPr lang="en-US" sz="1800" smtClean="0"/>
              <a:t>Buat </a:t>
            </a:r>
            <a:r>
              <a:rPr lang="id-ID" sz="1800" smtClean="0"/>
              <a:t>constructor </a:t>
            </a:r>
            <a:r>
              <a:rPr lang="en-US" sz="1800" smtClean="0"/>
              <a:t>ini supaya memanggil </a:t>
            </a:r>
            <a:r>
              <a:rPr lang="id-ID" sz="1800" smtClean="0"/>
              <a:t>constructor</a:t>
            </a:r>
            <a:r>
              <a:rPr lang="en-US" sz="1800" smtClean="0"/>
              <a:t> pada poin sebelumnya</a:t>
            </a:r>
            <a:r>
              <a:rPr lang="id-ID" sz="1800" smtClean="0"/>
              <a:t> (</a:t>
            </a:r>
            <a:r>
              <a:rPr lang="en-US" sz="1800" smtClean="0"/>
              <a:t>dengan menggunakan kata kunci </a:t>
            </a:r>
            <a:r>
              <a:rPr lang="id-ID" sz="1800" smtClean="0"/>
              <a:t>this) </a:t>
            </a:r>
            <a:r>
              <a:rPr lang="en-US" sz="1800" smtClean="0"/>
              <a:t>d</a:t>
            </a:r>
            <a:r>
              <a:rPr lang="id-ID" sz="1800" smtClean="0"/>
              <a:t>an pass</a:t>
            </a:r>
            <a:r>
              <a:rPr lang="en-US" sz="1800" smtClean="0"/>
              <a:t>ing </a:t>
            </a:r>
            <a:r>
              <a:rPr lang="id-ID" sz="1800" smtClean="0"/>
              <a:t>empty string </a:t>
            </a:r>
            <a:r>
              <a:rPr lang="en-US" sz="1800" smtClean="0"/>
              <a:t>sebagai </a:t>
            </a:r>
            <a:r>
              <a:rPr lang="id-ID" sz="1800" smtClean="0"/>
              <a:t>argumen</a:t>
            </a:r>
            <a:r>
              <a:rPr lang="en-US" sz="1800" smtClean="0"/>
              <a:t> (empty string </a:t>
            </a:r>
            <a:r>
              <a:rPr lang="en-US" sz="1800" smtClean="0">
                <a:sym typeface="Wingdings" pitchFamily="2" charset="2"/>
              </a:rPr>
              <a:t> “ ”</a:t>
            </a:r>
            <a:r>
              <a:rPr lang="en-US" sz="1800" smtClean="0"/>
              <a:t>)</a:t>
            </a:r>
            <a:r>
              <a:rPr lang="id-ID" sz="1800" smtClean="0"/>
              <a:t>. </a:t>
            </a:r>
          </a:p>
          <a:p>
            <a:pPr eaLnBrk="1" hangingPunct="1">
              <a:lnSpc>
                <a:spcPct val="80000"/>
              </a:lnSpc>
            </a:pPr>
            <a:r>
              <a:rPr lang="id-ID" sz="1800" smtClean="0"/>
              <a:t>Implement</a:t>
            </a:r>
            <a:r>
              <a:rPr lang="en-US" sz="1800" smtClean="0"/>
              <a:t>asikan</a:t>
            </a:r>
            <a:r>
              <a:rPr lang="id-ID" sz="1800" smtClean="0"/>
              <a:t> </a:t>
            </a:r>
            <a:r>
              <a:rPr lang="en-US" sz="1800" smtClean="0"/>
              <a:t>method-method yang ada pada </a:t>
            </a:r>
            <a:r>
              <a:rPr lang="id-ID" sz="1800" smtClean="0"/>
              <a:t>interface </a:t>
            </a:r>
            <a:r>
              <a:rPr lang="en-US" sz="1800" smtClean="0"/>
              <a:t>Pet</a:t>
            </a:r>
            <a:r>
              <a:rPr lang="id-ID" sz="1800" smtClean="0"/>
              <a:t>. </a:t>
            </a:r>
          </a:p>
          <a:p>
            <a:pPr eaLnBrk="1" hangingPunct="1">
              <a:lnSpc>
                <a:spcPct val="80000"/>
              </a:lnSpc>
            </a:pPr>
            <a:r>
              <a:rPr lang="id-ID" sz="1800" smtClean="0"/>
              <a:t>Implement</a:t>
            </a:r>
            <a:r>
              <a:rPr lang="en-US" sz="1800" smtClean="0"/>
              <a:t>asikan method </a:t>
            </a:r>
            <a:r>
              <a:rPr lang="id-ID" sz="1800" smtClean="0"/>
              <a:t>eat</a:t>
            </a:r>
            <a:r>
              <a:rPr lang="en-US" sz="1800" smtClean="0"/>
              <a:t> (diwarisi dari class Animal).</a:t>
            </a:r>
            <a:r>
              <a:rPr lang="id-ID" sz="1800" smtClean="0"/>
              <a:t>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id-ID" sz="180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1_Default Design">
  <a:themeElements>
    <a:clrScheme name="1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Default Design">
      <a:majorFont>
        <a:latin typeface="Palatino Linotype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124</TotalTime>
  <Words>555</Words>
  <Application>Microsoft Office PowerPoint</Application>
  <PresentationFormat>On-screen Show (4:3)</PresentationFormat>
  <Paragraphs>116</Paragraphs>
  <Slides>17</Slides>
  <Notes>11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9" baseType="lpstr">
      <vt:lpstr>1_Default Design</vt:lpstr>
      <vt:lpstr>Bitmap Image</vt:lpstr>
      <vt:lpstr>Praktikum Class Abstract dan Interface</vt:lpstr>
      <vt:lpstr>Topik</vt:lpstr>
      <vt:lpstr>PowerPoint Presentation</vt:lpstr>
      <vt:lpstr>Bekerja dengan Interface  dan Abstract Class  (Studi Kasus 1)</vt:lpstr>
      <vt:lpstr>UML Diagram</vt:lpstr>
      <vt:lpstr>Membuat Class Animal </vt:lpstr>
      <vt:lpstr>Membuat Class Spider</vt:lpstr>
      <vt:lpstr>Membuat Interface Pet</vt:lpstr>
      <vt:lpstr>Membuat Class Cat</vt:lpstr>
      <vt:lpstr>Membuat Class Fish</vt:lpstr>
      <vt:lpstr>TestAnimal</vt:lpstr>
      <vt:lpstr>Studi Kasus 2</vt:lpstr>
      <vt:lpstr>Studi Kasus 3</vt:lpstr>
      <vt:lpstr>Studi Kasus 3</vt:lpstr>
      <vt:lpstr>Studi Kasus 3</vt:lpstr>
      <vt:lpstr>Main</vt:lpstr>
      <vt:lpstr>Studi Kasus 4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MEMBUAT OBJECT COMPARABLE DAN COMPARATOR</dc:title>
  <dc:creator/>
  <cp:lastModifiedBy>User</cp:lastModifiedBy>
  <cp:revision>32</cp:revision>
  <dcterms:created xsi:type="dcterms:W3CDTF">2006-08-16T00:00:00Z</dcterms:created>
  <dcterms:modified xsi:type="dcterms:W3CDTF">2016-12-17T03:22:55Z</dcterms:modified>
</cp:coreProperties>
</file>