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7" r:id="rId2"/>
    <p:sldId id="263" r:id="rId3"/>
    <p:sldId id="334" r:id="rId4"/>
    <p:sldId id="335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331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33" r:id="rId62"/>
    <p:sldId id="329" r:id="rId63"/>
    <p:sldId id="330" r:id="rId6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801"/>
    <a:srgbClr val="163964"/>
    <a:srgbClr val="1B4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5515B-A534-49A7-9730-4457C51B1F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3545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994D-CD93-4F37-BCED-2F1A72B31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6789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4994D-CD93-4F37-BCED-2F1A72B31FD8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5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16AAF2-D17D-452C-BCDD-FBD6C9E57CCF}" type="slidenum">
              <a:rPr lang="en-US" sz="1100"/>
              <a:pPr eaLnBrk="1" hangingPunct="1"/>
              <a:t>54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47457A-3D43-41A5-8CF6-1E9720877C89}" type="slidenum">
              <a:rPr lang="en-US" sz="1100"/>
              <a:pPr eaLnBrk="1" hangingPunct="1"/>
              <a:t>55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84BF53-C15D-4F38-B8DA-71855D49B4E3}" type="slidenum">
              <a:rPr lang="en-US" sz="1100"/>
              <a:pPr eaLnBrk="1" hangingPunct="1"/>
              <a:t>56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60A799-F0AF-48A7-BF8A-3E61A339ADF9}" type="slidenum">
              <a:rPr lang="en-US" sz="1100"/>
              <a:pPr eaLnBrk="1" hangingPunct="1"/>
              <a:t>57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096EEF-54AF-4EE4-9E92-2EE743B8D129}" type="slidenum">
              <a:rPr lang="en-US" sz="1100"/>
              <a:pPr eaLnBrk="1" hangingPunct="1"/>
              <a:t>58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389034-A0D3-400B-AE26-BE0C8C1C5A65}" type="slidenum">
              <a:rPr lang="en-US" sz="1100"/>
              <a:pPr eaLnBrk="1" hangingPunct="1"/>
              <a:t>59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02CF9B-E18A-4FE2-BEA4-573335EF144D}" type="slidenum">
              <a:rPr lang="en-US" sz="1100"/>
              <a:pPr eaLnBrk="1" hangingPunct="1"/>
              <a:t>60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BEBDC8-DC28-4560-A18E-98C86367BB45}" type="slidenum">
              <a:rPr lang="en-US" sz="1100"/>
              <a:pPr eaLnBrk="1" hangingPunct="1"/>
              <a:t>62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BC3090-AAEA-4058-9887-E4BB96E5E64F}" type="slidenum">
              <a:rPr lang="en-US" sz="1100"/>
              <a:pPr eaLnBrk="1" hangingPunct="1"/>
              <a:t>24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C3745A-0607-4C04-87ED-22EABD16A010}" type="slidenum">
              <a:rPr lang="en-US" sz="1100"/>
              <a:pPr eaLnBrk="1" hangingPunct="1"/>
              <a:t>51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1ED5CA-C16E-4D08-A2E5-4BA5D2F93952}" type="slidenum">
              <a:rPr lang="en-US" sz="1100"/>
              <a:pPr eaLnBrk="1" hangingPunct="1"/>
              <a:t>52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B420D4-29EC-4983-A9B8-7814230D8B8D}" type="slidenum">
              <a:rPr lang="en-US" sz="1100"/>
              <a:pPr eaLnBrk="1" hangingPunct="1"/>
              <a:t>53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9" y="498248"/>
            <a:ext cx="11292113" cy="1519237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F4C80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9" y="2179639"/>
            <a:ext cx="11291434" cy="650648"/>
          </a:xfrm>
        </p:spPr>
        <p:txBody>
          <a:bodyPr>
            <a:norm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122738" y="2992441"/>
            <a:ext cx="7604125" cy="855663"/>
          </a:xfrm>
        </p:spPr>
        <p:txBody>
          <a:bodyPr/>
          <a:lstStyle>
            <a:lvl1pPr marL="0" indent="0" algn="r">
              <a:buNone/>
              <a:defRPr>
                <a:solidFill>
                  <a:srgbClr val="F4C80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07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3486"/>
            <a:ext cx="10515600" cy="1197202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30/11/2017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688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4"/>
          </a:xfrm>
        </p:spPr>
        <p:txBody>
          <a:bodyPr vert="eaVert"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3"/>
          </a:xfrm>
        </p:spPr>
        <p:txBody>
          <a:bodyPr vert="eaVert"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30/11/2017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786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8268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4679"/>
                </a:solidFill>
              </a:defRPr>
            </a:lvl1pPr>
            <a:lvl2pPr>
              <a:defRPr>
                <a:solidFill>
                  <a:srgbClr val="1B4679"/>
                </a:solidFill>
              </a:defRPr>
            </a:lvl2pPr>
            <a:lvl3pPr>
              <a:defRPr>
                <a:solidFill>
                  <a:srgbClr val="1B4679"/>
                </a:solidFill>
              </a:defRPr>
            </a:lvl3pPr>
            <a:lvl4pPr>
              <a:defRPr>
                <a:solidFill>
                  <a:srgbClr val="1B4679"/>
                </a:solidFill>
              </a:defRPr>
            </a:lvl4pPr>
            <a:lvl5pPr>
              <a:defRPr>
                <a:solidFill>
                  <a:srgbClr val="1B467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30/11/2017</a:t>
            </a:fld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 b="1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148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05052"/>
            <a:ext cx="10515600" cy="946377"/>
          </a:xfrm>
        </p:spPr>
        <p:txBody>
          <a:bodyPr anchor="b"/>
          <a:lstStyle>
            <a:lvl1pPr algn="ctr">
              <a:defRPr sz="6000" b="1">
                <a:solidFill>
                  <a:srgbClr val="F4C80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28549"/>
            <a:ext cx="10515600" cy="404653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600">
                <a:solidFill>
                  <a:srgbClr val="F4C80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3486"/>
            <a:ext cx="10515600" cy="1197202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30/11/2017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013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08000"/>
            <a:ext cx="10515600" cy="118268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639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639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63964"/>
                </a:solidFill>
              </a:defRPr>
            </a:lvl1pPr>
            <a:lvl2pPr>
              <a:defRPr>
                <a:solidFill>
                  <a:srgbClr val="163964"/>
                </a:solidFill>
              </a:defRPr>
            </a:lvl2pPr>
            <a:lvl3pPr>
              <a:defRPr>
                <a:solidFill>
                  <a:srgbClr val="163964"/>
                </a:solidFill>
              </a:defRPr>
            </a:lvl3pPr>
            <a:lvl4pPr>
              <a:defRPr>
                <a:solidFill>
                  <a:srgbClr val="163964"/>
                </a:solidFill>
              </a:defRPr>
            </a:lvl4pPr>
            <a:lvl5pPr>
              <a:defRPr>
                <a:solidFill>
                  <a:srgbClr val="16396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30/11/2017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520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6000" b="1">
                <a:solidFill>
                  <a:srgbClr val="F4C80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461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8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08000"/>
            <a:ext cx="3932237" cy="1549400"/>
          </a:xfrm>
        </p:spPr>
        <p:txBody>
          <a:bodyPr anchor="b"/>
          <a:lstStyle>
            <a:lvl1pPr>
              <a:defRPr sz="3200">
                <a:solidFill>
                  <a:srgbClr val="1639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63964"/>
                </a:solidFill>
              </a:defRPr>
            </a:lvl1pPr>
            <a:lvl2pPr>
              <a:defRPr sz="2800">
                <a:solidFill>
                  <a:srgbClr val="163964"/>
                </a:solidFill>
              </a:defRPr>
            </a:lvl2pPr>
            <a:lvl3pPr>
              <a:defRPr sz="2400">
                <a:solidFill>
                  <a:srgbClr val="163964"/>
                </a:solidFill>
              </a:defRPr>
            </a:lvl3pPr>
            <a:lvl4pPr>
              <a:defRPr sz="2000">
                <a:solidFill>
                  <a:srgbClr val="163964"/>
                </a:solidFill>
              </a:defRPr>
            </a:lvl4pPr>
            <a:lvl5pPr>
              <a:defRPr sz="2000">
                <a:solidFill>
                  <a:srgbClr val="1639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6396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30/11/2017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91968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689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08000"/>
            <a:ext cx="3932237" cy="1549400"/>
          </a:xfrm>
        </p:spPr>
        <p:txBody>
          <a:bodyPr anchor="b"/>
          <a:lstStyle>
            <a:lvl1pPr>
              <a:defRPr sz="3200">
                <a:solidFill>
                  <a:srgbClr val="16396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16396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6396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30/11/2017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29" y="6492875"/>
            <a:ext cx="2743200" cy="365125"/>
          </a:xfrm>
        </p:spPr>
        <p:txBody>
          <a:bodyPr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647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118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4C801"/>
                </a:solidFill>
              </a:defRPr>
            </a:lvl1pPr>
          </a:lstStyle>
          <a:p>
            <a:fld id="{11D903BF-960E-4211-9077-D6CCC4E0801E}" type="datetimeFigureOut">
              <a:rPr lang="id-ID" smtClean="0"/>
              <a:pPr/>
              <a:t>30/11/2017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F4C801"/>
                </a:solidFill>
              </a:defRPr>
            </a:lvl1pPr>
          </a:lstStyle>
          <a:p>
            <a:fld id="{73596A49-7720-4517-9955-5D2E607B069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432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Kecerdasan</a:t>
            </a:r>
            <a:r>
              <a:rPr lang="en-US" dirty="0" smtClean="0"/>
              <a:t> </a:t>
            </a:r>
            <a:r>
              <a:rPr lang="en-US" dirty="0" err="1" smtClean="0"/>
              <a:t>Buatan</a:t>
            </a:r>
            <a:endParaRPr lang="id-ID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Heuristik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Politeknik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Surabaya</a:t>
            </a:r>
          </a:p>
          <a:p>
            <a:r>
              <a:rPr lang="en-US" dirty="0" smtClean="0"/>
              <a:t>2017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28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Fungsi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Heuristik</a:t>
            </a:r>
            <a:r>
              <a:rPr lang="en-US" sz="4000" b="1" dirty="0" smtClean="0"/>
              <a:t> (2) – Manhattan Distance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Tile</a:t>
            </a:r>
            <a:r>
              <a:rPr lang="id-ID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node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tile </a:t>
            </a:r>
            <a:r>
              <a:rPr lang="id-ID" sz="2000" dirty="0" smtClean="0"/>
              <a:t>"3</a:t>
            </a:r>
            <a:r>
              <a:rPr lang="id-ID" sz="2000" dirty="0"/>
              <a:t>", "8" dan "1"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</a:t>
            </a:r>
            <a:r>
              <a:rPr lang="id-ID" sz="2000" dirty="0" smtClean="0"/>
              <a:t>2</a:t>
            </a:r>
            <a:r>
              <a:rPr lang="id-ID" sz="2000" dirty="0"/>
              <a:t>, 3, dan 3 </a:t>
            </a:r>
            <a:r>
              <a:rPr lang="en-US" sz="2000" dirty="0" smtClean="0"/>
              <a:t>tile. </a:t>
            </a:r>
          </a:p>
          <a:p>
            <a:r>
              <a:rPr lang="en-US" sz="2000" dirty="0" smtClean="0"/>
              <a:t>J</a:t>
            </a:r>
            <a:r>
              <a:rPr lang="id-ID" sz="2000" dirty="0" smtClean="0"/>
              <a:t>adi </a:t>
            </a:r>
            <a:r>
              <a:rPr lang="id-ID" sz="2000" dirty="0"/>
              <a:t>fungsi heuristiknya akan mencapai 8. </a:t>
            </a:r>
            <a:endParaRPr lang="en-US" sz="2000" dirty="0" smtClean="0"/>
          </a:p>
          <a:p>
            <a:r>
              <a:rPr lang="id-ID" sz="2000" dirty="0" smtClean="0"/>
              <a:t>Dengan </a:t>
            </a:r>
            <a:r>
              <a:rPr lang="id-ID" sz="2000" dirty="0"/>
              <a:t>kata lain, heuristik </a:t>
            </a:r>
            <a:r>
              <a:rPr lang="id-ID" sz="2000" dirty="0" smtClean="0"/>
              <a:t>memberitahu</a:t>
            </a:r>
            <a:r>
              <a:rPr lang="en-US" sz="2000" dirty="0" err="1" smtClean="0"/>
              <a:t>kan</a:t>
            </a:r>
            <a:r>
              <a:rPr lang="en-US" sz="2000" dirty="0" smtClean="0"/>
              <a:t>  </a:t>
            </a:r>
            <a:r>
              <a:rPr lang="id-ID" sz="2000" dirty="0" smtClean="0"/>
              <a:t>bahwa solusi tersedia</a:t>
            </a:r>
            <a:r>
              <a:rPr lang="en-US" sz="2000" dirty="0" smtClean="0"/>
              <a:t> </a:t>
            </a:r>
            <a:r>
              <a:rPr lang="en-US" sz="2000" dirty="0" err="1" smtClean="0"/>
              <a:t>membutuhkan</a:t>
            </a:r>
            <a:r>
              <a:rPr lang="id-ID" sz="2000" dirty="0" smtClean="0"/>
              <a:t> </a:t>
            </a:r>
            <a:r>
              <a:rPr lang="id-ID" sz="2000" dirty="0"/>
              <a:t>hanya dalam 8 langkah lagi.</a:t>
            </a:r>
            <a:endParaRPr lang="en-US" sz="2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80667" y="1446729"/>
            <a:ext cx="2336800" cy="1524000"/>
            <a:chOff x="4320" y="528"/>
            <a:chExt cx="1104" cy="960"/>
          </a:xfrm>
        </p:grpSpPr>
        <p:sp>
          <p:nvSpPr>
            <p:cNvPr id="6205" name="Rectangle 5"/>
            <p:cNvSpPr>
              <a:spLocks noChangeArrowheads="1"/>
            </p:cNvSpPr>
            <p:nvPr/>
          </p:nvSpPr>
          <p:spPr bwMode="auto">
            <a:xfrm>
              <a:off x="4320" y="528"/>
              <a:ext cx="1104" cy="9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Text Box 6"/>
            <p:cNvSpPr txBox="1">
              <a:spLocks noChangeArrowheads="1"/>
            </p:cNvSpPr>
            <p:nvPr/>
          </p:nvSpPr>
          <p:spPr bwMode="auto">
            <a:xfrm>
              <a:off x="4368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07" name="Text Box 7"/>
            <p:cNvSpPr txBox="1">
              <a:spLocks noChangeArrowheads="1"/>
            </p:cNvSpPr>
            <p:nvPr/>
          </p:nvSpPr>
          <p:spPr bwMode="auto">
            <a:xfrm>
              <a:off x="4704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2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08" name="Text Box 8"/>
            <p:cNvSpPr txBox="1">
              <a:spLocks noChangeArrowheads="1"/>
            </p:cNvSpPr>
            <p:nvPr/>
          </p:nvSpPr>
          <p:spPr bwMode="auto">
            <a:xfrm>
              <a:off x="5040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8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09" name="Text Box 9"/>
            <p:cNvSpPr txBox="1">
              <a:spLocks noChangeArrowheads="1"/>
            </p:cNvSpPr>
            <p:nvPr/>
          </p:nvSpPr>
          <p:spPr bwMode="auto">
            <a:xfrm>
              <a:off x="4368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4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10" name="Text Box 10"/>
            <p:cNvSpPr txBox="1">
              <a:spLocks noChangeArrowheads="1"/>
            </p:cNvSpPr>
            <p:nvPr/>
          </p:nvSpPr>
          <p:spPr bwMode="auto">
            <a:xfrm>
              <a:off x="4704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5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11" name="Text Box 11"/>
            <p:cNvSpPr txBox="1">
              <a:spLocks noChangeArrowheads="1"/>
            </p:cNvSpPr>
            <p:nvPr/>
          </p:nvSpPr>
          <p:spPr bwMode="auto">
            <a:xfrm>
              <a:off x="5040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6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12" name="Text Box 12"/>
            <p:cNvSpPr txBox="1">
              <a:spLocks noChangeArrowheads="1"/>
            </p:cNvSpPr>
            <p:nvPr/>
          </p:nvSpPr>
          <p:spPr bwMode="auto">
            <a:xfrm>
              <a:off x="4368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7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13" name="Text Box 13"/>
            <p:cNvSpPr txBox="1">
              <a:spLocks noChangeArrowheads="1"/>
            </p:cNvSpPr>
            <p:nvPr/>
          </p:nvSpPr>
          <p:spPr bwMode="auto">
            <a:xfrm>
              <a:off x="4704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1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14" name="Text Box 14"/>
            <p:cNvSpPr txBox="1">
              <a:spLocks noChangeArrowheads="1"/>
            </p:cNvSpPr>
            <p:nvPr/>
          </p:nvSpPr>
          <p:spPr bwMode="auto">
            <a:xfrm>
              <a:off x="5040" y="1152"/>
              <a:ext cx="336" cy="2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180667" y="3191392"/>
            <a:ext cx="2336800" cy="1524000"/>
            <a:chOff x="4320" y="528"/>
            <a:chExt cx="1104" cy="960"/>
          </a:xfrm>
        </p:grpSpPr>
        <p:sp>
          <p:nvSpPr>
            <p:cNvPr id="6195" name="Rectangle 16"/>
            <p:cNvSpPr>
              <a:spLocks noChangeArrowheads="1"/>
            </p:cNvSpPr>
            <p:nvPr/>
          </p:nvSpPr>
          <p:spPr bwMode="auto">
            <a:xfrm>
              <a:off x="4320" y="528"/>
              <a:ext cx="1104" cy="9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Text Box 17"/>
            <p:cNvSpPr txBox="1">
              <a:spLocks noChangeArrowheads="1"/>
            </p:cNvSpPr>
            <p:nvPr/>
          </p:nvSpPr>
          <p:spPr bwMode="auto">
            <a:xfrm>
              <a:off x="4368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1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97" name="Text Box 18"/>
            <p:cNvSpPr txBox="1">
              <a:spLocks noChangeArrowheads="1"/>
            </p:cNvSpPr>
            <p:nvPr/>
          </p:nvSpPr>
          <p:spPr bwMode="auto">
            <a:xfrm>
              <a:off x="4704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2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98" name="Text Box 19"/>
            <p:cNvSpPr txBox="1">
              <a:spLocks noChangeArrowheads="1"/>
            </p:cNvSpPr>
            <p:nvPr/>
          </p:nvSpPr>
          <p:spPr bwMode="auto">
            <a:xfrm>
              <a:off x="5040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3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99" name="Text Box 20"/>
            <p:cNvSpPr txBox="1">
              <a:spLocks noChangeArrowheads="1"/>
            </p:cNvSpPr>
            <p:nvPr/>
          </p:nvSpPr>
          <p:spPr bwMode="auto">
            <a:xfrm>
              <a:off x="4368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4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00" name="Text Box 21"/>
            <p:cNvSpPr txBox="1">
              <a:spLocks noChangeArrowheads="1"/>
            </p:cNvSpPr>
            <p:nvPr/>
          </p:nvSpPr>
          <p:spPr bwMode="auto">
            <a:xfrm>
              <a:off x="4704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5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01" name="Text Box 22"/>
            <p:cNvSpPr txBox="1">
              <a:spLocks noChangeArrowheads="1"/>
            </p:cNvSpPr>
            <p:nvPr/>
          </p:nvSpPr>
          <p:spPr bwMode="auto">
            <a:xfrm>
              <a:off x="5040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6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02" name="Text Box 23"/>
            <p:cNvSpPr txBox="1">
              <a:spLocks noChangeArrowheads="1"/>
            </p:cNvSpPr>
            <p:nvPr/>
          </p:nvSpPr>
          <p:spPr bwMode="auto">
            <a:xfrm>
              <a:off x="4368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7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03" name="Text Box 24"/>
            <p:cNvSpPr txBox="1">
              <a:spLocks noChangeArrowheads="1"/>
            </p:cNvSpPr>
            <p:nvPr/>
          </p:nvSpPr>
          <p:spPr bwMode="auto">
            <a:xfrm>
              <a:off x="4704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8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04" name="Text Box 25"/>
            <p:cNvSpPr txBox="1">
              <a:spLocks noChangeArrowheads="1"/>
            </p:cNvSpPr>
            <p:nvPr/>
          </p:nvSpPr>
          <p:spPr bwMode="auto">
            <a:xfrm>
              <a:off x="5040" y="1152"/>
              <a:ext cx="336" cy="2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52" name="Text Box 63"/>
          <p:cNvSpPr txBox="1">
            <a:spLocks noChangeArrowheads="1"/>
          </p:cNvSpPr>
          <p:nvPr/>
        </p:nvSpPr>
        <p:spPr bwMode="auto">
          <a:xfrm>
            <a:off x="4624807" y="3626306"/>
            <a:ext cx="1409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Goal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53" name="Text Box 64"/>
          <p:cNvSpPr txBox="1">
            <a:spLocks noChangeArrowheads="1"/>
          </p:cNvSpPr>
          <p:nvPr/>
        </p:nvSpPr>
        <p:spPr bwMode="auto">
          <a:xfrm>
            <a:off x="4512733" y="1450420"/>
            <a:ext cx="1583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Current 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54" name="Rectangle 66"/>
          <p:cNvSpPr>
            <a:spLocks noChangeArrowheads="1"/>
          </p:cNvSpPr>
          <p:nvPr/>
        </p:nvSpPr>
        <p:spPr bwMode="auto">
          <a:xfrm>
            <a:off x="8767233" y="1426091"/>
            <a:ext cx="2336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67"/>
          <p:cNvSpPr txBox="1">
            <a:spLocks noChangeArrowheads="1"/>
          </p:cNvSpPr>
          <p:nvPr/>
        </p:nvSpPr>
        <p:spPr bwMode="auto">
          <a:xfrm>
            <a:off x="8868833" y="1502291"/>
            <a:ext cx="7112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56" name="Text Box 68"/>
          <p:cNvSpPr txBox="1">
            <a:spLocks noChangeArrowheads="1"/>
          </p:cNvSpPr>
          <p:nvPr/>
        </p:nvSpPr>
        <p:spPr bwMode="auto">
          <a:xfrm>
            <a:off x="9580033" y="1502291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57" name="Text Box 69"/>
          <p:cNvSpPr txBox="1">
            <a:spLocks noChangeArrowheads="1"/>
          </p:cNvSpPr>
          <p:nvPr/>
        </p:nvSpPr>
        <p:spPr bwMode="auto">
          <a:xfrm>
            <a:off x="10291233" y="1502291"/>
            <a:ext cx="7112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58" name="Text Box 70"/>
          <p:cNvSpPr txBox="1">
            <a:spLocks noChangeArrowheads="1"/>
          </p:cNvSpPr>
          <p:nvPr/>
        </p:nvSpPr>
        <p:spPr bwMode="auto">
          <a:xfrm>
            <a:off x="8868833" y="1959491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59" name="Text Box 71"/>
          <p:cNvSpPr txBox="1">
            <a:spLocks noChangeArrowheads="1"/>
          </p:cNvSpPr>
          <p:nvPr/>
        </p:nvSpPr>
        <p:spPr bwMode="auto">
          <a:xfrm>
            <a:off x="9580033" y="1959491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60" name="Text Box 72"/>
          <p:cNvSpPr txBox="1">
            <a:spLocks noChangeArrowheads="1"/>
          </p:cNvSpPr>
          <p:nvPr/>
        </p:nvSpPr>
        <p:spPr bwMode="auto">
          <a:xfrm>
            <a:off x="10291233" y="1959491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61" name="Text Box 73"/>
          <p:cNvSpPr txBox="1">
            <a:spLocks noChangeArrowheads="1"/>
          </p:cNvSpPr>
          <p:nvPr/>
        </p:nvSpPr>
        <p:spPr bwMode="auto">
          <a:xfrm>
            <a:off x="8868833" y="2416691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62" name="Text Box 74"/>
          <p:cNvSpPr txBox="1">
            <a:spLocks noChangeArrowheads="1"/>
          </p:cNvSpPr>
          <p:nvPr/>
        </p:nvSpPr>
        <p:spPr bwMode="auto">
          <a:xfrm>
            <a:off x="9580033" y="2416691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63" name="Text Box 75"/>
          <p:cNvSpPr txBox="1">
            <a:spLocks noChangeArrowheads="1"/>
          </p:cNvSpPr>
          <p:nvPr/>
        </p:nvSpPr>
        <p:spPr bwMode="auto">
          <a:xfrm>
            <a:off x="10291233" y="2416691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64" name="Rectangle 77"/>
          <p:cNvSpPr>
            <a:spLocks noChangeArrowheads="1"/>
          </p:cNvSpPr>
          <p:nvPr/>
        </p:nvSpPr>
        <p:spPr bwMode="auto">
          <a:xfrm>
            <a:off x="8767233" y="3035816"/>
            <a:ext cx="2336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Text Box 78"/>
          <p:cNvSpPr txBox="1">
            <a:spLocks noChangeArrowheads="1"/>
          </p:cNvSpPr>
          <p:nvPr/>
        </p:nvSpPr>
        <p:spPr bwMode="auto">
          <a:xfrm>
            <a:off x="8868833" y="3112016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66" name="Text Box 79"/>
          <p:cNvSpPr txBox="1">
            <a:spLocks noChangeArrowheads="1"/>
          </p:cNvSpPr>
          <p:nvPr/>
        </p:nvSpPr>
        <p:spPr bwMode="auto">
          <a:xfrm>
            <a:off x="9580033" y="3112016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67" name="Text Box 80"/>
          <p:cNvSpPr txBox="1">
            <a:spLocks noChangeArrowheads="1"/>
          </p:cNvSpPr>
          <p:nvPr/>
        </p:nvSpPr>
        <p:spPr bwMode="auto">
          <a:xfrm>
            <a:off x="10291233" y="3112016"/>
            <a:ext cx="7112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</a:rPr>
              <a:t>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68" name="Text Box 81"/>
          <p:cNvSpPr txBox="1">
            <a:spLocks noChangeArrowheads="1"/>
          </p:cNvSpPr>
          <p:nvPr/>
        </p:nvSpPr>
        <p:spPr bwMode="auto">
          <a:xfrm>
            <a:off x="8868833" y="3569216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69" name="Text Box 82"/>
          <p:cNvSpPr txBox="1">
            <a:spLocks noChangeArrowheads="1"/>
          </p:cNvSpPr>
          <p:nvPr/>
        </p:nvSpPr>
        <p:spPr bwMode="auto">
          <a:xfrm>
            <a:off x="9580033" y="3569216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70" name="Text Box 83"/>
          <p:cNvSpPr txBox="1">
            <a:spLocks noChangeArrowheads="1"/>
          </p:cNvSpPr>
          <p:nvPr/>
        </p:nvSpPr>
        <p:spPr bwMode="auto">
          <a:xfrm>
            <a:off x="10291233" y="3569216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71" name="Text Box 84"/>
          <p:cNvSpPr txBox="1">
            <a:spLocks noChangeArrowheads="1"/>
          </p:cNvSpPr>
          <p:nvPr/>
        </p:nvSpPr>
        <p:spPr bwMode="auto">
          <a:xfrm>
            <a:off x="8868833" y="4026416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72" name="Text Box 85"/>
          <p:cNvSpPr txBox="1">
            <a:spLocks noChangeArrowheads="1"/>
          </p:cNvSpPr>
          <p:nvPr/>
        </p:nvSpPr>
        <p:spPr bwMode="auto">
          <a:xfrm>
            <a:off x="9580033" y="4026416"/>
            <a:ext cx="7112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</a:rPr>
              <a:t>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73" name="Text Box 86"/>
          <p:cNvSpPr txBox="1">
            <a:spLocks noChangeArrowheads="1"/>
          </p:cNvSpPr>
          <p:nvPr/>
        </p:nvSpPr>
        <p:spPr bwMode="auto">
          <a:xfrm>
            <a:off x="10291233" y="4026416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74" name="Rectangle 88"/>
          <p:cNvSpPr>
            <a:spLocks noChangeArrowheads="1"/>
          </p:cNvSpPr>
          <p:nvPr/>
        </p:nvSpPr>
        <p:spPr bwMode="auto">
          <a:xfrm>
            <a:off x="8767233" y="4647129"/>
            <a:ext cx="23368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Text Box 89"/>
          <p:cNvSpPr txBox="1">
            <a:spLocks noChangeArrowheads="1"/>
          </p:cNvSpPr>
          <p:nvPr/>
        </p:nvSpPr>
        <p:spPr bwMode="auto">
          <a:xfrm>
            <a:off x="8868833" y="4723329"/>
            <a:ext cx="7112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</a:rPr>
              <a:t>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76" name="Text Box 90"/>
          <p:cNvSpPr txBox="1">
            <a:spLocks noChangeArrowheads="1"/>
          </p:cNvSpPr>
          <p:nvPr/>
        </p:nvSpPr>
        <p:spPr bwMode="auto">
          <a:xfrm>
            <a:off x="9580033" y="4723329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77" name="Text Box 91"/>
          <p:cNvSpPr txBox="1">
            <a:spLocks noChangeArrowheads="1"/>
          </p:cNvSpPr>
          <p:nvPr/>
        </p:nvSpPr>
        <p:spPr bwMode="auto">
          <a:xfrm>
            <a:off x="10291233" y="4723329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78" name="Text Box 92"/>
          <p:cNvSpPr txBox="1">
            <a:spLocks noChangeArrowheads="1"/>
          </p:cNvSpPr>
          <p:nvPr/>
        </p:nvSpPr>
        <p:spPr bwMode="auto">
          <a:xfrm>
            <a:off x="8868833" y="5180529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79" name="Text Box 93"/>
          <p:cNvSpPr txBox="1">
            <a:spLocks noChangeArrowheads="1"/>
          </p:cNvSpPr>
          <p:nvPr/>
        </p:nvSpPr>
        <p:spPr bwMode="auto">
          <a:xfrm>
            <a:off x="9580033" y="5180529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80" name="Text Box 94"/>
          <p:cNvSpPr txBox="1">
            <a:spLocks noChangeArrowheads="1"/>
          </p:cNvSpPr>
          <p:nvPr/>
        </p:nvSpPr>
        <p:spPr bwMode="auto">
          <a:xfrm>
            <a:off x="10291233" y="5180529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81" name="Text Box 95"/>
          <p:cNvSpPr txBox="1">
            <a:spLocks noChangeArrowheads="1"/>
          </p:cNvSpPr>
          <p:nvPr/>
        </p:nvSpPr>
        <p:spPr bwMode="auto">
          <a:xfrm>
            <a:off x="8868833" y="5637729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82" name="Text Box 96"/>
          <p:cNvSpPr txBox="1">
            <a:spLocks noChangeArrowheads="1"/>
          </p:cNvSpPr>
          <p:nvPr/>
        </p:nvSpPr>
        <p:spPr bwMode="auto">
          <a:xfrm>
            <a:off x="9580033" y="5637729"/>
            <a:ext cx="711200" cy="369332"/>
          </a:xfrm>
          <a:prstGeom prst="rect">
            <a:avLst/>
          </a:prstGeom>
          <a:solidFill>
            <a:srgbClr val="EAEAEA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</a:rPr>
              <a:t>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83" name="Text Box 97"/>
          <p:cNvSpPr txBox="1">
            <a:spLocks noChangeArrowheads="1"/>
          </p:cNvSpPr>
          <p:nvPr/>
        </p:nvSpPr>
        <p:spPr bwMode="auto">
          <a:xfrm>
            <a:off x="10291233" y="5637729"/>
            <a:ext cx="711200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184" name="AutoShape 100"/>
          <p:cNvSpPr>
            <a:spLocks noChangeArrowheads="1"/>
          </p:cNvSpPr>
          <p:nvPr/>
        </p:nvSpPr>
        <p:spPr bwMode="auto">
          <a:xfrm>
            <a:off x="9717618" y="1615004"/>
            <a:ext cx="391583" cy="246062"/>
          </a:xfrm>
          <a:prstGeom prst="rightArrow">
            <a:avLst>
              <a:gd name="adj1" fmla="val 41935"/>
              <a:gd name="adj2" fmla="val 483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AutoShape 101"/>
          <p:cNvSpPr>
            <a:spLocks noChangeArrowheads="1"/>
          </p:cNvSpPr>
          <p:nvPr/>
        </p:nvSpPr>
        <p:spPr bwMode="auto">
          <a:xfrm rot="16200000" flipV="1">
            <a:off x="9779266" y="5242706"/>
            <a:ext cx="293687" cy="328084"/>
          </a:xfrm>
          <a:prstGeom prst="rightArrow">
            <a:avLst>
              <a:gd name="adj1" fmla="val 41935"/>
              <a:gd name="adj2" fmla="val 483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AutoShape 102"/>
          <p:cNvSpPr>
            <a:spLocks noChangeArrowheads="1"/>
          </p:cNvSpPr>
          <p:nvPr/>
        </p:nvSpPr>
        <p:spPr bwMode="auto">
          <a:xfrm rot="10800000">
            <a:off x="9700685" y="4872554"/>
            <a:ext cx="391583" cy="246062"/>
          </a:xfrm>
          <a:prstGeom prst="rightArrow">
            <a:avLst>
              <a:gd name="adj1" fmla="val 41935"/>
              <a:gd name="adj2" fmla="val 483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AutoShape 103"/>
          <p:cNvSpPr>
            <a:spLocks noChangeArrowheads="1"/>
          </p:cNvSpPr>
          <p:nvPr/>
        </p:nvSpPr>
        <p:spPr bwMode="auto">
          <a:xfrm rot="5400000">
            <a:off x="9764448" y="3644094"/>
            <a:ext cx="293688" cy="328083"/>
          </a:xfrm>
          <a:prstGeom prst="rightArrow">
            <a:avLst>
              <a:gd name="adj1" fmla="val 41935"/>
              <a:gd name="adj2" fmla="val 483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AutoShape 104"/>
          <p:cNvSpPr>
            <a:spLocks noChangeArrowheads="1"/>
          </p:cNvSpPr>
          <p:nvPr/>
        </p:nvSpPr>
        <p:spPr bwMode="auto">
          <a:xfrm rot="10800000">
            <a:off x="9747251" y="3237429"/>
            <a:ext cx="391583" cy="246062"/>
          </a:xfrm>
          <a:prstGeom prst="rightArrow">
            <a:avLst>
              <a:gd name="adj1" fmla="val 41935"/>
              <a:gd name="adj2" fmla="val 4838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Text Box 105"/>
          <p:cNvSpPr txBox="1">
            <a:spLocks noChangeArrowheads="1"/>
          </p:cNvSpPr>
          <p:nvPr/>
        </p:nvSpPr>
        <p:spPr bwMode="auto">
          <a:xfrm>
            <a:off x="11116733" y="1978541"/>
            <a:ext cx="97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 spaces</a:t>
            </a:r>
          </a:p>
        </p:txBody>
      </p:sp>
      <p:sp>
        <p:nvSpPr>
          <p:cNvPr id="6190" name="Text Box 107"/>
          <p:cNvSpPr txBox="1">
            <a:spLocks noChangeArrowheads="1"/>
          </p:cNvSpPr>
          <p:nvPr/>
        </p:nvSpPr>
        <p:spPr bwMode="auto">
          <a:xfrm>
            <a:off x="11146367" y="3589854"/>
            <a:ext cx="97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 spaces</a:t>
            </a:r>
          </a:p>
        </p:txBody>
      </p:sp>
      <p:sp>
        <p:nvSpPr>
          <p:cNvPr id="6191" name="Text Box 108"/>
          <p:cNvSpPr txBox="1">
            <a:spLocks noChangeArrowheads="1"/>
          </p:cNvSpPr>
          <p:nvPr/>
        </p:nvSpPr>
        <p:spPr bwMode="auto">
          <a:xfrm>
            <a:off x="11129433" y="5164654"/>
            <a:ext cx="97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3 spaces</a:t>
            </a:r>
          </a:p>
        </p:txBody>
      </p:sp>
      <p:sp>
        <p:nvSpPr>
          <p:cNvPr id="6192" name="Text Box 109"/>
          <p:cNvSpPr txBox="1">
            <a:spLocks noChangeArrowheads="1"/>
          </p:cNvSpPr>
          <p:nvPr/>
        </p:nvSpPr>
        <p:spPr bwMode="auto">
          <a:xfrm>
            <a:off x="11192933" y="6034604"/>
            <a:ext cx="805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Total 8</a:t>
            </a:r>
          </a:p>
        </p:txBody>
      </p:sp>
      <p:sp>
        <p:nvSpPr>
          <p:cNvPr id="6194" name="Text Box 112"/>
          <p:cNvSpPr txBox="1">
            <a:spLocks noChangeArrowheads="1"/>
          </p:cNvSpPr>
          <p:nvPr/>
        </p:nvSpPr>
        <p:spPr bwMode="auto">
          <a:xfrm>
            <a:off x="366823" y="4733926"/>
            <a:ext cx="4048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Catatan</a:t>
            </a:r>
            <a:r>
              <a:rPr lang="en-US" dirty="0" smtClean="0">
                <a:solidFill>
                  <a:schemeClr val="tx1"/>
                </a:solidFill>
              </a:rPr>
              <a:t> :  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(n)           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(current state) = 8 </a:t>
            </a:r>
          </a:p>
        </p:txBody>
      </p:sp>
    </p:spTree>
    <p:extLst>
      <p:ext uri="{BB962C8B-B14F-4D97-AF65-F5344CB8AC3E}">
        <p14:creationId xmlns:p14="http://schemas.microsoft.com/office/powerpoint/2010/main" val="13621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Fungsi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Heuristik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(2) – Manhattan Distance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Fungsi h (N) yang memperkirakan cost jalur terpendek dari node N ke node tujuan.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 err="1" smtClean="0"/>
              <a:t>Contoh</a:t>
            </a:r>
            <a:r>
              <a:rPr lang="en-US" dirty="0" smtClean="0"/>
              <a:t>: 8-puzzle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3537538" y="3454528"/>
            <a:ext cx="1640602" cy="1237827"/>
            <a:chOff x="3264" y="1152"/>
            <a:chExt cx="1152" cy="1204"/>
          </a:xfrm>
        </p:grpSpPr>
        <p:sp>
          <p:nvSpPr>
            <p:cNvPr id="6170" name="Rectangle 5"/>
            <p:cNvSpPr>
              <a:spLocks noChangeArrowheads="1"/>
            </p:cNvSpPr>
            <p:nvPr/>
          </p:nvSpPr>
          <p:spPr bwMode="auto">
            <a:xfrm>
              <a:off x="3264" y="1152"/>
              <a:ext cx="1152" cy="115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71" name="Rectangle 6"/>
            <p:cNvSpPr>
              <a:spLocks noChangeArrowheads="1"/>
            </p:cNvSpPr>
            <p:nvPr/>
          </p:nvSpPr>
          <p:spPr bwMode="auto">
            <a:xfrm>
              <a:off x="3264" y="115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72" name="Rectangle 7"/>
            <p:cNvSpPr>
              <a:spLocks noChangeArrowheads="1"/>
            </p:cNvSpPr>
            <p:nvPr/>
          </p:nvSpPr>
          <p:spPr bwMode="auto">
            <a:xfrm>
              <a:off x="3264" y="153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73" name="Rectangle 8"/>
            <p:cNvSpPr>
              <a:spLocks noChangeArrowheads="1"/>
            </p:cNvSpPr>
            <p:nvPr/>
          </p:nvSpPr>
          <p:spPr bwMode="auto">
            <a:xfrm>
              <a:off x="3264" y="1920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74" name="Rectangle 9"/>
            <p:cNvSpPr>
              <a:spLocks noChangeArrowheads="1"/>
            </p:cNvSpPr>
            <p:nvPr/>
          </p:nvSpPr>
          <p:spPr bwMode="auto">
            <a:xfrm>
              <a:off x="3648" y="115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75" name="Rectangle 10"/>
            <p:cNvSpPr>
              <a:spLocks noChangeArrowheads="1"/>
            </p:cNvSpPr>
            <p:nvPr/>
          </p:nvSpPr>
          <p:spPr bwMode="auto">
            <a:xfrm>
              <a:off x="3648" y="153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76" name="Rectangle 11"/>
            <p:cNvSpPr>
              <a:spLocks noChangeArrowheads="1"/>
            </p:cNvSpPr>
            <p:nvPr/>
          </p:nvSpPr>
          <p:spPr bwMode="auto">
            <a:xfrm>
              <a:off x="4032" y="153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77" name="Rectangle 12"/>
            <p:cNvSpPr>
              <a:spLocks noChangeArrowheads="1"/>
            </p:cNvSpPr>
            <p:nvPr/>
          </p:nvSpPr>
          <p:spPr bwMode="auto">
            <a:xfrm>
              <a:off x="3648" y="1920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78" name="Rectangle 13"/>
            <p:cNvSpPr>
              <a:spLocks noChangeArrowheads="1"/>
            </p:cNvSpPr>
            <p:nvPr/>
          </p:nvSpPr>
          <p:spPr bwMode="auto">
            <a:xfrm>
              <a:off x="4032" y="115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79" name="Text Box 14"/>
            <p:cNvSpPr txBox="1">
              <a:spLocks noChangeArrowheads="1"/>
            </p:cNvSpPr>
            <p:nvPr/>
          </p:nvSpPr>
          <p:spPr bwMode="auto">
            <a:xfrm>
              <a:off x="3361" y="1200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6180" name="Text Box 15"/>
            <p:cNvSpPr txBox="1">
              <a:spLocks noChangeArrowheads="1"/>
            </p:cNvSpPr>
            <p:nvPr/>
          </p:nvSpPr>
          <p:spPr bwMode="auto">
            <a:xfrm>
              <a:off x="3746" y="1200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6181" name="Text Box 16"/>
            <p:cNvSpPr txBox="1">
              <a:spLocks noChangeArrowheads="1"/>
            </p:cNvSpPr>
            <p:nvPr/>
          </p:nvSpPr>
          <p:spPr bwMode="auto">
            <a:xfrm>
              <a:off x="4128" y="1200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6182" name="Text Box 17"/>
            <p:cNvSpPr txBox="1">
              <a:spLocks noChangeArrowheads="1"/>
            </p:cNvSpPr>
            <p:nvPr/>
          </p:nvSpPr>
          <p:spPr bwMode="auto">
            <a:xfrm>
              <a:off x="3361" y="1584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6183" name="Text Box 18"/>
            <p:cNvSpPr txBox="1">
              <a:spLocks noChangeArrowheads="1"/>
            </p:cNvSpPr>
            <p:nvPr/>
          </p:nvSpPr>
          <p:spPr bwMode="auto">
            <a:xfrm>
              <a:off x="3746" y="1584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6184" name="Text Box 19"/>
            <p:cNvSpPr txBox="1">
              <a:spLocks noChangeArrowheads="1"/>
            </p:cNvSpPr>
            <p:nvPr/>
          </p:nvSpPr>
          <p:spPr bwMode="auto">
            <a:xfrm>
              <a:off x="4128" y="1584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6</a:t>
              </a:r>
            </a:p>
          </p:txBody>
        </p:sp>
        <p:sp>
          <p:nvSpPr>
            <p:cNvPr id="6185" name="Text Box 20"/>
            <p:cNvSpPr txBox="1">
              <a:spLocks noChangeArrowheads="1"/>
            </p:cNvSpPr>
            <p:nvPr/>
          </p:nvSpPr>
          <p:spPr bwMode="auto">
            <a:xfrm>
              <a:off x="3361" y="1967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6186" name="Text Box 21"/>
            <p:cNvSpPr txBox="1">
              <a:spLocks noChangeArrowheads="1"/>
            </p:cNvSpPr>
            <p:nvPr/>
          </p:nvSpPr>
          <p:spPr bwMode="auto">
            <a:xfrm>
              <a:off x="3746" y="1967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8</a:t>
              </a:r>
            </a:p>
          </p:txBody>
        </p:sp>
      </p:grpSp>
      <p:grpSp>
        <p:nvGrpSpPr>
          <p:cNvPr id="6149" name="Group 22"/>
          <p:cNvGrpSpPr>
            <a:grpSpLocks/>
          </p:cNvGrpSpPr>
          <p:nvPr/>
        </p:nvGrpSpPr>
        <p:grpSpPr bwMode="auto">
          <a:xfrm>
            <a:off x="1505536" y="3454528"/>
            <a:ext cx="1624921" cy="1263650"/>
            <a:chOff x="576" y="2688"/>
            <a:chExt cx="1152" cy="1194"/>
          </a:xfrm>
        </p:grpSpPr>
        <p:sp>
          <p:nvSpPr>
            <p:cNvPr id="6153" name="Rectangle 23"/>
            <p:cNvSpPr>
              <a:spLocks noChangeArrowheads="1"/>
            </p:cNvSpPr>
            <p:nvPr/>
          </p:nvSpPr>
          <p:spPr bwMode="auto">
            <a:xfrm>
              <a:off x="576" y="2688"/>
              <a:ext cx="1152" cy="115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54" name="Rectangle 24"/>
            <p:cNvSpPr>
              <a:spLocks noChangeArrowheads="1"/>
            </p:cNvSpPr>
            <p:nvPr/>
          </p:nvSpPr>
          <p:spPr bwMode="auto">
            <a:xfrm>
              <a:off x="1344" y="307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55" name="Rectangle 25"/>
            <p:cNvSpPr>
              <a:spLocks noChangeArrowheads="1"/>
            </p:cNvSpPr>
            <p:nvPr/>
          </p:nvSpPr>
          <p:spPr bwMode="auto">
            <a:xfrm>
              <a:off x="576" y="307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576" y="345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57" name="Rectangle 27"/>
            <p:cNvSpPr>
              <a:spLocks noChangeArrowheads="1"/>
            </p:cNvSpPr>
            <p:nvPr/>
          </p:nvSpPr>
          <p:spPr bwMode="auto">
            <a:xfrm>
              <a:off x="576" y="2688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58" name="Rectangle 28"/>
            <p:cNvSpPr>
              <a:spLocks noChangeArrowheads="1"/>
            </p:cNvSpPr>
            <p:nvPr/>
          </p:nvSpPr>
          <p:spPr bwMode="auto">
            <a:xfrm>
              <a:off x="960" y="307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59" name="Rectangle 29"/>
            <p:cNvSpPr>
              <a:spLocks noChangeArrowheads="1"/>
            </p:cNvSpPr>
            <p:nvPr/>
          </p:nvSpPr>
          <p:spPr bwMode="auto">
            <a:xfrm>
              <a:off x="1344" y="345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60" name="Rectangle 30"/>
            <p:cNvSpPr>
              <a:spLocks noChangeArrowheads="1"/>
            </p:cNvSpPr>
            <p:nvPr/>
          </p:nvSpPr>
          <p:spPr bwMode="auto">
            <a:xfrm>
              <a:off x="960" y="345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61" name="Rectangle 31"/>
            <p:cNvSpPr>
              <a:spLocks noChangeArrowheads="1"/>
            </p:cNvSpPr>
            <p:nvPr/>
          </p:nvSpPr>
          <p:spPr bwMode="auto">
            <a:xfrm>
              <a:off x="1344" y="2688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162" name="Text Box 32"/>
            <p:cNvSpPr txBox="1">
              <a:spLocks noChangeArrowheads="1"/>
            </p:cNvSpPr>
            <p:nvPr/>
          </p:nvSpPr>
          <p:spPr bwMode="auto">
            <a:xfrm>
              <a:off x="1440" y="3120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6163" name="Text Box 33"/>
            <p:cNvSpPr txBox="1">
              <a:spLocks noChangeArrowheads="1"/>
            </p:cNvSpPr>
            <p:nvPr/>
          </p:nvSpPr>
          <p:spPr bwMode="auto">
            <a:xfrm>
              <a:off x="1056" y="3120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6164" name="Text Box 34"/>
            <p:cNvSpPr txBox="1">
              <a:spLocks noChangeArrowheads="1"/>
            </p:cNvSpPr>
            <p:nvPr/>
          </p:nvSpPr>
          <p:spPr bwMode="auto">
            <a:xfrm>
              <a:off x="1056" y="3504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6165" name="Text Box 35"/>
            <p:cNvSpPr txBox="1">
              <a:spLocks noChangeArrowheads="1"/>
            </p:cNvSpPr>
            <p:nvPr/>
          </p:nvSpPr>
          <p:spPr bwMode="auto">
            <a:xfrm>
              <a:off x="672" y="3120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6166" name="Text Box 36"/>
            <p:cNvSpPr txBox="1">
              <a:spLocks noChangeArrowheads="1"/>
            </p:cNvSpPr>
            <p:nvPr/>
          </p:nvSpPr>
          <p:spPr bwMode="auto">
            <a:xfrm>
              <a:off x="672" y="2736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6167" name="Text Box 37"/>
            <p:cNvSpPr txBox="1">
              <a:spLocks noChangeArrowheads="1"/>
            </p:cNvSpPr>
            <p:nvPr/>
          </p:nvSpPr>
          <p:spPr bwMode="auto">
            <a:xfrm>
              <a:off x="1440" y="3504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6</a:t>
              </a:r>
            </a:p>
          </p:txBody>
        </p:sp>
        <p:sp>
          <p:nvSpPr>
            <p:cNvPr id="6168" name="Text Box 38"/>
            <p:cNvSpPr txBox="1">
              <a:spLocks noChangeArrowheads="1"/>
            </p:cNvSpPr>
            <p:nvPr/>
          </p:nvSpPr>
          <p:spPr bwMode="auto">
            <a:xfrm>
              <a:off x="672" y="3504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6169" name="Text Box 39"/>
            <p:cNvSpPr txBox="1">
              <a:spLocks noChangeArrowheads="1"/>
            </p:cNvSpPr>
            <p:nvPr/>
          </p:nvSpPr>
          <p:spPr bwMode="auto">
            <a:xfrm>
              <a:off x="1440" y="2736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8</a:t>
              </a:r>
            </a:p>
          </p:txBody>
        </p:sp>
      </p:grpSp>
      <p:sp>
        <p:nvSpPr>
          <p:cNvPr id="6150" name="Text Box 40"/>
          <p:cNvSpPr txBox="1">
            <a:spLocks noChangeArrowheads="1"/>
          </p:cNvSpPr>
          <p:nvPr/>
        </p:nvSpPr>
        <p:spPr bwMode="auto">
          <a:xfrm>
            <a:off x="2115136" y="4673728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</a:t>
            </a:r>
          </a:p>
        </p:txBody>
      </p:sp>
      <p:sp>
        <p:nvSpPr>
          <p:cNvPr id="6151" name="Text Box 41"/>
          <p:cNvSpPr txBox="1">
            <a:spLocks noChangeArrowheads="1"/>
          </p:cNvSpPr>
          <p:nvPr/>
        </p:nvSpPr>
        <p:spPr bwMode="auto">
          <a:xfrm>
            <a:off x="3842336" y="4597528"/>
            <a:ext cx="620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goal</a:t>
            </a:r>
          </a:p>
        </p:txBody>
      </p:sp>
      <p:sp>
        <p:nvSpPr>
          <p:cNvPr id="6152" name="Text Box 43"/>
          <p:cNvSpPr txBox="1">
            <a:spLocks noChangeArrowheads="1"/>
          </p:cNvSpPr>
          <p:nvPr/>
        </p:nvSpPr>
        <p:spPr bwMode="auto">
          <a:xfrm>
            <a:off x="5366336" y="3454529"/>
            <a:ext cx="6384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C6600"/>
                </a:solidFill>
              </a:rPr>
              <a:t>h(N) = </a:t>
            </a:r>
            <a:r>
              <a:rPr lang="en-US" sz="2000" dirty="0" err="1" smtClean="0">
                <a:solidFill>
                  <a:srgbClr val="CC6600"/>
                </a:solidFill>
              </a:rPr>
              <a:t>jumlah</a:t>
            </a:r>
            <a:r>
              <a:rPr lang="en-US" sz="2000" dirty="0" smtClean="0">
                <a:solidFill>
                  <a:srgbClr val="CC6600"/>
                </a:solidFill>
              </a:rPr>
              <a:t> </a:t>
            </a:r>
            <a:r>
              <a:rPr lang="en-US" sz="2000" dirty="0" err="1" smtClean="0">
                <a:solidFill>
                  <a:srgbClr val="CC6600"/>
                </a:solidFill>
              </a:rPr>
              <a:t>jarak</a:t>
            </a:r>
            <a:r>
              <a:rPr lang="en-US" sz="2000" dirty="0" smtClean="0">
                <a:solidFill>
                  <a:srgbClr val="CC6600"/>
                </a:solidFill>
              </a:rPr>
              <a:t> </a:t>
            </a:r>
            <a:r>
              <a:rPr lang="en-US" sz="2000" dirty="0" err="1" smtClean="0">
                <a:solidFill>
                  <a:srgbClr val="CC6600"/>
                </a:solidFill>
              </a:rPr>
              <a:t>untuk</a:t>
            </a:r>
            <a:r>
              <a:rPr lang="en-US" sz="2000" dirty="0" smtClean="0">
                <a:solidFill>
                  <a:srgbClr val="CC6600"/>
                </a:solidFill>
              </a:rPr>
              <a:t> </a:t>
            </a:r>
            <a:r>
              <a:rPr lang="en-US" sz="2000" dirty="0" err="1" smtClean="0">
                <a:solidFill>
                  <a:srgbClr val="CC6600"/>
                </a:solidFill>
              </a:rPr>
              <a:t>tiap</a:t>
            </a:r>
            <a:r>
              <a:rPr lang="en-US" sz="2000" dirty="0" smtClean="0">
                <a:solidFill>
                  <a:srgbClr val="CC6600"/>
                </a:solidFill>
              </a:rPr>
              <a:t> tile yang </a:t>
            </a:r>
            <a:r>
              <a:rPr lang="en-US" sz="2000" dirty="0" err="1" smtClean="0">
                <a:solidFill>
                  <a:srgbClr val="CC6600"/>
                </a:solidFill>
              </a:rPr>
              <a:t>berbeda</a:t>
            </a:r>
            <a:r>
              <a:rPr lang="en-US" sz="2000" dirty="0" smtClean="0">
                <a:solidFill>
                  <a:srgbClr val="CC6600"/>
                </a:solidFill>
              </a:rPr>
              <a:t> </a:t>
            </a:r>
            <a:r>
              <a:rPr lang="en-US" sz="2000" dirty="0" err="1" smtClean="0">
                <a:solidFill>
                  <a:srgbClr val="CC6600"/>
                </a:solidFill>
              </a:rPr>
              <a:t>dengan</a:t>
            </a:r>
            <a:r>
              <a:rPr lang="en-US" sz="2000" dirty="0" smtClean="0">
                <a:solidFill>
                  <a:srgbClr val="CC6600"/>
                </a:solidFill>
              </a:rPr>
              <a:t> tile</a:t>
            </a:r>
          </a:p>
          <a:p>
            <a:r>
              <a:rPr lang="en-US" sz="2000" dirty="0">
                <a:solidFill>
                  <a:srgbClr val="CC6600"/>
                </a:solidFill>
              </a:rPr>
              <a:t> </a:t>
            </a:r>
            <a:r>
              <a:rPr lang="en-US" sz="2000" dirty="0" smtClean="0">
                <a:solidFill>
                  <a:srgbClr val="CC6600"/>
                </a:solidFill>
              </a:rPr>
              <a:t>           </a:t>
            </a:r>
            <a:r>
              <a:rPr lang="en-US" sz="2000" dirty="0" err="1" smtClean="0">
                <a:solidFill>
                  <a:srgbClr val="CC6600"/>
                </a:solidFill>
              </a:rPr>
              <a:t>pada</a:t>
            </a:r>
            <a:r>
              <a:rPr lang="en-US" sz="2000" dirty="0" smtClean="0">
                <a:solidFill>
                  <a:srgbClr val="CC6600"/>
                </a:solidFill>
              </a:rPr>
              <a:t> node </a:t>
            </a:r>
            <a:r>
              <a:rPr lang="en-US" sz="2000" dirty="0" err="1" smtClean="0">
                <a:solidFill>
                  <a:srgbClr val="CC6600"/>
                </a:solidFill>
              </a:rPr>
              <a:t>tujuan</a:t>
            </a:r>
            <a:endParaRPr lang="en-US" sz="2000" dirty="0" smtClean="0">
              <a:solidFill>
                <a:srgbClr val="CC6600"/>
              </a:solidFill>
            </a:endParaRPr>
          </a:p>
          <a:p>
            <a:r>
              <a:rPr lang="en-US" sz="2000" dirty="0" smtClean="0">
                <a:solidFill>
                  <a:srgbClr val="CC6600"/>
                </a:solidFill>
              </a:rPr>
              <a:t>         = </a:t>
            </a:r>
            <a:r>
              <a:rPr lang="en-US" sz="2400" dirty="0">
                <a:solidFill>
                  <a:srgbClr val="CC6600"/>
                </a:solidFill>
              </a:rPr>
              <a:t>2 + 3 + 0 + 1 + 3 + 0 + 3 + 1</a:t>
            </a:r>
          </a:p>
          <a:p>
            <a:r>
              <a:rPr lang="en-US" sz="2000" dirty="0">
                <a:solidFill>
                  <a:srgbClr val="CC6600"/>
                </a:solidFill>
              </a:rPr>
              <a:t>       </a:t>
            </a:r>
            <a:r>
              <a:rPr lang="en-US" sz="900" dirty="0">
                <a:solidFill>
                  <a:srgbClr val="CC6600"/>
                </a:solidFill>
              </a:rPr>
              <a:t> </a:t>
            </a:r>
            <a:r>
              <a:rPr lang="en-US" sz="2000" dirty="0">
                <a:solidFill>
                  <a:srgbClr val="CC6600"/>
                </a:solidFill>
              </a:rPr>
              <a:t>= 13</a:t>
            </a:r>
          </a:p>
        </p:txBody>
      </p:sp>
    </p:spTree>
    <p:extLst>
      <p:ext uri="{BB962C8B-B14F-4D97-AF65-F5344CB8AC3E}">
        <p14:creationId xmlns:p14="http://schemas.microsoft.com/office/powerpoint/2010/main" val="27556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8-Puzzle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CC6600"/>
                </a:solidFill>
              </a:rPr>
              <a:t>h1(N) = </a:t>
            </a:r>
            <a:r>
              <a:rPr lang="en-US" dirty="0" err="1" smtClean="0">
                <a:solidFill>
                  <a:srgbClr val="CC6600"/>
                </a:solidFill>
              </a:rPr>
              <a:t>Jumlah</a:t>
            </a:r>
            <a:r>
              <a:rPr lang="en-US" dirty="0" smtClean="0">
                <a:solidFill>
                  <a:srgbClr val="CC6600"/>
                </a:solidFill>
              </a:rPr>
              <a:t> tile yang </a:t>
            </a:r>
            <a:r>
              <a:rPr lang="en-US" dirty="0" err="1" smtClean="0">
                <a:solidFill>
                  <a:srgbClr val="CC6600"/>
                </a:solidFill>
              </a:rPr>
              <a:t>berbeda</a:t>
            </a:r>
            <a:r>
              <a:rPr lang="en-US" dirty="0" smtClean="0">
                <a:solidFill>
                  <a:srgbClr val="CC6600"/>
                </a:solidFill>
              </a:rPr>
              <a:t> = </a:t>
            </a:r>
            <a:r>
              <a:rPr lang="en-US" dirty="0">
                <a:solidFill>
                  <a:srgbClr val="CC6600"/>
                </a:solidFill>
              </a:rPr>
              <a:t>6</a:t>
            </a:r>
          </a:p>
          <a:p>
            <a:r>
              <a:rPr lang="en-US" dirty="0">
                <a:solidFill>
                  <a:srgbClr val="33CC33"/>
                </a:solidFill>
              </a:rPr>
              <a:t>h2(N) = </a:t>
            </a:r>
            <a:r>
              <a:rPr lang="en-US" dirty="0" err="1">
                <a:solidFill>
                  <a:srgbClr val="33CC33"/>
                </a:solidFill>
              </a:rPr>
              <a:t>jumlah</a:t>
            </a: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 err="1">
                <a:solidFill>
                  <a:srgbClr val="33CC33"/>
                </a:solidFill>
              </a:rPr>
              <a:t>jarak</a:t>
            </a: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 err="1">
                <a:solidFill>
                  <a:srgbClr val="33CC33"/>
                </a:solidFill>
              </a:rPr>
              <a:t>untuk</a:t>
            </a: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 err="1">
                <a:solidFill>
                  <a:srgbClr val="33CC33"/>
                </a:solidFill>
              </a:rPr>
              <a:t>tiap</a:t>
            </a:r>
            <a:r>
              <a:rPr lang="en-US" dirty="0">
                <a:solidFill>
                  <a:srgbClr val="33CC33"/>
                </a:solidFill>
              </a:rPr>
              <a:t> tile yang </a:t>
            </a:r>
            <a:r>
              <a:rPr lang="en-US" dirty="0" err="1">
                <a:solidFill>
                  <a:srgbClr val="33CC33"/>
                </a:solidFill>
              </a:rPr>
              <a:t>berbeda</a:t>
            </a: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 err="1">
                <a:solidFill>
                  <a:srgbClr val="33CC33"/>
                </a:solidFill>
              </a:rPr>
              <a:t>dengan</a:t>
            </a:r>
            <a:r>
              <a:rPr lang="en-US" dirty="0">
                <a:solidFill>
                  <a:srgbClr val="33CC33"/>
                </a:solidFill>
              </a:rPr>
              <a:t> </a:t>
            </a:r>
            <a:r>
              <a:rPr lang="en-US" dirty="0" smtClean="0">
                <a:solidFill>
                  <a:srgbClr val="33CC33"/>
                </a:solidFill>
              </a:rPr>
              <a:t>tile </a:t>
            </a:r>
            <a:r>
              <a:rPr lang="en-US" dirty="0" err="1" smtClean="0">
                <a:solidFill>
                  <a:srgbClr val="33CC33"/>
                </a:solidFill>
              </a:rPr>
              <a:t>pada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>
                <a:solidFill>
                  <a:srgbClr val="33CC33"/>
                </a:solidFill>
              </a:rPr>
              <a:t>node </a:t>
            </a:r>
            <a:r>
              <a:rPr lang="en-US" dirty="0" err="1" smtClean="0">
                <a:solidFill>
                  <a:srgbClr val="33CC33"/>
                </a:solidFill>
              </a:rPr>
              <a:t>tujuan</a:t>
            </a:r>
            <a:r>
              <a:rPr lang="en-US" dirty="0" smtClean="0">
                <a:solidFill>
                  <a:srgbClr val="33CC33"/>
                </a:solidFill>
              </a:rPr>
              <a:t> = </a:t>
            </a:r>
            <a:r>
              <a:rPr lang="en-US" dirty="0">
                <a:solidFill>
                  <a:srgbClr val="33CC33"/>
                </a:solidFill>
              </a:rPr>
              <a:t>13</a:t>
            </a:r>
            <a:br>
              <a:rPr lang="en-US" dirty="0">
                <a:solidFill>
                  <a:srgbClr val="33CC33"/>
                </a:solidFill>
              </a:rPr>
            </a:br>
            <a:endParaRPr lang="en-US" dirty="0">
              <a:solidFill>
                <a:srgbClr val="33CC33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317317" y="2140466"/>
            <a:ext cx="2438400" cy="1828800"/>
            <a:chOff x="3264" y="1152"/>
            <a:chExt cx="1152" cy="1152"/>
          </a:xfrm>
        </p:grpSpPr>
        <p:sp>
          <p:nvSpPr>
            <p:cNvPr id="13339" name="Rectangle 4"/>
            <p:cNvSpPr>
              <a:spLocks noChangeArrowheads="1"/>
            </p:cNvSpPr>
            <p:nvPr/>
          </p:nvSpPr>
          <p:spPr bwMode="auto">
            <a:xfrm>
              <a:off x="3264" y="1152"/>
              <a:ext cx="1152" cy="115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40" name="Rectangle 5"/>
            <p:cNvSpPr>
              <a:spLocks noChangeArrowheads="1"/>
            </p:cNvSpPr>
            <p:nvPr/>
          </p:nvSpPr>
          <p:spPr bwMode="auto">
            <a:xfrm>
              <a:off x="3264" y="115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41" name="Rectangle 6"/>
            <p:cNvSpPr>
              <a:spLocks noChangeArrowheads="1"/>
            </p:cNvSpPr>
            <p:nvPr/>
          </p:nvSpPr>
          <p:spPr bwMode="auto">
            <a:xfrm>
              <a:off x="3264" y="153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42" name="Rectangle 7"/>
            <p:cNvSpPr>
              <a:spLocks noChangeArrowheads="1"/>
            </p:cNvSpPr>
            <p:nvPr/>
          </p:nvSpPr>
          <p:spPr bwMode="auto">
            <a:xfrm>
              <a:off x="3264" y="1920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43" name="Rectangle 8"/>
            <p:cNvSpPr>
              <a:spLocks noChangeArrowheads="1"/>
            </p:cNvSpPr>
            <p:nvPr/>
          </p:nvSpPr>
          <p:spPr bwMode="auto">
            <a:xfrm>
              <a:off x="3648" y="115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44" name="Rectangle 9"/>
            <p:cNvSpPr>
              <a:spLocks noChangeArrowheads="1"/>
            </p:cNvSpPr>
            <p:nvPr/>
          </p:nvSpPr>
          <p:spPr bwMode="auto">
            <a:xfrm>
              <a:off x="3648" y="153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45" name="Rectangle 10"/>
            <p:cNvSpPr>
              <a:spLocks noChangeArrowheads="1"/>
            </p:cNvSpPr>
            <p:nvPr/>
          </p:nvSpPr>
          <p:spPr bwMode="auto">
            <a:xfrm>
              <a:off x="4032" y="153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46" name="Rectangle 11"/>
            <p:cNvSpPr>
              <a:spLocks noChangeArrowheads="1"/>
            </p:cNvSpPr>
            <p:nvPr/>
          </p:nvSpPr>
          <p:spPr bwMode="auto">
            <a:xfrm>
              <a:off x="3648" y="1920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47" name="Rectangle 12"/>
            <p:cNvSpPr>
              <a:spLocks noChangeArrowheads="1"/>
            </p:cNvSpPr>
            <p:nvPr/>
          </p:nvSpPr>
          <p:spPr bwMode="auto">
            <a:xfrm>
              <a:off x="4032" y="115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48" name="Text Box 13"/>
            <p:cNvSpPr txBox="1">
              <a:spLocks noChangeArrowheads="1"/>
            </p:cNvSpPr>
            <p:nvPr/>
          </p:nvSpPr>
          <p:spPr bwMode="auto">
            <a:xfrm>
              <a:off x="3361" y="1200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13349" name="Text Box 14"/>
            <p:cNvSpPr txBox="1">
              <a:spLocks noChangeArrowheads="1"/>
            </p:cNvSpPr>
            <p:nvPr/>
          </p:nvSpPr>
          <p:spPr bwMode="auto">
            <a:xfrm>
              <a:off x="3746" y="1200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3350" name="Text Box 15"/>
            <p:cNvSpPr txBox="1">
              <a:spLocks noChangeArrowheads="1"/>
            </p:cNvSpPr>
            <p:nvPr/>
          </p:nvSpPr>
          <p:spPr bwMode="auto">
            <a:xfrm>
              <a:off x="4128" y="1200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3351" name="Text Box 16"/>
            <p:cNvSpPr txBox="1">
              <a:spLocks noChangeArrowheads="1"/>
            </p:cNvSpPr>
            <p:nvPr/>
          </p:nvSpPr>
          <p:spPr bwMode="auto">
            <a:xfrm>
              <a:off x="3361" y="158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3352" name="Text Box 17"/>
            <p:cNvSpPr txBox="1">
              <a:spLocks noChangeArrowheads="1"/>
            </p:cNvSpPr>
            <p:nvPr/>
          </p:nvSpPr>
          <p:spPr bwMode="auto">
            <a:xfrm>
              <a:off x="3746" y="158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3353" name="Text Box 18"/>
            <p:cNvSpPr txBox="1">
              <a:spLocks noChangeArrowheads="1"/>
            </p:cNvSpPr>
            <p:nvPr/>
          </p:nvSpPr>
          <p:spPr bwMode="auto">
            <a:xfrm>
              <a:off x="4128" y="158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6</a:t>
              </a:r>
            </a:p>
          </p:txBody>
        </p:sp>
        <p:sp>
          <p:nvSpPr>
            <p:cNvPr id="13354" name="Text Box 19"/>
            <p:cNvSpPr txBox="1">
              <a:spLocks noChangeArrowheads="1"/>
            </p:cNvSpPr>
            <p:nvPr/>
          </p:nvSpPr>
          <p:spPr bwMode="auto">
            <a:xfrm>
              <a:off x="3361" y="1967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13355" name="Text Box 20"/>
            <p:cNvSpPr txBox="1">
              <a:spLocks noChangeArrowheads="1"/>
            </p:cNvSpPr>
            <p:nvPr/>
          </p:nvSpPr>
          <p:spPr bwMode="auto">
            <a:xfrm>
              <a:off x="3746" y="1967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8</a:t>
              </a:r>
            </a:p>
          </p:txBody>
        </p:sp>
      </p:grpSp>
      <p:grpSp>
        <p:nvGrpSpPr>
          <p:cNvPr id="13316" name="Group 21"/>
          <p:cNvGrpSpPr>
            <a:grpSpLocks/>
          </p:cNvGrpSpPr>
          <p:nvPr/>
        </p:nvGrpSpPr>
        <p:grpSpPr bwMode="auto">
          <a:xfrm>
            <a:off x="2846917" y="2064266"/>
            <a:ext cx="2438400" cy="1828800"/>
            <a:chOff x="576" y="2688"/>
            <a:chExt cx="1152" cy="1152"/>
          </a:xfrm>
        </p:grpSpPr>
        <p:sp>
          <p:nvSpPr>
            <p:cNvPr id="13322" name="Rectangle 22"/>
            <p:cNvSpPr>
              <a:spLocks noChangeArrowheads="1"/>
            </p:cNvSpPr>
            <p:nvPr/>
          </p:nvSpPr>
          <p:spPr bwMode="auto">
            <a:xfrm>
              <a:off x="576" y="2688"/>
              <a:ext cx="1152" cy="115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23" name="Rectangle 23"/>
            <p:cNvSpPr>
              <a:spLocks noChangeArrowheads="1"/>
            </p:cNvSpPr>
            <p:nvPr/>
          </p:nvSpPr>
          <p:spPr bwMode="auto">
            <a:xfrm>
              <a:off x="1344" y="307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24" name="Rectangle 24"/>
            <p:cNvSpPr>
              <a:spLocks noChangeArrowheads="1"/>
            </p:cNvSpPr>
            <p:nvPr/>
          </p:nvSpPr>
          <p:spPr bwMode="auto">
            <a:xfrm>
              <a:off x="576" y="307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25" name="Rectangle 25"/>
            <p:cNvSpPr>
              <a:spLocks noChangeArrowheads="1"/>
            </p:cNvSpPr>
            <p:nvPr/>
          </p:nvSpPr>
          <p:spPr bwMode="auto">
            <a:xfrm>
              <a:off x="576" y="345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26" name="Rectangle 26"/>
            <p:cNvSpPr>
              <a:spLocks noChangeArrowheads="1"/>
            </p:cNvSpPr>
            <p:nvPr/>
          </p:nvSpPr>
          <p:spPr bwMode="auto">
            <a:xfrm>
              <a:off x="576" y="2688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27" name="Rectangle 27"/>
            <p:cNvSpPr>
              <a:spLocks noChangeArrowheads="1"/>
            </p:cNvSpPr>
            <p:nvPr/>
          </p:nvSpPr>
          <p:spPr bwMode="auto">
            <a:xfrm>
              <a:off x="960" y="307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28" name="Rectangle 28"/>
            <p:cNvSpPr>
              <a:spLocks noChangeArrowheads="1"/>
            </p:cNvSpPr>
            <p:nvPr/>
          </p:nvSpPr>
          <p:spPr bwMode="auto">
            <a:xfrm>
              <a:off x="1344" y="345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29" name="Rectangle 29"/>
            <p:cNvSpPr>
              <a:spLocks noChangeArrowheads="1"/>
            </p:cNvSpPr>
            <p:nvPr/>
          </p:nvSpPr>
          <p:spPr bwMode="auto">
            <a:xfrm>
              <a:off x="960" y="345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30" name="Rectangle 30"/>
            <p:cNvSpPr>
              <a:spLocks noChangeArrowheads="1"/>
            </p:cNvSpPr>
            <p:nvPr/>
          </p:nvSpPr>
          <p:spPr bwMode="auto">
            <a:xfrm>
              <a:off x="1344" y="2688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331" name="Text Box 31"/>
            <p:cNvSpPr txBox="1">
              <a:spLocks noChangeArrowheads="1"/>
            </p:cNvSpPr>
            <p:nvPr/>
          </p:nvSpPr>
          <p:spPr bwMode="auto">
            <a:xfrm>
              <a:off x="1441" y="3120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13332" name="Text Box 32"/>
            <p:cNvSpPr txBox="1">
              <a:spLocks noChangeArrowheads="1"/>
            </p:cNvSpPr>
            <p:nvPr/>
          </p:nvSpPr>
          <p:spPr bwMode="auto">
            <a:xfrm>
              <a:off x="1056" y="3120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3333" name="Text Box 33"/>
            <p:cNvSpPr txBox="1">
              <a:spLocks noChangeArrowheads="1"/>
            </p:cNvSpPr>
            <p:nvPr/>
          </p:nvSpPr>
          <p:spPr bwMode="auto">
            <a:xfrm>
              <a:off x="1056" y="350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3334" name="Text Box 34"/>
            <p:cNvSpPr txBox="1">
              <a:spLocks noChangeArrowheads="1"/>
            </p:cNvSpPr>
            <p:nvPr/>
          </p:nvSpPr>
          <p:spPr bwMode="auto">
            <a:xfrm>
              <a:off x="672" y="3120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3335" name="Text Box 35"/>
            <p:cNvSpPr txBox="1">
              <a:spLocks noChangeArrowheads="1"/>
            </p:cNvSpPr>
            <p:nvPr/>
          </p:nvSpPr>
          <p:spPr bwMode="auto">
            <a:xfrm>
              <a:off x="672" y="2736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3336" name="Text Box 36"/>
            <p:cNvSpPr txBox="1">
              <a:spLocks noChangeArrowheads="1"/>
            </p:cNvSpPr>
            <p:nvPr/>
          </p:nvSpPr>
          <p:spPr bwMode="auto">
            <a:xfrm>
              <a:off x="1441" y="350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6</a:t>
              </a:r>
            </a:p>
          </p:txBody>
        </p:sp>
        <p:sp>
          <p:nvSpPr>
            <p:cNvPr id="13337" name="Text Box 37"/>
            <p:cNvSpPr txBox="1">
              <a:spLocks noChangeArrowheads="1"/>
            </p:cNvSpPr>
            <p:nvPr/>
          </p:nvSpPr>
          <p:spPr bwMode="auto">
            <a:xfrm>
              <a:off x="672" y="350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13338" name="Text Box 38"/>
            <p:cNvSpPr txBox="1">
              <a:spLocks noChangeArrowheads="1"/>
            </p:cNvSpPr>
            <p:nvPr/>
          </p:nvSpPr>
          <p:spPr bwMode="auto">
            <a:xfrm>
              <a:off x="1441" y="2736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8</a:t>
              </a:r>
            </a:p>
          </p:txBody>
        </p:sp>
      </p:grpSp>
      <p:sp>
        <p:nvSpPr>
          <p:cNvPr id="13317" name="Text Box 39"/>
          <p:cNvSpPr txBox="1">
            <a:spLocks noChangeArrowheads="1"/>
          </p:cNvSpPr>
          <p:nvPr/>
        </p:nvSpPr>
        <p:spPr bwMode="auto">
          <a:xfrm>
            <a:off x="3761317" y="3969266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13318" name="Text Box 40"/>
          <p:cNvSpPr txBox="1">
            <a:spLocks noChangeArrowheads="1"/>
          </p:cNvSpPr>
          <p:nvPr/>
        </p:nvSpPr>
        <p:spPr bwMode="auto">
          <a:xfrm>
            <a:off x="8028517" y="3969266"/>
            <a:ext cx="620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0440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0351" y="1212850"/>
            <a:ext cx="8555567" cy="5289550"/>
          </a:xfrm>
          <a:prstGeom prst="rect">
            <a:avLst/>
          </a:prstGeom>
          <a:noFill/>
        </p:spPr>
      </p:pic>
      <p:sp>
        <p:nvSpPr>
          <p:cNvPr id="404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Pencarian</a:t>
            </a:r>
            <a:r>
              <a:rPr lang="en-US" sz="3600" dirty="0"/>
              <a:t> </a:t>
            </a:r>
            <a:r>
              <a:rPr lang="en-US" sz="3600" dirty="0" err="1"/>
              <a:t>Heuristik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Ruang</a:t>
            </a:r>
            <a:r>
              <a:rPr lang="en-US" sz="3600" dirty="0"/>
              <a:t> </a:t>
            </a:r>
            <a:r>
              <a:rPr lang="en-US" sz="3600" dirty="0" err="1"/>
              <a:t>Keadaan</a:t>
            </a:r>
            <a:r>
              <a:rPr lang="en-US" sz="3600" dirty="0"/>
              <a:t> </a:t>
            </a:r>
            <a:r>
              <a:rPr lang="en-US" sz="3600" dirty="0" err="1"/>
              <a:t>Berikut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4486" name="Line 6"/>
          <p:cNvSpPr>
            <a:spLocks noChangeShapeType="1"/>
          </p:cNvSpPr>
          <p:nvPr/>
        </p:nvSpPr>
        <p:spPr bwMode="auto">
          <a:xfrm flipV="1">
            <a:off x="2463800" y="1333500"/>
            <a:ext cx="2743200" cy="38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87" name="Text Box 7"/>
          <p:cNvSpPr txBox="1">
            <a:spLocks noChangeArrowheads="1"/>
          </p:cNvSpPr>
          <p:nvPr/>
        </p:nvSpPr>
        <p:spPr bwMode="auto">
          <a:xfrm>
            <a:off x="1585384" y="1551930"/>
            <a:ext cx="82426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node</a:t>
            </a:r>
          </a:p>
        </p:txBody>
      </p:sp>
      <p:sp>
        <p:nvSpPr>
          <p:cNvPr id="404488" name="Line 8"/>
          <p:cNvSpPr>
            <a:spLocks noChangeShapeType="1"/>
          </p:cNvSpPr>
          <p:nvPr/>
        </p:nvSpPr>
        <p:spPr bwMode="auto">
          <a:xfrm flipH="1" flipV="1">
            <a:off x="6400800" y="1371600"/>
            <a:ext cx="1625600" cy="304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4489" name="Text Box 9"/>
          <p:cNvSpPr txBox="1">
            <a:spLocks noChangeArrowheads="1"/>
          </p:cNvSpPr>
          <p:nvPr/>
        </p:nvSpPr>
        <p:spPr bwMode="auto">
          <a:xfrm>
            <a:off x="8060267" y="1903384"/>
            <a:ext cx="348557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0000FF"/>
                </a:solidFill>
              </a:rPr>
              <a:t>Nilai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heuristik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dari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sebuah</a:t>
            </a:r>
            <a:r>
              <a:rPr lang="en-US" sz="2000" dirty="0" smtClean="0">
                <a:solidFill>
                  <a:srgbClr val="0000FF"/>
                </a:solidFill>
              </a:rPr>
              <a:t> node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76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10515600" cy="1182688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Algoritma</a:t>
            </a:r>
            <a:r>
              <a:rPr lang="en-US" sz="4000" b="1" dirty="0" smtClean="0"/>
              <a:t> Depth First Search (DFS)</a:t>
            </a:r>
            <a:endParaRPr lang="en-US" sz="4000" b="1" dirty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295400"/>
            <a:ext cx="10668000" cy="4514850"/>
          </a:xfrm>
        </p:spPr>
        <p:txBody>
          <a:bodyPr>
            <a:noAutofit/>
          </a:bodyPr>
          <a:lstStyle/>
          <a:p>
            <a:r>
              <a:rPr lang="en-US" sz="2000"/>
              <a:t>Function depth_first_search;</a:t>
            </a:r>
          </a:p>
          <a:p>
            <a:r>
              <a:rPr lang="en-US" sz="2000"/>
              <a:t>begin</a:t>
            </a:r>
            <a:br>
              <a:rPr lang="en-US" sz="2000"/>
            </a:br>
            <a:r>
              <a:rPr lang="en-US" sz="2000"/>
              <a:t>  open := [Start];</a:t>
            </a:r>
            <a:br>
              <a:rPr lang="en-US" sz="2000"/>
            </a:br>
            <a:r>
              <a:rPr lang="en-US" sz="2000"/>
              <a:t>  closed := [ ];</a:t>
            </a:r>
            <a:br>
              <a:rPr lang="en-US" sz="2000"/>
            </a:br>
            <a:r>
              <a:rPr lang="en-US" sz="2000"/>
              <a:t>  while open </a:t>
            </a:r>
            <a:r>
              <a:rPr lang="en-US" sz="2000">
                <a:sym typeface="Symbol" pitchFamily="18" charset="2"/>
              </a:rPr>
              <a:t> [ ] do</a:t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    begin</a:t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      remove leftmost state from open, call it X;</a:t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      if X is a goal then return SUCCESS</a:t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        else begin</a:t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          generate children of X;</a:t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          put X on closed;</a:t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          discard remaining children of X if already on open or closed</a:t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          put remaining children on </a:t>
            </a:r>
            <a:r>
              <a:rPr lang="en-US" sz="2000" u="sng">
                <a:sym typeface="Symbol" pitchFamily="18" charset="2"/>
              </a:rPr>
              <a:t>left end of open</a:t>
            </a:r>
            <a:r>
              <a:rPr lang="en-US" sz="2000">
                <a:sym typeface="Symbol" pitchFamily="18" charset="2"/>
              </a:rPr>
              <a:t/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        end</a:t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      end;</a:t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  return FAIL</a:t>
            </a:r>
            <a:br>
              <a:rPr lang="en-US" sz="2000">
                <a:sym typeface="Symbol" pitchFamily="18" charset="2"/>
              </a:rPr>
            </a:br>
            <a:r>
              <a:rPr lang="en-US" sz="2000">
                <a:sym typeface="Symbol" pitchFamily="18" charset="2"/>
              </a:rPr>
              <a:t>end.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0331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93700"/>
            <a:ext cx="10515600" cy="118268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Algoritma</a:t>
            </a:r>
            <a:r>
              <a:rPr lang="en-US" dirty="0" smtClean="0"/>
              <a:t> Best First Search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DFS)</a:t>
            </a:r>
            <a:endParaRPr lang="en-US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537217"/>
            <a:ext cx="10668000" cy="4514850"/>
          </a:xfrm>
        </p:spPr>
        <p:txBody>
          <a:bodyPr>
            <a:noAutofit/>
          </a:bodyPr>
          <a:lstStyle/>
          <a:p>
            <a:r>
              <a:rPr lang="en-US" sz="1800" dirty="0"/>
              <a:t>Function </a:t>
            </a:r>
            <a:r>
              <a:rPr lang="en-US" sz="1800" dirty="0" err="1"/>
              <a:t>best_first_search</a:t>
            </a:r>
            <a:r>
              <a:rPr lang="en-US" sz="1800" dirty="0"/>
              <a:t>;</a:t>
            </a:r>
          </a:p>
          <a:p>
            <a:r>
              <a:rPr lang="en-US" sz="1800" dirty="0"/>
              <a:t>begin</a:t>
            </a:r>
            <a:br>
              <a:rPr lang="en-US" sz="1800" dirty="0"/>
            </a:br>
            <a:r>
              <a:rPr lang="en-US" sz="1800" dirty="0"/>
              <a:t>  open := [Start];</a:t>
            </a:r>
            <a:br>
              <a:rPr lang="en-US" sz="1800" dirty="0"/>
            </a:br>
            <a:r>
              <a:rPr lang="en-US" sz="1800" dirty="0"/>
              <a:t>  closed := [ ];</a:t>
            </a:r>
            <a:br>
              <a:rPr lang="en-US" sz="1800" dirty="0"/>
            </a:br>
            <a:r>
              <a:rPr lang="en-US" sz="1800" dirty="0"/>
              <a:t>  while open </a:t>
            </a:r>
            <a:r>
              <a:rPr lang="en-US" sz="1800" dirty="0">
                <a:sym typeface="Symbol" pitchFamily="18" charset="2"/>
              </a:rPr>
              <a:t> [ ] do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    begin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      remove leftmost state from open, call it X;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      if X is a goal then return SUCCESS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        else begin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          generate children of X;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          assign each child their heuristic value;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          put X on closed;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          (discard remaining children of X if already on open or closed)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          put remaining children on </a:t>
            </a:r>
            <a:r>
              <a:rPr lang="en-US" sz="1800" u="sng" dirty="0">
                <a:sym typeface="Symbol" pitchFamily="18" charset="2"/>
              </a:rPr>
              <a:t>open</a:t>
            </a:r>
            <a:br>
              <a:rPr lang="en-US" sz="1800" u="sng" dirty="0">
                <a:sym typeface="Symbol" pitchFamily="18" charset="2"/>
              </a:rPr>
            </a:br>
            <a:r>
              <a:rPr lang="en-US" sz="1800" b="1" dirty="0">
                <a:solidFill>
                  <a:srgbClr val="FF0000"/>
                </a:solidFill>
                <a:sym typeface="Symbol" pitchFamily="18" charset="2"/>
              </a:rPr>
              <a:t>          </a:t>
            </a:r>
            <a:r>
              <a:rPr lang="en-US" sz="1800" b="1" u="sng" dirty="0">
                <a:solidFill>
                  <a:srgbClr val="FF0000"/>
                </a:solidFill>
                <a:sym typeface="Symbol" pitchFamily="18" charset="2"/>
              </a:rPr>
              <a:t>sort open by heuristic merit (best leftmost)</a:t>
            </a:r>
            <a:r>
              <a:rPr lang="en-US" sz="1800" b="1" dirty="0">
                <a:solidFill>
                  <a:srgbClr val="FF0000"/>
                </a:solidFill>
                <a:sym typeface="Symbol" pitchFamily="18" charset="2"/>
              </a:rPr>
              <a:t/>
            </a:r>
            <a:br>
              <a:rPr lang="en-US" sz="1800" b="1" dirty="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        end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      </a:t>
            </a:r>
            <a:r>
              <a:rPr lang="en-US" sz="1800" dirty="0" err="1">
                <a:sym typeface="Symbol" pitchFamily="18" charset="2"/>
              </a:rPr>
              <a:t>end</a:t>
            </a:r>
            <a:r>
              <a:rPr lang="en-US" sz="1800" dirty="0">
                <a:sym typeface="Symbol" pitchFamily="18" charset="2"/>
              </a:rPr>
              <a:t>;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  return FAIL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end.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2822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01" y="1371600"/>
            <a:ext cx="8555567" cy="5289550"/>
          </a:xfrm>
          <a:prstGeom prst="rect">
            <a:avLst/>
          </a:prstGeom>
          <a:noFill/>
        </p:spPr>
      </p:pic>
      <p:sp>
        <p:nvSpPr>
          <p:cNvPr id="389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00100" y="406400"/>
            <a:ext cx="10515600" cy="1182688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Pencarian</a:t>
            </a:r>
            <a:r>
              <a:rPr lang="en-US" sz="3600" dirty="0" smtClean="0"/>
              <a:t> </a:t>
            </a:r>
            <a:r>
              <a:rPr lang="en-US" sz="3600" dirty="0" err="1" smtClean="0"/>
              <a:t>Heuristik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Ruang</a:t>
            </a:r>
            <a:r>
              <a:rPr lang="en-US" sz="3600" dirty="0" smtClean="0"/>
              <a:t> </a:t>
            </a:r>
            <a:r>
              <a:rPr lang="en-US" sz="3600" dirty="0" err="1" smtClean="0"/>
              <a:t>Keadaan</a:t>
            </a:r>
            <a:r>
              <a:rPr lang="en-US" sz="3600" dirty="0"/>
              <a:t> </a:t>
            </a:r>
            <a:r>
              <a:rPr lang="en-US" sz="3600" dirty="0" err="1" smtClean="0"/>
              <a:t>Berikut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- </a:t>
            </a:r>
            <a:r>
              <a:rPr lang="en-US" sz="3200" dirty="0" err="1" smtClean="0"/>
              <a:t>Contoh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39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922464"/>
            <a:ext cx="11379200" cy="3013075"/>
          </a:xfrm>
          <a:prstGeom prst="rect">
            <a:avLst/>
          </a:prstGeom>
          <a:noFill/>
        </p:spPr>
      </p:pic>
      <p:sp>
        <p:nvSpPr>
          <p:cNvPr id="3911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Proses Trace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Algoritma</a:t>
            </a:r>
            <a:r>
              <a:rPr lang="en-US" sz="4000" dirty="0" smtClean="0"/>
              <a:t> Best First Search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1" y="1244600"/>
            <a:ext cx="6167967" cy="5051425"/>
          </a:xfrm>
          <a:prstGeom prst="rect">
            <a:avLst/>
          </a:prstGeom>
          <a:noFill/>
        </p:spPr>
      </p:pic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Pencarian</a:t>
            </a:r>
            <a:r>
              <a:rPr lang="en-US" sz="3600" dirty="0"/>
              <a:t> </a:t>
            </a:r>
            <a:r>
              <a:rPr lang="en-US" sz="3600" dirty="0" err="1"/>
              <a:t>Heuristik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Ruang</a:t>
            </a:r>
            <a:r>
              <a:rPr lang="en-US" sz="3600" dirty="0"/>
              <a:t> </a:t>
            </a:r>
            <a:r>
              <a:rPr lang="en-US" sz="3600" dirty="0" err="1"/>
              <a:t>Keadaan</a:t>
            </a:r>
            <a:r>
              <a:rPr lang="en-US" sz="3600" dirty="0"/>
              <a:t> </a:t>
            </a:r>
            <a:r>
              <a:rPr lang="en-US" sz="3600" dirty="0" err="1" smtClean="0"/>
              <a:t>Berikut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3200" dirty="0" err="1" smtClean="0"/>
              <a:t>Menandai</a:t>
            </a:r>
            <a:r>
              <a:rPr lang="en-US" sz="3200" dirty="0" smtClean="0"/>
              <a:t> Open </a:t>
            </a:r>
            <a:r>
              <a:rPr lang="en-US" sz="3200" dirty="0" err="1" smtClean="0"/>
              <a:t>dan</a:t>
            </a:r>
            <a:r>
              <a:rPr lang="en-US" sz="3200" dirty="0" smtClean="0"/>
              <a:t> Close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2. </a:t>
            </a:r>
            <a:r>
              <a:rPr lang="en-US" dirty="0" err="1" smtClean="0"/>
              <a:t>Algoritma</a:t>
            </a:r>
            <a:r>
              <a:rPr lang="en-US" dirty="0" smtClean="0"/>
              <a:t> Best 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1" y="1524000"/>
            <a:ext cx="1133716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02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Heuristic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First Search</a:t>
            </a:r>
          </a:p>
          <a:p>
            <a:r>
              <a:rPr lang="en-US" dirty="0" smtClean="0"/>
              <a:t>A*</a:t>
            </a:r>
          </a:p>
          <a:p>
            <a:r>
              <a:rPr lang="en-US" dirty="0" smtClean="0"/>
              <a:t>Hill climbing</a:t>
            </a:r>
          </a:p>
          <a:p>
            <a:r>
              <a:rPr lang="en-US" dirty="0"/>
              <a:t>Branch and Bound</a:t>
            </a:r>
          </a:p>
          <a:p>
            <a:r>
              <a:rPr lang="en-US" dirty="0"/>
              <a:t>Dynamic Programming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2. </a:t>
            </a:r>
            <a:r>
              <a:rPr lang="en-US" dirty="0" err="1"/>
              <a:t>Algoritma</a:t>
            </a:r>
            <a:r>
              <a:rPr lang="en-US" dirty="0"/>
              <a:t> Best First Search</a:t>
            </a:r>
          </a:p>
        </p:txBody>
      </p:sp>
      <p:pic>
        <p:nvPicPr>
          <p:cNvPr id="10244" name="Picture 4" descr="greedy-progress0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1828801"/>
            <a:ext cx="7289800" cy="199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3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greedy-progress0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1828801"/>
            <a:ext cx="7289800" cy="1990725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2. </a:t>
            </a:r>
            <a:r>
              <a:rPr lang="en-US" dirty="0" err="1"/>
              <a:t>Algoritma</a:t>
            </a:r>
            <a:r>
              <a:rPr lang="en-US" dirty="0"/>
              <a:t> Best First Search</a:t>
            </a:r>
          </a:p>
        </p:txBody>
      </p:sp>
    </p:spTree>
    <p:extLst>
      <p:ext uri="{BB962C8B-B14F-4D97-AF65-F5344CB8AC3E}">
        <p14:creationId xmlns:p14="http://schemas.microsoft.com/office/powerpoint/2010/main" val="24271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greedy-progress0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1828801"/>
            <a:ext cx="7289800" cy="1990725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2. </a:t>
            </a:r>
            <a:r>
              <a:rPr lang="en-US" dirty="0" err="1"/>
              <a:t>Algoritma</a:t>
            </a:r>
            <a:r>
              <a:rPr lang="en-US" dirty="0"/>
              <a:t> Best First Search</a:t>
            </a:r>
          </a:p>
        </p:txBody>
      </p:sp>
    </p:spTree>
    <p:extLst>
      <p:ext uri="{BB962C8B-B14F-4D97-AF65-F5344CB8AC3E}">
        <p14:creationId xmlns:p14="http://schemas.microsoft.com/office/powerpoint/2010/main" val="14855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greedy-progress04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1828801"/>
            <a:ext cx="7289800" cy="1990725"/>
          </a:xfrm>
          <a:prstGeom prst="rect">
            <a:avLst/>
          </a:prstGeom>
          <a:noFill/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2. </a:t>
            </a:r>
            <a:r>
              <a:rPr lang="en-US" dirty="0" err="1"/>
              <a:t>Algoritma</a:t>
            </a:r>
            <a:r>
              <a:rPr lang="en-US" dirty="0"/>
              <a:t> Best First Search</a:t>
            </a:r>
          </a:p>
        </p:txBody>
      </p:sp>
    </p:spTree>
    <p:extLst>
      <p:ext uri="{BB962C8B-B14F-4D97-AF65-F5344CB8AC3E}">
        <p14:creationId xmlns:p14="http://schemas.microsoft.com/office/powerpoint/2010/main" val="31520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97933"/>
            <a:ext cx="8839200" cy="1143000"/>
          </a:xfrm>
        </p:spPr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Best First Search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>
          <a:xfrm>
            <a:off x="778933" y="1583267"/>
            <a:ext cx="10363200" cy="3505200"/>
          </a:xfrm>
        </p:spPr>
        <p:txBody>
          <a:bodyPr/>
          <a:lstStyle/>
          <a:p>
            <a:r>
              <a:rPr lang="en-US" dirty="0" err="1" smtClean="0"/>
              <a:t>Kelebihan</a:t>
            </a:r>
            <a:endParaRPr lang="en-US" dirty="0" smtClean="0"/>
          </a:p>
          <a:p>
            <a:pPr lvl="1"/>
            <a:r>
              <a:rPr lang="en-US" dirty="0" err="1" smtClean="0"/>
              <a:t>Butuh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pPr lvl="1"/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endParaRPr lang="en-US" dirty="0" smtClean="0"/>
          </a:p>
          <a:p>
            <a:r>
              <a:rPr lang="en-US" dirty="0" err="1" smtClean="0"/>
              <a:t>Kelemahan</a:t>
            </a:r>
            <a:endParaRPr lang="en-US" dirty="0" smtClean="0"/>
          </a:p>
          <a:p>
            <a:pPr lvl="1"/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terjebak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local optima</a:t>
            </a:r>
          </a:p>
        </p:txBody>
      </p:sp>
    </p:spTree>
    <p:extLst>
      <p:ext uri="{BB962C8B-B14F-4D97-AF65-F5344CB8AC3E}">
        <p14:creationId xmlns:p14="http://schemas.microsoft.com/office/powerpoint/2010/main" val="3808667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January 31, 2006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75589A-205A-4F91-B6C8-DC069015A4CF}" type="slidenum">
              <a:rPr lang="en-US"/>
              <a:pPr/>
              <a:t>25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Algoritma</a:t>
            </a:r>
            <a:r>
              <a:rPr lang="en-US" dirty="0" smtClean="0"/>
              <a:t> A</a:t>
            </a:r>
            <a:r>
              <a:rPr lang="en-US" dirty="0"/>
              <a:t>*</a:t>
            </a:r>
            <a:endParaRPr lang="en-US" dirty="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A * (A star) adalah bentuk pencarian Best-First yang paling banyak </a:t>
            </a:r>
            <a:r>
              <a:rPr lang="id-ID" dirty="0" smtClean="0"/>
              <a:t>dikenal</a:t>
            </a:r>
            <a:endParaRPr lang="en-US" dirty="0" smtClean="0"/>
          </a:p>
          <a:p>
            <a:pPr lvl="1"/>
            <a:r>
              <a:rPr lang="en-US" dirty="0" smtClean="0"/>
              <a:t>M</a:t>
            </a:r>
            <a:r>
              <a:rPr lang="id-ID" dirty="0" smtClean="0"/>
              <a:t>engevaluasi </a:t>
            </a:r>
            <a:r>
              <a:rPr lang="id-ID" dirty="0"/>
              <a:t>node dengan menggabungkan g (n) dan h (n) </a:t>
            </a:r>
            <a:endParaRPr lang="en-US" dirty="0" smtClean="0"/>
          </a:p>
          <a:p>
            <a:pPr lvl="1"/>
            <a:r>
              <a:rPr lang="id-ID" dirty="0" smtClean="0"/>
              <a:t>f </a:t>
            </a:r>
            <a:r>
              <a:rPr lang="id-ID" dirty="0"/>
              <a:t>(n) = g (n) + h (n) </a:t>
            </a:r>
            <a:endParaRPr lang="en-US" dirty="0" smtClean="0"/>
          </a:p>
          <a:p>
            <a:pPr lvl="1"/>
            <a:r>
              <a:rPr lang="en-US" dirty="0" err="1" smtClean="0"/>
              <a:t>Dimana</a:t>
            </a:r>
            <a:endParaRPr lang="en-US" dirty="0" smtClean="0"/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g(n) = cost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node </a:t>
            </a:r>
            <a:r>
              <a:rPr lang="en-US" sz="2400" dirty="0" err="1">
                <a:solidFill>
                  <a:schemeClr val="tx1"/>
                </a:solidFill>
              </a:rPr>
              <a:t>asal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node </a:t>
            </a:r>
            <a:r>
              <a:rPr lang="en-US" sz="2400" dirty="0" err="1">
                <a:solidFill>
                  <a:schemeClr val="tx1"/>
                </a:solidFill>
              </a:rPr>
              <a:t>saat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yaitu</a:t>
            </a:r>
            <a:r>
              <a:rPr lang="en-US" sz="2400" dirty="0">
                <a:solidFill>
                  <a:schemeClr val="tx1"/>
                </a:solidFill>
              </a:rPr>
              <a:t> n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h(n) = </a:t>
            </a:r>
            <a:r>
              <a:rPr lang="en-US" sz="2400" dirty="0" err="1">
                <a:solidFill>
                  <a:schemeClr val="tx1"/>
                </a:solidFill>
              </a:rPr>
              <a:t>perkiraan</a:t>
            </a:r>
            <a:r>
              <a:rPr lang="en-US" sz="2400" dirty="0">
                <a:solidFill>
                  <a:schemeClr val="tx1"/>
                </a:solidFill>
              </a:rPr>
              <a:t> cost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lintasan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terdekat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node n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node </a:t>
            </a:r>
            <a:r>
              <a:rPr lang="en-US" sz="2400" dirty="0" err="1">
                <a:solidFill>
                  <a:schemeClr val="tx1"/>
                </a:solidFill>
              </a:rPr>
              <a:t>tujuan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f(n) = </a:t>
            </a:r>
            <a:r>
              <a:rPr lang="en-US" sz="2400" dirty="0" err="1" smtClean="0">
                <a:solidFill>
                  <a:schemeClr val="tx1"/>
                </a:solidFill>
              </a:rPr>
              <a:t>perkiraan</a:t>
            </a:r>
            <a:r>
              <a:rPr lang="en-US" sz="2400" dirty="0" smtClean="0">
                <a:solidFill>
                  <a:schemeClr val="tx1"/>
                </a:solidFill>
              </a:rPr>
              <a:t> total cost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lintasan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melalui</a:t>
            </a:r>
            <a:r>
              <a:rPr lang="en-US" sz="2400" dirty="0" smtClean="0">
                <a:solidFill>
                  <a:schemeClr val="tx1"/>
                </a:solidFill>
              </a:rPr>
              <a:t> node 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234" y="1225550"/>
            <a:ext cx="9810751" cy="5556250"/>
          </a:xfrm>
          <a:prstGeom prst="rect">
            <a:avLst/>
          </a:prstGeom>
          <a:noFill/>
        </p:spPr>
      </p:pic>
      <p:sp>
        <p:nvSpPr>
          <p:cNvPr id="398340" name="Rectangle 4"/>
          <p:cNvSpPr>
            <a:spLocks noGrp="1" noChangeArrowheads="1"/>
          </p:cNvSpPr>
          <p:nvPr>
            <p:ph type="title"/>
          </p:nvPr>
        </p:nvSpPr>
        <p:spPr>
          <a:xfrm>
            <a:off x="825500" y="317500"/>
            <a:ext cx="10515600" cy="1182688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Heuristik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8-Puzzle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49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4884" y="1228726"/>
            <a:ext cx="6045200" cy="5235575"/>
          </a:xfrm>
          <a:prstGeom prst="rect">
            <a:avLst/>
          </a:prstGeom>
          <a:noFill/>
        </p:spPr>
      </p:pic>
      <p:sp>
        <p:nvSpPr>
          <p:cNvPr id="413701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508000"/>
            <a:ext cx="10515600" cy="72072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Proses Trace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Algoritma</a:t>
            </a:r>
            <a:r>
              <a:rPr lang="en-US" sz="4000" dirty="0" smtClean="0"/>
              <a:t> A*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50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 descr="tem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2" y="342900"/>
            <a:ext cx="6862233" cy="6292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21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tem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"/>
            <a:ext cx="6800851" cy="64817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66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62051"/>
            <a:ext cx="10515600" cy="3813035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Mahasiswa me</a:t>
            </a:r>
            <a:r>
              <a:rPr lang="en-AU" dirty="0" err="1"/>
              <a:t>mahami</a:t>
            </a:r>
            <a:r>
              <a:rPr lang="en-AU" dirty="0"/>
              <a:t> </a:t>
            </a:r>
            <a:r>
              <a:rPr lang="en-AU" dirty="0" err="1"/>
              <a:t>filosofi</a:t>
            </a:r>
            <a:r>
              <a:rPr lang="en-AU" dirty="0"/>
              <a:t> </a:t>
            </a:r>
            <a:r>
              <a:rPr lang="en-AU" dirty="0" err="1"/>
              <a:t>Kecerdasan</a:t>
            </a:r>
            <a:r>
              <a:rPr lang="en-AU" dirty="0"/>
              <a:t> </a:t>
            </a:r>
            <a:r>
              <a:rPr lang="en-AU" dirty="0" err="1"/>
              <a:t>Buatan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mampu</a:t>
            </a:r>
            <a:r>
              <a:rPr lang="en-AU" dirty="0"/>
              <a:t> </a:t>
            </a:r>
            <a:r>
              <a:rPr lang="en-AU" dirty="0" err="1"/>
              <a:t>menerapkan</a:t>
            </a:r>
            <a:r>
              <a:rPr lang="en-AU" dirty="0"/>
              <a:t> </a:t>
            </a:r>
            <a:r>
              <a:rPr lang="en-AU" dirty="0" err="1"/>
              <a:t>beberapa</a:t>
            </a:r>
            <a:r>
              <a:rPr lang="en-AU" dirty="0"/>
              <a:t> </a:t>
            </a:r>
            <a:r>
              <a:rPr lang="en-AU" dirty="0" err="1"/>
              <a:t>metode</a:t>
            </a:r>
            <a:r>
              <a:rPr lang="en-AU" dirty="0"/>
              <a:t> </a:t>
            </a:r>
            <a:r>
              <a:rPr lang="en-AU" dirty="0" err="1"/>
              <a:t>Kecerdasan</a:t>
            </a:r>
            <a:r>
              <a:rPr lang="en-AU" dirty="0"/>
              <a:t> </a:t>
            </a:r>
            <a:r>
              <a:rPr lang="en-AU" dirty="0" err="1"/>
              <a:t>Komputasional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menyelesaikan</a:t>
            </a:r>
            <a:r>
              <a:rPr lang="en-AU" dirty="0"/>
              <a:t> </a:t>
            </a:r>
            <a:r>
              <a:rPr lang="en-AU" dirty="0" err="1"/>
              <a:t>sebuah</a:t>
            </a:r>
            <a:r>
              <a:rPr lang="en-AU" dirty="0"/>
              <a:t> </a:t>
            </a:r>
            <a:r>
              <a:rPr lang="en-AU" dirty="0" err="1"/>
              <a:t>permasalahan</a:t>
            </a:r>
            <a:r>
              <a:rPr lang="id-ID" dirty="0"/>
              <a:t>, baik secara individu maupun berkelompok/kerjasama tim.</a:t>
            </a:r>
          </a:p>
        </p:txBody>
      </p:sp>
    </p:spTree>
    <p:extLst>
      <p:ext uri="{BB962C8B-B14F-4D97-AF65-F5344CB8AC3E}">
        <p14:creationId xmlns:p14="http://schemas.microsoft.com/office/powerpoint/2010/main" val="16970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Contoh</a:t>
            </a:r>
            <a:r>
              <a:rPr lang="en-US" dirty="0" smtClean="0"/>
              <a:t>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0" name="Date Placehold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/>
              <a:t>January 31, 2006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4D1AC60D-F748-4288-BB15-B497B99E8403}" type="slidenum">
              <a:rPr lang="en-US"/>
              <a:pPr/>
              <a:t>30</a:t>
            </a:fld>
            <a:endParaRPr lang="en-US"/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1"/>
            <a:ext cx="11557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6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A* 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4" name="Date Placehold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/>
              <a:t>January 31, 2006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2523B804-0DF1-4C68-8CB6-CF27A5346F49}" type="slidenum">
              <a:rPr lang="en-US"/>
              <a:pPr/>
              <a:t>31</a:t>
            </a:fld>
            <a:endParaRPr lang="en-US"/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6051" y="1752601"/>
            <a:ext cx="17399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3476625"/>
            <a:ext cx="985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A* 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8" name="Date Placehold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/>
              <a:t>January 31, 2006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A1A2CA63-8C78-4037-9F61-CD6B0C794235}" type="slidenum">
              <a:rPr lang="en-US"/>
              <a:pPr/>
              <a:t>32</a:t>
            </a:fld>
            <a:endParaRPr lang="en-US"/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1" y="2376488"/>
            <a:ext cx="116459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0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A* 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0" name="Date Placehold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/>
              <a:t>January 31, 2006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8E2C6C89-79F3-426C-A7C6-90FE181E9F20}" type="slidenum">
              <a:rPr lang="en-US"/>
              <a:pPr/>
              <a:t>33</a:t>
            </a:fld>
            <a:endParaRPr lang="en-US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AI: Chapter 4: Informed Search and Exploration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2" y="1514475"/>
            <a:ext cx="11652249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7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Best 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First Search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(8-Puzzle)</a:t>
            </a:r>
          </a:p>
        </p:txBody>
      </p:sp>
      <p:sp>
        <p:nvSpPr>
          <p:cNvPr id="227" name="Content Placeholder 2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27854" name="Rectangle 3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5" name="Rectangle 4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6" name="Rectangle 5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7" name="Rectangle 6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" name="Rectangle 7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9" name="Rectangle 8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0" name="Rectangle 9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1" name="Rectangle 10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2" name="Rectangle 11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3" name="Text Box 21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3" name="Group 225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27845" name="Rectangle 200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6" name="Rectangle 201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7" name="Rectangle 202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8" name="Rectangle 203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9" name="Rectangle 204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0" name="Rectangle 205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1" name="Rectangle 206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2" name="Rectangle 207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3" name="Rectangle 208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2"/>
          <p:cNvGrpSpPr>
            <a:grpSpLocks/>
          </p:cNvGrpSpPr>
          <p:nvPr/>
        </p:nvGrpSpPr>
        <p:grpSpPr bwMode="auto">
          <a:xfrm>
            <a:off x="2438400" y="2133601"/>
            <a:ext cx="1625600" cy="3981450"/>
            <a:chOff x="1152" y="1344"/>
            <a:chExt cx="768" cy="2508"/>
          </a:xfrm>
        </p:grpSpPr>
        <p:grpSp>
          <p:nvGrpSpPr>
            <p:cNvPr id="5" name="Group 214"/>
            <p:cNvGrpSpPr>
              <a:grpSpLocks/>
            </p:cNvGrpSpPr>
            <p:nvPr/>
          </p:nvGrpSpPr>
          <p:grpSpPr bwMode="auto">
            <a:xfrm>
              <a:off x="1632" y="1344"/>
              <a:ext cx="288" cy="2508"/>
              <a:chOff x="1632" y="1344"/>
              <a:chExt cx="288" cy="2508"/>
            </a:xfrm>
          </p:grpSpPr>
          <p:grpSp>
            <p:nvGrpSpPr>
              <p:cNvPr id="6" name="Group 213"/>
              <p:cNvGrpSpPr>
                <a:grpSpLocks/>
              </p:cNvGrpSpPr>
              <p:nvPr/>
            </p:nvGrpSpPr>
            <p:grpSpPr bwMode="auto">
              <a:xfrm>
                <a:off x="1632" y="1344"/>
                <a:ext cx="288" cy="492"/>
                <a:chOff x="1632" y="1344"/>
                <a:chExt cx="288" cy="492"/>
              </a:xfrm>
            </p:grpSpPr>
            <p:sp>
              <p:nvSpPr>
                <p:cNvPr id="27835" name="Rectangle 22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36" name="Rectangle 23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37" name="Rectangle 24"/>
                <p:cNvSpPr>
                  <a:spLocks noChangeArrowheads="1"/>
                </p:cNvSpPr>
                <p:nvPr/>
              </p:nvSpPr>
              <p:spPr bwMode="auto">
                <a:xfrm>
                  <a:off x="1632" y="1440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38" name="Rectangle 25"/>
                <p:cNvSpPr>
                  <a:spLocks noChangeArrowheads="1"/>
                </p:cNvSpPr>
                <p:nvPr/>
              </p:nvSpPr>
              <p:spPr bwMode="auto">
                <a:xfrm>
                  <a:off x="1728" y="1440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39" name="Rectangle 26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40" name="Rectangle 27"/>
                <p:cNvSpPr>
                  <a:spLocks noChangeArrowheads="1"/>
                </p:cNvSpPr>
                <p:nvPr/>
              </p:nvSpPr>
              <p:spPr bwMode="auto">
                <a:xfrm>
                  <a:off x="1728" y="1536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41" name="Rectangle 28"/>
                <p:cNvSpPr>
                  <a:spLocks noChangeArrowheads="1"/>
                </p:cNvSpPr>
                <p:nvPr/>
              </p:nvSpPr>
              <p:spPr bwMode="auto">
                <a:xfrm>
                  <a:off x="1632" y="153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42" name="Rectangle 29"/>
                <p:cNvSpPr>
                  <a:spLocks noChangeArrowheads="1"/>
                </p:cNvSpPr>
                <p:nvPr/>
              </p:nvSpPr>
              <p:spPr bwMode="auto">
                <a:xfrm>
                  <a:off x="1824" y="1536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43" name="Rectangle 30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44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680" y="1584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5</a:t>
                  </a:r>
                </a:p>
              </p:txBody>
            </p:sp>
          </p:grpSp>
          <p:grpSp>
            <p:nvGrpSpPr>
              <p:cNvPr id="7" name="Group 211"/>
              <p:cNvGrpSpPr>
                <a:grpSpLocks/>
              </p:cNvGrpSpPr>
              <p:nvPr/>
            </p:nvGrpSpPr>
            <p:grpSpPr bwMode="auto">
              <a:xfrm>
                <a:off x="1632" y="3360"/>
                <a:ext cx="288" cy="492"/>
                <a:chOff x="1632" y="3360"/>
                <a:chExt cx="288" cy="492"/>
              </a:xfrm>
            </p:grpSpPr>
            <p:sp>
              <p:nvSpPr>
                <p:cNvPr id="27825" name="Rectangle 58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6" name="Rectangle 59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7" name="Rectangle 60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8" name="Rectangle 61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9" name="Rectangle 62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30" name="Rectangle 63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31" name="Rectangle 64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32" name="Rectangle 65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33" name="Rectangle 66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3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680" y="3600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5</a:t>
                  </a:r>
                </a:p>
              </p:txBody>
            </p:sp>
          </p:grpSp>
          <p:grpSp>
            <p:nvGrpSpPr>
              <p:cNvPr id="8" name="Group 212"/>
              <p:cNvGrpSpPr>
                <a:grpSpLocks/>
              </p:cNvGrpSpPr>
              <p:nvPr/>
            </p:nvGrpSpPr>
            <p:grpSpPr bwMode="auto">
              <a:xfrm>
                <a:off x="1632" y="2592"/>
                <a:ext cx="288" cy="492"/>
                <a:chOff x="1632" y="2592"/>
                <a:chExt cx="288" cy="492"/>
              </a:xfrm>
            </p:grpSpPr>
            <p:sp>
              <p:nvSpPr>
                <p:cNvPr id="27815" name="Rectangle 49"/>
                <p:cNvSpPr>
                  <a:spLocks noChangeArrowheads="1"/>
                </p:cNvSpPr>
                <p:nvPr/>
              </p:nvSpPr>
              <p:spPr bwMode="auto">
                <a:xfrm>
                  <a:off x="1632" y="2592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16" name="Rectangle 50"/>
                <p:cNvSpPr>
                  <a:spLocks noChangeArrowheads="1"/>
                </p:cNvSpPr>
                <p:nvPr/>
              </p:nvSpPr>
              <p:spPr bwMode="auto">
                <a:xfrm>
                  <a:off x="1728" y="2592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17" name="Rectangle 51"/>
                <p:cNvSpPr>
                  <a:spLocks noChangeArrowheads="1"/>
                </p:cNvSpPr>
                <p:nvPr/>
              </p:nvSpPr>
              <p:spPr bwMode="auto">
                <a:xfrm>
                  <a:off x="1632" y="2688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18" name="Rectangle 52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19" name="Rectangle 53"/>
                <p:cNvSpPr>
                  <a:spLocks noChangeArrowheads="1"/>
                </p:cNvSpPr>
                <p:nvPr/>
              </p:nvSpPr>
              <p:spPr bwMode="auto">
                <a:xfrm>
                  <a:off x="1824" y="2688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0" name="Rectangle 54"/>
                <p:cNvSpPr>
                  <a:spLocks noChangeArrowheads="1"/>
                </p:cNvSpPr>
                <p:nvPr/>
              </p:nvSpPr>
              <p:spPr bwMode="auto">
                <a:xfrm>
                  <a:off x="1632" y="2784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1" name="Rectangle 55"/>
                <p:cNvSpPr>
                  <a:spLocks noChangeArrowheads="1"/>
                </p:cNvSpPr>
                <p:nvPr/>
              </p:nvSpPr>
              <p:spPr bwMode="auto">
                <a:xfrm>
                  <a:off x="1728" y="268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2" name="Rectangle 56"/>
                <p:cNvSpPr>
                  <a:spLocks noChangeArrowheads="1"/>
                </p:cNvSpPr>
                <p:nvPr/>
              </p:nvSpPr>
              <p:spPr bwMode="auto">
                <a:xfrm>
                  <a:off x="1824" y="2784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3" name="Rectangle 57"/>
                <p:cNvSpPr>
                  <a:spLocks noChangeArrowheads="1"/>
                </p:cNvSpPr>
                <p:nvPr/>
              </p:nvSpPr>
              <p:spPr bwMode="auto">
                <a:xfrm>
                  <a:off x="1824" y="2592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24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680" y="2832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3</a:t>
                  </a:r>
                </a:p>
              </p:txBody>
            </p:sp>
          </p:grpSp>
        </p:grpSp>
        <p:grpSp>
          <p:nvGrpSpPr>
            <p:cNvPr id="9" name="Group 231"/>
            <p:cNvGrpSpPr>
              <a:grpSpLocks/>
            </p:cNvGrpSpPr>
            <p:nvPr/>
          </p:nvGrpSpPr>
          <p:grpSpPr bwMode="auto">
            <a:xfrm>
              <a:off x="1152" y="1488"/>
              <a:ext cx="480" cy="2016"/>
              <a:chOff x="1152" y="1488"/>
              <a:chExt cx="480" cy="2016"/>
            </a:xfrm>
          </p:grpSpPr>
          <p:sp>
            <p:nvSpPr>
              <p:cNvPr id="27809" name="Line 227"/>
              <p:cNvSpPr>
                <a:spLocks noChangeShapeType="1"/>
              </p:cNvSpPr>
              <p:nvPr/>
            </p:nvSpPr>
            <p:spPr bwMode="auto">
              <a:xfrm>
                <a:off x="1152" y="2448"/>
                <a:ext cx="48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810" name="Line 228"/>
              <p:cNvSpPr>
                <a:spLocks noChangeShapeType="1"/>
              </p:cNvSpPr>
              <p:nvPr/>
            </p:nvSpPr>
            <p:spPr bwMode="auto">
              <a:xfrm flipV="1">
                <a:off x="1152" y="1488"/>
                <a:ext cx="48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811" name="Line 230"/>
              <p:cNvSpPr>
                <a:spLocks noChangeShapeType="1"/>
              </p:cNvSpPr>
              <p:nvPr/>
            </p:nvSpPr>
            <p:spPr bwMode="auto">
              <a:xfrm>
                <a:off x="1152" y="2448"/>
                <a:ext cx="48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0" name="Group 239"/>
          <p:cNvGrpSpPr>
            <a:grpSpLocks/>
          </p:cNvGrpSpPr>
          <p:nvPr/>
        </p:nvGrpSpPr>
        <p:grpSpPr bwMode="auto">
          <a:xfrm>
            <a:off x="5689600" y="1752601"/>
            <a:ext cx="1625600" cy="1847850"/>
            <a:chOff x="2688" y="1104"/>
            <a:chExt cx="768" cy="1164"/>
          </a:xfrm>
        </p:grpSpPr>
        <p:grpSp>
          <p:nvGrpSpPr>
            <p:cNvPr id="11" name="Group 237"/>
            <p:cNvGrpSpPr>
              <a:grpSpLocks/>
            </p:cNvGrpSpPr>
            <p:nvPr/>
          </p:nvGrpSpPr>
          <p:grpSpPr bwMode="auto">
            <a:xfrm>
              <a:off x="3168" y="1104"/>
              <a:ext cx="288" cy="1164"/>
              <a:chOff x="3168" y="1104"/>
              <a:chExt cx="288" cy="1164"/>
            </a:xfrm>
          </p:grpSpPr>
          <p:grpSp>
            <p:nvGrpSpPr>
              <p:cNvPr id="12" name="Group 218"/>
              <p:cNvGrpSpPr>
                <a:grpSpLocks/>
              </p:cNvGrpSpPr>
              <p:nvPr/>
            </p:nvGrpSpPr>
            <p:grpSpPr bwMode="auto">
              <a:xfrm>
                <a:off x="3168" y="1104"/>
                <a:ext cx="288" cy="492"/>
                <a:chOff x="3168" y="1104"/>
                <a:chExt cx="288" cy="492"/>
              </a:xfrm>
            </p:grpSpPr>
            <p:sp>
              <p:nvSpPr>
                <p:cNvPr id="27797" name="Rectangle 100"/>
                <p:cNvSpPr>
                  <a:spLocks noChangeArrowheads="1"/>
                </p:cNvSpPr>
                <p:nvPr/>
              </p:nvSpPr>
              <p:spPr bwMode="auto">
                <a:xfrm>
                  <a:off x="3168" y="120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8" name="Rectangle 101"/>
                <p:cNvSpPr>
                  <a:spLocks noChangeArrowheads="1"/>
                </p:cNvSpPr>
                <p:nvPr/>
              </p:nvSpPr>
              <p:spPr bwMode="auto">
                <a:xfrm>
                  <a:off x="3264" y="1104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9" name="Rectangle 102"/>
                <p:cNvSpPr>
                  <a:spLocks noChangeArrowheads="1"/>
                </p:cNvSpPr>
                <p:nvPr/>
              </p:nvSpPr>
              <p:spPr bwMode="auto">
                <a:xfrm>
                  <a:off x="3264" y="1200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0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64" y="1296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1" name="Rectangle 104"/>
                <p:cNvSpPr>
                  <a:spLocks noChangeArrowheads="1"/>
                </p:cNvSpPr>
                <p:nvPr/>
              </p:nvSpPr>
              <p:spPr bwMode="auto">
                <a:xfrm>
                  <a:off x="3360" y="1200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2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68" y="1296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4" name="Rectangle 107"/>
                <p:cNvSpPr>
                  <a:spLocks noChangeArrowheads="1"/>
                </p:cNvSpPr>
                <p:nvPr/>
              </p:nvSpPr>
              <p:spPr bwMode="auto">
                <a:xfrm>
                  <a:off x="3360" y="1296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5" name="Rectangle 108"/>
                <p:cNvSpPr>
                  <a:spLocks noChangeArrowheads="1"/>
                </p:cNvSpPr>
                <p:nvPr/>
              </p:nvSpPr>
              <p:spPr bwMode="auto">
                <a:xfrm>
                  <a:off x="3360" y="1104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6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3216" y="1344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3</a:t>
                  </a:r>
                </a:p>
              </p:txBody>
            </p:sp>
          </p:grpSp>
          <p:grpSp>
            <p:nvGrpSpPr>
              <p:cNvPr id="13" name="Group 219"/>
              <p:cNvGrpSpPr>
                <a:grpSpLocks/>
              </p:cNvGrpSpPr>
              <p:nvPr/>
            </p:nvGrpSpPr>
            <p:grpSpPr bwMode="auto">
              <a:xfrm>
                <a:off x="3168" y="1776"/>
                <a:ext cx="288" cy="492"/>
                <a:chOff x="3168" y="1776"/>
                <a:chExt cx="288" cy="492"/>
              </a:xfrm>
            </p:grpSpPr>
            <p:sp>
              <p:nvSpPr>
                <p:cNvPr id="27787" name="Rectangle 109"/>
                <p:cNvSpPr>
                  <a:spLocks noChangeArrowheads="1"/>
                </p:cNvSpPr>
                <p:nvPr/>
              </p:nvSpPr>
              <p:spPr bwMode="auto">
                <a:xfrm>
                  <a:off x="3168" y="1776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8" name="Rectangle 110"/>
                <p:cNvSpPr>
                  <a:spLocks noChangeArrowheads="1"/>
                </p:cNvSpPr>
                <p:nvPr/>
              </p:nvSpPr>
              <p:spPr bwMode="auto">
                <a:xfrm>
                  <a:off x="3264" y="1776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89" name="Rectangle 111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0" name="Rectangle 112"/>
                <p:cNvSpPr>
                  <a:spLocks noChangeArrowheads="1"/>
                </p:cNvSpPr>
                <p:nvPr/>
              </p:nvSpPr>
              <p:spPr bwMode="auto">
                <a:xfrm>
                  <a:off x="3264" y="1968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1" name="Rectangle 113"/>
                <p:cNvSpPr>
                  <a:spLocks noChangeArrowheads="1"/>
                </p:cNvSpPr>
                <p:nvPr/>
              </p:nvSpPr>
              <p:spPr bwMode="auto">
                <a:xfrm>
                  <a:off x="3360" y="1872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2" name="Rectangle 114"/>
                <p:cNvSpPr>
                  <a:spLocks noChangeArrowheads="1"/>
                </p:cNvSpPr>
                <p:nvPr/>
              </p:nvSpPr>
              <p:spPr bwMode="auto">
                <a:xfrm>
                  <a:off x="3168" y="1872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3" name="Rectangle 115"/>
                <p:cNvSpPr>
                  <a:spLocks noChangeArrowheads="1"/>
                </p:cNvSpPr>
                <p:nvPr/>
              </p:nvSpPr>
              <p:spPr bwMode="auto">
                <a:xfrm>
                  <a:off x="3168" y="196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360" y="1968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5" name="Rectangle 117"/>
                <p:cNvSpPr>
                  <a:spLocks noChangeArrowheads="1"/>
                </p:cNvSpPr>
                <p:nvPr/>
              </p:nvSpPr>
              <p:spPr bwMode="auto">
                <a:xfrm>
                  <a:off x="3360" y="1776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96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3216" y="2016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4</a:t>
                  </a:r>
                </a:p>
              </p:txBody>
            </p:sp>
          </p:grpSp>
        </p:grpSp>
        <p:grpSp>
          <p:nvGrpSpPr>
            <p:cNvPr id="14" name="Group 238"/>
            <p:cNvGrpSpPr>
              <a:grpSpLocks/>
            </p:cNvGrpSpPr>
            <p:nvPr/>
          </p:nvGrpSpPr>
          <p:grpSpPr bwMode="auto">
            <a:xfrm>
              <a:off x="2688" y="1248"/>
              <a:ext cx="480" cy="672"/>
              <a:chOff x="2688" y="1248"/>
              <a:chExt cx="480" cy="672"/>
            </a:xfrm>
          </p:grpSpPr>
          <p:sp>
            <p:nvSpPr>
              <p:cNvPr id="27783" name="Line 235"/>
              <p:cNvSpPr>
                <a:spLocks noChangeShapeType="1"/>
              </p:cNvSpPr>
              <p:nvPr/>
            </p:nvSpPr>
            <p:spPr bwMode="auto">
              <a:xfrm flipV="1">
                <a:off x="2688" y="1248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784" name="Line 236"/>
              <p:cNvSpPr>
                <a:spLocks noChangeShapeType="1"/>
              </p:cNvSpPr>
              <p:nvPr/>
            </p:nvSpPr>
            <p:spPr bwMode="auto">
              <a:xfrm>
                <a:off x="2688" y="1488"/>
                <a:ext cx="48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5" name="Group 241"/>
          <p:cNvGrpSpPr>
            <a:grpSpLocks/>
          </p:cNvGrpSpPr>
          <p:nvPr/>
        </p:nvGrpSpPr>
        <p:grpSpPr bwMode="auto">
          <a:xfrm>
            <a:off x="7315200" y="1752601"/>
            <a:ext cx="1625600" cy="781050"/>
            <a:chOff x="3456" y="1104"/>
            <a:chExt cx="768" cy="492"/>
          </a:xfrm>
        </p:grpSpPr>
        <p:grpSp>
          <p:nvGrpSpPr>
            <p:cNvPr id="16" name="Group 221"/>
            <p:cNvGrpSpPr>
              <a:grpSpLocks/>
            </p:cNvGrpSpPr>
            <p:nvPr/>
          </p:nvGrpSpPr>
          <p:grpSpPr bwMode="auto">
            <a:xfrm>
              <a:off x="3936" y="1104"/>
              <a:ext cx="288" cy="492"/>
              <a:chOff x="3936" y="1104"/>
              <a:chExt cx="288" cy="492"/>
            </a:xfrm>
          </p:grpSpPr>
          <p:sp>
            <p:nvSpPr>
              <p:cNvPr id="27771" name="Rectangle 120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2" name="Rectangle 121"/>
              <p:cNvSpPr>
                <a:spLocks noChangeArrowheads="1"/>
              </p:cNvSpPr>
              <p:nvPr/>
            </p:nvSpPr>
            <p:spPr bwMode="auto">
              <a:xfrm>
                <a:off x="3936" y="1104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3" name="Rectangle 122"/>
              <p:cNvSpPr>
                <a:spLocks noChangeArrowheads="1"/>
              </p:cNvSpPr>
              <p:nvPr/>
            </p:nvSpPr>
            <p:spPr bwMode="auto">
              <a:xfrm>
                <a:off x="4032" y="1200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4" name="Rectangle 123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5" name="Rectangle 124"/>
              <p:cNvSpPr>
                <a:spLocks noChangeArrowheads="1"/>
              </p:cNvSpPr>
              <p:nvPr/>
            </p:nvSpPr>
            <p:spPr bwMode="auto">
              <a:xfrm>
                <a:off x="4128" y="1200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6" name="Rectangle 125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7" name="Rectangle 126"/>
              <p:cNvSpPr>
                <a:spLocks noChangeArrowheads="1"/>
              </p:cNvSpPr>
              <p:nvPr/>
            </p:nvSpPr>
            <p:spPr bwMode="auto">
              <a:xfrm>
                <a:off x="4032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8" name="Rectangle 127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9" name="Rectangle 128"/>
              <p:cNvSpPr>
                <a:spLocks noChangeArrowheads="1"/>
              </p:cNvSpPr>
              <p:nvPr/>
            </p:nvSpPr>
            <p:spPr bwMode="auto">
              <a:xfrm>
                <a:off x="4128" y="110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0" name="Text Box 129"/>
              <p:cNvSpPr txBox="1">
                <a:spLocks noChangeArrowheads="1"/>
              </p:cNvSpPr>
              <p:nvPr/>
            </p:nvSpPr>
            <p:spPr bwMode="auto">
              <a:xfrm>
                <a:off x="3984" y="1344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3</a:t>
                </a:r>
              </a:p>
            </p:txBody>
          </p:sp>
        </p:grpSp>
        <p:sp>
          <p:nvSpPr>
            <p:cNvPr id="27770" name="Line 240"/>
            <p:cNvSpPr>
              <a:spLocks noChangeShapeType="1"/>
            </p:cNvSpPr>
            <p:nvPr/>
          </p:nvSpPr>
          <p:spPr bwMode="auto">
            <a:xfrm>
              <a:off x="3456" y="12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243"/>
          <p:cNvGrpSpPr>
            <a:grpSpLocks/>
          </p:cNvGrpSpPr>
          <p:nvPr/>
        </p:nvGrpSpPr>
        <p:grpSpPr bwMode="auto">
          <a:xfrm>
            <a:off x="8940800" y="1752601"/>
            <a:ext cx="1625600" cy="781050"/>
            <a:chOff x="4224" y="1104"/>
            <a:chExt cx="768" cy="492"/>
          </a:xfrm>
        </p:grpSpPr>
        <p:grpSp>
          <p:nvGrpSpPr>
            <p:cNvPr id="18" name="Group 223"/>
            <p:cNvGrpSpPr>
              <a:grpSpLocks/>
            </p:cNvGrpSpPr>
            <p:nvPr/>
          </p:nvGrpSpPr>
          <p:grpSpPr bwMode="auto">
            <a:xfrm>
              <a:off x="4704" y="1104"/>
              <a:ext cx="288" cy="492"/>
              <a:chOff x="4704" y="1104"/>
              <a:chExt cx="288" cy="492"/>
            </a:xfrm>
          </p:grpSpPr>
          <p:sp>
            <p:nvSpPr>
              <p:cNvPr id="27759" name="Rectangle 140"/>
              <p:cNvSpPr>
                <a:spLocks noChangeArrowheads="1"/>
              </p:cNvSpPr>
              <p:nvPr/>
            </p:nvSpPr>
            <p:spPr bwMode="auto">
              <a:xfrm>
                <a:off x="4704" y="120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0" name="Rectangle 141"/>
              <p:cNvSpPr>
                <a:spLocks noChangeArrowheads="1"/>
              </p:cNvSpPr>
              <p:nvPr/>
            </p:nvSpPr>
            <p:spPr bwMode="auto">
              <a:xfrm>
                <a:off x="4704" y="1104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1" name="Rectangle 142"/>
              <p:cNvSpPr>
                <a:spLocks noChangeArrowheads="1"/>
              </p:cNvSpPr>
              <p:nvPr/>
            </p:nvSpPr>
            <p:spPr bwMode="auto">
              <a:xfrm>
                <a:off x="4800" y="1200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2" name="Rectangle 143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3" name="Rectangle 144"/>
              <p:cNvSpPr>
                <a:spLocks noChangeArrowheads="1"/>
              </p:cNvSpPr>
              <p:nvPr/>
            </p:nvSpPr>
            <p:spPr bwMode="auto">
              <a:xfrm>
                <a:off x="4896" y="1200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4" name="Rectangle 145"/>
              <p:cNvSpPr>
                <a:spLocks noChangeArrowheads="1"/>
              </p:cNvSpPr>
              <p:nvPr/>
            </p:nvSpPr>
            <p:spPr bwMode="auto">
              <a:xfrm>
                <a:off x="4704" y="1296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5" name="Rectangle 146"/>
              <p:cNvSpPr>
                <a:spLocks noChangeArrowheads="1"/>
              </p:cNvSpPr>
              <p:nvPr/>
            </p:nvSpPr>
            <p:spPr bwMode="auto">
              <a:xfrm>
                <a:off x="4896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6" name="Rectangle 147"/>
              <p:cNvSpPr>
                <a:spLocks noChangeArrowheads="1"/>
              </p:cNvSpPr>
              <p:nvPr/>
            </p:nvSpPr>
            <p:spPr bwMode="auto">
              <a:xfrm>
                <a:off x="4896" y="1296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7" name="Rectangle 148"/>
              <p:cNvSpPr>
                <a:spLocks noChangeArrowheads="1"/>
              </p:cNvSpPr>
              <p:nvPr/>
            </p:nvSpPr>
            <p:spPr bwMode="auto">
              <a:xfrm>
                <a:off x="4800" y="110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8" name="Text Box 149"/>
              <p:cNvSpPr txBox="1">
                <a:spLocks noChangeArrowheads="1"/>
              </p:cNvSpPr>
              <p:nvPr/>
            </p:nvSpPr>
            <p:spPr bwMode="auto">
              <a:xfrm>
                <a:off x="4752" y="1344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</a:t>
                </a:r>
              </a:p>
            </p:txBody>
          </p:sp>
        </p:grpSp>
        <p:sp>
          <p:nvSpPr>
            <p:cNvPr id="27758" name="Line 242"/>
            <p:cNvSpPr>
              <a:spLocks noChangeShapeType="1"/>
            </p:cNvSpPr>
            <p:nvPr/>
          </p:nvSpPr>
          <p:spPr bwMode="auto">
            <a:xfrm>
              <a:off x="4224" y="12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" name="Group 262"/>
          <p:cNvGrpSpPr>
            <a:grpSpLocks/>
          </p:cNvGrpSpPr>
          <p:nvPr/>
        </p:nvGrpSpPr>
        <p:grpSpPr bwMode="auto">
          <a:xfrm>
            <a:off x="5689600" y="3733800"/>
            <a:ext cx="1625600" cy="1693863"/>
            <a:chOff x="2688" y="2352"/>
            <a:chExt cx="768" cy="1067"/>
          </a:xfrm>
        </p:grpSpPr>
        <p:grpSp>
          <p:nvGrpSpPr>
            <p:cNvPr id="20" name="Group 261"/>
            <p:cNvGrpSpPr>
              <a:grpSpLocks/>
            </p:cNvGrpSpPr>
            <p:nvPr/>
          </p:nvGrpSpPr>
          <p:grpSpPr bwMode="auto">
            <a:xfrm>
              <a:off x="3168" y="2352"/>
              <a:ext cx="288" cy="1067"/>
              <a:chOff x="3168" y="2352"/>
              <a:chExt cx="288" cy="1067"/>
            </a:xfrm>
          </p:grpSpPr>
          <p:grpSp>
            <p:nvGrpSpPr>
              <p:cNvPr id="21" name="Group 260"/>
              <p:cNvGrpSpPr>
                <a:grpSpLocks/>
              </p:cNvGrpSpPr>
              <p:nvPr/>
            </p:nvGrpSpPr>
            <p:grpSpPr bwMode="auto">
              <a:xfrm>
                <a:off x="3168" y="2928"/>
                <a:ext cx="288" cy="491"/>
                <a:chOff x="3168" y="2928"/>
                <a:chExt cx="288" cy="491"/>
              </a:xfrm>
            </p:grpSpPr>
            <p:sp>
              <p:nvSpPr>
                <p:cNvPr id="27748" name="Rectangle 160"/>
                <p:cNvSpPr>
                  <a:spLocks noChangeArrowheads="1"/>
                </p:cNvSpPr>
                <p:nvPr/>
              </p:nvSpPr>
              <p:spPr bwMode="auto">
                <a:xfrm>
                  <a:off x="3168" y="2928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49" name="Rectangle 161"/>
                <p:cNvSpPr>
                  <a:spLocks noChangeArrowheads="1"/>
                </p:cNvSpPr>
                <p:nvPr/>
              </p:nvSpPr>
              <p:spPr bwMode="auto">
                <a:xfrm>
                  <a:off x="3264" y="3024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0" name="Rectangle 162"/>
                <p:cNvSpPr>
                  <a:spLocks noChangeArrowheads="1"/>
                </p:cNvSpPr>
                <p:nvPr/>
              </p:nvSpPr>
              <p:spPr bwMode="auto">
                <a:xfrm>
                  <a:off x="3168" y="3024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1" name="Rectangle 164"/>
                <p:cNvSpPr>
                  <a:spLocks noChangeArrowheads="1"/>
                </p:cNvSpPr>
                <p:nvPr/>
              </p:nvSpPr>
              <p:spPr bwMode="auto">
                <a:xfrm>
                  <a:off x="3360" y="3024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2" name="Rectangle 165"/>
                <p:cNvSpPr>
                  <a:spLocks noChangeArrowheads="1"/>
                </p:cNvSpPr>
                <p:nvPr/>
              </p:nvSpPr>
              <p:spPr bwMode="auto">
                <a:xfrm>
                  <a:off x="3168" y="3120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3" name="Rectangle 166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4" name="Rectangle 167"/>
                <p:cNvSpPr>
                  <a:spLocks noChangeArrowheads="1"/>
                </p:cNvSpPr>
                <p:nvPr/>
              </p:nvSpPr>
              <p:spPr bwMode="auto">
                <a:xfrm>
                  <a:off x="3360" y="3120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5" name="Rectangle 168"/>
                <p:cNvSpPr>
                  <a:spLocks noChangeArrowheads="1"/>
                </p:cNvSpPr>
                <p:nvPr/>
              </p:nvSpPr>
              <p:spPr bwMode="auto">
                <a:xfrm>
                  <a:off x="3264" y="2928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6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3224" y="3167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4</a:t>
                  </a:r>
                </a:p>
              </p:txBody>
            </p:sp>
          </p:grpSp>
          <p:grpSp>
            <p:nvGrpSpPr>
              <p:cNvPr id="22" name="Group 250"/>
              <p:cNvGrpSpPr>
                <a:grpSpLocks/>
              </p:cNvGrpSpPr>
              <p:nvPr/>
            </p:nvGrpSpPr>
            <p:grpSpPr bwMode="auto">
              <a:xfrm>
                <a:off x="3168" y="2352"/>
                <a:ext cx="288" cy="864"/>
                <a:chOff x="3168" y="2352"/>
                <a:chExt cx="288" cy="864"/>
              </a:xfrm>
            </p:grpSpPr>
            <p:grpSp>
              <p:nvGrpSpPr>
                <p:cNvPr id="23" name="Group 220"/>
                <p:cNvGrpSpPr>
                  <a:grpSpLocks/>
                </p:cNvGrpSpPr>
                <p:nvPr/>
              </p:nvGrpSpPr>
              <p:grpSpPr bwMode="auto">
                <a:xfrm>
                  <a:off x="3168" y="2352"/>
                  <a:ext cx="288" cy="491"/>
                  <a:chOff x="3168" y="2352"/>
                  <a:chExt cx="288" cy="491"/>
                </a:xfrm>
              </p:grpSpPr>
              <p:sp>
                <p:nvSpPr>
                  <p:cNvPr id="27738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352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39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448"/>
                    <a:ext cx="96" cy="96"/>
                  </a:xfrm>
                  <a:prstGeom prst="rect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40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448"/>
                    <a:ext cx="96" cy="96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41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544"/>
                    <a:ext cx="96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42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448"/>
                    <a:ext cx="96" cy="96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43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544"/>
                    <a:ext cx="96" cy="96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44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45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544"/>
                    <a:ext cx="96" cy="9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46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352"/>
                    <a:ext cx="96" cy="96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47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4" y="2591"/>
                    <a:ext cx="14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2</a:t>
                    </a:r>
                  </a:p>
                </p:txBody>
              </p:sp>
            </p:grpSp>
            <p:sp>
              <p:nvSpPr>
                <p:cNvPr id="27737" name="Rectangle 163"/>
                <p:cNvSpPr>
                  <a:spLocks noChangeArrowheads="1"/>
                </p:cNvSpPr>
                <p:nvPr/>
              </p:nvSpPr>
              <p:spPr bwMode="auto">
                <a:xfrm>
                  <a:off x="3264" y="3120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251"/>
            <p:cNvGrpSpPr>
              <a:grpSpLocks/>
            </p:cNvGrpSpPr>
            <p:nvPr/>
          </p:nvGrpSpPr>
          <p:grpSpPr bwMode="auto">
            <a:xfrm>
              <a:off x="2688" y="2496"/>
              <a:ext cx="480" cy="576"/>
              <a:chOff x="2688" y="2496"/>
              <a:chExt cx="480" cy="576"/>
            </a:xfrm>
          </p:grpSpPr>
          <p:sp>
            <p:nvSpPr>
              <p:cNvPr id="27732" name="Line 248"/>
              <p:cNvSpPr>
                <a:spLocks noChangeShapeType="1"/>
              </p:cNvSpPr>
              <p:nvPr/>
            </p:nvSpPr>
            <p:spPr bwMode="auto">
              <a:xfrm flipV="1">
                <a:off x="2688" y="2496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733" name="Line 249"/>
              <p:cNvSpPr>
                <a:spLocks noChangeShapeType="1"/>
              </p:cNvSpPr>
              <p:nvPr/>
            </p:nvSpPr>
            <p:spPr bwMode="auto">
              <a:xfrm>
                <a:off x="2688" y="273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5" name="Group 254"/>
          <p:cNvGrpSpPr>
            <a:grpSpLocks/>
          </p:cNvGrpSpPr>
          <p:nvPr/>
        </p:nvGrpSpPr>
        <p:grpSpPr bwMode="auto">
          <a:xfrm>
            <a:off x="7315200" y="3733800"/>
            <a:ext cx="1625600" cy="779463"/>
            <a:chOff x="3456" y="2352"/>
            <a:chExt cx="768" cy="491"/>
          </a:xfrm>
        </p:grpSpPr>
        <p:grpSp>
          <p:nvGrpSpPr>
            <p:cNvPr id="26" name="Group 222"/>
            <p:cNvGrpSpPr>
              <a:grpSpLocks/>
            </p:cNvGrpSpPr>
            <p:nvPr/>
          </p:nvGrpSpPr>
          <p:grpSpPr bwMode="auto">
            <a:xfrm>
              <a:off x="3936" y="2352"/>
              <a:ext cx="288" cy="491"/>
              <a:chOff x="3936" y="2352"/>
              <a:chExt cx="288" cy="491"/>
            </a:xfrm>
          </p:grpSpPr>
          <p:sp>
            <p:nvSpPr>
              <p:cNvPr id="27720" name="Rectangle 170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1" name="Rectangle 171"/>
              <p:cNvSpPr>
                <a:spLocks noChangeArrowheads="1"/>
              </p:cNvSpPr>
              <p:nvPr/>
            </p:nvSpPr>
            <p:spPr bwMode="auto">
              <a:xfrm>
                <a:off x="4032" y="244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2" name="Rectangle 172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3" name="Rectangle 173"/>
              <p:cNvSpPr>
                <a:spLocks noChangeArrowheads="1"/>
              </p:cNvSpPr>
              <p:nvPr/>
            </p:nvSpPr>
            <p:spPr bwMode="auto">
              <a:xfrm>
                <a:off x="4032" y="254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4" name="Rectangle 174"/>
              <p:cNvSpPr>
                <a:spLocks noChangeArrowheads="1"/>
              </p:cNvSpPr>
              <p:nvPr/>
            </p:nvSpPr>
            <p:spPr bwMode="auto">
              <a:xfrm>
                <a:off x="4128" y="244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5" name="Rectangle 175"/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6" name="Rectangle 176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7" name="Rectangle 177"/>
              <p:cNvSpPr>
                <a:spLocks noChangeArrowheads="1"/>
              </p:cNvSpPr>
              <p:nvPr/>
            </p:nvSpPr>
            <p:spPr bwMode="auto">
              <a:xfrm>
                <a:off x="4128" y="254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8" name="Rectangle 178"/>
              <p:cNvSpPr>
                <a:spLocks noChangeArrowheads="1"/>
              </p:cNvSpPr>
              <p:nvPr/>
            </p:nvSpPr>
            <p:spPr bwMode="auto">
              <a:xfrm>
                <a:off x="4128" y="23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9" name="Text Box 179"/>
              <p:cNvSpPr txBox="1">
                <a:spLocks noChangeArrowheads="1"/>
              </p:cNvSpPr>
              <p:nvPr/>
            </p:nvSpPr>
            <p:spPr bwMode="auto">
              <a:xfrm>
                <a:off x="3992" y="259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1</a:t>
                </a:r>
              </a:p>
            </p:txBody>
          </p:sp>
        </p:grpSp>
        <p:sp>
          <p:nvSpPr>
            <p:cNvPr id="27719" name="Line 253"/>
            <p:cNvSpPr>
              <a:spLocks noChangeShapeType="1"/>
            </p:cNvSpPr>
            <p:nvPr/>
          </p:nvSpPr>
          <p:spPr bwMode="auto">
            <a:xfrm>
              <a:off x="3456" y="24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" name="Group 259"/>
          <p:cNvGrpSpPr>
            <a:grpSpLocks/>
          </p:cNvGrpSpPr>
          <p:nvPr/>
        </p:nvGrpSpPr>
        <p:grpSpPr bwMode="auto">
          <a:xfrm>
            <a:off x="8940800" y="3200400"/>
            <a:ext cx="1625600" cy="1846263"/>
            <a:chOff x="4224" y="2016"/>
            <a:chExt cx="768" cy="1163"/>
          </a:xfrm>
        </p:grpSpPr>
        <p:grpSp>
          <p:nvGrpSpPr>
            <p:cNvPr id="28" name="Group 257"/>
            <p:cNvGrpSpPr>
              <a:grpSpLocks/>
            </p:cNvGrpSpPr>
            <p:nvPr/>
          </p:nvGrpSpPr>
          <p:grpSpPr bwMode="auto">
            <a:xfrm>
              <a:off x="4704" y="2016"/>
              <a:ext cx="288" cy="1163"/>
              <a:chOff x="4704" y="2016"/>
              <a:chExt cx="288" cy="1163"/>
            </a:xfrm>
          </p:grpSpPr>
          <p:grpSp>
            <p:nvGrpSpPr>
              <p:cNvPr id="29" name="Group 224"/>
              <p:cNvGrpSpPr>
                <a:grpSpLocks/>
              </p:cNvGrpSpPr>
              <p:nvPr/>
            </p:nvGrpSpPr>
            <p:grpSpPr bwMode="auto">
              <a:xfrm>
                <a:off x="4704" y="2016"/>
                <a:ext cx="288" cy="491"/>
                <a:chOff x="4704" y="2016"/>
                <a:chExt cx="288" cy="491"/>
              </a:xfrm>
            </p:grpSpPr>
            <p:sp>
              <p:nvSpPr>
                <p:cNvPr id="27708" name="Rectangle 190"/>
                <p:cNvSpPr>
                  <a:spLocks noChangeArrowheads="1"/>
                </p:cNvSpPr>
                <p:nvPr/>
              </p:nvSpPr>
              <p:spPr bwMode="auto">
                <a:xfrm>
                  <a:off x="4800" y="2016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9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00" y="2112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0" name="Rectangle 192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1" name="Rectangle 193"/>
                <p:cNvSpPr>
                  <a:spLocks noChangeArrowheads="1"/>
                </p:cNvSpPr>
                <p:nvPr/>
              </p:nvSpPr>
              <p:spPr bwMode="auto">
                <a:xfrm>
                  <a:off x="4800" y="2208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2" name="Rectangle 194"/>
                <p:cNvSpPr>
                  <a:spLocks noChangeArrowheads="1"/>
                </p:cNvSpPr>
                <p:nvPr/>
              </p:nvSpPr>
              <p:spPr bwMode="auto">
                <a:xfrm>
                  <a:off x="4896" y="2112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3" name="Rectangle 195"/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4" name="Rectangle 196"/>
                <p:cNvSpPr>
                  <a:spLocks noChangeArrowheads="1"/>
                </p:cNvSpPr>
                <p:nvPr/>
              </p:nvSpPr>
              <p:spPr bwMode="auto">
                <a:xfrm>
                  <a:off x="4704" y="220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5" name="Rectangle 197"/>
                <p:cNvSpPr>
                  <a:spLocks noChangeArrowheads="1"/>
                </p:cNvSpPr>
                <p:nvPr/>
              </p:nvSpPr>
              <p:spPr bwMode="auto">
                <a:xfrm>
                  <a:off x="4896" y="2208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6" name="Rectangle 198"/>
                <p:cNvSpPr>
                  <a:spLocks noChangeArrowheads="1"/>
                </p:cNvSpPr>
                <p:nvPr/>
              </p:nvSpPr>
              <p:spPr bwMode="auto">
                <a:xfrm>
                  <a:off x="4896" y="2016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17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4760" y="2255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2</a:t>
                  </a:r>
                </a:p>
              </p:txBody>
            </p:sp>
          </p:grpSp>
          <p:sp>
            <p:nvSpPr>
              <p:cNvPr id="27707" name="Text Box 209"/>
              <p:cNvSpPr txBox="1">
                <a:spLocks noChangeArrowheads="1"/>
              </p:cNvSpPr>
              <p:nvPr/>
            </p:nvSpPr>
            <p:spPr bwMode="auto">
              <a:xfrm>
                <a:off x="4760" y="2927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0</a:t>
                </a:r>
              </a:p>
            </p:txBody>
          </p:sp>
        </p:grpSp>
        <p:grpSp>
          <p:nvGrpSpPr>
            <p:cNvPr id="30" name="Group 258"/>
            <p:cNvGrpSpPr>
              <a:grpSpLocks/>
            </p:cNvGrpSpPr>
            <p:nvPr/>
          </p:nvGrpSpPr>
          <p:grpSpPr bwMode="auto">
            <a:xfrm>
              <a:off x="4224" y="2160"/>
              <a:ext cx="480" cy="672"/>
              <a:chOff x="4224" y="2160"/>
              <a:chExt cx="480" cy="672"/>
            </a:xfrm>
          </p:grpSpPr>
          <p:sp>
            <p:nvSpPr>
              <p:cNvPr id="27704" name="Line 255"/>
              <p:cNvSpPr>
                <a:spLocks noChangeShapeType="1"/>
              </p:cNvSpPr>
              <p:nvPr/>
            </p:nvSpPr>
            <p:spPr bwMode="auto">
              <a:xfrm flipV="1">
                <a:off x="4224" y="2160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705" name="Line 256"/>
              <p:cNvSpPr>
                <a:spLocks noChangeShapeType="1"/>
              </p:cNvSpPr>
              <p:nvPr/>
            </p:nvSpPr>
            <p:spPr bwMode="auto">
              <a:xfrm>
                <a:off x="4224" y="249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1" name="Group 266"/>
          <p:cNvGrpSpPr>
            <a:grpSpLocks/>
          </p:cNvGrpSpPr>
          <p:nvPr/>
        </p:nvGrpSpPr>
        <p:grpSpPr bwMode="auto">
          <a:xfrm>
            <a:off x="4064000" y="2133600"/>
            <a:ext cx="1625600" cy="3994150"/>
            <a:chOff x="1920" y="1344"/>
            <a:chExt cx="768" cy="2516"/>
          </a:xfrm>
        </p:grpSpPr>
        <p:grpSp>
          <p:nvGrpSpPr>
            <p:cNvPr id="27781" name="Group 265"/>
            <p:cNvGrpSpPr>
              <a:grpSpLocks/>
            </p:cNvGrpSpPr>
            <p:nvPr/>
          </p:nvGrpSpPr>
          <p:grpSpPr bwMode="auto">
            <a:xfrm>
              <a:off x="2400" y="1344"/>
              <a:ext cx="288" cy="2516"/>
              <a:chOff x="2400" y="1344"/>
              <a:chExt cx="288" cy="2516"/>
            </a:xfrm>
          </p:grpSpPr>
          <p:grpSp>
            <p:nvGrpSpPr>
              <p:cNvPr id="27782" name="Group 215"/>
              <p:cNvGrpSpPr>
                <a:grpSpLocks/>
              </p:cNvGrpSpPr>
              <p:nvPr/>
            </p:nvGrpSpPr>
            <p:grpSpPr bwMode="auto">
              <a:xfrm>
                <a:off x="2400" y="1344"/>
                <a:ext cx="288" cy="492"/>
                <a:chOff x="2400" y="1344"/>
                <a:chExt cx="288" cy="492"/>
              </a:xfrm>
            </p:grpSpPr>
            <p:sp>
              <p:nvSpPr>
                <p:cNvPr id="27692" name="Rectangle 70"/>
                <p:cNvSpPr>
                  <a:spLocks noChangeArrowheads="1"/>
                </p:cNvSpPr>
                <p:nvPr/>
              </p:nvSpPr>
              <p:spPr bwMode="auto">
                <a:xfrm>
                  <a:off x="2400" y="1344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3" name="Rectangle 71"/>
                <p:cNvSpPr>
                  <a:spLocks noChangeArrowheads="1"/>
                </p:cNvSpPr>
                <p:nvPr/>
              </p:nvSpPr>
              <p:spPr bwMode="auto">
                <a:xfrm>
                  <a:off x="2496" y="1344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4" name="Rectangle 72"/>
                <p:cNvSpPr>
                  <a:spLocks noChangeArrowheads="1"/>
                </p:cNvSpPr>
                <p:nvPr/>
              </p:nvSpPr>
              <p:spPr bwMode="auto">
                <a:xfrm>
                  <a:off x="2496" y="1440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5" name="Rectangle 73"/>
                <p:cNvSpPr>
                  <a:spLocks noChangeArrowheads="1"/>
                </p:cNvSpPr>
                <p:nvPr/>
              </p:nvSpPr>
              <p:spPr bwMode="auto">
                <a:xfrm>
                  <a:off x="2496" y="1536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6" name="Rectangle 74"/>
                <p:cNvSpPr>
                  <a:spLocks noChangeArrowheads="1"/>
                </p:cNvSpPr>
                <p:nvPr/>
              </p:nvSpPr>
              <p:spPr bwMode="auto">
                <a:xfrm>
                  <a:off x="2592" y="1440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7" name="Rectangle 75"/>
                <p:cNvSpPr>
                  <a:spLocks noChangeArrowheads="1"/>
                </p:cNvSpPr>
                <p:nvPr/>
              </p:nvSpPr>
              <p:spPr bwMode="auto">
                <a:xfrm>
                  <a:off x="2400" y="1536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8" name="Rectangle 76"/>
                <p:cNvSpPr>
                  <a:spLocks noChangeArrowheads="1"/>
                </p:cNvSpPr>
                <p:nvPr/>
              </p:nvSpPr>
              <p:spPr bwMode="auto">
                <a:xfrm>
                  <a:off x="2400" y="144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9" name="Rectangle 77"/>
                <p:cNvSpPr>
                  <a:spLocks noChangeArrowheads="1"/>
                </p:cNvSpPr>
                <p:nvPr/>
              </p:nvSpPr>
              <p:spPr bwMode="auto">
                <a:xfrm>
                  <a:off x="2592" y="1536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0" name="Rectangle 78"/>
                <p:cNvSpPr>
                  <a:spLocks noChangeArrowheads="1"/>
                </p:cNvSpPr>
                <p:nvPr/>
              </p:nvSpPr>
              <p:spPr bwMode="auto">
                <a:xfrm>
                  <a:off x="2592" y="1344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01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448" y="1584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3</a:t>
                  </a:r>
                </a:p>
              </p:txBody>
            </p:sp>
          </p:grpSp>
          <p:grpSp>
            <p:nvGrpSpPr>
              <p:cNvPr id="27785" name="Group 226"/>
              <p:cNvGrpSpPr>
                <a:grpSpLocks/>
              </p:cNvGrpSpPr>
              <p:nvPr/>
            </p:nvGrpSpPr>
            <p:grpSpPr bwMode="auto">
              <a:xfrm>
                <a:off x="2400" y="2592"/>
                <a:ext cx="288" cy="1268"/>
                <a:chOff x="2400" y="2592"/>
                <a:chExt cx="288" cy="1268"/>
              </a:xfrm>
            </p:grpSpPr>
            <p:grpSp>
              <p:nvGrpSpPr>
                <p:cNvPr id="27786" name="Group 217"/>
                <p:cNvGrpSpPr>
                  <a:grpSpLocks/>
                </p:cNvGrpSpPr>
                <p:nvPr/>
              </p:nvGrpSpPr>
              <p:grpSpPr bwMode="auto">
                <a:xfrm>
                  <a:off x="2400" y="3360"/>
                  <a:ext cx="288" cy="500"/>
                  <a:chOff x="2400" y="3360"/>
                  <a:chExt cx="288" cy="500"/>
                </a:xfrm>
              </p:grpSpPr>
              <p:sp>
                <p:nvSpPr>
                  <p:cNvPr id="27682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360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3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360"/>
                    <a:ext cx="96" cy="96"/>
                  </a:xfrm>
                  <a:prstGeom prst="rect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456"/>
                    <a:ext cx="96" cy="96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5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552"/>
                    <a:ext cx="96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456"/>
                    <a:ext cx="96" cy="96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7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552"/>
                    <a:ext cx="96" cy="96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456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552"/>
                    <a:ext cx="96" cy="9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90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360"/>
                    <a:ext cx="96" cy="96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9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8" y="3608"/>
                    <a:ext cx="14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4</a:t>
                    </a:r>
                  </a:p>
                </p:txBody>
              </p:sp>
            </p:grpSp>
            <p:grpSp>
              <p:nvGrpSpPr>
                <p:cNvPr id="27807" name="Group 216"/>
                <p:cNvGrpSpPr>
                  <a:grpSpLocks/>
                </p:cNvGrpSpPr>
                <p:nvPr/>
              </p:nvGrpSpPr>
              <p:grpSpPr bwMode="auto">
                <a:xfrm>
                  <a:off x="2400" y="2592"/>
                  <a:ext cx="288" cy="491"/>
                  <a:chOff x="2400" y="2592"/>
                  <a:chExt cx="288" cy="491"/>
                </a:xfrm>
              </p:grpSpPr>
              <p:sp>
                <p:nvSpPr>
                  <p:cNvPr id="27672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592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73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688"/>
                    <a:ext cx="96" cy="96"/>
                  </a:xfrm>
                  <a:prstGeom prst="rect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74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688"/>
                    <a:ext cx="96" cy="96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75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784"/>
                    <a:ext cx="96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7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688"/>
                    <a:ext cx="96" cy="96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7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784"/>
                    <a:ext cx="96" cy="96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7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59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7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9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592"/>
                    <a:ext cx="96" cy="96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81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56" y="2831"/>
                    <a:ext cx="14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3</a:t>
                    </a:r>
                  </a:p>
                </p:txBody>
              </p:sp>
            </p:grpSp>
          </p:grpSp>
        </p:grpSp>
        <p:grpSp>
          <p:nvGrpSpPr>
            <p:cNvPr id="27808" name="Group 264"/>
            <p:cNvGrpSpPr>
              <a:grpSpLocks/>
            </p:cNvGrpSpPr>
            <p:nvPr/>
          </p:nvGrpSpPr>
          <p:grpSpPr bwMode="auto">
            <a:xfrm>
              <a:off x="1920" y="1488"/>
              <a:ext cx="480" cy="2016"/>
              <a:chOff x="1920" y="1488"/>
              <a:chExt cx="480" cy="2016"/>
            </a:xfrm>
          </p:grpSpPr>
          <p:grpSp>
            <p:nvGrpSpPr>
              <p:cNvPr id="27812" name="Group 246"/>
              <p:cNvGrpSpPr>
                <a:grpSpLocks/>
              </p:cNvGrpSpPr>
              <p:nvPr/>
            </p:nvGrpSpPr>
            <p:grpSpPr bwMode="auto">
              <a:xfrm>
                <a:off x="1920" y="2736"/>
                <a:ext cx="480" cy="768"/>
                <a:chOff x="1920" y="2736"/>
                <a:chExt cx="480" cy="768"/>
              </a:xfrm>
            </p:grpSpPr>
            <p:sp>
              <p:nvSpPr>
                <p:cNvPr id="27666" name="Line 244"/>
                <p:cNvSpPr>
                  <a:spLocks noChangeShapeType="1"/>
                </p:cNvSpPr>
                <p:nvPr/>
              </p:nvSpPr>
              <p:spPr bwMode="auto">
                <a:xfrm>
                  <a:off x="1920" y="273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667" name="Line 245"/>
                <p:cNvSpPr>
                  <a:spLocks noChangeShapeType="1"/>
                </p:cNvSpPr>
                <p:nvPr/>
              </p:nvSpPr>
              <p:spPr bwMode="auto">
                <a:xfrm>
                  <a:off x="1920" y="2736"/>
                  <a:ext cx="48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7665" name="Line 263"/>
              <p:cNvSpPr>
                <a:spLocks noChangeShapeType="1"/>
              </p:cNvSpPr>
              <p:nvPr/>
            </p:nvSpPr>
            <p:spPr bwMode="auto">
              <a:xfrm flipV="1">
                <a:off x="1920" y="1488"/>
                <a:ext cx="48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7661" name="Text Box 267"/>
          <p:cNvSpPr txBox="1">
            <a:spLocks noChangeArrowheads="1"/>
          </p:cNvSpPr>
          <p:nvPr/>
        </p:nvSpPr>
        <p:spPr bwMode="auto">
          <a:xfrm>
            <a:off x="4091345" y="1364735"/>
            <a:ext cx="3731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h(N) = </a:t>
            </a:r>
            <a:r>
              <a:rPr lang="en-US" dirty="0" err="1" smtClean="0">
                <a:solidFill>
                  <a:srgbClr val="CC6600"/>
                </a:solidFill>
              </a:rPr>
              <a:t>jumlah</a:t>
            </a:r>
            <a:r>
              <a:rPr lang="en-US" dirty="0" smtClean="0">
                <a:solidFill>
                  <a:srgbClr val="CC6600"/>
                </a:solidFill>
              </a:rPr>
              <a:t> tile yang </a:t>
            </a:r>
            <a:r>
              <a:rPr lang="en-US" dirty="0" err="1" smtClean="0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grpSp>
        <p:nvGrpSpPr>
          <p:cNvPr id="216" name="Group 212"/>
          <p:cNvGrpSpPr>
            <a:grpSpLocks/>
          </p:cNvGrpSpPr>
          <p:nvPr/>
        </p:nvGrpSpPr>
        <p:grpSpPr bwMode="auto">
          <a:xfrm>
            <a:off x="508000" y="3733800"/>
            <a:ext cx="609600" cy="457200"/>
            <a:chOff x="4704" y="2688"/>
            <a:chExt cx="288" cy="288"/>
          </a:xfrm>
        </p:grpSpPr>
        <p:sp>
          <p:nvSpPr>
            <p:cNvPr id="217" name="Rectangle 213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Rectangle 214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Rectangle 215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Rectangle 216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Rectangle 217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Rectangle 218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Rectangle 219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Rectangle 220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Rectangle 221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 Box 222"/>
          <p:cNvSpPr txBox="1">
            <a:spLocks noChangeArrowheads="1"/>
          </p:cNvSpPr>
          <p:nvPr/>
        </p:nvSpPr>
        <p:spPr bwMode="auto">
          <a:xfrm>
            <a:off x="406400" y="4224338"/>
            <a:ext cx="577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69173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Best First Search (8-Puzzle)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823" name="Content Placeholder 298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29891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2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3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4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5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6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7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8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9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0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29882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3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4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5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6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7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8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89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90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438400" y="2133601"/>
            <a:ext cx="1625600" cy="3981450"/>
            <a:chOff x="1152" y="1344"/>
            <a:chExt cx="768" cy="2508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632" y="1344"/>
              <a:ext cx="288" cy="2508"/>
              <a:chOff x="1632" y="1344"/>
              <a:chExt cx="288" cy="2508"/>
            </a:xfrm>
          </p:grpSpPr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1632" y="1344"/>
                <a:ext cx="288" cy="492"/>
                <a:chOff x="1632" y="1344"/>
                <a:chExt cx="288" cy="492"/>
              </a:xfrm>
            </p:grpSpPr>
            <p:sp>
              <p:nvSpPr>
                <p:cNvPr id="29872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73" name="Rectangle 28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74" name="Rectangle 29"/>
                <p:cNvSpPr>
                  <a:spLocks noChangeArrowheads="1"/>
                </p:cNvSpPr>
                <p:nvPr/>
              </p:nvSpPr>
              <p:spPr bwMode="auto">
                <a:xfrm>
                  <a:off x="1632" y="1440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75" name="Rectangle 30"/>
                <p:cNvSpPr>
                  <a:spLocks noChangeArrowheads="1"/>
                </p:cNvSpPr>
                <p:nvPr/>
              </p:nvSpPr>
              <p:spPr bwMode="auto">
                <a:xfrm>
                  <a:off x="1728" y="1440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76" name="Rectangle 3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77" name="Rectangle 32"/>
                <p:cNvSpPr>
                  <a:spLocks noChangeArrowheads="1"/>
                </p:cNvSpPr>
                <p:nvPr/>
              </p:nvSpPr>
              <p:spPr bwMode="auto">
                <a:xfrm>
                  <a:off x="1728" y="1536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78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153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79" name="Rectangle 34"/>
                <p:cNvSpPr>
                  <a:spLocks noChangeArrowheads="1"/>
                </p:cNvSpPr>
                <p:nvPr/>
              </p:nvSpPr>
              <p:spPr bwMode="auto">
                <a:xfrm>
                  <a:off x="1824" y="1536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80" name="Rectangle 35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8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680" y="1584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6</a:t>
                  </a:r>
                </a:p>
              </p:txBody>
            </p:sp>
          </p:grpSp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1632" y="3360"/>
                <a:ext cx="288" cy="492"/>
                <a:chOff x="1632" y="3360"/>
                <a:chExt cx="288" cy="492"/>
              </a:xfrm>
            </p:grpSpPr>
            <p:sp>
              <p:nvSpPr>
                <p:cNvPr id="29862" name="Rectangle 38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63" name="Rectangle 39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64" name="Rectangle 40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65" name="Rectangle 41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66" name="Rectangle 42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67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68" name="Rectangle 44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69" name="Rectangle 45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70" name="Rectangle 46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7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680" y="3600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6</a:t>
                  </a:r>
                </a:p>
              </p:txBody>
            </p:sp>
          </p:grpSp>
          <p:grpSp>
            <p:nvGrpSpPr>
              <p:cNvPr id="8" name="Group 48"/>
              <p:cNvGrpSpPr>
                <a:grpSpLocks/>
              </p:cNvGrpSpPr>
              <p:nvPr/>
            </p:nvGrpSpPr>
            <p:grpSpPr bwMode="auto">
              <a:xfrm>
                <a:off x="1632" y="2592"/>
                <a:ext cx="288" cy="492"/>
                <a:chOff x="1632" y="2592"/>
                <a:chExt cx="288" cy="492"/>
              </a:xfrm>
            </p:grpSpPr>
            <p:sp>
              <p:nvSpPr>
                <p:cNvPr id="29852" name="Rectangle 49"/>
                <p:cNvSpPr>
                  <a:spLocks noChangeArrowheads="1"/>
                </p:cNvSpPr>
                <p:nvPr/>
              </p:nvSpPr>
              <p:spPr bwMode="auto">
                <a:xfrm>
                  <a:off x="1632" y="2592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53" name="Rectangle 50"/>
                <p:cNvSpPr>
                  <a:spLocks noChangeArrowheads="1"/>
                </p:cNvSpPr>
                <p:nvPr/>
              </p:nvSpPr>
              <p:spPr bwMode="auto">
                <a:xfrm>
                  <a:off x="1728" y="2592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54" name="Rectangle 51"/>
                <p:cNvSpPr>
                  <a:spLocks noChangeArrowheads="1"/>
                </p:cNvSpPr>
                <p:nvPr/>
              </p:nvSpPr>
              <p:spPr bwMode="auto">
                <a:xfrm>
                  <a:off x="1632" y="2688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55" name="Rectangle 52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56" name="Rectangle 53"/>
                <p:cNvSpPr>
                  <a:spLocks noChangeArrowheads="1"/>
                </p:cNvSpPr>
                <p:nvPr/>
              </p:nvSpPr>
              <p:spPr bwMode="auto">
                <a:xfrm>
                  <a:off x="1824" y="2688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57" name="Rectangle 54"/>
                <p:cNvSpPr>
                  <a:spLocks noChangeArrowheads="1"/>
                </p:cNvSpPr>
                <p:nvPr/>
              </p:nvSpPr>
              <p:spPr bwMode="auto">
                <a:xfrm>
                  <a:off x="1632" y="2784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58" name="Rectangle 55"/>
                <p:cNvSpPr>
                  <a:spLocks noChangeArrowheads="1"/>
                </p:cNvSpPr>
                <p:nvPr/>
              </p:nvSpPr>
              <p:spPr bwMode="auto">
                <a:xfrm>
                  <a:off x="1728" y="268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59" name="Rectangle 56"/>
                <p:cNvSpPr>
                  <a:spLocks noChangeArrowheads="1"/>
                </p:cNvSpPr>
                <p:nvPr/>
              </p:nvSpPr>
              <p:spPr bwMode="auto">
                <a:xfrm>
                  <a:off x="1824" y="2784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60" name="Rectangle 57"/>
                <p:cNvSpPr>
                  <a:spLocks noChangeArrowheads="1"/>
                </p:cNvSpPr>
                <p:nvPr/>
              </p:nvSpPr>
              <p:spPr bwMode="auto">
                <a:xfrm>
                  <a:off x="1824" y="2592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6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680" y="2832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4</a:t>
                  </a:r>
                </a:p>
              </p:txBody>
            </p:sp>
          </p:grpSp>
        </p:grpSp>
        <p:grpSp>
          <p:nvGrpSpPr>
            <p:cNvPr id="9" name="Group 59"/>
            <p:cNvGrpSpPr>
              <a:grpSpLocks/>
            </p:cNvGrpSpPr>
            <p:nvPr/>
          </p:nvGrpSpPr>
          <p:grpSpPr bwMode="auto">
            <a:xfrm>
              <a:off x="1152" y="1488"/>
              <a:ext cx="480" cy="2016"/>
              <a:chOff x="1152" y="1488"/>
              <a:chExt cx="480" cy="2016"/>
            </a:xfrm>
          </p:grpSpPr>
          <p:sp>
            <p:nvSpPr>
              <p:cNvPr id="29846" name="Line 60"/>
              <p:cNvSpPr>
                <a:spLocks noChangeShapeType="1"/>
              </p:cNvSpPr>
              <p:nvPr/>
            </p:nvSpPr>
            <p:spPr bwMode="auto">
              <a:xfrm>
                <a:off x="1152" y="2448"/>
                <a:ext cx="48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847" name="Line 61"/>
              <p:cNvSpPr>
                <a:spLocks noChangeShapeType="1"/>
              </p:cNvSpPr>
              <p:nvPr/>
            </p:nvSpPr>
            <p:spPr bwMode="auto">
              <a:xfrm flipV="1">
                <a:off x="1152" y="1488"/>
                <a:ext cx="48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848" name="Line 62"/>
              <p:cNvSpPr>
                <a:spLocks noChangeShapeType="1"/>
              </p:cNvSpPr>
              <p:nvPr/>
            </p:nvSpPr>
            <p:spPr bwMode="auto">
              <a:xfrm>
                <a:off x="1152" y="2448"/>
                <a:ext cx="48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0" name="Group 217"/>
          <p:cNvGrpSpPr>
            <a:grpSpLocks/>
          </p:cNvGrpSpPr>
          <p:nvPr/>
        </p:nvGrpSpPr>
        <p:grpSpPr bwMode="auto">
          <a:xfrm>
            <a:off x="5689600" y="1752600"/>
            <a:ext cx="4876800" cy="1524000"/>
            <a:chOff x="2688" y="1104"/>
            <a:chExt cx="2304" cy="960"/>
          </a:xfrm>
        </p:grpSpPr>
        <p:sp>
          <p:nvSpPr>
            <p:cNvPr id="29803" name="Rectangle 66"/>
            <p:cNvSpPr>
              <a:spLocks noChangeArrowheads="1"/>
            </p:cNvSpPr>
            <p:nvPr/>
          </p:nvSpPr>
          <p:spPr bwMode="auto">
            <a:xfrm>
              <a:off x="3168" y="120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" name="Rectangle 67"/>
            <p:cNvSpPr>
              <a:spLocks noChangeArrowheads="1"/>
            </p:cNvSpPr>
            <p:nvPr/>
          </p:nvSpPr>
          <p:spPr bwMode="auto">
            <a:xfrm>
              <a:off x="3264" y="11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" name="Rectangle 68"/>
            <p:cNvSpPr>
              <a:spLocks noChangeArrowheads="1"/>
            </p:cNvSpPr>
            <p:nvPr/>
          </p:nvSpPr>
          <p:spPr bwMode="auto">
            <a:xfrm>
              <a:off x="3264" y="120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" name="Rectangle 69"/>
            <p:cNvSpPr>
              <a:spLocks noChangeArrowheads="1"/>
            </p:cNvSpPr>
            <p:nvPr/>
          </p:nvSpPr>
          <p:spPr bwMode="auto">
            <a:xfrm>
              <a:off x="3264" y="12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7" name="Rectangle 70"/>
            <p:cNvSpPr>
              <a:spLocks noChangeArrowheads="1"/>
            </p:cNvSpPr>
            <p:nvPr/>
          </p:nvSpPr>
          <p:spPr bwMode="auto">
            <a:xfrm>
              <a:off x="3360" y="120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" name="Rectangle 71"/>
            <p:cNvSpPr>
              <a:spLocks noChangeArrowheads="1"/>
            </p:cNvSpPr>
            <p:nvPr/>
          </p:nvSpPr>
          <p:spPr bwMode="auto">
            <a:xfrm>
              <a:off x="3168" y="12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" name="Rectangle 72"/>
            <p:cNvSpPr>
              <a:spLocks noChangeArrowheads="1"/>
            </p:cNvSpPr>
            <p:nvPr/>
          </p:nvSpPr>
          <p:spPr bwMode="auto">
            <a:xfrm>
              <a:off x="3168" y="11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" name="Rectangle 73"/>
            <p:cNvSpPr>
              <a:spLocks noChangeArrowheads="1"/>
            </p:cNvSpPr>
            <p:nvPr/>
          </p:nvSpPr>
          <p:spPr bwMode="auto">
            <a:xfrm>
              <a:off x="3360" y="12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1" name="Rectangle 74"/>
            <p:cNvSpPr>
              <a:spLocks noChangeArrowheads="1"/>
            </p:cNvSpPr>
            <p:nvPr/>
          </p:nvSpPr>
          <p:spPr bwMode="auto">
            <a:xfrm>
              <a:off x="3360" y="11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2" name="Rectangle 77"/>
            <p:cNvSpPr>
              <a:spLocks noChangeArrowheads="1"/>
            </p:cNvSpPr>
            <p:nvPr/>
          </p:nvSpPr>
          <p:spPr bwMode="auto">
            <a:xfrm>
              <a:off x="3168" y="177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" name="Rectangle 78"/>
            <p:cNvSpPr>
              <a:spLocks noChangeArrowheads="1"/>
            </p:cNvSpPr>
            <p:nvPr/>
          </p:nvSpPr>
          <p:spPr bwMode="auto">
            <a:xfrm>
              <a:off x="3264" y="177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" name="Rectangle 79"/>
            <p:cNvSpPr>
              <a:spLocks noChangeArrowheads="1"/>
            </p:cNvSpPr>
            <p:nvPr/>
          </p:nvSpPr>
          <p:spPr bwMode="auto">
            <a:xfrm>
              <a:off x="3264" y="187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" name="Rectangle 80"/>
            <p:cNvSpPr>
              <a:spLocks noChangeArrowheads="1"/>
            </p:cNvSpPr>
            <p:nvPr/>
          </p:nvSpPr>
          <p:spPr bwMode="auto">
            <a:xfrm>
              <a:off x="3264" y="196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" name="Rectangle 81"/>
            <p:cNvSpPr>
              <a:spLocks noChangeArrowheads="1"/>
            </p:cNvSpPr>
            <p:nvPr/>
          </p:nvSpPr>
          <p:spPr bwMode="auto">
            <a:xfrm>
              <a:off x="3360" y="187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" name="Rectangle 82"/>
            <p:cNvSpPr>
              <a:spLocks noChangeArrowheads="1"/>
            </p:cNvSpPr>
            <p:nvPr/>
          </p:nvSpPr>
          <p:spPr bwMode="auto">
            <a:xfrm>
              <a:off x="3168" y="187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" name="Rectangle 83"/>
            <p:cNvSpPr>
              <a:spLocks noChangeArrowheads="1"/>
            </p:cNvSpPr>
            <p:nvPr/>
          </p:nvSpPr>
          <p:spPr bwMode="auto">
            <a:xfrm>
              <a:off x="3168" y="196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" name="Rectangle 84"/>
            <p:cNvSpPr>
              <a:spLocks noChangeArrowheads="1"/>
            </p:cNvSpPr>
            <p:nvPr/>
          </p:nvSpPr>
          <p:spPr bwMode="auto">
            <a:xfrm>
              <a:off x="3360" y="196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" name="Rectangle 85"/>
            <p:cNvSpPr>
              <a:spLocks noChangeArrowheads="1"/>
            </p:cNvSpPr>
            <p:nvPr/>
          </p:nvSpPr>
          <p:spPr bwMode="auto">
            <a:xfrm>
              <a:off x="3360" y="177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" name="Line 88"/>
            <p:cNvSpPr>
              <a:spLocks noChangeShapeType="1"/>
            </p:cNvSpPr>
            <p:nvPr/>
          </p:nvSpPr>
          <p:spPr bwMode="auto">
            <a:xfrm flipV="1">
              <a:off x="2688" y="1248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822" name="Line 89"/>
            <p:cNvSpPr>
              <a:spLocks noChangeShapeType="1"/>
            </p:cNvSpPr>
            <p:nvPr/>
          </p:nvSpPr>
          <p:spPr bwMode="auto">
            <a:xfrm>
              <a:off x="2688" y="1488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" name="Group 216"/>
            <p:cNvGrpSpPr>
              <a:grpSpLocks/>
            </p:cNvGrpSpPr>
            <p:nvPr/>
          </p:nvGrpSpPr>
          <p:grpSpPr bwMode="auto">
            <a:xfrm>
              <a:off x="3936" y="1104"/>
              <a:ext cx="288" cy="288"/>
              <a:chOff x="3936" y="1104"/>
              <a:chExt cx="288" cy="288"/>
            </a:xfrm>
          </p:grpSpPr>
          <p:sp>
            <p:nvSpPr>
              <p:cNvPr id="29835" name="Rectangle 92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6" name="Rectangle 93"/>
              <p:cNvSpPr>
                <a:spLocks noChangeArrowheads="1"/>
              </p:cNvSpPr>
              <p:nvPr/>
            </p:nvSpPr>
            <p:spPr bwMode="auto">
              <a:xfrm>
                <a:off x="3936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7" name="Rectangle 94"/>
              <p:cNvSpPr>
                <a:spLocks noChangeArrowheads="1"/>
              </p:cNvSpPr>
              <p:nvPr/>
            </p:nvSpPr>
            <p:spPr bwMode="auto">
              <a:xfrm>
                <a:off x="4032" y="120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8" name="Rectangle 95"/>
              <p:cNvSpPr>
                <a:spLocks noChangeArrowheads="1"/>
              </p:cNvSpPr>
              <p:nvPr/>
            </p:nvSpPr>
            <p:spPr bwMode="auto">
              <a:xfrm>
                <a:off x="4032" y="129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9" name="Rectangle 96"/>
              <p:cNvSpPr>
                <a:spLocks noChangeArrowheads="1"/>
              </p:cNvSpPr>
              <p:nvPr/>
            </p:nvSpPr>
            <p:spPr bwMode="auto">
              <a:xfrm>
                <a:off x="4128" y="120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0" name="Rectangle 97"/>
              <p:cNvSpPr>
                <a:spLocks noChangeArrowheads="1"/>
              </p:cNvSpPr>
              <p:nvPr/>
            </p:nvSpPr>
            <p:spPr bwMode="auto">
              <a:xfrm>
                <a:off x="3936" y="129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1" name="Rectangle 98"/>
              <p:cNvSpPr>
                <a:spLocks noChangeArrowheads="1"/>
              </p:cNvSpPr>
              <p:nvPr/>
            </p:nvSpPr>
            <p:spPr bwMode="auto">
              <a:xfrm>
                <a:off x="4032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2" name="Rectangle 99"/>
              <p:cNvSpPr>
                <a:spLocks noChangeArrowheads="1"/>
              </p:cNvSpPr>
              <p:nvPr/>
            </p:nvSpPr>
            <p:spPr bwMode="auto">
              <a:xfrm>
                <a:off x="4128" y="129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43" name="Rectangle 100"/>
              <p:cNvSpPr>
                <a:spLocks noChangeArrowheads="1"/>
              </p:cNvSpPr>
              <p:nvPr/>
            </p:nvSpPr>
            <p:spPr bwMode="auto">
              <a:xfrm>
                <a:off x="4128" y="110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824" name="Line 102"/>
            <p:cNvSpPr>
              <a:spLocks noChangeShapeType="1"/>
            </p:cNvSpPr>
            <p:nvPr/>
          </p:nvSpPr>
          <p:spPr bwMode="auto">
            <a:xfrm>
              <a:off x="3456" y="12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825" name="Rectangle 105"/>
            <p:cNvSpPr>
              <a:spLocks noChangeArrowheads="1"/>
            </p:cNvSpPr>
            <p:nvPr/>
          </p:nvSpPr>
          <p:spPr bwMode="auto">
            <a:xfrm>
              <a:off x="4704" y="120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" name="Rectangle 106"/>
            <p:cNvSpPr>
              <a:spLocks noChangeArrowheads="1"/>
            </p:cNvSpPr>
            <p:nvPr/>
          </p:nvSpPr>
          <p:spPr bwMode="auto">
            <a:xfrm>
              <a:off x="4704" y="11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" name="Rectangle 107"/>
            <p:cNvSpPr>
              <a:spLocks noChangeArrowheads="1"/>
            </p:cNvSpPr>
            <p:nvPr/>
          </p:nvSpPr>
          <p:spPr bwMode="auto">
            <a:xfrm>
              <a:off x="4800" y="120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" name="Rectangle 108"/>
            <p:cNvSpPr>
              <a:spLocks noChangeArrowheads="1"/>
            </p:cNvSpPr>
            <p:nvPr/>
          </p:nvSpPr>
          <p:spPr bwMode="auto">
            <a:xfrm>
              <a:off x="4800" y="12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" name="Rectangle 109"/>
            <p:cNvSpPr>
              <a:spLocks noChangeArrowheads="1"/>
            </p:cNvSpPr>
            <p:nvPr/>
          </p:nvSpPr>
          <p:spPr bwMode="auto">
            <a:xfrm>
              <a:off x="4896" y="120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" name="Rectangle 110"/>
            <p:cNvSpPr>
              <a:spLocks noChangeArrowheads="1"/>
            </p:cNvSpPr>
            <p:nvPr/>
          </p:nvSpPr>
          <p:spPr bwMode="auto">
            <a:xfrm>
              <a:off x="4704" y="12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" name="Rectangle 111"/>
            <p:cNvSpPr>
              <a:spLocks noChangeArrowheads="1"/>
            </p:cNvSpPr>
            <p:nvPr/>
          </p:nvSpPr>
          <p:spPr bwMode="auto">
            <a:xfrm>
              <a:off x="4896" y="11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" name="Rectangle 112"/>
            <p:cNvSpPr>
              <a:spLocks noChangeArrowheads="1"/>
            </p:cNvSpPr>
            <p:nvPr/>
          </p:nvSpPr>
          <p:spPr bwMode="auto">
            <a:xfrm>
              <a:off x="4896" y="12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" name="Rectangle 113"/>
            <p:cNvSpPr>
              <a:spLocks noChangeArrowheads="1"/>
            </p:cNvSpPr>
            <p:nvPr/>
          </p:nvSpPr>
          <p:spPr bwMode="auto">
            <a:xfrm>
              <a:off x="4800" y="11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4" name="Line 115"/>
            <p:cNvSpPr>
              <a:spLocks noChangeShapeType="1"/>
            </p:cNvSpPr>
            <p:nvPr/>
          </p:nvSpPr>
          <p:spPr bwMode="auto">
            <a:xfrm>
              <a:off x="4224" y="124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16"/>
          <p:cNvGrpSpPr>
            <a:grpSpLocks/>
          </p:cNvGrpSpPr>
          <p:nvPr/>
        </p:nvGrpSpPr>
        <p:grpSpPr bwMode="auto">
          <a:xfrm>
            <a:off x="5689600" y="3733800"/>
            <a:ext cx="1625600" cy="1693863"/>
            <a:chOff x="2688" y="2352"/>
            <a:chExt cx="768" cy="1067"/>
          </a:xfrm>
        </p:grpSpPr>
        <p:grpSp>
          <p:nvGrpSpPr>
            <p:cNvPr id="13" name="Group 117"/>
            <p:cNvGrpSpPr>
              <a:grpSpLocks/>
            </p:cNvGrpSpPr>
            <p:nvPr/>
          </p:nvGrpSpPr>
          <p:grpSpPr bwMode="auto">
            <a:xfrm>
              <a:off x="3168" y="2352"/>
              <a:ext cx="288" cy="1067"/>
              <a:chOff x="3168" y="2352"/>
              <a:chExt cx="288" cy="1067"/>
            </a:xfrm>
          </p:grpSpPr>
          <p:grpSp>
            <p:nvGrpSpPr>
              <p:cNvPr id="14" name="Group 118"/>
              <p:cNvGrpSpPr>
                <a:grpSpLocks/>
              </p:cNvGrpSpPr>
              <p:nvPr/>
            </p:nvGrpSpPr>
            <p:grpSpPr bwMode="auto">
              <a:xfrm>
                <a:off x="3168" y="2928"/>
                <a:ext cx="288" cy="491"/>
                <a:chOff x="3168" y="2928"/>
                <a:chExt cx="288" cy="491"/>
              </a:xfrm>
            </p:grpSpPr>
            <p:sp>
              <p:nvSpPr>
                <p:cNvPr id="29794" name="Rectangle 119"/>
                <p:cNvSpPr>
                  <a:spLocks noChangeArrowheads="1"/>
                </p:cNvSpPr>
                <p:nvPr/>
              </p:nvSpPr>
              <p:spPr bwMode="auto">
                <a:xfrm>
                  <a:off x="3168" y="2928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95" name="Rectangle 120"/>
                <p:cNvSpPr>
                  <a:spLocks noChangeArrowheads="1"/>
                </p:cNvSpPr>
                <p:nvPr/>
              </p:nvSpPr>
              <p:spPr bwMode="auto">
                <a:xfrm>
                  <a:off x="3264" y="3024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96" name="Rectangle 121"/>
                <p:cNvSpPr>
                  <a:spLocks noChangeArrowheads="1"/>
                </p:cNvSpPr>
                <p:nvPr/>
              </p:nvSpPr>
              <p:spPr bwMode="auto">
                <a:xfrm>
                  <a:off x="3168" y="3024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97" name="Rectangle 122"/>
                <p:cNvSpPr>
                  <a:spLocks noChangeArrowheads="1"/>
                </p:cNvSpPr>
                <p:nvPr/>
              </p:nvSpPr>
              <p:spPr bwMode="auto">
                <a:xfrm>
                  <a:off x="3360" y="3024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98" name="Rectangle 123"/>
                <p:cNvSpPr>
                  <a:spLocks noChangeArrowheads="1"/>
                </p:cNvSpPr>
                <p:nvPr/>
              </p:nvSpPr>
              <p:spPr bwMode="auto">
                <a:xfrm>
                  <a:off x="3168" y="3120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99" name="Rectangle 124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00" name="Rectangle 125"/>
                <p:cNvSpPr>
                  <a:spLocks noChangeArrowheads="1"/>
                </p:cNvSpPr>
                <p:nvPr/>
              </p:nvSpPr>
              <p:spPr bwMode="auto">
                <a:xfrm>
                  <a:off x="3360" y="3120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01" name="Rectangle 126"/>
                <p:cNvSpPr>
                  <a:spLocks noChangeArrowheads="1"/>
                </p:cNvSpPr>
                <p:nvPr/>
              </p:nvSpPr>
              <p:spPr bwMode="auto">
                <a:xfrm>
                  <a:off x="3264" y="2928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02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224" y="3167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4</a:t>
                  </a:r>
                </a:p>
              </p:txBody>
            </p:sp>
          </p:grpSp>
          <p:grpSp>
            <p:nvGrpSpPr>
              <p:cNvPr id="15" name="Group 128"/>
              <p:cNvGrpSpPr>
                <a:grpSpLocks/>
              </p:cNvGrpSpPr>
              <p:nvPr/>
            </p:nvGrpSpPr>
            <p:grpSpPr bwMode="auto">
              <a:xfrm>
                <a:off x="3168" y="2352"/>
                <a:ext cx="288" cy="864"/>
                <a:chOff x="3168" y="2352"/>
                <a:chExt cx="288" cy="864"/>
              </a:xfrm>
            </p:grpSpPr>
            <p:grpSp>
              <p:nvGrpSpPr>
                <p:cNvPr id="16" name="Group 129"/>
                <p:cNvGrpSpPr>
                  <a:grpSpLocks/>
                </p:cNvGrpSpPr>
                <p:nvPr/>
              </p:nvGrpSpPr>
              <p:grpSpPr bwMode="auto">
                <a:xfrm>
                  <a:off x="3168" y="2352"/>
                  <a:ext cx="288" cy="491"/>
                  <a:chOff x="3168" y="2352"/>
                  <a:chExt cx="288" cy="491"/>
                </a:xfrm>
              </p:grpSpPr>
              <p:sp>
                <p:nvSpPr>
                  <p:cNvPr id="29784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352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85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448"/>
                    <a:ext cx="96" cy="96"/>
                  </a:xfrm>
                  <a:prstGeom prst="rect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86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448"/>
                    <a:ext cx="96" cy="96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87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544"/>
                    <a:ext cx="96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88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448"/>
                    <a:ext cx="96" cy="96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89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544"/>
                    <a:ext cx="96" cy="96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90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91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544"/>
                    <a:ext cx="96" cy="9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92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352"/>
                    <a:ext cx="96" cy="96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93" name="Text Box 1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4" y="2591"/>
                    <a:ext cx="14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2</a:t>
                    </a:r>
                  </a:p>
                </p:txBody>
              </p:sp>
            </p:grpSp>
            <p:sp>
              <p:nvSpPr>
                <p:cNvPr id="297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3264" y="3120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oup 141"/>
            <p:cNvGrpSpPr>
              <a:grpSpLocks/>
            </p:cNvGrpSpPr>
            <p:nvPr/>
          </p:nvGrpSpPr>
          <p:grpSpPr bwMode="auto">
            <a:xfrm>
              <a:off x="2688" y="2496"/>
              <a:ext cx="480" cy="576"/>
              <a:chOff x="2688" y="2496"/>
              <a:chExt cx="480" cy="576"/>
            </a:xfrm>
          </p:grpSpPr>
          <p:sp>
            <p:nvSpPr>
              <p:cNvPr id="29778" name="Line 142"/>
              <p:cNvSpPr>
                <a:spLocks noChangeShapeType="1"/>
              </p:cNvSpPr>
              <p:nvPr/>
            </p:nvSpPr>
            <p:spPr bwMode="auto">
              <a:xfrm flipV="1">
                <a:off x="2688" y="2496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79" name="Line 143"/>
              <p:cNvSpPr>
                <a:spLocks noChangeShapeType="1"/>
              </p:cNvSpPr>
              <p:nvPr/>
            </p:nvSpPr>
            <p:spPr bwMode="auto">
              <a:xfrm>
                <a:off x="2688" y="273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8" name="Group 144"/>
          <p:cNvGrpSpPr>
            <a:grpSpLocks/>
          </p:cNvGrpSpPr>
          <p:nvPr/>
        </p:nvGrpSpPr>
        <p:grpSpPr bwMode="auto">
          <a:xfrm>
            <a:off x="7315200" y="3733800"/>
            <a:ext cx="1625600" cy="779463"/>
            <a:chOff x="3456" y="2352"/>
            <a:chExt cx="768" cy="491"/>
          </a:xfrm>
        </p:grpSpPr>
        <p:grpSp>
          <p:nvGrpSpPr>
            <p:cNvPr id="19" name="Group 145"/>
            <p:cNvGrpSpPr>
              <a:grpSpLocks/>
            </p:cNvGrpSpPr>
            <p:nvPr/>
          </p:nvGrpSpPr>
          <p:grpSpPr bwMode="auto">
            <a:xfrm>
              <a:off x="3936" y="2352"/>
              <a:ext cx="288" cy="491"/>
              <a:chOff x="3936" y="2352"/>
              <a:chExt cx="288" cy="491"/>
            </a:xfrm>
          </p:grpSpPr>
          <p:sp>
            <p:nvSpPr>
              <p:cNvPr id="29766" name="Rectangle 146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Rectangle 147"/>
              <p:cNvSpPr>
                <a:spLocks noChangeArrowheads="1"/>
              </p:cNvSpPr>
              <p:nvPr/>
            </p:nvSpPr>
            <p:spPr bwMode="auto">
              <a:xfrm>
                <a:off x="4032" y="244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8" name="Rectangle 148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Rectangle 149"/>
              <p:cNvSpPr>
                <a:spLocks noChangeArrowheads="1"/>
              </p:cNvSpPr>
              <p:nvPr/>
            </p:nvSpPr>
            <p:spPr bwMode="auto">
              <a:xfrm>
                <a:off x="4032" y="254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0" name="Rectangle 150"/>
              <p:cNvSpPr>
                <a:spLocks noChangeArrowheads="1"/>
              </p:cNvSpPr>
              <p:nvPr/>
            </p:nvSpPr>
            <p:spPr bwMode="auto">
              <a:xfrm>
                <a:off x="4128" y="244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1" name="Rectangle 151"/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2" name="Rectangle 152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3" name="Rectangle 153"/>
              <p:cNvSpPr>
                <a:spLocks noChangeArrowheads="1"/>
              </p:cNvSpPr>
              <p:nvPr/>
            </p:nvSpPr>
            <p:spPr bwMode="auto">
              <a:xfrm>
                <a:off x="4128" y="254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4" name="Rectangle 154"/>
              <p:cNvSpPr>
                <a:spLocks noChangeArrowheads="1"/>
              </p:cNvSpPr>
              <p:nvPr/>
            </p:nvSpPr>
            <p:spPr bwMode="auto">
              <a:xfrm>
                <a:off x="4128" y="23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75" name="Text Box 155"/>
              <p:cNvSpPr txBox="1">
                <a:spLocks noChangeArrowheads="1"/>
              </p:cNvSpPr>
              <p:nvPr/>
            </p:nvSpPr>
            <p:spPr bwMode="auto">
              <a:xfrm>
                <a:off x="3992" y="259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1</a:t>
                </a:r>
              </a:p>
            </p:txBody>
          </p:sp>
        </p:grpSp>
        <p:sp>
          <p:nvSpPr>
            <p:cNvPr id="29765" name="Line 156"/>
            <p:cNvSpPr>
              <a:spLocks noChangeShapeType="1"/>
            </p:cNvSpPr>
            <p:nvPr/>
          </p:nvSpPr>
          <p:spPr bwMode="auto">
            <a:xfrm>
              <a:off x="3456" y="24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" name="Group 157"/>
          <p:cNvGrpSpPr>
            <a:grpSpLocks/>
          </p:cNvGrpSpPr>
          <p:nvPr/>
        </p:nvGrpSpPr>
        <p:grpSpPr bwMode="auto">
          <a:xfrm>
            <a:off x="8940800" y="3200400"/>
            <a:ext cx="1625600" cy="1846263"/>
            <a:chOff x="4224" y="2016"/>
            <a:chExt cx="768" cy="1163"/>
          </a:xfrm>
        </p:grpSpPr>
        <p:grpSp>
          <p:nvGrpSpPr>
            <p:cNvPr id="21" name="Group 158"/>
            <p:cNvGrpSpPr>
              <a:grpSpLocks/>
            </p:cNvGrpSpPr>
            <p:nvPr/>
          </p:nvGrpSpPr>
          <p:grpSpPr bwMode="auto">
            <a:xfrm>
              <a:off x="4704" y="2016"/>
              <a:ext cx="288" cy="1163"/>
              <a:chOff x="4704" y="2016"/>
              <a:chExt cx="288" cy="1163"/>
            </a:xfrm>
          </p:grpSpPr>
          <p:grpSp>
            <p:nvGrpSpPr>
              <p:cNvPr id="22" name="Group 159"/>
              <p:cNvGrpSpPr>
                <a:grpSpLocks/>
              </p:cNvGrpSpPr>
              <p:nvPr/>
            </p:nvGrpSpPr>
            <p:grpSpPr bwMode="auto">
              <a:xfrm>
                <a:off x="4704" y="2016"/>
                <a:ext cx="288" cy="491"/>
                <a:chOff x="4704" y="2016"/>
                <a:chExt cx="288" cy="491"/>
              </a:xfrm>
            </p:grpSpPr>
            <p:sp>
              <p:nvSpPr>
                <p:cNvPr id="29754" name="Rectangle 160"/>
                <p:cNvSpPr>
                  <a:spLocks noChangeArrowheads="1"/>
                </p:cNvSpPr>
                <p:nvPr/>
              </p:nvSpPr>
              <p:spPr bwMode="auto">
                <a:xfrm>
                  <a:off x="4800" y="2016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5" name="Rectangle 161"/>
                <p:cNvSpPr>
                  <a:spLocks noChangeArrowheads="1"/>
                </p:cNvSpPr>
                <p:nvPr/>
              </p:nvSpPr>
              <p:spPr bwMode="auto">
                <a:xfrm>
                  <a:off x="4800" y="2112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6" name="Rectangle 162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7" name="Rectangle 163"/>
                <p:cNvSpPr>
                  <a:spLocks noChangeArrowheads="1"/>
                </p:cNvSpPr>
                <p:nvPr/>
              </p:nvSpPr>
              <p:spPr bwMode="auto">
                <a:xfrm>
                  <a:off x="4800" y="2208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8" name="Rectangle 164"/>
                <p:cNvSpPr>
                  <a:spLocks noChangeArrowheads="1"/>
                </p:cNvSpPr>
                <p:nvPr/>
              </p:nvSpPr>
              <p:spPr bwMode="auto">
                <a:xfrm>
                  <a:off x="4896" y="2112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9" name="Rectangle 165"/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60" name="Rectangle 166"/>
                <p:cNvSpPr>
                  <a:spLocks noChangeArrowheads="1"/>
                </p:cNvSpPr>
                <p:nvPr/>
              </p:nvSpPr>
              <p:spPr bwMode="auto">
                <a:xfrm>
                  <a:off x="4704" y="220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61" name="Rectangle 167"/>
                <p:cNvSpPr>
                  <a:spLocks noChangeArrowheads="1"/>
                </p:cNvSpPr>
                <p:nvPr/>
              </p:nvSpPr>
              <p:spPr bwMode="auto">
                <a:xfrm>
                  <a:off x="4896" y="2208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62" name="Rectangle 168"/>
                <p:cNvSpPr>
                  <a:spLocks noChangeArrowheads="1"/>
                </p:cNvSpPr>
                <p:nvPr/>
              </p:nvSpPr>
              <p:spPr bwMode="auto">
                <a:xfrm>
                  <a:off x="4896" y="2016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63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4760" y="2255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2</a:t>
                  </a:r>
                </a:p>
              </p:txBody>
            </p:sp>
          </p:grpSp>
          <p:sp>
            <p:nvSpPr>
              <p:cNvPr id="29753" name="Text Box 170"/>
              <p:cNvSpPr txBox="1">
                <a:spLocks noChangeArrowheads="1"/>
              </p:cNvSpPr>
              <p:nvPr/>
            </p:nvSpPr>
            <p:spPr bwMode="auto">
              <a:xfrm>
                <a:off x="4760" y="2927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0</a:t>
                </a:r>
              </a:p>
            </p:txBody>
          </p:sp>
        </p:grpSp>
        <p:grpSp>
          <p:nvGrpSpPr>
            <p:cNvPr id="23" name="Group 171"/>
            <p:cNvGrpSpPr>
              <a:grpSpLocks/>
            </p:cNvGrpSpPr>
            <p:nvPr/>
          </p:nvGrpSpPr>
          <p:grpSpPr bwMode="auto">
            <a:xfrm>
              <a:off x="4224" y="2160"/>
              <a:ext cx="480" cy="672"/>
              <a:chOff x="4224" y="2160"/>
              <a:chExt cx="480" cy="672"/>
            </a:xfrm>
          </p:grpSpPr>
          <p:sp>
            <p:nvSpPr>
              <p:cNvPr id="29750" name="Line 172"/>
              <p:cNvSpPr>
                <a:spLocks noChangeShapeType="1"/>
              </p:cNvSpPr>
              <p:nvPr/>
            </p:nvSpPr>
            <p:spPr bwMode="auto">
              <a:xfrm flipV="1">
                <a:off x="4224" y="2160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751" name="Line 173"/>
              <p:cNvSpPr>
                <a:spLocks noChangeShapeType="1"/>
              </p:cNvSpPr>
              <p:nvPr/>
            </p:nvSpPr>
            <p:spPr bwMode="auto">
              <a:xfrm>
                <a:off x="4224" y="249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4" name="Group 174"/>
          <p:cNvGrpSpPr>
            <a:grpSpLocks/>
          </p:cNvGrpSpPr>
          <p:nvPr/>
        </p:nvGrpSpPr>
        <p:grpSpPr bwMode="auto">
          <a:xfrm>
            <a:off x="4064000" y="2133600"/>
            <a:ext cx="1625600" cy="3994150"/>
            <a:chOff x="1920" y="1344"/>
            <a:chExt cx="768" cy="2516"/>
          </a:xfrm>
        </p:grpSpPr>
        <p:grpSp>
          <p:nvGrpSpPr>
            <p:cNvPr id="25" name="Group 175"/>
            <p:cNvGrpSpPr>
              <a:grpSpLocks/>
            </p:cNvGrpSpPr>
            <p:nvPr/>
          </p:nvGrpSpPr>
          <p:grpSpPr bwMode="auto">
            <a:xfrm>
              <a:off x="2400" y="1344"/>
              <a:ext cx="288" cy="2516"/>
              <a:chOff x="2400" y="1344"/>
              <a:chExt cx="288" cy="2516"/>
            </a:xfrm>
          </p:grpSpPr>
          <p:grpSp>
            <p:nvGrpSpPr>
              <p:cNvPr id="26" name="Group 176"/>
              <p:cNvGrpSpPr>
                <a:grpSpLocks/>
              </p:cNvGrpSpPr>
              <p:nvPr/>
            </p:nvGrpSpPr>
            <p:grpSpPr bwMode="auto">
              <a:xfrm>
                <a:off x="2400" y="1344"/>
                <a:ext cx="288" cy="492"/>
                <a:chOff x="2400" y="1344"/>
                <a:chExt cx="288" cy="492"/>
              </a:xfrm>
            </p:grpSpPr>
            <p:sp>
              <p:nvSpPr>
                <p:cNvPr id="29738" name="Rectangle 177"/>
                <p:cNvSpPr>
                  <a:spLocks noChangeArrowheads="1"/>
                </p:cNvSpPr>
                <p:nvPr/>
              </p:nvSpPr>
              <p:spPr bwMode="auto">
                <a:xfrm>
                  <a:off x="2400" y="1344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9" name="Rectangle 178"/>
                <p:cNvSpPr>
                  <a:spLocks noChangeArrowheads="1"/>
                </p:cNvSpPr>
                <p:nvPr/>
              </p:nvSpPr>
              <p:spPr bwMode="auto">
                <a:xfrm>
                  <a:off x="2496" y="1344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0" name="Rectangle 179"/>
                <p:cNvSpPr>
                  <a:spLocks noChangeArrowheads="1"/>
                </p:cNvSpPr>
                <p:nvPr/>
              </p:nvSpPr>
              <p:spPr bwMode="auto">
                <a:xfrm>
                  <a:off x="2496" y="1440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1" name="Rectangle 180"/>
                <p:cNvSpPr>
                  <a:spLocks noChangeArrowheads="1"/>
                </p:cNvSpPr>
                <p:nvPr/>
              </p:nvSpPr>
              <p:spPr bwMode="auto">
                <a:xfrm>
                  <a:off x="2496" y="1536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2" name="Rectangle 181"/>
                <p:cNvSpPr>
                  <a:spLocks noChangeArrowheads="1"/>
                </p:cNvSpPr>
                <p:nvPr/>
              </p:nvSpPr>
              <p:spPr bwMode="auto">
                <a:xfrm>
                  <a:off x="2592" y="1440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3" name="Rectangle 182"/>
                <p:cNvSpPr>
                  <a:spLocks noChangeArrowheads="1"/>
                </p:cNvSpPr>
                <p:nvPr/>
              </p:nvSpPr>
              <p:spPr bwMode="auto">
                <a:xfrm>
                  <a:off x="2400" y="1536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4" name="Rectangle 183"/>
                <p:cNvSpPr>
                  <a:spLocks noChangeArrowheads="1"/>
                </p:cNvSpPr>
                <p:nvPr/>
              </p:nvSpPr>
              <p:spPr bwMode="auto">
                <a:xfrm>
                  <a:off x="2400" y="144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5" name="Rectangle 184"/>
                <p:cNvSpPr>
                  <a:spLocks noChangeArrowheads="1"/>
                </p:cNvSpPr>
                <p:nvPr/>
              </p:nvSpPr>
              <p:spPr bwMode="auto">
                <a:xfrm>
                  <a:off x="2592" y="1536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6" name="Rectangle 185"/>
                <p:cNvSpPr>
                  <a:spLocks noChangeArrowheads="1"/>
                </p:cNvSpPr>
                <p:nvPr/>
              </p:nvSpPr>
              <p:spPr bwMode="auto">
                <a:xfrm>
                  <a:off x="2592" y="1344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7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2448" y="1584"/>
                  <a:ext cx="149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5</a:t>
                  </a:r>
                </a:p>
              </p:txBody>
            </p:sp>
          </p:grpSp>
          <p:grpSp>
            <p:nvGrpSpPr>
              <p:cNvPr id="27" name="Group 187"/>
              <p:cNvGrpSpPr>
                <a:grpSpLocks/>
              </p:cNvGrpSpPr>
              <p:nvPr/>
            </p:nvGrpSpPr>
            <p:grpSpPr bwMode="auto">
              <a:xfrm>
                <a:off x="2400" y="2592"/>
                <a:ext cx="288" cy="1268"/>
                <a:chOff x="2400" y="2592"/>
                <a:chExt cx="288" cy="1268"/>
              </a:xfrm>
            </p:grpSpPr>
            <p:grpSp>
              <p:nvGrpSpPr>
                <p:cNvPr id="28" name="Group 188"/>
                <p:cNvGrpSpPr>
                  <a:grpSpLocks/>
                </p:cNvGrpSpPr>
                <p:nvPr/>
              </p:nvGrpSpPr>
              <p:grpSpPr bwMode="auto">
                <a:xfrm>
                  <a:off x="2400" y="3360"/>
                  <a:ext cx="288" cy="500"/>
                  <a:chOff x="2400" y="3360"/>
                  <a:chExt cx="288" cy="500"/>
                </a:xfrm>
              </p:grpSpPr>
              <p:sp>
                <p:nvSpPr>
                  <p:cNvPr id="29728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360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29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360"/>
                    <a:ext cx="96" cy="96"/>
                  </a:xfrm>
                  <a:prstGeom prst="rect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30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456"/>
                    <a:ext cx="96" cy="96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31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552"/>
                    <a:ext cx="96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32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456"/>
                    <a:ext cx="96" cy="96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33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552"/>
                    <a:ext cx="96" cy="96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34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456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35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552"/>
                    <a:ext cx="96" cy="9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36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360"/>
                    <a:ext cx="96" cy="96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37" name="Text Box 1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8" y="3608"/>
                    <a:ext cx="14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5</a:t>
                    </a:r>
                  </a:p>
                </p:txBody>
              </p:sp>
            </p:grpSp>
            <p:grpSp>
              <p:nvGrpSpPr>
                <p:cNvPr id="29" name="Group 199"/>
                <p:cNvGrpSpPr>
                  <a:grpSpLocks/>
                </p:cNvGrpSpPr>
                <p:nvPr/>
              </p:nvGrpSpPr>
              <p:grpSpPr bwMode="auto">
                <a:xfrm>
                  <a:off x="2400" y="2592"/>
                  <a:ext cx="288" cy="491"/>
                  <a:chOff x="2400" y="2592"/>
                  <a:chExt cx="288" cy="491"/>
                </a:xfrm>
              </p:grpSpPr>
              <p:sp>
                <p:nvSpPr>
                  <p:cNvPr id="29718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592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19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688"/>
                    <a:ext cx="96" cy="96"/>
                  </a:xfrm>
                  <a:prstGeom prst="rect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20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688"/>
                    <a:ext cx="96" cy="96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21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784"/>
                    <a:ext cx="96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22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688"/>
                    <a:ext cx="96" cy="96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23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784"/>
                    <a:ext cx="96" cy="96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24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59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25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9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26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592"/>
                    <a:ext cx="96" cy="96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27" name="Text Box 2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56" y="2831"/>
                    <a:ext cx="149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3</a:t>
                    </a:r>
                  </a:p>
                </p:txBody>
              </p:sp>
            </p:grpSp>
          </p:grpSp>
        </p:grpSp>
        <p:grpSp>
          <p:nvGrpSpPr>
            <p:cNvPr id="30" name="Group 210"/>
            <p:cNvGrpSpPr>
              <a:grpSpLocks/>
            </p:cNvGrpSpPr>
            <p:nvPr/>
          </p:nvGrpSpPr>
          <p:grpSpPr bwMode="auto">
            <a:xfrm>
              <a:off x="1920" y="1488"/>
              <a:ext cx="480" cy="2016"/>
              <a:chOff x="1920" y="1488"/>
              <a:chExt cx="480" cy="2016"/>
            </a:xfrm>
          </p:grpSpPr>
          <p:grpSp>
            <p:nvGrpSpPr>
              <p:cNvPr id="31" name="Group 211"/>
              <p:cNvGrpSpPr>
                <a:grpSpLocks/>
              </p:cNvGrpSpPr>
              <p:nvPr/>
            </p:nvGrpSpPr>
            <p:grpSpPr bwMode="auto">
              <a:xfrm>
                <a:off x="1920" y="2736"/>
                <a:ext cx="480" cy="768"/>
                <a:chOff x="1920" y="2736"/>
                <a:chExt cx="480" cy="768"/>
              </a:xfrm>
            </p:grpSpPr>
            <p:sp>
              <p:nvSpPr>
                <p:cNvPr id="29712" name="Line 212"/>
                <p:cNvSpPr>
                  <a:spLocks noChangeShapeType="1"/>
                </p:cNvSpPr>
                <p:nvPr/>
              </p:nvSpPr>
              <p:spPr bwMode="auto">
                <a:xfrm>
                  <a:off x="1920" y="273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9713" name="Line 213"/>
                <p:cNvSpPr>
                  <a:spLocks noChangeShapeType="1"/>
                </p:cNvSpPr>
                <p:nvPr/>
              </p:nvSpPr>
              <p:spPr bwMode="auto">
                <a:xfrm>
                  <a:off x="1920" y="2736"/>
                  <a:ext cx="48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9711" name="Line 214"/>
              <p:cNvSpPr>
                <a:spLocks noChangeShapeType="1"/>
              </p:cNvSpPr>
              <p:nvPr/>
            </p:nvSpPr>
            <p:spPr bwMode="auto">
              <a:xfrm flipV="1">
                <a:off x="1920" y="1488"/>
                <a:ext cx="48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9707" name="Text Box 215"/>
          <p:cNvSpPr txBox="1">
            <a:spLocks noChangeArrowheads="1"/>
          </p:cNvSpPr>
          <p:nvPr/>
        </p:nvSpPr>
        <p:spPr bwMode="auto">
          <a:xfrm>
            <a:off x="4025900" y="1229380"/>
            <a:ext cx="7921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h(N) = </a:t>
            </a:r>
            <a:r>
              <a:rPr lang="en-US" sz="28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en-US" dirty="0" err="1" smtClean="0">
                <a:solidFill>
                  <a:srgbClr val="CC6600"/>
                </a:solidFill>
              </a:rPr>
              <a:t>jarak</a:t>
            </a:r>
            <a:r>
              <a:rPr lang="en-US" dirty="0" smtClean="0">
                <a:solidFill>
                  <a:srgbClr val="CC6600"/>
                </a:solidFill>
              </a:rPr>
              <a:t> tile yang </a:t>
            </a:r>
            <a:r>
              <a:rPr lang="en-US" dirty="0" err="1" smtClean="0">
                <a:solidFill>
                  <a:srgbClr val="CC6600"/>
                </a:solidFill>
              </a:rPr>
              <a:t>berbeda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dengan</a:t>
            </a:r>
            <a:r>
              <a:rPr lang="en-US" dirty="0" smtClean="0">
                <a:solidFill>
                  <a:srgbClr val="CC6600"/>
                </a:solidFill>
              </a:rPr>
              <a:t> tile yang </a:t>
            </a:r>
            <a:r>
              <a:rPr lang="en-US" dirty="0" err="1" smtClean="0">
                <a:solidFill>
                  <a:srgbClr val="CC6600"/>
                </a:solidFill>
              </a:rPr>
              <a:t>terdapat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pada</a:t>
            </a:r>
            <a:r>
              <a:rPr lang="en-US" dirty="0" smtClean="0">
                <a:solidFill>
                  <a:srgbClr val="CC6600"/>
                </a:solidFill>
              </a:rPr>
              <a:t> node </a:t>
            </a:r>
            <a:r>
              <a:rPr lang="en-US" dirty="0" err="1" smtClean="0">
                <a:solidFill>
                  <a:srgbClr val="CC6600"/>
                </a:solidFill>
              </a:rPr>
              <a:t>tujuan</a:t>
            </a:r>
            <a:endParaRPr lang="en-US" dirty="0">
              <a:solidFill>
                <a:srgbClr val="CC6600"/>
              </a:solidFill>
            </a:endParaRPr>
          </a:p>
        </p:txBody>
      </p:sp>
      <p:grpSp>
        <p:nvGrpSpPr>
          <p:cNvPr id="205" name="Group 212"/>
          <p:cNvGrpSpPr>
            <a:grpSpLocks/>
          </p:cNvGrpSpPr>
          <p:nvPr/>
        </p:nvGrpSpPr>
        <p:grpSpPr bwMode="auto">
          <a:xfrm>
            <a:off x="508000" y="3733800"/>
            <a:ext cx="609600" cy="457200"/>
            <a:chOff x="4704" y="2688"/>
            <a:chExt cx="288" cy="288"/>
          </a:xfrm>
        </p:grpSpPr>
        <p:sp>
          <p:nvSpPr>
            <p:cNvPr id="206" name="Rectangle 213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Rectangle 214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Rectangle 215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Rectangle 216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Rectangle 217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Rectangle 218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Rectangle 219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Rectangle 220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Rectangle 221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" name="Text Box 222"/>
          <p:cNvSpPr txBox="1">
            <a:spLocks noChangeArrowheads="1"/>
          </p:cNvSpPr>
          <p:nvPr/>
        </p:nvSpPr>
        <p:spPr bwMode="auto">
          <a:xfrm>
            <a:off x="406400" y="4224338"/>
            <a:ext cx="577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24474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254000"/>
            <a:ext cx="10515600" cy="11826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828801" y="3657601"/>
            <a:ext cx="675217" cy="781050"/>
            <a:chOff x="864" y="2304"/>
            <a:chExt cx="319" cy="492"/>
          </a:xfrm>
        </p:grpSpPr>
        <p:sp>
          <p:nvSpPr>
            <p:cNvPr id="16575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76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77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78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79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0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1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2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3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84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2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0+4</a:t>
              </a:r>
            </a:p>
          </p:txBody>
        </p:sp>
      </p:grpSp>
      <p:grpSp>
        <p:nvGrpSpPr>
          <p:cNvPr id="16388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16566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7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8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70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71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72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73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74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89" name="Group 24"/>
          <p:cNvGrpSpPr>
            <a:grpSpLocks/>
          </p:cNvGrpSpPr>
          <p:nvPr/>
        </p:nvGrpSpPr>
        <p:grpSpPr bwMode="auto">
          <a:xfrm>
            <a:off x="2438401" y="2133601"/>
            <a:ext cx="1691217" cy="3981450"/>
            <a:chOff x="1152" y="1344"/>
            <a:chExt cx="799" cy="2508"/>
          </a:xfrm>
        </p:grpSpPr>
        <p:grpSp>
          <p:nvGrpSpPr>
            <p:cNvPr id="16528" name="Group 25"/>
            <p:cNvGrpSpPr>
              <a:grpSpLocks/>
            </p:cNvGrpSpPr>
            <p:nvPr/>
          </p:nvGrpSpPr>
          <p:grpSpPr bwMode="auto">
            <a:xfrm>
              <a:off x="1632" y="1344"/>
              <a:ext cx="319" cy="2508"/>
              <a:chOff x="1632" y="1344"/>
              <a:chExt cx="319" cy="2508"/>
            </a:xfrm>
          </p:grpSpPr>
          <p:grpSp>
            <p:nvGrpSpPr>
              <p:cNvPr id="16533" name="Group 26"/>
              <p:cNvGrpSpPr>
                <a:grpSpLocks/>
              </p:cNvGrpSpPr>
              <p:nvPr/>
            </p:nvGrpSpPr>
            <p:grpSpPr bwMode="auto">
              <a:xfrm>
                <a:off x="1632" y="1344"/>
                <a:ext cx="319" cy="492"/>
                <a:chOff x="1632" y="1344"/>
                <a:chExt cx="319" cy="492"/>
              </a:xfrm>
            </p:grpSpPr>
            <p:sp>
              <p:nvSpPr>
                <p:cNvPr id="16556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1344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57" name="Rectangle 28"/>
                <p:cNvSpPr>
                  <a:spLocks noChangeArrowheads="1"/>
                </p:cNvSpPr>
                <p:nvPr/>
              </p:nvSpPr>
              <p:spPr bwMode="auto">
                <a:xfrm>
                  <a:off x="1728" y="1344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58" name="Rectangle 29"/>
                <p:cNvSpPr>
                  <a:spLocks noChangeArrowheads="1"/>
                </p:cNvSpPr>
                <p:nvPr/>
              </p:nvSpPr>
              <p:spPr bwMode="auto">
                <a:xfrm>
                  <a:off x="1632" y="1440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59" name="Rectangle 30"/>
                <p:cNvSpPr>
                  <a:spLocks noChangeArrowheads="1"/>
                </p:cNvSpPr>
                <p:nvPr/>
              </p:nvSpPr>
              <p:spPr bwMode="auto">
                <a:xfrm>
                  <a:off x="1728" y="1440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60" name="Rectangle 31"/>
                <p:cNvSpPr>
                  <a:spLocks noChangeArrowheads="1"/>
                </p:cNvSpPr>
                <p:nvPr/>
              </p:nvSpPr>
              <p:spPr bwMode="auto">
                <a:xfrm>
                  <a:off x="1824" y="1440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61" name="Rectangle 32"/>
                <p:cNvSpPr>
                  <a:spLocks noChangeArrowheads="1"/>
                </p:cNvSpPr>
                <p:nvPr/>
              </p:nvSpPr>
              <p:spPr bwMode="auto">
                <a:xfrm>
                  <a:off x="1728" y="1536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62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153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63" name="Rectangle 34"/>
                <p:cNvSpPr>
                  <a:spLocks noChangeArrowheads="1"/>
                </p:cNvSpPr>
                <p:nvPr/>
              </p:nvSpPr>
              <p:spPr bwMode="auto">
                <a:xfrm>
                  <a:off x="1824" y="1536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64" name="Rectangle 35"/>
                <p:cNvSpPr>
                  <a:spLocks noChangeArrowheads="1"/>
                </p:cNvSpPr>
                <p:nvPr/>
              </p:nvSpPr>
              <p:spPr bwMode="auto">
                <a:xfrm>
                  <a:off x="1824" y="1344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6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680" y="1584"/>
                  <a:ext cx="27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1+5</a:t>
                  </a:r>
                </a:p>
              </p:txBody>
            </p:sp>
          </p:grpSp>
          <p:grpSp>
            <p:nvGrpSpPr>
              <p:cNvPr id="16534" name="Group 37"/>
              <p:cNvGrpSpPr>
                <a:grpSpLocks/>
              </p:cNvGrpSpPr>
              <p:nvPr/>
            </p:nvGrpSpPr>
            <p:grpSpPr bwMode="auto">
              <a:xfrm>
                <a:off x="1632" y="3360"/>
                <a:ext cx="319" cy="492"/>
                <a:chOff x="1632" y="3360"/>
                <a:chExt cx="319" cy="492"/>
              </a:xfrm>
            </p:grpSpPr>
            <p:sp>
              <p:nvSpPr>
                <p:cNvPr id="16546" name="Rectangle 38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47" name="Rectangle 39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48" name="Rectangle 40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49" name="Rectangle 41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50" name="Rectangle 42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51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52" name="Rectangle 44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53" name="Rectangle 45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54" name="Rectangle 46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5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680" y="3600"/>
                  <a:ext cx="27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1+5</a:t>
                  </a:r>
                </a:p>
              </p:txBody>
            </p:sp>
          </p:grpSp>
          <p:grpSp>
            <p:nvGrpSpPr>
              <p:cNvPr id="16535" name="Group 48"/>
              <p:cNvGrpSpPr>
                <a:grpSpLocks/>
              </p:cNvGrpSpPr>
              <p:nvPr/>
            </p:nvGrpSpPr>
            <p:grpSpPr bwMode="auto">
              <a:xfrm>
                <a:off x="1632" y="2592"/>
                <a:ext cx="319" cy="492"/>
                <a:chOff x="1632" y="2592"/>
                <a:chExt cx="319" cy="492"/>
              </a:xfrm>
            </p:grpSpPr>
            <p:sp>
              <p:nvSpPr>
                <p:cNvPr id="16536" name="Rectangle 49"/>
                <p:cNvSpPr>
                  <a:spLocks noChangeArrowheads="1"/>
                </p:cNvSpPr>
                <p:nvPr/>
              </p:nvSpPr>
              <p:spPr bwMode="auto">
                <a:xfrm>
                  <a:off x="1632" y="2592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37" name="Rectangle 50"/>
                <p:cNvSpPr>
                  <a:spLocks noChangeArrowheads="1"/>
                </p:cNvSpPr>
                <p:nvPr/>
              </p:nvSpPr>
              <p:spPr bwMode="auto">
                <a:xfrm>
                  <a:off x="1728" y="2592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38" name="Rectangle 51"/>
                <p:cNvSpPr>
                  <a:spLocks noChangeArrowheads="1"/>
                </p:cNvSpPr>
                <p:nvPr/>
              </p:nvSpPr>
              <p:spPr bwMode="auto">
                <a:xfrm>
                  <a:off x="1632" y="2688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39" name="Rectangle 52"/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40" name="Rectangle 53"/>
                <p:cNvSpPr>
                  <a:spLocks noChangeArrowheads="1"/>
                </p:cNvSpPr>
                <p:nvPr/>
              </p:nvSpPr>
              <p:spPr bwMode="auto">
                <a:xfrm>
                  <a:off x="1824" y="2688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41" name="Rectangle 54"/>
                <p:cNvSpPr>
                  <a:spLocks noChangeArrowheads="1"/>
                </p:cNvSpPr>
                <p:nvPr/>
              </p:nvSpPr>
              <p:spPr bwMode="auto">
                <a:xfrm>
                  <a:off x="1632" y="2784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42" name="Rectangle 55"/>
                <p:cNvSpPr>
                  <a:spLocks noChangeArrowheads="1"/>
                </p:cNvSpPr>
                <p:nvPr/>
              </p:nvSpPr>
              <p:spPr bwMode="auto">
                <a:xfrm>
                  <a:off x="1728" y="268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43" name="Rectangle 56"/>
                <p:cNvSpPr>
                  <a:spLocks noChangeArrowheads="1"/>
                </p:cNvSpPr>
                <p:nvPr/>
              </p:nvSpPr>
              <p:spPr bwMode="auto">
                <a:xfrm>
                  <a:off x="1824" y="2784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44" name="Rectangle 57"/>
                <p:cNvSpPr>
                  <a:spLocks noChangeArrowheads="1"/>
                </p:cNvSpPr>
                <p:nvPr/>
              </p:nvSpPr>
              <p:spPr bwMode="auto">
                <a:xfrm>
                  <a:off x="1824" y="2592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45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680" y="2832"/>
                  <a:ext cx="27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1+3</a:t>
                  </a:r>
                </a:p>
              </p:txBody>
            </p:sp>
          </p:grpSp>
        </p:grpSp>
        <p:grpSp>
          <p:nvGrpSpPr>
            <p:cNvPr id="16529" name="Group 59"/>
            <p:cNvGrpSpPr>
              <a:grpSpLocks/>
            </p:cNvGrpSpPr>
            <p:nvPr/>
          </p:nvGrpSpPr>
          <p:grpSpPr bwMode="auto">
            <a:xfrm>
              <a:off x="1152" y="1488"/>
              <a:ext cx="480" cy="2016"/>
              <a:chOff x="1152" y="1488"/>
              <a:chExt cx="480" cy="2016"/>
            </a:xfrm>
          </p:grpSpPr>
          <p:sp>
            <p:nvSpPr>
              <p:cNvPr id="16530" name="Line 60"/>
              <p:cNvSpPr>
                <a:spLocks noChangeShapeType="1"/>
              </p:cNvSpPr>
              <p:nvPr/>
            </p:nvSpPr>
            <p:spPr bwMode="auto">
              <a:xfrm>
                <a:off x="1152" y="2448"/>
                <a:ext cx="48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31" name="Line 61"/>
              <p:cNvSpPr>
                <a:spLocks noChangeShapeType="1"/>
              </p:cNvSpPr>
              <p:nvPr/>
            </p:nvSpPr>
            <p:spPr bwMode="auto">
              <a:xfrm flipV="1">
                <a:off x="1152" y="1488"/>
                <a:ext cx="480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32" name="Line 62"/>
              <p:cNvSpPr>
                <a:spLocks noChangeShapeType="1"/>
              </p:cNvSpPr>
              <p:nvPr/>
            </p:nvSpPr>
            <p:spPr bwMode="auto">
              <a:xfrm>
                <a:off x="1152" y="2448"/>
                <a:ext cx="48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6390" name="Group 63"/>
          <p:cNvGrpSpPr>
            <a:grpSpLocks/>
          </p:cNvGrpSpPr>
          <p:nvPr/>
        </p:nvGrpSpPr>
        <p:grpSpPr bwMode="auto">
          <a:xfrm>
            <a:off x="5689601" y="1752601"/>
            <a:ext cx="1691217" cy="1847850"/>
            <a:chOff x="2688" y="1104"/>
            <a:chExt cx="799" cy="1164"/>
          </a:xfrm>
        </p:grpSpPr>
        <p:grpSp>
          <p:nvGrpSpPr>
            <p:cNvPr id="16502" name="Group 64"/>
            <p:cNvGrpSpPr>
              <a:grpSpLocks/>
            </p:cNvGrpSpPr>
            <p:nvPr/>
          </p:nvGrpSpPr>
          <p:grpSpPr bwMode="auto">
            <a:xfrm>
              <a:off x="3168" y="1104"/>
              <a:ext cx="319" cy="1164"/>
              <a:chOff x="3168" y="1104"/>
              <a:chExt cx="319" cy="1164"/>
            </a:xfrm>
          </p:grpSpPr>
          <p:grpSp>
            <p:nvGrpSpPr>
              <p:cNvPr id="16506" name="Group 65"/>
              <p:cNvGrpSpPr>
                <a:grpSpLocks/>
              </p:cNvGrpSpPr>
              <p:nvPr/>
            </p:nvGrpSpPr>
            <p:grpSpPr bwMode="auto">
              <a:xfrm>
                <a:off x="3168" y="1104"/>
                <a:ext cx="319" cy="492"/>
                <a:chOff x="3168" y="1104"/>
                <a:chExt cx="319" cy="492"/>
              </a:xfrm>
            </p:grpSpPr>
            <p:sp>
              <p:nvSpPr>
                <p:cNvPr id="16518" name="Rectangle 66"/>
                <p:cNvSpPr>
                  <a:spLocks noChangeArrowheads="1"/>
                </p:cNvSpPr>
                <p:nvPr/>
              </p:nvSpPr>
              <p:spPr bwMode="auto">
                <a:xfrm>
                  <a:off x="3168" y="120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19" name="Rectangle 67"/>
                <p:cNvSpPr>
                  <a:spLocks noChangeArrowheads="1"/>
                </p:cNvSpPr>
                <p:nvPr/>
              </p:nvSpPr>
              <p:spPr bwMode="auto">
                <a:xfrm>
                  <a:off x="3264" y="1104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20" name="Rectangle 68"/>
                <p:cNvSpPr>
                  <a:spLocks noChangeArrowheads="1"/>
                </p:cNvSpPr>
                <p:nvPr/>
              </p:nvSpPr>
              <p:spPr bwMode="auto">
                <a:xfrm>
                  <a:off x="3264" y="1200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21" name="Rectangle 69"/>
                <p:cNvSpPr>
                  <a:spLocks noChangeArrowheads="1"/>
                </p:cNvSpPr>
                <p:nvPr/>
              </p:nvSpPr>
              <p:spPr bwMode="auto">
                <a:xfrm>
                  <a:off x="3264" y="1296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22" name="Rectangle 70"/>
                <p:cNvSpPr>
                  <a:spLocks noChangeArrowheads="1"/>
                </p:cNvSpPr>
                <p:nvPr/>
              </p:nvSpPr>
              <p:spPr bwMode="auto">
                <a:xfrm>
                  <a:off x="3360" y="1200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23" name="Rectangle 71"/>
                <p:cNvSpPr>
                  <a:spLocks noChangeArrowheads="1"/>
                </p:cNvSpPr>
                <p:nvPr/>
              </p:nvSpPr>
              <p:spPr bwMode="auto">
                <a:xfrm>
                  <a:off x="3168" y="1296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24" name="Rectangle 72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25" name="Rectangle 73"/>
                <p:cNvSpPr>
                  <a:spLocks noChangeArrowheads="1"/>
                </p:cNvSpPr>
                <p:nvPr/>
              </p:nvSpPr>
              <p:spPr bwMode="auto">
                <a:xfrm>
                  <a:off x="3360" y="1296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26" name="Rectangle 74"/>
                <p:cNvSpPr>
                  <a:spLocks noChangeArrowheads="1"/>
                </p:cNvSpPr>
                <p:nvPr/>
              </p:nvSpPr>
              <p:spPr bwMode="auto">
                <a:xfrm>
                  <a:off x="3360" y="1104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27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216" y="1344"/>
                  <a:ext cx="27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3+3</a:t>
                  </a:r>
                </a:p>
              </p:txBody>
            </p:sp>
          </p:grpSp>
          <p:grpSp>
            <p:nvGrpSpPr>
              <p:cNvPr id="16507" name="Group 76"/>
              <p:cNvGrpSpPr>
                <a:grpSpLocks/>
              </p:cNvGrpSpPr>
              <p:nvPr/>
            </p:nvGrpSpPr>
            <p:grpSpPr bwMode="auto">
              <a:xfrm>
                <a:off x="3168" y="1776"/>
                <a:ext cx="319" cy="492"/>
                <a:chOff x="3168" y="1776"/>
                <a:chExt cx="319" cy="492"/>
              </a:xfrm>
            </p:grpSpPr>
            <p:sp>
              <p:nvSpPr>
                <p:cNvPr id="16508" name="Rectangle 77"/>
                <p:cNvSpPr>
                  <a:spLocks noChangeArrowheads="1"/>
                </p:cNvSpPr>
                <p:nvPr/>
              </p:nvSpPr>
              <p:spPr bwMode="auto">
                <a:xfrm>
                  <a:off x="3168" y="1776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09" name="Rectangle 78"/>
                <p:cNvSpPr>
                  <a:spLocks noChangeArrowheads="1"/>
                </p:cNvSpPr>
                <p:nvPr/>
              </p:nvSpPr>
              <p:spPr bwMode="auto">
                <a:xfrm>
                  <a:off x="3264" y="1776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10" name="Rectangle 79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11" name="Rectangle 80"/>
                <p:cNvSpPr>
                  <a:spLocks noChangeArrowheads="1"/>
                </p:cNvSpPr>
                <p:nvPr/>
              </p:nvSpPr>
              <p:spPr bwMode="auto">
                <a:xfrm>
                  <a:off x="3264" y="1968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12" name="Rectangle 81"/>
                <p:cNvSpPr>
                  <a:spLocks noChangeArrowheads="1"/>
                </p:cNvSpPr>
                <p:nvPr/>
              </p:nvSpPr>
              <p:spPr bwMode="auto">
                <a:xfrm>
                  <a:off x="3360" y="1872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13" name="Rectangle 82"/>
                <p:cNvSpPr>
                  <a:spLocks noChangeArrowheads="1"/>
                </p:cNvSpPr>
                <p:nvPr/>
              </p:nvSpPr>
              <p:spPr bwMode="auto">
                <a:xfrm>
                  <a:off x="3168" y="1872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14" name="Rectangle 83"/>
                <p:cNvSpPr>
                  <a:spLocks noChangeArrowheads="1"/>
                </p:cNvSpPr>
                <p:nvPr/>
              </p:nvSpPr>
              <p:spPr bwMode="auto">
                <a:xfrm>
                  <a:off x="3168" y="196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15" name="Rectangle 84"/>
                <p:cNvSpPr>
                  <a:spLocks noChangeArrowheads="1"/>
                </p:cNvSpPr>
                <p:nvPr/>
              </p:nvSpPr>
              <p:spPr bwMode="auto">
                <a:xfrm>
                  <a:off x="3360" y="1968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16" name="Rectangle 85"/>
                <p:cNvSpPr>
                  <a:spLocks noChangeArrowheads="1"/>
                </p:cNvSpPr>
                <p:nvPr/>
              </p:nvSpPr>
              <p:spPr bwMode="auto">
                <a:xfrm>
                  <a:off x="3360" y="1776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17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216" y="2016"/>
                  <a:ext cx="27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3+4</a:t>
                  </a:r>
                </a:p>
              </p:txBody>
            </p:sp>
          </p:grpSp>
        </p:grpSp>
        <p:grpSp>
          <p:nvGrpSpPr>
            <p:cNvPr id="16503" name="Group 87"/>
            <p:cNvGrpSpPr>
              <a:grpSpLocks/>
            </p:cNvGrpSpPr>
            <p:nvPr/>
          </p:nvGrpSpPr>
          <p:grpSpPr bwMode="auto">
            <a:xfrm>
              <a:off x="2688" y="1248"/>
              <a:ext cx="480" cy="672"/>
              <a:chOff x="2688" y="1248"/>
              <a:chExt cx="480" cy="672"/>
            </a:xfrm>
          </p:grpSpPr>
          <p:sp>
            <p:nvSpPr>
              <p:cNvPr id="16504" name="Line 88"/>
              <p:cNvSpPr>
                <a:spLocks noChangeShapeType="1"/>
              </p:cNvSpPr>
              <p:nvPr/>
            </p:nvSpPr>
            <p:spPr bwMode="auto">
              <a:xfrm flipV="1">
                <a:off x="2688" y="1248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05" name="Line 89"/>
              <p:cNvSpPr>
                <a:spLocks noChangeShapeType="1"/>
              </p:cNvSpPr>
              <p:nvPr/>
            </p:nvSpPr>
            <p:spPr bwMode="auto">
              <a:xfrm>
                <a:off x="2688" y="1488"/>
                <a:ext cx="48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6391" name="Group 112"/>
          <p:cNvGrpSpPr>
            <a:grpSpLocks/>
          </p:cNvGrpSpPr>
          <p:nvPr/>
        </p:nvGrpSpPr>
        <p:grpSpPr bwMode="auto">
          <a:xfrm>
            <a:off x="5689601" y="3733800"/>
            <a:ext cx="1708150" cy="1693863"/>
            <a:chOff x="2688" y="2352"/>
            <a:chExt cx="807" cy="1067"/>
          </a:xfrm>
        </p:grpSpPr>
        <p:grpSp>
          <p:nvGrpSpPr>
            <p:cNvPr id="16475" name="Group 113"/>
            <p:cNvGrpSpPr>
              <a:grpSpLocks/>
            </p:cNvGrpSpPr>
            <p:nvPr/>
          </p:nvGrpSpPr>
          <p:grpSpPr bwMode="auto">
            <a:xfrm>
              <a:off x="3168" y="2352"/>
              <a:ext cx="327" cy="1067"/>
              <a:chOff x="3168" y="2352"/>
              <a:chExt cx="327" cy="1067"/>
            </a:xfrm>
          </p:grpSpPr>
          <p:grpSp>
            <p:nvGrpSpPr>
              <p:cNvPr id="16479" name="Group 114"/>
              <p:cNvGrpSpPr>
                <a:grpSpLocks/>
              </p:cNvGrpSpPr>
              <p:nvPr/>
            </p:nvGrpSpPr>
            <p:grpSpPr bwMode="auto">
              <a:xfrm>
                <a:off x="3168" y="2928"/>
                <a:ext cx="327" cy="491"/>
                <a:chOff x="3168" y="2928"/>
                <a:chExt cx="327" cy="491"/>
              </a:xfrm>
            </p:grpSpPr>
            <p:sp>
              <p:nvSpPr>
                <p:cNvPr id="16493" name="Rectangle 115"/>
                <p:cNvSpPr>
                  <a:spLocks noChangeArrowheads="1"/>
                </p:cNvSpPr>
                <p:nvPr/>
              </p:nvSpPr>
              <p:spPr bwMode="auto">
                <a:xfrm>
                  <a:off x="3168" y="2928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264" y="3024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5" name="Rectangle 117"/>
                <p:cNvSpPr>
                  <a:spLocks noChangeArrowheads="1"/>
                </p:cNvSpPr>
                <p:nvPr/>
              </p:nvSpPr>
              <p:spPr bwMode="auto">
                <a:xfrm>
                  <a:off x="3168" y="3024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6" name="Rectangle 118"/>
                <p:cNvSpPr>
                  <a:spLocks noChangeArrowheads="1"/>
                </p:cNvSpPr>
                <p:nvPr/>
              </p:nvSpPr>
              <p:spPr bwMode="auto">
                <a:xfrm>
                  <a:off x="3360" y="3024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168" y="3120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8" name="Rectangle 120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99" name="Rectangle 121"/>
                <p:cNvSpPr>
                  <a:spLocks noChangeArrowheads="1"/>
                </p:cNvSpPr>
                <p:nvPr/>
              </p:nvSpPr>
              <p:spPr bwMode="auto">
                <a:xfrm>
                  <a:off x="3360" y="3120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00" name="Rectangle 122"/>
                <p:cNvSpPr>
                  <a:spLocks noChangeArrowheads="1"/>
                </p:cNvSpPr>
                <p:nvPr/>
              </p:nvSpPr>
              <p:spPr bwMode="auto">
                <a:xfrm>
                  <a:off x="3264" y="2928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01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3224" y="3167"/>
                  <a:ext cx="27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3+4</a:t>
                  </a:r>
                </a:p>
              </p:txBody>
            </p:sp>
          </p:grpSp>
          <p:grpSp>
            <p:nvGrpSpPr>
              <p:cNvPr id="16480" name="Group 124"/>
              <p:cNvGrpSpPr>
                <a:grpSpLocks/>
              </p:cNvGrpSpPr>
              <p:nvPr/>
            </p:nvGrpSpPr>
            <p:grpSpPr bwMode="auto">
              <a:xfrm>
                <a:off x="3168" y="2352"/>
                <a:ext cx="327" cy="864"/>
                <a:chOff x="3168" y="2352"/>
                <a:chExt cx="327" cy="864"/>
              </a:xfrm>
            </p:grpSpPr>
            <p:grpSp>
              <p:nvGrpSpPr>
                <p:cNvPr id="16481" name="Group 125"/>
                <p:cNvGrpSpPr>
                  <a:grpSpLocks/>
                </p:cNvGrpSpPr>
                <p:nvPr/>
              </p:nvGrpSpPr>
              <p:grpSpPr bwMode="auto">
                <a:xfrm>
                  <a:off x="3168" y="2352"/>
                  <a:ext cx="327" cy="491"/>
                  <a:chOff x="3168" y="2352"/>
                  <a:chExt cx="327" cy="491"/>
                </a:xfrm>
              </p:grpSpPr>
              <p:sp>
                <p:nvSpPr>
                  <p:cNvPr id="1648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352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8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448"/>
                    <a:ext cx="96" cy="96"/>
                  </a:xfrm>
                  <a:prstGeom prst="rect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85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448"/>
                    <a:ext cx="96" cy="96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86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544"/>
                    <a:ext cx="96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87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448"/>
                    <a:ext cx="96" cy="96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88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544"/>
                    <a:ext cx="96" cy="96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89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35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90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544"/>
                    <a:ext cx="96" cy="9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91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2352"/>
                    <a:ext cx="96" cy="96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92" name="Text Box 1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4" y="2591"/>
                    <a:ext cx="271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3+2</a:t>
                    </a:r>
                  </a:p>
                </p:txBody>
              </p:sp>
            </p:grpSp>
            <p:sp>
              <p:nvSpPr>
                <p:cNvPr id="16482" name="Rectangle 136"/>
                <p:cNvSpPr>
                  <a:spLocks noChangeArrowheads="1"/>
                </p:cNvSpPr>
                <p:nvPr/>
              </p:nvSpPr>
              <p:spPr bwMode="auto">
                <a:xfrm>
                  <a:off x="3264" y="3120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476" name="Group 137"/>
            <p:cNvGrpSpPr>
              <a:grpSpLocks/>
            </p:cNvGrpSpPr>
            <p:nvPr/>
          </p:nvGrpSpPr>
          <p:grpSpPr bwMode="auto">
            <a:xfrm>
              <a:off x="2688" y="2496"/>
              <a:ext cx="480" cy="576"/>
              <a:chOff x="2688" y="2496"/>
              <a:chExt cx="480" cy="576"/>
            </a:xfrm>
          </p:grpSpPr>
          <p:sp>
            <p:nvSpPr>
              <p:cNvPr id="16477" name="Line 138"/>
              <p:cNvSpPr>
                <a:spLocks noChangeShapeType="1"/>
              </p:cNvSpPr>
              <p:nvPr/>
            </p:nvSpPr>
            <p:spPr bwMode="auto">
              <a:xfrm flipV="1">
                <a:off x="2688" y="2496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78" name="Line 139"/>
              <p:cNvSpPr>
                <a:spLocks noChangeShapeType="1"/>
              </p:cNvSpPr>
              <p:nvPr/>
            </p:nvSpPr>
            <p:spPr bwMode="auto">
              <a:xfrm>
                <a:off x="2688" y="273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6392" name="Group 140"/>
          <p:cNvGrpSpPr>
            <a:grpSpLocks/>
          </p:cNvGrpSpPr>
          <p:nvPr/>
        </p:nvGrpSpPr>
        <p:grpSpPr bwMode="auto">
          <a:xfrm>
            <a:off x="7315201" y="3733800"/>
            <a:ext cx="1708150" cy="779463"/>
            <a:chOff x="3456" y="2352"/>
            <a:chExt cx="807" cy="491"/>
          </a:xfrm>
        </p:grpSpPr>
        <p:grpSp>
          <p:nvGrpSpPr>
            <p:cNvPr id="16463" name="Group 141"/>
            <p:cNvGrpSpPr>
              <a:grpSpLocks/>
            </p:cNvGrpSpPr>
            <p:nvPr/>
          </p:nvGrpSpPr>
          <p:grpSpPr bwMode="auto">
            <a:xfrm>
              <a:off x="3936" y="2352"/>
              <a:ext cx="327" cy="491"/>
              <a:chOff x="3936" y="2352"/>
              <a:chExt cx="327" cy="491"/>
            </a:xfrm>
          </p:grpSpPr>
          <p:sp>
            <p:nvSpPr>
              <p:cNvPr id="16465" name="Rectangle 142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6" name="Rectangle 143"/>
              <p:cNvSpPr>
                <a:spLocks noChangeArrowheads="1"/>
              </p:cNvSpPr>
              <p:nvPr/>
            </p:nvSpPr>
            <p:spPr bwMode="auto">
              <a:xfrm>
                <a:off x="4032" y="244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7" name="Rectangle 144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8" name="Rectangle 145"/>
              <p:cNvSpPr>
                <a:spLocks noChangeArrowheads="1"/>
              </p:cNvSpPr>
              <p:nvPr/>
            </p:nvSpPr>
            <p:spPr bwMode="auto">
              <a:xfrm>
                <a:off x="4032" y="254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9" name="Rectangle 146"/>
              <p:cNvSpPr>
                <a:spLocks noChangeArrowheads="1"/>
              </p:cNvSpPr>
              <p:nvPr/>
            </p:nvSpPr>
            <p:spPr bwMode="auto">
              <a:xfrm>
                <a:off x="4128" y="244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0" name="Rectangle 147"/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1" name="Rectangle 148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2" name="Rectangle 149"/>
              <p:cNvSpPr>
                <a:spLocks noChangeArrowheads="1"/>
              </p:cNvSpPr>
              <p:nvPr/>
            </p:nvSpPr>
            <p:spPr bwMode="auto">
              <a:xfrm>
                <a:off x="4128" y="254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3" name="Rectangle 150"/>
              <p:cNvSpPr>
                <a:spLocks noChangeArrowheads="1"/>
              </p:cNvSpPr>
              <p:nvPr/>
            </p:nvSpPr>
            <p:spPr bwMode="auto">
              <a:xfrm>
                <a:off x="4128" y="23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74" name="Text Box 151"/>
              <p:cNvSpPr txBox="1">
                <a:spLocks noChangeArrowheads="1"/>
              </p:cNvSpPr>
              <p:nvPr/>
            </p:nvSpPr>
            <p:spPr bwMode="auto">
              <a:xfrm>
                <a:off x="3992" y="2591"/>
                <a:ext cx="27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4+1</a:t>
                </a:r>
              </a:p>
            </p:txBody>
          </p:sp>
        </p:grpSp>
        <p:sp>
          <p:nvSpPr>
            <p:cNvPr id="16464" name="Line 152"/>
            <p:cNvSpPr>
              <a:spLocks noChangeShapeType="1"/>
            </p:cNvSpPr>
            <p:nvPr/>
          </p:nvSpPr>
          <p:spPr bwMode="auto">
            <a:xfrm>
              <a:off x="3456" y="24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393" name="Group 153"/>
          <p:cNvGrpSpPr>
            <a:grpSpLocks/>
          </p:cNvGrpSpPr>
          <p:nvPr/>
        </p:nvGrpSpPr>
        <p:grpSpPr bwMode="auto">
          <a:xfrm>
            <a:off x="8940801" y="3200400"/>
            <a:ext cx="1708150" cy="1846263"/>
            <a:chOff x="4224" y="2016"/>
            <a:chExt cx="807" cy="1163"/>
          </a:xfrm>
        </p:grpSpPr>
        <p:grpSp>
          <p:nvGrpSpPr>
            <p:cNvPr id="16447" name="Group 154"/>
            <p:cNvGrpSpPr>
              <a:grpSpLocks/>
            </p:cNvGrpSpPr>
            <p:nvPr/>
          </p:nvGrpSpPr>
          <p:grpSpPr bwMode="auto">
            <a:xfrm>
              <a:off x="4704" y="2016"/>
              <a:ext cx="327" cy="1163"/>
              <a:chOff x="4704" y="2016"/>
              <a:chExt cx="327" cy="1163"/>
            </a:xfrm>
          </p:grpSpPr>
          <p:grpSp>
            <p:nvGrpSpPr>
              <p:cNvPr id="16451" name="Group 155"/>
              <p:cNvGrpSpPr>
                <a:grpSpLocks/>
              </p:cNvGrpSpPr>
              <p:nvPr/>
            </p:nvGrpSpPr>
            <p:grpSpPr bwMode="auto">
              <a:xfrm>
                <a:off x="4704" y="2016"/>
                <a:ext cx="327" cy="491"/>
                <a:chOff x="4704" y="2016"/>
                <a:chExt cx="327" cy="491"/>
              </a:xfrm>
            </p:grpSpPr>
            <p:sp>
              <p:nvSpPr>
                <p:cNvPr id="16453" name="Rectangle 156"/>
                <p:cNvSpPr>
                  <a:spLocks noChangeArrowheads="1"/>
                </p:cNvSpPr>
                <p:nvPr/>
              </p:nvSpPr>
              <p:spPr bwMode="auto">
                <a:xfrm>
                  <a:off x="4800" y="2016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4" name="Rectangle 157"/>
                <p:cNvSpPr>
                  <a:spLocks noChangeArrowheads="1"/>
                </p:cNvSpPr>
                <p:nvPr/>
              </p:nvSpPr>
              <p:spPr bwMode="auto">
                <a:xfrm>
                  <a:off x="4800" y="2112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5" name="Rectangle 158"/>
                <p:cNvSpPr>
                  <a:spLocks noChangeArrowheads="1"/>
                </p:cNvSpPr>
                <p:nvPr/>
              </p:nvSpPr>
              <p:spPr bwMode="auto">
                <a:xfrm>
                  <a:off x="4704" y="2016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6" name="Rectangle 159"/>
                <p:cNvSpPr>
                  <a:spLocks noChangeArrowheads="1"/>
                </p:cNvSpPr>
                <p:nvPr/>
              </p:nvSpPr>
              <p:spPr bwMode="auto">
                <a:xfrm>
                  <a:off x="4800" y="2208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7" name="Rectangle 160"/>
                <p:cNvSpPr>
                  <a:spLocks noChangeArrowheads="1"/>
                </p:cNvSpPr>
                <p:nvPr/>
              </p:nvSpPr>
              <p:spPr bwMode="auto">
                <a:xfrm>
                  <a:off x="4896" y="2112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8" name="Rectangle 161"/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59" name="Rectangle 162"/>
                <p:cNvSpPr>
                  <a:spLocks noChangeArrowheads="1"/>
                </p:cNvSpPr>
                <p:nvPr/>
              </p:nvSpPr>
              <p:spPr bwMode="auto">
                <a:xfrm>
                  <a:off x="4704" y="220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60" name="Rectangle 163"/>
                <p:cNvSpPr>
                  <a:spLocks noChangeArrowheads="1"/>
                </p:cNvSpPr>
                <p:nvPr/>
              </p:nvSpPr>
              <p:spPr bwMode="auto">
                <a:xfrm>
                  <a:off x="4896" y="2208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61" name="Rectangle 164"/>
                <p:cNvSpPr>
                  <a:spLocks noChangeArrowheads="1"/>
                </p:cNvSpPr>
                <p:nvPr/>
              </p:nvSpPr>
              <p:spPr bwMode="auto">
                <a:xfrm>
                  <a:off x="4896" y="2016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62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4760" y="2255"/>
                  <a:ext cx="27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5+2</a:t>
                  </a:r>
                </a:p>
              </p:txBody>
            </p:sp>
          </p:grpSp>
          <p:sp>
            <p:nvSpPr>
              <p:cNvPr id="16452" name="Text Box 166"/>
              <p:cNvSpPr txBox="1">
                <a:spLocks noChangeArrowheads="1"/>
              </p:cNvSpPr>
              <p:nvPr/>
            </p:nvSpPr>
            <p:spPr bwMode="auto">
              <a:xfrm>
                <a:off x="4760" y="2927"/>
                <a:ext cx="27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5+0</a:t>
                </a:r>
              </a:p>
            </p:txBody>
          </p:sp>
        </p:grpSp>
        <p:grpSp>
          <p:nvGrpSpPr>
            <p:cNvPr id="16448" name="Group 167"/>
            <p:cNvGrpSpPr>
              <a:grpSpLocks/>
            </p:cNvGrpSpPr>
            <p:nvPr/>
          </p:nvGrpSpPr>
          <p:grpSpPr bwMode="auto">
            <a:xfrm>
              <a:off x="4224" y="2160"/>
              <a:ext cx="480" cy="672"/>
              <a:chOff x="4224" y="2160"/>
              <a:chExt cx="480" cy="672"/>
            </a:xfrm>
          </p:grpSpPr>
          <p:sp>
            <p:nvSpPr>
              <p:cNvPr id="16449" name="Line 168"/>
              <p:cNvSpPr>
                <a:spLocks noChangeShapeType="1"/>
              </p:cNvSpPr>
              <p:nvPr/>
            </p:nvSpPr>
            <p:spPr bwMode="auto">
              <a:xfrm flipV="1">
                <a:off x="4224" y="2160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450" name="Line 169"/>
              <p:cNvSpPr>
                <a:spLocks noChangeShapeType="1"/>
              </p:cNvSpPr>
              <p:nvPr/>
            </p:nvSpPr>
            <p:spPr bwMode="auto">
              <a:xfrm>
                <a:off x="4224" y="2496"/>
                <a:ext cx="48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6394" name="Group 170"/>
          <p:cNvGrpSpPr>
            <a:grpSpLocks/>
          </p:cNvGrpSpPr>
          <p:nvPr/>
        </p:nvGrpSpPr>
        <p:grpSpPr bwMode="auto">
          <a:xfrm>
            <a:off x="4064001" y="2133600"/>
            <a:ext cx="1708150" cy="3994150"/>
            <a:chOff x="1920" y="1344"/>
            <a:chExt cx="807" cy="2516"/>
          </a:xfrm>
        </p:grpSpPr>
        <p:grpSp>
          <p:nvGrpSpPr>
            <p:cNvPr id="16407" name="Group 171"/>
            <p:cNvGrpSpPr>
              <a:grpSpLocks/>
            </p:cNvGrpSpPr>
            <p:nvPr/>
          </p:nvGrpSpPr>
          <p:grpSpPr bwMode="auto">
            <a:xfrm>
              <a:off x="2400" y="1344"/>
              <a:ext cx="327" cy="2516"/>
              <a:chOff x="2400" y="1344"/>
              <a:chExt cx="327" cy="2516"/>
            </a:xfrm>
          </p:grpSpPr>
          <p:grpSp>
            <p:nvGrpSpPr>
              <p:cNvPr id="16413" name="Group 172"/>
              <p:cNvGrpSpPr>
                <a:grpSpLocks/>
              </p:cNvGrpSpPr>
              <p:nvPr/>
            </p:nvGrpSpPr>
            <p:grpSpPr bwMode="auto">
              <a:xfrm>
                <a:off x="2400" y="1344"/>
                <a:ext cx="319" cy="492"/>
                <a:chOff x="2400" y="1344"/>
                <a:chExt cx="319" cy="492"/>
              </a:xfrm>
            </p:grpSpPr>
            <p:sp>
              <p:nvSpPr>
                <p:cNvPr id="16437" name="Rectangle 173"/>
                <p:cNvSpPr>
                  <a:spLocks noChangeArrowheads="1"/>
                </p:cNvSpPr>
                <p:nvPr/>
              </p:nvSpPr>
              <p:spPr bwMode="auto">
                <a:xfrm>
                  <a:off x="2400" y="1344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8" name="Rectangle 174"/>
                <p:cNvSpPr>
                  <a:spLocks noChangeArrowheads="1"/>
                </p:cNvSpPr>
                <p:nvPr/>
              </p:nvSpPr>
              <p:spPr bwMode="auto">
                <a:xfrm>
                  <a:off x="2496" y="1344"/>
                  <a:ext cx="96" cy="96"/>
                </a:xfrm>
                <a:prstGeom prst="rect">
                  <a:avLst/>
                </a:prstGeom>
                <a:solidFill>
                  <a:srgbClr val="CC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9" name="Rectangle 175"/>
                <p:cNvSpPr>
                  <a:spLocks noChangeArrowheads="1"/>
                </p:cNvSpPr>
                <p:nvPr/>
              </p:nvSpPr>
              <p:spPr bwMode="auto">
                <a:xfrm>
                  <a:off x="2496" y="1440"/>
                  <a:ext cx="96" cy="96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0" name="Rectangle 176"/>
                <p:cNvSpPr>
                  <a:spLocks noChangeArrowheads="1"/>
                </p:cNvSpPr>
                <p:nvPr/>
              </p:nvSpPr>
              <p:spPr bwMode="auto">
                <a:xfrm>
                  <a:off x="2496" y="1536"/>
                  <a:ext cx="96" cy="9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1" name="Rectangle 177"/>
                <p:cNvSpPr>
                  <a:spLocks noChangeArrowheads="1"/>
                </p:cNvSpPr>
                <p:nvPr/>
              </p:nvSpPr>
              <p:spPr bwMode="auto">
                <a:xfrm>
                  <a:off x="2592" y="1440"/>
                  <a:ext cx="96" cy="96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2" name="Rectangle 178"/>
                <p:cNvSpPr>
                  <a:spLocks noChangeArrowheads="1"/>
                </p:cNvSpPr>
                <p:nvPr/>
              </p:nvSpPr>
              <p:spPr bwMode="auto">
                <a:xfrm>
                  <a:off x="2400" y="1536"/>
                  <a:ext cx="96" cy="9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3" name="Rectangle 179"/>
                <p:cNvSpPr>
                  <a:spLocks noChangeArrowheads="1"/>
                </p:cNvSpPr>
                <p:nvPr/>
              </p:nvSpPr>
              <p:spPr bwMode="auto">
                <a:xfrm>
                  <a:off x="2400" y="144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4" name="Rectangle 180"/>
                <p:cNvSpPr>
                  <a:spLocks noChangeArrowheads="1"/>
                </p:cNvSpPr>
                <p:nvPr/>
              </p:nvSpPr>
              <p:spPr bwMode="auto">
                <a:xfrm>
                  <a:off x="2592" y="1536"/>
                  <a:ext cx="96" cy="96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5" name="Rectangle 181"/>
                <p:cNvSpPr>
                  <a:spLocks noChangeArrowheads="1"/>
                </p:cNvSpPr>
                <p:nvPr/>
              </p:nvSpPr>
              <p:spPr bwMode="auto">
                <a:xfrm>
                  <a:off x="2592" y="1344"/>
                  <a:ext cx="96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46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2448" y="1584"/>
                  <a:ext cx="27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2+3</a:t>
                  </a:r>
                </a:p>
              </p:txBody>
            </p:sp>
          </p:grpSp>
          <p:grpSp>
            <p:nvGrpSpPr>
              <p:cNvPr id="16414" name="Group 183"/>
              <p:cNvGrpSpPr>
                <a:grpSpLocks/>
              </p:cNvGrpSpPr>
              <p:nvPr/>
            </p:nvGrpSpPr>
            <p:grpSpPr bwMode="auto">
              <a:xfrm>
                <a:off x="2400" y="2592"/>
                <a:ext cx="327" cy="1268"/>
                <a:chOff x="2400" y="2592"/>
                <a:chExt cx="327" cy="1268"/>
              </a:xfrm>
            </p:grpSpPr>
            <p:grpSp>
              <p:nvGrpSpPr>
                <p:cNvPr id="16415" name="Group 184"/>
                <p:cNvGrpSpPr>
                  <a:grpSpLocks/>
                </p:cNvGrpSpPr>
                <p:nvPr/>
              </p:nvGrpSpPr>
              <p:grpSpPr bwMode="auto">
                <a:xfrm>
                  <a:off x="2400" y="3360"/>
                  <a:ext cx="319" cy="500"/>
                  <a:chOff x="2400" y="3360"/>
                  <a:chExt cx="319" cy="500"/>
                </a:xfrm>
              </p:grpSpPr>
              <p:sp>
                <p:nvSpPr>
                  <p:cNvPr id="16427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360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8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360"/>
                    <a:ext cx="96" cy="96"/>
                  </a:xfrm>
                  <a:prstGeom prst="rect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9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456"/>
                    <a:ext cx="96" cy="96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0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552"/>
                    <a:ext cx="96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1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3456"/>
                    <a:ext cx="96" cy="96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2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552"/>
                    <a:ext cx="96" cy="96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3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456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4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552"/>
                    <a:ext cx="96" cy="9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5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3360"/>
                    <a:ext cx="96" cy="96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36" name="Text Box 1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48" y="3608"/>
                    <a:ext cx="271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2+4</a:t>
                    </a:r>
                  </a:p>
                </p:txBody>
              </p:sp>
            </p:grpSp>
            <p:grpSp>
              <p:nvGrpSpPr>
                <p:cNvPr id="16416" name="Group 195"/>
                <p:cNvGrpSpPr>
                  <a:grpSpLocks/>
                </p:cNvGrpSpPr>
                <p:nvPr/>
              </p:nvGrpSpPr>
              <p:grpSpPr bwMode="auto">
                <a:xfrm>
                  <a:off x="2400" y="2592"/>
                  <a:ext cx="327" cy="491"/>
                  <a:chOff x="2400" y="2592"/>
                  <a:chExt cx="327" cy="491"/>
                </a:xfrm>
              </p:grpSpPr>
              <p:sp>
                <p:nvSpPr>
                  <p:cNvPr id="16417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592"/>
                    <a:ext cx="96" cy="9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1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688"/>
                    <a:ext cx="96" cy="96"/>
                  </a:xfrm>
                  <a:prstGeom prst="rect">
                    <a:avLst/>
                  </a:prstGeom>
                  <a:solidFill>
                    <a:srgbClr val="CC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1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688"/>
                    <a:ext cx="96" cy="96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784"/>
                    <a:ext cx="96" cy="9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688"/>
                    <a:ext cx="96" cy="96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784"/>
                    <a:ext cx="96" cy="96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592"/>
                    <a:ext cx="96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784"/>
                    <a:ext cx="96" cy="96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592"/>
                    <a:ext cx="96" cy="96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26" name="Text Box 2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56" y="2831"/>
                    <a:ext cx="271" cy="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/>
                      <a:t>2+3</a:t>
                    </a:r>
                  </a:p>
                </p:txBody>
              </p:sp>
            </p:grpSp>
          </p:grpSp>
        </p:grpSp>
        <p:grpSp>
          <p:nvGrpSpPr>
            <p:cNvPr id="16408" name="Group 206"/>
            <p:cNvGrpSpPr>
              <a:grpSpLocks/>
            </p:cNvGrpSpPr>
            <p:nvPr/>
          </p:nvGrpSpPr>
          <p:grpSpPr bwMode="auto">
            <a:xfrm>
              <a:off x="1920" y="1488"/>
              <a:ext cx="480" cy="2016"/>
              <a:chOff x="1920" y="1488"/>
              <a:chExt cx="480" cy="2016"/>
            </a:xfrm>
          </p:grpSpPr>
          <p:grpSp>
            <p:nvGrpSpPr>
              <p:cNvPr id="16409" name="Group 207"/>
              <p:cNvGrpSpPr>
                <a:grpSpLocks/>
              </p:cNvGrpSpPr>
              <p:nvPr/>
            </p:nvGrpSpPr>
            <p:grpSpPr bwMode="auto">
              <a:xfrm>
                <a:off x="1920" y="2736"/>
                <a:ext cx="480" cy="768"/>
                <a:chOff x="1920" y="2736"/>
                <a:chExt cx="480" cy="768"/>
              </a:xfrm>
            </p:grpSpPr>
            <p:sp>
              <p:nvSpPr>
                <p:cNvPr id="16411" name="Line 208"/>
                <p:cNvSpPr>
                  <a:spLocks noChangeShapeType="1"/>
                </p:cNvSpPr>
                <p:nvPr/>
              </p:nvSpPr>
              <p:spPr bwMode="auto">
                <a:xfrm>
                  <a:off x="1920" y="273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412" name="Line 209"/>
                <p:cNvSpPr>
                  <a:spLocks noChangeShapeType="1"/>
                </p:cNvSpPr>
                <p:nvPr/>
              </p:nvSpPr>
              <p:spPr bwMode="auto">
                <a:xfrm>
                  <a:off x="1920" y="2736"/>
                  <a:ext cx="48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410" name="Line 210"/>
              <p:cNvSpPr>
                <a:spLocks noChangeShapeType="1"/>
              </p:cNvSpPr>
              <p:nvPr/>
            </p:nvSpPr>
            <p:spPr bwMode="auto">
              <a:xfrm flipV="1">
                <a:off x="1920" y="1488"/>
                <a:ext cx="48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6395" name="Text Box 211"/>
          <p:cNvSpPr txBox="1">
            <a:spLocks noChangeArrowheads="1"/>
          </p:cNvSpPr>
          <p:nvPr/>
        </p:nvSpPr>
        <p:spPr bwMode="auto">
          <a:xfrm>
            <a:off x="4064001" y="990601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 smtClean="0">
                <a:solidFill>
                  <a:srgbClr val="CC6600"/>
                </a:solidFill>
              </a:rPr>
              <a:t>dengan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>
                <a:solidFill>
                  <a:srgbClr val="CC6600"/>
                </a:solidFill>
              </a:rPr>
              <a:t>h(N) = </a:t>
            </a:r>
            <a:r>
              <a:rPr lang="en-US" dirty="0" err="1" smtClean="0">
                <a:solidFill>
                  <a:srgbClr val="CC6600"/>
                </a:solidFill>
              </a:rPr>
              <a:t>jumlah</a:t>
            </a:r>
            <a:r>
              <a:rPr lang="en-US" dirty="0" smtClean="0">
                <a:solidFill>
                  <a:srgbClr val="CC6600"/>
                </a:solidFill>
              </a:rPr>
              <a:t> tile yang </a:t>
            </a:r>
            <a:r>
              <a:rPr lang="en-US" dirty="0" err="1" smtClean="0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grpSp>
        <p:nvGrpSpPr>
          <p:cNvPr id="16396" name="Group 212"/>
          <p:cNvGrpSpPr>
            <a:grpSpLocks/>
          </p:cNvGrpSpPr>
          <p:nvPr/>
        </p:nvGrpSpPr>
        <p:grpSpPr bwMode="auto">
          <a:xfrm>
            <a:off x="508000" y="3733800"/>
            <a:ext cx="609600" cy="457200"/>
            <a:chOff x="4704" y="2688"/>
            <a:chExt cx="288" cy="288"/>
          </a:xfrm>
        </p:grpSpPr>
        <p:sp>
          <p:nvSpPr>
            <p:cNvPr id="16398" name="Rectangle 213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Rectangle 214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Rectangle 215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Rectangle 216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Rectangle 217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Rectangle 218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Rectangle 219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Rectangle 220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Rectangle 221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7" name="Text Box 222"/>
          <p:cNvSpPr txBox="1">
            <a:spLocks noChangeArrowheads="1"/>
          </p:cNvSpPr>
          <p:nvPr/>
        </p:nvSpPr>
        <p:spPr bwMode="auto">
          <a:xfrm>
            <a:off x="406400" y="4224338"/>
            <a:ext cx="577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3731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Cutoff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26653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26628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26644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1"/>
          <p:cNvGrpSpPr>
            <a:grpSpLocks/>
          </p:cNvGrpSpPr>
          <p:nvPr/>
        </p:nvGrpSpPr>
        <p:grpSpPr bwMode="auto">
          <a:xfrm>
            <a:off x="2438400" y="3886201"/>
            <a:ext cx="1625600" cy="2228850"/>
            <a:chOff x="1152" y="2448"/>
            <a:chExt cx="768" cy="1404"/>
          </a:xfrm>
        </p:grpSpPr>
        <p:grpSp>
          <p:nvGrpSpPr>
            <p:cNvPr id="26632" name="Group 37"/>
            <p:cNvGrpSpPr>
              <a:grpSpLocks/>
            </p:cNvGrpSpPr>
            <p:nvPr/>
          </p:nvGrpSpPr>
          <p:grpSpPr bwMode="auto">
            <a:xfrm>
              <a:off x="1632" y="3360"/>
              <a:ext cx="288" cy="492"/>
              <a:chOff x="1632" y="3360"/>
              <a:chExt cx="288" cy="492"/>
            </a:xfrm>
          </p:grpSpPr>
          <p:sp>
            <p:nvSpPr>
              <p:cNvPr id="26634" name="Rectangle 38"/>
              <p:cNvSpPr>
                <a:spLocks noChangeArrowheads="1"/>
              </p:cNvSpPr>
              <p:nvPr/>
            </p:nvSpPr>
            <p:spPr bwMode="auto">
              <a:xfrm>
                <a:off x="1632" y="336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5" name="Rectangle 39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6" name="Rectangle 40"/>
              <p:cNvSpPr>
                <a:spLocks noChangeArrowheads="1"/>
              </p:cNvSpPr>
              <p:nvPr/>
            </p:nvSpPr>
            <p:spPr bwMode="auto">
              <a:xfrm>
                <a:off x="1632" y="3456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7" name="Rectangle 41"/>
              <p:cNvSpPr>
                <a:spLocks noChangeArrowheads="1"/>
              </p:cNvSpPr>
              <p:nvPr/>
            </p:nvSpPr>
            <p:spPr bwMode="auto">
              <a:xfrm>
                <a:off x="1728" y="3456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Rectangle 42"/>
              <p:cNvSpPr>
                <a:spLocks noChangeArrowheads="1"/>
              </p:cNvSpPr>
              <p:nvPr/>
            </p:nvSpPr>
            <p:spPr bwMode="auto">
              <a:xfrm>
                <a:off x="1824" y="3456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9" name="Rectangle 43"/>
              <p:cNvSpPr>
                <a:spLocks noChangeArrowheads="1"/>
              </p:cNvSpPr>
              <p:nvPr/>
            </p:nvSpPr>
            <p:spPr bwMode="auto">
              <a:xfrm>
                <a:off x="1632" y="3552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0" name="Rectangle 44"/>
              <p:cNvSpPr>
                <a:spLocks noChangeArrowheads="1"/>
              </p:cNvSpPr>
              <p:nvPr/>
            </p:nvSpPr>
            <p:spPr bwMode="auto">
              <a:xfrm>
                <a:off x="1824" y="35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" name="Rectangle 45"/>
              <p:cNvSpPr>
                <a:spLocks noChangeArrowheads="1"/>
              </p:cNvSpPr>
              <p:nvPr/>
            </p:nvSpPr>
            <p:spPr bwMode="auto">
              <a:xfrm>
                <a:off x="1728" y="3552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2" name="Rectangle 46"/>
              <p:cNvSpPr>
                <a:spLocks noChangeArrowheads="1"/>
              </p:cNvSpPr>
              <p:nvPr/>
            </p:nvSpPr>
            <p:spPr bwMode="auto">
              <a:xfrm>
                <a:off x="1824" y="33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3" name="Text Box 47"/>
              <p:cNvSpPr txBox="1">
                <a:spLocks noChangeArrowheads="1"/>
              </p:cNvSpPr>
              <p:nvPr/>
            </p:nvSpPr>
            <p:spPr bwMode="auto">
              <a:xfrm>
                <a:off x="1680" y="3600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</p:grpSp>
        <p:sp>
          <p:nvSpPr>
            <p:cNvPr id="26633" name="Line 62"/>
            <p:cNvSpPr>
              <a:spLocks noChangeShapeType="1"/>
            </p:cNvSpPr>
            <p:nvPr/>
          </p:nvSpPr>
          <p:spPr bwMode="auto">
            <a:xfrm>
              <a:off x="1152" y="2448"/>
              <a:ext cx="4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630" name="Text Box 189"/>
          <p:cNvSpPr txBox="1">
            <a:spLocks noChangeArrowheads="1"/>
          </p:cNvSpPr>
          <p:nvPr/>
        </p:nvSpPr>
        <p:spPr bwMode="auto">
          <a:xfrm>
            <a:off x="4305301" y="2235201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>
                <a:solidFill>
                  <a:srgbClr val="CC6600"/>
                </a:solidFill>
              </a:rPr>
              <a:t>dengan</a:t>
            </a:r>
            <a:r>
              <a:rPr lang="en-US" dirty="0">
                <a:solidFill>
                  <a:srgbClr val="CC6600"/>
                </a:solidFill>
              </a:rPr>
              <a:t> h(N) = </a:t>
            </a:r>
            <a:r>
              <a:rPr lang="en-US" dirty="0" err="1">
                <a:solidFill>
                  <a:srgbClr val="CC6600"/>
                </a:solidFill>
              </a:rPr>
              <a:t>jumlah</a:t>
            </a:r>
            <a:r>
              <a:rPr lang="en-US" dirty="0">
                <a:solidFill>
                  <a:srgbClr val="CC6600"/>
                </a:solidFill>
              </a:rPr>
              <a:t> tile yang </a:t>
            </a:r>
            <a:r>
              <a:rPr lang="en-US" dirty="0" err="1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26631" name="Text Box 190"/>
          <p:cNvSpPr txBox="1">
            <a:spLocks noChangeArrowheads="1"/>
          </p:cNvSpPr>
          <p:nvPr/>
        </p:nvSpPr>
        <p:spPr bwMode="auto">
          <a:xfrm>
            <a:off x="914400" y="4495800"/>
            <a:ext cx="99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Cutoff=4</a:t>
            </a:r>
          </a:p>
        </p:txBody>
      </p:sp>
    </p:spTree>
    <p:extLst>
      <p:ext uri="{BB962C8B-B14F-4D97-AF65-F5344CB8AC3E}">
        <p14:creationId xmlns:p14="http://schemas.microsoft.com/office/powerpoint/2010/main" val="23589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Cutoff 5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27704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2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3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27652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27695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3" name="Group 24"/>
          <p:cNvGrpSpPr>
            <a:grpSpLocks/>
          </p:cNvGrpSpPr>
          <p:nvPr/>
        </p:nvGrpSpPr>
        <p:grpSpPr bwMode="auto">
          <a:xfrm>
            <a:off x="2438400" y="3886201"/>
            <a:ext cx="1625600" cy="1009650"/>
            <a:chOff x="1152" y="2448"/>
            <a:chExt cx="768" cy="636"/>
          </a:xfrm>
        </p:grpSpPr>
        <p:grpSp>
          <p:nvGrpSpPr>
            <p:cNvPr id="27683" name="Group 25"/>
            <p:cNvGrpSpPr>
              <a:grpSpLocks/>
            </p:cNvGrpSpPr>
            <p:nvPr/>
          </p:nvGrpSpPr>
          <p:grpSpPr bwMode="auto">
            <a:xfrm>
              <a:off x="1632" y="2592"/>
              <a:ext cx="288" cy="492"/>
              <a:chOff x="1632" y="2592"/>
              <a:chExt cx="288" cy="492"/>
            </a:xfrm>
          </p:grpSpPr>
          <p:sp>
            <p:nvSpPr>
              <p:cNvPr id="27685" name="Rectangle 26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6" name="Rectangle 27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7" name="Rectangle 28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8" name="Rectangle 29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9" name="Rectangle 30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0" name="Rectangle 31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1" name="Rectangle 32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2" name="Rectangle 33"/>
              <p:cNvSpPr>
                <a:spLocks noChangeArrowheads="1"/>
              </p:cNvSpPr>
              <p:nvPr/>
            </p:nvSpPr>
            <p:spPr bwMode="auto">
              <a:xfrm>
                <a:off x="1824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3" name="Rectangle 34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4" name="Text Box 35"/>
              <p:cNvSpPr txBox="1">
                <a:spLocks noChangeArrowheads="1"/>
              </p:cNvSpPr>
              <p:nvPr/>
            </p:nvSpPr>
            <p:spPr bwMode="auto">
              <a:xfrm>
                <a:off x="1680" y="2832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</a:t>
                </a:r>
              </a:p>
            </p:txBody>
          </p:sp>
        </p:grpSp>
        <p:sp>
          <p:nvSpPr>
            <p:cNvPr id="27684" name="Line 36"/>
            <p:cNvSpPr>
              <a:spLocks noChangeShapeType="1"/>
            </p:cNvSpPr>
            <p:nvPr/>
          </p:nvSpPr>
          <p:spPr bwMode="auto">
            <a:xfrm>
              <a:off x="1152" y="244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54" name="Group 107"/>
          <p:cNvGrpSpPr>
            <a:grpSpLocks/>
          </p:cNvGrpSpPr>
          <p:nvPr/>
        </p:nvGrpSpPr>
        <p:grpSpPr bwMode="auto">
          <a:xfrm>
            <a:off x="2438400" y="3886201"/>
            <a:ext cx="1625600" cy="2228850"/>
            <a:chOff x="1152" y="2448"/>
            <a:chExt cx="768" cy="1404"/>
          </a:xfrm>
        </p:grpSpPr>
        <p:grpSp>
          <p:nvGrpSpPr>
            <p:cNvPr id="27670" name="Group 106"/>
            <p:cNvGrpSpPr>
              <a:grpSpLocks/>
            </p:cNvGrpSpPr>
            <p:nvPr/>
          </p:nvGrpSpPr>
          <p:grpSpPr bwMode="auto">
            <a:xfrm>
              <a:off x="1632" y="3360"/>
              <a:ext cx="288" cy="492"/>
              <a:chOff x="1632" y="3360"/>
              <a:chExt cx="288" cy="492"/>
            </a:xfrm>
          </p:grpSpPr>
          <p:sp>
            <p:nvSpPr>
              <p:cNvPr id="27672" name="Text Box 61"/>
              <p:cNvSpPr txBox="1">
                <a:spLocks noChangeArrowheads="1"/>
              </p:cNvSpPr>
              <p:nvPr/>
            </p:nvSpPr>
            <p:spPr bwMode="auto">
              <a:xfrm>
                <a:off x="1680" y="3600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27673" name="Group 105"/>
              <p:cNvGrpSpPr>
                <a:grpSpLocks/>
              </p:cNvGrpSpPr>
              <p:nvPr/>
            </p:nvGrpSpPr>
            <p:grpSpPr bwMode="auto">
              <a:xfrm>
                <a:off x="1632" y="3360"/>
                <a:ext cx="288" cy="288"/>
                <a:chOff x="1632" y="3360"/>
                <a:chExt cx="288" cy="288"/>
              </a:xfrm>
            </p:grpSpPr>
            <p:sp>
              <p:nvSpPr>
                <p:cNvPr id="27674" name="Rectangle 52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5" name="Rectangle 53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6" name="Rectangle 54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7" name="Rectangle 55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8" name="Rectangle 56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9" name="Rectangle 57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0" name="Rectangle 58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1" name="Rectangle 59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2" name="Rectangle 60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7671" name="Line 62"/>
            <p:cNvSpPr>
              <a:spLocks noChangeShapeType="1"/>
            </p:cNvSpPr>
            <p:nvPr/>
          </p:nvSpPr>
          <p:spPr bwMode="auto">
            <a:xfrm>
              <a:off x="1152" y="2448"/>
              <a:ext cx="4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7655" name="Text Box 102"/>
          <p:cNvSpPr txBox="1">
            <a:spLocks noChangeArrowheads="1"/>
          </p:cNvSpPr>
          <p:nvPr/>
        </p:nvSpPr>
        <p:spPr bwMode="auto">
          <a:xfrm>
            <a:off x="4292601" y="2222501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>
                <a:solidFill>
                  <a:srgbClr val="CC6600"/>
                </a:solidFill>
              </a:rPr>
              <a:t>dengan</a:t>
            </a:r>
            <a:r>
              <a:rPr lang="en-US" dirty="0">
                <a:solidFill>
                  <a:srgbClr val="CC6600"/>
                </a:solidFill>
              </a:rPr>
              <a:t> h(N) = </a:t>
            </a:r>
            <a:r>
              <a:rPr lang="en-US" dirty="0" err="1">
                <a:solidFill>
                  <a:srgbClr val="CC6600"/>
                </a:solidFill>
              </a:rPr>
              <a:t>jumlah</a:t>
            </a:r>
            <a:r>
              <a:rPr lang="en-US" dirty="0">
                <a:solidFill>
                  <a:srgbClr val="CC6600"/>
                </a:solidFill>
              </a:rPr>
              <a:t> tile yang </a:t>
            </a:r>
            <a:r>
              <a:rPr lang="en-US" dirty="0" err="1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27656" name="Text Box 103"/>
          <p:cNvSpPr txBox="1">
            <a:spLocks noChangeArrowheads="1"/>
          </p:cNvSpPr>
          <p:nvPr/>
        </p:nvSpPr>
        <p:spPr bwMode="auto">
          <a:xfrm>
            <a:off x="914400" y="4495800"/>
            <a:ext cx="99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Cutoff=4</a:t>
            </a:r>
          </a:p>
        </p:txBody>
      </p:sp>
      <p:grpSp>
        <p:nvGrpSpPr>
          <p:cNvPr id="9" name="Group 121"/>
          <p:cNvGrpSpPr>
            <a:grpSpLocks/>
          </p:cNvGrpSpPr>
          <p:nvPr/>
        </p:nvGrpSpPr>
        <p:grpSpPr bwMode="auto">
          <a:xfrm>
            <a:off x="4064000" y="4343401"/>
            <a:ext cx="1625600" cy="1784350"/>
            <a:chOff x="1920" y="2736"/>
            <a:chExt cx="768" cy="1124"/>
          </a:xfrm>
        </p:grpSpPr>
        <p:grpSp>
          <p:nvGrpSpPr>
            <p:cNvPr id="27658" name="Group 122"/>
            <p:cNvGrpSpPr>
              <a:grpSpLocks/>
            </p:cNvGrpSpPr>
            <p:nvPr/>
          </p:nvGrpSpPr>
          <p:grpSpPr bwMode="auto">
            <a:xfrm>
              <a:off x="2400" y="3360"/>
              <a:ext cx="288" cy="500"/>
              <a:chOff x="2400" y="3360"/>
              <a:chExt cx="288" cy="500"/>
            </a:xfrm>
          </p:grpSpPr>
          <p:sp>
            <p:nvSpPr>
              <p:cNvPr id="27660" name="Rectangle 123"/>
              <p:cNvSpPr>
                <a:spLocks noChangeArrowheads="1"/>
              </p:cNvSpPr>
              <p:nvPr/>
            </p:nvSpPr>
            <p:spPr bwMode="auto">
              <a:xfrm>
                <a:off x="2400" y="336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1" name="Rectangle 124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2" name="Rectangle 125"/>
              <p:cNvSpPr>
                <a:spLocks noChangeArrowheads="1"/>
              </p:cNvSpPr>
              <p:nvPr/>
            </p:nvSpPr>
            <p:spPr bwMode="auto">
              <a:xfrm>
                <a:off x="2400" y="3456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3" name="Rectangle 126"/>
              <p:cNvSpPr>
                <a:spLocks noChangeArrowheads="1"/>
              </p:cNvSpPr>
              <p:nvPr/>
            </p:nvSpPr>
            <p:spPr bwMode="auto">
              <a:xfrm>
                <a:off x="2496" y="3552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4" name="Rectangle 127"/>
              <p:cNvSpPr>
                <a:spLocks noChangeArrowheads="1"/>
              </p:cNvSpPr>
              <p:nvPr/>
            </p:nvSpPr>
            <p:spPr bwMode="auto">
              <a:xfrm>
                <a:off x="2496" y="3456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5" name="Rectangle 128"/>
              <p:cNvSpPr>
                <a:spLocks noChangeArrowheads="1"/>
              </p:cNvSpPr>
              <p:nvPr/>
            </p:nvSpPr>
            <p:spPr bwMode="auto">
              <a:xfrm>
                <a:off x="2400" y="3552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6" name="Rectangle 129"/>
              <p:cNvSpPr>
                <a:spLocks noChangeArrowheads="1"/>
              </p:cNvSpPr>
              <p:nvPr/>
            </p:nvSpPr>
            <p:spPr bwMode="auto">
              <a:xfrm>
                <a:off x="2592" y="345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7" name="Rectangle 130"/>
              <p:cNvSpPr>
                <a:spLocks noChangeArrowheads="1"/>
              </p:cNvSpPr>
              <p:nvPr/>
            </p:nvSpPr>
            <p:spPr bwMode="auto">
              <a:xfrm>
                <a:off x="2592" y="3552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8" name="Rectangle 131"/>
              <p:cNvSpPr>
                <a:spLocks noChangeArrowheads="1"/>
              </p:cNvSpPr>
              <p:nvPr/>
            </p:nvSpPr>
            <p:spPr bwMode="auto">
              <a:xfrm>
                <a:off x="2592" y="33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Text Box 132"/>
              <p:cNvSpPr txBox="1">
                <a:spLocks noChangeArrowheads="1"/>
              </p:cNvSpPr>
              <p:nvPr/>
            </p:nvSpPr>
            <p:spPr bwMode="auto">
              <a:xfrm>
                <a:off x="2448" y="3608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</p:grpSp>
        <p:sp>
          <p:nvSpPr>
            <p:cNvPr id="27659" name="Line 133"/>
            <p:cNvSpPr>
              <a:spLocks noChangeShapeType="1"/>
            </p:cNvSpPr>
            <p:nvPr/>
          </p:nvSpPr>
          <p:spPr bwMode="auto">
            <a:xfrm>
              <a:off x="1920" y="2736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Cutoff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28742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6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7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0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1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28676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28733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7" name="Group 24"/>
          <p:cNvGrpSpPr>
            <a:grpSpLocks/>
          </p:cNvGrpSpPr>
          <p:nvPr/>
        </p:nvGrpSpPr>
        <p:grpSpPr bwMode="auto">
          <a:xfrm>
            <a:off x="2438400" y="3886201"/>
            <a:ext cx="1625600" cy="1009650"/>
            <a:chOff x="1152" y="2448"/>
            <a:chExt cx="768" cy="636"/>
          </a:xfrm>
        </p:grpSpPr>
        <p:grpSp>
          <p:nvGrpSpPr>
            <p:cNvPr id="28721" name="Group 25"/>
            <p:cNvGrpSpPr>
              <a:grpSpLocks/>
            </p:cNvGrpSpPr>
            <p:nvPr/>
          </p:nvGrpSpPr>
          <p:grpSpPr bwMode="auto">
            <a:xfrm>
              <a:off x="1632" y="2592"/>
              <a:ext cx="288" cy="492"/>
              <a:chOff x="1632" y="2592"/>
              <a:chExt cx="288" cy="492"/>
            </a:xfrm>
          </p:grpSpPr>
          <p:sp>
            <p:nvSpPr>
              <p:cNvPr id="28723" name="Rectangle 26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4" name="Rectangle 27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5" name="Rectangle 28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6" name="Rectangle 29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7" name="Rectangle 30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8" name="Rectangle 31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29" name="Rectangle 32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0" name="Rectangle 33"/>
              <p:cNvSpPr>
                <a:spLocks noChangeArrowheads="1"/>
              </p:cNvSpPr>
              <p:nvPr/>
            </p:nvSpPr>
            <p:spPr bwMode="auto">
              <a:xfrm>
                <a:off x="1824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1" name="Rectangle 34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2" name="Text Box 35"/>
              <p:cNvSpPr txBox="1">
                <a:spLocks noChangeArrowheads="1"/>
              </p:cNvSpPr>
              <p:nvPr/>
            </p:nvSpPr>
            <p:spPr bwMode="auto">
              <a:xfrm>
                <a:off x="1680" y="2832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</a:t>
                </a:r>
              </a:p>
            </p:txBody>
          </p:sp>
        </p:grpSp>
        <p:sp>
          <p:nvSpPr>
            <p:cNvPr id="28722" name="Line 36"/>
            <p:cNvSpPr>
              <a:spLocks noChangeShapeType="1"/>
            </p:cNvSpPr>
            <p:nvPr/>
          </p:nvSpPr>
          <p:spPr bwMode="auto">
            <a:xfrm>
              <a:off x="1152" y="244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678" name="Group 37"/>
          <p:cNvGrpSpPr>
            <a:grpSpLocks/>
          </p:cNvGrpSpPr>
          <p:nvPr/>
        </p:nvGrpSpPr>
        <p:grpSpPr bwMode="auto">
          <a:xfrm>
            <a:off x="2438400" y="3886201"/>
            <a:ext cx="1625600" cy="2228850"/>
            <a:chOff x="1152" y="2448"/>
            <a:chExt cx="768" cy="1404"/>
          </a:xfrm>
        </p:grpSpPr>
        <p:grpSp>
          <p:nvGrpSpPr>
            <p:cNvPr id="28708" name="Group 38"/>
            <p:cNvGrpSpPr>
              <a:grpSpLocks/>
            </p:cNvGrpSpPr>
            <p:nvPr/>
          </p:nvGrpSpPr>
          <p:grpSpPr bwMode="auto">
            <a:xfrm>
              <a:off x="1632" y="3360"/>
              <a:ext cx="288" cy="492"/>
              <a:chOff x="1632" y="3360"/>
              <a:chExt cx="288" cy="492"/>
            </a:xfrm>
          </p:grpSpPr>
          <p:sp>
            <p:nvSpPr>
              <p:cNvPr id="28710" name="Text Box 39"/>
              <p:cNvSpPr txBox="1">
                <a:spLocks noChangeArrowheads="1"/>
              </p:cNvSpPr>
              <p:nvPr/>
            </p:nvSpPr>
            <p:spPr bwMode="auto">
              <a:xfrm>
                <a:off x="1680" y="3600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28711" name="Group 40"/>
              <p:cNvGrpSpPr>
                <a:grpSpLocks/>
              </p:cNvGrpSpPr>
              <p:nvPr/>
            </p:nvGrpSpPr>
            <p:grpSpPr bwMode="auto">
              <a:xfrm>
                <a:off x="1632" y="3360"/>
                <a:ext cx="288" cy="288"/>
                <a:chOff x="1632" y="3360"/>
                <a:chExt cx="288" cy="288"/>
              </a:xfrm>
            </p:grpSpPr>
            <p:sp>
              <p:nvSpPr>
                <p:cNvPr id="28712" name="Rectangle 41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3" name="Rectangle 42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4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5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6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7" name="Rectangle 46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8" name="Rectangle 47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9" name="Rectangle 48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20" name="Rectangle 49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709" name="Line 50"/>
            <p:cNvSpPr>
              <a:spLocks noChangeShapeType="1"/>
            </p:cNvSpPr>
            <p:nvPr/>
          </p:nvSpPr>
          <p:spPr bwMode="auto">
            <a:xfrm>
              <a:off x="1152" y="2448"/>
              <a:ext cx="4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8679" name="Text Box 51"/>
          <p:cNvSpPr txBox="1">
            <a:spLocks noChangeArrowheads="1"/>
          </p:cNvSpPr>
          <p:nvPr/>
        </p:nvSpPr>
        <p:spPr bwMode="auto">
          <a:xfrm>
            <a:off x="4572000" y="2082801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>
                <a:solidFill>
                  <a:srgbClr val="CC6600"/>
                </a:solidFill>
              </a:rPr>
              <a:t>dengan</a:t>
            </a:r>
            <a:r>
              <a:rPr lang="en-US" dirty="0">
                <a:solidFill>
                  <a:srgbClr val="CC6600"/>
                </a:solidFill>
              </a:rPr>
              <a:t> h(N) = </a:t>
            </a:r>
            <a:r>
              <a:rPr lang="en-US" dirty="0" err="1">
                <a:solidFill>
                  <a:srgbClr val="CC6600"/>
                </a:solidFill>
              </a:rPr>
              <a:t>jumlah</a:t>
            </a:r>
            <a:r>
              <a:rPr lang="en-US" dirty="0">
                <a:solidFill>
                  <a:srgbClr val="CC6600"/>
                </a:solidFill>
              </a:rPr>
              <a:t> tile yang </a:t>
            </a:r>
            <a:r>
              <a:rPr lang="en-US" dirty="0" err="1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28680" name="Text Box 52"/>
          <p:cNvSpPr txBox="1">
            <a:spLocks noChangeArrowheads="1"/>
          </p:cNvSpPr>
          <p:nvPr/>
        </p:nvSpPr>
        <p:spPr bwMode="auto">
          <a:xfrm>
            <a:off x="914400" y="4495800"/>
            <a:ext cx="99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Cutoff=4</a:t>
            </a:r>
          </a:p>
        </p:txBody>
      </p:sp>
      <p:grpSp>
        <p:nvGrpSpPr>
          <p:cNvPr id="28681" name="Group 81"/>
          <p:cNvGrpSpPr>
            <a:grpSpLocks/>
          </p:cNvGrpSpPr>
          <p:nvPr/>
        </p:nvGrpSpPr>
        <p:grpSpPr bwMode="auto">
          <a:xfrm>
            <a:off x="4064000" y="4343401"/>
            <a:ext cx="1625600" cy="1784350"/>
            <a:chOff x="1920" y="2736"/>
            <a:chExt cx="768" cy="1124"/>
          </a:xfrm>
        </p:grpSpPr>
        <p:grpSp>
          <p:nvGrpSpPr>
            <p:cNvPr id="28695" name="Group 80"/>
            <p:cNvGrpSpPr>
              <a:grpSpLocks/>
            </p:cNvGrpSpPr>
            <p:nvPr/>
          </p:nvGrpSpPr>
          <p:grpSpPr bwMode="auto">
            <a:xfrm>
              <a:off x="2400" y="3360"/>
              <a:ext cx="288" cy="500"/>
              <a:chOff x="2400" y="3360"/>
              <a:chExt cx="288" cy="500"/>
            </a:xfrm>
          </p:grpSpPr>
          <p:sp>
            <p:nvSpPr>
              <p:cNvPr id="28697" name="Text Box 64"/>
              <p:cNvSpPr txBox="1">
                <a:spLocks noChangeArrowheads="1"/>
              </p:cNvSpPr>
              <p:nvPr/>
            </p:nvSpPr>
            <p:spPr bwMode="auto">
              <a:xfrm>
                <a:off x="2448" y="3608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28698" name="Group 79"/>
              <p:cNvGrpSpPr>
                <a:grpSpLocks/>
              </p:cNvGrpSpPr>
              <p:nvPr/>
            </p:nvGrpSpPr>
            <p:grpSpPr bwMode="auto">
              <a:xfrm>
                <a:off x="2400" y="3360"/>
                <a:ext cx="288" cy="288"/>
                <a:chOff x="2400" y="3360"/>
                <a:chExt cx="288" cy="288"/>
              </a:xfrm>
            </p:grpSpPr>
            <p:sp>
              <p:nvSpPr>
                <p:cNvPr id="28699" name="Rectangle 55"/>
                <p:cNvSpPr>
                  <a:spLocks noChangeArrowheads="1"/>
                </p:cNvSpPr>
                <p:nvPr/>
              </p:nvSpPr>
              <p:spPr bwMode="auto">
                <a:xfrm>
                  <a:off x="2400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0" name="Rectangle 56"/>
                <p:cNvSpPr>
                  <a:spLocks noChangeArrowheads="1"/>
                </p:cNvSpPr>
                <p:nvPr/>
              </p:nvSpPr>
              <p:spPr bwMode="auto">
                <a:xfrm>
                  <a:off x="2496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1" name="Rectangle 57"/>
                <p:cNvSpPr>
                  <a:spLocks noChangeArrowheads="1"/>
                </p:cNvSpPr>
                <p:nvPr/>
              </p:nvSpPr>
              <p:spPr bwMode="auto">
                <a:xfrm>
                  <a:off x="2400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2" name="Rectangle 58"/>
                <p:cNvSpPr>
                  <a:spLocks noChangeArrowheads="1"/>
                </p:cNvSpPr>
                <p:nvPr/>
              </p:nvSpPr>
              <p:spPr bwMode="auto">
                <a:xfrm>
                  <a:off x="2496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3" name="Rectangle 59"/>
                <p:cNvSpPr>
                  <a:spLocks noChangeArrowheads="1"/>
                </p:cNvSpPr>
                <p:nvPr/>
              </p:nvSpPr>
              <p:spPr bwMode="auto">
                <a:xfrm>
                  <a:off x="2496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4" name="Rectangle 60"/>
                <p:cNvSpPr>
                  <a:spLocks noChangeArrowheads="1"/>
                </p:cNvSpPr>
                <p:nvPr/>
              </p:nvSpPr>
              <p:spPr bwMode="auto">
                <a:xfrm>
                  <a:off x="2400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5" name="Rectangle 61"/>
                <p:cNvSpPr>
                  <a:spLocks noChangeArrowheads="1"/>
                </p:cNvSpPr>
                <p:nvPr/>
              </p:nvSpPr>
              <p:spPr bwMode="auto">
                <a:xfrm>
                  <a:off x="259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6" name="Rectangle 62"/>
                <p:cNvSpPr>
                  <a:spLocks noChangeArrowheads="1"/>
                </p:cNvSpPr>
                <p:nvPr/>
              </p:nvSpPr>
              <p:spPr bwMode="auto">
                <a:xfrm>
                  <a:off x="259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07" name="Rectangle 63"/>
                <p:cNvSpPr>
                  <a:spLocks noChangeArrowheads="1"/>
                </p:cNvSpPr>
                <p:nvPr/>
              </p:nvSpPr>
              <p:spPr bwMode="auto">
                <a:xfrm>
                  <a:off x="259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696" name="Line 65"/>
            <p:cNvSpPr>
              <a:spLocks noChangeShapeType="1"/>
            </p:cNvSpPr>
            <p:nvPr/>
          </p:nvSpPr>
          <p:spPr bwMode="auto">
            <a:xfrm>
              <a:off x="1920" y="2736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682" name="Group 66"/>
          <p:cNvGrpSpPr>
            <a:grpSpLocks/>
          </p:cNvGrpSpPr>
          <p:nvPr/>
        </p:nvGrpSpPr>
        <p:grpSpPr bwMode="auto">
          <a:xfrm>
            <a:off x="4064000" y="4114800"/>
            <a:ext cx="1625600" cy="779463"/>
            <a:chOff x="1920" y="2592"/>
            <a:chExt cx="768" cy="491"/>
          </a:xfrm>
        </p:grpSpPr>
        <p:grpSp>
          <p:nvGrpSpPr>
            <p:cNvPr id="28683" name="Group 67"/>
            <p:cNvGrpSpPr>
              <a:grpSpLocks/>
            </p:cNvGrpSpPr>
            <p:nvPr/>
          </p:nvGrpSpPr>
          <p:grpSpPr bwMode="auto">
            <a:xfrm>
              <a:off x="2400" y="2592"/>
              <a:ext cx="288" cy="491"/>
              <a:chOff x="2400" y="2592"/>
              <a:chExt cx="288" cy="491"/>
            </a:xfrm>
          </p:grpSpPr>
          <p:sp>
            <p:nvSpPr>
              <p:cNvPr id="28685" name="Rectangle 68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Rectangle 69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Rectangle 70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8" name="Rectangle 71"/>
              <p:cNvSpPr>
                <a:spLocks noChangeArrowheads="1"/>
              </p:cNvSpPr>
              <p:nvPr/>
            </p:nvSpPr>
            <p:spPr bwMode="auto">
              <a:xfrm>
                <a:off x="2496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9" name="Rectangle 72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Rectangle 73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Rectangle 74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2" name="Rectangle 75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Rectangle 76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Text Box 77"/>
              <p:cNvSpPr txBox="1">
                <a:spLocks noChangeArrowheads="1"/>
              </p:cNvSpPr>
              <p:nvPr/>
            </p:nvSpPr>
            <p:spPr bwMode="auto">
              <a:xfrm>
                <a:off x="2456" y="283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28684" name="Line 78"/>
            <p:cNvSpPr>
              <a:spLocks noChangeShapeType="1"/>
            </p:cNvSpPr>
            <p:nvPr/>
          </p:nvSpPr>
          <p:spPr bwMode="auto">
            <a:xfrm>
              <a:off x="1920" y="27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00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737360"/>
            <a:ext cx="10515600" cy="3937726"/>
          </a:xfrm>
        </p:spPr>
        <p:txBody>
          <a:bodyPr>
            <a:normAutofit/>
          </a:bodyPr>
          <a:lstStyle/>
          <a:p>
            <a:pPr lvl="0"/>
            <a:r>
              <a:rPr lang="id-ID" dirty="0"/>
              <a:t>Mengetahui definisi Algoritma Pencarian</a:t>
            </a:r>
            <a:endParaRPr lang="en-AU" dirty="0"/>
          </a:p>
          <a:p>
            <a:pPr lvl="0"/>
            <a:r>
              <a:rPr lang="id-ID" smtClean="0"/>
              <a:t>Mengetahui </a:t>
            </a:r>
            <a:r>
              <a:rPr lang="id-ID" dirty="0"/>
              <a:t>contoh algoritma pencarian yang mempertimbangkan bobot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0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Cutoff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29779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0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1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2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3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4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5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6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7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8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29700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29770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1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2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3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4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5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6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7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8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01" name="Group 24"/>
          <p:cNvGrpSpPr>
            <a:grpSpLocks/>
          </p:cNvGrpSpPr>
          <p:nvPr/>
        </p:nvGrpSpPr>
        <p:grpSpPr bwMode="auto">
          <a:xfrm>
            <a:off x="2438400" y="3886201"/>
            <a:ext cx="1625600" cy="1009650"/>
            <a:chOff x="1152" y="2448"/>
            <a:chExt cx="768" cy="636"/>
          </a:xfrm>
        </p:grpSpPr>
        <p:grpSp>
          <p:nvGrpSpPr>
            <p:cNvPr id="29758" name="Group 25"/>
            <p:cNvGrpSpPr>
              <a:grpSpLocks/>
            </p:cNvGrpSpPr>
            <p:nvPr/>
          </p:nvGrpSpPr>
          <p:grpSpPr bwMode="auto">
            <a:xfrm>
              <a:off x="1632" y="2592"/>
              <a:ext cx="288" cy="492"/>
              <a:chOff x="1632" y="2592"/>
              <a:chExt cx="288" cy="492"/>
            </a:xfrm>
          </p:grpSpPr>
          <p:sp>
            <p:nvSpPr>
              <p:cNvPr id="29760" name="Rectangle 26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1" name="Rectangle 27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2" name="Rectangle 28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3" name="Rectangle 29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4" name="Rectangle 30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5" name="Rectangle 31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6" name="Rectangle 32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Rectangle 33"/>
              <p:cNvSpPr>
                <a:spLocks noChangeArrowheads="1"/>
              </p:cNvSpPr>
              <p:nvPr/>
            </p:nvSpPr>
            <p:spPr bwMode="auto">
              <a:xfrm>
                <a:off x="1824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8" name="Rectangle 34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Text Box 35"/>
              <p:cNvSpPr txBox="1">
                <a:spLocks noChangeArrowheads="1"/>
              </p:cNvSpPr>
              <p:nvPr/>
            </p:nvSpPr>
            <p:spPr bwMode="auto">
              <a:xfrm>
                <a:off x="1680" y="2832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</a:t>
                </a:r>
              </a:p>
            </p:txBody>
          </p:sp>
        </p:grpSp>
        <p:sp>
          <p:nvSpPr>
            <p:cNvPr id="29759" name="Line 36"/>
            <p:cNvSpPr>
              <a:spLocks noChangeShapeType="1"/>
            </p:cNvSpPr>
            <p:nvPr/>
          </p:nvSpPr>
          <p:spPr bwMode="auto">
            <a:xfrm>
              <a:off x="1152" y="244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702" name="Group 37"/>
          <p:cNvGrpSpPr>
            <a:grpSpLocks/>
          </p:cNvGrpSpPr>
          <p:nvPr/>
        </p:nvGrpSpPr>
        <p:grpSpPr bwMode="auto">
          <a:xfrm>
            <a:off x="2438400" y="3886201"/>
            <a:ext cx="1625600" cy="2228850"/>
            <a:chOff x="1152" y="2448"/>
            <a:chExt cx="768" cy="1404"/>
          </a:xfrm>
        </p:grpSpPr>
        <p:grpSp>
          <p:nvGrpSpPr>
            <p:cNvPr id="29745" name="Group 38"/>
            <p:cNvGrpSpPr>
              <a:grpSpLocks/>
            </p:cNvGrpSpPr>
            <p:nvPr/>
          </p:nvGrpSpPr>
          <p:grpSpPr bwMode="auto">
            <a:xfrm>
              <a:off x="1632" y="3360"/>
              <a:ext cx="288" cy="492"/>
              <a:chOff x="1632" y="3360"/>
              <a:chExt cx="288" cy="492"/>
            </a:xfrm>
          </p:grpSpPr>
          <p:sp>
            <p:nvSpPr>
              <p:cNvPr id="29747" name="Text Box 39"/>
              <p:cNvSpPr txBox="1">
                <a:spLocks noChangeArrowheads="1"/>
              </p:cNvSpPr>
              <p:nvPr/>
            </p:nvSpPr>
            <p:spPr bwMode="auto">
              <a:xfrm>
                <a:off x="1680" y="3600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29748" name="Group 40"/>
              <p:cNvGrpSpPr>
                <a:grpSpLocks/>
              </p:cNvGrpSpPr>
              <p:nvPr/>
            </p:nvGrpSpPr>
            <p:grpSpPr bwMode="auto">
              <a:xfrm>
                <a:off x="1632" y="3360"/>
                <a:ext cx="288" cy="288"/>
                <a:chOff x="1632" y="3360"/>
                <a:chExt cx="288" cy="288"/>
              </a:xfrm>
            </p:grpSpPr>
            <p:sp>
              <p:nvSpPr>
                <p:cNvPr id="29749" name="Rectangle 41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0" name="Rectangle 42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1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2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3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4" name="Rectangle 46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5" name="Rectangle 47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6" name="Rectangle 48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57" name="Rectangle 49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746" name="Line 50"/>
            <p:cNvSpPr>
              <a:spLocks noChangeShapeType="1"/>
            </p:cNvSpPr>
            <p:nvPr/>
          </p:nvSpPr>
          <p:spPr bwMode="auto">
            <a:xfrm>
              <a:off x="1152" y="2448"/>
              <a:ext cx="4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703" name="Text Box 51"/>
          <p:cNvSpPr txBox="1">
            <a:spLocks noChangeArrowheads="1"/>
          </p:cNvSpPr>
          <p:nvPr/>
        </p:nvSpPr>
        <p:spPr bwMode="auto">
          <a:xfrm>
            <a:off x="5356224" y="1097867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>
                <a:solidFill>
                  <a:srgbClr val="CC6600"/>
                </a:solidFill>
              </a:rPr>
              <a:t>dengan</a:t>
            </a:r>
            <a:r>
              <a:rPr lang="en-US" dirty="0">
                <a:solidFill>
                  <a:srgbClr val="CC6600"/>
                </a:solidFill>
              </a:rPr>
              <a:t> h(N) = </a:t>
            </a:r>
            <a:r>
              <a:rPr lang="en-US" dirty="0" err="1">
                <a:solidFill>
                  <a:srgbClr val="CC6600"/>
                </a:solidFill>
              </a:rPr>
              <a:t>jumlah</a:t>
            </a:r>
            <a:r>
              <a:rPr lang="en-US" dirty="0">
                <a:solidFill>
                  <a:srgbClr val="CC6600"/>
                </a:solidFill>
              </a:rPr>
              <a:t> tile yang </a:t>
            </a:r>
            <a:r>
              <a:rPr lang="en-US" dirty="0" err="1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29704" name="Text Box 52"/>
          <p:cNvSpPr txBox="1">
            <a:spLocks noChangeArrowheads="1"/>
          </p:cNvSpPr>
          <p:nvPr/>
        </p:nvSpPr>
        <p:spPr bwMode="auto">
          <a:xfrm>
            <a:off x="914400" y="4495800"/>
            <a:ext cx="99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Cutoff=4</a:t>
            </a:r>
          </a:p>
        </p:txBody>
      </p:sp>
      <p:grpSp>
        <p:nvGrpSpPr>
          <p:cNvPr id="29705" name="Group 53"/>
          <p:cNvGrpSpPr>
            <a:grpSpLocks/>
          </p:cNvGrpSpPr>
          <p:nvPr/>
        </p:nvGrpSpPr>
        <p:grpSpPr bwMode="auto">
          <a:xfrm>
            <a:off x="4064000" y="4343401"/>
            <a:ext cx="1625600" cy="1784350"/>
            <a:chOff x="1920" y="2736"/>
            <a:chExt cx="768" cy="1124"/>
          </a:xfrm>
        </p:grpSpPr>
        <p:grpSp>
          <p:nvGrpSpPr>
            <p:cNvPr id="29732" name="Group 54"/>
            <p:cNvGrpSpPr>
              <a:grpSpLocks/>
            </p:cNvGrpSpPr>
            <p:nvPr/>
          </p:nvGrpSpPr>
          <p:grpSpPr bwMode="auto">
            <a:xfrm>
              <a:off x="2400" y="3360"/>
              <a:ext cx="288" cy="500"/>
              <a:chOff x="2400" y="3360"/>
              <a:chExt cx="288" cy="500"/>
            </a:xfrm>
          </p:grpSpPr>
          <p:sp>
            <p:nvSpPr>
              <p:cNvPr id="29734" name="Text Box 55"/>
              <p:cNvSpPr txBox="1">
                <a:spLocks noChangeArrowheads="1"/>
              </p:cNvSpPr>
              <p:nvPr/>
            </p:nvSpPr>
            <p:spPr bwMode="auto">
              <a:xfrm>
                <a:off x="2448" y="3608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29735" name="Group 56"/>
              <p:cNvGrpSpPr>
                <a:grpSpLocks/>
              </p:cNvGrpSpPr>
              <p:nvPr/>
            </p:nvGrpSpPr>
            <p:grpSpPr bwMode="auto">
              <a:xfrm>
                <a:off x="2400" y="3360"/>
                <a:ext cx="288" cy="288"/>
                <a:chOff x="2400" y="3360"/>
                <a:chExt cx="288" cy="288"/>
              </a:xfrm>
            </p:grpSpPr>
            <p:sp>
              <p:nvSpPr>
                <p:cNvPr id="29736" name="Rectangle 57"/>
                <p:cNvSpPr>
                  <a:spLocks noChangeArrowheads="1"/>
                </p:cNvSpPr>
                <p:nvPr/>
              </p:nvSpPr>
              <p:spPr bwMode="auto">
                <a:xfrm>
                  <a:off x="2400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7" name="Rectangle 58"/>
                <p:cNvSpPr>
                  <a:spLocks noChangeArrowheads="1"/>
                </p:cNvSpPr>
                <p:nvPr/>
              </p:nvSpPr>
              <p:spPr bwMode="auto">
                <a:xfrm>
                  <a:off x="2496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8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0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39" name="Rectangle 60"/>
                <p:cNvSpPr>
                  <a:spLocks noChangeArrowheads="1"/>
                </p:cNvSpPr>
                <p:nvPr/>
              </p:nvSpPr>
              <p:spPr bwMode="auto">
                <a:xfrm>
                  <a:off x="2496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0" name="Rectangle 61"/>
                <p:cNvSpPr>
                  <a:spLocks noChangeArrowheads="1"/>
                </p:cNvSpPr>
                <p:nvPr/>
              </p:nvSpPr>
              <p:spPr bwMode="auto">
                <a:xfrm>
                  <a:off x="2496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1" name="Rectangle 62"/>
                <p:cNvSpPr>
                  <a:spLocks noChangeArrowheads="1"/>
                </p:cNvSpPr>
                <p:nvPr/>
              </p:nvSpPr>
              <p:spPr bwMode="auto">
                <a:xfrm>
                  <a:off x="2400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2" name="Rectangle 63"/>
                <p:cNvSpPr>
                  <a:spLocks noChangeArrowheads="1"/>
                </p:cNvSpPr>
                <p:nvPr/>
              </p:nvSpPr>
              <p:spPr bwMode="auto">
                <a:xfrm>
                  <a:off x="259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3" name="Rectangle 64"/>
                <p:cNvSpPr>
                  <a:spLocks noChangeArrowheads="1"/>
                </p:cNvSpPr>
                <p:nvPr/>
              </p:nvSpPr>
              <p:spPr bwMode="auto">
                <a:xfrm>
                  <a:off x="259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44" name="Rectangle 65"/>
                <p:cNvSpPr>
                  <a:spLocks noChangeArrowheads="1"/>
                </p:cNvSpPr>
                <p:nvPr/>
              </p:nvSpPr>
              <p:spPr bwMode="auto">
                <a:xfrm>
                  <a:off x="259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733" name="Line 66"/>
            <p:cNvSpPr>
              <a:spLocks noChangeShapeType="1"/>
            </p:cNvSpPr>
            <p:nvPr/>
          </p:nvSpPr>
          <p:spPr bwMode="auto">
            <a:xfrm>
              <a:off x="1920" y="2736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706" name="Group 94"/>
          <p:cNvGrpSpPr>
            <a:grpSpLocks/>
          </p:cNvGrpSpPr>
          <p:nvPr/>
        </p:nvGrpSpPr>
        <p:grpSpPr bwMode="auto">
          <a:xfrm>
            <a:off x="4064000" y="4114800"/>
            <a:ext cx="1625600" cy="779463"/>
            <a:chOff x="1920" y="2592"/>
            <a:chExt cx="768" cy="491"/>
          </a:xfrm>
        </p:grpSpPr>
        <p:grpSp>
          <p:nvGrpSpPr>
            <p:cNvPr id="29720" name="Group 93"/>
            <p:cNvGrpSpPr>
              <a:grpSpLocks/>
            </p:cNvGrpSpPr>
            <p:nvPr/>
          </p:nvGrpSpPr>
          <p:grpSpPr bwMode="auto">
            <a:xfrm>
              <a:off x="2400" y="2592"/>
              <a:ext cx="288" cy="491"/>
              <a:chOff x="2400" y="2592"/>
              <a:chExt cx="288" cy="491"/>
            </a:xfrm>
          </p:grpSpPr>
          <p:sp>
            <p:nvSpPr>
              <p:cNvPr id="29722" name="Text Box 78"/>
              <p:cNvSpPr txBox="1">
                <a:spLocks noChangeArrowheads="1"/>
              </p:cNvSpPr>
              <p:nvPr/>
            </p:nvSpPr>
            <p:spPr bwMode="auto">
              <a:xfrm>
                <a:off x="2456" y="2831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  <p:sp>
            <p:nvSpPr>
              <p:cNvPr id="29723" name="Rectangle 69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4" name="Rectangle 70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5" name="Rectangle 71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6" name="Rectangle 72"/>
              <p:cNvSpPr>
                <a:spLocks noChangeArrowheads="1"/>
              </p:cNvSpPr>
              <p:nvPr/>
            </p:nvSpPr>
            <p:spPr bwMode="auto">
              <a:xfrm>
                <a:off x="2496" y="27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7" name="Rectangle 73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8" name="Rectangle 74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9" name="Rectangle 75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0" name="Rectangle 76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1" name="Rectangle 77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21" name="Line 79"/>
            <p:cNvSpPr>
              <a:spLocks noChangeShapeType="1"/>
            </p:cNvSpPr>
            <p:nvPr/>
          </p:nvSpPr>
          <p:spPr bwMode="auto">
            <a:xfrm>
              <a:off x="1920" y="27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707" name="Group 80"/>
          <p:cNvGrpSpPr>
            <a:grpSpLocks/>
          </p:cNvGrpSpPr>
          <p:nvPr/>
        </p:nvGrpSpPr>
        <p:grpSpPr bwMode="auto">
          <a:xfrm>
            <a:off x="4064000" y="2133600"/>
            <a:ext cx="1625600" cy="2209800"/>
            <a:chOff x="1920" y="1344"/>
            <a:chExt cx="768" cy="1392"/>
          </a:xfrm>
        </p:grpSpPr>
        <p:grpSp>
          <p:nvGrpSpPr>
            <p:cNvPr id="29708" name="Group 81"/>
            <p:cNvGrpSpPr>
              <a:grpSpLocks/>
            </p:cNvGrpSpPr>
            <p:nvPr/>
          </p:nvGrpSpPr>
          <p:grpSpPr bwMode="auto">
            <a:xfrm>
              <a:off x="2400" y="1344"/>
              <a:ext cx="288" cy="492"/>
              <a:chOff x="2400" y="1344"/>
              <a:chExt cx="288" cy="492"/>
            </a:xfrm>
          </p:grpSpPr>
          <p:sp>
            <p:nvSpPr>
              <p:cNvPr id="29710" name="Rectangle 82"/>
              <p:cNvSpPr>
                <a:spLocks noChangeArrowheads="1"/>
              </p:cNvSpPr>
              <p:nvPr/>
            </p:nvSpPr>
            <p:spPr bwMode="auto">
              <a:xfrm>
                <a:off x="2400" y="134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1" name="Rectangle 83"/>
              <p:cNvSpPr>
                <a:spLocks noChangeArrowheads="1"/>
              </p:cNvSpPr>
              <p:nvPr/>
            </p:nvSpPr>
            <p:spPr bwMode="auto">
              <a:xfrm>
                <a:off x="2496" y="1344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2" name="Rectangle 84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3" name="Rectangle 85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4" name="Rectangle 86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5" name="Rectangle 87"/>
              <p:cNvSpPr>
                <a:spLocks noChangeArrowheads="1"/>
              </p:cNvSpPr>
              <p:nvPr/>
            </p:nvSpPr>
            <p:spPr bwMode="auto">
              <a:xfrm>
                <a:off x="2400" y="1536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6" name="Rectangle 88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7" name="Rectangle 89"/>
              <p:cNvSpPr>
                <a:spLocks noChangeArrowheads="1"/>
              </p:cNvSpPr>
              <p:nvPr/>
            </p:nvSpPr>
            <p:spPr bwMode="auto">
              <a:xfrm>
                <a:off x="2592" y="1536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8" name="Rectangle 90"/>
              <p:cNvSpPr>
                <a:spLocks noChangeArrowheads="1"/>
              </p:cNvSpPr>
              <p:nvPr/>
            </p:nvSpPr>
            <p:spPr bwMode="auto">
              <a:xfrm>
                <a:off x="2592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9" name="Text Box 91"/>
              <p:cNvSpPr txBox="1">
                <a:spLocks noChangeArrowheads="1"/>
              </p:cNvSpPr>
              <p:nvPr/>
            </p:nvSpPr>
            <p:spPr bwMode="auto">
              <a:xfrm>
                <a:off x="2448" y="1584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29709" name="Line 92"/>
            <p:cNvSpPr>
              <a:spLocks noChangeShapeType="1"/>
            </p:cNvSpPr>
            <p:nvPr/>
          </p:nvSpPr>
          <p:spPr bwMode="auto">
            <a:xfrm flipV="1">
              <a:off x="1920" y="1488"/>
              <a:ext cx="48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75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07"/>
          <p:cNvGrpSpPr>
            <a:grpSpLocks/>
          </p:cNvGrpSpPr>
          <p:nvPr/>
        </p:nvGrpSpPr>
        <p:grpSpPr bwMode="auto">
          <a:xfrm>
            <a:off x="2438400" y="3886201"/>
            <a:ext cx="1625600" cy="1009650"/>
            <a:chOff x="1152" y="2448"/>
            <a:chExt cx="768" cy="636"/>
          </a:xfrm>
        </p:grpSpPr>
        <p:grpSp>
          <p:nvGrpSpPr>
            <p:cNvPr id="30814" name="Group 106"/>
            <p:cNvGrpSpPr>
              <a:grpSpLocks/>
            </p:cNvGrpSpPr>
            <p:nvPr/>
          </p:nvGrpSpPr>
          <p:grpSpPr bwMode="auto">
            <a:xfrm>
              <a:off x="1632" y="2592"/>
              <a:ext cx="288" cy="492"/>
              <a:chOff x="1632" y="2592"/>
              <a:chExt cx="288" cy="492"/>
            </a:xfrm>
          </p:grpSpPr>
          <p:sp>
            <p:nvSpPr>
              <p:cNvPr id="30816" name="Text Box 35"/>
              <p:cNvSpPr txBox="1">
                <a:spLocks noChangeArrowheads="1"/>
              </p:cNvSpPr>
              <p:nvPr/>
            </p:nvSpPr>
            <p:spPr bwMode="auto">
              <a:xfrm>
                <a:off x="1680" y="2832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</a:t>
                </a:r>
              </a:p>
            </p:txBody>
          </p:sp>
          <p:sp>
            <p:nvSpPr>
              <p:cNvPr id="30817" name="Rectangle 26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Rectangle 27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9" name="Rectangle 28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0" name="Rectangle 29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1" name="Rectangle 30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Rectangle 31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" name="Rectangle 32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4" name="Rectangle 33"/>
              <p:cNvSpPr>
                <a:spLocks noChangeArrowheads="1"/>
              </p:cNvSpPr>
              <p:nvPr/>
            </p:nvSpPr>
            <p:spPr bwMode="auto">
              <a:xfrm>
                <a:off x="1824" y="27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" name="Rectangle 34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15" name="Line 36"/>
            <p:cNvSpPr>
              <a:spLocks noChangeShapeType="1"/>
            </p:cNvSpPr>
            <p:nvPr/>
          </p:nvSpPr>
          <p:spPr bwMode="auto">
            <a:xfrm>
              <a:off x="1152" y="244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Cutoff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0724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30804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5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6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7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8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9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0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1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2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3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30725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30795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8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9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0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1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2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3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26" name="Group 37"/>
          <p:cNvGrpSpPr>
            <a:grpSpLocks/>
          </p:cNvGrpSpPr>
          <p:nvPr/>
        </p:nvGrpSpPr>
        <p:grpSpPr bwMode="auto">
          <a:xfrm>
            <a:off x="2438400" y="3886201"/>
            <a:ext cx="1625600" cy="2228850"/>
            <a:chOff x="1152" y="2448"/>
            <a:chExt cx="768" cy="1404"/>
          </a:xfrm>
        </p:grpSpPr>
        <p:grpSp>
          <p:nvGrpSpPr>
            <p:cNvPr id="30782" name="Group 38"/>
            <p:cNvGrpSpPr>
              <a:grpSpLocks/>
            </p:cNvGrpSpPr>
            <p:nvPr/>
          </p:nvGrpSpPr>
          <p:grpSpPr bwMode="auto">
            <a:xfrm>
              <a:off x="1632" y="3360"/>
              <a:ext cx="288" cy="492"/>
              <a:chOff x="1632" y="3360"/>
              <a:chExt cx="288" cy="492"/>
            </a:xfrm>
          </p:grpSpPr>
          <p:sp>
            <p:nvSpPr>
              <p:cNvPr id="30784" name="Text Box 39"/>
              <p:cNvSpPr txBox="1">
                <a:spLocks noChangeArrowheads="1"/>
              </p:cNvSpPr>
              <p:nvPr/>
            </p:nvSpPr>
            <p:spPr bwMode="auto">
              <a:xfrm>
                <a:off x="1680" y="3600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0785" name="Group 40"/>
              <p:cNvGrpSpPr>
                <a:grpSpLocks/>
              </p:cNvGrpSpPr>
              <p:nvPr/>
            </p:nvGrpSpPr>
            <p:grpSpPr bwMode="auto">
              <a:xfrm>
                <a:off x="1632" y="3360"/>
                <a:ext cx="288" cy="288"/>
                <a:chOff x="1632" y="3360"/>
                <a:chExt cx="288" cy="288"/>
              </a:xfrm>
            </p:grpSpPr>
            <p:sp>
              <p:nvSpPr>
                <p:cNvPr id="30786" name="Rectangle 41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7" name="Rectangle 42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8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9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0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1" name="Rectangle 46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2" name="Rectangle 47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3" name="Rectangle 48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4" name="Rectangle 49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0783" name="Line 50"/>
            <p:cNvSpPr>
              <a:spLocks noChangeShapeType="1"/>
            </p:cNvSpPr>
            <p:nvPr/>
          </p:nvSpPr>
          <p:spPr bwMode="auto">
            <a:xfrm>
              <a:off x="1152" y="2448"/>
              <a:ext cx="4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0727" name="Text Box 51"/>
          <p:cNvSpPr txBox="1">
            <a:spLocks noChangeArrowheads="1"/>
          </p:cNvSpPr>
          <p:nvPr/>
        </p:nvSpPr>
        <p:spPr bwMode="auto">
          <a:xfrm>
            <a:off x="5356224" y="939801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>
                <a:solidFill>
                  <a:srgbClr val="CC6600"/>
                </a:solidFill>
              </a:rPr>
              <a:t>dengan</a:t>
            </a:r>
            <a:r>
              <a:rPr lang="en-US" dirty="0">
                <a:solidFill>
                  <a:srgbClr val="CC6600"/>
                </a:solidFill>
              </a:rPr>
              <a:t> h(N) = </a:t>
            </a:r>
            <a:r>
              <a:rPr lang="en-US" dirty="0" err="1">
                <a:solidFill>
                  <a:srgbClr val="CC6600"/>
                </a:solidFill>
              </a:rPr>
              <a:t>jumlah</a:t>
            </a:r>
            <a:r>
              <a:rPr lang="en-US" dirty="0">
                <a:solidFill>
                  <a:srgbClr val="CC6600"/>
                </a:solidFill>
              </a:rPr>
              <a:t> tile yang </a:t>
            </a:r>
            <a:r>
              <a:rPr lang="en-US" dirty="0" err="1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0728" name="Text Box 52"/>
          <p:cNvSpPr txBox="1">
            <a:spLocks noChangeArrowheads="1"/>
          </p:cNvSpPr>
          <p:nvPr/>
        </p:nvSpPr>
        <p:spPr bwMode="auto">
          <a:xfrm>
            <a:off x="914400" y="4495800"/>
            <a:ext cx="99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Cutoff=4</a:t>
            </a:r>
          </a:p>
        </p:txBody>
      </p:sp>
      <p:grpSp>
        <p:nvGrpSpPr>
          <p:cNvPr id="30729" name="Group 53"/>
          <p:cNvGrpSpPr>
            <a:grpSpLocks/>
          </p:cNvGrpSpPr>
          <p:nvPr/>
        </p:nvGrpSpPr>
        <p:grpSpPr bwMode="auto">
          <a:xfrm>
            <a:off x="4064000" y="4343401"/>
            <a:ext cx="1625600" cy="1784350"/>
            <a:chOff x="1920" y="2736"/>
            <a:chExt cx="768" cy="1124"/>
          </a:xfrm>
        </p:grpSpPr>
        <p:grpSp>
          <p:nvGrpSpPr>
            <p:cNvPr id="30769" name="Group 54"/>
            <p:cNvGrpSpPr>
              <a:grpSpLocks/>
            </p:cNvGrpSpPr>
            <p:nvPr/>
          </p:nvGrpSpPr>
          <p:grpSpPr bwMode="auto">
            <a:xfrm>
              <a:off x="2400" y="3360"/>
              <a:ext cx="288" cy="500"/>
              <a:chOff x="2400" y="3360"/>
              <a:chExt cx="288" cy="500"/>
            </a:xfrm>
          </p:grpSpPr>
          <p:sp>
            <p:nvSpPr>
              <p:cNvPr id="30771" name="Text Box 55"/>
              <p:cNvSpPr txBox="1">
                <a:spLocks noChangeArrowheads="1"/>
              </p:cNvSpPr>
              <p:nvPr/>
            </p:nvSpPr>
            <p:spPr bwMode="auto">
              <a:xfrm>
                <a:off x="2448" y="3608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0772" name="Group 56"/>
              <p:cNvGrpSpPr>
                <a:grpSpLocks/>
              </p:cNvGrpSpPr>
              <p:nvPr/>
            </p:nvGrpSpPr>
            <p:grpSpPr bwMode="auto">
              <a:xfrm>
                <a:off x="2400" y="3360"/>
                <a:ext cx="288" cy="288"/>
                <a:chOff x="2400" y="3360"/>
                <a:chExt cx="288" cy="288"/>
              </a:xfrm>
            </p:grpSpPr>
            <p:sp>
              <p:nvSpPr>
                <p:cNvPr id="30773" name="Rectangle 57"/>
                <p:cNvSpPr>
                  <a:spLocks noChangeArrowheads="1"/>
                </p:cNvSpPr>
                <p:nvPr/>
              </p:nvSpPr>
              <p:spPr bwMode="auto">
                <a:xfrm>
                  <a:off x="2400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4" name="Rectangle 58"/>
                <p:cNvSpPr>
                  <a:spLocks noChangeArrowheads="1"/>
                </p:cNvSpPr>
                <p:nvPr/>
              </p:nvSpPr>
              <p:spPr bwMode="auto">
                <a:xfrm>
                  <a:off x="2496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5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0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6" name="Rectangle 60"/>
                <p:cNvSpPr>
                  <a:spLocks noChangeArrowheads="1"/>
                </p:cNvSpPr>
                <p:nvPr/>
              </p:nvSpPr>
              <p:spPr bwMode="auto">
                <a:xfrm>
                  <a:off x="2496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7" name="Rectangle 61"/>
                <p:cNvSpPr>
                  <a:spLocks noChangeArrowheads="1"/>
                </p:cNvSpPr>
                <p:nvPr/>
              </p:nvSpPr>
              <p:spPr bwMode="auto">
                <a:xfrm>
                  <a:off x="2496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8" name="Rectangle 62"/>
                <p:cNvSpPr>
                  <a:spLocks noChangeArrowheads="1"/>
                </p:cNvSpPr>
                <p:nvPr/>
              </p:nvSpPr>
              <p:spPr bwMode="auto">
                <a:xfrm>
                  <a:off x="2400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79" name="Rectangle 63"/>
                <p:cNvSpPr>
                  <a:spLocks noChangeArrowheads="1"/>
                </p:cNvSpPr>
                <p:nvPr/>
              </p:nvSpPr>
              <p:spPr bwMode="auto">
                <a:xfrm>
                  <a:off x="259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0" name="Rectangle 64"/>
                <p:cNvSpPr>
                  <a:spLocks noChangeArrowheads="1"/>
                </p:cNvSpPr>
                <p:nvPr/>
              </p:nvSpPr>
              <p:spPr bwMode="auto">
                <a:xfrm>
                  <a:off x="259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1" name="Rectangle 65"/>
                <p:cNvSpPr>
                  <a:spLocks noChangeArrowheads="1"/>
                </p:cNvSpPr>
                <p:nvPr/>
              </p:nvSpPr>
              <p:spPr bwMode="auto">
                <a:xfrm>
                  <a:off x="259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0770" name="Line 66"/>
            <p:cNvSpPr>
              <a:spLocks noChangeShapeType="1"/>
            </p:cNvSpPr>
            <p:nvPr/>
          </p:nvSpPr>
          <p:spPr bwMode="auto">
            <a:xfrm>
              <a:off x="1920" y="2736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30" name="Group 67"/>
          <p:cNvGrpSpPr>
            <a:grpSpLocks/>
          </p:cNvGrpSpPr>
          <p:nvPr/>
        </p:nvGrpSpPr>
        <p:grpSpPr bwMode="auto">
          <a:xfrm>
            <a:off x="4064000" y="4114800"/>
            <a:ext cx="1625600" cy="779463"/>
            <a:chOff x="1920" y="2592"/>
            <a:chExt cx="768" cy="491"/>
          </a:xfrm>
        </p:grpSpPr>
        <p:grpSp>
          <p:nvGrpSpPr>
            <p:cNvPr id="30757" name="Group 68"/>
            <p:cNvGrpSpPr>
              <a:grpSpLocks/>
            </p:cNvGrpSpPr>
            <p:nvPr/>
          </p:nvGrpSpPr>
          <p:grpSpPr bwMode="auto">
            <a:xfrm>
              <a:off x="2400" y="2592"/>
              <a:ext cx="288" cy="491"/>
              <a:chOff x="2400" y="2592"/>
              <a:chExt cx="288" cy="491"/>
            </a:xfrm>
          </p:grpSpPr>
          <p:sp>
            <p:nvSpPr>
              <p:cNvPr id="30759" name="Text Box 69"/>
              <p:cNvSpPr txBox="1">
                <a:spLocks noChangeArrowheads="1"/>
              </p:cNvSpPr>
              <p:nvPr/>
            </p:nvSpPr>
            <p:spPr bwMode="auto">
              <a:xfrm>
                <a:off x="2456" y="2831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  <p:sp>
            <p:nvSpPr>
              <p:cNvPr id="30760" name="Rectangle 70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1" name="Rectangle 71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Rectangle 72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3" name="Rectangle 73"/>
              <p:cNvSpPr>
                <a:spLocks noChangeArrowheads="1"/>
              </p:cNvSpPr>
              <p:nvPr/>
            </p:nvSpPr>
            <p:spPr bwMode="auto">
              <a:xfrm>
                <a:off x="2496" y="27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4" name="Rectangle 74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5" name="Rectangle 75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6" name="Rectangle 76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Rectangle 77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Rectangle 78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58" name="Line 79"/>
            <p:cNvSpPr>
              <a:spLocks noChangeShapeType="1"/>
            </p:cNvSpPr>
            <p:nvPr/>
          </p:nvSpPr>
          <p:spPr bwMode="auto">
            <a:xfrm>
              <a:off x="1920" y="27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31" name="Group 109"/>
          <p:cNvGrpSpPr>
            <a:grpSpLocks/>
          </p:cNvGrpSpPr>
          <p:nvPr/>
        </p:nvGrpSpPr>
        <p:grpSpPr bwMode="auto">
          <a:xfrm>
            <a:off x="4064000" y="2133600"/>
            <a:ext cx="1625600" cy="2209800"/>
            <a:chOff x="1920" y="1344"/>
            <a:chExt cx="768" cy="1392"/>
          </a:xfrm>
        </p:grpSpPr>
        <p:grpSp>
          <p:nvGrpSpPr>
            <p:cNvPr id="30745" name="Group 108"/>
            <p:cNvGrpSpPr>
              <a:grpSpLocks/>
            </p:cNvGrpSpPr>
            <p:nvPr/>
          </p:nvGrpSpPr>
          <p:grpSpPr bwMode="auto">
            <a:xfrm>
              <a:off x="2400" y="1344"/>
              <a:ext cx="288" cy="492"/>
              <a:chOff x="2400" y="1344"/>
              <a:chExt cx="288" cy="492"/>
            </a:xfrm>
          </p:grpSpPr>
          <p:sp>
            <p:nvSpPr>
              <p:cNvPr id="30747" name="Text Box 91"/>
              <p:cNvSpPr txBox="1">
                <a:spLocks noChangeArrowheads="1"/>
              </p:cNvSpPr>
              <p:nvPr/>
            </p:nvSpPr>
            <p:spPr bwMode="auto">
              <a:xfrm>
                <a:off x="2448" y="1584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  <p:sp>
            <p:nvSpPr>
              <p:cNvPr id="30748" name="Rectangle 82"/>
              <p:cNvSpPr>
                <a:spLocks noChangeArrowheads="1"/>
              </p:cNvSpPr>
              <p:nvPr/>
            </p:nvSpPr>
            <p:spPr bwMode="auto">
              <a:xfrm>
                <a:off x="2400" y="134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9" name="Rectangle 83"/>
              <p:cNvSpPr>
                <a:spLocks noChangeArrowheads="1"/>
              </p:cNvSpPr>
              <p:nvPr/>
            </p:nvSpPr>
            <p:spPr bwMode="auto">
              <a:xfrm>
                <a:off x="2496" y="134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Rectangle 84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1" name="Rectangle 85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2" name="Rectangle 86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Rectangle 87"/>
              <p:cNvSpPr>
                <a:spLocks noChangeArrowheads="1"/>
              </p:cNvSpPr>
              <p:nvPr/>
            </p:nvSpPr>
            <p:spPr bwMode="auto">
              <a:xfrm>
                <a:off x="2400" y="153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Rectangle 88"/>
              <p:cNvSpPr>
                <a:spLocks noChangeArrowheads="1"/>
              </p:cNvSpPr>
              <p:nvPr/>
            </p:nvSpPr>
            <p:spPr bwMode="auto">
              <a:xfrm>
                <a:off x="2400" y="144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5" name="Rectangle 89"/>
              <p:cNvSpPr>
                <a:spLocks noChangeArrowheads="1"/>
              </p:cNvSpPr>
              <p:nvPr/>
            </p:nvSpPr>
            <p:spPr bwMode="auto">
              <a:xfrm>
                <a:off x="2592" y="153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Rectangle 90"/>
              <p:cNvSpPr>
                <a:spLocks noChangeArrowheads="1"/>
              </p:cNvSpPr>
              <p:nvPr/>
            </p:nvSpPr>
            <p:spPr bwMode="auto">
              <a:xfrm>
                <a:off x="2592" y="134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746" name="Line 92"/>
            <p:cNvSpPr>
              <a:spLocks noChangeShapeType="1"/>
            </p:cNvSpPr>
            <p:nvPr/>
          </p:nvSpPr>
          <p:spPr bwMode="auto">
            <a:xfrm flipV="1">
              <a:off x="1920" y="1488"/>
              <a:ext cx="48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32" name="Group 93"/>
          <p:cNvGrpSpPr>
            <a:grpSpLocks/>
          </p:cNvGrpSpPr>
          <p:nvPr/>
        </p:nvGrpSpPr>
        <p:grpSpPr bwMode="auto">
          <a:xfrm>
            <a:off x="2438400" y="2133600"/>
            <a:ext cx="1625600" cy="1752600"/>
            <a:chOff x="1152" y="1344"/>
            <a:chExt cx="768" cy="1104"/>
          </a:xfrm>
        </p:grpSpPr>
        <p:grpSp>
          <p:nvGrpSpPr>
            <p:cNvPr id="30733" name="Group 94"/>
            <p:cNvGrpSpPr>
              <a:grpSpLocks/>
            </p:cNvGrpSpPr>
            <p:nvPr/>
          </p:nvGrpSpPr>
          <p:grpSpPr bwMode="auto">
            <a:xfrm>
              <a:off x="1632" y="1344"/>
              <a:ext cx="288" cy="492"/>
              <a:chOff x="1632" y="1344"/>
              <a:chExt cx="288" cy="492"/>
            </a:xfrm>
          </p:grpSpPr>
          <p:sp>
            <p:nvSpPr>
              <p:cNvPr id="30735" name="Rectangle 95"/>
              <p:cNvSpPr>
                <a:spLocks noChangeArrowheads="1"/>
              </p:cNvSpPr>
              <p:nvPr/>
            </p:nvSpPr>
            <p:spPr bwMode="auto">
              <a:xfrm>
                <a:off x="1632" y="134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6" name="Rectangle 96"/>
              <p:cNvSpPr>
                <a:spLocks noChangeArrowheads="1"/>
              </p:cNvSpPr>
              <p:nvPr/>
            </p:nvSpPr>
            <p:spPr bwMode="auto">
              <a:xfrm>
                <a:off x="1728" y="1344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7" name="Rectangle 97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8" name="Rectangle 98"/>
              <p:cNvSpPr>
                <a:spLocks noChangeArrowheads="1"/>
              </p:cNvSpPr>
              <p:nvPr/>
            </p:nvSpPr>
            <p:spPr bwMode="auto">
              <a:xfrm>
                <a:off x="1728" y="1440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9" name="Rectangle 99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Rectangle 100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Rectangle 101"/>
              <p:cNvSpPr>
                <a:spLocks noChangeArrowheads="1"/>
              </p:cNvSpPr>
              <p:nvPr/>
            </p:nvSpPr>
            <p:spPr bwMode="auto">
              <a:xfrm>
                <a:off x="1632" y="153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2" name="Rectangle 102"/>
              <p:cNvSpPr>
                <a:spLocks noChangeArrowheads="1"/>
              </p:cNvSpPr>
              <p:nvPr/>
            </p:nvSpPr>
            <p:spPr bwMode="auto">
              <a:xfrm>
                <a:off x="1824" y="1536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3" name="Rectangle 103"/>
              <p:cNvSpPr>
                <a:spLocks noChangeArrowheads="1"/>
              </p:cNvSpPr>
              <p:nvPr/>
            </p:nvSpPr>
            <p:spPr bwMode="auto">
              <a:xfrm>
                <a:off x="1824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Text Box 104"/>
              <p:cNvSpPr txBox="1">
                <a:spLocks noChangeArrowheads="1"/>
              </p:cNvSpPr>
              <p:nvPr/>
            </p:nvSpPr>
            <p:spPr bwMode="auto">
              <a:xfrm>
                <a:off x="1680" y="1584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</p:grpSp>
        <p:sp>
          <p:nvSpPr>
            <p:cNvPr id="30734" name="Line 105"/>
            <p:cNvSpPr>
              <a:spLocks noChangeShapeType="1"/>
            </p:cNvSpPr>
            <p:nvPr/>
          </p:nvSpPr>
          <p:spPr bwMode="auto">
            <a:xfrm flipV="1">
              <a:off x="1152" y="1488"/>
              <a:ext cx="48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29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Cutoff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31773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31748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31764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7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438400" y="3886201"/>
            <a:ext cx="1625600" cy="2228850"/>
            <a:chOff x="1152" y="2448"/>
            <a:chExt cx="768" cy="1404"/>
          </a:xfrm>
        </p:grpSpPr>
        <p:grpSp>
          <p:nvGrpSpPr>
            <p:cNvPr id="31752" name="Group 25"/>
            <p:cNvGrpSpPr>
              <a:grpSpLocks/>
            </p:cNvGrpSpPr>
            <p:nvPr/>
          </p:nvGrpSpPr>
          <p:grpSpPr bwMode="auto">
            <a:xfrm>
              <a:off x="1632" y="3360"/>
              <a:ext cx="288" cy="492"/>
              <a:chOff x="1632" y="3360"/>
              <a:chExt cx="288" cy="492"/>
            </a:xfrm>
          </p:grpSpPr>
          <p:sp>
            <p:nvSpPr>
              <p:cNvPr id="31754" name="Rectangle 26"/>
              <p:cNvSpPr>
                <a:spLocks noChangeArrowheads="1"/>
              </p:cNvSpPr>
              <p:nvPr/>
            </p:nvSpPr>
            <p:spPr bwMode="auto">
              <a:xfrm>
                <a:off x="1632" y="336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5" name="Rectangle 2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6" name="Rectangle 28"/>
              <p:cNvSpPr>
                <a:spLocks noChangeArrowheads="1"/>
              </p:cNvSpPr>
              <p:nvPr/>
            </p:nvSpPr>
            <p:spPr bwMode="auto">
              <a:xfrm>
                <a:off x="1632" y="3456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7" name="Rectangle 29"/>
              <p:cNvSpPr>
                <a:spLocks noChangeArrowheads="1"/>
              </p:cNvSpPr>
              <p:nvPr/>
            </p:nvSpPr>
            <p:spPr bwMode="auto">
              <a:xfrm>
                <a:off x="1728" y="3456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8" name="Rectangle 30"/>
              <p:cNvSpPr>
                <a:spLocks noChangeArrowheads="1"/>
              </p:cNvSpPr>
              <p:nvPr/>
            </p:nvSpPr>
            <p:spPr bwMode="auto">
              <a:xfrm>
                <a:off x="1824" y="3456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9" name="Rectangle 31"/>
              <p:cNvSpPr>
                <a:spLocks noChangeArrowheads="1"/>
              </p:cNvSpPr>
              <p:nvPr/>
            </p:nvSpPr>
            <p:spPr bwMode="auto">
              <a:xfrm>
                <a:off x="1632" y="3552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Rectangle 32"/>
              <p:cNvSpPr>
                <a:spLocks noChangeArrowheads="1"/>
              </p:cNvSpPr>
              <p:nvPr/>
            </p:nvSpPr>
            <p:spPr bwMode="auto">
              <a:xfrm>
                <a:off x="1824" y="35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Rectangle 33"/>
              <p:cNvSpPr>
                <a:spLocks noChangeArrowheads="1"/>
              </p:cNvSpPr>
              <p:nvPr/>
            </p:nvSpPr>
            <p:spPr bwMode="auto">
              <a:xfrm>
                <a:off x="1728" y="3552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2" name="Rectangle 34"/>
              <p:cNvSpPr>
                <a:spLocks noChangeArrowheads="1"/>
              </p:cNvSpPr>
              <p:nvPr/>
            </p:nvSpPr>
            <p:spPr bwMode="auto">
              <a:xfrm>
                <a:off x="1824" y="33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3" name="Text Box 35"/>
              <p:cNvSpPr txBox="1">
                <a:spLocks noChangeArrowheads="1"/>
              </p:cNvSpPr>
              <p:nvPr/>
            </p:nvSpPr>
            <p:spPr bwMode="auto">
              <a:xfrm>
                <a:off x="1680" y="3600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</p:grpSp>
        <p:sp>
          <p:nvSpPr>
            <p:cNvPr id="31753" name="Line 36"/>
            <p:cNvSpPr>
              <a:spLocks noChangeShapeType="1"/>
            </p:cNvSpPr>
            <p:nvPr/>
          </p:nvSpPr>
          <p:spPr bwMode="auto">
            <a:xfrm>
              <a:off x="1152" y="2448"/>
              <a:ext cx="4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750" name="Text Box 37"/>
          <p:cNvSpPr txBox="1">
            <a:spLocks noChangeArrowheads="1"/>
          </p:cNvSpPr>
          <p:nvPr/>
        </p:nvSpPr>
        <p:spPr bwMode="auto">
          <a:xfrm>
            <a:off x="5803901" y="1110567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>
                <a:solidFill>
                  <a:srgbClr val="CC6600"/>
                </a:solidFill>
              </a:rPr>
              <a:t>dengan</a:t>
            </a:r>
            <a:r>
              <a:rPr lang="en-US" dirty="0">
                <a:solidFill>
                  <a:srgbClr val="CC6600"/>
                </a:solidFill>
              </a:rPr>
              <a:t> h(N) = </a:t>
            </a:r>
            <a:r>
              <a:rPr lang="en-US" dirty="0" err="1">
                <a:solidFill>
                  <a:srgbClr val="CC6600"/>
                </a:solidFill>
              </a:rPr>
              <a:t>jumlah</a:t>
            </a:r>
            <a:r>
              <a:rPr lang="en-US" dirty="0">
                <a:solidFill>
                  <a:srgbClr val="CC6600"/>
                </a:solidFill>
              </a:rPr>
              <a:t> tile yang </a:t>
            </a:r>
            <a:r>
              <a:rPr lang="en-US" dirty="0" err="1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1751" name="Text Box 38"/>
          <p:cNvSpPr txBox="1">
            <a:spLocks noChangeArrowheads="1"/>
          </p:cNvSpPr>
          <p:nvPr/>
        </p:nvSpPr>
        <p:spPr bwMode="auto">
          <a:xfrm>
            <a:off x="914400" y="4495800"/>
            <a:ext cx="99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Cutoff=5</a:t>
            </a:r>
          </a:p>
        </p:txBody>
      </p:sp>
    </p:spTree>
    <p:extLst>
      <p:ext uri="{BB962C8B-B14F-4D97-AF65-F5344CB8AC3E}">
        <p14:creationId xmlns:p14="http://schemas.microsoft.com/office/powerpoint/2010/main" val="42133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Cutoff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32824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9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0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1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3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32772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32815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3" name="Group 24"/>
          <p:cNvGrpSpPr>
            <a:grpSpLocks/>
          </p:cNvGrpSpPr>
          <p:nvPr/>
        </p:nvGrpSpPr>
        <p:grpSpPr bwMode="auto">
          <a:xfrm>
            <a:off x="2438400" y="3886201"/>
            <a:ext cx="1625600" cy="1009650"/>
            <a:chOff x="1152" y="2448"/>
            <a:chExt cx="768" cy="636"/>
          </a:xfrm>
        </p:grpSpPr>
        <p:grpSp>
          <p:nvGrpSpPr>
            <p:cNvPr id="32803" name="Group 25"/>
            <p:cNvGrpSpPr>
              <a:grpSpLocks/>
            </p:cNvGrpSpPr>
            <p:nvPr/>
          </p:nvGrpSpPr>
          <p:grpSpPr bwMode="auto">
            <a:xfrm>
              <a:off x="1632" y="2592"/>
              <a:ext cx="288" cy="492"/>
              <a:chOff x="1632" y="2592"/>
              <a:chExt cx="288" cy="492"/>
            </a:xfrm>
          </p:grpSpPr>
          <p:sp>
            <p:nvSpPr>
              <p:cNvPr id="32805" name="Rectangle 26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6" name="Rectangle 27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7" name="Rectangle 28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8" name="Rectangle 29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9" name="Rectangle 30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0" name="Rectangle 31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1" name="Rectangle 32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2" name="Rectangle 33"/>
              <p:cNvSpPr>
                <a:spLocks noChangeArrowheads="1"/>
              </p:cNvSpPr>
              <p:nvPr/>
            </p:nvSpPr>
            <p:spPr bwMode="auto">
              <a:xfrm>
                <a:off x="1824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3" name="Rectangle 34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4" name="Text Box 35"/>
              <p:cNvSpPr txBox="1">
                <a:spLocks noChangeArrowheads="1"/>
              </p:cNvSpPr>
              <p:nvPr/>
            </p:nvSpPr>
            <p:spPr bwMode="auto">
              <a:xfrm>
                <a:off x="1680" y="2832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</a:t>
                </a:r>
              </a:p>
            </p:txBody>
          </p:sp>
        </p:grpSp>
        <p:sp>
          <p:nvSpPr>
            <p:cNvPr id="32804" name="Line 36"/>
            <p:cNvSpPr>
              <a:spLocks noChangeShapeType="1"/>
            </p:cNvSpPr>
            <p:nvPr/>
          </p:nvSpPr>
          <p:spPr bwMode="auto">
            <a:xfrm>
              <a:off x="1152" y="244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2774" name="Group 37"/>
          <p:cNvGrpSpPr>
            <a:grpSpLocks/>
          </p:cNvGrpSpPr>
          <p:nvPr/>
        </p:nvGrpSpPr>
        <p:grpSpPr bwMode="auto">
          <a:xfrm>
            <a:off x="2438400" y="3886201"/>
            <a:ext cx="1625600" cy="2228850"/>
            <a:chOff x="1152" y="2448"/>
            <a:chExt cx="768" cy="1404"/>
          </a:xfrm>
        </p:grpSpPr>
        <p:grpSp>
          <p:nvGrpSpPr>
            <p:cNvPr id="32790" name="Group 38"/>
            <p:cNvGrpSpPr>
              <a:grpSpLocks/>
            </p:cNvGrpSpPr>
            <p:nvPr/>
          </p:nvGrpSpPr>
          <p:grpSpPr bwMode="auto">
            <a:xfrm>
              <a:off x="1632" y="3360"/>
              <a:ext cx="288" cy="492"/>
              <a:chOff x="1632" y="3360"/>
              <a:chExt cx="288" cy="492"/>
            </a:xfrm>
          </p:grpSpPr>
          <p:sp>
            <p:nvSpPr>
              <p:cNvPr id="32792" name="Text Box 39"/>
              <p:cNvSpPr txBox="1">
                <a:spLocks noChangeArrowheads="1"/>
              </p:cNvSpPr>
              <p:nvPr/>
            </p:nvSpPr>
            <p:spPr bwMode="auto">
              <a:xfrm>
                <a:off x="1680" y="3600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2793" name="Group 40"/>
              <p:cNvGrpSpPr>
                <a:grpSpLocks/>
              </p:cNvGrpSpPr>
              <p:nvPr/>
            </p:nvGrpSpPr>
            <p:grpSpPr bwMode="auto">
              <a:xfrm>
                <a:off x="1632" y="3360"/>
                <a:ext cx="288" cy="288"/>
                <a:chOff x="1632" y="3360"/>
                <a:chExt cx="288" cy="288"/>
              </a:xfrm>
            </p:grpSpPr>
            <p:sp>
              <p:nvSpPr>
                <p:cNvPr id="32794" name="Rectangle 41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5" name="Rectangle 42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6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7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8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9" name="Rectangle 46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0" name="Rectangle 47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1" name="Rectangle 48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2" name="Rectangle 49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791" name="Line 50"/>
            <p:cNvSpPr>
              <a:spLocks noChangeShapeType="1"/>
            </p:cNvSpPr>
            <p:nvPr/>
          </p:nvSpPr>
          <p:spPr bwMode="auto">
            <a:xfrm>
              <a:off x="1152" y="2448"/>
              <a:ext cx="4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2775" name="Text Box 51"/>
          <p:cNvSpPr txBox="1">
            <a:spLocks noChangeArrowheads="1"/>
          </p:cNvSpPr>
          <p:nvPr/>
        </p:nvSpPr>
        <p:spPr bwMode="auto">
          <a:xfrm>
            <a:off x="5245100" y="990601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>
                <a:solidFill>
                  <a:srgbClr val="CC6600"/>
                </a:solidFill>
              </a:rPr>
              <a:t>dengan</a:t>
            </a:r>
            <a:r>
              <a:rPr lang="en-US" dirty="0">
                <a:solidFill>
                  <a:srgbClr val="CC6600"/>
                </a:solidFill>
              </a:rPr>
              <a:t> h(N) = </a:t>
            </a:r>
            <a:r>
              <a:rPr lang="en-US" dirty="0" err="1">
                <a:solidFill>
                  <a:srgbClr val="CC6600"/>
                </a:solidFill>
              </a:rPr>
              <a:t>jumlah</a:t>
            </a:r>
            <a:r>
              <a:rPr lang="en-US" dirty="0">
                <a:solidFill>
                  <a:srgbClr val="CC6600"/>
                </a:solidFill>
              </a:rPr>
              <a:t> tile yang </a:t>
            </a:r>
            <a:r>
              <a:rPr lang="en-US" dirty="0" err="1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2776" name="Text Box 52"/>
          <p:cNvSpPr txBox="1">
            <a:spLocks noChangeArrowheads="1"/>
          </p:cNvSpPr>
          <p:nvPr/>
        </p:nvSpPr>
        <p:spPr bwMode="auto">
          <a:xfrm>
            <a:off x="914400" y="4495800"/>
            <a:ext cx="99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Cutoff=5</a:t>
            </a:r>
          </a:p>
        </p:txBody>
      </p: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4064000" y="4343401"/>
            <a:ext cx="1625600" cy="1784350"/>
            <a:chOff x="1920" y="2736"/>
            <a:chExt cx="768" cy="1124"/>
          </a:xfrm>
        </p:grpSpPr>
        <p:grpSp>
          <p:nvGrpSpPr>
            <p:cNvPr id="32778" name="Group 54"/>
            <p:cNvGrpSpPr>
              <a:grpSpLocks/>
            </p:cNvGrpSpPr>
            <p:nvPr/>
          </p:nvGrpSpPr>
          <p:grpSpPr bwMode="auto">
            <a:xfrm>
              <a:off x="2400" y="3360"/>
              <a:ext cx="288" cy="500"/>
              <a:chOff x="2400" y="3360"/>
              <a:chExt cx="288" cy="500"/>
            </a:xfrm>
          </p:grpSpPr>
          <p:sp>
            <p:nvSpPr>
              <p:cNvPr id="32780" name="Rectangle 55"/>
              <p:cNvSpPr>
                <a:spLocks noChangeArrowheads="1"/>
              </p:cNvSpPr>
              <p:nvPr/>
            </p:nvSpPr>
            <p:spPr bwMode="auto">
              <a:xfrm>
                <a:off x="2400" y="336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1" name="Rectangle 56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2" name="Rectangle 57"/>
              <p:cNvSpPr>
                <a:spLocks noChangeArrowheads="1"/>
              </p:cNvSpPr>
              <p:nvPr/>
            </p:nvSpPr>
            <p:spPr bwMode="auto">
              <a:xfrm>
                <a:off x="2400" y="3456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3" name="Rectangle 58"/>
              <p:cNvSpPr>
                <a:spLocks noChangeArrowheads="1"/>
              </p:cNvSpPr>
              <p:nvPr/>
            </p:nvSpPr>
            <p:spPr bwMode="auto">
              <a:xfrm>
                <a:off x="2496" y="3552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4" name="Rectangle 59"/>
              <p:cNvSpPr>
                <a:spLocks noChangeArrowheads="1"/>
              </p:cNvSpPr>
              <p:nvPr/>
            </p:nvSpPr>
            <p:spPr bwMode="auto">
              <a:xfrm>
                <a:off x="2496" y="3456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5" name="Rectangle 60"/>
              <p:cNvSpPr>
                <a:spLocks noChangeArrowheads="1"/>
              </p:cNvSpPr>
              <p:nvPr/>
            </p:nvSpPr>
            <p:spPr bwMode="auto">
              <a:xfrm>
                <a:off x="2400" y="3552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6" name="Rectangle 61"/>
              <p:cNvSpPr>
                <a:spLocks noChangeArrowheads="1"/>
              </p:cNvSpPr>
              <p:nvPr/>
            </p:nvSpPr>
            <p:spPr bwMode="auto">
              <a:xfrm>
                <a:off x="2592" y="3456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7" name="Rectangle 62"/>
              <p:cNvSpPr>
                <a:spLocks noChangeArrowheads="1"/>
              </p:cNvSpPr>
              <p:nvPr/>
            </p:nvSpPr>
            <p:spPr bwMode="auto">
              <a:xfrm>
                <a:off x="2592" y="3552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8" name="Rectangle 63"/>
              <p:cNvSpPr>
                <a:spLocks noChangeArrowheads="1"/>
              </p:cNvSpPr>
              <p:nvPr/>
            </p:nvSpPr>
            <p:spPr bwMode="auto">
              <a:xfrm>
                <a:off x="2592" y="33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9" name="Text Box 64"/>
              <p:cNvSpPr txBox="1">
                <a:spLocks noChangeArrowheads="1"/>
              </p:cNvSpPr>
              <p:nvPr/>
            </p:nvSpPr>
            <p:spPr bwMode="auto">
              <a:xfrm>
                <a:off x="2448" y="3608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</p:grpSp>
        <p:sp>
          <p:nvSpPr>
            <p:cNvPr id="32779" name="Line 65"/>
            <p:cNvSpPr>
              <a:spLocks noChangeShapeType="1"/>
            </p:cNvSpPr>
            <p:nvPr/>
          </p:nvSpPr>
          <p:spPr bwMode="auto">
            <a:xfrm>
              <a:off x="1920" y="2736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87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Cutoff 5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33862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3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4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5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6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7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8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9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0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1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33796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33853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4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5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6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7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8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59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0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1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97" name="Group 24"/>
          <p:cNvGrpSpPr>
            <a:grpSpLocks/>
          </p:cNvGrpSpPr>
          <p:nvPr/>
        </p:nvGrpSpPr>
        <p:grpSpPr bwMode="auto">
          <a:xfrm>
            <a:off x="2438400" y="3886201"/>
            <a:ext cx="1625600" cy="1009650"/>
            <a:chOff x="1152" y="2448"/>
            <a:chExt cx="768" cy="636"/>
          </a:xfrm>
        </p:grpSpPr>
        <p:grpSp>
          <p:nvGrpSpPr>
            <p:cNvPr id="33841" name="Group 25"/>
            <p:cNvGrpSpPr>
              <a:grpSpLocks/>
            </p:cNvGrpSpPr>
            <p:nvPr/>
          </p:nvGrpSpPr>
          <p:grpSpPr bwMode="auto">
            <a:xfrm>
              <a:off x="1632" y="2592"/>
              <a:ext cx="288" cy="492"/>
              <a:chOff x="1632" y="2592"/>
              <a:chExt cx="288" cy="492"/>
            </a:xfrm>
          </p:grpSpPr>
          <p:sp>
            <p:nvSpPr>
              <p:cNvPr id="33843" name="Rectangle 26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4" name="Rectangle 27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5" name="Rectangle 28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6" name="Rectangle 29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7" name="Rectangle 30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8" name="Rectangle 31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9" name="Rectangle 32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0" name="Rectangle 33"/>
              <p:cNvSpPr>
                <a:spLocks noChangeArrowheads="1"/>
              </p:cNvSpPr>
              <p:nvPr/>
            </p:nvSpPr>
            <p:spPr bwMode="auto">
              <a:xfrm>
                <a:off x="1824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1" name="Rectangle 34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2" name="Text Box 35"/>
              <p:cNvSpPr txBox="1">
                <a:spLocks noChangeArrowheads="1"/>
              </p:cNvSpPr>
              <p:nvPr/>
            </p:nvSpPr>
            <p:spPr bwMode="auto">
              <a:xfrm>
                <a:off x="1680" y="2832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</a:t>
                </a:r>
              </a:p>
            </p:txBody>
          </p:sp>
        </p:grpSp>
        <p:sp>
          <p:nvSpPr>
            <p:cNvPr id="33842" name="Line 36"/>
            <p:cNvSpPr>
              <a:spLocks noChangeShapeType="1"/>
            </p:cNvSpPr>
            <p:nvPr/>
          </p:nvSpPr>
          <p:spPr bwMode="auto">
            <a:xfrm>
              <a:off x="1152" y="244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3798" name="Group 37"/>
          <p:cNvGrpSpPr>
            <a:grpSpLocks/>
          </p:cNvGrpSpPr>
          <p:nvPr/>
        </p:nvGrpSpPr>
        <p:grpSpPr bwMode="auto">
          <a:xfrm>
            <a:off x="2438400" y="3886201"/>
            <a:ext cx="1625600" cy="2228850"/>
            <a:chOff x="1152" y="2448"/>
            <a:chExt cx="768" cy="1404"/>
          </a:xfrm>
        </p:grpSpPr>
        <p:grpSp>
          <p:nvGrpSpPr>
            <p:cNvPr id="33828" name="Group 38"/>
            <p:cNvGrpSpPr>
              <a:grpSpLocks/>
            </p:cNvGrpSpPr>
            <p:nvPr/>
          </p:nvGrpSpPr>
          <p:grpSpPr bwMode="auto">
            <a:xfrm>
              <a:off x="1632" y="3360"/>
              <a:ext cx="288" cy="492"/>
              <a:chOff x="1632" y="3360"/>
              <a:chExt cx="288" cy="492"/>
            </a:xfrm>
          </p:grpSpPr>
          <p:sp>
            <p:nvSpPr>
              <p:cNvPr id="33830" name="Text Box 39"/>
              <p:cNvSpPr txBox="1">
                <a:spLocks noChangeArrowheads="1"/>
              </p:cNvSpPr>
              <p:nvPr/>
            </p:nvSpPr>
            <p:spPr bwMode="auto">
              <a:xfrm>
                <a:off x="1680" y="3600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3831" name="Group 40"/>
              <p:cNvGrpSpPr>
                <a:grpSpLocks/>
              </p:cNvGrpSpPr>
              <p:nvPr/>
            </p:nvGrpSpPr>
            <p:grpSpPr bwMode="auto">
              <a:xfrm>
                <a:off x="1632" y="3360"/>
                <a:ext cx="288" cy="288"/>
                <a:chOff x="1632" y="3360"/>
                <a:chExt cx="288" cy="288"/>
              </a:xfrm>
            </p:grpSpPr>
            <p:sp>
              <p:nvSpPr>
                <p:cNvPr id="33832" name="Rectangle 41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3" name="Rectangle 42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4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5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6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7" name="Rectangle 46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8" name="Rectangle 47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39" name="Rectangle 48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40" name="Rectangle 49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829" name="Line 50"/>
            <p:cNvSpPr>
              <a:spLocks noChangeShapeType="1"/>
            </p:cNvSpPr>
            <p:nvPr/>
          </p:nvSpPr>
          <p:spPr bwMode="auto">
            <a:xfrm>
              <a:off x="1152" y="2448"/>
              <a:ext cx="4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3799" name="Text Box 51"/>
          <p:cNvSpPr txBox="1">
            <a:spLocks noChangeArrowheads="1"/>
          </p:cNvSpPr>
          <p:nvPr/>
        </p:nvSpPr>
        <p:spPr bwMode="auto">
          <a:xfrm>
            <a:off x="5513916" y="1085166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>
                <a:solidFill>
                  <a:srgbClr val="CC6600"/>
                </a:solidFill>
              </a:rPr>
              <a:t>dengan</a:t>
            </a:r>
            <a:r>
              <a:rPr lang="en-US" dirty="0">
                <a:solidFill>
                  <a:srgbClr val="CC6600"/>
                </a:solidFill>
              </a:rPr>
              <a:t> h(N) = </a:t>
            </a:r>
            <a:r>
              <a:rPr lang="en-US" dirty="0" err="1">
                <a:solidFill>
                  <a:srgbClr val="CC6600"/>
                </a:solidFill>
              </a:rPr>
              <a:t>jumlah</a:t>
            </a:r>
            <a:r>
              <a:rPr lang="en-US" dirty="0">
                <a:solidFill>
                  <a:srgbClr val="CC6600"/>
                </a:solidFill>
              </a:rPr>
              <a:t> tile yang </a:t>
            </a:r>
            <a:r>
              <a:rPr lang="en-US" dirty="0" err="1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3800" name="Text Box 52"/>
          <p:cNvSpPr txBox="1">
            <a:spLocks noChangeArrowheads="1"/>
          </p:cNvSpPr>
          <p:nvPr/>
        </p:nvSpPr>
        <p:spPr bwMode="auto">
          <a:xfrm>
            <a:off x="914400" y="4495800"/>
            <a:ext cx="99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Cutoff=5</a:t>
            </a:r>
          </a:p>
        </p:txBody>
      </p:sp>
      <p:grpSp>
        <p:nvGrpSpPr>
          <p:cNvPr id="33801" name="Group 53"/>
          <p:cNvGrpSpPr>
            <a:grpSpLocks/>
          </p:cNvGrpSpPr>
          <p:nvPr/>
        </p:nvGrpSpPr>
        <p:grpSpPr bwMode="auto">
          <a:xfrm>
            <a:off x="4064000" y="4343401"/>
            <a:ext cx="1625600" cy="1784350"/>
            <a:chOff x="1920" y="2736"/>
            <a:chExt cx="768" cy="1124"/>
          </a:xfrm>
        </p:grpSpPr>
        <p:grpSp>
          <p:nvGrpSpPr>
            <p:cNvPr id="33815" name="Group 54"/>
            <p:cNvGrpSpPr>
              <a:grpSpLocks/>
            </p:cNvGrpSpPr>
            <p:nvPr/>
          </p:nvGrpSpPr>
          <p:grpSpPr bwMode="auto">
            <a:xfrm>
              <a:off x="2400" y="3360"/>
              <a:ext cx="288" cy="500"/>
              <a:chOff x="2400" y="3360"/>
              <a:chExt cx="288" cy="500"/>
            </a:xfrm>
          </p:grpSpPr>
          <p:sp>
            <p:nvSpPr>
              <p:cNvPr id="33817" name="Text Box 55"/>
              <p:cNvSpPr txBox="1">
                <a:spLocks noChangeArrowheads="1"/>
              </p:cNvSpPr>
              <p:nvPr/>
            </p:nvSpPr>
            <p:spPr bwMode="auto">
              <a:xfrm>
                <a:off x="2448" y="3608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3818" name="Group 56"/>
              <p:cNvGrpSpPr>
                <a:grpSpLocks/>
              </p:cNvGrpSpPr>
              <p:nvPr/>
            </p:nvGrpSpPr>
            <p:grpSpPr bwMode="auto">
              <a:xfrm>
                <a:off x="2400" y="3360"/>
                <a:ext cx="288" cy="288"/>
                <a:chOff x="2400" y="3360"/>
                <a:chExt cx="288" cy="288"/>
              </a:xfrm>
            </p:grpSpPr>
            <p:sp>
              <p:nvSpPr>
                <p:cNvPr id="33819" name="Rectangle 57"/>
                <p:cNvSpPr>
                  <a:spLocks noChangeArrowheads="1"/>
                </p:cNvSpPr>
                <p:nvPr/>
              </p:nvSpPr>
              <p:spPr bwMode="auto">
                <a:xfrm>
                  <a:off x="2400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0" name="Rectangle 58"/>
                <p:cNvSpPr>
                  <a:spLocks noChangeArrowheads="1"/>
                </p:cNvSpPr>
                <p:nvPr/>
              </p:nvSpPr>
              <p:spPr bwMode="auto">
                <a:xfrm>
                  <a:off x="2496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1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0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2" name="Rectangle 60"/>
                <p:cNvSpPr>
                  <a:spLocks noChangeArrowheads="1"/>
                </p:cNvSpPr>
                <p:nvPr/>
              </p:nvSpPr>
              <p:spPr bwMode="auto">
                <a:xfrm>
                  <a:off x="2496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3" name="Rectangle 61"/>
                <p:cNvSpPr>
                  <a:spLocks noChangeArrowheads="1"/>
                </p:cNvSpPr>
                <p:nvPr/>
              </p:nvSpPr>
              <p:spPr bwMode="auto">
                <a:xfrm>
                  <a:off x="2496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4" name="Rectangle 62"/>
                <p:cNvSpPr>
                  <a:spLocks noChangeArrowheads="1"/>
                </p:cNvSpPr>
                <p:nvPr/>
              </p:nvSpPr>
              <p:spPr bwMode="auto">
                <a:xfrm>
                  <a:off x="2400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5" name="Rectangle 63"/>
                <p:cNvSpPr>
                  <a:spLocks noChangeArrowheads="1"/>
                </p:cNvSpPr>
                <p:nvPr/>
              </p:nvSpPr>
              <p:spPr bwMode="auto">
                <a:xfrm>
                  <a:off x="259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6" name="Rectangle 64"/>
                <p:cNvSpPr>
                  <a:spLocks noChangeArrowheads="1"/>
                </p:cNvSpPr>
                <p:nvPr/>
              </p:nvSpPr>
              <p:spPr bwMode="auto">
                <a:xfrm>
                  <a:off x="259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27" name="Rectangle 65"/>
                <p:cNvSpPr>
                  <a:spLocks noChangeArrowheads="1"/>
                </p:cNvSpPr>
                <p:nvPr/>
              </p:nvSpPr>
              <p:spPr bwMode="auto">
                <a:xfrm>
                  <a:off x="259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3816" name="Line 66"/>
            <p:cNvSpPr>
              <a:spLocks noChangeShapeType="1"/>
            </p:cNvSpPr>
            <p:nvPr/>
          </p:nvSpPr>
          <p:spPr bwMode="auto">
            <a:xfrm>
              <a:off x="1920" y="2736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3802" name="Group 67"/>
          <p:cNvGrpSpPr>
            <a:grpSpLocks/>
          </p:cNvGrpSpPr>
          <p:nvPr/>
        </p:nvGrpSpPr>
        <p:grpSpPr bwMode="auto">
          <a:xfrm>
            <a:off x="4064000" y="4114800"/>
            <a:ext cx="1625600" cy="779463"/>
            <a:chOff x="1920" y="2592"/>
            <a:chExt cx="768" cy="491"/>
          </a:xfrm>
        </p:grpSpPr>
        <p:grpSp>
          <p:nvGrpSpPr>
            <p:cNvPr id="33803" name="Group 68"/>
            <p:cNvGrpSpPr>
              <a:grpSpLocks/>
            </p:cNvGrpSpPr>
            <p:nvPr/>
          </p:nvGrpSpPr>
          <p:grpSpPr bwMode="auto">
            <a:xfrm>
              <a:off x="2400" y="2592"/>
              <a:ext cx="288" cy="491"/>
              <a:chOff x="2400" y="2592"/>
              <a:chExt cx="288" cy="491"/>
            </a:xfrm>
          </p:grpSpPr>
          <p:sp>
            <p:nvSpPr>
              <p:cNvPr id="33805" name="Rectangle 69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6" name="Rectangle 70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7" name="Rectangle 71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8" name="Rectangle 72"/>
              <p:cNvSpPr>
                <a:spLocks noChangeArrowheads="1"/>
              </p:cNvSpPr>
              <p:nvPr/>
            </p:nvSpPr>
            <p:spPr bwMode="auto">
              <a:xfrm>
                <a:off x="2496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9" name="Rectangle 73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0" name="Rectangle 74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1" name="Rectangle 75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2" name="Rectangle 76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3" name="Rectangle 77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4" name="Text Box 78"/>
              <p:cNvSpPr txBox="1">
                <a:spLocks noChangeArrowheads="1"/>
              </p:cNvSpPr>
              <p:nvPr/>
            </p:nvSpPr>
            <p:spPr bwMode="auto">
              <a:xfrm>
                <a:off x="2456" y="283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33804" name="Line 79"/>
            <p:cNvSpPr>
              <a:spLocks noChangeShapeType="1"/>
            </p:cNvSpPr>
            <p:nvPr/>
          </p:nvSpPr>
          <p:spPr bwMode="auto">
            <a:xfrm>
              <a:off x="1920" y="27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67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Cutoff 5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34898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9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0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1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2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3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4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5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6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34820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34889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0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1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2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5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6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7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1" name="Group 24"/>
          <p:cNvGrpSpPr>
            <a:grpSpLocks/>
          </p:cNvGrpSpPr>
          <p:nvPr/>
        </p:nvGrpSpPr>
        <p:grpSpPr bwMode="auto">
          <a:xfrm>
            <a:off x="2438400" y="3886201"/>
            <a:ext cx="1625600" cy="1009650"/>
            <a:chOff x="1152" y="2448"/>
            <a:chExt cx="768" cy="636"/>
          </a:xfrm>
        </p:grpSpPr>
        <p:grpSp>
          <p:nvGrpSpPr>
            <p:cNvPr id="34877" name="Group 25"/>
            <p:cNvGrpSpPr>
              <a:grpSpLocks/>
            </p:cNvGrpSpPr>
            <p:nvPr/>
          </p:nvGrpSpPr>
          <p:grpSpPr bwMode="auto">
            <a:xfrm>
              <a:off x="1632" y="2592"/>
              <a:ext cx="288" cy="492"/>
              <a:chOff x="1632" y="2592"/>
              <a:chExt cx="288" cy="492"/>
            </a:xfrm>
          </p:grpSpPr>
          <p:sp>
            <p:nvSpPr>
              <p:cNvPr id="34879" name="Rectangle 26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0" name="Rectangle 27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1" name="Rectangle 28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2" name="Rectangle 29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3" name="Rectangle 30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4" name="Rectangle 31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5" name="Rectangle 32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6" name="Rectangle 33"/>
              <p:cNvSpPr>
                <a:spLocks noChangeArrowheads="1"/>
              </p:cNvSpPr>
              <p:nvPr/>
            </p:nvSpPr>
            <p:spPr bwMode="auto">
              <a:xfrm>
                <a:off x="1824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7" name="Rectangle 34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8" name="Text Box 35"/>
              <p:cNvSpPr txBox="1">
                <a:spLocks noChangeArrowheads="1"/>
              </p:cNvSpPr>
              <p:nvPr/>
            </p:nvSpPr>
            <p:spPr bwMode="auto">
              <a:xfrm>
                <a:off x="1680" y="2832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</a:t>
                </a:r>
              </a:p>
            </p:txBody>
          </p:sp>
        </p:grpSp>
        <p:sp>
          <p:nvSpPr>
            <p:cNvPr id="34878" name="Line 36"/>
            <p:cNvSpPr>
              <a:spLocks noChangeShapeType="1"/>
            </p:cNvSpPr>
            <p:nvPr/>
          </p:nvSpPr>
          <p:spPr bwMode="auto">
            <a:xfrm>
              <a:off x="1152" y="244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4822" name="Group 37"/>
          <p:cNvGrpSpPr>
            <a:grpSpLocks/>
          </p:cNvGrpSpPr>
          <p:nvPr/>
        </p:nvGrpSpPr>
        <p:grpSpPr bwMode="auto">
          <a:xfrm>
            <a:off x="2438400" y="3886201"/>
            <a:ext cx="1625600" cy="2228850"/>
            <a:chOff x="1152" y="2448"/>
            <a:chExt cx="768" cy="1404"/>
          </a:xfrm>
        </p:grpSpPr>
        <p:grpSp>
          <p:nvGrpSpPr>
            <p:cNvPr id="34864" name="Group 38"/>
            <p:cNvGrpSpPr>
              <a:grpSpLocks/>
            </p:cNvGrpSpPr>
            <p:nvPr/>
          </p:nvGrpSpPr>
          <p:grpSpPr bwMode="auto">
            <a:xfrm>
              <a:off x="1632" y="3360"/>
              <a:ext cx="288" cy="492"/>
              <a:chOff x="1632" y="3360"/>
              <a:chExt cx="288" cy="492"/>
            </a:xfrm>
          </p:grpSpPr>
          <p:sp>
            <p:nvSpPr>
              <p:cNvPr id="34866" name="Text Box 39"/>
              <p:cNvSpPr txBox="1">
                <a:spLocks noChangeArrowheads="1"/>
              </p:cNvSpPr>
              <p:nvPr/>
            </p:nvSpPr>
            <p:spPr bwMode="auto">
              <a:xfrm>
                <a:off x="1680" y="3600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4867" name="Group 40"/>
              <p:cNvGrpSpPr>
                <a:grpSpLocks/>
              </p:cNvGrpSpPr>
              <p:nvPr/>
            </p:nvGrpSpPr>
            <p:grpSpPr bwMode="auto">
              <a:xfrm>
                <a:off x="1632" y="3360"/>
                <a:ext cx="288" cy="288"/>
                <a:chOff x="1632" y="3360"/>
                <a:chExt cx="288" cy="288"/>
              </a:xfrm>
            </p:grpSpPr>
            <p:sp>
              <p:nvSpPr>
                <p:cNvPr id="34868" name="Rectangle 41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9" name="Rectangle 42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0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1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2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3" name="Rectangle 46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4" name="Rectangle 47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5" name="Rectangle 48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76" name="Rectangle 49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4865" name="Line 50"/>
            <p:cNvSpPr>
              <a:spLocks noChangeShapeType="1"/>
            </p:cNvSpPr>
            <p:nvPr/>
          </p:nvSpPr>
          <p:spPr bwMode="auto">
            <a:xfrm>
              <a:off x="1152" y="2448"/>
              <a:ext cx="4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4823" name="Text Box 51"/>
          <p:cNvSpPr txBox="1">
            <a:spLocks noChangeArrowheads="1"/>
          </p:cNvSpPr>
          <p:nvPr/>
        </p:nvSpPr>
        <p:spPr bwMode="auto">
          <a:xfrm>
            <a:off x="5588000" y="1123267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>
                <a:solidFill>
                  <a:srgbClr val="CC6600"/>
                </a:solidFill>
              </a:rPr>
              <a:t>dengan</a:t>
            </a:r>
            <a:r>
              <a:rPr lang="en-US" dirty="0">
                <a:solidFill>
                  <a:srgbClr val="CC6600"/>
                </a:solidFill>
              </a:rPr>
              <a:t> h(N) = </a:t>
            </a:r>
            <a:r>
              <a:rPr lang="en-US" dirty="0" err="1">
                <a:solidFill>
                  <a:srgbClr val="CC6600"/>
                </a:solidFill>
              </a:rPr>
              <a:t>jumlah</a:t>
            </a:r>
            <a:r>
              <a:rPr lang="en-US" dirty="0">
                <a:solidFill>
                  <a:srgbClr val="CC6600"/>
                </a:solidFill>
              </a:rPr>
              <a:t> tile yang </a:t>
            </a:r>
            <a:r>
              <a:rPr lang="en-US" dirty="0" err="1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4824" name="Text Box 52"/>
          <p:cNvSpPr txBox="1">
            <a:spLocks noChangeArrowheads="1"/>
          </p:cNvSpPr>
          <p:nvPr/>
        </p:nvSpPr>
        <p:spPr bwMode="auto">
          <a:xfrm>
            <a:off x="914400" y="4495800"/>
            <a:ext cx="99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Cutoff=5</a:t>
            </a:r>
          </a:p>
        </p:txBody>
      </p:sp>
      <p:grpSp>
        <p:nvGrpSpPr>
          <p:cNvPr id="34825" name="Group 53"/>
          <p:cNvGrpSpPr>
            <a:grpSpLocks/>
          </p:cNvGrpSpPr>
          <p:nvPr/>
        </p:nvGrpSpPr>
        <p:grpSpPr bwMode="auto">
          <a:xfrm>
            <a:off x="4064000" y="4343401"/>
            <a:ext cx="1625600" cy="1784350"/>
            <a:chOff x="1920" y="2736"/>
            <a:chExt cx="768" cy="1124"/>
          </a:xfrm>
        </p:grpSpPr>
        <p:grpSp>
          <p:nvGrpSpPr>
            <p:cNvPr id="34851" name="Group 54"/>
            <p:cNvGrpSpPr>
              <a:grpSpLocks/>
            </p:cNvGrpSpPr>
            <p:nvPr/>
          </p:nvGrpSpPr>
          <p:grpSpPr bwMode="auto">
            <a:xfrm>
              <a:off x="2400" y="3360"/>
              <a:ext cx="288" cy="500"/>
              <a:chOff x="2400" y="3360"/>
              <a:chExt cx="288" cy="500"/>
            </a:xfrm>
          </p:grpSpPr>
          <p:sp>
            <p:nvSpPr>
              <p:cNvPr id="34853" name="Text Box 55"/>
              <p:cNvSpPr txBox="1">
                <a:spLocks noChangeArrowheads="1"/>
              </p:cNvSpPr>
              <p:nvPr/>
            </p:nvSpPr>
            <p:spPr bwMode="auto">
              <a:xfrm>
                <a:off x="2448" y="3608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4854" name="Group 56"/>
              <p:cNvGrpSpPr>
                <a:grpSpLocks/>
              </p:cNvGrpSpPr>
              <p:nvPr/>
            </p:nvGrpSpPr>
            <p:grpSpPr bwMode="auto">
              <a:xfrm>
                <a:off x="2400" y="3360"/>
                <a:ext cx="288" cy="288"/>
                <a:chOff x="2400" y="3360"/>
                <a:chExt cx="288" cy="288"/>
              </a:xfrm>
            </p:grpSpPr>
            <p:sp>
              <p:nvSpPr>
                <p:cNvPr id="34855" name="Rectangle 57"/>
                <p:cNvSpPr>
                  <a:spLocks noChangeArrowheads="1"/>
                </p:cNvSpPr>
                <p:nvPr/>
              </p:nvSpPr>
              <p:spPr bwMode="auto">
                <a:xfrm>
                  <a:off x="2400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6" name="Rectangle 58"/>
                <p:cNvSpPr>
                  <a:spLocks noChangeArrowheads="1"/>
                </p:cNvSpPr>
                <p:nvPr/>
              </p:nvSpPr>
              <p:spPr bwMode="auto">
                <a:xfrm>
                  <a:off x="2496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7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0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8" name="Rectangle 60"/>
                <p:cNvSpPr>
                  <a:spLocks noChangeArrowheads="1"/>
                </p:cNvSpPr>
                <p:nvPr/>
              </p:nvSpPr>
              <p:spPr bwMode="auto">
                <a:xfrm>
                  <a:off x="2496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59" name="Rectangle 61"/>
                <p:cNvSpPr>
                  <a:spLocks noChangeArrowheads="1"/>
                </p:cNvSpPr>
                <p:nvPr/>
              </p:nvSpPr>
              <p:spPr bwMode="auto">
                <a:xfrm>
                  <a:off x="2496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0" name="Rectangle 62"/>
                <p:cNvSpPr>
                  <a:spLocks noChangeArrowheads="1"/>
                </p:cNvSpPr>
                <p:nvPr/>
              </p:nvSpPr>
              <p:spPr bwMode="auto">
                <a:xfrm>
                  <a:off x="2400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1" name="Rectangle 63"/>
                <p:cNvSpPr>
                  <a:spLocks noChangeArrowheads="1"/>
                </p:cNvSpPr>
                <p:nvPr/>
              </p:nvSpPr>
              <p:spPr bwMode="auto">
                <a:xfrm>
                  <a:off x="259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2" name="Rectangle 64"/>
                <p:cNvSpPr>
                  <a:spLocks noChangeArrowheads="1"/>
                </p:cNvSpPr>
                <p:nvPr/>
              </p:nvSpPr>
              <p:spPr bwMode="auto">
                <a:xfrm>
                  <a:off x="259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3" name="Rectangle 65"/>
                <p:cNvSpPr>
                  <a:spLocks noChangeArrowheads="1"/>
                </p:cNvSpPr>
                <p:nvPr/>
              </p:nvSpPr>
              <p:spPr bwMode="auto">
                <a:xfrm>
                  <a:off x="259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4852" name="Line 66"/>
            <p:cNvSpPr>
              <a:spLocks noChangeShapeType="1"/>
            </p:cNvSpPr>
            <p:nvPr/>
          </p:nvSpPr>
          <p:spPr bwMode="auto">
            <a:xfrm>
              <a:off x="1920" y="2736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4826" name="Group 67"/>
          <p:cNvGrpSpPr>
            <a:grpSpLocks/>
          </p:cNvGrpSpPr>
          <p:nvPr/>
        </p:nvGrpSpPr>
        <p:grpSpPr bwMode="auto">
          <a:xfrm>
            <a:off x="4064000" y="4114800"/>
            <a:ext cx="1625600" cy="779463"/>
            <a:chOff x="1920" y="2592"/>
            <a:chExt cx="768" cy="491"/>
          </a:xfrm>
        </p:grpSpPr>
        <p:grpSp>
          <p:nvGrpSpPr>
            <p:cNvPr id="34839" name="Group 68"/>
            <p:cNvGrpSpPr>
              <a:grpSpLocks/>
            </p:cNvGrpSpPr>
            <p:nvPr/>
          </p:nvGrpSpPr>
          <p:grpSpPr bwMode="auto">
            <a:xfrm>
              <a:off x="2400" y="2592"/>
              <a:ext cx="288" cy="491"/>
              <a:chOff x="2400" y="2592"/>
              <a:chExt cx="288" cy="491"/>
            </a:xfrm>
          </p:grpSpPr>
          <p:sp>
            <p:nvSpPr>
              <p:cNvPr id="34841" name="Rectangle 69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2" name="Rectangle 70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3" name="Rectangle 71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4" name="Rectangle 72"/>
              <p:cNvSpPr>
                <a:spLocks noChangeArrowheads="1"/>
              </p:cNvSpPr>
              <p:nvPr/>
            </p:nvSpPr>
            <p:spPr bwMode="auto">
              <a:xfrm>
                <a:off x="2496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5" name="Rectangle 73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6" name="Rectangle 74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7" name="Rectangle 75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8" name="Rectangle 76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9" name="Rectangle 77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Text Box 78"/>
              <p:cNvSpPr txBox="1">
                <a:spLocks noChangeArrowheads="1"/>
              </p:cNvSpPr>
              <p:nvPr/>
            </p:nvSpPr>
            <p:spPr bwMode="auto">
              <a:xfrm>
                <a:off x="2456" y="283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34840" name="Line 79"/>
            <p:cNvSpPr>
              <a:spLocks noChangeShapeType="1"/>
            </p:cNvSpPr>
            <p:nvPr/>
          </p:nvSpPr>
          <p:spPr bwMode="auto">
            <a:xfrm>
              <a:off x="1920" y="27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4827" name="Group 82"/>
          <p:cNvGrpSpPr>
            <a:grpSpLocks/>
          </p:cNvGrpSpPr>
          <p:nvPr/>
        </p:nvGrpSpPr>
        <p:grpSpPr bwMode="auto">
          <a:xfrm>
            <a:off x="6705600" y="4648200"/>
            <a:ext cx="609600" cy="779463"/>
            <a:chOff x="3168" y="2928"/>
            <a:chExt cx="288" cy="491"/>
          </a:xfrm>
        </p:grpSpPr>
        <p:sp>
          <p:nvSpPr>
            <p:cNvPr id="34830" name="Rectangle 83"/>
            <p:cNvSpPr>
              <a:spLocks noChangeArrowheads="1"/>
            </p:cNvSpPr>
            <p:nvPr/>
          </p:nvSpPr>
          <p:spPr bwMode="auto">
            <a:xfrm>
              <a:off x="3168" y="292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Rectangle 84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Rectangle 85"/>
            <p:cNvSpPr>
              <a:spLocks noChangeArrowheads="1"/>
            </p:cNvSpPr>
            <p:nvPr/>
          </p:nvSpPr>
          <p:spPr bwMode="auto">
            <a:xfrm>
              <a:off x="3168" y="3024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Rectangle 86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Rectangle 87"/>
            <p:cNvSpPr>
              <a:spLocks noChangeArrowheads="1"/>
            </p:cNvSpPr>
            <p:nvPr/>
          </p:nvSpPr>
          <p:spPr bwMode="auto">
            <a:xfrm>
              <a:off x="3168" y="312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Rectangle 89"/>
            <p:cNvSpPr>
              <a:spLocks noChangeArrowheads="1"/>
            </p:cNvSpPr>
            <p:nvPr/>
          </p:nvSpPr>
          <p:spPr bwMode="auto">
            <a:xfrm>
              <a:off x="3360" y="312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Rectangle 90"/>
            <p:cNvSpPr>
              <a:spLocks noChangeArrowheads="1"/>
            </p:cNvSpPr>
            <p:nvPr/>
          </p:nvSpPr>
          <p:spPr bwMode="auto">
            <a:xfrm>
              <a:off x="3264" y="29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Text Box 91"/>
            <p:cNvSpPr txBox="1">
              <a:spLocks noChangeArrowheads="1"/>
            </p:cNvSpPr>
            <p:nvPr/>
          </p:nvSpPr>
          <p:spPr bwMode="auto">
            <a:xfrm>
              <a:off x="3224" y="3167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</p:grpSp>
      <p:sp>
        <p:nvSpPr>
          <p:cNvPr id="34828" name="Rectangle 104"/>
          <p:cNvSpPr>
            <a:spLocks noChangeArrowheads="1"/>
          </p:cNvSpPr>
          <p:nvPr/>
        </p:nvSpPr>
        <p:spPr bwMode="auto">
          <a:xfrm>
            <a:off x="6908800" y="4953000"/>
            <a:ext cx="2032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07"/>
          <p:cNvSpPr>
            <a:spLocks noChangeShapeType="1"/>
          </p:cNvSpPr>
          <p:nvPr/>
        </p:nvSpPr>
        <p:spPr bwMode="auto">
          <a:xfrm>
            <a:off x="5689600" y="4343400"/>
            <a:ext cx="1016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Cutoff 5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35936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7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8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9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0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1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2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3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4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5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35844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35927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8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29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0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1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2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3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4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35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24"/>
          <p:cNvGrpSpPr>
            <a:grpSpLocks/>
          </p:cNvGrpSpPr>
          <p:nvPr/>
        </p:nvGrpSpPr>
        <p:grpSpPr bwMode="auto">
          <a:xfrm>
            <a:off x="2438400" y="3886201"/>
            <a:ext cx="1625600" cy="1009650"/>
            <a:chOff x="1152" y="2448"/>
            <a:chExt cx="768" cy="636"/>
          </a:xfrm>
        </p:grpSpPr>
        <p:grpSp>
          <p:nvGrpSpPr>
            <p:cNvPr id="35915" name="Group 25"/>
            <p:cNvGrpSpPr>
              <a:grpSpLocks/>
            </p:cNvGrpSpPr>
            <p:nvPr/>
          </p:nvGrpSpPr>
          <p:grpSpPr bwMode="auto">
            <a:xfrm>
              <a:off x="1632" y="2592"/>
              <a:ext cx="288" cy="492"/>
              <a:chOff x="1632" y="2592"/>
              <a:chExt cx="288" cy="492"/>
            </a:xfrm>
          </p:grpSpPr>
          <p:sp>
            <p:nvSpPr>
              <p:cNvPr id="35917" name="Rectangle 26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8" name="Rectangle 27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19" name="Rectangle 28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0" name="Rectangle 29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1" name="Rectangle 30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2" name="Rectangle 31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3" name="Rectangle 32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4" name="Rectangle 33"/>
              <p:cNvSpPr>
                <a:spLocks noChangeArrowheads="1"/>
              </p:cNvSpPr>
              <p:nvPr/>
            </p:nvSpPr>
            <p:spPr bwMode="auto">
              <a:xfrm>
                <a:off x="1824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5" name="Rectangle 34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26" name="Text Box 35"/>
              <p:cNvSpPr txBox="1">
                <a:spLocks noChangeArrowheads="1"/>
              </p:cNvSpPr>
              <p:nvPr/>
            </p:nvSpPr>
            <p:spPr bwMode="auto">
              <a:xfrm>
                <a:off x="1680" y="2832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</a:t>
                </a:r>
              </a:p>
            </p:txBody>
          </p:sp>
        </p:grpSp>
        <p:sp>
          <p:nvSpPr>
            <p:cNvPr id="35916" name="Line 36"/>
            <p:cNvSpPr>
              <a:spLocks noChangeShapeType="1"/>
            </p:cNvSpPr>
            <p:nvPr/>
          </p:nvSpPr>
          <p:spPr bwMode="auto">
            <a:xfrm>
              <a:off x="1152" y="244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46" name="Group 37"/>
          <p:cNvGrpSpPr>
            <a:grpSpLocks/>
          </p:cNvGrpSpPr>
          <p:nvPr/>
        </p:nvGrpSpPr>
        <p:grpSpPr bwMode="auto">
          <a:xfrm>
            <a:off x="2438400" y="3886201"/>
            <a:ext cx="1625600" cy="2228850"/>
            <a:chOff x="1152" y="2448"/>
            <a:chExt cx="768" cy="1404"/>
          </a:xfrm>
        </p:grpSpPr>
        <p:grpSp>
          <p:nvGrpSpPr>
            <p:cNvPr id="35902" name="Group 38"/>
            <p:cNvGrpSpPr>
              <a:grpSpLocks/>
            </p:cNvGrpSpPr>
            <p:nvPr/>
          </p:nvGrpSpPr>
          <p:grpSpPr bwMode="auto">
            <a:xfrm>
              <a:off x="1632" y="3360"/>
              <a:ext cx="288" cy="492"/>
              <a:chOff x="1632" y="3360"/>
              <a:chExt cx="288" cy="492"/>
            </a:xfrm>
          </p:grpSpPr>
          <p:sp>
            <p:nvSpPr>
              <p:cNvPr id="35904" name="Text Box 39"/>
              <p:cNvSpPr txBox="1">
                <a:spLocks noChangeArrowheads="1"/>
              </p:cNvSpPr>
              <p:nvPr/>
            </p:nvSpPr>
            <p:spPr bwMode="auto">
              <a:xfrm>
                <a:off x="1680" y="3600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5905" name="Group 40"/>
              <p:cNvGrpSpPr>
                <a:grpSpLocks/>
              </p:cNvGrpSpPr>
              <p:nvPr/>
            </p:nvGrpSpPr>
            <p:grpSpPr bwMode="auto">
              <a:xfrm>
                <a:off x="1632" y="3360"/>
                <a:ext cx="288" cy="288"/>
                <a:chOff x="1632" y="3360"/>
                <a:chExt cx="288" cy="288"/>
              </a:xfrm>
            </p:grpSpPr>
            <p:sp>
              <p:nvSpPr>
                <p:cNvPr id="35906" name="Rectangle 41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07" name="Rectangle 42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08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09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10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11" name="Rectangle 46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12" name="Rectangle 47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13" name="Rectangle 48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14" name="Rectangle 49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5903" name="Line 50"/>
            <p:cNvSpPr>
              <a:spLocks noChangeShapeType="1"/>
            </p:cNvSpPr>
            <p:nvPr/>
          </p:nvSpPr>
          <p:spPr bwMode="auto">
            <a:xfrm>
              <a:off x="1152" y="2448"/>
              <a:ext cx="4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47" name="Text Box 51"/>
          <p:cNvSpPr txBox="1">
            <a:spLocks noChangeArrowheads="1"/>
          </p:cNvSpPr>
          <p:nvPr/>
        </p:nvSpPr>
        <p:spPr bwMode="auto">
          <a:xfrm>
            <a:off x="5588000" y="977901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>
                <a:solidFill>
                  <a:srgbClr val="CC6600"/>
                </a:solidFill>
              </a:rPr>
              <a:t>dengan</a:t>
            </a:r>
            <a:r>
              <a:rPr lang="en-US" dirty="0">
                <a:solidFill>
                  <a:srgbClr val="CC6600"/>
                </a:solidFill>
              </a:rPr>
              <a:t> h(N) = </a:t>
            </a:r>
            <a:r>
              <a:rPr lang="en-US" dirty="0" err="1">
                <a:solidFill>
                  <a:srgbClr val="CC6600"/>
                </a:solidFill>
              </a:rPr>
              <a:t>jumlah</a:t>
            </a:r>
            <a:r>
              <a:rPr lang="en-US" dirty="0">
                <a:solidFill>
                  <a:srgbClr val="CC6600"/>
                </a:solidFill>
              </a:rPr>
              <a:t> tile yang </a:t>
            </a:r>
            <a:r>
              <a:rPr lang="en-US" dirty="0" err="1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5848" name="Text Box 52"/>
          <p:cNvSpPr txBox="1">
            <a:spLocks noChangeArrowheads="1"/>
          </p:cNvSpPr>
          <p:nvPr/>
        </p:nvSpPr>
        <p:spPr bwMode="auto">
          <a:xfrm>
            <a:off x="914400" y="4495800"/>
            <a:ext cx="99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Cutoff=5</a:t>
            </a:r>
          </a:p>
        </p:txBody>
      </p:sp>
      <p:grpSp>
        <p:nvGrpSpPr>
          <p:cNvPr id="35849" name="Group 53"/>
          <p:cNvGrpSpPr>
            <a:grpSpLocks/>
          </p:cNvGrpSpPr>
          <p:nvPr/>
        </p:nvGrpSpPr>
        <p:grpSpPr bwMode="auto">
          <a:xfrm>
            <a:off x="4064000" y="4343401"/>
            <a:ext cx="1625600" cy="1784350"/>
            <a:chOff x="1920" y="2736"/>
            <a:chExt cx="768" cy="1124"/>
          </a:xfrm>
        </p:grpSpPr>
        <p:grpSp>
          <p:nvGrpSpPr>
            <p:cNvPr id="35889" name="Group 54"/>
            <p:cNvGrpSpPr>
              <a:grpSpLocks/>
            </p:cNvGrpSpPr>
            <p:nvPr/>
          </p:nvGrpSpPr>
          <p:grpSpPr bwMode="auto">
            <a:xfrm>
              <a:off x="2400" y="3360"/>
              <a:ext cx="288" cy="500"/>
              <a:chOff x="2400" y="3360"/>
              <a:chExt cx="288" cy="500"/>
            </a:xfrm>
          </p:grpSpPr>
          <p:sp>
            <p:nvSpPr>
              <p:cNvPr id="35891" name="Text Box 55"/>
              <p:cNvSpPr txBox="1">
                <a:spLocks noChangeArrowheads="1"/>
              </p:cNvSpPr>
              <p:nvPr/>
            </p:nvSpPr>
            <p:spPr bwMode="auto">
              <a:xfrm>
                <a:off x="2448" y="3608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5892" name="Group 56"/>
              <p:cNvGrpSpPr>
                <a:grpSpLocks/>
              </p:cNvGrpSpPr>
              <p:nvPr/>
            </p:nvGrpSpPr>
            <p:grpSpPr bwMode="auto">
              <a:xfrm>
                <a:off x="2400" y="3360"/>
                <a:ext cx="288" cy="288"/>
                <a:chOff x="2400" y="3360"/>
                <a:chExt cx="288" cy="288"/>
              </a:xfrm>
            </p:grpSpPr>
            <p:sp>
              <p:nvSpPr>
                <p:cNvPr id="35893" name="Rectangle 57"/>
                <p:cNvSpPr>
                  <a:spLocks noChangeArrowheads="1"/>
                </p:cNvSpPr>
                <p:nvPr/>
              </p:nvSpPr>
              <p:spPr bwMode="auto">
                <a:xfrm>
                  <a:off x="2400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94" name="Rectangle 58"/>
                <p:cNvSpPr>
                  <a:spLocks noChangeArrowheads="1"/>
                </p:cNvSpPr>
                <p:nvPr/>
              </p:nvSpPr>
              <p:spPr bwMode="auto">
                <a:xfrm>
                  <a:off x="2496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95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0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96" name="Rectangle 60"/>
                <p:cNvSpPr>
                  <a:spLocks noChangeArrowheads="1"/>
                </p:cNvSpPr>
                <p:nvPr/>
              </p:nvSpPr>
              <p:spPr bwMode="auto">
                <a:xfrm>
                  <a:off x="2496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97" name="Rectangle 61"/>
                <p:cNvSpPr>
                  <a:spLocks noChangeArrowheads="1"/>
                </p:cNvSpPr>
                <p:nvPr/>
              </p:nvSpPr>
              <p:spPr bwMode="auto">
                <a:xfrm>
                  <a:off x="2496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98" name="Rectangle 62"/>
                <p:cNvSpPr>
                  <a:spLocks noChangeArrowheads="1"/>
                </p:cNvSpPr>
                <p:nvPr/>
              </p:nvSpPr>
              <p:spPr bwMode="auto">
                <a:xfrm>
                  <a:off x="2400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99" name="Rectangle 63"/>
                <p:cNvSpPr>
                  <a:spLocks noChangeArrowheads="1"/>
                </p:cNvSpPr>
                <p:nvPr/>
              </p:nvSpPr>
              <p:spPr bwMode="auto">
                <a:xfrm>
                  <a:off x="259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00" name="Rectangle 64"/>
                <p:cNvSpPr>
                  <a:spLocks noChangeArrowheads="1"/>
                </p:cNvSpPr>
                <p:nvPr/>
              </p:nvSpPr>
              <p:spPr bwMode="auto">
                <a:xfrm>
                  <a:off x="259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01" name="Rectangle 65"/>
                <p:cNvSpPr>
                  <a:spLocks noChangeArrowheads="1"/>
                </p:cNvSpPr>
                <p:nvPr/>
              </p:nvSpPr>
              <p:spPr bwMode="auto">
                <a:xfrm>
                  <a:off x="259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5890" name="Line 66"/>
            <p:cNvSpPr>
              <a:spLocks noChangeShapeType="1"/>
            </p:cNvSpPr>
            <p:nvPr/>
          </p:nvSpPr>
          <p:spPr bwMode="auto">
            <a:xfrm>
              <a:off x="1920" y="2736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50" name="Group 67"/>
          <p:cNvGrpSpPr>
            <a:grpSpLocks/>
          </p:cNvGrpSpPr>
          <p:nvPr/>
        </p:nvGrpSpPr>
        <p:grpSpPr bwMode="auto">
          <a:xfrm>
            <a:off x="4064000" y="4114800"/>
            <a:ext cx="1625600" cy="779463"/>
            <a:chOff x="1920" y="2592"/>
            <a:chExt cx="768" cy="491"/>
          </a:xfrm>
        </p:grpSpPr>
        <p:grpSp>
          <p:nvGrpSpPr>
            <p:cNvPr id="35877" name="Group 68"/>
            <p:cNvGrpSpPr>
              <a:grpSpLocks/>
            </p:cNvGrpSpPr>
            <p:nvPr/>
          </p:nvGrpSpPr>
          <p:grpSpPr bwMode="auto">
            <a:xfrm>
              <a:off x="2400" y="2592"/>
              <a:ext cx="288" cy="491"/>
              <a:chOff x="2400" y="2592"/>
              <a:chExt cx="288" cy="491"/>
            </a:xfrm>
          </p:grpSpPr>
          <p:sp>
            <p:nvSpPr>
              <p:cNvPr id="35879" name="Rectangle 69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0" name="Rectangle 70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1" name="Rectangle 71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2" name="Rectangle 72"/>
              <p:cNvSpPr>
                <a:spLocks noChangeArrowheads="1"/>
              </p:cNvSpPr>
              <p:nvPr/>
            </p:nvSpPr>
            <p:spPr bwMode="auto">
              <a:xfrm>
                <a:off x="2496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3" name="Rectangle 73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4" name="Rectangle 74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5" name="Rectangle 75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6" name="Rectangle 76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7" name="Rectangle 77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88" name="Text Box 78"/>
              <p:cNvSpPr txBox="1">
                <a:spLocks noChangeArrowheads="1"/>
              </p:cNvSpPr>
              <p:nvPr/>
            </p:nvSpPr>
            <p:spPr bwMode="auto">
              <a:xfrm>
                <a:off x="2456" y="283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35878" name="Line 79"/>
            <p:cNvSpPr>
              <a:spLocks noChangeShapeType="1"/>
            </p:cNvSpPr>
            <p:nvPr/>
          </p:nvSpPr>
          <p:spPr bwMode="auto">
            <a:xfrm>
              <a:off x="1920" y="27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51" name="Group 93"/>
          <p:cNvGrpSpPr>
            <a:grpSpLocks/>
          </p:cNvGrpSpPr>
          <p:nvPr/>
        </p:nvGrpSpPr>
        <p:grpSpPr bwMode="auto">
          <a:xfrm>
            <a:off x="5689600" y="4343400"/>
            <a:ext cx="1625600" cy="1084263"/>
            <a:chOff x="2688" y="2736"/>
            <a:chExt cx="768" cy="683"/>
          </a:xfrm>
        </p:grpSpPr>
        <p:grpSp>
          <p:nvGrpSpPr>
            <p:cNvPr id="35865" name="Group 92"/>
            <p:cNvGrpSpPr>
              <a:grpSpLocks/>
            </p:cNvGrpSpPr>
            <p:nvPr/>
          </p:nvGrpSpPr>
          <p:grpSpPr bwMode="auto">
            <a:xfrm>
              <a:off x="3168" y="2928"/>
              <a:ext cx="288" cy="491"/>
              <a:chOff x="3168" y="2928"/>
              <a:chExt cx="288" cy="491"/>
            </a:xfrm>
          </p:grpSpPr>
          <p:sp>
            <p:nvSpPr>
              <p:cNvPr id="35867" name="Text Box 89"/>
              <p:cNvSpPr txBox="1">
                <a:spLocks noChangeArrowheads="1"/>
              </p:cNvSpPr>
              <p:nvPr/>
            </p:nvSpPr>
            <p:spPr bwMode="auto">
              <a:xfrm>
                <a:off x="3224" y="3167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7</a:t>
                </a:r>
              </a:p>
            </p:txBody>
          </p:sp>
          <p:sp>
            <p:nvSpPr>
              <p:cNvPr id="35868" name="Rectangle 81"/>
              <p:cNvSpPr>
                <a:spLocks noChangeArrowheads="1"/>
              </p:cNvSpPr>
              <p:nvPr/>
            </p:nvSpPr>
            <p:spPr bwMode="auto">
              <a:xfrm>
                <a:off x="3168" y="29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Rectangle 82"/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0" name="Rectangle 83"/>
              <p:cNvSpPr>
                <a:spLocks noChangeArrowheads="1"/>
              </p:cNvSpPr>
              <p:nvPr/>
            </p:nvSpPr>
            <p:spPr bwMode="auto">
              <a:xfrm>
                <a:off x="3168" y="30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1" name="Rectangle 84"/>
              <p:cNvSpPr>
                <a:spLocks noChangeArrowheads="1"/>
              </p:cNvSpPr>
              <p:nvPr/>
            </p:nvSpPr>
            <p:spPr bwMode="auto">
              <a:xfrm>
                <a:off x="3360" y="30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2" name="Rectangle 85"/>
              <p:cNvSpPr>
                <a:spLocks noChangeArrowheads="1"/>
              </p:cNvSpPr>
              <p:nvPr/>
            </p:nvSpPr>
            <p:spPr bwMode="auto">
              <a:xfrm>
                <a:off x="3168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3" name="Rectangle 86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4" name="Rectangle 87"/>
              <p:cNvSpPr>
                <a:spLocks noChangeArrowheads="1"/>
              </p:cNvSpPr>
              <p:nvPr/>
            </p:nvSpPr>
            <p:spPr bwMode="auto">
              <a:xfrm>
                <a:off x="3360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5" name="Rectangle 88"/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6" name="Rectangle 90"/>
              <p:cNvSpPr>
                <a:spLocks noChangeArrowheads="1"/>
              </p:cNvSpPr>
              <p:nvPr/>
            </p:nvSpPr>
            <p:spPr bwMode="auto">
              <a:xfrm>
                <a:off x="3264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66" name="Line 91"/>
            <p:cNvSpPr>
              <a:spLocks noChangeShapeType="1"/>
            </p:cNvSpPr>
            <p:nvPr/>
          </p:nvSpPr>
          <p:spPr bwMode="auto">
            <a:xfrm>
              <a:off x="2688" y="2736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5852" name="Group 106"/>
          <p:cNvGrpSpPr>
            <a:grpSpLocks/>
          </p:cNvGrpSpPr>
          <p:nvPr/>
        </p:nvGrpSpPr>
        <p:grpSpPr bwMode="auto">
          <a:xfrm>
            <a:off x="5689600" y="3733800"/>
            <a:ext cx="1625600" cy="779463"/>
            <a:chOff x="2688" y="2352"/>
            <a:chExt cx="768" cy="491"/>
          </a:xfrm>
        </p:grpSpPr>
        <p:grpSp>
          <p:nvGrpSpPr>
            <p:cNvPr id="35853" name="Group 94"/>
            <p:cNvGrpSpPr>
              <a:grpSpLocks/>
            </p:cNvGrpSpPr>
            <p:nvPr/>
          </p:nvGrpSpPr>
          <p:grpSpPr bwMode="auto">
            <a:xfrm>
              <a:off x="3168" y="2352"/>
              <a:ext cx="288" cy="491"/>
              <a:chOff x="3168" y="2352"/>
              <a:chExt cx="288" cy="491"/>
            </a:xfrm>
          </p:grpSpPr>
          <p:sp>
            <p:nvSpPr>
              <p:cNvPr id="35855" name="Rectangle 95"/>
              <p:cNvSpPr>
                <a:spLocks noChangeArrowheads="1"/>
              </p:cNvSpPr>
              <p:nvPr/>
            </p:nvSpPr>
            <p:spPr bwMode="auto">
              <a:xfrm>
                <a:off x="3264" y="235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6" name="Rectangle 96"/>
              <p:cNvSpPr>
                <a:spLocks noChangeArrowheads="1"/>
              </p:cNvSpPr>
              <p:nvPr/>
            </p:nvSpPr>
            <p:spPr bwMode="auto">
              <a:xfrm>
                <a:off x="3264" y="244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7" name="Rectangle 97"/>
              <p:cNvSpPr>
                <a:spLocks noChangeArrowheads="1"/>
              </p:cNvSpPr>
              <p:nvPr/>
            </p:nvSpPr>
            <p:spPr bwMode="auto">
              <a:xfrm>
                <a:off x="3168" y="244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8" name="Rectangle 98"/>
              <p:cNvSpPr>
                <a:spLocks noChangeArrowheads="1"/>
              </p:cNvSpPr>
              <p:nvPr/>
            </p:nvSpPr>
            <p:spPr bwMode="auto">
              <a:xfrm>
                <a:off x="3264" y="254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9" name="Rectangle 99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0" name="Rectangle 100"/>
              <p:cNvSpPr>
                <a:spLocks noChangeArrowheads="1"/>
              </p:cNvSpPr>
              <p:nvPr/>
            </p:nvSpPr>
            <p:spPr bwMode="auto">
              <a:xfrm>
                <a:off x="3168" y="254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1" name="Rectangle 101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Rectangle 102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Rectangle 103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Text Box 104"/>
              <p:cNvSpPr txBox="1">
                <a:spLocks noChangeArrowheads="1"/>
              </p:cNvSpPr>
              <p:nvPr/>
            </p:nvSpPr>
            <p:spPr bwMode="auto">
              <a:xfrm>
                <a:off x="3224" y="259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35854" name="Line 105"/>
            <p:cNvSpPr>
              <a:spLocks noChangeShapeType="1"/>
            </p:cNvSpPr>
            <p:nvPr/>
          </p:nvSpPr>
          <p:spPr bwMode="auto">
            <a:xfrm flipV="1">
              <a:off x="2688" y="2496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72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Cutoff 5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36973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4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5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6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7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8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9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0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1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82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36868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36964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5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6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7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8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69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0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1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2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69" name="Group 24"/>
          <p:cNvGrpSpPr>
            <a:grpSpLocks/>
          </p:cNvGrpSpPr>
          <p:nvPr/>
        </p:nvGrpSpPr>
        <p:grpSpPr bwMode="auto">
          <a:xfrm>
            <a:off x="2438400" y="3886201"/>
            <a:ext cx="1625600" cy="1009650"/>
            <a:chOff x="1152" y="2448"/>
            <a:chExt cx="768" cy="636"/>
          </a:xfrm>
        </p:grpSpPr>
        <p:grpSp>
          <p:nvGrpSpPr>
            <p:cNvPr id="36952" name="Group 25"/>
            <p:cNvGrpSpPr>
              <a:grpSpLocks/>
            </p:cNvGrpSpPr>
            <p:nvPr/>
          </p:nvGrpSpPr>
          <p:grpSpPr bwMode="auto">
            <a:xfrm>
              <a:off x="1632" y="2592"/>
              <a:ext cx="288" cy="492"/>
              <a:chOff x="1632" y="2592"/>
              <a:chExt cx="288" cy="492"/>
            </a:xfrm>
          </p:grpSpPr>
          <p:sp>
            <p:nvSpPr>
              <p:cNvPr id="36954" name="Rectangle 26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5" name="Rectangle 27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6" name="Rectangle 28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7" name="Rectangle 29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8" name="Rectangle 30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59" name="Rectangle 31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0" name="Rectangle 32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1" name="Rectangle 33"/>
              <p:cNvSpPr>
                <a:spLocks noChangeArrowheads="1"/>
              </p:cNvSpPr>
              <p:nvPr/>
            </p:nvSpPr>
            <p:spPr bwMode="auto">
              <a:xfrm>
                <a:off x="1824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2" name="Rectangle 34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3" name="Text Box 35"/>
              <p:cNvSpPr txBox="1">
                <a:spLocks noChangeArrowheads="1"/>
              </p:cNvSpPr>
              <p:nvPr/>
            </p:nvSpPr>
            <p:spPr bwMode="auto">
              <a:xfrm>
                <a:off x="1680" y="2832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</a:t>
                </a:r>
              </a:p>
            </p:txBody>
          </p:sp>
        </p:grpSp>
        <p:sp>
          <p:nvSpPr>
            <p:cNvPr id="36953" name="Line 36"/>
            <p:cNvSpPr>
              <a:spLocks noChangeShapeType="1"/>
            </p:cNvSpPr>
            <p:nvPr/>
          </p:nvSpPr>
          <p:spPr bwMode="auto">
            <a:xfrm>
              <a:off x="1152" y="244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870" name="Group 37"/>
          <p:cNvGrpSpPr>
            <a:grpSpLocks/>
          </p:cNvGrpSpPr>
          <p:nvPr/>
        </p:nvGrpSpPr>
        <p:grpSpPr bwMode="auto">
          <a:xfrm>
            <a:off x="2438400" y="3886201"/>
            <a:ext cx="1625600" cy="2228850"/>
            <a:chOff x="1152" y="2448"/>
            <a:chExt cx="768" cy="1404"/>
          </a:xfrm>
        </p:grpSpPr>
        <p:grpSp>
          <p:nvGrpSpPr>
            <p:cNvPr id="36939" name="Group 38"/>
            <p:cNvGrpSpPr>
              <a:grpSpLocks/>
            </p:cNvGrpSpPr>
            <p:nvPr/>
          </p:nvGrpSpPr>
          <p:grpSpPr bwMode="auto">
            <a:xfrm>
              <a:off x="1632" y="3360"/>
              <a:ext cx="288" cy="492"/>
              <a:chOff x="1632" y="3360"/>
              <a:chExt cx="288" cy="492"/>
            </a:xfrm>
          </p:grpSpPr>
          <p:sp>
            <p:nvSpPr>
              <p:cNvPr id="36941" name="Text Box 39"/>
              <p:cNvSpPr txBox="1">
                <a:spLocks noChangeArrowheads="1"/>
              </p:cNvSpPr>
              <p:nvPr/>
            </p:nvSpPr>
            <p:spPr bwMode="auto">
              <a:xfrm>
                <a:off x="1680" y="3600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6942" name="Group 40"/>
              <p:cNvGrpSpPr>
                <a:grpSpLocks/>
              </p:cNvGrpSpPr>
              <p:nvPr/>
            </p:nvGrpSpPr>
            <p:grpSpPr bwMode="auto">
              <a:xfrm>
                <a:off x="1632" y="3360"/>
                <a:ext cx="288" cy="288"/>
                <a:chOff x="1632" y="3360"/>
                <a:chExt cx="288" cy="288"/>
              </a:xfrm>
            </p:grpSpPr>
            <p:sp>
              <p:nvSpPr>
                <p:cNvPr id="36943" name="Rectangle 41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44" name="Rectangle 42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45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46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47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48" name="Rectangle 46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49" name="Rectangle 47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50" name="Rectangle 48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51" name="Rectangle 49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940" name="Line 50"/>
            <p:cNvSpPr>
              <a:spLocks noChangeShapeType="1"/>
            </p:cNvSpPr>
            <p:nvPr/>
          </p:nvSpPr>
          <p:spPr bwMode="auto">
            <a:xfrm>
              <a:off x="1152" y="2448"/>
              <a:ext cx="4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871" name="Text Box 51"/>
          <p:cNvSpPr txBox="1">
            <a:spLocks noChangeArrowheads="1"/>
          </p:cNvSpPr>
          <p:nvPr/>
        </p:nvSpPr>
        <p:spPr bwMode="auto">
          <a:xfrm>
            <a:off x="5689600" y="1085166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>
                <a:solidFill>
                  <a:srgbClr val="CC6600"/>
                </a:solidFill>
              </a:rPr>
              <a:t>dengan</a:t>
            </a:r>
            <a:r>
              <a:rPr lang="en-US" dirty="0">
                <a:solidFill>
                  <a:srgbClr val="CC6600"/>
                </a:solidFill>
              </a:rPr>
              <a:t> h(N) = </a:t>
            </a:r>
            <a:r>
              <a:rPr lang="en-US" dirty="0" err="1">
                <a:solidFill>
                  <a:srgbClr val="CC6600"/>
                </a:solidFill>
              </a:rPr>
              <a:t>jumlah</a:t>
            </a:r>
            <a:r>
              <a:rPr lang="en-US" dirty="0">
                <a:solidFill>
                  <a:srgbClr val="CC6600"/>
                </a:solidFill>
              </a:rPr>
              <a:t> tile yang </a:t>
            </a:r>
            <a:r>
              <a:rPr lang="en-US" dirty="0" err="1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6872" name="Text Box 52"/>
          <p:cNvSpPr txBox="1">
            <a:spLocks noChangeArrowheads="1"/>
          </p:cNvSpPr>
          <p:nvPr/>
        </p:nvSpPr>
        <p:spPr bwMode="auto">
          <a:xfrm>
            <a:off x="914400" y="4495800"/>
            <a:ext cx="99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Cutoff=5</a:t>
            </a:r>
          </a:p>
        </p:txBody>
      </p:sp>
      <p:grpSp>
        <p:nvGrpSpPr>
          <p:cNvPr id="36873" name="Group 53"/>
          <p:cNvGrpSpPr>
            <a:grpSpLocks/>
          </p:cNvGrpSpPr>
          <p:nvPr/>
        </p:nvGrpSpPr>
        <p:grpSpPr bwMode="auto">
          <a:xfrm>
            <a:off x="4064000" y="4343401"/>
            <a:ext cx="1625600" cy="1784350"/>
            <a:chOff x="1920" y="2736"/>
            <a:chExt cx="768" cy="1124"/>
          </a:xfrm>
        </p:grpSpPr>
        <p:grpSp>
          <p:nvGrpSpPr>
            <p:cNvPr id="36926" name="Group 54"/>
            <p:cNvGrpSpPr>
              <a:grpSpLocks/>
            </p:cNvGrpSpPr>
            <p:nvPr/>
          </p:nvGrpSpPr>
          <p:grpSpPr bwMode="auto">
            <a:xfrm>
              <a:off x="2400" y="3360"/>
              <a:ext cx="288" cy="500"/>
              <a:chOff x="2400" y="3360"/>
              <a:chExt cx="288" cy="500"/>
            </a:xfrm>
          </p:grpSpPr>
          <p:sp>
            <p:nvSpPr>
              <p:cNvPr id="36928" name="Text Box 55"/>
              <p:cNvSpPr txBox="1">
                <a:spLocks noChangeArrowheads="1"/>
              </p:cNvSpPr>
              <p:nvPr/>
            </p:nvSpPr>
            <p:spPr bwMode="auto">
              <a:xfrm>
                <a:off x="2448" y="3608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6929" name="Group 56"/>
              <p:cNvGrpSpPr>
                <a:grpSpLocks/>
              </p:cNvGrpSpPr>
              <p:nvPr/>
            </p:nvGrpSpPr>
            <p:grpSpPr bwMode="auto">
              <a:xfrm>
                <a:off x="2400" y="3360"/>
                <a:ext cx="288" cy="288"/>
                <a:chOff x="2400" y="3360"/>
                <a:chExt cx="288" cy="288"/>
              </a:xfrm>
            </p:grpSpPr>
            <p:sp>
              <p:nvSpPr>
                <p:cNvPr id="36930" name="Rectangle 57"/>
                <p:cNvSpPr>
                  <a:spLocks noChangeArrowheads="1"/>
                </p:cNvSpPr>
                <p:nvPr/>
              </p:nvSpPr>
              <p:spPr bwMode="auto">
                <a:xfrm>
                  <a:off x="2400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1" name="Rectangle 58"/>
                <p:cNvSpPr>
                  <a:spLocks noChangeArrowheads="1"/>
                </p:cNvSpPr>
                <p:nvPr/>
              </p:nvSpPr>
              <p:spPr bwMode="auto">
                <a:xfrm>
                  <a:off x="2496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2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0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3" name="Rectangle 60"/>
                <p:cNvSpPr>
                  <a:spLocks noChangeArrowheads="1"/>
                </p:cNvSpPr>
                <p:nvPr/>
              </p:nvSpPr>
              <p:spPr bwMode="auto">
                <a:xfrm>
                  <a:off x="2496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4" name="Rectangle 61"/>
                <p:cNvSpPr>
                  <a:spLocks noChangeArrowheads="1"/>
                </p:cNvSpPr>
                <p:nvPr/>
              </p:nvSpPr>
              <p:spPr bwMode="auto">
                <a:xfrm>
                  <a:off x="2496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5" name="Rectangle 62"/>
                <p:cNvSpPr>
                  <a:spLocks noChangeArrowheads="1"/>
                </p:cNvSpPr>
                <p:nvPr/>
              </p:nvSpPr>
              <p:spPr bwMode="auto">
                <a:xfrm>
                  <a:off x="2400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6" name="Rectangle 63"/>
                <p:cNvSpPr>
                  <a:spLocks noChangeArrowheads="1"/>
                </p:cNvSpPr>
                <p:nvPr/>
              </p:nvSpPr>
              <p:spPr bwMode="auto">
                <a:xfrm>
                  <a:off x="259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7" name="Rectangle 64"/>
                <p:cNvSpPr>
                  <a:spLocks noChangeArrowheads="1"/>
                </p:cNvSpPr>
                <p:nvPr/>
              </p:nvSpPr>
              <p:spPr bwMode="auto">
                <a:xfrm>
                  <a:off x="259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8" name="Rectangle 65"/>
                <p:cNvSpPr>
                  <a:spLocks noChangeArrowheads="1"/>
                </p:cNvSpPr>
                <p:nvPr/>
              </p:nvSpPr>
              <p:spPr bwMode="auto">
                <a:xfrm>
                  <a:off x="259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6927" name="Line 66"/>
            <p:cNvSpPr>
              <a:spLocks noChangeShapeType="1"/>
            </p:cNvSpPr>
            <p:nvPr/>
          </p:nvSpPr>
          <p:spPr bwMode="auto">
            <a:xfrm>
              <a:off x="1920" y="2736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874" name="Group 67"/>
          <p:cNvGrpSpPr>
            <a:grpSpLocks/>
          </p:cNvGrpSpPr>
          <p:nvPr/>
        </p:nvGrpSpPr>
        <p:grpSpPr bwMode="auto">
          <a:xfrm>
            <a:off x="4064000" y="4114800"/>
            <a:ext cx="1625600" cy="779463"/>
            <a:chOff x="1920" y="2592"/>
            <a:chExt cx="768" cy="491"/>
          </a:xfrm>
        </p:grpSpPr>
        <p:grpSp>
          <p:nvGrpSpPr>
            <p:cNvPr id="36914" name="Group 68"/>
            <p:cNvGrpSpPr>
              <a:grpSpLocks/>
            </p:cNvGrpSpPr>
            <p:nvPr/>
          </p:nvGrpSpPr>
          <p:grpSpPr bwMode="auto">
            <a:xfrm>
              <a:off x="2400" y="2592"/>
              <a:ext cx="288" cy="491"/>
              <a:chOff x="2400" y="2592"/>
              <a:chExt cx="288" cy="491"/>
            </a:xfrm>
          </p:grpSpPr>
          <p:sp>
            <p:nvSpPr>
              <p:cNvPr id="36916" name="Rectangle 69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7" name="Rectangle 70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8" name="Rectangle 71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9" name="Rectangle 72"/>
              <p:cNvSpPr>
                <a:spLocks noChangeArrowheads="1"/>
              </p:cNvSpPr>
              <p:nvPr/>
            </p:nvSpPr>
            <p:spPr bwMode="auto">
              <a:xfrm>
                <a:off x="2496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0" name="Rectangle 73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1" name="Rectangle 74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2" name="Rectangle 75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3" name="Rectangle 76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4" name="Rectangle 77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25" name="Text Box 78"/>
              <p:cNvSpPr txBox="1">
                <a:spLocks noChangeArrowheads="1"/>
              </p:cNvSpPr>
              <p:nvPr/>
            </p:nvSpPr>
            <p:spPr bwMode="auto">
              <a:xfrm>
                <a:off x="2456" y="283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36915" name="Line 79"/>
            <p:cNvSpPr>
              <a:spLocks noChangeShapeType="1"/>
            </p:cNvSpPr>
            <p:nvPr/>
          </p:nvSpPr>
          <p:spPr bwMode="auto">
            <a:xfrm>
              <a:off x="1920" y="27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875" name="Group 80"/>
          <p:cNvGrpSpPr>
            <a:grpSpLocks/>
          </p:cNvGrpSpPr>
          <p:nvPr/>
        </p:nvGrpSpPr>
        <p:grpSpPr bwMode="auto">
          <a:xfrm>
            <a:off x="5689600" y="4343400"/>
            <a:ext cx="1625600" cy="1084263"/>
            <a:chOff x="2688" y="2736"/>
            <a:chExt cx="768" cy="683"/>
          </a:xfrm>
        </p:grpSpPr>
        <p:grpSp>
          <p:nvGrpSpPr>
            <p:cNvPr id="36902" name="Group 81"/>
            <p:cNvGrpSpPr>
              <a:grpSpLocks/>
            </p:cNvGrpSpPr>
            <p:nvPr/>
          </p:nvGrpSpPr>
          <p:grpSpPr bwMode="auto">
            <a:xfrm>
              <a:off x="3168" y="2928"/>
              <a:ext cx="288" cy="491"/>
              <a:chOff x="3168" y="2928"/>
              <a:chExt cx="288" cy="491"/>
            </a:xfrm>
          </p:grpSpPr>
          <p:sp>
            <p:nvSpPr>
              <p:cNvPr id="36904" name="Text Box 82"/>
              <p:cNvSpPr txBox="1">
                <a:spLocks noChangeArrowheads="1"/>
              </p:cNvSpPr>
              <p:nvPr/>
            </p:nvSpPr>
            <p:spPr bwMode="auto">
              <a:xfrm>
                <a:off x="3224" y="3167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7</a:t>
                </a:r>
              </a:p>
            </p:txBody>
          </p:sp>
          <p:sp>
            <p:nvSpPr>
              <p:cNvPr id="36905" name="Rectangle 83"/>
              <p:cNvSpPr>
                <a:spLocks noChangeArrowheads="1"/>
              </p:cNvSpPr>
              <p:nvPr/>
            </p:nvSpPr>
            <p:spPr bwMode="auto">
              <a:xfrm>
                <a:off x="3168" y="29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6" name="Rectangle 84"/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7" name="Rectangle 85"/>
              <p:cNvSpPr>
                <a:spLocks noChangeArrowheads="1"/>
              </p:cNvSpPr>
              <p:nvPr/>
            </p:nvSpPr>
            <p:spPr bwMode="auto">
              <a:xfrm>
                <a:off x="3168" y="30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8" name="Rectangle 86"/>
              <p:cNvSpPr>
                <a:spLocks noChangeArrowheads="1"/>
              </p:cNvSpPr>
              <p:nvPr/>
            </p:nvSpPr>
            <p:spPr bwMode="auto">
              <a:xfrm>
                <a:off x="3360" y="30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9" name="Rectangle 87"/>
              <p:cNvSpPr>
                <a:spLocks noChangeArrowheads="1"/>
              </p:cNvSpPr>
              <p:nvPr/>
            </p:nvSpPr>
            <p:spPr bwMode="auto">
              <a:xfrm>
                <a:off x="3168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0" name="Rectangle 8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1" name="Rectangle 89"/>
              <p:cNvSpPr>
                <a:spLocks noChangeArrowheads="1"/>
              </p:cNvSpPr>
              <p:nvPr/>
            </p:nvSpPr>
            <p:spPr bwMode="auto">
              <a:xfrm>
                <a:off x="3360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2" name="Rectangle 90"/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13" name="Rectangle 91"/>
              <p:cNvSpPr>
                <a:spLocks noChangeArrowheads="1"/>
              </p:cNvSpPr>
              <p:nvPr/>
            </p:nvSpPr>
            <p:spPr bwMode="auto">
              <a:xfrm>
                <a:off x="3264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03" name="Line 92"/>
            <p:cNvSpPr>
              <a:spLocks noChangeShapeType="1"/>
            </p:cNvSpPr>
            <p:nvPr/>
          </p:nvSpPr>
          <p:spPr bwMode="auto">
            <a:xfrm>
              <a:off x="2688" y="2736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876" name="Group 93"/>
          <p:cNvGrpSpPr>
            <a:grpSpLocks/>
          </p:cNvGrpSpPr>
          <p:nvPr/>
        </p:nvGrpSpPr>
        <p:grpSpPr bwMode="auto">
          <a:xfrm>
            <a:off x="5689600" y="3733800"/>
            <a:ext cx="1625600" cy="779463"/>
            <a:chOff x="2688" y="2352"/>
            <a:chExt cx="768" cy="491"/>
          </a:xfrm>
        </p:grpSpPr>
        <p:grpSp>
          <p:nvGrpSpPr>
            <p:cNvPr id="36890" name="Group 94"/>
            <p:cNvGrpSpPr>
              <a:grpSpLocks/>
            </p:cNvGrpSpPr>
            <p:nvPr/>
          </p:nvGrpSpPr>
          <p:grpSpPr bwMode="auto">
            <a:xfrm>
              <a:off x="3168" y="2352"/>
              <a:ext cx="288" cy="491"/>
              <a:chOff x="3168" y="2352"/>
              <a:chExt cx="288" cy="491"/>
            </a:xfrm>
          </p:grpSpPr>
          <p:sp>
            <p:nvSpPr>
              <p:cNvPr id="36892" name="Rectangle 95"/>
              <p:cNvSpPr>
                <a:spLocks noChangeArrowheads="1"/>
              </p:cNvSpPr>
              <p:nvPr/>
            </p:nvSpPr>
            <p:spPr bwMode="auto">
              <a:xfrm>
                <a:off x="3264" y="235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3" name="Rectangle 96"/>
              <p:cNvSpPr>
                <a:spLocks noChangeArrowheads="1"/>
              </p:cNvSpPr>
              <p:nvPr/>
            </p:nvSpPr>
            <p:spPr bwMode="auto">
              <a:xfrm>
                <a:off x="3264" y="244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4" name="Rectangle 97"/>
              <p:cNvSpPr>
                <a:spLocks noChangeArrowheads="1"/>
              </p:cNvSpPr>
              <p:nvPr/>
            </p:nvSpPr>
            <p:spPr bwMode="auto">
              <a:xfrm>
                <a:off x="3168" y="244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5" name="Rectangle 98"/>
              <p:cNvSpPr>
                <a:spLocks noChangeArrowheads="1"/>
              </p:cNvSpPr>
              <p:nvPr/>
            </p:nvSpPr>
            <p:spPr bwMode="auto">
              <a:xfrm>
                <a:off x="3264" y="254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6" name="Rectangle 99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7" name="Rectangle 100"/>
              <p:cNvSpPr>
                <a:spLocks noChangeArrowheads="1"/>
              </p:cNvSpPr>
              <p:nvPr/>
            </p:nvSpPr>
            <p:spPr bwMode="auto">
              <a:xfrm>
                <a:off x="3168" y="254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8" name="Rectangle 101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99" name="Rectangle 102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0" name="Rectangle 103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01" name="Text Box 104"/>
              <p:cNvSpPr txBox="1">
                <a:spLocks noChangeArrowheads="1"/>
              </p:cNvSpPr>
              <p:nvPr/>
            </p:nvSpPr>
            <p:spPr bwMode="auto">
              <a:xfrm>
                <a:off x="3224" y="259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36891" name="Line 105"/>
            <p:cNvSpPr>
              <a:spLocks noChangeShapeType="1"/>
            </p:cNvSpPr>
            <p:nvPr/>
          </p:nvSpPr>
          <p:spPr bwMode="auto">
            <a:xfrm flipV="1">
              <a:off x="2688" y="2496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877" name="Group 106"/>
          <p:cNvGrpSpPr>
            <a:grpSpLocks/>
          </p:cNvGrpSpPr>
          <p:nvPr/>
        </p:nvGrpSpPr>
        <p:grpSpPr bwMode="auto">
          <a:xfrm>
            <a:off x="7315200" y="3733800"/>
            <a:ext cx="1625600" cy="779463"/>
            <a:chOff x="3456" y="2352"/>
            <a:chExt cx="768" cy="491"/>
          </a:xfrm>
        </p:grpSpPr>
        <p:grpSp>
          <p:nvGrpSpPr>
            <p:cNvPr id="36878" name="Group 107"/>
            <p:cNvGrpSpPr>
              <a:grpSpLocks/>
            </p:cNvGrpSpPr>
            <p:nvPr/>
          </p:nvGrpSpPr>
          <p:grpSpPr bwMode="auto">
            <a:xfrm>
              <a:off x="3936" y="2352"/>
              <a:ext cx="288" cy="491"/>
              <a:chOff x="3936" y="2352"/>
              <a:chExt cx="288" cy="491"/>
            </a:xfrm>
          </p:grpSpPr>
          <p:sp>
            <p:nvSpPr>
              <p:cNvPr id="36880" name="Rectangle 108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1" name="Rectangle 109"/>
              <p:cNvSpPr>
                <a:spLocks noChangeArrowheads="1"/>
              </p:cNvSpPr>
              <p:nvPr/>
            </p:nvSpPr>
            <p:spPr bwMode="auto">
              <a:xfrm>
                <a:off x="4032" y="244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2" name="Rectangle 110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3" name="Rectangle 111"/>
              <p:cNvSpPr>
                <a:spLocks noChangeArrowheads="1"/>
              </p:cNvSpPr>
              <p:nvPr/>
            </p:nvSpPr>
            <p:spPr bwMode="auto">
              <a:xfrm>
                <a:off x="4032" y="254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4" name="Rectangle 112"/>
              <p:cNvSpPr>
                <a:spLocks noChangeArrowheads="1"/>
              </p:cNvSpPr>
              <p:nvPr/>
            </p:nvSpPr>
            <p:spPr bwMode="auto">
              <a:xfrm>
                <a:off x="4128" y="244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5" name="Rectangle 113"/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6" name="Rectangle 114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7" name="Rectangle 115"/>
              <p:cNvSpPr>
                <a:spLocks noChangeArrowheads="1"/>
              </p:cNvSpPr>
              <p:nvPr/>
            </p:nvSpPr>
            <p:spPr bwMode="auto">
              <a:xfrm>
                <a:off x="4128" y="254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8" name="Rectangle 116"/>
              <p:cNvSpPr>
                <a:spLocks noChangeArrowheads="1"/>
              </p:cNvSpPr>
              <p:nvPr/>
            </p:nvSpPr>
            <p:spPr bwMode="auto">
              <a:xfrm>
                <a:off x="4128" y="23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89" name="Text Box 117"/>
              <p:cNvSpPr txBox="1">
                <a:spLocks noChangeArrowheads="1"/>
              </p:cNvSpPr>
              <p:nvPr/>
            </p:nvSpPr>
            <p:spPr bwMode="auto">
              <a:xfrm>
                <a:off x="3992" y="259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36879" name="Line 118"/>
            <p:cNvSpPr>
              <a:spLocks noChangeShapeType="1"/>
            </p:cNvSpPr>
            <p:nvPr/>
          </p:nvSpPr>
          <p:spPr bwMode="auto">
            <a:xfrm>
              <a:off x="3456" y="24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49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A* (8-Puzzle)</a:t>
            </a:r>
            <a:b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Dengan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Cutoff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828800" y="3657601"/>
            <a:ext cx="609600" cy="781050"/>
            <a:chOff x="864" y="2304"/>
            <a:chExt cx="288" cy="492"/>
          </a:xfrm>
        </p:grpSpPr>
        <p:sp>
          <p:nvSpPr>
            <p:cNvPr id="37998" name="Rectangle 4"/>
            <p:cNvSpPr>
              <a:spLocks noChangeArrowheads="1"/>
            </p:cNvSpPr>
            <p:nvPr/>
          </p:nvSpPr>
          <p:spPr bwMode="auto">
            <a:xfrm>
              <a:off x="864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9" name="Rectangle 5"/>
            <p:cNvSpPr>
              <a:spLocks noChangeArrowheads="1"/>
            </p:cNvSpPr>
            <p:nvPr/>
          </p:nvSpPr>
          <p:spPr bwMode="auto">
            <a:xfrm>
              <a:off x="960" y="230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0" name="Rectangle 6"/>
            <p:cNvSpPr>
              <a:spLocks noChangeArrowheads="1"/>
            </p:cNvSpPr>
            <p:nvPr/>
          </p:nvSpPr>
          <p:spPr bwMode="auto">
            <a:xfrm>
              <a:off x="864" y="2400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1" name="Rectangle 7"/>
            <p:cNvSpPr>
              <a:spLocks noChangeArrowheads="1"/>
            </p:cNvSpPr>
            <p:nvPr/>
          </p:nvSpPr>
          <p:spPr bwMode="auto">
            <a:xfrm>
              <a:off x="960" y="240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2" name="Rectangle 8"/>
            <p:cNvSpPr>
              <a:spLocks noChangeArrowheads="1"/>
            </p:cNvSpPr>
            <p:nvPr/>
          </p:nvSpPr>
          <p:spPr bwMode="auto">
            <a:xfrm>
              <a:off x="1056" y="2400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3" name="Rectangle 9"/>
            <p:cNvSpPr>
              <a:spLocks noChangeArrowheads="1"/>
            </p:cNvSpPr>
            <p:nvPr/>
          </p:nvSpPr>
          <p:spPr bwMode="auto">
            <a:xfrm>
              <a:off x="864" y="249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4" name="Rectangle 10"/>
            <p:cNvSpPr>
              <a:spLocks noChangeArrowheads="1"/>
            </p:cNvSpPr>
            <p:nvPr/>
          </p:nvSpPr>
          <p:spPr bwMode="auto">
            <a:xfrm>
              <a:off x="960" y="249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5" name="Rectangle 11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6" name="Rectangle 12"/>
            <p:cNvSpPr>
              <a:spLocks noChangeArrowheads="1"/>
            </p:cNvSpPr>
            <p:nvPr/>
          </p:nvSpPr>
          <p:spPr bwMode="auto">
            <a:xfrm>
              <a:off x="1056" y="230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7" name="Text Box 13"/>
            <p:cNvSpPr txBox="1">
              <a:spLocks noChangeArrowheads="1"/>
            </p:cNvSpPr>
            <p:nvPr/>
          </p:nvSpPr>
          <p:spPr bwMode="auto">
            <a:xfrm>
              <a:off x="912" y="2544"/>
              <a:ext cx="1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</p:grpSp>
      <p:grpSp>
        <p:nvGrpSpPr>
          <p:cNvPr id="37892" name="Group 14"/>
          <p:cNvGrpSpPr>
            <a:grpSpLocks/>
          </p:cNvGrpSpPr>
          <p:nvPr/>
        </p:nvGrpSpPr>
        <p:grpSpPr bwMode="auto">
          <a:xfrm>
            <a:off x="9956800" y="4267200"/>
            <a:ext cx="609600" cy="457200"/>
            <a:chOff x="4704" y="2688"/>
            <a:chExt cx="288" cy="288"/>
          </a:xfrm>
        </p:grpSpPr>
        <p:sp>
          <p:nvSpPr>
            <p:cNvPr id="37989" name="Rectangle 15"/>
            <p:cNvSpPr>
              <a:spLocks noChangeArrowheads="1"/>
            </p:cNvSpPr>
            <p:nvPr/>
          </p:nvSpPr>
          <p:spPr bwMode="auto">
            <a:xfrm>
              <a:off x="4800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0" name="Rectangle 16"/>
            <p:cNvSpPr>
              <a:spLocks noChangeArrowheads="1"/>
            </p:cNvSpPr>
            <p:nvPr/>
          </p:nvSpPr>
          <p:spPr bwMode="auto">
            <a:xfrm>
              <a:off x="4704" y="2784"/>
              <a:ext cx="96" cy="96"/>
            </a:xfrm>
            <a:prstGeom prst="rect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1" name="Rectangle 1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" name="Rectangle 18"/>
            <p:cNvSpPr>
              <a:spLocks noChangeArrowheads="1"/>
            </p:cNvSpPr>
            <p:nvPr/>
          </p:nvSpPr>
          <p:spPr bwMode="auto">
            <a:xfrm>
              <a:off x="4800" y="2880"/>
              <a:ext cx="96" cy="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3" name="Rectangle 19"/>
            <p:cNvSpPr>
              <a:spLocks noChangeArrowheads="1"/>
            </p:cNvSpPr>
            <p:nvPr/>
          </p:nvSpPr>
          <p:spPr bwMode="auto">
            <a:xfrm>
              <a:off x="4896" y="2784"/>
              <a:ext cx="96" cy="9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4" name="Rectangle 20"/>
            <p:cNvSpPr>
              <a:spLocks noChangeArrowheads="1"/>
            </p:cNvSpPr>
            <p:nvPr/>
          </p:nvSpPr>
          <p:spPr bwMode="auto">
            <a:xfrm>
              <a:off x="4704" y="2880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5" name="Rectangle 21"/>
            <p:cNvSpPr>
              <a:spLocks noChangeArrowheads="1"/>
            </p:cNvSpPr>
            <p:nvPr/>
          </p:nvSpPr>
          <p:spPr bwMode="auto">
            <a:xfrm>
              <a:off x="4800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6" name="Rectangle 22"/>
            <p:cNvSpPr>
              <a:spLocks noChangeArrowheads="1"/>
            </p:cNvSpPr>
            <p:nvPr/>
          </p:nvSpPr>
          <p:spPr bwMode="auto">
            <a:xfrm>
              <a:off x="4896" y="2880"/>
              <a:ext cx="96" cy="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7" name="Rectangle 23"/>
            <p:cNvSpPr>
              <a:spLocks noChangeArrowheads="1"/>
            </p:cNvSpPr>
            <p:nvPr/>
          </p:nvSpPr>
          <p:spPr bwMode="auto">
            <a:xfrm>
              <a:off x="4896" y="268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3" name="Group 24"/>
          <p:cNvGrpSpPr>
            <a:grpSpLocks/>
          </p:cNvGrpSpPr>
          <p:nvPr/>
        </p:nvGrpSpPr>
        <p:grpSpPr bwMode="auto">
          <a:xfrm>
            <a:off x="2438400" y="3886201"/>
            <a:ext cx="1625600" cy="1009650"/>
            <a:chOff x="1152" y="2448"/>
            <a:chExt cx="768" cy="636"/>
          </a:xfrm>
        </p:grpSpPr>
        <p:grpSp>
          <p:nvGrpSpPr>
            <p:cNvPr id="37977" name="Group 25"/>
            <p:cNvGrpSpPr>
              <a:grpSpLocks/>
            </p:cNvGrpSpPr>
            <p:nvPr/>
          </p:nvGrpSpPr>
          <p:grpSpPr bwMode="auto">
            <a:xfrm>
              <a:off x="1632" y="2592"/>
              <a:ext cx="288" cy="492"/>
              <a:chOff x="1632" y="2592"/>
              <a:chExt cx="288" cy="492"/>
            </a:xfrm>
          </p:grpSpPr>
          <p:sp>
            <p:nvSpPr>
              <p:cNvPr id="37979" name="Rectangle 26"/>
              <p:cNvSpPr>
                <a:spLocks noChangeArrowheads="1"/>
              </p:cNvSpPr>
              <p:nvPr/>
            </p:nvSpPr>
            <p:spPr bwMode="auto">
              <a:xfrm>
                <a:off x="1632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80" name="Rectangle 27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81" name="Rectangle 28"/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82" name="Rectangle 29"/>
              <p:cNvSpPr>
                <a:spLocks noChangeArrowheads="1"/>
              </p:cNvSpPr>
              <p:nvPr/>
            </p:nvSpPr>
            <p:spPr bwMode="auto">
              <a:xfrm>
                <a:off x="1728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83" name="Rectangle 30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84" name="Rectangle 31"/>
              <p:cNvSpPr>
                <a:spLocks noChangeArrowheads="1"/>
              </p:cNvSpPr>
              <p:nvPr/>
            </p:nvSpPr>
            <p:spPr bwMode="auto">
              <a:xfrm>
                <a:off x="1632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85" name="Rectangle 32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86" name="Rectangle 33"/>
              <p:cNvSpPr>
                <a:spLocks noChangeArrowheads="1"/>
              </p:cNvSpPr>
              <p:nvPr/>
            </p:nvSpPr>
            <p:spPr bwMode="auto">
              <a:xfrm>
                <a:off x="1824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87" name="Rectangle 34"/>
              <p:cNvSpPr>
                <a:spLocks noChangeArrowheads="1"/>
              </p:cNvSpPr>
              <p:nvPr/>
            </p:nvSpPr>
            <p:spPr bwMode="auto">
              <a:xfrm>
                <a:off x="1824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88" name="Text Box 35"/>
              <p:cNvSpPr txBox="1">
                <a:spLocks noChangeArrowheads="1"/>
              </p:cNvSpPr>
              <p:nvPr/>
            </p:nvSpPr>
            <p:spPr bwMode="auto">
              <a:xfrm>
                <a:off x="1680" y="2832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4</a:t>
                </a:r>
              </a:p>
            </p:txBody>
          </p:sp>
        </p:grpSp>
        <p:sp>
          <p:nvSpPr>
            <p:cNvPr id="37978" name="Line 36"/>
            <p:cNvSpPr>
              <a:spLocks noChangeShapeType="1"/>
            </p:cNvSpPr>
            <p:nvPr/>
          </p:nvSpPr>
          <p:spPr bwMode="auto">
            <a:xfrm>
              <a:off x="1152" y="2448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7894" name="Group 37"/>
          <p:cNvGrpSpPr>
            <a:grpSpLocks/>
          </p:cNvGrpSpPr>
          <p:nvPr/>
        </p:nvGrpSpPr>
        <p:grpSpPr bwMode="auto">
          <a:xfrm>
            <a:off x="2438400" y="3886201"/>
            <a:ext cx="1625600" cy="2228850"/>
            <a:chOff x="1152" y="2448"/>
            <a:chExt cx="768" cy="1404"/>
          </a:xfrm>
        </p:grpSpPr>
        <p:grpSp>
          <p:nvGrpSpPr>
            <p:cNvPr id="37964" name="Group 38"/>
            <p:cNvGrpSpPr>
              <a:grpSpLocks/>
            </p:cNvGrpSpPr>
            <p:nvPr/>
          </p:nvGrpSpPr>
          <p:grpSpPr bwMode="auto">
            <a:xfrm>
              <a:off x="1632" y="3360"/>
              <a:ext cx="288" cy="492"/>
              <a:chOff x="1632" y="3360"/>
              <a:chExt cx="288" cy="492"/>
            </a:xfrm>
          </p:grpSpPr>
          <p:sp>
            <p:nvSpPr>
              <p:cNvPr id="37966" name="Text Box 39"/>
              <p:cNvSpPr txBox="1">
                <a:spLocks noChangeArrowheads="1"/>
              </p:cNvSpPr>
              <p:nvPr/>
            </p:nvSpPr>
            <p:spPr bwMode="auto">
              <a:xfrm>
                <a:off x="1680" y="3600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7967" name="Group 40"/>
              <p:cNvGrpSpPr>
                <a:grpSpLocks/>
              </p:cNvGrpSpPr>
              <p:nvPr/>
            </p:nvGrpSpPr>
            <p:grpSpPr bwMode="auto">
              <a:xfrm>
                <a:off x="1632" y="3360"/>
                <a:ext cx="288" cy="288"/>
                <a:chOff x="1632" y="3360"/>
                <a:chExt cx="288" cy="288"/>
              </a:xfrm>
            </p:grpSpPr>
            <p:sp>
              <p:nvSpPr>
                <p:cNvPr id="37968" name="Rectangle 41"/>
                <p:cNvSpPr>
                  <a:spLocks noChangeArrowheads="1"/>
                </p:cNvSpPr>
                <p:nvPr/>
              </p:nvSpPr>
              <p:spPr bwMode="auto">
                <a:xfrm>
                  <a:off x="163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69" name="Rectangle 42"/>
                <p:cNvSpPr>
                  <a:spLocks noChangeArrowheads="1"/>
                </p:cNvSpPr>
                <p:nvPr/>
              </p:nvSpPr>
              <p:spPr bwMode="auto">
                <a:xfrm>
                  <a:off x="1728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70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71" name="Rectangle 44"/>
                <p:cNvSpPr>
                  <a:spLocks noChangeArrowheads="1"/>
                </p:cNvSpPr>
                <p:nvPr/>
              </p:nvSpPr>
              <p:spPr bwMode="auto">
                <a:xfrm>
                  <a:off x="1728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72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73" name="Rectangle 46"/>
                <p:cNvSpPr>
                  <a:spLocks noChangeArrowheads="1"/>
                </p:cNvSpPr>
                <p:nvPr/>
              </p:nvSpPr>
              <p:spPr bwMode="auto">
                <a:xfrm>
                  <a:off x="163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74" name="Rectangle 47"/>
                <p:cNvSpPr>
                  <a:spLocks noChangeArrowheads="1"/>
                </p:cNvSpPr>
                <p:nvPr/>
              </p:nvSpPr>
              <p:spPr bwMode="auto">
                <a:xfrm>
                  <a:off x="1824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75" name="Rectangle 48"/>
                <p:cNvSpPr>
                  <a:spLocks noChangeArrowheads="1"/>
                </p:cNvSpPr>
                <p:nvPr/>
              </p:nvSpPr>
              <p:spPr bwMode="auto">
                <a:xfrm>
                  <a:off x="1728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76" name="Rectangle 49"/>
                <p:cNvSpPr>
                  <a:spLocks noChangeArrowheads="1"/>
                </p:cNvSpPr>
                <p:nvPr/>
              </p:nvSpPr>
              <p:spPr bwMode="auto">
                <a:xfrm>
                  <a:off x="1824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7965" name="Line 50"/>
            <p:cNvSpPr>
              <a:spLocks noChangeShapeType="1"/>
            </p:cNvSpPr>
            <p:nvPr/>
          </p:nvSpPr>
          <p:spPr bwMode="auto">
            <a:xfrm>
              <a:off x="1152" y="2448"/>
              <a:ext cx="48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7895" name="Text Box 51"/>
          <p:cNvSpPr txBox="1">
            <a:spLocks noChangeArrowheads="1"/>
          </p:cNvSpPr>
          <p:nvPr/>
        </p:nvSpPr>
        <p:spPr bwMode="auto">
          <a:xfrm>
            <a:off x="5600700" y="1028701"/>
            <a:ext cx="3899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f(N) = g(N) + h(N) </a:t>
            </a:r>
          </a:p>
          <a:p>
            <a:r>
              <a:rPr lang="en-US" dirty="0" err="1">
                <a:solidFill>
                  <a:srgbClr val="CC6600"/>
                </a:solidFill>
              </a:rPr>
              <a:t>dengan</a:t>
            </a:r>
            <a:r>
              <a:rPr lang="en-US" dirty="0">
                <a:solidFill>
                  <a:srgbClr val="CC6600"/>
                </a:solidFill>
              </a:rPr>
              <a:t> h(N) = </a:t>
            </a:r>
            <a:r>
              <a:rPr lang="en-US" dirty="0" err="1">
                <a:solidFill>
                  <a:srgbClr val="CC6600"/>
                </a:solidFill>
              </a:rPr>
              <a:t>jumlah</a:t>
            </a:r>
            <a:r>
              <a:rPr lang="en-US" dirty="0">
                <a:solidFill>
                  <a:srgbClr val="CC6600"/>
                </a:solidFill>
              </a:rPr>
              <a:t> tile yang </a:t>
            </a:r>
            <a:r>
              <a:rPr lang="en-US" dirty="0" err="1">
                <a:solidFill>
                  <a:srgbClr val="CC6600"/>
                </a:solidFill>
              </a:rPr>
              <a:t>berbeda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7896" name="Text Box 52"/>
          <p:cNvSpPr txBox="1">
            <a:spLocks noChangeArrowheads="1"/>
          </p:cNvSpPr>
          <p:nvPr/>
        </p:nvSpPr>
        <p:spPr bwMode="auto">
          <a:xfrm>
            <a:off x="914400" y="4495800"/>
            <a:ext cx="99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Cutoff=5</a:t>
            </a:r>
          </a:p>
        </p:txBody>
      </p:sp>
      <p:grpSp>
        <p:nvGrpSpPr>
          <p:cNvPr id="37897" name="Group 53"/>
          <p:cNvGrpSpPr>
            <a:grpSpLocks/>
          </p:cNvGrpSpPr>
          <p:nvPr/>
        </p:nvGrpSpPr>
        <p:grpSpPr bwMode="auto">
          <a:xfrm>
            <a:off x="4064000" y="4343401"/>
            <a:ext cx="1625600" cy="1784350"/>
            <a:chOff x="1920" y="2736"/>
            <a:chExt cx="768" cy="1124"/>
          </a:xfrm>
        </p:grpSpPr>
        <p:grpSp>
          <p:nvGrpSpPr>
            <p:cNvPr id="37951" name="Group 54"/>
            <p:cNvGrpSpPr>
              <a:grpSpLocks/>
            </p:cNvGrpSpPr>
            <p:nvPr/>
          </p:nvGrpSpPr>
          <p:grpSpPr bwMode="auto">
            <a:xfrm>
              <a:off x="2400" y="3360"/>
              <a:ext cx="288" cy="500"/>
              <a:chOff x="2400" y="3360"/>
              <a:chExt cx="288" cy="500"/>
            </a:xfrm>
          </p:grpSpPr>
          <p:sp>
            <p:nvSpPr>
              <p:cNvPr id="37953" name="Text Box 55"/>
              <p:cNvSpPr txBox="1">
                <a:spLocks noChangeArrowheads="1"/>
              </p:cNvSpPr>
              <p:nvPr/>
            </p:nvSpPr>
            <p:spPr bwMode="auto">
              <a:xfrm>
                <a:off x="2448" y="3608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6</a:t>
                </a:r>
              </a:p>
            </p:txBody>
          </p:sp>
          <p:grpSp>
            <p:nvGrpSpPr>
              <p:cNvPr id="37954" name="Group 56"/>
              <p:cNvGrpSpPr>
                <a:grpSpLocks/>
              </p:cNvGrpSpPr>
              <p:nvPr/>
            </p:nvGrpSpPr>
            <p:grpSpPr bwMode="auto">
              <a:xfrm>
                <a:off x="2400" y="3360"/>
                <a:ext cx="288" cy="288"/>
                <a:chOff x="2400" y="3360"/>
                <a:chExt cx="288" cy="288"/>
              </a:xfrm>
            </p:grpSpPr>
            <p:sp>
              <p:nvSpPr>
                <p:cNvPr id="37955" name="Rectangle 57"/>
                <p:cNvSpPr>
                  <a:spLocks noChangeArrowheads="1"/>
                </p:cNvSpPr>
                <p:nvPr/>
              </p:nvSpPr>
              <p:spPr bwMode="auto">
                <a:xfrm>
                  <a:off x="2400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56" name="Rectangle 58"/>
                <p:cNvSpPr>
                  <a:spLocks noChangeArrowheads="1"/>
                </p:cNvSpPr>
                <p:nvPr/>
              </p:nvSpPr>
              <p:spPr bwMode="auto">
                <a:xfrm>
                  <a:off x="2496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57" name="Rectangle 59"/>
                <p:cNvSpPr>
                  <a:spLocks noChangeArrowheads="1"/>
                </p:cNvSpPr>
                <p:nvPr/>
              </p:nvSpPr>
              <p:spPr bwMode="auto">
                <a:xfrm>
                  <a:off x="2400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58" name="Rectangle 60"/>
                <p:cNvSpPr>
                  <a:spLocks noChangeArrowheads="1"/>
                </p:cNvSpPr>
                <p:nvPr/>
              </p:nvSpPr>
              <p:spPr bwMode="auto">
                <a:xfrm>
                  <a:off x="2496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59" name="Rectangle 61"/>
                <p:cNvSpPr>
                  <a:spLocks noChangeArrowheads="1"/>
                </p:cNvSpPr>
                <p:nvPr/>
              </p:nvSpPr>
              <p:spPr bwMode="auto">
                <a:xfrm>
                  <a:off x="2496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60" name="Rectangle 62"/>
                <p:cNvSpPr>
                  <a:spLocks noChangeArrowheads="1"/>
                </p:cNvSpPr>
                <p:nvPr/>
              </p:nvSpPr>
              <p:spPr bwMode="auto">
                <a:xfrm>
                  <a:off x="2400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61" name="Rectangle 63"/>
                <p:cNvSpPr>
                  <a:spLocks noChangeArrowheads="1"/>
                </p:cNvSpPr>
                <p:nvPr/>
              </p:nvSpPr>
              <p:spPr bwMode="auto">
                <a:xfrm>
                  <a:off x="2592" y="3456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62" name="Rectangle 64"/>
                <p:cNvSpPr>
                  <a:spLocks noChangeArrowheads="1"/>
                </p:cNvSpPr>
                <p:nvPr/>
              </p:nvSpPr>
              <p:spPr bwMode="auto">
                <a:xfrm>
                  <a:off x="2592" y="3552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63" name="Rectangle 65"/>
                <p:cNvSpPr>
                  <a:spLocks noChangeArrowheads="1"/>
                </p:cNvSpPr>
                <p:nvPr/>
              </p:nvSpPr>
              <p:spPr bwMode="auto">
                <a:xfrm>
                  <a:off x="2592" y="3360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7952" name="Line 66"/>
            <p:cNvSpPr>
              <a:spLocks noChangeShapeType="1"/>
            </p:cNvSpPr>
            <p:nvPr/>
          </p:nvSpPr>
          <p:spPr bwMode="auto">
            <a:xfrm>
              <a:off x="1920" y="2736"/>
              <a:ext cx="48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7898" name="Group 67"/>
          <p:cNvGrpSpPr>
            <a:grpSpLocks/>
          </p:cNvGrpSpPr>
          <p:nvPr/>
        </p:nvGrpSpPr>
        <p:grpSpPr bwMode="auto">
          <a:xfrm>
            <a:off x="4064000" y="4114800"/>
            <a:ext cx="1625600" cy="779463"/>
            <a:chOff x="1920" y="2592"/>
            <a:chExt cx="768" cy="491"/>
          </a:xfrm>
        </p:grpSpPr>
        <p:grpSp>
          <p:nvGrpSpPr>
            <p:cNvPr id="37939" name="Group 68"/>
            <p:cNvGrpSpPr>
              <a:grpSpLocks/>
            </p:cNvGrpSpPr>
            <p:nvPr/>
          </p:nvGrpSpPr>
          <p:grpSpPr bwMode="auto">
            <a:xfrm>
              <a:off x="2400" y="2592"/>
              <a:ext cx="288" cy="491"/>
              <a:chOff x="2400" y="2592"/>
              <a:chExt cx="288" cy="491"/>
            </a:xfrm>
          </p:grpSpPr>
          <p:sp>
            <p:nvSpPr>
              <p:cNvPr id="37941" name="Rectangle 69"/>
              <p:cNvSpPr>
                <a:spLocks noChangeArrowheads="1"/>
              </p:cNvSpPr>
              <p:nvPr/>
            </p:nvSpPr>
            <p:spPr bwMode="auto">
              <a:xfrm>
                <a:off x="2400" y="25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2" name="Rectangle 70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3" name="Rectangle 71"/>
              <p:cNvSpPr>
                <a:spLocks noChangeArrowheads="1"/>
              </p:cNvSpPr>
              <p:nvPr/>
            </p:nvSpPr>
            <p:spPr bwMode="auto">
              <a:xfrm>
                <a:off x="2400" y="268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4" name="Rectangle 72"/>
              <p:cNvSpPr>
                <a:spLocks noChangeArrowheads="1"/>
              </p:cNvSpPr>
              <p:nvPr/>
            </p:nvSpPr>
            <p:spPr bwMode="auto">
              <a:xfrm>
                <a:off x="2496" y="278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5" name="Rectangle 73"/>
              <p:cNvSpPr>
                <a:spLocks noChangeArrowheads="1"/>
              </p:cNvSpPr>
              <p:nvPr/>
            </p:nvSpPr>
            <p:spPr bwMode="auto">
              <a:xfrm>
                <a:off x="2592" y="268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6" name="Rectangle 74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7" name="Rectangle 75"/>
              <p:cNvSpPr>
                <a:spLocks noChangeArrowheads="1"/>
              </p:cNvSpPr>
              <p:nvPr/>
            </p:nvSpPr>
            <p:spPr bwMode="auto">
              <a:xfrm>
                <a:off x="2496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8" name="Rectangle 76"/>
              <p:cNvSpPr>
                <a:spLocks noChangeArrowheads="1"/>
              </p:cNvSpPr>
              <p:nvPr/>
            </p:nvSpPr>
            <p:spPr bwMode="auto">
              <a:xfrm>
                <a:off x="2592" y="278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9" name="Rectangle 77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50" name="Text Box 78"/>
              <p:cNvSpPr txBox="1">
                <a:spLocks noChangeArrowheads="1"/>
              </p:cNvSpPr>
              <p:nvPr/>
            </p:nvSpPr>
            <p:spPr bwMode="auto">
              <a:xfrm>
                <a:off x="2456" y="283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37940" name="Line 79"/>
            <p:cNvSpPr>
              <a:spLocks noChangeShapeType="1"/>
            </p:cNvSpPr>
            <p:nvPr/>
          </p:nvSpPr>
          <p:spPr bwMode="auto">
            <a:xfrm>
              <a:off x="1920" y="27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7899" name="Group 80"/>
          <p:cNvGrpSpPr>
            <a:grpSpLocks/>
          </p:cNvGrpSpPr>
          <p:nvPr/>
        </p:nvGrpSpPr>
        <p:grpSpPr bwMode="auto">
          <a:xfrm>
            <a:off x="5689600" y="4343400"/>
            <a:ext cx="1625600" cy="1084263"/>
            <a:chOff x="2688" y="2736"/>
            <a:chExt cx="768" cy="683"/>
          </a:xfrm>
        </p:grpSpPr>
        <p:grpSp>
          <p:nvGrpSpPr>
            <p:cNvPr id="37927" name="Group 81"/>
            <p:cNvGrpSpPr>
              <a:grpSpLocks/>
            </p:cNvGrpSpPr>
            <p:nvPr/>
          </p:nvGrpSpPr>
          <p:grpSpPr bwMode="auto">
            <a:xfrm>
              <a:off x="3168" y="2928"/>
              <a:ext cx="288" cy="491"/>
              <a:chOff x="3168" y="2928"/>
              <a:chExt cx="288" cy="491"/>
            </a:xfrm>
          </p:grpSpPr>
          <p:sp>
            <p:nvSpPr>
              <p:cNvPr id="37929" name="Text Box 82"/>
              <p:cNvSpPr txBox="1">
                <a:spLocks noChangeArrowheads="1"/>
              </p:cNvSpPr>
              <p:nvPr/>
            </p:nvSpPr>
            <p:spPr bwMode="auto">
              <a:xfrm>
                <a:off x="3224" y="3167"/>
                <a:ext cx="149" cy="25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7</a:t>
                </a:r>
              </a:p>
            </p:txBody>
          </p:sp>
          <p:sp>
            <p:nvSpPr>
              <p:cNvPr id="37930" name="Rectangle 83"/>
              <p:cNvSpPr>
                <a:spLocks noChangeArrowheads="1"/>
              </p:cNvSpPr>
              <p:nvPr/>
            </p:nvSpPr>
            <p:spPr bwMode="auto">
              <a:xfrm>
                <a:off x="3168" y="29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1" name="Rectangle 84"/>
              <p:cNvSpPr>
                <a:spLocks noChangeArrowheads="1"/>
              </p:cNvSpPr>
              <p:nvPr/>
            </p:nvSpPr>
            <p:spPr bwMode="auto">
              <a:xfrm>
                <a:off x="3264" y="30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2" name="Rectangle 85"/>
              <p:cNvSpPr>
                <a:spLocks noChangeArrowheads="1"/>
              </p:cNvSpPr>
              <p:nvPr/>
            </p:nvSpPr>
            <p:spPr bwMode="auto">
              <a:xfrm>
                <a:off x="3168" y="30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3" name="Rectangle 86"/>
              <p:cNvSpPr>
                <a:spLocks noChangeArrowheads="1"/>
              </p:cNvSpPr>
              <p:nvPr/>
            </p:nvSpPr>
            <p:spPr bwMode="auto">
              <a:xfrm>
                <a:off x="3360" y="3024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4" name="Rectangle 87"/>
              <p:cNvSpPr>
                <a:spLocks noChangeArrowheads="1"/>
              </p:cNvSpPr>
              <p:nvPr/>
            </p:nvSpPr>
            <p:spPr bwMode="auto">
              <a:xfrm>
                <a:off x="3168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5" name="Rectangle 8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6" name="Rectangle 89"/>
              <p:cNvSpPr>
                <a:spLocks noChangeArrowheads="1"/>
              </p:cNvSpPr>
              <p:nvPr/>
            </p:nvSpPr>
            <p:spPr bwMode="auto">
              <a:xfrm>
                <a:off x="3360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7" name="Rectangle 90"/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8" name="Rectangle 91"/>
              <p:cNvSpPr>
                <a:spLocks noChangeArrowheads="1"/>
              </p:cNvSpPr>
              <p:nvPr/>
            </p:nvSpPr>
            <p:spPr bwMode="auto">
              <a:xfrm>
                <a:off x="3264" y="3120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928" name="Line 92"/>
            <p:cNvSpPr>
              <a:spLocks noChangeShapeType="1"/>
            </p:cNvSpPr>
            <p:nvPr/>
          </p:nvSpPr>
          <p:spPr bwMode="auto">
            <a:xfrm>
              <a:off x="2688" y="2736"/>
              <a:ext cx="48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7900" name="Group 93"/>
          <p:cNvGrpSpPr>
            <a:grpSpLocks/>
          </p:cNvGrpSpPr>
          <p:nvPr/>
        </p:nvGrpSpPr>
        <p:grpSpPr bwMode="auto">
          <a:xfrm>
            <a:off x="5689600" y="3733800"/>
            <a:ext cx="1625600" cy="779463"/>
            <a:chOff x="2688" y="2352"/>
            <a:chExt cx="768" cy="491"/>
          </a:xfrm>
        </p:grpSpPr>
        <p:grpSp>
          <p:nvGrpSpPr>
            <p:cNvPr id="37915" name="Group 94"/>
            <p:cNvGrpSpPr>
              <a:grpSpLocks/>
            </p:cNvGrpSpPr>
            <p:nvPr/>
          </p:nvGrpSpPr>
          <p:grpSpPr bwMode="auto">
            <a:xfrm>
              <a:off x="3168" y="2352"/>
              <a:ext cx="288" cy="491"/>
              <a:chOff x="3168" y="2352"/>
              <a:chExt cx="288" cy="491"/>
            </a:xfrm>
          </p:grpSpPr>
          <p:sp>
            <p:nvSpPr>
              <p:cNvPr id="37917" name="Rectangle 95"/>
              <p:cNvSpPr>
                <a:spLocks noChangeArrowheads="1"/>
              </p:cNvSpPr>
              <p:nvPr/>
            </p:nvSpPr>
            <p:spPr bwMode="auto">
              <a:xfrm>
                <a:off x="3264" y="235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8" name="Rectangle 96"/>
              <p:cNvSpPr>
                <a:spLocks noChangeArrowheads="1"/>
              </p:cNvSpPr>
              <p:nvPr/>
            </p:nvSpPr>
            <p:spPr bwMode="auto">
              <a:xfrm>
                <a:off x="3264" y="244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9" name="Rectangle 97"/>
              <p:cNvSpPr>
                <a:spLocks noChangeArrowheads="1"/>
              </p:cNvSpPr>
              <p:nvPr/>
            </p:nvSpPr>
            <p:spPr bwMode="auto">
              <a:xfrm>
                <a:off x="3168" y="2448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0" name="Rectangle 98"/>
              <p:cNvSpPr>
                <a:spLocks noChangeArrowheads="1"/>
              </p:cNvSpPr>
              <p:nvPr/>
            </p:nvSpPr>
            <p:spPr bwMode="auto">
              <a:xfrm>
                <a:off x="3264" y="254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1" name="Rectangle 99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2" name="Rectangle 100"/>
              <p:cNvSpPr>
                <a:spLocks noChangeArrowheads="1"/>
              </p:cNvSpPr>
              <p:nvPr/>
            </p:nvSpPr>
            <p:spPr bwMode="auto">
              <a:xfrm>
                <a:off x="3168" y="254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3" name="Rectangle 101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4" name="Rectangle 102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5" name="Rectangle 103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26" name="Text Box 104"/>
              <p:cNvSpPr txBox="1">
                <a:spLocks noChangeArrowheads="1"/>
              </p:cNvSpPr>
              <p:nvPr/>
            </p:nvSpPr>
            <p:spPr bwMode="auto">
              <a:xfrm>
                <a:off x="3224" y="259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37916" name="Line 105"/>
            <p:cNvSpPr>
              <a:spLocks noChangeShapeType="1"/>
            </p:cNvSpPr>
            <p:nvPr/>
          </p:nvSpPr>
          <p:spPr bwMode="auto">
            <a:xfrm flipV="1">
              <a:off x="2688" y="2496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7901" name="Group 106"/>
          <p:cNvGrpSpPr>
            <a:grpSpLocks/>
          </p:cNvGrpSpPr>
          <p:nvPr/>
        </p:nvGrpSpPr>
        <p:grpSpPr bwMode="auto">
          <a:xfrm>
            <a:off x="7315200" y="3733800"/>
            <a:ext cx="1625600" cy="779463"/>
            <a:chOff x="3456" y="2352"/>
            <a:chExt cx="768" cy="491"/>
          </a:xfrm>
        </p:grpSpPr>
        <p:grpSp>
          <p:nvGrpSpPr>
            <p:cNvPr id="37903" name="Group 107"/>
            <p:cNvGrpSpPr>
              <a:grpSpLocks/>
            </p:cNvGrpSpPr>
            <p:nvPr/>
          </p:nvGrpSpPr>
          <p:grpSpPr bwMode="auto">
            <a:xfrm>
              <a:off x="3936" y="2352"/>
              <a:ext cx="288" cy="491"/>
              <a:chOff x="3936" y="2352"/>
              <a:chExt cx="288" cy="491"/>
            </a:xfrm>
          </p:grpSpPr>
          <p:sp>
            <p:nvSpPr>
              <p:cNvPr id="37905" name="Rectangle 108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6" name="Rectangle 109"/>
              <p:cNvSpPr>
                <a:spLocks noChangeArrowheads="1"/>
              </p:cNvSpPr>
              <p:nvPr/>
            </p:nvSpPr>
            <p:spPr bwMode="auto">
              <a:xfrm>
                <a:off x="4032" y="2448"/>
                <a:ext cx="96" cy="9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Rectangle 110"/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96" cy="9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8" name="Rectangle 111"/>
              <p:cNvSpPr>
                <a:spLocks noChangeArrowheads="1"/>
              </p:cNvSpPr>
              <p:nvPr/>
            </p:nvSpPr>
            <p:spPr bwMode="auto">
              <a:xfrm>
                <a:off x="4032" y="2544"/>
                <a:ext cx="96" cy="9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9" name="Rectangle 112"/>
              <p:cNvSpPr>
                <a:spLocks noChangeArrowheads="1"/>
              </p:cNvSpPr>
              <p:nvPr/>
            </p:nvSpPr>
            <p:spPr bwMode="auto">
              <a:xfrm>
                <a:off x="4128" y="2448"/>
                <a:ext cx="96" cy="9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0" name="Rectangle 113"/>
              <p:cNvSpPr>
                <a:spLocks noChangeArrowheads="1"/>
              </p:cNvSpPr>
              <p:nvPr/>
            </p:nvSpPr>
            <p:spPr bwMode="auto">
              <a:xfrm>
                <a:off x="3936" y="2544"/>
                <a:ext cx="96" cy="9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1" name="Rectangle 114"/>
              <p:cNvSpPr>
                <a:spLocks noChangeArrowheads="1"/>
              </p:cNvSpPr>
              <p:nvPr/>
            </p:nvSpPr>
            <p:spPr bwMode="auto">
              <a:xfrm>
                <a:off x="3936" y="2448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2" name="Rectangle 115"/>
              <p:cNvSpPr>
                <a:spLocks noChangeArrowheads="1"/>
              </p:cNvSpPr>
              <p:nvPr/>
            </p:nvSpPr>
            <p:spPr bwMode="auto">
              <a:xfrm>
                <a:off x="4128" y="2544"/>
                <a:ext cx="96" cy="9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3" name="Rectangle 116"/>
              <p:cNvSpPr>
                <a:spLocks noChangeArrowheads="1"/>
              </p:cNvSpPr>
              <p:nvPr/>
            </p:nvSpPr>
            <p:spPr bwMode="auto">
              <a:xfrm>
                <a:off x="4128" y="23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4" name="Text Box 117"/>
              <p:cNvSpPr txBox="1">
                <a:spLocks noChangeArrowheads="1"/>
              </p:cNvSpPr>
              <p:nvPr/>
            </p:nvSpPr>
            <p:spPr bwMode="auto">
              <a:xfrm>
                <a:off x="3992" y="2591"/>
                <a:ext cx="14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5</a:t>
                </a:r>
              </a:p>
            </p:txBody>
          </p:sp>
        </p:grpSp>
        <p:sp>
          <p:nvSpPr>
            <p:cNvPr id="37904" name="Line 118"/>
            <p:cNvSpPr>
              <a:spLocks noChangeShapeType="1"/>
            </p:cNvSpPr>
            <p:nvPr/>
          </p:nvSpPr>
          <p:spPr bwMode="auto">
            <a:xfrm>
              <a:off x="3456" y="24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7902" name="Line 119"/>
          <p:cNvSpPr>
            <a:spLocks noChangeShapeType="1"/>
          </p:cNvSpPr>
          <p:nvPr/>
        </p:nvSpPr>
        <p:spPr bwMode="auto">
          <a:xfrm>
            <a:off x="8940800" y="3962400"/>
            <a:ext cx="1016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Mengenai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Algoritma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Heuristik</a:t>
            </a: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17600" y="1905000"/>
            <a:ext cx="10566400" cy="4114800"/>
          </a:xfrm>
        </p:spPr>
        <p:txBody>
          <a:bodyPr>
            <a:normAutofit/>
          </a:bodyPr>
          <a:lstStyle/>
          <a:p>
            <a:pPr marL="609600" indent="-609600"/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id-ID" sz="2400" dirty="0" smtClean="0"/>
              <a:t>Heuristik untuk </a:t>
            </a:r>
            <a:r>
              <a:rPr lang="id-ID" sz="2400" dirty="0"/>
              <a:t>mengarahkan pencarian </a:t>
            </a:r>
            <a:r>
              <a:rPr lang="en-US" sz="2400" dirty="0" err="1" smtClean="0"/>
              <a:t>ke</a:t>
            </a:r>
            <a:r>
              <a:rPr lang="id-ID" sz="2400" dirty="0" smtClean="0"/>
              <a:t> </a:t>
            </a:r>
            <a:r>
              <a:rPr lang="en-US" sz="2400" dirty="0" err="1" smtClean="0"/>
              <a:t>lintasan</a:t>
            </a:r>
            <a:r>
              <a:rPr lang="id-ID" sz="2400" dirty="0" smtClean="0"/>
              <a:t> </a:t>
            </a:r>
            <a:r>
              <a:rPr lang="id-ID" sz="2400" dirty="0"/>
              <a:t>yang menjanjikan </a:t>
            </a:r>
            <a:endParaRPr lang="en-US" sz="2400" dirty="0" smtClean="0"/>
          </a:p>
          <a:p>
            <a:pPr marL="609600" indent="-609600"/>
            <a:r>
              <a:rPr lang="id-ID" sz="2400" dirty="0" smtClean="0"/>
              <a:t>Waktu </a:t>
            </a:r>
            <a:r>
              <a:rPr lang="id-ID" sz="2400" dirty="0"/>
              <a:t>yang dihabiskan untuk menghitung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id-ID" sz="2400" dirty="0" smtClean="0"/>
              <a:t>heuristik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id-ID" sz="2400" dirty="0" smtClean="0"/>
              <a:t>pencarian </a:t>
            </a:r>
            <a:r>
              <a:rPr lang="id-ID" sz="2400" dirty="0"/>
              <a:t>yang lebih baik </a:t>
            </a:r>
            <a:endParaRPr lang="en-US" sz="2400" dirty="0" smtClean="0"/>
          </a:p>
          <a:p>
            <a:pPr marL="609600" indent="-609600"/>
            <a:r>
              <a:rPr lang="en-US" sz="2400" dirty="0" smtClean="0"/>
              <a:t>F</a:t>
            </a:r>
            <a:r>
              <a:rPr lang="id-ID" sz="2400" dirty="0" smtClean="0"/>
              <a:t>ungsi </a:t>
            </a:r>
            <a:r>
              <a:rPr lang="id-ID" sz="2400" dirty="0"/>
              <a:t>heuristik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permasalahan</a:t>
            </a:r>
            <a:r>
              <a:rPr lang="en-US" sz="2400" dirty="0" smtClean="0"/>
              <a:t>, </a:t>
            </a:r>
            <a:r>
              <a:rPr lang="en-US" sz="2400" dirty="0" err="1" smtClean="0"/>
              <a:t>dapat</a:t>
            </a:r>
            <a:r>
              <a:rPr lang="id-ID" sz="2400" dirty="0" smtClean="0"/>
              <a:t> </a:t>
            </a:r>
            <a:r>
              <a:rPr lang="en-US" sz="2400" dirty="0" err="1" smtClean="0"/>
              <a:t>mengarahkan</a:t>
            </a:r>
            <a:r>
              <a:rPr lang="id-ID" sz="2400" dirty="0" smtClean="0"/>
              <a:t> pencarian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node </a:t>
            </a:r>
            <a:r>
              <a:rPr lang="en-US" sz="2400" dirty="0" err="1" smtClean="0"/>
              <a:t>tujuan</a:t>
            </a:r>
            <a:endParaRPr lang="en-US" sz="2400" dirty="0" smtClean="0"/>
          </a:p>
          <a:p>
            <a:pPr marL="609600" indent="-609600"/>
            <a:r>
              <a:rPr lang="id-ID" sz="2400" dirty="0" smtClean="0"/>
              <a:t>Me</a:t>
            </a:r>
            <a:r>
              <a:rPr lang="en-US" sz="2400" dirty="0" err="1" smtClean="0"/>
              <a:t>nentukan</a:t>
            </a:r>
            <a:r>
              <a:rPr lang="id-ID" sz="2400" dirty="0" smtClean="0"/>
              <a:t> </a:t>
            </a:r>
            <a:r>
              <a:rPr lang="id-ID" sz="2400" dirty="0"/>
              <a:t>node mana </a:t>
            </a:r>
            <a:r>
              <a:rPr lang="id-ID" sz="2400" dirty="0" smtClean="0"/>
              <a:t>yang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id-ID" sz="2400" dirty="0" smtClean="0"/>
              <a:t>diperluas disebut meta-reasoning</a:t>
            </a:r>
            <a:endParaRPr lang="en-US" sz="2400" dirty="0" smtClean="0"/>
          </a:p>
          <a:p>
            <a:pPr marL="609600" indent="-609600"/>
            <a:r>
              <a:rPr lang="id-ID" sz="2400" dirty="0" smtClean="0"/>
              <a:t>Heuristik </a:t>
            </a:r>
            <a:r>
              <a:rPr lang="id-ID" sz="2400" dirty="0"/>
              <a:t>mungkin tidak selalu terlihat seperti angka dan mungkin melibatkan sejumlah besar </a:t>
            </a:r>
            <a:r>
              <a:rPr lang="en-US" sz="2400" dirty="0" smtClean="0"/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4672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Heuristic Search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117600" y="1371600"/>
            <a:ext cx="10363200" cy="4724400"/>
          </a:xfrm>
        </p:spPr>
        <p:txBody>
          <a:bodyPr>
            <a:normAutofit/>
          </a:bodyPr>
          <a:lstStyle/>
          <a:p>
            <a:r>
              <a:rPr lang="id-ID" dirty="0"/>
              <a:t>Pencarian heuristik memanfaatkan </a:t>
            </a:r>
            <a:r>
              <a:rPr lang="en-US" dirty="0" smtClean="0"/>
              <a:t>“knowledge”</a:t>
            </a:r>
            <a:r>
              <a:rPr lang="id-ID" dirty="0" smtClean="0"/>
              <a:t> </a:t>
            </a:r>
            <a:r>
              <a:rPr lang="id-ID" dirty="0"/>
              <a:t>tambahan tentang masalah yang membantu pencarian langsung ke jalur yang lebih menjanjikan. </a:t>
            </a:r>
            <a:endParaRPr lang="en-US" dirty="0" smtClean="0"/>
          </a:p>
          <a:p>
            <a:r>
              <a:rPr lang="id-ID" dirty="0" smtClean="0"/>
              <a:t>Fungsi heuristik</a:t>
            </a:r>
            <a:r>
              <a:rPr lang="en-US" dirty="0" smtClean="0"/>
              <a:t>,</a:t>
            </a:r>
            <a:r>
              <a:rPr lang="id-ID" dirty="0" smtClean="0"/>
              <a:t> </a:t>
            </a:r>
            <a:r>
              <a:rPr lang="en-US" dirty="0" smtClean="0"/>
              <a:t>m</a:t>
            </a:r>
            <a:r>
              <a:rPr lang="id-ID" dirty="0" smtClean="0"/>
              <a:t>e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id-ID" dirty="0" smtClean="0"/>
              <a:t> </a:t>
            </a:r>
            <a:r>
              <a:rPr lang="id-ID" dirty="0"/>
              <a:t>seberapa jauh kita dari sebuah </a:t>
            </a:r>
            <a:r>
              <a:rPr lang="id-ID" dirty="0" smtClean="0"/>
              <a:t>tujuan.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57636"/>
              </p:ext>
            </p:extLst>
          </p:nvPr>
        </p:nvGraphicFramePr>
        <p:xfrm>
          <a:off x="6531019" y="3207913"/>
          <a:ext cx="2743200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VISIO" r:id="rId3" imgW="1623960" imgH="1474560" progId="">
                  <p:embed/>
                </p:oleObj>
              </mc:Choice>
              <mc:Fallback>
                <p:oleObj name="VISIO" r:id="rId3" imgW="1623960" imgH="1474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1019" y="3207913"/>
                        <a:ext cx="2743200" cy="186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2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10769600" cy="1143000"/>
          </a:xfrm>
        </p:spPr>
        <p:txBody>
          <a:bodyPr/>
          <a:lstStyle/>
          <a:p>
            <a:pPr>
              <a:defRPr/>
            </a:pPr>
            <a:r>
              <a:rPr lang="id-ID" sz="3600" dirty="0"/>
              <a:t>Kapan Menggunakan </a:t>
            </a:r>
            <a:r>
              <a:rPr lang="en-US" sz="3600" dirty="0" err="1" smtClean="0"/>
              <a:t>Algoritma</a:t>
            </a:r>
            <a:r>
              <a:rPr lang="id-ID" sz="3600" dirty="0" smtClean="0"/>
              <a:t> </a:t>
            </a:r>
            <a:r>
              <a:rPr lang="id-ID" sz="3600" dirty="0"/>
              <a:t>Pencarian?</a:t>
            </a:r>
            <a:endParaRPr 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Ruang </a:t>
            </a:r>
            <a:r>
              <a:rPr lang="id-ID" dirty="0"/>
              <a:t>pencarian </a:t>
            </a:r>
            <a:r>
              <a:rPr lang="id-ID" dirty="0" smtClean="0"/>
              <a:t>kecil</a:t>
            </a:r>
            <a:endParaRPr lang="en-US" dirty="0" smtClean="0"/>
          </a:p>
          <a:p>
            <a:pPr lvl="1"/>
            <a:r>
              <a:rPr lang="id-ID" dirty="0" smtClean="0"/>
              <a:t>Tidak </a:t>
            </a:r>
            <a:r>
              <a:rPr lang="id-ID" dirty="0"/>
              <a:t>ada teknik lain yang tersedia, atau </a:t>
            </a:r>
            <a:endParaRPr lang="en-US" dirty="0" smtClean="0"/>
          </a:p>
          <a:p>
            <a:pPr lvl="1"/>
            <a:r>
              <a:rPr lang="id-ID" dirty="0" smtClean="0"/>
              <a:t>Tidak </a:t>
            </a:r>
            <a:r>
              <a:rPr lang="id-ID" dirty="0"/>
              <a:t>sepadan dengan usaha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id-ID" dirty="0" smtClean="0"/>
              <a:t>mengembangkan </a:t>
            </a:r>
            <a:r>
              <a:rPr lang="id-ID" dirty="0"/>
              <a:t>teknik yang lebih efisien  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id-ID" sz="2800" dirty="0"/>
              <a:t>Ruang pencariannya besar, dan </a:t>
            </a:r>
            <a:endParaRPr lang="en-US" sz="2800" dirty="0" smtClean="0"/>
          </a:p>
          <a:p>
            <a:pPr marL="685800" lvl="2">
              <a:spcBef>
                <a:spcPts val="1000"/>
              </a:spcBef>
            </a:pPr>
            <a:r>
              <a:rPr lang="id-ID" sz="2400" dirty="0"/>
              <a:t>Tidak ada teknik lain yang tersedia, dan </a:t>
            </a:r>
            <a:endParaRPr lang="en-US" sz="2400" dirty="0" smtClean="0"/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Terdapat</a:t>
            </a:r>
            <a:r>
              <a:rPr lang="id-ID" sz="2400" dirty="0" smtClean="0"/>
              <a:t> </a:t>
            </a:r>
            <a:r>
              <a:rPr lang="id-ID" sz="2400" dirty="0"/>
              <a:t>heuristik </a:t>
            </a:r>
            <a:r>
              <a:rPr lang="id-ID" sz="2400" dirty="0" smtClean="0"/>
              <a:t>“</a:t>
            </a:r>
            <a:r>
              <a:rPr lang="en-US" sz="2400" dirty="0" smtClean="0"/>
              <a:t>good</a:t>
            </a:r>
            <a:r>
              <a:rPr lang="id-ID" sz="2400" dirty="0" smtClean="0"/>
              <a:t>“</a:t>
            </a:r>
            <a:endParaRPr lang="en-US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21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65666"/>
            <a:ext cx="8839200" cy="1143000"/>
          </a:xfrm>
        </p:spPr>
        <p:txBody>
          <a:bodyPr/>
          <a:lstStyle/>
          <a:p>
            <a:r>
              <a:rPr lang="en-US" dirty="0" smtClean="0"/>
              <a:t>Hill climbing</a:t>
            </a:r>
          </a:p>
        </p:txBody>
      </p:sp>
      <p:grpSp>
        <p:nvGrpSpPr>
          <p:cNvPr id="19461" name="Group 77"/>
          <p:cNvGrpSpPr>
            <a:grpSpLocks/>
          </p:cNvGrpSpPr>
          <p:nvPr/>
        </p:nvGrpSpPr>
        <p:grpSpPr bwMode="auto">
          <a:xfrm>
            <a:off x="908050" y="1470026"/>
            <a:ext cx="10464800" cy="4419600"/>
            <a:chOff x="384" y="1248"/>
            <a:chExt cx="4944" cy="2784"/>
          </a:xfrm>
        </p:grpSpPr>
        <p:sp>
          <p:nvSpPr>
            <p:cNvPr id="19462" name="Oval 7"/>
            <p:cNvSpPr>
              <a:spLocks noChangeArrowheads="1"/>
            </p:cNvSpPr>
            <p:nvPr/>
          </p:nvSpPr>
          <p:spPr bwMode="auto">
            <a:xfrm>
              <a:off x="2592" y="1248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S</a:t>
              </a:r>
            </a:p>
          </p:txBody>
        </p:sp>
        <p:sp>
          <p:nvSpPr>
            <p:cNvPr id="19463" name="Oval 8"/>
            <p:cNvSpPr>
              <a:spLocks noChangeArrowheads="1"/>
            </p:cNvSpPr>
            <p:nvPr/>
          </p:nvSpPr>
          <p:spPr bwMode="auto">
            <a:xfrm>
              <a:off x="1152" y="187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19464" name="Oval 9"/>
            <p:cNvSpPr>
              <a:spLocks noChangeArrowheads="1"/>
            </p:cNvSpPr>
            <p:nvPr/>
          </p:nvSpPr>
          <p:spPr bwMode="auto">
            <a:xfrm>
              <a:off x="4320" y="1968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19465" name="Oval 10"/>
            <p:cNvSpPr>
              <a:spLocks noChangeArrowheads="1"/>
            </p:cNvSpPr>
            <p:nvPr/>
          </p:nvSpPr>
          <p:spPr bwMode="auto">
            <a:xfrm>
              <a:off x="1632" y="1536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19466" name="Oval 11"/>
            <p:cNvSpPr>
              <a:spLocks noChangeArrowheads="1"/>
            </p:cNvSpPr>
            <p:nvPr/>
          </p:nvSpPr>
          <p:spPr bwMode="auto">
            <a:xfrm>
              <a:off x="3600" y="1584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19467" name="Oval 12"/>
            <p:cNvSpPr>
              <a:spLocks noChangeArrowheads="1"/>
            </p:cNvSpPr>
            <p:nvPr/>
          </p:nvSpPr>
          <p:spPr bwMode="auto">
            <a:xfrm>
              <a:off x="672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19468" name="Oval 13"/>
            <p:cNvSpPr>
              <a:spLocks noChangeArrowheads="1"/>
            </p:cNvSpPr>
            <p:nvPr/>
          </p:nvSpPr>
          <p:spPr bwMode="auto">
            <a:xfrm>
              <a:off x="2208" y="1920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19469" name="Oval 14"/>
            <p:cNvSpPr>
              <a:spLocks noChangeArrowheads="1"/>
            </p:cNvSpPr>
            <p:nvPr/>
          </p:nvSpPr>
          <p:spPr bwMode="auto">
            <a:xfrm>
              <a:off x="3024" y="1920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A</a:t>
              </a:r>
            </a:p>
          </p:txBody>
        </p:sp>
        <p:cxnSp>
          <p:nvCxnSpPr>
            <p:cNvPr id="19470" name="AutoShape 15"/>
            <p:cNvCxnSpPr>
              <a:cxnSpLocks noChangeShapeType="1"/>
              <a:stCxn id="19462" idx="2"/>
              <a:endCxn id="19465" idx="7"/>
            </p:cNvCxnSpPr>
            <p:nvPr/>
          </p:nvCxnSpPr>
          <p:spPr bwMode="auto">
            <a:xfrm flipH="1">
              <a:off x="1878" y="1392"/>
              <a:ext cx="714" cy="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1" name="AutoShape 16"/>
            <p:cNvCxnSpPr>
              <a:cxnSpLocks noChangeShapeType="1"/>
              <a:stCxn id="19462" idx="6"/>
              <a:endCxn id="19466" idx="1"/>
            </p:cNvCxnSpPr>
            <p:nvPr/>
          </p:nvCxnSpPr>
          <p:spPr bwMode="auto">
            <a:xfrm>
              <a:off x="2880" y="1392"/>
              <a:ext cx="762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AutoShape 17"/>
            <p:cNvCxnSpPr>
              <a:cxnSpLocks noChangeShapeType="1"/>
              <a:stCxn id="19465" idx="2"/>
              <a:endCxn id="19463" idx="7"/>
            </p:cNvCxnSpPr>
            <p:nvPr/>
          </p:nvCxnSpPr>
          <p:spPr bwMode="auto">
            <a:xfrm flipH="1">
              <a:off x="1398" y="1680"/>
              <a:ext cx="234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3" name="AutoShape 18"/>
            <p:cNvCxnSpPr>
              <a:cxnSpLocks noChangeShapeType="1"/>
              <a:stCxn id="19500" idx="4"/>
              <a:endCxn id="19501" idx="0"/>
            </p:cNvCxnSpPr>
            <p:nvPr/>
          </p:nvCxnSpPr>
          <p:spPr bwMode="auto">
            <a:xfrm>
              <a:off x="2880" y="3600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4" name="AutoShape 19"/>
            <p:cNvCxnSpPr>
              <a:cxnSpLocks noChangeShapeType="1"/>
              <a:stCxn id="19465" idx="6"/>
              <a:endCxn id="19468" idx="1"/>
            </p:cNvCxnSpPr>
            <p:nvPr/>
          </p:nvCxnSpPr>
          <p:spPr bwMode="auto">
            <a:xfrm>
              <a:off x="1920" y="1680"/>
              <a:ext cx="330" cy="2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5" name="AutoShape 20"/>
            <p:cNvCxnSpPr>
              <a:cxnSpLocks noChangeShapeType="1"/>
              <a:stCxn id="19466" idx="2"/>
              <a:endCxn id="19469" idx="7"/>
            </p:cNvCxnSpPr>
            <p:nvPr/>
          </p:nvCxnSpPr>
          <p:spPr bwMode="auto">
            <a:xfrm flipH="1">
              <a:off x="3270" y="1728"/>
              <a:ext cx="330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AutoShape 21"/>
            <p:cNvCxnSpPr>
              <a:cxnSpLocks noChangeShapeType="1"/>
              <a:stCxn id="19466" idx="6"/>
              <a:endCxn id="19464" idx="1"/>
            </p:cNvCxnSpPr>
            <p:nvPr/>
          </p:nvCxnSpPr>
          <p:spPr bwMode="auto">
            <a:xfrm>
              <a:off x="3888" y="1728"/>
              <a:ext cx="474" cy="2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AutoShape 22"/>
            <p:cNvCxnSpPr>
              <a:cxnSpLocks noChangeShapeType="1"/>
              <a:stCxn id="19463" idx="3"/>
              <a:endCxn id="19467" idx="7"/>
            </p:cNvCxnSpPr>
            <p:nvPr/>
          </p:nvCxnSpPr>
          <p:spPr bwMode="auto">
            <a:xfrm flipH="1">
              <a:off x="918" y="2118"/>
              <a:ext cx="276" cy="2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8" name="Oval 23"/>
            <p:cNvSpPr>
              <a:spLocks noChangeArrowheads="1"/>
            </p:cNvSpPr>
            <p:nvPr/>
          </p:nvSpPr>
          <p:spPr bwMode="auto">
            <a:xfrm>
              <a:off x="1056" y="331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F</a:t>
              </a:r>
            </a:p>
          </p:txBody>
        </p:sp>
        <p:sp>
          <p:nvSpPr>
            <p:cNvPr id="19479" name="Oval 24"/>
            <p:cNvSpPr>
              <a:spLocks noChangeArrowheads="1"/>
            </p:cNvSpPr>
            <p:nvPr/>
          </p:nvSpPr>
          <p:spPr bwMode="auto">
            <a:xfrm>
              <a:off x="384" y="331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19480" name="Oval 25"/>
            <p:cNvSpPr>
              <a:spLocks noChangeArrowheads="1"/>
            </p:cNvSpPr>
            <p:nvPr/>
          </p:nvSpPr>
          <p:spPr bwMode="auto">
            <a:xfrm>
              <a:off x="1056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19481" name="Oval 26"/>
            <p:cNvSpPr>
              <a:spLocks noChangeArrowheads="1"/>
            </p:cNvSpPr>
            <p:nvPr/>
          </p:nvSpPr>
          <p:spPr bwMode="auto">
            <a:xfrm>
              <a:off x="384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19482" name="Oval 27"/>
            <p:cNvSpPr>
              <a:spLocks noChangeArrowheads="1"/>
            </p:cNvSpPr>
            <p:nvPr/>
          </p:nvSpPr>
          <p:spPr bwMode="auto">
            <a:xfrm>
              <a:off x="1584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19483" name="Oval 28"/>
            <p:cNvSpPr>
              <a:spLocks noChangeArrowheads="1"/>
            </p:cNvSpPr>
            <p:nvPr/>
          </p:nvSpPr>
          <p:spPr bwMode="auto">
            <a:xfrm>
              <a:off x="1872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19484" name="Oval 29"/>
            <p:cNvSpPr>
              <a:spLocks noChangeArrowheads="1"/>
            </p:cNvSpPr>
            <p:nvPr/>
          </p:nvSpPr>
          <p:spPr bwMode="auto">
            <a:xfrm>
              <a:off x="2544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F</a:t>
              </a:r>
            </a:p>
          </p:txBody>
        </p:sp>
        <p:sp>
          <p:nvSpPr>
            <p:cNvPr id="19485" name="Oval 30"/>
            <p:cNvSpPr>
              <a:spLocks noChangeArrowheads="1"/>
            </p:cNvSpPr>
            <p:nvPr/>
          </p:nvSpPr>
          <p:spPr bwMode="auto">
            <a:xfrm>
              <a:off x="2208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19486" name="Oval 31"/>
            <p:cNvSpPr>
              <a:spLocks noChangeArrowheads="1"/>
            </p:cNvSpPr>
            <p:nvPr/>
          </p:nvSpPr>
          <p:spPr bwMode="auto">
            <a:xfrm>
              <a:off x="2208" y="331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19487" name="Oval 32"/>
            <p:cNvSpPr>
              <a:spLocks noChangeArrowheads="1"/>
            </p:cNvSpPr>
            <p:nvPr/>
          </p:nvSpPr>
          <p:spPr bwMode="auto">
            <a:xfrm>
              <a:off x="3024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cxnSp>
          <p:nvCxnSpPr>
            <p:cNvPr id="19488" name="AutoShape 33"/>
            <p:cNvCxnSpPr>
              <a:cxnSpLocks noChangeShapeType="1"/>
              <a:stCxn id="19481" idx="4"/>
              <a:endCxn id="19479" idx="0"/>
            </p:cNvCxnSpPr>
            <p:nvPr/>
          </p:nvCxnSpPr>
          <p:spPr bwMode="auto">
            <a:xfrm>
              <a:off x="528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9" name="AutoShape 34"/>
            <p:cNvCxnSpPr>
              <a:cxnSpLocks noChangeShapeType="1"/>
              <a:stCxn id="19467" idx="5"/>
              <a:endCxn id="19480" idx="0"/>
            </p:cNvCxnSpPr>
            <p:nvPr/>
          </p:nvCxnSpPr>
          <p:spPr bwMode="auto">
            <a:xfrm>
              <a:off x="918" y="2598"/>
              <a:ext cx="282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0" name="AutoShape 35"/>
            <p:cNvCxnSpPr>
              <a:cxnSpLocks noChangeShapeType="1"/>
              <a:stCxn id="19467" idx="3"/>
              <a:endCxn id="19481" idx="0"/>
            </p:cNvCxnSpPr>
            <p:nvPr/>
          </p:nvCxnSpPr>
          <p:spPr bwMode="auto">
            <a:xfrm flipH="1">
              <a:off x="528" y="2598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1" name="AutoShape 36"/>
            <p:cNvCxnSpPr>
              <a:cxnSpLocks noChangeShapeType="1"/>
              <a:stCxn id="19468" idx="3"/>
              <a:endCxn id="19483" idx="0"/>
            </p:cNvCxnSpPr>
            <p:nvPr/>
          </p:nvCxnSpPr>
          <p:spPr bwMode="auto">
            <a:xfrm flipH="1">
              <a:off x="2016" y="2166"/>
              <a:ext cx="234" cy="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2" name="AutoShape 37"/>
            <p:cNvCxnSpPr>
              <a:cxnSpLocks noChangeShapeType="1"/>
              <a:stCxn id="19480" idx="4"/>
              <a:endCxn id="19478" idx="0"/>
            </p:cNvCxnSpPr>
            <p:nvPr/>
          </p:nvCxnSpPr>
          <p:spPr bwMode="auto">
            <a:xfrm>
              <a:off x="1200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3" name="AutoShape 38"/>
            <p:cNvCxnSpPr>
              <a:cxnSpLocks noChangeShapeType="1"/>
              <a:stCxn id="19483" idx="5"/>
              <a:endCxn id="19485" idx="0"/>
            </p:cNvCxnSpPr>
            <p:nvPr/>
          </p:nvCxnSpPr>
          <p:spPr bwMode="auto">
            <a:xfrm>
              <a:off x="2118" y="2598"/>
              <a:ext cx="234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4" name="AutoShape 39"/>
            <p:cNvCxnSpPr>
              <a:cxnSpLocks noChangeShapeType="1"/>
              <a:stCxn id="19483" idx="3"/>
              <a:endCxn id="19482" idx="0"/>
            </p:cNvCxnSpPr>
            <p:nvPr/>
          </p:nvCxnSpPr>
          <p:spPr bwMode="auto">
            <a:xfrm flipH="1">
              <a:off x="1728" y="2598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5" name="AutoShape 40"/>
            <p:cNvCxnSpPr>
              <a:cxnSpLocks noChangeShapeType="1"/>
              <a:stCxn id="19468" idx="5"/>
              <a:endCxn id="19484" idx="0"/>
            </p:cNvCxnSpPr>
            <p:nvPr/>
          </p:nvCxnSpPr>
          <p:spPr bwMode="auto">
            <a:xfrm>
              <a:off x="2454" y="2166"/>
              <a:ext cx="234" cy="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6" name="AutoShape 41"/>
            <p:cNvCxnSpPr>
              <a:cxnSpLocks noChangeShapeType="1"/>
              <a:stCxn id="19485" idx="4"/>
              <a:endCxn id="19486" idx="0"/>
            </p:cNvCxnSpPr>
            <p:nvPr/>
          </p:nvCxnSpPr>
          <p:spPr bwMode="auto">
            <a:xfrm>
              <a:off x="2352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7" name="AutoShape 42"/>
            <p:cNvCxnSpPr>
              <a:cxnSpLocks noChangeShapeType="1"/>
              <a:stCxn id="19469" idx="4"/>
              <a:endCxn id="19487" idx="0"/>
            </p:cNvCxnSpPr>
            <p:nvPr/>
          </p:nvCxnSpPr>
          <p:spPr bwMode="auto">
            <a:xfrm>
              <a:off x="3168" y="2208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98" name="Oval 43"/>
            <p:cNvSpPr>
              <a:spLocks noChangeArrowheads="1"/>
            </p:cNvSpPr>
            <p:nvPr/>
          </p:nvSpPr>
          <p:spPr bwMode="auto">
            <a:xfrm>
              <a:off x="2736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19499" name="Oval 44"/>
            <p:cNvSpPr>
              <a:spLocks noChangeArrowheads="1"/>
            </p:cNvSpPr>
            <p:nvPr/>
          </p:nvSpPr>
          <p:spPr bwMode="auto">
            <a:xfrm>
              <a:off x="3312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F</a:t>
              </a:r>
            </a:p>
          </p:txBody>
        </p:sp>
        <p:sp>
          <p:nvSpPr>
            <p:cNvPr id="19500" name="Oval 45"/>
            <p:cNvSpPr>
              <a:spLocks noChangeArrowheads="1"/>
            </p:cNvSpPr>
            <p:nvPr/>
          </p:nvSpPr>
          <p:spPr bwMode="auto">
            <a:xfrm>
              <a:off x="2736" y="331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19501" name="Oval 46"/>
            <p:cNvSpPr>
              <a:spLocks noChangeArrowheads="1"/>
            </p:cNvSpPr>
            <p:nvPr/>
          </p:nvSpPr>
          <p:spPr bwMode="auto">
            <a:xfrm>
              <a:off x="2736" y="3744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19502" name="Oval 47"/>
            <p:cNvSpPr>
              <a:spLocks noChangeArrowheads="1"/>
            </p:cNvSpPr>
            <p:nvPr/>
          </p:nvSpPr>
          <p:spPr bwMode="auto">
            <a:xfrm>
              <a:off x="3984" y="2832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19503" name="Oval 48"/>
            <p:cNvSpPr>
              <a:spLocks noChangeArrowheads="1"/>
            </p:cNvSpPr>
            <p:nvPr/>
          </p:nvSpPr>
          <p:spPr bwMode="auto">
            <a:xfrm>
              <a:off x="3984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19504" name="Oval 49"/>
            <p:cNvSpPr>
              <a:spLocks noChangeArrowheads="1"/>
            </p:cNvSpPr>
            <p:nvPr/>
          </p:nvSpPr>
          <p:spPr bwMode="auto">
            <a:xfrm>
              <a:off x="4800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19505" name="Oval 50"/>
            <p:cNvSpPr>
              <a:spLocks noChangeArrowheads="1"/>
            </p:cNvSpPr>
            <p:nvPr/>
          </p:nvSpPr>
          <p:spPr bwMode="auto">
            <a:xfrm>
              <a:off x="4608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19506" name="Oval 51"/>
            <p:cNvSpPr>
              <a:spLocks noChangeArrowheads="1"/>
            </p:cNvSpPr>
            <p:nvPr/>
          </p:nvSpPr>
          <p:spPr bwMode="auto">
            <a:xfrm>
              <a:off x="5040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F</a:t>
              </a:r>
            </a:p>
          </p:txBody>
        </p:sp>
        <p:cxnSp>
          <p:nvCxnSpPr>
            <p:cNvPr id="19507" name="AutoShape 52"/>
            <p:cNvCxnSpPr>
              <a:cxnSpLocks noChangeShapeType="1"/>
              <a:stCxn id="19464" idx="3"/>
              <a:endCxn id="19503" idx="0"/>
            </p:cNvCxnSpPr>
            <p:nvPr/>
          </p:nvCxnSpPr>
          <p:spPr bwMode="auto">
            <a:xfrm flipH="1">
              <a:off x="4128" y="2214"/>
              <a:ext cx="234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8" name="AutoShape 53"/>
            <p:cNvCxnSpPr>
              <a:cxnSpLocks noChangeShapeType="1"/>
              <a:stCxn id="19464" idx="5"/>
              <a:endCxn id="19504" idx="0"/>
            </p:cNvCxnSpPr>
            <p:nvPr/>
          </p:nvCxnSpPr>
          <p:spPr bwMode="auto">
            <a:xfrm>
              <a:off x="4566" y="2214"/>
              <a:ext cx="378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9" name="AutoShape 54"/>
            <p:cNvCxnSpPr>
              <a:cxnSpLocks noChangeShapeType="1"/>
              <a:stCxn id="19504" idx="5"/>
              <a:endCxn id="19506" idx="0"/>
            </p:cNvCxnSpPr>
            <p:nvPr/>
          </p:nvCxnSpPr>
          <p:spPr bwMode="auto">
            <a:xfrm>
              <a:off x="5046" y="2598"/>
              <a:ext cx="138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0" name="AutoShape 55"/>
            <p:cNvCxnSpPr>
              <a:cxnSpLocks noChangeShapeType="1"/>
              <a:stCxn id="19504" idx="3"/>
              <a:endCxn id="19505" idx="0"/>
            </p:cNvCxnSpPr>
            <p:nvPr/>
          </p:nvCxnSpPr>
          <p:spPr bwMode="auto">
            <a:xfrm flipH="1">
              <a:off x="4752" y="2598"/>
              <a:ext cx="90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1" name="AutoShape 56"/>
            <p:cNvCxnSpPr>
              <a:cxnSpLocks noChangeShapeType="1"/>
              <a:stCxn id="19487" idx="5"/>
              <a:endCxn id="19499" idx="0"/>
            </p:cNvCxnSpPr>
            <p:nvPr/>
          </p:nvCxnSpPr>
          <p:spPr bwMode="auto">
            <a:xfrm>
              <a:off x="3270" y="2598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2" name="AutoShape 57"/>
            <p:cNvCxnSpPr>
              <a:cxnSpLocks noChangeShapeType="1"/>
              <a:stCxn id="19503" idx="4"/>
              <a:endCxn id="19502" idx="0"/>
            </p:cNvCxnSpPr>
            <p:nvPr/>
          </p:nvCxnSpPr>
          <p:spPr bwMode="auto">
            <a:xfrm>
              <a:off x="4128" y="264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3" name="AutoShape 58"/>
            <p:cNvCxnSpPr>
              <a:cxnSpLocks noChangeShapeType="1"/>
              <a:stCxn id="19498" idx="4"/>
              <a:endCxn id="19500" idx="0"/>
            </p:cNvCxnSpPr>
            <p:nvPr/>
          </p:nvCxnSpPr>
          <p:spPr bwMode="auto">
            <a:xfrm>
              <a:off x="2880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4" name="AutoShape 59"/>
            <p:cNvCxnSpPr>
              <a:cxnSpLocks noChangeShapeType="1"/>
              <a:stCxn id="19487" idx="3"/>
              <a:endCxn id="19498" idx="0"/>
            </p:cNvCxnSpPr>
            <p:nvPr/>
          </p:nvCxnSpPr>
          <p:spPr bwMode="auto">
            <a:xfrm flipH="1">
              <a:off x="2880" y="2598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15" name="Line 60"/>
            <p:cNvSpPr>
              <a:spLocks noChangeShapeType="1"/>
            </p:cNvSpPr>
            <p:nvPr/>
          </p:nvSpPr>
          <p:spPr bwMode="auto">
            <a:xfrm>
              <a:off x="2928" y="1344"/>
              <a:ext cx="72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516" name="Line 61"/>
            <p:cNvSpPr>
              <a:spLocks noChangeShapeType="1"/>
            </p:cNvSpPr>
            <p:nvPr/>
          </p:nvSpPr>
          <p:spPr bwMode="auto">
            <a:xfrm>
              <a:off x="3888" y="1680"/>
              <a:ext cx="432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517" name="Line 62"/>
            <p:cNvSpPr>
              <a:spLocks noChangeShapeType="1"/>
            </p:cNvSpPr>
            <p:nvPr/>
          </p:nvSpPr>
          <p:spPr bwMode="auto">
            <a:xfrm flipH="1">
              <a:off x="4224" y="2256"/>
              <a:ext cx="19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518" name="Line 63"/>
            <p:cNvSpPr>
              <a:spLocks noChangeShapeType="1"/>
            </p:cNvSpPr>
            <p:nvPr/>
          </p:nvSpPr>
          <p:spPr bwMode="auto">
            <a:xfrm flipH="1">
              <a:off x="4224" y="2640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519" name="Line 65"/>
            <p:cNvSpPr>
              <a:spLocks noChangeShapeType="1"/>
            </p:cNvSpPr>
            <p:nvPr/>
          </p:nvSpPr>
          <p:spPr bwMode="auto">
            <a:xfrm>
              <a:off x="2976" y="1248"/>
              <a:ext cx="672" cy="24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520" name="Line 66"/>
            <p:cNvSpPr>
              <a:spLocks noChangeShapeType="1"/>
            </p:cNvSpPr>
            <p:nvPr/>
          </p:nvSpPr>
          <p:spPr bwMode="auto">
            <a:xfrm>
              <a:off x="3984" y="1632"/>
              <a:ext cx="384" cy="24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521" name="Line 67"/>
            <p:cNvSpPr>
              <a:spLocks noChangeShapeType="1"/>
            </p:cNvSpPr>
            <p:nvPr/>
          </p:nvSpPr>
          <p:spPr bwMode="auto">
            <a:xfrm flipH="1">
              <a:off x="4320" y="2304"/>
              <a:ext cx="192" cy="14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522" name="Line 68"/>
            <p:cNvSpPr>
              <a:spLocks noChangeShapeType="1"/>
            </p:cNvSpPr>
            <p:nvPr/>
          </p:nvSpPr>
          <p:spPr bwMode="auto">
            <a:xfrm flipH="1">
              <a:off x="4320" y="2592"/>
              <a:ext cx="0" cy="24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523" name="Text Box 70"/>
            <p:cNvSpPr txBox="1">
              <a:spLocks noChangeArrowheads="1"/>
            </p:cNvSpPr>
            <p:nvPr/>
          </p:nvSpPr>
          <p:spPr bwMode="auto">
            <a:xfrm>
              <a:off x="2160" y="1440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19524" name="Text Box 71"/>
            <p:cNvSpPr txBox="1">
              <a:spLocks noChangeArrowheads="1"/>
            </p:cNvSpPr>
            <p:nvPr/>
          </p:nvSpPr>
          <p:spPr bwMode="auto">
            <a:xfrm>
              <a:off x="3024" y="1440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19525" name="Text Box 72"/>
            <p:cNvSpPr txBox="1">
              <a:spLocks noChangeArrowheads="1"/>
            </p:cNvSpPr>
            <p:nvPr/>
          </p:nvSpPr>
          <p:spPr bwMode="auto">
            <a:xfrm>
              <a:off x="3360" y="1776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19526" name="Text Box 73"/>
            <p:cNvSpPr txBox="1">
              <a:spLocks noChangeArrowheads="1"/>
            </p:cNvSpPr>
            <p:nvPr/>
          </p:nvSpPr>
          <p:spPr bwMode="auto">
            <a:xfrm>
              <a:off x="3964" y="1776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19527" name="Text Box 74"/>
            <p:cNvSpPr txBox="1">
              <a:spLocks noChangeArrowheads="1"/>
            </p:cNvSpPr>
            <p:nvPr/>
          </p:nvSpPr>
          <p:spPr bwMode="auto">
            <a:xfrm>
              <a:off x="4080" y="2064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19528" name="Text Box 75"/>
            <p:cNvSpPr txBox="1">
              <a:spLocks noChangeArrowheads="1"/>
            </p:cNvSpPr>
            <p:nvPr/>
          </p:nvSpPr>
          <p:spPr bwMode="auto">
            <a:xfrm>
              <a:off x="4684" y="2064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19529" name="Text Box 76"/>
            <p:cNvSpPr txBox="1">
              <a:spLocks noChangeArrowheads="1"/>
            </p:cNvSpPr>
            <p:nvPr/>
          </p:nvSpPr>
          <p:spPr bwMode="auto">
            <a:xfrm>
              <a:off x="3936" y="2592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0270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35000" y="440267"/>
            <a:ext cx="8839200" cy="1143000"/>
          </a:xfrm>
        </p:spPr>
        <p:txBody>
          <a:bodyPr/>
          <a:lstStyle/>
          <a:p>
            <a:r>
              <a:rPr lang="en-US" dirty="0"/>
              <a:t>Hill climbing</a:t>
            </a:r>
            <a:endParaRPr lang="en-US" dirty="0" smtClean="0"/>
          </a:p>
        </p:txBody>
      </p:sp>
      <p:grpSp>
        <p:nvGrpSpPr>
          <p:cNvPr id="20485" name="Group 72"/>
          <p:cNvGrpSpPr>
            <a:grpSpLocks/>
          </p:cNvGrpSpPr>
          <p:nvPr/>
        </p:nvGrpSpPr>
        <p:grpSpPr bwMode="auto">
          <a:xfrm>
            <a:off x="4470400" y="2428876"/>
            <a:ext cx="3352800" cy="3514725"/>
            <a:chOff x="2112" y="1296"/>
            <a:chExt cx="1584" cy="2214"/>
          </a:xfrm>
        </p:grpSpPr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2256" y="1296"/>
              <a:ext cx="277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S</a:t>
              </a:r>
            </a:p>
          </p:txBody>
        </p:sp>
        <p:sp>
          <p:nvSpPr>
            <p:cNvPr id="20489" name="Text Box 8"/>
            <p:cNvSpPr txBox="1">
              <a:spLocks noChangeArrowheads="1"/>
            </p:cNvSpPr>
            <p:nvPr/>
          </p:nvSpPr>
          <p:spPr bwMode="auto">
            <a:xfrm>
              <a:off x="3312" y="1296"/>
              <a:ext cx="218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3120" y="1296"/>
              <a:ext cx="218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491" name="Text Box 10"/>
            <p:cNvSpPr txBox="1">
              <a:spLocks noChangeArrowheads="1"/>
            </p:cNvSpPr>
            <p:nvPr/>
          </p:nvSpPr>
          <p:spPr bwMode="auto">
            <a:xfrm>
              <a:off x="2928" y="1296"/>
              <a:ext cx="218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492" name="Text Box 11"/>
            <p:cNvSpPr txBox="1">
              <a:spLocks noChangeArrowheads="1"/>
            </p:cNvSpPr>
            <p:nvPr/>
          </p:nvSpPr>
          <p:spPr bwMode="auto">
            <a:xfrm>
              <a:off x="2736" y="1296"/>
              <a:ext cx="218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493" name="Text Box 12"/>
            <p:cNvSpPr txBox="1">
              <a:spLocks noChangeArrowheads="1"/>
            </p:cNvSpPr>
            <p:nvPr/>
          </p:nvSpPr>
          <p:spPr bwMode="auto">
            <a:xfrm>
              <a:off x="2518" y="1296"/>
              <a:ext cx="218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494" name="Line 13"/>
            <p:cNvSpPr>
              <a:spLocks noChangeShapeType="1"/>
            </p:cNvSpPr>
            <p:nvPr/>
          </p:nvSpPr>
          <p:spPr bwMode="auto">
            <a:xfrm>
              <a:off x="2112" y="12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495" name="Line 14"/>
            <p:cNvSpPr>
              <a:spLocks noChangeShapeType="1"/>
            </p:cNvSpPr>
            <p:nvPr/>
          </p:nvSpPr>
          <p:spPr bwMode="auto">
            <a:xfrm>
              <a:off x="2112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496" name="Line 15"/>
            <p:cNvSpPr>
              <a:spLocks noChangeShapeType="1"/>
            </p:cNvSpPr>
            <p:nvPr/>
          </p:nvSpPr>
          <p:spPr bwMode="auto">
            <a:xfrm>
              <a:off x="3504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497" name="Line 16"/>
            <p:cNvSpPr>
              <a:spLocks noChangeShapeType="1"/>
            </p:cNvSpPr>
            <p:nvPr/>
          </p:nvSpPr>
          <p:spPr bwMode="auto">
            <a:xfrm>
              <a:off x="3504" y="12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498" name="Text Box 17"/>
            <p:cNvSpPr txBox="1">
              <a:spLocks noChangeArrowheads="1"/>
            </p:cNvSpPr>
            <p:nvPr/>
          </p:nvSpPr>
          <p:spPr bwMode="auto">
            <a:xfrm>
              <a:off x="2256" y="1776"/>
              <a:ext cx="277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20499" name="Text Box 18"/>
            <p:cNvSpPr txBox="1">
              <a:spLocks noChangeArrowheads="1"/>
            </p:cNvSpPr>
            <p:nvPr/>
          </p:nvSpPr>
          <p:spPr bwMode="auto">
            <a:xfrm>
              <a:off x="3334" y="1776"/>
              <a:ext cx="160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500" name="Text Box 19"/>
            <p:cNvSpPr txBox="1">
              <a:spLocks noChangeArrowheads="1"/>
            </p:cNvSpPr>
            <p:nvPr/>
          </p:nvSpPr>
          <p:spPr bwMode="auto">
            <a:xfrm>
              <a:off x="3142" y="1776"/>
              <a:ext cx="160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501" name="Text Box 20"/>
            <p:cNvSpPr txBox="1">
              <a:spLocks noChangeArrowheads="1"/>
            </p:cNvSpPr>
            <p:nvPr/>
          </p:nvSpPr>
          <p:spPr bwMode="auto">
            <a:xfrm>
              <a:off x="2950" y="1776"/>
              <a:ext cx="160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502" name="Text Box 21"/>
            <p:cNvSpPr txBox="1">
              <a:spLocks noChangeArrowheads="1"/>
            </p:cNvSpPr>
            <p:nvPr/>
          </p:nvSpPr>
          <p:spPr bwMode="auto">
            <a:xfrm>
              <a:off x="2758" y="1776"/>
              <a:ext cx="160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503" name="Text Box 22"/>
            <p:cNvSpPr txBox="1">
              <a:spLocks noChangeArrowheads="1"/>
            </p:cNvSpPr>
            <p:nvPr/>
          </p:nvSpPr>
          <p:spPr bwMode="auto">
            <a:xfrm>
              <a:off x="2518" y="1776"/>
              <a:ext cx="193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0504" name="Line 23"/>
            <p:cNvSpPr>
              <a:spLocks noChangeShapeType="1"/>
            </p:cNvSpPr>
            <p:nvPr/>
          </p:nvSpPr>
          <p:spPr bwMode="auto">
            <a:xfrm>
              <a:off x="2112" y="17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05" name="Line 24"/>
            <p:cNvSpPr>
              <a:spLocks noChangeShapeType="1"/>
            </p:cNvSpPr>
            <p:nvPr/>
          </p:nvSpPr>
          <p:spPr bwMode="auto">
            <a:xfrm>
              <a:off x="2112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06" name="Line 25"/>
            <p:cNvSpPr>
              <a:spLocks noChangeShapeType="1"/>
            </p:cNvSpPr>
            <p:nvPr/>
          </p:nvSpPr>
          <p:spPr bwMode="auto">
            <a:xfrm>
              <a:off x="350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07" name="Line 26"/>
            <p:cNvSpPr>
              <a:spLocks noChangeShapeType="1"/>
            </p:cNvSpPr>
            <p:nvPr/>
          </p:nvSpPr>
          <p:spPr bwMode="auto">
            <a:xfrm>
              <a:off x="3504" y="17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08" name="Text Box 27"/>
            <p:cNvSpPr txBox="1">
              <a:spLocks noChangeArrowheads="1"/>
            </p:cNvSpPr>
            <p:nvPr/>
          </p:nvSpPr>
          <p:spPr bwMode="auto">
            <a:xfrm>
              <a:off x="2256" y="2256"/>
              <a:ext cx="277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20509" name="Text Box 28"/>
            <p:cNvSpPr txBox="1">
              <a:spLocks noChangeArrowheads="1"/>
            </p:cNvSpPr>
            <p:nvPr/>
          </p:nvSpPr>
          <p:spPr bwMode="auto">
            <a:xfrm>
              <a:off x="3334" y="2256"/>
              <a:ext cx="160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510" name="Text Box 29"/>
            <p:cNvSpPr txBox="1">
              <a:spLocks noChangeArrowheads="1"/>
            </p:cNvSpPr>
            <p:nvPr/>
          </p:nvSpPr>
          <p:spPr bwMode="auto">
            <a:xfrm>
              <a:off x="3190" y="2256"/>
              <a:ext cx="160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511" name="Text Box 30"/>
            <p:cNvSpPr txBox="1">
              <a:spLocks noChangeArrowheads="1"/>
            </p:cNvSpPr>
            <p:nvPr/>
          </p:nvSpPr>
          <p:spPr bwMode="auto">
            <a:xfrm>
              <a:off x="2998" y="2256"/>
              <a:ext cx="160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512" name="Text Box 31"/>
            <p:cNvSpPr txBox="1">
              <a:spLocks noChangeArrowheads="1"/>
            </p:cNvSpPr>
            <p:nvPr/>
          </p:nvSpPr>
          <p:spPr bwMode="auto">
            <a:xfrm>
              <a:off x="2736" y="2256"/>
              <a:ext cx="221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A</a:t>
              </a:r>
            </a:p>
          </p:txBody>
        </p:sp>
        <p:sp>
          <p:nvSpPr>
            <p:cNvPr id="20513" name="Text Box 32"/>
            <p:cNvSpPr txBox="1">
              <a:spLocks noChangeArrowheads="1"/>
            </p:cNvSpPr>
            <p:nvPr/>
          </p:nvSpPr>
          <p:spPr bwMode="auto">
            <a:xfrm>
              <a:off x="2518" y="2256"/>
              <a:ext cx="193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0514" name="Line 33"/>
            <p:cNvSpPr>
              <a:spLocks noChangeShapeType="1"/>
            </p:cNvSpPr>
            <p:nvPr/>
          </p:nvSpPr>
          <p:spPr bwMode="auto">
            <a:xfrm>
              <a:off x="2112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15" name="Line 34"/>
            <p:cNvSpPr>
              <a:spLocks noChangeShapeType="1"/>
            </p:cNvSpPr>
            <p:nvPr/>
          </p:nvSpPr>
          <p:spPr bwMode="auto">
            <a:xfrm>
              <a:off x="2112" y="255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16" name="Line 35"/>
            <p:cNvSpPr>
              <a:spLocks noChangeShapeType="1"/>
            </p:cNvSpPr>
            <p:nvPr/>
          </p:nvSpPr>
          <p:spPr bwMode="auto">
            <a:xfrm>
              <a:off x="3504" y="25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17" name="Line 36"/>
            <p:cNvSpPr>
              <a:spLocks noChangeShapeType="1"/>
            </p:cNvSpPr>
            <p:nvPr/>
          </p:nvSpPr>
          <p:spPr bwMode="auto">
            <a:xfrm>
              <a:off x="3504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18" name="Text Box 37"/>
            <p:cNvSpPr txBox="1">
              <a:spLocks noChangeArrowheads="1"/>
            </p:cNvSpPr>
            <p:nvPr/>
          </p:nvSpPr>
          <p:spPr bwMode="auto">
            <a:xfrm>
              <a:off x="2256" y="2736"/>
              <a:ext cx="277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0519" name="Text Box 38"/>
            <p:cNvSpPr txBox="1">
              <a:spLocks noChangeArrowheads="1"/>
            </p:cNvSpPr>
            <p:nvPr/>
          </p:nvSpPr>
          <p:spPr bwMode="auto">
            <a:xfrm>
              <a:off x="3334" y="2736"/>
              <a:ext cx="160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520" name="Text Box 39"/>
            <p:cNvSpPr txBox="1">
              <a:spLocks noChangeArrowheads="1"/>
            </p:cNvSpPr>
            <p:nvPr/>
          </p:nvSpPr>
          <p:spPr bwMode="auto">
            <a:xfrm>
              <a:off x="3190" y="2736"/>
              <a:ext cx="160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521" name="Text Box 40"/>
            <p:cNvSpPr txBox="1">
              <a:spLocks noChangeArrowheads="1"/>
            </p:cNvSpPr>
            <p:nvPr/>
          </p:nvSpPr>
          <p:spPr bwMode="auto">
            <a:xfrm>
              <a:off x="2966" y="2736"/>
              <a:ext cx="221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A</a:t>
              </a:r>
            </a:p>
          </p:txBody>
        </p:sp>
        <p:sp>
          <p:nvSpPr>
            <p:cNvPr id="20522" name="Text Box 41"/>
            <p:cNvSpPr txBox="1">
              <a:spLocks noChangeArrowheads="1"/>
            </p:cNvSpPr>
            <p:nvPr/>
          </p:nvSpPr>
          <p:spPr bwMode="auto">
            <a:xfrm>
              <a:off x="2736" y="2736"/>
              <a:ext cx="221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A</a:t>
              </a:r>
            </a:p>
          </p:txBody>
        </p:sp>
        <p:sp>
          <p:nvSpPr>
            <p:cNvPr id="20523" name="Text Box 42"/>
            <p:cNvSpPr txBox="1">
              <a:spLocks noChangeArrowheads="1"/>
            </p:cNvSpPr>
            <p:nvPr/>
          </p:nvSpPr>
          <p:spPr bwMode="auto">
            <a:xfrm>
              <a:off x="2518" y="2736"/>
              <a:ext cx="193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20524" name="Line 43"/>
            <p:cNvSpPr>
              <a:spLocks noChangeShapeType="1"/>
            </p:cNvSpPr>
            <p:nvPr/>
          </p:nvSpPr>
          <p:spPr bwMode="auto">
            <a:xfrm>
              <a:off x="2112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25" name="Line 46"/>
            <p:cNvSpPr>
              <a:spLocks noChangeShapeType="1"/>
            </p:cNvSpPr>
            <p:nvPr/>
          </p:nvSpPr>
          <p:spPr bwMode="auto">
            <a:xfrm>
              <a:off x="3504" y="27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26" name="AutoShape 47"/>
            <p:cNvSpPr>
              <a:spLocks/>
            </p:cNvSpPr>
            <p:nvPr/>
          </p:nvSpPr>
          <p:spPr bwMode="auto">
            <a:xfrm rot="5400000">
              <a:off x="2448" y="1536"/>
              <a:ext cx="144" cy="336"/>
            </a:xfrm>
            <a:prstGeom prst="leftBrace">
              <a:avLst>
                <a:gd name="adj1" fmla="val 19444"/>
                <a:gd name="adj2" fmla="val 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Text Box 58"/>
            <p:cNvSpPr txBox="1">
              <a:spLocks noChangeArrowheads="1"/>
            </p:cNvSpPr>
            <p:nvPr/>
          </p:nvSpPr>
          <p:spPr bwMode="auto">
            <a:xfrm>
              <a:off x="2256" y="3216"/>
              <a:ext cx="277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0528" name="Text Box 59"/>
            <p:cNvSpPr txBox="1">
              <a:spLocks noChangeArrowheads="1"/>
            </p:cNvSpPr>
            <p:nvPr/>
          </p:nvSpPr>
          <p:spPr bwMode="auto">
            <a:xfrm>
              <a:off x="3334" y="3216"/>
              <a:ext cx="160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529" name="Text Box 60"/>
            <p:cNvSpPr txBox="1">
              <a:spLocks noChangeArrowheads="1"/>
            </p:cNvSpPr>
            <p:nvPr/>
          </p:nvSpPr>
          <p:spPr bwMode="auto">
            <a:xfrm>
              <a:off x="3190" y="3216"/>
              <a:ext cx="160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0530" name="Text Box 61"/>
            <p:cNvSpPr txBox="1">
              <a:spLocks noChangeArrowheads="1"/>
            </p:cNvSpPr>
            <p:nvPr/>
          </p:nvSpPr>
          <p:spPr bwMode="auto">
            <a:xfrm>
              <a:off x="2966" y="3216"/>
              <a:ext cx="221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A</a:t>
              </a:r>
            </a:p>
          </p:txBody>
        </p:sp>
        <p:sp>
          <p:nvSpPr>
            <p:cNvPr id="20531" name="Text Box 62"/>
            <p:cNvSpPr txBox="1">
              <a:spLocks noChangeArrowheads="1"/>
            </p:cNvSpPr>
            <p:nvPr/>
          </p:nvSpPr>
          <p:spPr bwMode="auto">
            <a:xfrm>
              <a:off x="2736" y="3216"/>
              <a:ext cx="221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A</a:t>
              </a:r>
            </a:p>
          </p:txBody>
        </p:sp>
        <p:sp>
          <p:nvSpPr>
            <p:cNvPr id="20532" name="Text Box 63"/>
            <p:cNvSpPr txBox="1">
              <a:spLocks noChangeArrowheads="1"/>
            </p:cNvSpPr>
            <p:nvPr/>
          </p:nvSpPr>
          <p:spPr bwMode="auto">
            <a:xfrm>
              <a:off x="2518" y="3216"/>
              <a:ext cx="193" cy="291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20533" name="Line 64"/>
            <p:cNvSpPr>
              <a:spLocks noChangeShapeType="1"/>
            </p:cNvSpPr>
            <p:nvPr/>
          </p:nvSpPr>
          <p:spPr bwMode="auto">
            <a:xfrm>
              <a:off x="2112" y="32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34" name="Line 65"/>
            <p:cNvSpPr>
              <a:spLocks noChangeShapeType="1"/>
            </p:cNvSpPr>
            <p:nvPr/>
          </p:nvSpPr>
          <p:spPr bwMode="auto">
            <a:xfrm>
              <a:off x="2112" y="351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35" name="Line 66"/>
            <p:cNvSpPr>
              <a:spLocks noChangeShapeType="1"/>
            </p:cNvSpPr>
            <p:nvPr/>
          </p:nvSpPr>
          <p:spPr bwMode="auto">
            <a:xfrm>
              <a:off x="3504" y="351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36" name="Line 67"/>
            <p:cNvSpPr>
              <a:spLocks noChangeShapeType="1"/>
            </p:cNvSpPr>
            <p:nvPr/>
          </p:nvSpPr>
          <p:spPr bwMode="auto">
            <a:xfrm>
              <a:off x="3504" y="32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37" name="AutoShape 68"/>
            <p:cNvSpPr>
              <a:spLocks/>
            </p:cNvSpPr>
            <p:nvPr/>
          </p:nvSpPr>
          <p:spPr bwMode="auto">
            <a:xfrm rot="5400000">
              <a:off x="2448" y="2016"/>
              <a:ext cx="144" cy="336"/>
            </a:xfrm>
            <a:prstGeom prst="leftBrace">
              <a:avLst>
                <a:gd name="adj1" fmla="val 19444"/>
                <a:gd name="adj2" fmla="val 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8" name="Line 70"/>
            <p:cNvSpPr>
              <a:spLocks noChangeShapeType="1"/>
            </p:cNvSpPr>
            <p:nvPr/>
          </p:nvSpPr>
          <p:spPr bwMode="auto">
            <a:xfrm>
              <a:off x="2352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539" name="Line 71"/>
            <p:cNvSpPr>
              <a:spLocks noChangeShapeType="1"/>
            </p:cNvSpPr>
            <p:nvPr/>
          </p:nvSpPr>
          <p:spPr bwMode="auto">
            <a:xfrm>
              <a:off x="2352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0486" name="Text Box 73"/>
          <p:cNvSpPr txBox="1">
            <a:spLocks noChangeArrowheads="1"/>
          </p:cNvSpPr>
          <p:nvPr/>
        </p:nvSpPr>
        <p:spPr bwMode="auto">
          <a:xfrm>
            <a:off x="914400" y="3048000"/>
            <a:ext cx="284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Mirip dengan Depth First Search, hanya saja pemilihan node anak disertai dengan aturan</a:t>
            </a:r>
          </a:p>
        </p:txBody>
      </p:sp>
      <p:sp>
        <p:nvSpPr>
          <p:cNvPr id="20487" name="Text Box 74"/>
          <p:cNvSpPr txBox="1">
            <a:spLocks noChangeArrowheads="1"/>
          </p:cNvSpPr>
          <p:nvPr/>
        </p:nvSpPr>
        <p:spPr bwMode="auto">
          <a:xfrm>
            <a:off x="8534401" y="2667000"/>
            <a:ext cx="28765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Rule: yang paling kecil jaraknya</a:t>
            </a:r>
          </a:p>
        </p:txBody>
      </p:sp>
    </p:spTree>
    <p:extLst>
      <p:ext uri="{BB962C8B-B14F-4D97-AF65-F5344CB8AC3E}">
        <p14:creationId xmlns:p14="http://schemas.microsoft.com/office/powerpoint/2010/main" val="2400579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839200" cy="1143000"/>
          </a:xfrm>
        </p:spPr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/>
              <a:t>Hill climbing</a:t>
            </a:r>
            <a:endParaRPr lang="en-US" dirty="0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>
          <a:xfrm>
            <a:off x="804333" y="1778000"/>
            <a:ext cx="103632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Kelebihan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Butuh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Kelemahan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terjebak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local optima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92019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48733"/>
            <a:ext cx="8839200" cy="1143000"/>
          </a:xfrm>
        </p:spPr>
        <p:txBody>
          <a:bodyPr/>
          <a:lstStyle/>
          <a:p>
            <a:r>
              <a:rPr lang="en-US" dirty="0" smtClean="0"/>
              <a:t>Branch and Bound</a:t>
            </a:r>
          </a:p>
        </p:txBody>
      </p:sp>
      <p:grpSp>
        <p:nvGrpSpPr>
          <p:cNvPr id="25605" name="Group 94"/>
          <p:cNvGrpSpPr>
            <a:grpSpLocks/>
          </p:cNvGrpSpPr>
          <p:nvPr/>
        </p:nvGrpSpPr>
        <p:grpSpPr bwMode="auto">
          <a:xfrm>
            <a:off x="812800" y="1981200"/>
            <a:ext cx="10464800" cy="4419600"/>
            <a:chOff x="384" y="1248"/>
            <a:chExt cx="4944" cy="2784"/>
          </a:xfrm>
        </p:grpSpPr>
        <p:sp>
          <p:nvSpPr>
            <p:cNvPr id="25606" name="Oval 7"/>
            <p:cNvSpPr>
              <a:spLocks noChangeArrowheads="1"/>
            </p:cNvSpPr>
            <p:nvPr/>
          </p:nvSpPr>
          <p:spPr bwMode="auto">
            <a:xfrm>
              <a:off x="2592" y="1248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S</a:t>
              </a:r>
            </a:p>
          </p:txBody>
        </p:sp>
        <p:sp>
          <p:nvSpPr>
            <p:cNvPr id="25607" name="Oval 8"/>
            <p:cNvSpPr>
              <a:spLocks noChangeArrowheads="1"/>
            </p:cNvSpPr>
            <p:nvPr/>
          </p:nvSpPr>
          <p:spPr bwMode="auto">
            <a:xfrm>
              <a:off x="1152" y="187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25608" name="Oval 9"/>
            <p:cNvSpPr>
              <a:spLocks noChangeArrowheads="1"/>
            </p:cNvSpPr>
            <p:nvPr/>
          </p:nvSpPr>
          <p:spPr bwMode="auto">
            <a:xfrm>
              <a:off x="4320" y="1968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25609" name="Oval 10"/>
            <p:cNvSpPr>
              <a:spLocks noChangeArrowheads="1"/>
            </p:cNvSpPr>
            <p:nvPr/>
          </p:nvSpPr>
          <p:spPr bwMode="auto">
            <a:xfrm>
              <a:off x="1632" y="1536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5610" name="Oval 11"/>
            <p:cNvSpPr>
              <a:spLocks noChangeArrowheads="1"/>
            </p:cNvSpPr>
            <p:nvPr/>
          </p:nvSpPr>
          <p:spPr bwMode="auto">
            <a:xfrm>
              <a:off x="3600" y="1584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25611" name="Oval 12"/>
            <p:cNvSpPr>
              <a:spLocks noChangeArrowheads="1"/>
            </p:cNvSpPr>
            <p:nvPr/>
          </p:nvSpPr>
          <p:spPr bwMode="auto">
            <a:xfrm>
              <a:off x="672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25612" name="Oval 13"/>
            <p:cNvSpPr>
              <a:spLocks noChangeArrowheads="1"/>
            </p:cNvSpPr>
            <p:nvPr/>
          </p:nvSpPr>
          <p:spPr bwMode="auto">
            <a:xfrm>
              <a:off x="2208" y="1920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25613" name="Oval 14"/>
            <p:cNvSpPr>
              <a:spLocks noChangeArrowheads="1"/>
            </p:cNvSpPr>
            <p:nvPr/>
          </p:nvSpPr>
          <p:spPr bwMode="auto">
            <a:xfrm>
              <a:off x="3024" y="1920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A</a:t>
              </a:r>
            </a:p>
          </p:txBody>
        </p:sp>
        <p:cxnSp>
          <p:nvCxnSpPr>
            <p:cNvPr id="25614" name="AutoShape 15"/>
            <p:cNvCxnSpPr>
              <a:cxnSpLocks noChangeShapeType="1"/>
              <a:stCxn id="25606" idx="2"/>
              <a:endCxn id="25609" idx="7"/>
            </p:cNvCxnSpPr>
            <p:nvPr/>
          </p:nvCxnSpPr>
          <p:spPr bwMode="auto">
            <a:xfrm flipH="1">
              <a:off x="1878" y="1392"/>
              <a:ext cx="714" cy="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5" name="AutoShape 16"/>
            <p:cNvCxnSpPr>
              <a:cxnSpLocks noChangeShapeType="1"/>
              <a:stCxn id="25606" idx="6"/>
              <a:endCxn id="25610" idx="1"/>
            </p:cNvCxnSpPr>
            <p:nvPr/>
          </p:nvCxnSpPr>
          <p:spPr bwMode="auto">
            <a:xfrm>
              <a:off x="2880" y="1392"/>
              <a:ext cx="762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17"/>
            <p:cNvCxnSpPr>
              <a:cxnSpLocks noChangeShapeType="1"/>
              <a:stCxn id="25609" idx="2"/>
              <a:endCxn id="25607" idx="7"/>
            </p:cNvCxnSpPr>
            <p:nvPr/>
          </p:nvCxnSpPr>
          <p:spPr bwMode="auto">
            <a:xfrm flipH="1">
              <a:off x="1398" y="1680"/>
              <a:ext cx="234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AutoShape 18"/>
            <p:cNvCxnSpPr>
              <a:cxnSpLocks noChangeShapeType="1"/>
              <a:stCxn id="25644" idx="4"/>
              <a:endCxn id="25645" idx="0"/>
            </p:cNvCxnSpPr>
            <p:nvPr/>
          </p:nvCxnSpPr>
          <p:spPr bwMode="auto">
            <a:xfrm>
              <a:off x="2880" y="3600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8" name="AutoShape 19"/>
            <p:cNvCxnSpPr>
              <a:cxnSpLocks noChangeShapeType="1"/>
              <a:stCxn id="25609" idx="6"/>
              <a:endCxn id="25612" idx="1"/>
            </p:cNvCxnSpPr>
            <p:nvPr/>
          </p:nvCxnSpPr>
          <p:spPr bwMode="auto">
            <a:xfrm>
              <a:off x="1920" y="1680"/>
              <a:ext cx="330" cy="2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AutoShape 20"/>
            <p:cNvCxnSpPr>
              <a:cxnSpLocks noChangeShapeType="1"/>
              <a:stCxn id="25610" idx="2"/>
              <a:endCxn id="25613" idx="7"/>
            </p:cNvCxnSpPr>
            <p:nvPr/>
          </p:nvCxnSpPr>
          <p:spPr bwMode="auto">
            <a:xfrm flipH="1">
              <a:off x="3270" y="1728"/>
              <a:ext cx="330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AutoShape 21"/>
            <p:cNvCxnSpPr>
              <a:cxnSpLocks noChangeShapeType="1"/>
              <a:stCxn id="25610" idx="6"/>
              <a:endCxn id="25608" idx="1"/>
            </p:cNvCxnSpPr>
            <p:nvPr/>
          </p:nvCxnSpPr>
          <p:spPr bwMode="auto">
            <a:xfrm>
              <a:off x="3888" y="1728"/>
              <a:ext cx="474" cy="2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1" name="AutoShape 22"/>
            <p:cNvCxnSpPr>
              <a:cxnSpLocks noChangeShapeType="1"/>
              <a:stCxn id="25607" idx="3"/>
              <a:endCxn id="25611" idx="7"/>
            </p:cNvCxnSpPr>
            <p:nvPr/>
          </p:nvCxnSpPr>
          <p:spPr bwMode="auto">
            <a:xfrm flipH="1">
              <a:off x="918" y="2118"/>
              <a:ext cx="276" cy="2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2" name="Oval 23"/>
            <p:cNvSpPr>
              <a:spLocks noChangeArrowheads="1"/>
            </p:cNvSpPr>
            <p:nvPr/>
          </p:nvSpPr>
          <p:spPr bwMode="auto">
            <a:xfrm>
              <a:off x="1056" y="331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F</a:t>
              </a:r>
            </a:p>
          </p:txBody>
        </p:sp>
        <p:sp>
          <p:nvSpPr>
            <p:cNvPr id="25623" name="Oval 24"/>
            <p:cNvSpPr>
              <a:spLocks noChangeArrowheads="1"/>
            </p:cNvSpPr>
            <p:nvPr/>
          </p:nvSpPr>
          <p:spPr bwMode="auto">
            <a:xfrm>
              <a:off x="384" y="331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5624" name="Oval 25"/>
            <p:cNvSpPr>
              <a:spLocks noChangeArrowheads="1"/>
            </p:cNvSpPr>
            <p:nvPr/>
          </p:nvSpPr>
          <p:spPr bwMode="auto">
            <a:xfrm>
              <a:off x="1056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25625" name="Oval 26"/>
            <p:cNvSpPr>
              <a:spLocks noChangeArrowheads="1"/>
            </p:cNvSpPr>
            <p:nvPr/>
          </p:nvSpPr>
          <p:spPr bwMode="auto">
            <a:xfrm>
              <a:off x="384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5626" name="Oval 27"/>
            <p:cNvSpPr>
              <a:spLocks noChangeArrowheads="1"/>
            </p:cNvSpPr>
            <p:nvPr/>
          </p:nvSpPr>
          <p:spPr bwMode="auto">
            <a:xfrm>
              <a:off x="1584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25627" name="Oval 28"/>
            <p:cNvSpPr>
              <a:spLocks noChangeArrowheads="1"/>
            </p:cNvSpPr>
            <p:nvPr/>
          </p:nvSpPr>
          <p:spPr bwMode="auto">
            <a:xfrm>
              <a:off x="1872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25628" name="Oval 29"/>
            <p:cNvSpPr>
              <a:spLocks noChangeArrowheads="1"/>
            </p:cNvSpPr>
            <p:nvPr/>
          </p:nvSpPr>
          <p:spPr bwMode="auto">
            <a:xfrm>
              <a:off x="2544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F</a:t>
              </a:r>
            </a:p>
          </p:txBody>
        </p:sp>
        <p:sp>
          <p:nvSpPr>
            <p:cNvPr id="25629" name="Oval 30"/>
            <p:cNvSpPr>
              <a:spLocks noChangeArrowheads="1"/>
            </p:cNvSpPr>
            <p:nvPr/>
          </p:nvSpPr>
          <p:spPr bwMode="auto">
            <a:xfrm>
              <a:off x="2208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5630" name="Oval 31"/>
            <p:cNvSpPr>
              <a:spLocks noChangeArrowheads="1"/>
            </p:cNvSpPr>
            <p:nvPr/>
          </p:nvSpPr>
          <p:spPr bwMode="auto">
            <a:xfrm>
              <a:off x="2208" y="331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5631" name="Oval 32"/>
            <p:cNvSpPr>
              <a:spLocks noChangeArrowheads="1"/>
            </p:cNvSpPr>
            <p:nvPr/>
          </p:nvSpPr>
          <p:spPr bwMode="auto">
            <a:xfrm>
              <a:off x="3024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cxnSp>
          <p:nvCxnSpPr>
            <p:cNvPr id="25632" name="AutoShape 33"/>
            <p:cNvCxnSpPr>
              <a:cxnSpLocks noChangeShapeType="1"/>
              <a:stCxn id="25625" idx="4"/>
              <a:endCxn id="25623" idx="0"/>
            </p:cNvCxnSpPr>
            <p:nvPr/>
          </p:nvCxnSpPr>
          <p:spPr bwMode="auto">
            <a:xfrm>
              <a:off x="528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3" name="AutoShape 34"/>
            <p:cNvCxnSpPr>
              <a:cxnSpLocks noChangeShapeType="1"/>
              <a:stCxn id="25611" idx="5"/>
              <a:endCxn id="25624" idx="0"/>
            </p:cNvCxnSpPr>
            <p:nvPr/>
          </p:nvCxnSpPr>
          <p:spPr bwMode="auto">
            <a:xfrm>
              <a:off x="918" y="2598"/>
              <a:ext cx="282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4" name="AutoShape 35"/>
            <p:cNvCxnSpPr>
              <a:cxnSpLocks noChangeShapeType="1"/>
              <a:stCxn id="25611" idx="3"/>
              <a:endCxn id="25625" idx="0"/>
            </p:cNvCxnSpPr>
            <p:nvPr/>
          </p:nvCxnSpPr>
          <p:spPr bwMode="auto">
            <a:xfrm flipH="1">
              <a:off x="528" y="2598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5" name="AutoShape 36"/>
            <p:cNvCxnSpPr>
              <a:cxnSpLocks noChangeShapeType="1"/>
              <a:stCxn id="25612" idx="3"/>
              <a:endCxn id="25627" idx="0"/>
            </p:cNvCxnSpPr>
            <p:nvPr/>
          </p:nvCxnSpPr>
          <p:spPr bwMode="auto">
            <a:xfrm flipH="1">
              <a:off x="2016" y="2166"/>
              <a:ext cx="234" cy="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6" name="AutoShape 37"/>
            <p:cNvCxnSpPr>
              <a:cxnSpLocks noChangeShapeType="1"/>
              <a:stCxn id="25624" idx="4"/>
              <a:endCxn id="25622" idx="0"/>
            </p:cNvCxnSpPr>
            <p:nvPr/>
          </p:nvCxnSpPr>
          <p:spPr bwMode="auto">
            <a:xfrm>
              <a:off x="1200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7" name="AutoShape 38"/>
            <p:cNvCxnSpPr>
              <a:cxnSpLocks noChangeShapeType="1"/>
              <a:stCxn id="25627" idx="5"/>
              <a:endCxn id="25629" idx="0"/>
            </p:cNvCxnSpPr>
            <p:nvPr/>
          </p:nvCxnSpPr>
          <p:spPr bwMode="auto">
            <a:xfrm>
              <a:off x="2118" y="2598"/>
              <a:ext cx="234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8" name="AutoShape 39"/>
            <p:cNvCxnSpPr>
              <a:cxnSpLocks noChangeShapeType="1"/>
              <a:stCxn id="25627" idx="3"/>
              <a:endCxn id="25626" idx="0"/>
            </p:cNvCxnSpPr>
            <p:nvPr/>
          </p:nvCxnSpPr>
          <p:spPr bwMode="auto">
            <a:xfrm flipH="1">
              <a:off x="1728" y="2598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9" name="AutoShape 40"/>
            <p:cNvCxnSpPr>
              <a:cxnSpLocks noChangeShapeType="1"/>
              <a:stCxn id="25612" idx="5"/>
              <a:endCxn id="25628" idx="0"/>
            </p:cNvCxnSpPr>
            <p:nvPr/>
          </p:nvCxnSpPr>
          <p:spPr bwMode="auto">
            <a:xfrm>
              <a:off x="2454" y="2166"/>
              <a:ext cx="234" cy="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0" name="AutoShape 41"/>
            <p:cNvCxnSpPr>
              <a:cxnSpLocks noChangeShapeType="1"/>
              <a:stCxn id="25629" idx="4"/>
              <a:endCxn id="25630" idx="0"/>
            </p:cNvCxnSpPr>
            <p:nvPr/>
          </p:nvCxnSpPr>
          <p:spPr bwMode="auto">
            <a:xfrm>
              <a:off x="2352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41" name="AutoShape 42"/>
            <p:cNvCxnSpPr>
              <a:cxnSpLocks noChangeShapeType="1"/>
              <a:stCxn id="25613" idx="4"/>
              <a:endCxn id="25631" idx="0"/>
            </p:cNvCxnSpPr>
            <p:nvPr/>
          </p:nvCxnSpPr>
          <p:spPr bwMode="auto">
            <a:xfrm>
              <a:off x="3168" y="2208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42" name="Oval 43"/>
            <p:cNvSpPr>
              <a:spLocks noChangeArrowheads="1"/>
            </p:cNvSpPr>
            <p:nvPr/>
          </p:nvSpPr>
          <p:spPr bwMode="auto">
            <a:xfrm>
              <a:off x="2736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25643" name="Oval 44"/>
            <p:cNvSpPr>
              <a:spLocks noChangeArrowheads="1"/>
            </p:cNvSpPr>
            <p:nvPr/>
          </p:nvSpPr>
          <p:spPr bwMode="auto">
            <a:xfrm>
              <a:off x="3312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F</a:t>
              </a:r>
            </a:p>
          </p:txBody>
        </p:sp>
        <p:sp>
          <p:nvSpPr>
            <p:cNvPr id="25644" name="Oval 45"/>
            <p:cNvSpPr>
              <a:spLocks noChangeArrowheads="1"/>
            </p:cNvSpPr>
            <p:nvPr/>
          </p:nvSpPr>
          <p:spPr bwMode="auto">
            <a:xfrm>
              <a:off x="2736" y="331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5645" name="Oval 46"/>
            <p:cNvSpPr>
              <a:spLocks noChangeArrowheads="1"/>
            </p:cNvSpPr>
            <p:nvPr/>
          </p:nvSpPr>
          <p:spPr bwMode="auto">
            <a:xfrm>
              <a:off x="2736" y="3744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5646" name="Oval 47"/>
            <p:cNvSpPr>
              <a:spLocks noChangeArrowheads="1"/>
            </p:cNvSpPr>
            <p:nvPr/>
          </p:nvSpPr>
          <p:spPr bwMode="auto">
            <a:xfrm>
              <a:off x="3984" y="2832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5647" name="Oval 48"/>
            <p:cNvSpPr>
              <a:spLocks noChangeArrowheads="1"/>
            </p:cNvSpPr>
            <p:nvPr/>
          </p:nvSpPr>
          <p:spPr bwMode="auto">
            <a:xfrm>
              <a:off x="3984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5648" name="Oval 49"/>
            <p:cNvSpPr>
              <a:spLocks noChangeArrowheads="1"/>
            </p:cNvSpPr>
            <p:nvPr/>
          </p:nvSpPr>
          <p:spPr bwMode="auto">
            <a:xfrm>
              <a:off x="4800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25649" name="Oval 50"/>
            <p:cNvSpPr>
              <a:spLocks noChangeArrowheads="1"/>
            </p:cNvSpPr>
            <p:nvPr/>
          </p:nvSpPr>
          <p:spPr bwMode="auto">
            <a:xfrm>
              <a:off x="4608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5650" name="Oval 51"/>
            <p:cNvSpPr>
              <a:spLocks noChangeArrowheads="1"/>
            </p:cNvSpPr>
            <p:nvPr/>
          </p:nvSpPr>
          <p:spPr bwMode="auto">
            <a:xfrm>
              <a:off x="5040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F</a:t>
              </a:r>
            </a:p>
          </p:txBody>
        </p:sp>
        <p:cxnSp>
          <p:nvCxnSpPr>
            <p:cNvPr id="25651" name="AutoShape 52"/>
            <p:cNvCxnSpPr>
              <a:cxnSpLocks noChangeShapeType="1"/>
              <a:stCxn id="25608" idx="3"/>
              <a:endCxn id="25647" idx="0"/>
            </p:cNvCxnSpPr>
            <p:nvPr/>
          </p:nvCxnSpPr>
          <p:spPr bwMode="auto">
            <a:xfrm flipH="1">
              <a:off x="4128" y="2214"/>
              <a:ext cx="234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52" name="AutoShape 53"/>
            <p:cNvCxnSpPr>
              <a:cxnSpLocks noChangeShapeType="1"/>
              <a:stCxn id="25608" idx="5"/>
              <a:endCxn id="25648" idx="0"/>
            </p:cNvCxnSpPr>
            <p:nvPr/>
          </p:nvCxnSpPr>
          <p:spPr bwMode="auto">
            <a:xfrm>
              <a:off x="4566" y="2214"/>
              <a:ext cx="378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53" name="AutoShape 54"/>
            <p:cNvCxnSpPr>
              <a:cxnSpLocks noChangeShapeType="1"/>
              <a:stCxn id="25648" idx="5"/>
              <a:endCxn id="25650" idx="0"/>
            </p:cNvCxnSpPr>
            <p:nvPr/>
          </p:nvCxnSpPr>
          <p:spPr bwMode="auto">
            <a:xfrm>
              <a:off x="5046" y="2598"/>
              <a:ext cx="138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54" name="AutoShape 55"/>
            <p:cNvCxnSpPr>
              <a:cxnSpLocks noChangeShapeType="1"/>
              <a:stCxn id="25648" idx="3"/>
              <a:endCxn id="25649" idx="0"/>
            </p:cNvCxnSpPr>
            <p:nvPr/>
          </p:nvCxnSpPr>
          <p:spPr bwMode="auto">
            <a:xfrm flipH="1">
              <a:off x="4752" y="2598"/>
              <a:ext cx="90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55" name="AutoShape 56"/>
            <p:cNvCxnSpPr>
              <a:cxnSpLocks noChangeShapeType="1"/>
              <a:stCxn id="25631" idx="5"/>
              <a:endCxn id="25643" idx="0"/>
            </p:cNvCxnSpPr>
            <p:nvPr/>
          </p:nvCxnSpPr>
          <p:spPr bwMode="auto">
            <a:xfrm>
              <a:off x="3270" y="2598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56" name="AutoShape 57"/>
            <p:cNvCxnSpPr>
              <a:cxnSpLocks noChangeShapeType="1"/>
              <a:stCxn id="25647" idx="4"/>
              <a:endCxn id="25646" idx="0"/>
            </p:cNvCxnSpPr>
            <p:nvPr/>
          </p:nvCxnSpPr>
          <p:spPr bwMode="auto">
            <a:xfrm>
              <a:off x="4128" y="264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57" name="AutoShape 58"/>
            <p:cNvCxnSpPr>
              <a:cxnSpLocks noChangeShapeType="1"/>
              <a:stCxn id="25642" idx="4"/>
              <a:endCxn id="25644" idx="0"/>
            </p:cNvCxnSpPr>
            <p:nvPr/>
          </p:nvCxnSpPr>
          <p:spPr bwMode="auto">
            <a:xfrm>
              <a:off x="2880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58" name="AutoShape 59"/>
            <p:cNvCxnSpPr>
              <a:cxnSpLocks noChangeShapeType="1"/>
              <a:stCxn id="25631" idx="3"/>
              <a:endCxn id="25642" idx="0"/>
            </p:cNvCxnSpPr>
            <p:nvPr/>
          </p:nvCxnSpPr>
          <p:spPr bwMode="auto">
            <a:xfrm flipH="1">
              <a:off x="2880" y="2598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59" name="Line 60"/>
            <p:cNvSpPr>
              <a:spLocks noChangeShapeType="1"/>
            </p:cNvSpPr>
            <p:nvPr/>
          </p:nvSpPr>
          <p:spPr bwMode="auto">
            <a:xfrm>
              <a:off x="2928" y="1344"/>
              <a:ext cx="72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60" name="Line 61"/>
            <p:cNvSpPr>
              <a:spLocks noChangeShapeType="1"/>
            </p:cNvSpPr>
            <p:nvPr/>
          </p:nvSpPr>
          <p:spPr bwMode="auto">
            <a:xfrm>
              <a:off x="3888" y="1680"/>
              <a:ext cx="432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61" name="Line 62"/>
            <p:cNvSpPr>
              <a:spLocks noChangeShapeType="1"/>
            </p:cNvSpPr>
            <p:nvPr/>
          </p:nvSpPr>
          <p:spPr bwMode="auto">
            <a:xfrm flipH="1">
              <a:off x="4224" y="2256"/>
              <a:ext cx="19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62" name="Line 63"/>
            <p:cNvSpPr>
              <a:spLocks noChangeShapeType="1"/>
            </p:cNvSpPr>
            <p:nvPr/>
          </p:nvSpPr>
          <p:spPr bwMode="auto">
            <a:xfrm flipH="1">
              <a:off x="4320" y="2640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63" name="Line 64"/>
            <p:cNvSpPr>
              <a:spLocks noChangeShapeType="1"/>
            </p:cNvSpPr>
            <p:nvPr/>
          </p:nvSpPr>
          <p:spPr bwMode="auto">
            <a:xfrm>
              <a:off x="2976" y="1248"/>
              <a:ext cx="672" cy="24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64" name="Line 65"/>
            <p:cNvSpPr>
              <a:spLocks noChangeShapeType="1"/>
            </p:cNvSpPr>
            <p:nvPr/>
          </p:nvSpPr>
          <p:spPr bwMode="auto">
            <a:xfrm>
              <a:off x="3984" y="1632"/>
              <a:ext cx="384" cy="24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65" name="Line 66"/>
            <p:cNvSpPr>
              <a:spLocks noChangeShapeType="1"/>
            </p:cNvSpPr>
            <p:nvPr/>
          </p:nvSpPr>
          <p:spPr bwMode="auto">
            <a:xfrm flipH="1">
              <a:off x="4272" y="2352"/>
              <a:ext cx="144" cy="9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66" name="Line 67"/>
            <p:cNvSpPr>
              <a:spLocks noChangeShapeType="1"/>
            </p:cNvSpPr>
            <p:nvPr/>
          </p:nvSpPr>
          <p:spPr bwMode="auto">
            <a:xfrm flipH="1">
              <a:off x="4416" y="2592"/>
              <a:ext cx="0" cy="24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67" name="Text Box 68"/>
            <p:cNvSpPr txBox="1">
              <a:spLocks noChangeArrowheads="1"/>
            </p:cNvSpPr>
            <p:nvPr/>
          </p:nvSpPr>
          <p:spPr bwMode="auto">
            <a:xfrm>
              <a:off x="2160" y="1440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5668" name="Text Box 69"/>
            <p:cNvSpPr txBox="1">
              <a:spLocks noChangeArrowheads="1"/>
            </p:cNvSpPr>
            <p:nvPr/>
          </p:nvSpPr>
          <p:spPr bwMode="auto">
            <a:xfrm>
              <a:off x="3024" y="1440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5669" name="Text Box 70"/>
            <p:cNvSpPr txBox="1">
              <a:spLocks noChangeArrowheads="1"/>
            </p:cNvSpPr>
            <p:nvPr/>
          </p:nvSpPr>
          <p:spPr bwMode="auto">
            <a:xfrm>
              <a:off x="3360" y="1776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5670" name="Text Box 71"/>
            <p:cNvSpPr txBox="1">
              <a:spLocks noChangeArrowheads="1"/>
            </p:cNvSpPr>
            <p:nvPr/>
          </p:nvSpPr>
          <p:spPr bwMode="auto">
            <a:xfrm>
              <a:off x="3964" y="1776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5671" name="Text Box 72"/>
            <p:cNvSpPr txBox="1">
              <a:spLocks noChangeArrowheads="1"/>
            </p:cNvSpPr>
            <p:nvPr/>
          </p:nvSpPr>
          <p:spPr bwMode="auto">
            <a:xfrm>
              <a:off x="4080" y="2064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5672" name="Text Box 73"/>
            <p:cNvSpPr txBox="1">
              <a:spLocks noChangeArrowheads="1"/>
            </p:cNvSpPr>
            <p:nvPr/>
          </p:nvSpPr>
          <p:spPr bwMode="auto">
            <a:xfrm>
              <a:off x="4684" y="2064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5673" name="Text Box 74"/>
            <p:cNvSpPr txBox="1">
              <a:spLocks noChangeArrowheads="1"/>
            </p:cNvSpPr>
            <p:nvPr/>
          </p:nvSpPr>
          <p:spPr bwMode="auto">
            <a:xfrm>
              <a:off x="3936" y="2592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5674" name="Text Box 76"/>
            <p:cNvSpPr txBox="1">
              <a:spLocks noChangeArrowheads="1"/>
            </p:cNvSpPr>
            <p:nvPr/>
          </p:nvSpPr>
          <p:spPr bwMode="auto">
            <a:xfrm>
              <a:off x="2640" y="1488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25675" name="Text Box 77"/>
            <p:cNvSpPr txBox="1">
              <a:spLocks noChangeArrowheads="1"/>
            </p:cNvSpPr>
            <p:nvPr/>
          </p:nvSpPr>
          <p:spPr bwMode="auto">
            <a:xfrm>
              <a:off x="1680" y="177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25676" name="Text Box 78"/>
            <p:cNvSpPr txBox="1">
              <a:spLocks noChangeArrowheads="1"/>
            </p:cNvSpPr>
            <p:nvPr/>
          </p:nvSpPr>
          <p:spPr bwMode="auto">
            <a:xfrm>
              <a:off x="3648" y="182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5677" name="Text Box 79"/>
            <p:cNvSpPr txBox="1">
              <a:spLocks noChangeArrowheads="1"/>
            </p:cNvSpPr>
            <p:nvPr/>
          </p:nvSpPr>
          <p:spPr bwMode="auto">
            <a:xfrm>
              <a:off x="3120" y="21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25678" name="Text Box 80"/>
            <p:cNvSpPr txBox="1">
              <a:spLocks noChangeArrowheads="1"/>
            </p:cNvSpPr>
            <p:nvPr/>
          </p:nvSpPr>
          <p:spPr bwMode="auto">
            <a:xfrm>
              <a:off x="4416" y="221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25679" name="Text Box 81"/>
            <p:cNvSpPr txBox="1">
              <a:spLocks noChangeArrowheads="1"/>
            </p:cNvSpPr>
            <p:nvPr/>
          </p:nvSpPr>
          <p:spPr bwMode="auto">
            <a:xfrm>
              <a:off x="1248" y="211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25680" name="Text Box 82"/>
            <p:cNvSpPr txBox="1">
              <a:spLocks noChangeArrowheads="1"/>
            </p:cNvSpPr>
            <p:nvPr/>
          </p:nvSpPr>
          <p:spPr bwMode="auto">
            <a:xfrm>
              <a:off x="1344" y="1584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5681" name="Text Box 83"/>
            <p:cNvSpPr txBox="1">
              <a:spLocks noChangeArrowheads="1"/>
            </p:cNvSpPr>
            <p:nvPr/>
          </p:nvSpPr>
          <p:spPr bwMode="auto">
            <a:xfrm>
              <a:off x="2064" y="1632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5682" name="Text Box 84"/>
            <p:cNvSpPr txBox="1">
              <a:spLocks noChangeArrowheads="1"/>
            </p:cNvSpPr>
            <p:nvPr/>
          </p:nvSpPr>
          <p:spPr bwMode="auto">
            <a:xfrm>
              <a:off x="2256" y="21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9</a:t>
              </a:r>
            </a:p>
          </p:txBody>
        </p:sp>
        <p:sp>
          <p:nvSpPr>
            <p:cNvPr id="25683" name="Text Box 85"/>
            <p:cNvSpPr txBox="1">
              <a:spLocks noChangeArrowheads="1"/>
            </p:cNvSpPr>
            <p:nvPr/>
          </p:nvSpPr>
          <p:spPr bwMode="auto">
            <a:xfrm>
              <a:off x="4128" y="259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25684" name="Text Box 86"/>
            <p:cNvSpPr txBox="1">
              <a:spLocks noChangeArrowheads="1"/>
            </p:cNvSpPr>
            <p:nvPr/>
          </p:nvSpPr>
          <p:spPr bwMode="auto">
            <a:xfrm>
              <a:off x="4800" y="259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11</a:t>
              </a:r>
            </a:p>
          </p:txBody>
        </p:sp>
        <p:sp>
          <p:nvSpPr>
            <p:cNvPr id="25685" name="Text Box 87"/>
            <p:cNvSpPr txBox="1">
              <a:spLocks noChangeArrowheads="1"/>
            </p:cNvSpPr>
            <p:nvPr/>
          </p:nvSpPr>
          <p:spPr bwMode="auto">
            <a:xfrm>
              <a:off x="892" y="2064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5686" name="Text Box 88"/>
            <p:cNvSpPr txBox="1">
              <a:spLocks noChangeArrowheads="1"/>
            </p:cNvSpPr>
            <p:nvPr/>
          </p:nvSpPr>
          <p:spPr bwMode="auto">
            <a:xfrm>
              <a:off x="672" y="259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11</a:t>
              </a:r>
            </a:p>
          </p:txBody>
        </p:sp>
        <p:sp>
          <p:nvSpPr>
            <p:cNvPr id="25687" name="Text Box 91"/>
            <p:cNvSpPr txBox="1">
              <a:spLocks noChangeArrowheads="1"/>
            </p:cNvSpPr>
            <p:nvPr/>
          </p:nvSpPr>
          <p:spPr bwMode="auto">
            <a:xfrm>
              <a:off x="3024" y="259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13</a:t>
              </a:r>
            </a:p>
          </p:txBody>
        </p:sp>
        <p:sp>
          <p:nvSpPr>
            <p:cNvPr id="25688" name="Text Box 92"/>
            <p:cNvSpPr txBox="1">
              <a:spLocks noChangeArrowheads="1"/>
            </p:cNvSpPr>
            <p:nvPr/>
          </p:nvSpPr>
          <p:spPr bwMode="auto">
            <a:xfrm>
              <a:off x="2976" y="2160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5689" name="Text Box 93"/>
            <p:cNvSpPr txBox="1">
              <a:spLocks noChangeArrowheads="1"/>
            </p:cNvSpPr>
            <p:nvPr/>
          </p:nvSpPr>
          <p:spPr bwMode="auto">
            <a:xfrm>
              <a:off x="3984" y="307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3044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863599" y="533400"/>
            <a:ext cx="8839200" cy="1143000"/>
          </a:xfrm>
        </p:spPr>
        <p:txBody>
          <a:bodyPr/>
          <a:lstStyle/>
          <a:p>
            <a:r>
              <a:rPr lang="en-US" dirty="0"/>
              <a:t>Branch and Bound</a:t>
            </a:r>
            <a:endParaRPr lang="en-US" dirty="0" smtClean="0"/>
          </a:p>
        </p:txBody>
      </p:sp>
      <p:grpSp>
        <p:nvGrpSpPr>
          <p:cNvPr id="26629" name="Group 89"/>
          <p:cNvGrpSpPr>
            <a:grpSpLocks/>
          </p:cNvGrpSpPr>
          <p:nvPr/>
        </p:nvGrpSpPr>
        <p:grpSpPr bwMode="auto">
          <a:xfrm>
            <a:off x="3454400" y="2286001"/>
            <a:ext cx="5689600" cy="4052888"/>
            <a:chOff x="1632" y="1530"/>
            <a:chExt cx="2688" cy="2553"/>
          </a:xfrm>
        </p:grpSpPr>
        <p:sp>
          <p:nvSpPr>
            <p:cNvPr id="26630" name="Text Box 7"/>
            <p:cNvSpPr txBox="1">
              <a:spLocks noChangeArrowheads="1"/>
            </p:cNvSpPr>
            <p:nvPr/>
          </p:nvSpPr>
          <p:spPr bwMode="auto">
            <a:xfrm>
              <a:off x="1776" y="1530"/>
              <a:ext cx="432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S</a:t>
              </a:r>
            </a:p>
          </p:txBody>
        </p:sp>
        <p:sp>
          <p:nvSpPr>
            <p:cNvPr id="26631" name="Text Box 8"/>
            <p:cNvSpPr txBox="1">
              <a:spLocks noChangeArrowheads="1"/>
            </p:cNvSpPr>
            <p:nvPr/>
          </p:nvSpPr>
          <p:spPr bwMode="auto">
            <a:xfrm>
              <a:off x="3792" y="1530"/>
              <a:ext cx="384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6632" name="Text Box 9"/>
            <p:cNvSpPr txBox="1">
              <a:spLocks noChangeArrowheads="1"/>
            </p:cNvSpPr>
            <p:nvPr/>
          </p:nvSpPr>
          <p:spPr bwMode="auto">
            <a:xfrm>
              <a:off x="3456" y="1536"/>
              <a:ext cx="362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6633" name="Text Box 10"/>
            <p:cNvSpPr txBox="1">
              <a:spLocks noChangeArrowheads="1"/>
            </p:cNvSpPr>
            <p:nvPr/>
          </p:nvSpPr>
          <p:spPr bwMode="auto">
            <a:xfrm>
              <a:off x="3072" y="1530"/>
              <a:ext cx="384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6634" name="Text Box 11"/>
            <p:cNvSpPr txBox="1">
              <a:spLocks noChangeArrowheads="1"/>
            </p:cNvSpPr>
            <p:nvPr/>
          </p:nvSpPr>
          <p:spPr bwMode="auto">
            <a:xfrm>
              <a:off x="2618" y="1530"/>
              <a:ext cx="454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6635" name="Text Box 12"/>
            <p:cNvSpPr txBox="1">
              <a:spLocks noChangeArrowheads="1"/>
            </p:cNvSpPr>
            <p:nvPr/>
          </p:nvSpPr>
          <p:spPr bwMode="auto">
            <a:xfrm>
              <a:off x="2208" y="1530"/>
              <a:ext cx="410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6636" name="Line 13"/>
            <p:cNvSpPr>
              <a:spLocks noChangeShapeType="1"/>
            </p:cNvSpPr>
            <p:nvPr/>
          </p:nvSpPr>
          <p:spPr bwMode="auto">
            <a:xfrm>
              <a:off x="1632" y="153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37" name="Line 14"/>
            <p:cNvSpPr>
              <a:spLocks noChangeShapeType="1"/>
            </p:cNvSpPr>
            <p:nvPr/>
          </p:nvSpPr>
          <p:spPr bwMode="auto">
            <a:xfrm>
              <a:off x="1632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38" name="Line 15"/>
            <p:cNvSpPr>
              <a:spLocks noChangeShapeType="1"/>
            </p:cNvSpPr>
            <p:nvPr/>
          </p:nvSpPr>
          <p:spPr bwMode="auto">
            <a:xfrm>
              <a:off x="412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39" name="Line 16"/>
            <p:cNvSpPr>
              <a:spLocks noChangeShapeType="1"/>
            </p:cNvSpPr>
            <p:nvPr/>
          </p:nvSpPr>
          <p:spPr bwMode="auto">
            <a:xfrm>
              <a:off x="4128" y="153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40" name="AutoShape 45"/>
            <p:cNvSpPr>
              <a:spLocks/>
            </p:cNvSpPr>
            <p:nvPr/>
          </p:nvSpPr>
          <p:spPr bwMode="auto">
            <a:xfrm rot="5400000">
              <a:off x="2133" y="2037"/>
              <a:ext cx="150" cy="480"/>
            </a:xfrm>
            <a:prstGeom prst="leftBrace">
              <a:avLst>
                <a:gd name="adj1" fmla="val 26667"/>
                <a:gd name="adj2" fmla="val 4940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Text Box 59"/>
            <p:cNvSpPr txBox="1">
              <a:spLocks noChangeArrowheads="1"/>
            </p:cNvSpPr>
            <p:nvPr/>
          </p:nvSpPr>
          <p:spPr bwMode="auto">
            <a:xfrm>
              <a:off x="1776" y="2388"/>
              <a:ext cx="432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SB</a:t>
              </a:r>
            </a:p>
          </p:txBody>
        </p:sp>
        <p:sp>
          <p:nvSpPr>
            <p:cNvPr id="26642" name="Text Box 60"/>
            <p:cNvSpPr txBox="1">
              <a:spLocks noChangeArrowheads="1"/>
            </p:cNvSpPr>
            <p:nvPr/>
          </p:nvSpPr>
          <p:spPr bwMode="auto">
            <a:xfrm>
              <a:off x="3792" y="2388"/>
              <a:ext cx="384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6643" name="Text Box 62"/>
            <p:cNvSpPr txBox="1">
              <a:spLocks noChangeArrowheads="1"/>
            </p:cNvSpPr>
            <p:nvPr/>
          </p:nvSpPr>
          <p:spPr bwMode="auto">
            <a:xfrm>
              <a:off x="3072" y="2388"/>
              <a:ext cx="384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6644" name="Text Box 63"/>
            <p:cNvSpPr txBox="1">
              <a:spLocks noChangeArrowheads="1"/>
            </p:cNvSpPr>
            <p:nvPr/>
          </p:nvSpPr>
          <p:spPr bwMode="auto">
            <a:xfrm>
              <a:off x="2618" y="2388"/>
              <a:ext cx="454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6645" name="Text Box 64"/>
            <p:cNvSpPr txBox="1">
              <a:spLocks noChangeArrowheads="1"/>
            </p:cNvSpPr>
            <p:nvPr/>
          </p:nvSpPr>
          <p:spPr bwMode="auto">
            <a:xfrm>
              <a:off x="2208" y="2388"/>
              <a:ext cx="410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SA</a:t>
              </a:r>
            </a:p>
          </p:txBody>
        </p:sp>
        <p:sp>
          <p:nvSpPr>
            <p:cNvPr id="26646" name="Line 65"/>
            <p:cNvSpPr>
              <a:spLocks noChangeShapeType="1"/>
            </p:cNvSpPr>
            <p:nvPr/>
          </p:nvSpPr>
          <p:spPr bwMode="auto">
            <a:xfrm>
              <a:off x="1632" y="23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47" name="Line 66"/>
            <p:cNvSpPr>
              <a:spLocks noChangeShapeType="1"/>
            </p:cNvSpPr>
            <p:nvPr/>
          </p:nvSpPr>
          <p:spPr bwMode="auto">
            <a:xfrm>
              <a:off x="1632" y="268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48" name="Line 67"/>
            <p:cNvSpPr>
              <a:spLocks noChangeShapeType="1"/>
            </p:cNvSpPr>
            <p:nvPr/>
          </p:nvSpPr>
          <p:spPr bwMode="auto">
            <a:xfrm>
              <a:off x="4128" y="268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49" name="Line 68"/>
            <p:cNvSpPr>
              <a:spLocks noChangeShapeType="1"/>
            </p:cNvSpPr>
            <p:nvPr/>
          </p:nvSpPr>
          <p:spPr bwMode="auto">
            <a:xfrm>
              <a:off x="4128" y="23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50" name="Text Box 69"/>
            <p:cNvSpPr txBox="1">
              <a:spLocks noChangeArrowheads="1"/>
            </p:cNvSpPr>
            <p:nvPr/>
          </p:nvSpPr>
          <p:spPr bwMode="auto">
            <a:xfrm>
              <a:off x="3456" y="2394"/>
              <a:ext cx="384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6651" name="AutoShape 70"/>
            <p:cNvSpPr>
              <a:spLocks/>
            </p:cNvSpPr>
            <p:nvPr/>
          </p:nvSpPr>
          <p:spPr bwMode="auto">
            <a:xfrm rot="5400000">
              <a:off x="2661" y="2964"/>
              <a:ext cx="150" cy="480"/>
            </a:xfrm>
            <a:prstGeom prst="leftBrace">
              <a:avLst>
                <a:gd name="adj1" fmla="val 26667"/>
                <a:gd name="adj2" fmla="val 4940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Text Box 71"/>
            <p:cNvSpPr txBox="1">
              <a:spLocks noChangeArrowheads="1"/>
            </p:cNvSpPr>
            <p:nvPr/>
          </p:nvSpPr>
          <p:spPr bwMode="auto">
            <a:xfrm>
              <a:off x="1776" y="3309"/>
              <a:ext cx="432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SA</a:t>
              </a:r>
            </a:p>
          </p:txBody>
        </p:sp>
        <p:sp>
          <p:nvSpPr>
            <p:cNvPr id="26653" name="Text Box 72"/>
            <p:cNvSpPr txBox="1">
              <a:spLocks noChangeArrowheads="1"/>
            </p:cNvSpPr>
            <p:nvPr/>
          </p:nvSpPr>
          <p:spPr bwMode="auto">
            <a:xfrm>
              <a:off x="3792" y="3309"/>
              <a:ext cx="384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6654" name="Text Box 73"/>
            <p:cNvSpPr txBox="1">
              <a:spLocks noChangeArrowheads="1"/>
            </p:cNvSpPr>
            <p:nvPr/>
          </p:nvSpPr>
          <p:spPr bwMode="auto">
            <a:xfrm>
              <a:off x="3168" y="3309"/>
              <a:ext cx="384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6655" name="Text Box 74"/>
            <p:cNvSpPr txBox="1">
              <a:spLocks noChangeArrowheads="1"/>
            </p:cNvSpPr>
            <p:nvPr/>
          </p:nvSpPr>
          <p:spPr bwMode="auto">
            <a:xfrm>
              <a:off x="2618" y="3309"/>
              <a:ext cx="598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SBA</a:t>
              </a:r>
            </a:p>
          </p:txBody>
        </p:sp>
        <p:sp>
          <p:nvSpPr>
            <p:cNvPr id="26656" name="Text Box 75"/>
            <p:cNvSpPr txBox="1">
              <a:spLocks noChangeArrowheads="1"/>
            </p:cNvSpPr>
            <p:nvPr/>
          </p:nvSpPr>
          <p:spPr bwMode="auto">
            <a:xfrm>
              <a:off x="2208" y="3309"/>
              <a:ext cx="528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SBC</a:t>
              </a:r>
            </a:p>
          </p:txBody>
        </p:sp>
        <p:sp>
          <p:nvSpPr>
            <p:cNvPr id="26657" name="Line 76"/>
            <p:cNvSpPr>
              <a:spLocks noChangeShapeType="1"/>
            </p:cNvSpPr>
            <p:nvPr/>
          </p:nvSpPr>
          <p:spPr bwMode="auto">
            <a:xfrm>
              <a:off x="1632" y="3309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58" name="Line 77"/>
            <p:cNvSpPr>
              <a:spLocks noChangeShapeType="1"/>
            </p:cNvSpPr>
            <p:nvPr/>
          </p:nvSpPr>
          <p:spPr bwMode="auto">
            <a:xfrm>
              <a:off x="1632" y="360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59" name="Line 78"/>
            <p:cNvSpPr>
              <a:spLocks noChangeShapeType="1"/>
            </p:cNvSpPr>
            <p:nvPr/>
          </p:nvSpPr>
          <p:spPr bwMode="auto">
            <a:xfrm>
              <a:off x="4128" y="360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60" name="Line 79"/>
            <p:cNvSpPr>
              <a:spLocks noChangeShapeType="1"/>
            </p:cNvSpPr>
            <p:nvPr/>
          </p:nvSpPr>
          <p:spPr bwMode="auto">
            <a:xfrm>
              <a:off x="4128" y="3309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61" name="Text Box 80"/>
            <p:cNvSpPr txBox="1">
              <a:spLocks noChangeArrowheads="1"/>
            </p:cNvSpPr>
            <p:nvPr/>
          </p:nvSpPr>
          <p:spPr bwMode="auto">
            <a:xfrm>
              <a:off x="3552" y="3315"/>
              <a:ext cx="384" cy="294"/>
            </a:xfrm>
            <a:prstGeom prst="rect">
              <a:avLst/>
            </a:prstGeom>
            <a:solidFill>
              <a:srgbClr val="A45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FF00"/>
                  </a:solidFill>
                </a:rPr>
                <a:t>  </a:t>
              </a:r>
            </a:p>
          </p:txBody>
        </p:sp>
        <p:sp>
          <p:nvSpPr>
            <p:cNvPr id="26662" name="Line 81"/>
            <p:cNvSpPr>
              <a:spLocks noChangeShapeType="1"/>
            </p:cNvSpPr>
            <p:nvPr/>
          </p:nvSpPr>
          <p:spPr bwMode="auto">
            <a:xfrm>
              <a:off x="1968" y="187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63" name="Line 82"/>
            <p:cNvSpPr>
              <a:spLocks noChangeShapeType="1"/>
            </p:cNvSpPr>
            <p:nvPr/>
          </p:nvSpPr>
          <p:spPr bwMode="auto">
            <a:xfrm>
              <a:off x="2016" y="2880"/>
              <a:ext cx="672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664" name="Text Box 83"/>
            <p:cNvSpPr txBox="1">
              <a:spLocks noChangeArrowheads="1"/>
            </p:cNvSpPr>
            <p:nvPr/>
          </p:nvSpPr>
          <p:spPr bwMode="auto">
            <a:xfrm>
              <a:off x="1872" y="2640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6665" name="Text Box 84"/>
            <p:cNvSpPr txBox="1">
              <a:spLocks noChangeArrowheads="1"/>
            </p:cNvSpPr>
            <p:nvPr/>
          </p:nvSpPr>
          <p:spPr bwMode="auto">
            <a:xfrm>
              <a:off x="2304" y="2640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26666" name="Text Box 85"/>
            <p:cNvSpPr txBox="1">
              <a:spLocks noChangeArrowheads="1"/>
            </p:cNvSpPr>
            <p:nvPr/>
          </p:nvSpPr>
          <p:spPr bwMode="auto">
            <a:xfrm>
              <a:off x="1920" y="3561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26667" name="Text Box 86"/>
            <p:cNvSpPr txBox="1">
              <a:spLocks noChangeArrowheads="1"/>
            </p:cNvSpPr>
            <p:nvPr/>
          </p:nvSpPr>
          <p:spPr bwMode="auto">
            <a:xfrm>
              <a:off x="2352" y="3561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26668" name="Text Box 87"/>
            <p:cNvSpPr txBox="1">
              <a:spLocks noChangeArrowheads="1"/>
            </p:cNvSpPr>
            <p:nvPr/>
          </p:nvSpPr>
          <p:spPr bwMode="auto">
            <a:xfrm>
              <a:off x="2880" y="3561"/>
              <a:ext cx="1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26669" name="Text Box 88"/>
            <p:cNvSpPr txBox="1">
              <a:spLocks noChangeArrowheads="1"/>
            </p:cNvSpPr>
            <p:nvPr/>
          </p:nvSpPr>
          <p:spPr bwMode="auto">
            <a:xfrm>
              <a:off x="1776" y="3792"/>
              <a:ext cx="109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dan seterusnya…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48733"/>
            <a:ext cx="8839200" cy="1143000"/>
          </a:xfrm>
        </p:spPr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/>
              <a:t>Branch and Bound</a:t>
            </a:r>
            <a:endParaRPr lang="en-US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736600" y="1811866"/>
            <a:ext cx="103632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Kelebihan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Selalu menemukan global optimum</a:t>
            </a:r>
          </a:p>
          <a:p>
            <a:pPr>
              <a:lnSpc>
                <a:spcPct val="90000"/>
              </a:lnSpc>
            </a:pPr>
            <a:r>
              <a:rPr lang="en-US" smtClean="0"/>
              <a:t>Kelemahan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Boros memori karena menyimpan lintasan partial lebih dari 1 kali</a:t>
            </a:r>
          </a:p>
        </p:txBody>
      </p:sp>
    </p:spTree>
    <p:extLst>
      <p:ext uri="{BB962C8B-B14F-4D97-AF65-F5344CB8AC3E}">
        <p14:creationId xmlns:p14="http://schemas.microsoft.com/office/powerpoint/2010/main" val="3125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23334"/>
            <a:ext cx="8839200" cy="1143000"/>
          </a:xfrm>
        </p:spPr>
        <p:txBody>
          <a:bodyPr/>
          <a:lstStyle/>
          <a:p>
            <a:r>
              <a:rPr lang="en-US" dirty="0" smtClean="0"/>
              <a:t>Dynamic Programming</a:t>
            </a:r>
          </a:p>
        </p:txBody>
      </p:sp>
      <p:grpSp>
        <p:nvGrpSpPr>
          <p:cNvPr id="28677" name="Group 92"/>
          <p:cNvGrpSpPr>
            <a:grpSpLocks/>
          </p:cNvGrpSpPr>
          <p:nvPr/>
        </p:nvGrpSpPr>
        <p:grpSpPr bwMode="auto">
          <a:xfrm>
            <a:off x="863600" y="1752600"/>
            <a:ext cx="10464800" cy="4419600"/>
            <a:chOff x="384" y="1248"/>
            <a:chExt cx="4944" cy="2784"/>
          </a:xfrm>
        </p:grpSpPr>
        <p:sp>
          <p:nvSpPr>
            <p:cNvPr id="28678" name="Oval 8"/>
            <p:cNvSpPr>
              <a:spLocks noChangeArrowheads="1"/>
            </p:cNvSpPr>
            <p:nvPr/>
          </p:nvSpPr>
          <p:spPr bwMode="auto">
            <a:xfrm>
              <a:off x="2592" y="1248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S</a:t>
              </a:r>
            </a:p>
          </p:txBody>
        </p:sp>
        <p:sp>
          <p:nvSpPr>
            <p:cNvPr id="28679" name="Oval 9"/>
            <p:cNvSpPr>
              <a:spLocks noChangeArrowheads="1"/>
            </p:cNvSpPr>
            <p:nvPr/>
          </p:nvSpPr>
          <p:spPr bwMode="auto">
            <a:xfrm>
              <a:off x="1152" y="187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28680" name="Oval 10"/>
            <p:cNvSpPr>
              <a:spLocks noChangeArrowheads="1"/>
            </p:cNvSpPr>
            <p:nvPr/>
          </p:nvSpPr>
          <p:spPr bwMode="auto">
            <a:xfrm>
              <a:off x="4320" y="1968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28681" name="Oval 11"/>
            <p:cNvSpPr>
              <a:spLocks noChangeArrowheads="1"/>
            </p:cNvSpPr>
            <p:nvPr/>
          </p:nvSpPr>
          <p:spPr bwMode="auto">
            <a:xfrm>
              <a:off x="1632" y="1536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8682" name="Oval 12"/>
            <p:cNvSpPr>
              <a:spLocks noChangeArrowheads="1"/>
            </p:cNvSpPr>
            <p:nvPr/>
          </p:nvSpPr>
          <p:spPr bwMode="auto">
            <a:xfrm>
              <a:off x="3600" y="1584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28683" name="Oval 13"/>
            <p:cNvSpPr>
              <a:spLocks noChangeArrowheads="1"/>
            </p:cNvSpPr>
            <p:nvPr/>
          </p:nvSpPr>
          <p:spPr bwMode="auto">
            <a:xfrm>
              <a:off x="672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28684" name="Oval 14"/>
            <p:cNvSpPr>
              <a:spLocks noChangeArrowheads="1"/>
            </p:cNvSpPr>
            <p:nvPr/>
          </p:nvSpPr>
          <p:spPr bwMode="auto">
            <a:xfrm>
              <a:off x="2208" y="1920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28685" name="Oval 15"/>
            <p:cNvSpPr>
              <a:spLocks noChangeArrowheads="1"/>
            </p:cNvSpPr>
            <p:nvPr/>
          </p:nvSpPr>
          <p:spPr bwMode="auto">
            <a:xfrm>
              <a:off x="3024" y="1920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A</a:t>
              </a:r>
            </a:p>
          </p:txBody>
        </p:sp>
        <p:cxnSp>
          <p:nvCxnSpPr>
            <p:cNvPr id="28686" name="AutoShape 16"/>
            <p:cNvCxnSpPr>
              <a:cxnSpLocks noChangeShapeType="1"/>
              <a:stCxn id="28678" idx="2"/>
              <a:endCxn id="28681" idx="7"/>
            </p:cNvCxnSpPr>
            <p:nvPr/>
          </p:nvCxnSpPr>
          <p:spPr bwMode="auto">
            <a:xfrm flipH="1">
              <a:off x="1878" y="1392"/>
              <a:ext cx="714" cy="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7" name="AutoShape 17"/>
            <p:cNvCxnSpPr>
              <a:cxnSpLocks noChangeShapeType="1"/>
              <a:stCxn id="28678" idx="6"/>
              <a:endCxn id="28682" idx="1"/>
            </p:cNvCxnSpPr>
            <p:nvPr/>
          </p:nvCxnSpPr>
          <p:spPr bwMode="auto">
            <a:xfrm>
              <a:off x="2880" y="1392"/>
              <a:ext cx="762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8" name="AutoShape 18"/>
            <p:cNvCxnSpPr>
              <a:cxnSpLocks noChangeShapeType="1"/>
              <a:stCxn id="28681" idx="2"/>
              <a:endCxn id="28679" idx="7"/>
            </p:cNvCxnSpPr>
            <p:nvPr/>
          </p:nvCxnSpPr>
          <p:spPr bwMode="auto">
            <a:xfrm flipH="1">
              <a:off x="1398" y="1680"/>
              <a:ext cx="234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9" name="AutoShape 19"/>
            <p:cNvCxnSpPr>
              <a:cxnSpLocks noChangeShapeType="1"/>
              <a:stCxn id="28716" idx="4"/>
              <a:endCxn id="28717" idx="0"/>
            </p:cNvCxnSpPr>
            <p:nvPr/>
          </p:nvCxnSpPr>
          <p:spPr bwMode="auto">
            <a:xfrm>
              <a:off x="2880" y="3600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AutoShape 20"/>
            <p:cNvCxnSpPr>
              <a:cxnSpLocks noChangeShapeType="1"/>
              <a:stCxn id="28681" idx="6"/>
              <a:endCxn id="28684" idx="1"/>
            </p:cNvCxnSpPr>
            <p:nvPr/>
          </p:nvCxnSpPr>
          <p:spPr bwMode="auto">
            <a:xfrm>
              <a:off x="1920" y="1680"/>
              <a:ext cx="330" cy="2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AutoShape 21"/>
            <p:cNvCxnSpPr>
              <a:cxnSpLocks noChangeShapeType="1"/>
              <a:stCxn id="28682" idx="2"/>
              <a:endCxn id="28685" idx="7"/>
            </p:cNvCxnSpPr>
            <p:nvPr/>
          </p:nvCxnSpPr>
          <p:spPr bwMode="auto">
            <a:xfrm flipH="1">
              <a:off x="3270" y="1728"/>
              <a:ext cx="330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AutoShape 22"/>
            <p:cNvCxnSpPr>
              <a:cxnSpLocks noChangeShapeType="1"/>
              <a:stCxn id="28682" idx="6"/>
              <a:endCxn id="28680" idx="1"/>
            </p:cNvCxnSpPr>
            <p:nvPr/>
          </p:nvCxnSpPr>
          <p:spPr bwMode="auto">
            <a:xfrm>
              <a:off x="3888" y="1728"/>
              <a:ext cx="474" cy="2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AutoShape 23"/>
            <p:cNvCxnSpPr>
              <a:cxnSpLocks noChangeShapeType="1"/>
              <a:stCxn id="28679" idx="3"/>
              <a:endCxn id="28683" idx="7"/>
            </p:cNvCxnSpPr>
            <p:nvPr/>
          </p:nvCxnSpPr>
          <p:spPr bwMode="auto">
            <a:xfrm flipH="1">
              <a:off x="918" y="2118"/>
              <a:ext cx="276" cy="2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4" name="Oval 24"/>
            <p:cNvSpPr>
              <a:spLocks noChangeArrowheads="1"/>
            </p:cNvSpPr>
            <p:nvPr/>
          </p:nvSpPr>
          <p:spPr bwMode="auto">
            <a:xfrm>
              <a:off x="1056" y="331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F</a:t>
              </a:r>
            </a:p>
          </p:txBody>
        </p:sp>
        <p:sp>
          <p:nvSpPr>
            <p:cNvPr id="28695" name="Oval 25"/>
            <p:cNvSpPr>
              <a:spLocks noChangeArrowheads="1"/>
            </p:cNvSpPr>
            <p:nvPr/>
          </p:nvSpPr>
          <p:spPr bwMode="auto">
            <a:xfrm>
              <a:off x="384" y="331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8696" name="Oval 26"/>
            <p:cNvSpPr>
              <a:spLocks noChangeArrowheads="1"/>
            </p:cNvSpPr>
            <p:nvPr/>
          </p:nvSpPr>
          <p:spPr bwMode="auto">
            <a:xfrm>
              <a:off x="1056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28697" name="Oval 27"/>
            <p:cNvSpPr>
              <a:spLocks noChangeArrowheads="1"/>
            </p:cNvSpPr>
            <p:nvPr/>
          </p:nvSpPr>
          <p:spPr bwMode="auto">
            <a:xfrm>
              <a:off x="384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8698" name="Oval 28"/>
            <p:cNvSpPr>
              <a:spLocks noChangeArrowheads="1"/>
            </p:cNvSpPr>
            <p:nvPr/>
          </p:nvSpPr>
          <p:spPr bwMode="auto">
            <a:xfrm>
              <a:off x="1584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28699" name="Oval 29"/>
            <p:cNvSpPr>
              <a:spLocks noChangeArrowheads="1"/>
            </p:cNvSpPr>
            <p:nvPr/>
          </p:nvSpPr>
          <p:spPr bwMode="auto">
            <a:xfrm>
              <a:off x="1872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28700" name="Oval 30"/>
            <p:cNvSpPr>
              <a:spLocks noChangeArrowheads="1"/>
            </p:cNvSpPr>
            <p:nvPr/>
          </p:nvSpPr>
          <p:spPr bwMode="auto">
            <a:xfrm>
              <a:off x="2544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F</a:t>
              </a:r>
            </a:p>
          </p:txBody>
        </p:sp>
        <p:sp>
          <p:nvSpPr>
            <p:cNvPr id="28701" name="Oval 31"/>
            <p:cNvSpPr>
              <a:spLocks noChangeArrowheads="1"/>
            </p:cNvSpPr>
            <p:nvPr/>
          </p:nvSpPr>
          <p:spPr bwMode="auto">
            <a:xfrm>
              <a:off x="2208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8702" name="Oval 32"/>
            <p:cNvSpPr>
              <a:spLocks noChangeArrowheads="1"/>
            </p:cNvSpPr>
            <p:nvPr/>
          </p:nvSpPr>
          <p:spPr bwMode="auto">
            <a:xfrm>
              <a:off x="2208" y="331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8703" name="Oval 33"/>
            <p:cNvSpPr>
              <a:spLocks noChangeArrowheads="1"/>
            </p:cNvSpPr>
            <p:nvPr/>
          </p:nvSpPr>
          <p:spPr bwMode="auto">
            <a:xfrm>
              <a:off x="3024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cxnSp>
          <p:nvCxnSpPr>
            <p:cNvPr id="28704" name="AutoShape 34"/>
            <p:cNvCxnSpPr>
              <a:cxnSpLocks noChangeShapeType="1"/>
              <a:stCxn id="28697" idx="4"/>
              <a:endCxn id="28695" idx="0"/>
            </p:cNvCxnSpPr>
            <p:nvPr/>
          </p:nvCxnSpPr>
          <p:spPr bwMode="auto">
            <a:xfrm>
              <a:off x="528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5" name="AutoShape 35"/>
            <p:cNvCxnSpPr>
              <a:cxnSpLocks noChangeShapeType="1"/>
              <a:stCxn id="28683" idx="5"/>
              <a:endCxn id="28696" idx="0"/>
            </p:cNvCxnSpPr>
            <p:nvPr/>
          </p:nvCxnSpPr>
          <p:spPr bwMode="auto">
            <a:xfrm>
              <a:off x="918" y="2598"/>
              <a:ext cx="282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6" name="AutoShape 36"/>
            <p:cNvCxnSpPr>
              <a:cxnSpLocks noChangeShapeType="1"/>
              <a:stCxn id="28683" idx="3"/>
              <a:endCxn id="28697" idx="0"/>
            </p:cNvCxnSpPr>
            <p:nvPr/>
          </p:nvCxnSpPr>
          <p:spPr bwMode="auto">
            <a:xfrm flipH="1">
              <a:off x="528" y="2598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7" name="AutoShape 37"/>
            <p:cNvCxnSpPr>
              <a:cxnSpLocks noChangeShapeType="1"/>
              <a:stCxn id="28684" idx="3"/>
              <a:endCxn id="28699" idx="0"/>
            </p:cNvCxnSpPr>
            <p:nvPr/>
          </p:nvCxnSpPr>
          <p:spPr bwMode="auto">
            <a:xfrm flipH="1">
              <a:off x="2016" y="2166"/>
              <a:ext cx="234" cy="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8" name="AutoShape 38"/>
            <p:cNvCxnSpPr>
              <a:cxnSpLocks noChangeShapeType="1"/>
              <a:stCxn id="28696" idx="4"/>
              <a:endCxn id="28694" idx="0"/>
            </p:cNvCxnSpPr>
            <p:nvPr/>
          </p:nvCxnSpPr>
          <p:spPr bwMode="auto">
            <a:xfrm>
              <a:off x="1200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9" name="AutoShape 39"/>
            <p:cNvCxnSpPr>
              <a:cxnSpLocks noChangeShapeType="1"/>
              <a:stCxn id="28699" idx="5"/>
              <a:endCxn id="28701" idx="0"/>
            </p:cNvCxnSpPr>
            <p:nvPr/>
          </p:nvCxnSpPr>
          <p:spPr bwMode="auto">
            <a:xfrm>
              <a:off x="2118" y="2598"/>
              <a:ext cx="234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0" name="AutoShape 40"/>
            <p:cNvCxnSpPr>
              <a:cxnSpLocks noChangeShapeType="1"/>
              <a:stCxn id="28699" idx="3"/>
              <a:endCxn id="28698" idx="0"/>
            </p:cNvCxnSpPr>
            <p:nvPr/>
          </p:nvCxnSpPr>
          <p:spPr bwMode="auto">
            <a:xfrm flipH="1">
              <a:off x="1728" y="2598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1" name="AutoShape 41"/>
            <p:cNvCxnSpPr>
              <a:cxnSpLocks noChangeShapeType="1"/>
              <a:stCxn id="28684" idx="5"/>
              <a:endCxn id="28700" idx="0"/>
            </p:cNvCxnSpPr>
            <p:nvPr/>
          </p:nvCxnSpPr>
          <p:spPr bwMode="auto">
            <a:xfrm>
              <a:off x="2454" y="2166"/>
              <a:ext cx="234" cy="1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2" name="AutoShape 42"/>
            <p:cNvCxnSpPr>
              <a:cxnSpLocks noChangeShapeType="1"/>
              <a:stCxn id="28701" idx="4"/>
              <a:endCxn id="28702" idx="0"/>
            </p:cNvCxnSpPr>
            <p:nvPr/>
          </p:nvCxnSpPr>
          <p:spPr bwMode="auto">
            <a:xfrm>
              <a:off x="2352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3" name="AutoShape 43"/>
            <p:cNvCxnSpPr>
              <a:cxnSpLocks noChangeShapeType="1"/>
              <a:stCxn id="28685" idx="4"/>
              <a:endCxn id="28703" idx="0"/>
            </p:cNvCxnSpPr>
            <p:nvPr/>
          </p:nvCxnSpPr>
          <p:spPr bwMode="auto">
            <a:xfrm>
              <a:off x="3168" y="2208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14" name="Oval 44"/>
            <p:cNvSpPr>
              <a:spLocks noChangeArrowheads="1"/>
            </p:cNvSpPr>
            <p:nvPr/>
          </p:nvSpPr>
          <p:spPr bwMode="auto">
            <a:xfrm>
              <a:off x="2736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28715" name="Oval 45"/>
            <p:cNvSpPr>
              <a:spLocks noChangeArrowheads="1"/>
            </p:cNvSpPr>
            <p:nvPr/>
          </p:nvSpPr>
          <p:spPr bwMode="auto">
            <a:xfrm>
              <a:off x="3312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F</a:t>
              </a:r>
            </a:p>
          </p:txBody>
        </p:sp>
        <p:sp>
          <p:nvSpPr>
            <p:cNvPr id="28716" name="Oval 46"/>
            <p:cNvSpPr>
              <a:spLocks noChangeArrowheads="1"/>
            </p:cNvSpPr>
            <p:nvPr/>
          </p:nvSpPr>
          <p:spPr bwMode="auto">
            <a:xfrm>
              <a:off x="2736" y="331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8717" name="Oval 47"/>
            <p:cNvSpPr>
              <a:spLocks noChangeArrowheads="1"/>
            </p:cNvSpPr>
            <p:nvPr/>
          </p:nvSpPr>
          <p:spPr bwMode="auto">
            <a:xfrm>
              <a:off x="2736" y="3744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8718" name="Oval 48"/>
            <p:cNvSpPr>
              <a:spLocks noChangeArrowheads="1"/>
            </p:cNvSpPr>
            <p:nvPr/>
          </p:nvSpPr>
          <p:spPr bwMode="auto">
            <a:xfrm>
              <a:off x="3984" y="2832"/>
              <a:ext cx="288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sp>
          <p:nvSpPr>
            <p:cNvPr id="28719" name="Oval 49"/>
            <p:cNvSpPr>
              <a:spLocks noChangeArrowheads="1"/>
            </p:cNvSpPr>
            <p:nvPr/>
          </p:nvSpPr>
          <p:spPr bwMode="auto">
            <a:xfrm>
              <a:off x="3984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E</a:t>
              </a:r>
            </a:p>
          </p:txBody>
        </p:sp>
        <p:sp>
          <p:nvSpPr>
            <p:cNvPr id="28720" name="Oval 50"/>
            <p:cNvSpPr>
              <a:spLocks noChangeArrowheads="1"/>
            </p:cNvSpPr>
            <p:nvPr/>
          </p:nvSpPr>
          <p:spPr bwMode="auto">
            <a:xfrm>
              <a:off x="4800" y="235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28721" name="Oval 51"/>
            <p:cNvSpPr>
              <a:spLocks noChangeArrowheads="1"/>
            </p:cNvSpPr>
            <p:nvPr/>
          </p:nvSpPr>
          <p:spPr bwMode="auto">
            <a:xfrm>
              <a:off x="4608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8722" name="Oval 52"/>
            <p:cNvSpPr>
              <a:spLocks noChangeArrowheads="1"/>
            </p:cNvSpPr>
            <p:nvPr/>
          </p:nvSpPr>
          <p:spPr bwMode="auto">
            <a:xfrm>
              <a:off x="5040" y="2832"/>
              <a:ext cx="288" cy="2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F</a:t>
              </a:r>
            </a:p>
          </p:txBody>
        </p:sp>
        <p:cxnSp>
          <p:nvCxnSpPr>
            <p:cNvPr id="28723" name="AutoShape 53"/>
            <p:cNvCxnSpPr>
              <a:cxnSpLocks noChangeShapeType="1"/>
              <a:stCxn id="28680" idx="3"/>
              <a:endCxn id="28719" idx="0"/>
            </p:cNvCxnSpPr>
            <p:nvPr/>
          </p:nvCxnSpPr>
          <p:spPr bwMode="auto">
            <a:xfrm flipH="1">
              <a:off x="4128" y="2214"/>
              <a:ext cx="234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54"/>
            <p:cNvCxnSpPr>
              <a:cxnSpLocks noChangeShapeType="1"/>
              <a:stCxn id="28680" idx="5"/>
              <a:endCxn id="28720" idx="0"/>
            </p:cNvCxnSpPr>
            <p:nvPr/>
          </p:nvCxnSpPr>
          <p:spPr bwMode="auto">
            <a:xfrm>
              <a:off x="4566" y="2214"/>
              <a:ext cx="378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55"/>
            <p:cNvCxnSpPr>
              <a:cxnSpLocks noChangeShapeType="1"/>
              <a:stCxn id="28720" idx="5"/>
              <a:endCxn id="28722" idx="0"/>
            </p:cNvCxnSpPr>
            <p:nvPr/>
          </p:nvCxnSpPr>
          <p:spPr bwMode="auto">
            <a:xfrm>
              <a:off x="5046" y="2598"/>
              <a:ext cx="138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6" name="AutoShape 56"/>
            <p:cNvCxnSpPr>
              <a:cxnSpLocks noChangeShapeType="1"/>
              <a:stCxn id="28720" idx="3"/>
              <a:endCxn id="28721" idx="0"/>
            </p:cNvCxnSpPr>
            <p:nvPr/>
          </p:nvCxnSpPr>
          <p:spPr bwMode="auto">
            <a:xfrm flipH="1">
              <a:off x="4752" y="2598"/>
              <a:ext cx="90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7" name="AutoShape 57"/>
            <p:cNvCxnSpPr>
              <a:cxnSpLocks noChangeShapeType="1"/>
              <a:stCxn id="28703" idx="5"/>
              <a:endCxn id="28715" idx="0"/>
            </p:cNvCxnSpPr>
            <p:nvPr/>
          </p:nvCxnSpPr>
          <p:spPr bwMode="auto">
            <a:xfrm>
              <a:off x="3270" y="2598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8" name="AutoShape 58"/>
            <p:cNvCxnSpPr>
              <a:cxnSpLocks noChangeShapeType="1"/>
              <a:stCxn id="28719" idx="4"/>
              <a:endCxn id="28718" idx="0"/>
            </p:cNvCxnSpPr>
            <p:nvPr/>
          </p:nvCxnSpPr>
          <p:spPr bwMode="auto">
            <a:xfrm>
              <a:off x="4128" y="264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9" name="AutoShape 59"/>
            <p:cNvCxnSpPr>
              <a:cxnSpLocks noChangeShapeType="1"/>
              <a:stCxn id="28714" idx="4"/>
              <a:endCxn id="28716" idx="0"/>
            </p:cNvCxnSpPr>
            <p:nvPr/>
          </p:nvCxnSpPr>
          <p:spPr bwMode="auto">
            <a:xfrm>
              <a:off x="2880" y="3120"/>
              <a:ext cx="0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0" name="AutoShape 60"/>
            <p:cNvCxnSpPr>
              <a:cxnSpLocks noChangeShapeType="1"/>
              <a:stCxn id="28703" idx="3"/>
              <a:endCxn id="28714" idx="0"/>
            </p:cNvCxnSpPr>
            <p:nvPr/>
          </p:nvCxnSpPr>
          <p:spPr bwMode="auto">
            <a:xfrm flipH="1">
              <a:off x="2880" y="2598"/>
              <a:ext cx="186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31" name="Line 61"/>
            <p:cNvSpPr>
              <a:spLocks noChangeShapeType="1"/>
            </p:cNvSpPr>
            <p:nvPr/>
          </p:nvSpPr>
          <p:spPr bwMode="auto">
            <a:xfrm>
              <a:off x="2928" y="1344"/>
              <a:ext cx="72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2" name="Line 62"/>
            <p:cNvSpPr>
              <a:spLocks noChangeShapeType="1"/>
            </p:cNvSpPr>
            <p:nvPr/>
          </p:nvSpPr>
          <p:spPr bwMode="auto">
            <a:xfrm>
              <a:off x="3888" y="1680"/>
              <a:ext cx="432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3" name="Line 63"/>
            <p:cNvSpPr>
              <a:spLocks noChangeShapeType="1"/>
            </p:cNvSpPr>
            <p:nvPr/>
          </p:nvSpPr>
          <p:spPr bwMode="auto">
            <a:xfrm flipH="1">
              <a:off x="4224" y="2256"/>
              <a:ext cx="19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4" name="Line 64"/>
            <p:cNvSpPr>
              <a:spLocks noChangeShapeType="1"/>
            </p:cNvSpPr>
            <p:nvPr/>
          </p:nvSpPr>
          <p:spPr bwMode="auto">
            <a:xfrm flipH="1">
              <a:off x="4320" y="2640"/>
              <a:ext cx="0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5" name="Line 65"/>
            <p:cNvSpPr>
              <a:spLocks noChangeShapeType="1"/>
            </p:cNvSpPr>
            <p:nvPr/>
          </p:nvSpPr>
          <p:spPr bwMode="auto">
            <a:xfrm>
              <a:off x="2976" y="1248"/>
              <a:ext cx="672" cy="24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6" name="Line 66"/>
            <p:cNvSpPr>
              <a:spLocks noChangeShapeType="1"/>
            </p:cNvSpPr>
            <p:nvPr/>
          </p:nvSpPr>
          <p:spPr bwMode="auto">
            <a:xfrm>
              <a:off x="3984" y="1632"/>
              <a:ext cx="384" cy="24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7" name="Line 67"/>
            <p:cNvSpPr>
              <a:spLocks noChangeShapeType="1"/>
            </p:cNvSpPr>
            <p:nvPr/>
          </p:nvSpPr>
          <p:spPr bwMode="auto">
            <a:xfrm flipH="1">
              <a:off x="4272" y="2352"/>
              <a:ext cx="144" cy="9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8" name="Line 68"/>
            <p:cNvSpPr>
              <a:spLocks noChangeShapeType="1"/>
            </p:cNvSpPr>
            <p:nvPr/>
          </p:nvSpPr>
          <p:spPr bwMode="auto">
            <a:xfrm flipH="1">
              <a:off x="4416" y="2592"/>
              <a:ext cx="0" cy="24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739" name="Text Box 69"/>
            <p:cNvSpPr txBox="1">
              <a:spLocks noChangeArrowheads="1"/>
            </p:cNvSpPr>
            <p:nvPr/>
          </p:nvSpPr>
          <p:spPr bwMode="auto">
            <a:xfrm>
              <a:off x="2160" y="1440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8740" name="Text Box 70"/>
            <p:cNvSpPr txBox="1">
              <a:spLocks noChangeArrowheads="1"/>
            </p:cNvSpPr>
            <p:nvPr/>
          </p:nvSpPr>
          <p:spPr bwMode="auto">
            <a:xfrm>
              <a:off x="3024" y="1440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8741" name="Text Box 71"/>
            <p:cNvSpPr txBox="1">
              <a:spLocks noChangeArrowheads="1"/>
            </p:cNvSpPr>
            <p:nvPr/>
          </p:nvSpPr>
          <p:spPr bwMode="auto">
            <a:xfrm>
              <a:off x="3360" y="1776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8742" name="Text Box 72"/>
            <p:cNvSpPr txBox="1">
              <a:spLocks noChangeArrowheads="1"/>
            </p:cNvSpPr>
            <p:nvPr/>
          </p:nvSpPr>
          <p:spPr bwMode="auto">
            <a:xfrm>
              <a:off x="3964" y="1776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8743" name="Text Box 73"/>
            <p:cNvSpPr txBox="1">
              <a:spLocks noChangeArrowheads="1"/>
            </p:cNvSpPr>
            <p:nvPr/>
          </p:nvSpPr>
          <p:spPr bwMode="auto">
            <a:xfrm>
              <a:off x="4080" y="2064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8744" name="Text Box 74"/>
            <p:cNvSpPr txBox="1">
              <a:spLocks noChangeArrowheads="1"/>
            </p:cNvSpPr>
            <p:nvPr/>
          </p:nvSpPr>
          <p:spPr bwMode="auto">
            <a:xfrm>
              <a:off x="4684" y="2064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8745" name="Text Box 75"/>
            <p:cNvSpPr txBox="1">
              <a:spLocks noChangeArrowheads="1"/>
            </p:cNvSpPr>
            <p:nvPr/>
          </p:nvSpPr>
          <p:spPr bwMode="auto">
            <a:xfrm>
              <a:off x="3936" y="2592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8746" name="Text Box 76"/>
            <p:cNvSpPr txBox="1">
              <a:spLocks noChangeArrowheads="1"/>
            </p:cNvSpPr>
            <p:nvPr/>
          </p:nvSpPr>
          <p:spPr bwMode="auto">
            <a:xfrm>
              <a:off x="2640" y="1488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0</a:t>
              </a:r>
            </a:p>
          </p:txBody>
        </p:sp>
        <p:sp>
          <p:nvSpPr>
            <p:cNvPr id="28747" name="Text Box 77"/>
            <p:cNvSpPr txBox="1">
              <a:spLocks noChangeArrowheads="1"/>
            </p:cNvSpPr>
            <p:nvPr/>
          </p:nvSpPr>
          <p:spPr bwMode="auto">
            <a:xfrm>
              <a:off x="1680" y="177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28748" name="Text Box 78"/>
            <p:cNvSpPr txBox="1">
              <a:spLocks noChangeArrowheads="1"/>
            </p:cNvSpPr>
            <p:nvPr/>
          </p:nvSpPr>
          <p:spPr bwMode="auto">
            <a:xfrm>
              <a:off x="3648" y="182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8749" name="Text Box 79"/>
            <p:cNvSpPr txBox="1">
              <a:spLocks noChangeArrowheads="1"/>
            </p:cNvSpPr>
            <p:nvPr/>
          </p:nvSpPr>
          <p:spPr bwMode="auto">
            <a:xfrm>
              <a:off x="3120" y="21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28750" name="Text Box 80"/>
            <p:cNvSpPr txBox="1">
              <a:spLocks noChangeArrowheads="1"/>
            </p:cNvSpPr>
            <p:nvPr/>
          </p:nvSpPr>
          <p:spPr bwMode="auto">
            <a:xfrm>
              <a:off x="4416" y="221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28751" name="Text Box 81"/>
            <p:cNvSpPr txBox="1">
              <a:spLocks noChangeArrowheads="1"/>
            </p:cNvSpPr>
            <p:nvPr/>
          </p:nvSpPr>
          <p:spPr bwMode="auto">
            <a:xfrm>
              <a:off x="1248" y="211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28752" name="Text Box 82"/>
            <p:cNvSpPr txBox="1">
              <a:spLocks noChangeArrowheads="1"/>
            </p:cNvSpPr>
            <p:nvPr/>
          </p:nvSpPr>
          <p:spPr bwMode="auto">
            <a:xfrm>
              <a:off x="1344" y="1584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8753" name="Text Box 83"/>
            <p:cNvSpPr txBox="1">
              <a:spLocks noChangeArrowheads="1"/>
            </p:cNvSpPr>
            <p:nvPr/>
          </p:nvSpPr>
          <p:spPr bwMode="auto">
            <a:xfrm>
              <a:off x="2064" y="1632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8754" name="Text Box 84"/>
            <p:cNvSpPr txBox="1">
              <a:spLocks noChangeArrowheads="1"/>
            </p:cNvSpPr>
            <p:nvPr/>
          </p:nvSpPr>
          <p:spPr bwMode="auto">
            <a:xfrm>
              <a:off x="2256" y="21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9</a:t>
              </a:r>
            </a:p>
          </p:txBody>
        </p:sp>
        <p:sp>
          <p:nvSpPr>
            <p:cNvPr id="28755" name="Text Box 85"/>
            <p:cNvSpPr txBox="1">
              <a:spLocks noChangeArrowheads="1"/>
            </p:cNvSpPr>
            <p:nvPr/>
          </p:nvSpPr>
          <p:spPr bwMode="auto">
            <a:xfrm>
              <a:off x="4128" y="259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28756" name="Text Box 86"/>
            <p:cNvSpPr txBox="1">
              <a:spLocks noChangeArrowheads="1"/>
            </p:cNvSpPr>
            <p:nvPr/>
          </p:nvSpPr>
          <p:spPr bwMode="auto">
            <a:xfrm>
              <a:off x="4800" y="259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11</a:t>
              </a:r>
            </a:p>
          </p:txBody>
        </p:sp>
        <p:sp>
          <p:nvSpPr>
            <p:cNvPr id="28757" name="Text Box 91"/>
            <p:cNvSpPr txBox="1">
              <a:spLocks noChangeArrowheads="1"/>
            </p:cNvSpPr>
            <p:nvPr/>
          </p:nvSpPr>
          <p:spPr bwMode="auto">
            <a:xfrm>
              <a:off x="3984" y="307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chemeClr val="accent2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373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14866"/>
            <a:ext cx="8839200" cy="1143000"/>
          </a:xfrm>
        </p:spPr>
        <p:txBody>
          <a:bodyPr/>
          <a:lstStyle/>
          <a:p>
            <a:r>
              <a:rPr lang="en-US" dirty="0"/>
              <a:t>Dynamic Programming</a:t>
            </a:r>
            <a:endParaRPr lang="en-US" dirty="0" smtClean="0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759200" y="2286001"/>
            <a:ext cx="914400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8026400" y="2286001"/>
            <a:ext cx="812800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7315201" y="2295526"/>
            <a:ext cx="766233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6502400" y="2286001"/>
            <a:ext cx="812800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5541434" y="2286001"/>
            <a:ext cx="960967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4673601" y="2286001"/>
            <a:ext cx="867833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>
            <a:off x="3454400" y="22860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>
            <a:off x="3454400" y="2752725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9" name="Line 15"/>
          <p:cNvSpPr>
            <a:spLocks noChangeShapeType="1"/>
          </p:cNvSpPr>
          <p:nvPr/>
        </p:nvSpPr>
        <p:spPr bwMode="auto">
          <a:xfrm>
            <a:off x="8737600" y="2752725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>
            <a:off x="8737600" y="22860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11" name="AutoShape 17"/>
          <p:cNvSpPr>
            <a:spLocks/>
          </p:cNvSpPr>
          <p:nvPr/>
        </p:nvSpPr>
        <p:spPr bwMode="auto">
          <a:xfrm rot="5400000">
            <a:off x="4554538" y="2963863"/>
            <a:ext cx="238125" cy="1016000"/>
          </a:xfrm>
          <a:prstGeom prst="leftBrace">
            <a:avLst>
              <a:gd name="adj1" fmla="val 26667"/>
              <a:gd name="adj2" fmla="val 494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Text Box 18"/>
          <p:cNvSpPr txBox="1">
            <a:spLocks noChangeArrowheads="1"/>
          </p:cNvSpPr>
          <p:nvPr/>
        </p:nvSpPr>
        <p:spPr bwMode="auto">
          <a:xfrm>
            <a:off x="3759200" y="3648076"/>
            <a:ext cx="914400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SB</a:t>
            </a:r>
          </a:p>
        </p:txBody>
      </p:sp>
      <p:sp>
        <p:nvSpPr>
          <p:cNvPr id="29713" name="Text Box 19"/>
          <p:cNvSpPr txBox="1">
            <a:spLocks noChangeArrowheads="1"/>
          </p:cNvSpPr>
          <p:nvPr/>
        </p:nvSpPr>
        <p:spPr bwMode="auto">
          <a:xfrm>
            <a:off x="8026400" y="3648076"/>
            <a:ext cx="812800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9714" name="Text Box 20"/>
          <p:cNvSpPr txBox="1">
            <a:spLocks noChangeArrowheads="1"/>
          </p:cNvSpPr>
          <p:nvPr/>
        </p:nvSpPr>
        <p:spPr bwMode="auto">
          <a:xfrm>
            <a:off x="6502400" y="3648076"/>
            <a:ext cx="812800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9715" name="Text Box 21"/>
          <p:cNvSpPr txBox="1">
            <a:spLocks noChangeArrowheads="1"/>
          </p:cNvSpPr>
          <p:nvPr/>
        </p:nvSpPr>
        <p:spPr bwMode="auto">
          <a:xfrm>
            <a:off x="5541434" y="3648076"/>
            <a:ext cx="960967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9716" name="Text Box 22"/>
          <p:cNvSpPr txBox="1">
            <a:spLocks noChangeArrowheads="1"/>
          </p:cNvSpPr>
          <p:nvPr/>
        </p:nvSpPr>
        <p:spPr bwMode="auto">
          <a:xfrm>
            <a:off x="4673601" y="3648076"/>
            <a:ext cx="867833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SA</a:t>
            </a:r>
          </a:p>
        </p:txBody>
      </p:sp>
      <p:sp>
        <p:nvSpPr>
          <p:cNvPr id="29717" name="Line 23"/>
          <p:cNvSpPr>
            <a:spLocks noChangeShapeType="1"/>
          </p:cNvSpPr>
          <p:nvPr/>
        </p:nvSpPr>
        <p:spPr bwMode="auto">
          <a:xfrm>
            <a:off x="3454400" y="3648075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18" name="Line 24"/>
          <p:cNvSpPr>
            <a:spLocks noChangeShapeType="1"/>
          </p:cNvSpPr>
          <p:nvPr/>
        </p:nvSpPr>
        <p:spPr bwMode="auto">
          <a:xfrm>
            <a:off x="3454400" y="41148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19" name="Line 25"/>
          <p:cNvSpPr>
            <a:spLocks noChangeShapeType="1"/>
          </p:cNvSpPr>
          <p:nvPr/>
        </p:nvSpPr>
        <p:spPr bwMode="auto">
          <a:xfrm>
            <a:off x="8737600" y="4114800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20" name="Line 26"/>
          <p:cNvSpPr>
            <a:spLocks noChangeShapeType="1"/>
          </p:cNvSpPr>
          <p:nvPr/>
        </p:nvSpPr>
        <p:spPr bwMode="auto">
          <a:xfrm>
            <a:off x="8737600" y="3648075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21" name="Text Box 27"/>
          <p:cNvSpPr txBox="1">
            <a:spLocks noChangeArrowheads="1"/>
          </p:cNvSpPr>
          <p:nvPr/>
        </p:nvSpPr>
        <p:spPr bwMode="auto">
          <a:xfrm>
            <a:off x="7315200" y="3657601"/>
            <a:ext cx="812800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9722" name="AutoShape 28"/>
          <p:cNvSpPr>
            <a:spLocks/>
          </p:cNvSpPr>
          <p:nvPr/>
        </p:nvSpPr>
        <p:spPr bwMode="auto">
          <a:xfrm rot="5400000">
            <a:off x="5672138" y="4435476"/>
            <a:ext cx="238125" cy="1016000"/>
          </a:xfrm>
          <a:prstGeom prst="leftBrace">
            <a:avLst>
              <a:gd name="adj1" fmla="val 26667"/>
              <a:gd name="adj2" fmla="val 494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Text Box 29"/>
          <p:cNvSpPr txBox="1">
            <a:spLocks noChangeArrowheads="1"/>
          </p:cNvSpPr>
          <p:nvPr/>
        </p:nvSpPr>
        <p:spPr bwMode="auto">
          <a:xfrm>
            <a:off x="3759200" y="5110164"/>
            <a:ext cx="914400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SA</a:t>
            </a:r>
          </a:p>
        </p:txBody>
      </p:sp>
      <p:sp>
        <p:nvSpPr>
          <p:cNvPr id="29724" name="Text Box 30"/>
          <p:cNvSpPr txBox="1">
            <a:spLocks noChangeArrowheads="1"/>
          </p:cNvSpPr>
          <p:nvPr/>
        </p:nvSpPr>
        <p:spPr bwMode="auto">
          <a:xfrm>
            <a:off x="8026400" y="5110164"/>
            <a:ext cx="812800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9725" name="Text Box 31"/>
          <p:cNvSpPr txBox="1">
            <a:spLocks noChangeArrowheads="1"/>
          </p:cNvSpPr>
          <p:nvPr/>
        </p:nvSpPr>
        <p:spPr bwMode="auto">
          <a:xfrm>
            <a:off x="6705600" y="5110164"/>
            <a:ext cx="812800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9726" name="Text Box 32"/>
          <p:cNvSpPr txBox="1">
            <a:spLocks noChangeArrowheads="1"/>
          </p:cNvSpPr>
          <p:nvPr/>
        </p:nvSpPr>
        <p:spPr bwMode="auto">
          <a:xfrm>
            <a:off x="5541434" y="5110164"/>
            <a:ext cx="1265767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SBA</a:t>
            </a:r>
          </a:p>
        </p:txBody>
      </p:sp>
      <p:sp>
        <p:nvSpPr>
          <p:cNvPr id="29727" name="Text Box 33"/>
          <p:cNvSpPr txBox="1">
            <a:spLocks noChangeArrowheads="1"/>
          </p:cNvSpPr>
          <p:nvPr/>
        </p:nvSpPr>
        <p:spPr bwMode="auto">
          <a:xfrm>
            <a:off x="4673600" y="5110164"/>
            <a:ext cx="1117600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SBC</a:t>
            </a:r>
          </a:p>
        </p:txBody>
      </p:sp>
      <p:sp>
        <p:nvSpPr>
          <p:cNvPr id="29728" name="Line 34"/>
          <p:cNvSpPr>
            <a:spLocks noChangeShapeType="1"/>
          </p:cNvSpPr>
          <p:nvPr/>
        </p:nvSpPr>
        <p:spPr bwMode="auto">
          <a:xfrm>
            <a:off x="3454400" y="5110163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29" name="Line 35"/>
          <p:cNvSpPr>
            <a:spLocks noChangeShapeType="1"/>
          </p:cNvSpPr>
          <p:nvPr/>
        </p:nvSpPr>
        <p:spPr bwMode="auto">
          <a:xfrm>
            <a:off x="3454400" y="5576888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0" name="Line 36"/>
          <p:cNvSpPr>
            <a:spLocks noChangeShapeType="1"/>
          </p:cNvSpPr>
          <p:nvPr/>
        </p:nvSpPr>
        <p:spPr bwMode="auto">
          <a:xfrm>
            <a:off x="8737600" y="5576888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1" name="Line 37"/>
          <p:cNvSpPr>
            <a:spLocks noChangeShapeType="1"/>
          </p:cNvSpPr>
          <p:nvPr/>
        </p:nvSpPr>
        <p:spPr bwMode="auto">
          <a:xfrm>
            <a:off x="8737600" y="5110163"/>
            <a:ext cx="40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2" name="Text Box 38"/>
          <p:cNvSpPr txBox="1">
            <a:spLocks noChangeArrowheads="1"/>
          </p:cNvSpPr>
          <p:nvPr/>
        </p:nvSpPr>
        <p:spPr bwMode="auto">
          <a:xfrm>
            <a:off x="7518400" y="5119689"/>
            <a:ext cx="812800" cy="466725"/>
          </a:xfrm>
          <a:prstGeom prst="rect">
            <a:avLst/>
          </a:prstGeom>
          <a:solidFill>
            <a:srgbClr val="A45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9733" name="Line 39"/>
          <p:cNvSpPr>
            <a:spLocks noChangeShapeType="1"/>
          </p:cNvSpPr>
          <p:nvPr/>
        </p:nvSpPr>
        <p:spPr bwMode="auto">
          <a:xfrm>
            <a:off x="4165600" y="2828925"/>
            <a:ext cx="406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4" name="Line 40"/>
          <p:cNvSpPr>
            <a:spLocks noChangeShapeType="1"/>
          </p:cNvSpPr>
          <p:nvPr/>
        </p:nvSpPr>
        <p:spPr bwMode="auto">
          <a:xfrm>
            <a:off x="4267200" y="4429125"/>
            <a:ext cx="1422400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35" name="Text Box 41"/>
          <p:cNvSpPr txBox="1">
            <a:spLocks noChangeArrowheads="1"/>
          </p:cNvSpPr>
          <p:nvPr/>
        </p:nvSpPr>
        <p:spPr bwMode="auto">
          <a:xfrm>
            <a:off x="3962400" y="404812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9736" name="Text Box 42"/>
          <p:cNvSpPr txBox="1">
            <a:spLocks noChangeArrowheads="1"/>
          </p:cNvSpPr>
          <p:nvPr/>
        </p:nvSpPr>
        <p:spPr bwMode="auto">
          <a:xfrm>
            <a:off x="4876800" y="404812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9737" name="Text Box 43"/>
          <p:cNvSpPr txBox="1">
            <a:spLocks noChangeArrowheads="1"/>
          </p:cNvSpPr>
          <p:nvPr/>
        </p:nvSpPr>
        <p:spPr bwMode="auto">
          <a:xfrm>
            <a:off x="4064000" y="55102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29738" name="Text Box 44"/>
          <p:cNvSpPr txBox="1">
            <a:spLocks noChangeArrowheads="1"/>
          </p:cNvSpPr>
          <p:nvPr/>
        </p:nvSpPr>
        <p:spPr bwMode="auto">
          <a:xfrm>
            <a:off x="4978400" y="55102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29739" name="Text Box 45"/>
          <p:cNvSpPr txBox="1">
            <a:spLocks noChangeArrowheads="1"/>
          </p:cNvSpPr>
          <p:nvPr/>
        </p:nvSpPr>
        <p:spPr bwMode="auto">
          <a:xfrm>
            <a:off x="6096000" y="55102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29740" name="Text Box 46"/>
          <p:cNvSpPr txBox="1">
            <a:spLocks noChangeArrowheads="1"/>
          </p:cNvSpPr>
          <p:nvPr/>
        </p:nvSpPr>
        <p:spPr bwMode="auto">
          <a:xfrm>
            <a:off x="3759201" y="5876925"/>
            <a:ext cx="2311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dan seterusnya…</a:t>
            </a:r>
          </a:p>
        </p:txBody>
      </p:sp>
      <p:sp>
        <p:nvSpPr>
          <p:cNvPr id="29741" name="Line 47"/>
          <p:cNvSpPr>
            <a:spLocks noChangeShapeType="1"/>
          </p:cNvSpPr>
          <p:nvPr/>
        </p:nvSpPr>
        <p:spPr bwMode="auto">
          <a:xfrm>
            <a:off x="5791200" y="4953000"/>
            <a:ext cx="914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42" name="Line 48"/>
          <p:cNvSpPr>
            <a:spLocks noChangeShapeType="1"/>
          </p:cNvSpPr>
          <p:nvPr/>
        </p:nvSpPr>
        <p:spPr bwMode="auto">
          <a:xfrm flipH="1">
            <a:off x="5791200" y="4953000"/>
            <a:ext cx="914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3465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72533"/>
            <a:ext cx="8839200" cy="1143000"/>
          </a:xfrm>
        </p:spPr>
        <p:txBody>
          <a:bodyPr/>
          <a:lstStyle/>
          <a:p>
            <a:r>
              <a:rPr lang="en-US" dirty="0"/>
              <a:t>Dynamic Programming</a:t>
            </a:r>
            <a:endParaRPr lang="en-US" dirty="0" smtClean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idx="1"/>
          </p:nvPr>
        </p:nvSpPr>
        <p:spPr>
          <a:xfrm>
            <a:off x="770466" y="1651000"/>
            <a:ext cx="10363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Kelebihan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global optimum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hemat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1 kali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partial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Kelemahan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mengingat</a:t>
            </a:r>
            <a:r>
              <a:rPr lang="en-US" dirty="0" smtClean="0"/>
              <a:t> node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partial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209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Rectangle 115"/>
          <p:cNvSpPr>
            <a:spLocks noChangeArrowheads="1"/>
          </p:cNvSpPr>
          <p:nvPr/>
        </p:nvSpPr>
        <p:spPr bwMode="auto">
          <a:xfrm>
            <a:off x="0" y="0"/>
            <a:ext cx="12192000" cy="138588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6" name="Rectangle 114"/>
          <p:cNvSpPr>
            <a:spLocks noChangeArrowheads="1"/>
          </p:cNvSpPr>
          <p:nvPr/>
        </p:nvSpPr>
        <p:spPr bwMode="auto">
          <a:xfrm>
            <a:off x="0" y="3386138"/>
            <a:ext cx="12192000" cy="895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Menentukan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sebuah</a:t>
            </a:r>
            <a:r>
              <a:rPr lang="en-US" sz="3200" b="1" dirty="0" smtClean="0"/>
              <a:t> state </a:t>
            </a:r>
            <a:r>
              <a:rPr lang="en-US" sz="3200" b="1" dirty="0" err="1" smtClean="0"/>
              <a:t>lebih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dibandingkan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state </a:t>
            </a:r>
            <a:r>
              <a:rPr lang="en-US" sz="3200" b="1" dirty="0" err="1" smtClean="0"/>
              <a:t>lainnya</a:t>
            </a:r>
            <a:r>
              <a:rPr lang="en-US" sz="3600" b="1" dirty="0" smtClean="0"/>
              <a:t>.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778751" y="1641475"/>
            <a:ext cx="2336800" cy="1524000"/>
            <a:chOff x="720" y="1344"/>
            <a:chExt cx="1104" cy="960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720" y="1344"/>
              <a:ext cx="1104" cy="9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768" y="139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1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1104" y="139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2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1440" y="139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3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768" y="1680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4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1104" y="1680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5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1440" y="1680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6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768" y="1968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7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1440" y="1968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8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1104" y="1968"/>
              <a:ext cx="336" cy="2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190751" y="1641475"/>
            <a:ext cx="2336800" cy="1524000"/>
            <a:chOff x="4320" y="528"/>
            <a:chExt cx="1104" cy="960"/>
          </a:xfrm>
        </p:grpSpPr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4320" y="528"/>
              <a:ext cx="1104" cy="9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4368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7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4704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8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5040" y="576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4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4368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3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3" name="Text Box 21"/>
            <p:cNvSpPr txBox="1">
              <a:spLocks noChangeArrowheads="1"/>
            </p:cNvSpPr>
            <p:nvPr/>
          </p:nvSpPr>
          <p:spPr bwMode="auto">
            <a:xfrm>
              <a:off x="4704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5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5040" y="864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1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5" name="Text Box 23"/>
            <p:cNvSpPr txBox="1">
              <a:spLocks noChangeArrowheads="1"/>
            </p:cNvSpPr>
            <p:nvPr/>
          </p:nvSpPr>
          <p:spPr bwMode="auto">
            <a:xfrm>
              <a:off x="4368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6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6" name="Text Box 24"/>
            <p:cNvSpPr txBox="1">
              <a:spLocks noChangeArrowheads="1"/>
            </p:cNvSpPr>
            <p:nvPr/>
          </p:nvSpPr>
          <p:spPr bwMode="auto">
            <a:xfrm>
              <a:off x="4704" y="1152"/>
              <a:ext cx="336" cy="233"/>
            </a:xfrm>
            <a:prstGeom prst="rect">
              <a:avLst/>
            </a:prstGeom>
            <a:solidFill>
              <a:srgbClr val="EAEAEA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tx1"/>
                  </a:solidFill>
                </a:rPr>
                <a:t>2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97" name="Text Box 25"/>
            <p:cNvSpPr txBox="1">
              <a:spLocks noChangeArrowheads="1"/>
            </p:cNvSpPr>
            <p:nvPr/>
          </p:nvSpPr>
          <p:spPr bwMode="auto">
            <a:xfrm>
              <a:off x="5040" y="1152"/>
              <a:ext cx="336" cy="23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480734" y="3373440"/>
            <a:ext cx="1386418" cy="774700"/>
            <a:chOff x="1073" y="2592"/>
            <a:chExt cx="655" cy="488"/>
          </a:xfrm>
        </p:grpSpPr>
        <p:sp>
          <p:nvSpPr>
            <p:cNvPr id="3099" name="Text Box 27"/>
            <p:cNvSpPr txBox="1">
              <a:spLocks noChangeArrowheads="1"/>
            </p:cNvSpPr>
            <p:nvPr/>
          </p:nvSpPr>
          <p:spPr bwMode="auto">
            <a:xfrm>
              <a:off x="1073" y="2592"/>
              <a:ext cx="3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FWD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>
              <a:off x="1152" y="2880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>
              <a:off x="1511" y="2847"/>
              <a:ext cx="1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C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8212667" y="3373441"/>
            <a:ext cx="1358900" cy="746125"/>
            <a:chOff x="3840" y="2355"/>
            <a:chExt cx="642" cy="470"/>
          </a:xfrm>
        </p:grpSpPr>
        <p:sp>
          <p:nvSpPr>
            <p:cNvPr id="3100" name="Text Box 28"/>
            <p:cNvSpPr txBox="1">
              <a:spLocks noChangeArrowheads="1"/>
            </p:cNvSpPr>
            <p:nvPr/>
          </p:nvSpPr>
          <p:spPr bwMode="auto">
            <a:xfrm>
              <a:off x="3840" y="2592"/>
              <a:ext cx="3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FW  C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5" name="Text Box 33"/>
            <p:cNvSpPr txBox="1">
              <a:spLocks noChangeArrowheads="1"/>
            </p:cNvSpPr>
            <p:nvPr/>
          </p:nvSpPr>
          <p:spPr bwMode="auto">
            <a:xfrm>
              <a:off x="4161" y="2355"/>
              <a:ext cx="1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1"/>
                  </a:solidFill>
                </a:rPr>
                <a:t>D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3906" y="2621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7827434" y="4491038"/>
            <a:ext cx="2309284" cy="1898650"/>
            <a:chOff x="2763" y="1950"/>
            <a:chExt cx="1091" cy="1196"/>
          </a:xfrm>
        </p:grpSpPr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2983" y="2050"/>
              <a:ext cx="871" cy="879"/>
              <a:chOff x="1860" y="1777"/>
              <a:chExt cx="871" cy="879"/>
            </a:xfrm>
          </p:grpSpPr>
          <p:grpSp>
            <p:nvGrpSpPr>
              <p:cNvPr id="8" name="Group 39" descr="Wide upward diagonal"/>
              <p:cNvGrpSpPr>
                <a:grpSpLocks/>
              </p:cNvGrpSpPr>
              <p:nvPr/>
            </p:nvGrpSpPr>
            <p:grpSpPr bwMode="auto">
              <a:xfrm>
                <a:off x="1860" y="2374"/>
                <a:ext cx="871" cy="282"/>
                <a:chOff x="1863" y="2374"/>
                <a:chExt cx="871" cy="282"/>
              </a:xfrm>
            </p:grpSpPr>
            <p:sp>
              <p:nvSpPr>
                <p:cNvPr id="3112" name="Rectangle 40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13" name="Rectangle 41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14" name="Rectangle 42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3" descr="Wide upward diagonal"/>
              <p:cNvGrpSpPr>
                <a:grpSpLocks/>
              </p:cNvGrpSpPr>
              <p:nvPr/>
            </p:nvGrpSpPr>
            <p:grpSpPr bwMode="auto">
              <a:xfrm>
                <a:off x="1860" y="2075"/>
                <a:ext cx="871" cy="282"/>
                <a:chOff x="1863" y="2374"/>
                <a:chExt cx="871" cy="282"/>
              </a:xfrm>
            </p:grpSpPr>
            <p:sp>
              <p:nvSpPr>
                <p:cNvPr id="3116" name="Rectangle 4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17" name="Rectangle 45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18" name="Rectangle 46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47" descr="Wide upward diagonal"/>
              <p:cNvGrpSpPr>
                <a:grpSpLocks/>
              </p:cNvGrpSpPr>
              <p:nvPr/>
            </p:nvGrpSpPr>
            <p:grpSpPr bwMode="auto">
              <a:xfrm>
                <a:off x="1860" y="1777"/>
                <a:ext cx="871" cy="282"/>
                <a:chOff x="1863" y="2374"/>
                <a:chExt cx="871" cy="282"/>
              </a:xfrm>
            </p:grpSpPr>
            <p:sp>
              <p:nvSpPr>
                <p:cNvPr id="3120" name="Rectangle 48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21" name="Rectangle 49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22" name="Rectangle 50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2874" y="2158"/>
              <a:ext cx="871" cy="879"/>
              <a:chOff x="1860" y="1777"/>
              <a:chExt cx="871" cy="879"/>
            </a:xfrm>
          </p:grpSpPr>
          <p:grpSp>
            <p:nvGrpSpPr>
              <p:cNvPr id="12" name="Group 52" descr="Wide upward diagonal"/>
              <p:cNvGrpSpPr>
                <a:grpSpLocks/>
              </p:cNvGrpSpPr>
              <p:nvPr/>
            </p:nvGrpSpPr>
            <p:grpSpPr bwMode="auto">
              <a:xfrm>
                <a:off x="1860" y="2374"/>
                <a:ext cx="871" cy="282"/>
                <a:chOff x="1863" y="2374"/>
                <a:chExt cx="871" cy="282"/>
              </a:xfrm>
            </p:grpSpPr>
            <p:sp>
              <p:nvSpPr>
                <p:cNvPr id="3125" name="Rectangle 53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26" name="Rectangle 5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27" name="Rectangle 55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56" descr="Wide upward diagonal"/>
              <p:cNvGrpSpPr>
                <a:grpSpLocks/>
              </p:cNvGrpSpPr>
              <p:nvPr/>
            </p:nvGrpSpPr>
            <p:grpSpPr bwMode="auto">
              <a:xfrm>
                <a:off x="1860" y="2075"/>
                <a:ext cx="871" cy="282"/>
                <a:chOff x="1863" y="2374"/>
                <a:chExt cx="871" cy="282"/>
              </a:xfrm>
            </p:grpSpPr>
            <p:sp>
              <p:nvSpPr>
                <p:cNvPr id="3129" name="Rectangle 57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30" name="Rectangle 58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31" name="Rectangle 59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60" descr="Wide upward diagonal"/>
              <p:cNvGrpSpPr>
                <a:grpSpLocks/>
              </p:cNvGrpSpPr>
              <p:nvPr/>
            </p:nvGrpSpPr>
            <p:grpSpPr bwMode="auto">
              <a:xfrm>
                <a:off x="1860" y="1777"/>
                <a:ext cx="871" cy="282"/>
                <a:chOff x="1863" y="2374"/>
                <a:chExt cx="871" cy="282"/>
              </a:xfrm>
            </p:grpSpPr>
            <p:sp>
              <p:nvSpPr>
                <p:cNvPr id="3133" name="Rectangle 61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34" name="Rectangle 62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35" name="Rectangle 63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2763" y="2267"/>
              <a:ext cx="871" cy="879"/>
              <a:chOff x="1860" y="1777"/>
              <a:chExt cx="871" cy="879"/>
            </a:xfrm>
          </p:grpSpPr>
          <p:grpSp>
            <p:nvGrpSpPr>
              <p:cNvPr id="16" name="Group 65" descr="Wide upward diagonal"/>
              <p:cNvGrpSpPr>
                <a:grpSpLocks/>
              </p:cNvGrpSpPr>
              <p:nvPr/>
            </p:nvGrpSpPr>
            <p:grpSpPr bwMode="auto">
              <a:xfrm>
                <a:off x="1860" y="2374"/>
                <a:ext cx="871" cy="282"/>
                <a:chOff x="1863" y="2374"/>
                <a:chExt cx="871" cy="282"/>
              </a:xfrm>
            </p:grpSpPr>
            <p:sp>
              <p:nvSpPr>
                <p:cNvPr id="3138" name="Rectangle 66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39" name="Rectangle 67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40" name="Rectangle 68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69" descr="Wide upward diagonal"/>
              <p:cNvGrpSpPr>
                <a:grpSpLocks/>
              </p:cNvGrpSpPr>
              <p:nvPr/>
            </p:nvGrpSpPr>
            <p:grpSpPr bwMode="auto">
              <a:xfrm>
                <a:off x="1860" y="2075"/>
                <a:ext cx="871" cy="282"/>
                <a:chOff x="1863" y="2374"/>
                <a:chExt cx="871" cy="282"/>
              </a:xfrm>
            </p:grpSpPr>
            <p:sp>
              <p:nvSpPr>
                <p:cNvPr id="3142" name="Rectangle 70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43" name="Rectangle 71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44" name="Rectangle 72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73" descr="Wide upward diagonal"/>
              <p:cNvGrpSpPr>
                <a:grpSpLocks/>
              </p:cNvGrpSpPr>
              <p:nvPr/>
            </p:nvGrpSpPr>
            <p:grpSpPr bwMode="auto">
              <a:xfrm>
                <a:off x="1860" y="1777"/>
                <a:ext cx="871" cy="282"/>
                <a:chOff x="1863" y="2374"/>
                <a:chExt cx="871" cy="282"/>
              </a:xfrm>
            </p:grpSpPr>
            <p:sp>
              <p:nvSpPr>
                <p:cNvPr id="3146" name="Rectangle 74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1863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47" name="Rectangle 75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157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3148" name="Rectangle 76" descr="Wide upward diagonal"/>
                <p:cNvSpPr>
                  <a:spLocks noChangeArrowheads="1"/>
                </p:cNvSpPr>
                <p:nvPr/>
              </p:nvSpPr>
              <p:spPr bwMode="auto">
                <a:xfrm>
                  <a:off x="2452" y="2374"/>
                  <a:ext cx="282" cy="282"/>
                </a:xfrm>
                <a:prstGeom prst="rect">
                  <a:avLst/>
                </a:prstGeom>
                <a:pattFill prst="wdUpDiag">
                  <a:fgClr>
                    <a:srgbClr val="C0C0C0"/>
                  </a:fgClr>
                  <a:bgClr>
                    <a:srgbClr val="FFFFFF"/>
                  </a:bgClr>
                </a:patt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etal">
                  <a:bevelT w="13500" h="13500" prst="angle"/>
                  <a:bevelB w="13500" h="13500" prst="angle"/>
                  <a:extrusionClr>
                    <a:schemeClr val="hlink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149" name="AutoShape 77" descr="Solid diamond"/>
            <p:cNvSpPr>
              <a:spLocks noChangeArrowheads="1"/>
            </p:cNvSpPr>
            <p:nvPr/>
          </p:nvSpPr>
          <p:spPr bwMode="auto">
            <a:xfrm>
              <a:off x="3281" y="1950"/>
              <a:ext cx="376" cy="100"/>
            </a:xfrm>
            <a:prstGeom prst="parallelogram">
              <a:avLst>
                <a:gd name="adj" fmla="val 98004"/>
              </a:avLst>
            </a:prstGeom>
            <a:pattFill prst="solidDmnd">
              <a:fgClr>
                <a:srgbClr val="C0C0C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78"/>
          <p:cNvGrpSpPr>
            <a:grpSpLocks/>
          </p:cNvGrpSpPr>
          <p:nvPr/>
        </p:nvGrpSpPr>
        <p:grpSpPr bwMode="auto">
          <a:xfrm>
            <a:off x="1993900" y="4491038"/>
            <a:ext cx="2321984" cy="1897062"/>
            <a:chOff x="917" y="1521"/>
            <a:chExt cx="1097" cy="1195"/>
          </a:xfrm>
        </p:grpSpPr>
        <p:grpSp>
          <p:nvGrpSpPr>
            <p:cNvPr id="20" name="Group 79" descr="Wide upward diagonal"/>
            <p:cNvGrpSpPr>
              <a:grpSpLocks/>
            </p:cNvGrpSpPr>
            <p:nvPr/>
          </p:nvGrpSpPr>
          <p:grpSpPr bwMode="auto">
            <a:xfrm>
              <a:off x="1143" y="2217"/>
              <a:ext cx="871" cy="282"/>
              <a:chOff x="1863" y="2374"/>
              <a:chExt cx="871" cy="282"/>
            </a:xfrm>
          </p:grpSpPr>
          <p:sp>
            <p:nvSpPr>
              <p:cNvPr id="3152" name="Rectangle 80" descr="Wide upward diagonal"/>
              <p:cNvSpPr>
                <a:spLocks noChangeArrowheads="1"/>
              </p:cNvSpPr>
              <p:nvPr/>
            </p:nvSpPr>
            <p:spPr bwMode="auto">
              <a:xfrm>
                <a:off x="1863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53" name="Rectangle 81" descr="Wide upward diagonal"/>
              <p:cNvSpPr>
                <a:spLocks noChangeArrowheads="1"/>
              </p:cNvSpPr>
              <p:nvPr/>
            </p:nvSpPr>
            <p:spPr bwMode="auto">
              <a:xfrm>
                <a:off x="2157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54" name="Rectangle 82" descr="Wide upward diagonal"/>
              <p:cNvSpPr>
                <a:spLocks noChangeArrowheads="1"/>
              </p:cNvSpPr>
              <p:nvPr/>
            </p:nvSpPr>
            <p:spPr bwMode="auto">
              <a:xfrm>
                <a:off x="2452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83" descr="Wide upward diagonal"/>
            <p:cNvGrpSpPr>
              <a:grpSpLocks/>
            </p:cNvGrpSpPr>
            <p:nvPr/>
          </p:nvGrpSpPr>
          <p:grpSpPr bwMode="auto">
            <a:xfrm>
              <a:off x="1143" y="1918"/>
              <a:ext cx="871" cy="282"/>
              <a:chOff x="1863" y="2374"/>
              <a:chExt cx="871" cy="282"/>
            </a:xfrm>
          </p:grpSpPr>
          <p:sp>
            <p:nvSpPr>
              <p:cNvPr id="3156" name="Rectangle 84" descr="Wide upward diagonal"/>
              <p:cNvSpPr>
                <a:spLocks noChangeArrowheads="1"/>
              </p:cNvSpPr>
              <p:nvPr/>
            </p:nvSpPr>
            <p:spPr bwMode="auto">
              <a:xfrm>
                <a:off x="1863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57" name="Rectangle 85" descr="Wide upward diagonal"/>
              <p:cNvSpPr>
                <a:spLocks noChangeArrowheads="1"/>
              </p:cNvSpPr>
              <p:nvPr/>
            </p:nvSpPr>
            <p:spPr bwMode="auto">
              <a:xfrm>
                <a:off x="2157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58" name="Rectangle 86" descr="Wide upward diagonal"/>
              <p:cNvSpPr>
                <a:spLocks noChangeArrowheads="1"/>
              </p:cNvSpPr>
              <p:nvPr/>
            </p:nvSpPr>
            <p:spPr bwMode="auto">
              <a:xfrm>
                <a:off x="2452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87" descr="Wide upward diagonal"/>
            <p:cNvGrpSpPr>
              <a:grpSpLocks/>
            </p:cNvGrpSpPr>
            <p:nvPr/>
          </p:nvGrpSpPr>
          <p:grpSpPr bwMode="auto">
            <a:xfrm>
              <a:off x="1143" y="1620"/>
              <a:ext cx="871" cy="282"/>
              <a:chOff x="1863" y="2374"/>
              <a:chExt cx="871" cy="282"/>
            </a:xfrm>
          </p:grpSpPr>
          <p:sp>
            <p:nvSpPr>
              <p:cNvPr id="3160" name="Rectangle 88" descr="Wide upward diagonal"/>
              <p:cNvSpPr>
                <a:spLocks noChangeArrowheads="1"/>
              </p:cNvSpPr>
              <p:nvPr/>
            </p:nvSpPr>
            <p:spPr bwMode="auto">
              <a:xfrm>
                <a:off x="1863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61" name="Rectangle 89" descr="Wide upward diagonal"/>
              <p:cNvSpPr>
                <a:spLocks noChangeArrowheads="1"/>
              </p:cNvSpPr>
              <p:nvPr/>
            </p:nvSpPr>
            <p:spPr bwMode="auto">
              <a:xfrm>
                <a:off x="2157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62" name="Rectangle 90" descr="Wide upward diagonal"/>
              <p:cNvSpPr>
                <a:spLocks noChangeArrowheads="1"/>
              </p:cNvSpPr>
              <p:nvPr/>
            </p:nvSpPr>
            <p:spPr bwMode="auto">
              <a:xfrm>
                <a:off x="2452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91" descr="Wide upward diagonal"/>
            <p:cNvGrpSpPr>
              <a:grpSpLocks/>
            </p:cNvGrpSpPr>
            <p:nvPr/>
          </p:nvGrpSpPr>
          <p:grpSpPr bwMode="auto">
            <a:xfrm>
              <a:off x="1030" y="2325"/>
              <a:ext cx="871" cy="282"/>
              <a:chOff x="1863" y="2374"/>
              <a:chExt cx="871" cy="282"/>
            </a:xfrm>
          </p:grpSpPr>
          <p:sp>
            <p:nvSpPr>
              <p:cNvPr id="3164" name="Rectangle 92" descr="Wide upward diagonal"/>
              <p:cNvSpPr>
                <a:spLocks noChangeArrowheads="1"/>
              </p:cNvSpPr>
              <p:nvPr/>
            </p:nvSpPr>
            <p:spPr bwMode="auto">
              <a:xfrm>
                <a:off x="1863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65" name="Rectangle 93" descr="Wide upward diagonal"/>
              <p:cNvSpPr>
                <a:spLocks noChangeArrowheads="1"/>
              </p:cNvSpPr>
              <p:nvPr/>
            </p:nvSpPr>
            <p:spPr bwMode="auto">
              <a:xfrm>
                <a:off x="2157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66" name="Rectangle 94" descr="Wide upward diagonal"/>
              <p:cNvSpPr>
                <a:spLocks noChangeArrowheads="1"/>
              </p:cNvSpPr>
              <p:nvPr/>
            </p:nvSpPr>
            <p:spPr bwMode="auto">
              <a:xfrm>
                <a:off x="2452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3167" name="Rectangle 95" descr="Wide upward diagonal"/>
            <p:cNvSpPr>
              <a:spLocks noChangeArrowheads="1"/>
            </p:cNvSpPr>
            <p:nvPr/>
          </p:nvSpPr>
          <p:spPr bwMode="auto">
            <a:xfrm>
              <a:off x="1030" y="2026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68" name="Rectangle 96" descr="Wide upward diagonal"/>
            <p:cNvSpPr>
              <a:spLocks noChangeArrowheads="1"/>
            </p:cNvSpPr>
            <p:nvPr/>
          </p:nvSpPr>
          <p:spPr bwMode="auto">
            <a:xfrm>
              <a:off x="1324" y="2026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69" name="Rectangle 97" descr="Wide upward diagonal"/>
            <p:cNvSpPr>
              <a:spLocks noChangeArrowheads="1"/>
            </p:cNvSpPr>
            <p:nvPr/>
          </p:nvSpPr>
          <p:spPr bwMode="auto">
            <a:xfrm>
              <a:off x="1619" y="2026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2" dir="t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24" name="Group 98" descr="Wide upward diagonal"/>
            <p:cNvGrpSpPr>
              <a:grpSpLocks/>
            </p:cNvGrpSpPr>
            <p:nvPr/>
          </p:nvGrpSpPr>
          <p:grpSpPr bwMode="auto">
            <a:xfrm>
              <a:off x="1030" y="1728"/>
              <a:ext cx="871" cy="282"/>
              <a:chOff x="1863" y="2374"/>
              <a:chExt cx="871" cy="282"/>
            </a:xfrm>
          </p:grpSpPr>
          <p:sp>
            <p:nvSpPr>
              <p:cNvPr id="3171" name="Rectangle 99" descr="Wide upward diagonal"/>
              <p:cNvSpPr>
                <a:spLocks noChangeArrowheads="1"/>
              </p:cNvSpPr>
              <p:nvPr/>
            </p:nvSpPr>
            <p:spPr bwMode="auto">
              <a:xfrm>
                <a:off x="1863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72" name="Rectangle 100" descr="Wide upward diagonal"/>
              <p:cNvSpPr>
                <a:spLocks noChangeArrowheads="1"/>
              </p:cNvSpPr>
              <p:nvPr/>
            </p:nvSpPr>
            <p:spPr bwMode="auto">
              <a:xfrm>
                <a:off x="2157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173" name="Rectangle 101" descr="Wide upward diagonal"/>
              <p:cNvSpPr>
                <a:spLocks noChangeArrowheads="1"/>
              </p:cNvSpPr>
              <p:nvPr/>
            </p:nvSpPr>
            <p:spPr bwMode="auto">
              <a:xfrm>
                <a:off x="2452" y="2374"/>
                <a:ext cx="282" cy="282"/>
              </a:xfrm>
              <a:prstGeom prst="rect">
                <a:avLst/>
              </a:prstGeom>
              <a:pattFill prst="wdUpDiag">
                <a:fgClr>
                  <a:srgbClr val="C0C0C0"/>
                </a:fgClr>
                <a:bgClr>
                  <a:srgbClr val="FFFFFF"/>
                </a:bgClr>
              </a:patt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3174" name="Rectangle 102" descr="Wide upward diagonal"/>
            <p:cNvSpPr>
              <a:spLocks noChangeArrowheads="1"/>
            </p:cNvSpPr>
            <p:nvPr/>
          </p:nvSpPr>
          <p:spPr bwMode="auto">
            <a:xfrm>
              <a:off x="917" y="2434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1211" y="2434"/>
              <a:ext cx="282" cy="28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6" name="Rectangle 104" descr="Wide upward diagonal"/>
            <p:cNvSpPr>
              <a:spLocks noChangeArrowheads="1"/>
            </p:cNvSpPr>
            <p:nvPr/>
          </p:nvSpPr>
          <p:spPr bwMode="auto">
            <a:xfrm>
              <a:off x="1506" y="2434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7" name="Rectangle 105" descr="Zig zag"/>
            <p:cNvSpPr>
              <a:spLocks noChangeArrowheads="1"/>
            </p:cNvSpPr>
            <p:nvPr/>
          </p:nvSpPr>
          <p:spPr bwMode="auto">
            <a:xfrm>
              <a:off x="917" y="2135"/>
              <a:ext cx="282" cy="282"/>
            </a:xfrm>
            <a:prstGeom prst="rect">
              <a:avLst/>
            </a:prstGeom>
            <a:pattFill prst="zigZag">
              <a:fgClr>
                <a:schemeClr val="tx1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8" name="Rectangle 106" descr="Wide upward diagonal"/>
            <p:cNvSpPr>
              <a:spLocks noChangeArrowheads="1"/>
            </p:cNvSpPr>
            <p:nvPr/>
          </p:nvSpPr>
          <p:spPr bwMode="auto">
            <a:xfrm>
              <a:off x="1211" y="2135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1506" y="2135"/>
              <a:ext cx="282" cy="28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80" name="Rectangle 108"/>
            <p:cNvSpPr>
              <a:spLocks noChangeArrowheads="1"/>
            </p:cNvSpPr>
            <p:nvPr/>
          </p:nvSpPr>
          <p:spPr bwMode="auto">
            <a:xfrm>
              <a:off x="917" y="1837"/>
              <a:ext cx="282" cy="282"/>
            </a:xfrm>
            <a:prstGeom prst="rect">
              <a:avLst/>
            </a:prstGeom>
            <a:solidFill>
              <a:srgbClr val="969696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81" name="Rectangle 109" descr="Wide upward diagonal"/>
            <p:cNvSpPr>
              <a:spLocks noChangeArrowheads="1"/>
            </p:cNvSpPr>
            <p:nvPr/>
          </p:nvSpPr>
          <p:spPr bwMode="auto">
            <a:xfrm>
              <a:off x="1211" y="1837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82" name="Rectangle 110" descr="Wide upward diagonal"/>
            <p:cNvSpPr>
              <a:spLocks noChangeArrowheads="1"/>
            </p:cNvSpPr>
            <p:nvPr/>
          </p:nvSpPr>
          <p:spPr bwMode="auto">
            <a:xfrm>
              <a:off x="1506" y="1837"/>
              <a:ext cx="282" cy="282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83" name="AutoShape 111" descr="Solid diamond"/>
            <p:cNvSpPr>
              <a:spLocks noChangeArrowheads="1"/>
            </p:cNvSpPr>
            <p:nvPr/>
          </p:nvSpPr>
          <p:spPr bwMode="auto">
            <a:xfrm>
              <a:off x="1333" y="1627"/>
              <a:ext cx="376" cy="100"/>
            </a:xfrm>
            <a:prstGeom prst="parallelogram">
              <a:avLst>
                <a:gd name="adj" fmla="val 98004"/>
              </a:avLst>
            </a:prstGeom>
            <a:pattFill prst="solidDmnd">
              <a:fgClr>
                <a:srgbClr val="C0C0C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" name="AutoShape 112" descr="Large checker board"/>
            <p:cNvSpPr>
              <a:spLocks noChangeArrowheads="1"/>
            </p:cNvSpPr>
            <p:nvPr/>
          </p:nvSpPr>
          <p:spPr bwMode="auto">
            <a:xfrm>
              <a:off x="929" y="1733"/>
              <a:ext cx="376" cy="100"/>
            </a:xfrm>
            <a:prstGeom prst="parallelogram">
              <a:avLst>
                <a:gd name="adj" fmla="val 98004"/>
              </a:avLst>
            </a:prstGeom>
            <a:pattFill prst="lgCheck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" name="AutoShape 113" descr="Zig zag"/>
            <p:cNvSpPr>
              <a:spLocks noChangeArrowheads="1"/>
            </p:cNvSpPr>
            <p:nvPr/>
          </p:nvSpPr>
          <p:spPr bwMode="auto">
            <a:xfrm>
              <a:off x="1147" y="1521"/>
              <a:ext cx="376" cy="100"/>
            </a:xfrm>
            <a:prstGeom prst="parallelogram">
              <a:avLst>
                <a:gd name="adj" fmla="val 98004"/>
              </a:avLst>
            </a:prstGeom>
            <a:pattFill prst="zigZ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90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931333" y="626533"/>
            <a:ext cx="8839200" cy="1143000"/>
          </a:xfrm>
        </p:spPr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1</a:t>
            </a:r>
          </a:p>
        </p:txBody>
      </p:sp>
      <p:grpSp>
        <p:nvGrpSpPr>
          <p:cNvPr id="31749" name="Group 35"/>
          <p:cNvGrpSpPr>
            <a:grpSpLocks/>
          </p:cNvGrpSpPr>
          <p:nvPr/>
        </p:nvGrpSpPr>
        <p:grpSpPr bwMode="auto">
          <a:xfrm>
            <a:off x="2760133" y="2428611"/>
            <a:ext cx="6908800" cy="2667000"/>
            <a:chOff x="912" y="1776"/>
            <a:chExt cx="3264" cy="1680"/>
          </a:xfrm>
        </p:grpSpPr>
        <p:sp>
          <p:nvSpPr>
            <p:cNvPr id="31750" name="Oval 7"/>
            <p:cNvSpPr>
              <a:spLocks noChangeArrowheads="1"/>
            </p:cNvSpPr>
            <p:nvPr/>
          </p:nvSpPr>
          <p:spPr bwMode="auto">
            <a:xfrm>
              <a:off x="912" y="2448"/>
              <a:ext cx="336" cy="33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S</a:t>
              </a:r>
            </a:p>
          </p:txBody>
        </p:sp>
        <p:sp>
          <p:nvSpPr>
            <p:cNvPr id="31751" name="Oval 8"/>
            <p:cNvSpPr>
              <a:spLocks noChangeArrowheads="1"/>
            </p:cNvSpPr>
            <p:nvPr/>
          </p:nvSpPr>
          <p:spPr bwMode="auto">
            <a:xfrm>
              <a:off x="1680" y="3120"/>
              <a:ext cx="336" cy="33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1752" name="Oval 9"/>
            <p:cNvSpPr>
              <a:spLocks noChangeArrowheads="1"/>
            </p:cNvSpPr>
            <p:nvPr/>
          </p:nvSpPr>
          <p:spPr bwMode="auto">
            <a:xfrm>
              <a:off x="1632" y="1872"/>
              <a:ext cx="336" cy="33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31753" name="Oval 10"/>
            <p:cNvSpPr>
              <a:spLocks noChangeArrowheads="1"/>
            </p:cNvSpPr>
            <p:nvPr/>
          </p:nvSpPr>
          <p:spPr bwMode="auto">
            <a:xfrm>
              <a:off x="2640" y="1824"/>
              <a:ext cx="336" cy="33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31754" name="Oval 11"/>
            <p:cNvSpPr>
              <a:spLocks noChangeArrowheads="1"/>
            </p:cNvSpPr>
            <p:nvPr/>
          </p:nvSpPr>
          <p:spPr bwMode="auto">
            <a:xfrm>
              <a:off x="2688" y="3072"/>
              <a:ext cx="336" cy="33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31755" name="Oval 14"/>
            <p:cNvSpPr>
              <a:spLocks noChangeArrowheads="1"/>
            </p:cNvSpPr>
            <p:nvPr/>
          </p:nvSpPr>
          <p:spPr bwMode="auto">
            <a:xfrm>
              <a:off x="3840" y="2448"/>
              <a:ext cx="336" cy="33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00"/>
                  </a:solidFill>
                </a:rPr>
                <a:t>Z</a:t>
              </a:r>
            </a:p>
          </p:txBody>
        </p:sp>
        <p:cxnSp>
          <p:nvCxnSpPr>
            <p:cNvPr id="31756" name="AutoShape 15"/>
            <p:cNvCxnSpPr>
              <a:cxnSpLocks noChangeShapeType="1"/>
              <a:stCxn id="31750" idx="7"/>
              <a:endCxn id="31752" idx="3"/>
            </p:cNvCxnSpPr>
            <p:nvPr/>
          </p:nvCxnSpPr>
          <p:spPr bwMode="auto">
            <a:xfrm flipV="1">
              <a:off x="1199" y="2159"/>
              <a:ext cx="482" cy="3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7" name="AutoShape 16"/>
            <p:cNvCxnSpPr>
              <a:cxnSpLocks noChangeShapeType="1"/>
              <a:stCxn id="31751" idx="0"/>
              <a:endCxn id="31752" idx="4"/>
            </p:cNvCxnSpPr>
            <p:nvPr/>
          </p:nvCxnSpPr>
          <p:spPr bwMode="auto">
            <a:xfrm flipH="1" flipV="1">
              <a:off x="1800" y="2208"/>
              <a:ext cx="48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8" name="AutoShape 17"/>
            <p:cNvCxnSpPr>
              <a:cxnSpLocks noChangeShapeType="1"/>
              <a:stCxn id="31750" idx="5"/>
              <a:endCxn id="31751" idx="1"/>
            </p:cNvCxnSpPr>
            <p:nvPr/>
          </p:nvCxnSpPr>
          <p:spPr bwMode="auto">
            <a:xfrm>
              <a:off x="1199" y="2735"/>
              <a:ext cx="530" cy="4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AutoShape 18"/>
            <p:cNvCxnSpPr>
              <a:cxnSpLocks noChangeShapeType="1"/>
              <a:stCxn id="31752" idx="6"/>
              <a:endCxn id="31753" idx="2"/>
            </p:cNvCxnSpPr>
            <p:nvPr/>
          </p:nvCxnSpPr>
          <p:spPr bwMode="auto">
            <a:xfrm flipV="1">
              <a:off x="1968" y="1992"/>
              <a:ext cx="672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0" name="AutoShape 19"/>
            <p:cNvCxnSpPr>
              <a:cxnSpLocks noChangeShapeType="1"/>
              <a:stCxn id="31754" idx="2"/>
              <a:endCxn id="31751" idx="6"/>
            </p:cNvCxnSpPr>
            <p:nvPr/>
          </p:nvCxnSpPr>
          <p:spPr bwMode="auto">
            <a:xfrm flipH="1">
              <a:off x="2016" y="3240"/>
              <a:ext cx="672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1" name="AutoShape 22"/>
            <p:cNvCxnSpPr>
              <a:cxnSpLocks noChangeShapeType="1"/>
              <a:stCxn id="31753" idx="6"/>
              <a:endCxn id="31755" idx="1"/>
            </p:cNvCxnSpPr>
            <p:nvPr/>
          </p:nvCxnSpPr>
          <p:spPr bwMode="auto">
            <a:xfrm>
              <a:off x="2976" y="1992"/>
              <a:ext cx="913" cy="5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2" name="AutoShape 23"/>
            <p:cNvCxnSpPr>
              <a:cxnSpLocks noChangeShapeType="1"/>
              <a:stCxn id="31754" idx="0"/>
              <a:endCxn id="31753" idx="4"/>
            </p:cNvCxnSpPr>
            <p:nvPr/>
          </p:nvCxnSpPr>
          <p:spPr bwMode="auto">
            <a:xfrm flipH="1" flipV="1">
              <a:off x="2808" y="2160"/>
              <a:ext cx="48" cy="9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3" name="Text Box 24"/>
            <p:cNvSpPr txBox="1">
              <a:spLocks noChangeArrowheads="1"/>
            </p:cNvSpPr>
            <p:nvPr/>
          </p:nvSpPr>
          <p:spPr bwMode="auto">
            <a:xfrm>
              <a:off x="1248" y="2064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31764" name="Text Box 25"/>
            <p:cNvSpPr txBox="1">
              <a:spLocks noChangeArrowheads="1"/>
            </p:cNvSpPr>
            <p:nvPr/>
          </p:nvSpPr>
          <p:spPr bwMode="auto">
            <a:xfrm>
              <a:off x="2160" y="1776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7</a:t>
              </a:r>
            </a:p>
          </p:txBody>
        </p:sp>
        <p:sp>
          <p:nvSpPr>
            <p:cNvPr id="31765" name="Text Box 26"/>
            <p:cNvSpPr txBox="1">
              <a:spLocks noChangeArrowheads="1"/>
            </p:cNvSpPr>
            <p:nvPr/>
          </p:nvSpPr>
          <p:spPr bwMode="auto">
            <a:xfrm>
              <a:off x="3408" y="2928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31766" name="Text Box 27"/>
            <p:cNvSpPr txBox="1">
              <a:spLocks noChangeArrowheads="1"/>
            </p:cNvSpPr>
            <p:nvPr/>
          </p:nvSpPr>
          <p:spPr bwMode="auto">
            <a:xfrm>
              <a:off x="2832" y="2448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31767" name="Text Box 29"/>
            <p:cNvSpPr txBox="1">
              <a:spLocks noChangeArrowheads="1"/>
            </p:cNvSpPr>
            <p:nvPr/>
          </p:nvSpPr>
          <p:spPr bwMode="auto">
            <a:xfrm>
              <a:off x="3408" y="2016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31768" name="Text Box 30"/>
            <p:cNvSpPr txBox="1">
              <a:spLocks noChangeArrowheads="1"/>
            </p:cNvSpPr>
            <p:nvPr/>
          </p:nvSpPr>
          <p:spPr bwMode="auto">
            <a:xfrm>
              <a:off x="1296" y="2880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31769" name="Text Box 31"/>
            <p:cNvSpPr txBox="1">
              <a:spLocks noChangeArrowheads="1"/>
            </p:cNvSpPr>
            <p:nvPr/>
          </p:nvSpPr>
          <p:spPr bwMode="auto">
            <a:xfrm>
              <a:off x="1824" y="2544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31770" name="Text Box 32"/>
            <p:cNvSpPr txBox="1">
              <a:spLocks noChangeArrowheads="1"/>
            </p:cNvSpPr>
            <p:nvPr/>
          </p:nvSpPr>
          <p:spPr bwMode="auto">
            <a:xfrm>
              <a:off x="2256" y="3024"/>
              <a:ext cx="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cxnSp>
          <p:nvCxnSpPr>
            <p:cNvPr id="31771" name="AutoShape 34"/>
            <p:cNvCxnSpPr>
              <a:cxnSpLocks noChangeShapeType="1"/>
              <a:stCxn id="31754" idx="6"/>
              <a:endCxn id="31755" idx="3"/>
            </p:cNvCxnSpPr>
            <p:nvPr/>
          </p:nvCxnSpPr>
          <p:spPr bwMode="auto">
            <a:xfrm flipV="1">
              <a:off x="3024" y="2735"/>
              <a:ext cx="865" cy="5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60667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3935" y="2055815"/>
            <a:ext cx="7564966" cy="4449608"/>
          </a:xfrm>
          <a:prstGeom prst="rect">
            <a:avLst/>
          </a:prstGeom>
          <a:noFill/>
        </p:spPr>
      </p:pic>
      <p:sp>
        <p:nvSpPr>
          <p:cNvPr id="2969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508000"/>
            <a:ext cx="10515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 2</a:t>
            </a:r>
            <a:br>
              <a:rPr lang="en-US" dirty="0" smtClean="0"/>
            </a:br>
            <a:r>
              <a:rPr lang="en-US" sz="3600" dirty="0" smtClean="0"/>
              <a:t>Traveling Salesperson Problem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3600" y="1698625"/>
            <a:ext cx="10515600" cy="4351338"/>
          </a:xfrm>
        </p:spPr>
        <p:txBody>
          <a:bodyPr/>
          <a:lstStyle/>
          <a:p>
            <a:r>
              <a:rPr lang="en-US" dirty="0" smtClean="0"/>
              <a:t>Dari </a:t>
            </a:r>
            <a:r>
              <a:rPr lang="en-US" dirty="0" err="1" smtClean="0"/>
              <a:t>kota</a:t>
            </a:r>
            <a:r>
              <a:rPr lang="en-US" dirty="0" smtClean="0"/>
              <a:t> A </a:t>
            </a:r>
            <a:r>
              <a:rPr lang="en-US" dirty="0" err="1" smtClean="0"/>
              <a:t>mengunjungi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81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48733"/>
            <a:ext cx="8839200" cy="1143000"/>
          </a:xfrm>
        </p:spPr>
        <p:txBody>
          <a:bodyPr/>
          <a:lstStyle/>
          <a:p>
            <a:r>
              <a:rPr lang="en-US" dirty="0" err="1" smtClean="0"/>
              <a:t>Tugas</a:t>
            </a:r>
            <a:endParaRPr lang="en-US" dirty="0" smtClean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>
          <a:xfrm>
            <a:off x="880533" y="1659467"/>
            <a:ext cx="9753600" cy="4114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 err="1"/>
              <a:t>Selesaikan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1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2: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Representasikan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tree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Selesaikan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: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Best First Search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Hill climbing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Branch and Bound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2976574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err="1" smtClean="0"/>
              <a:t>Pencarian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Informasi</a:t>
            </a:r>
            <a:r>
              <a:rPr lang="en-US" sz="3600" dirty="0" smtClean="0"/>
              <a:t> (</a:t>
            </a:r>
            <a:r>
              <a:rPr lang="en-US" sz="3600" i="1" dirty="0" smtClean="0"/>
              <a:t>Informed Search</a:t>
            </a:r>
            <a:r>
              <a:rPr lang="en-US" sz="3600" dirty="0" smtClean="0"/>
              <a:t>) 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06828"/>
            <a:ext cx="10515600" cy="4554225"/>
          </a:xfrm>
        </p:spPr>
        <p:txBody>
          <a:bodyPr>
            <a:normAutofit/>
          </a:bodyPr>
          <a:lstStyle/>
          <a:p>
            <a:r>
              <a:rPr lang="id-ID" dirty="0"/>
              <a:t>Tambahkan informasi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id-ID" dirty="0" smtClean="0"/>
              <a:t>spesifik </a:t>
            </a:r>
            <a:r>
              <a:rPr lang="id-ID" dirty="0"/>
              <a:t>domain untuk memilih jalur </a:t>
            </a:r>
            <a:r>
              <a:rPr lang="id-ID" dirty="0" smtClean="0"/>
              <a:t>terbaik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 </a:t>
            </a:r>
            <a:r>
              <a:rPr lang="en-US" dirty="0" err="1" smtClean="0"/>
              <a:t>pencarian</a:t>
            </a:r>
            <a:r>
              <a:rPr lang="en-US" dirty="0" smtClean="0"/>
              <a:t>.</a:t>
            </a:r>
          </a:p>
          <a:p>
            <a:r>
              <a:rPr lang="id-ID" dirty="0" smtClean="0"/>
              <a:t>Tentukan </a:t>
            </a:r>
            <a:r>
              <a:rPr lang="id-ID" dirty="0"/>
              <a:t>fungsi heuristik, </a:t>
            </a:r>
            <a:r>
              <a:rPr lang="id-ID" dirty="0" smtClean="0"/>
              <a:t>h(n</a:t>
            </a:r>
            <a:r>
              <a:rPr lang="id-ID" dirty="0"/>
              <a:t>),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memperkirakan</a:t>
            </a:r>
            <a:r>
              <a:rPr lang="en-US" dirty="0" smtClean="0"/>
              <a:t> “goodness”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node n.</a:t>
            </a:r>
          </a:p>
          <a:p>
            <a:r>
              <a:rPr lang="id-ID" dirty="0" smtClean="0"/>
              <a:t>Secara </a:t>
            </a:r>
            <a:r>
              <a:rPr lang="id-ID" dirty="0"/>
              <a:t>khusus, </a:t>
            </a:r>
            <a:r>
              <a:rPr lang="id-ID" dirty="0" smtClean="0"/>
              <a:t>h(n</a:t>
            </a:r>
            <a:r>
              <a:rPr lang="id-ID" dirty="0"/>
              <a:t>) = </a:t>
            </a:r>
            <a:r>
              <a:rPr lang="en-US" dirty="0" err="1" smtClean="0"/>
              <a:t>perkiraan</a:t>
            </a:r>
            <a:r>
              <a:rPr lang="en-US" dirty="0"/>
              <a:t> </a:t>
            </a:r>
            <a:r>
              <a:rPr lang="en-US" dirty="0" smtClean="0"/>
              <a:t>cost</a:t>
            </a:r>
            <a:r>
              <a:rPr lang="id-ID" dirty="0"/>
              <a:t> </a:t>
            </a:r>
            <a:r>
              <a:rPr lang="id-ID" dirty="0" smtClean="0"/>
              <a:t>(jarak</a:t>
            </a:r>
            <a:r>
              <a:rPr lang="id-ID" dirty="0"/>
              <a:t>)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minimal cost </a:t>
            </a:r>
            <a:r>
              <a:rPr lang="en-US" dirty="0" err="1" smtClean="0"/>
              <a:t>dari</a:t>
            </a:r>
            <a:r>
              <a:rPr lang="en-US" dirty="0" smtClean="0"/>
              <a:t> node n </a:t>
            </a:r>
            <a:r>
              <a:rPr lang="en-US" dirty="0" err="1" smtClean="0"/>
              <a:t>ke</a:t>
            </a:r>
            <a:r>
              <a:rPr lang="en-US" dirty="0" smtClean="0"/>
              <a:t> node </a:t>
            </a:r>
            <a:r>
              <a:rPr lang="en-US" dirty="0" err="1" smtClean="0"/>
              <a:t>tujuan</a:t>
            </a:r>
            <a:r>
              <a:rPr lang="en-US" dirty="0" smtClean="0"/>
              <a:t> (</a:t>
            </a:r>
            <a:r>
              <a:rPr lang="en-US" b="1" i="1" dirty="0" smtClean="0"/>
              <a:t>goal state</a:t>
            </a:r>
            <a:r>
              <a:rPr lang="en-US" dirty="0" smtClean="0"/>
              <a:t>)</a:t>
            </a:r>
            <a:r>
              <a:rPr lang="id-ID" dirty="0" smtClean="0"/>
              <a:t> </a:t>
            </a:r>
            <a:endParaRPr lang="en-US" dirty="0" smtClean="0"/>
          </a:p>
          <a:p>
            <a:r>
              <a:rPr lang="id-ID" dirty="0" smtClean="0"/>
              <a:t>Fungsi </a:t>
            </a:r>
            <a:r>
              <a:rPr lang="id-ID" dirty="0"/>
              <a:t>heuristik adalah </a:t>
            </a:r>
            <a:r>
              <a:rPr lang="en-US" dirty="0" err="1" smtClean="0"/>
              <a:t>perkiraan</a:t>
            </a:r>
            <a:r>
              <a:rPr lang="id-ID" dirty="0" smtClean="0"/>
              <a:t>, </a:t>
            </a:r>
            <a:r>
              <a:rPr lang="id-ID" dirty="0"/>
              <a:t>berdasarkan informasi spesifik domain yang dapat dihitung dari </a:t>
            </a:r>
            <a:r>
              <a:rPr lang="en-US" dirty="0" smtClean="0"/>
              <a:t>state/node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id-ID" dirty="0" smtClean="0"/>
              <a:t>, </a:t>
            </a:r>
            <a:r>
              <a:rPr lang="id-ID" dirty="0"/>
              <a:t>seberapa dekat </a:t>
            </a:r>
            <a:r>
              <a:rPr lang="en-US" dirty="0" smtClean="0"/>
              <a:t>state </a:t>
            </a:r>
            <a:r>
              <a:rPr lang="en-US" dirty="0" err="1" smtClean="0"/>
              <a:t>tersebut</a:t>
            </a:r>
            <a:r>
              <a:rPr lang="en-US" dirty="0" smtClean="0"/>
              <a:t> d</a:t>
            </a:r>
            <a:r>
              <a:rPr lang="id-ID" dirty="0" smtClean="0"/>
              <a:t>engan tujuan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3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Greedy Search</a:t>
            </a:r>
          </a:p>
        </p:txBody>
      </p:sp>
      <p:sp>
        <p:nvSpPr>
          <p:cNvPr id="294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dirty="0" smtClean="0">
                <a:solidFill>
                  <a:srgbClr val="CC6600"/>
                </a:solidFill>
              </a:rPr>
              <a:t>f(N) = h(N)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greedy best-first search</a:t>
            </a:r>
          </a:p>
        </p:txBody>
      </p:sp>
    </p:spTree>
    <p:extLst>
      <p:ext uri="{BB962C8B-B14F-4D97-AF65-F5344CB8AC3E}">
        <p14:creationId xmlns:p14="http://schemas.microsoft.com/office/powerpoint/2010/main" val="11600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Fungsi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Heuristik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(1)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00100" y="1622425"/>
            <a:ext cx="10515600" cy="4351338"/>
          </a:xfrm>
        </p:spPr>
        <p:txBody>
          <a:bodyPr/>
          <a:lstStyle/>
          <a:p>
            <a:r>
              <a:rPr lang="sv-SE" dirty="0" smtClean="0"/>
              <a:t>Fungsi </a:t>
            </a:r>
            <a:r>
              <a:rPr lang="sv-SE" dirty="0"/>
              <a:t>h (N) yang memperkirakan </a:t>
            </a:r>
            <a:r>
              <a:rPr lang="sv-SE" dirty="0" smtClean="0"/>
              <a:t>cost </a:t>
            </a:r>
            <a:r>
              <a:rPr lang="sv-SE" dirty="0"/>
              <a:t>jalur </a:t>
            </a:r>
            <a:r>
              <a:rPr lang="sv-SE" dirty="0" smtClean="0"/>
              <a:t>terpendek </a:t>
            </a:r>
            <a:r>
              <a:rPr lang="sv-SE" dirty="0"/>
              <a:t>dari </a:t>
            </a:r>
            <a:r>
              <a:rPr lang="sv-SE" dirty="0" smtClean="0"/>
              <a:t>node </a:t>
            </a:r>
            <a:r>
              <a:rPr lang="sv-SE" dirty="0"/>
              <a:t>N ke </a:t>
            </a:r>
            <a:r>
              <a:rPr lang="sv-SE" dirty="0" smtClean="0"/>
              <a:t>node tujuan.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Contoh</a:t>
            </a:r>
            <a:r>
              <a:rPr lang="en-US" dirty="0" smtClean="0"/>
              <a:t>: 8-puzzle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3251202" y="3454177"/>
            <a:ext cx="1640602" cy="1237827"/>
            <a:chOff x="3264" y="1152"/>
            <a:chExt cx="1152" cy="1204"/>
          </a:xfrm>
        </p:grpSpPr>
        <p:sp>
          <p:nvSpPr>
            <p:cNvPr id="5146" name="Rectangle 5"/>
            <p:cNvSpPr>
              <a:spLocks noChangeArrowheads="1"/>
            </p:cNvSpPr>
            <p:nvPr/>
          </p:nvSpPr>
          <p:spPr bwMode="auto">
            <a:xfrm>
              <a:off x="3264" y="1152"/>
              <a:ext cx="1152" cy="115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47" name="Rectangle 6"/>
            <p:cNvSpPr>
              <a:spLocks noChangeArrowheads="1"/>
            </p:cNvSpPr>
            <p:nvPr/>
          </p:nvSpPr>
          <p:spPr bwMode="auto">
            <a:xfrm>
              <a:off x="3264" y="115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48" name="Rectangle 7"/>
            <p:cNvSpPr>
              <a:spLocks noChangeArrowheads="1"/>
            </p:cNvSpPr>
            <p:nvPr/>
          </p:nvSpPr>
          <p:spPr bwMode="auto">
            <a:xfrm>
              <a:off x="3264" y="153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49" name="Rectangle 8"/>
            <p:cNvSpPr>
              <a:spLocks noChangeArrowheads="1"/>
            </p:cNvSpPr>
            <p:nvPr/>
          </p:nvSpPr>
          <p:spPr bwMode="auto">
            <a:xfrm>
              <a:off x="3264" y="1920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50" name="Rectangle 9"/>
            <p:cNvSpPr>
              <a:spLocks noChangeArrowheads="1"/>
            </p:cNvSpPr>
            <p:nvPr/>
          </p:nvSpPr>
          <p:spPr bwMode="auto">
            <a:xfrm>
              <a:off x="3648" y="115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51" name="Rectangle 10"/>
            <p:cNvSpPr>
              <a:spLocks noChangeArrowheads="1"/>
            </p:cNvSpPr>
            <p:nvPr/>
          </p:nvSpPr>
          <p:spPr bwMode="auto">
            <a:xfrm>
              <a:off x="3648" y="153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52" name="Rectangle 11"/>
            <p:cNvSpPr>
              <a:spLocks noChangeArrowheads="1"/>
            </p:cNvSpPr>
            <p:nvPr/>
          </p:nvSpPr>
          <p:spPr bwMode="auto">
            <a:xfrm>
              <a:off x="4032" y="153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53" name="Rectangle 12"/>
            <p:cNvSpPr>
              <a:spLocks noChangeArrowheads="1"/>
            </p:cNvSpPr>
            <p:nvPr/>
          </p:nvSpPr>
          <p:spPr bwMode="auto">
            <a:xfrm>
              <a:off x="3648" y="1920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54" name="Rectangle 13"/>
            <p:cNvSpPr>
              <a:spLocks noChangeArrowheads="1"/>
            </p:cNvSpPr>
            <p:nvPr/>
          </p:nvSpPr>
          <p:spPr bwMode="auto">
            <a:xfrm>
              <a:off x="4032" y="115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55" name="Text Box 14"/>
            <p:cNvSpPr txBox="1">
              <a:spLocks noChangeArrowheads="1"/>
            </p:cNvSpPr>
            <p:nvPr/>
          </p:nvSpPr>
          <p:spPr bwMode="auto">
            <a:xfrm>
              <a:off x="3361" y="1200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156" name="Text Box 15"/>
            <p:cNvSpPr txBox="1">
              <a:spLocks noChangeArrowheads="1"/>
            </p:cNvSpPr>
            <p:nvPr/>
          </p:nvSpPr>
          <p:spPr bwMode="auto">
            <a:xfrm>
              <a:off x="3746" y="1200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157" name="Text Box 16"/>
            <p:cNvSpPr txBox="1">
              <a:spLocks noChangeArrowheads="1"/>
            </p:cNvSpPr>
            <p:nvPr/>
          </p:nvSpPr>
          <p:spPr bwMode="auto">
            <a:xfrm>
              <a:off x="4128" y="1200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158" name="Text Box 17"/>
            <p:cNvSpPr txBox="1">
              <a:spLocks noChangeArrowheads="1"/>
            </p:cNvSpPr>
            <p:nvPr/>
          </p:nvSpPr>
          <p:spPr bwMode="auto">
            <a:xfrm>
              <a:off x="3361" y="1584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5159" name="Text Box 18"/>
            <p:cNvSpPr txBox="1">
              <a:spLocks noChangeArrowheads="1"/>
            </p:cNvSpPr>
            <p:nvPr/>
          </p:nvSpPr>
          <p:spPr bwMode="auto">
            <a:xfrm>
              <a:off x="3746" y="1584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5160" name="Text Box 19"/>
            <p:cNvSpPr txBox="1">
              <a:spLocks noChangeArrowheads="1"/>
            </p:cNvSpPr>
            <p:nvPr/>
          </p:nvSpPr>
          <p:spPr bwMode="auto">
            <a:xfrm>
              <a:off x="4128" y="1584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6</a:t>
              </a:r>
            </a:p>
          </p:txBody>
        </p:sp>
        <p:sp>
          <p:nvSpPr>
            <p:cNvPr id="5161" name="Text Box 20"/>
            <p:cNvSpPr txBox="1">
              <a:spLocks noChangeArrowheads="1"/>
            </p:cNvSpPr>
            <p:nvPr/>
          </p:nvSpPr>
          <p:spPr bwMode="auto">
            <a:xfrm>
              <a:off x="3361" y="1967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5162" name="Text Box 21"/>
            <p:cNvSpPr txBox="1">
              <a:spLocks noChangeArrowheads="1"/>
            </p:cNvSpPr>
            <p:nvPr/>
          </p:nvSpPr>
          <p:spPr bwMode="auto">
            <a:xfrm>
              <a:off x="3746" y="1967"/>
              <a:ext cx="221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8</a:t>
              </a:r>
            </a:p>
          </p:txBody>
        </p:sp>
      </p:grpSp>
      <p:grpSp>
        <p:nvGrpSpPr>
          <p:cNvPr id="5125" name="Group 22"/>
          <p:cNvGrpSpPr>
            <a:grpSpLocks/>
          </p:cNvGrpSpPr>
          <p:nvPr/>
        </p:nvGrpSpPr>
        <p:grpSpPr bwMode="auto">
          <a:xfrm>
            <a:off x="1219200" y="3454177"/>
            <a:ext cx="1624921" cy="1263650"/>
            <a:chOff x="576" y="2688"/>
            <a:chExt cx="1152" cy="1194"/>
          </a:xfrm>
        </p:grpSpPr>
        <p:sp>
          <p:nvSpPr>
            <p:cNvPr id="5129" name="Rectangle 23"/>
            <p:cNvSpPr>
              <a:spLocks noChangeArrowheads="1"/>
            </p:cNvSpPr>
            <p:nvPr/>
          </p:nvSpPr>
          <p:spPr bwMode="auto">
            <a:xfrm>
              <a:off x="576" y="2688"/>
              <a:ext cx="1152" cy="115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30" name="Rectangle 24"/>
            <p:cNvSpPr>
              <a:spLocks noChangeArrowheads="1"/>
            </p:cNvSpPr>
            <p:nvPr/>
          </p:nvSpPr>
          <p:spPr bwMode="auto">
            <a:xfrm>
              <a:off x="1344" y="307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31" name="Rectangle 25"/>
            <p:cNvSpPr>
              <a:spLocks noChangeArrowheads="1"/>
            </p:cNvSpPr>
            <p:nvPr/>
          </p:nvSpPr>
          <p:spPr bwMode="auto">
            <a:xfrm>
              <a:off x="576" y="307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32" name="Rectangle 26"/>
            <p:cNvSpPr>
              <a:spLocks noChangeArrowheads="1"/>
            </p:cNvSpPr>
            <p:nvPr/>
          </p:nvSpPr>
          <p:spPr bwMode="auto">
            <a:xfrm>
              <a:off x="576" y="345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33" name="Rectangle 27"/>
            <p:cNvSpPr>
              <a:spLocks noChangeArrowheads="1"/>
            </p:cNvSpPr>
            <p:nvPr/>
          </p:nvSpPr>
          <p:spPr bwMode="auto">
            <a:xfrm>
              <a:off x="576" y="2688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34" name="Rectangle 28"/>
            <p:cNvSpPr>
              <a:spLocks noChangeArrowheads="1"/>
            </p:cNvSpPr>
            <p:nvPr/>
          </p:nvSpPr>
          <p:spPr bwMode="auto">
            <a:xfrm>
              <a:off x="960" y="3072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35" name="Rectangle 29"/>
            <p:cNvSpPr>
              <a:spLocks noChangeArrowheads="1"/>
            </p:cNvSpPr>
            <p:nvPr/>
          </p:nvSpPr>
          <p:spPr bwMode="auto">
            <a:xfrm>
              <a:off x="1344" y="345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36" name="Rectangle 30"/>
            <p:cNvSpPr>
              <a:spLocks noChangeArrowheads="1"/>
            </p:cNvSpPr>
            <p:nvPr/>
          </p:nvSpPr>
          <p:spPr bwMode="auto">
            <a:xfrm>
              <a:off x="960" y="3456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37" name="Rectangle 31"/>
            <p:cNvSpPr>
              <a:spLocks noChangeArrowheads="1"/>
            </p:cNvSpPr>
            <p:nvPr/>
          </p:nvSpPr>
          <p:spPr bwMode="auto">
            <a:xfrm>
              <a:off x="1344" y="2688"/>
              <a:ext cx="38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138" name="Text Box 32"/>
            <p:cNvSpPr txBox="1">
              <a:spLocks noChangeArrowheads="1"/>
            </p:cNvSpPr>
            <p:nvPr/>
          </p:nvSpPr>
          <p:spPr bwMode="auto">
            <a:xfrm>
              <a:off x="1440" y="3120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139" name="Text Box 33"/>
            <p:cNvSpPr txBox="1">
              <a:spLocks noChangeArrowheads="1"/>
            </p:cNvSpPr>
            <p:nvPr/>
          </p:nvSpPr>
          <p:spPr bwMode="auto">
            <a:xfrm>
              <a:off x="1056" y="3120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140" name="Text Box 34"/>
            <p:cNvSpPr txBox="1">
              <a:spLocks noChangeArrowheads="1"/>
            </p:cNvSpPr>
            <p:nvPr/>
          </p:nvSpPr>
          <p:spPr bwMode="auto">
            <a:xfrm>
              <a:off x="1056" y="3504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141" name="Text Box 35"/>
            <p:cNvSpPr txBox="1">
              <a:spLocks noChangeArrowheads="1"/>
            </p:cNvSpPr>
            <p:nvPr/>
          </p:nvSpPr>
          <p:spPr bwMode="auto">
            <a:xfrm>
              <a:off x="672" y="3120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5142" name="Text Box 36"/>
            <p:cNvSpPr txBox="1">
              <a:spLocks noChangeArrowheads="1"/>
            </p:cNvSpPr>
            <p:nvPr/>
          </p:nvSpPr>
          <p:spPr bwMode="auto">
            <a:xfrm>
              <a:off x="672" y="2736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5143" name="Text Box 37"/>
            <p:cNvSpPr txBox="1">
              <a:spLocks noChangeArrowheads="1"/>
            </p:cNvSpPr>
            <p:nvPr/>
          </p:nvSpPr>
          <p:spPr bwMode="auto">
            <a:xfrm>
              <a:off x="1440" y="3504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6</a:t>
              </a:r>
            </a:p>
          </p:txBody>
        </p:sp>
        <p:sp>
          <p:nvSpPr>
            <p:cNvPr id="5144" name="Text Box 38"/>
            <p:cNvSpPr txBox="1">
              <a:spLocks noChangeArrowheads="1"/>
            </p:cNvSpPr>
            <p:nvPr/>
          </p:nvSpPr>
          <p:spPr bwMode="auto">
            <a:xfrm>
              <a:off x="672" y="3504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5145" name="Text Box 39"/>
            <p:cNvSpPr txBox="1">
              <a:spLocks noChangeArrowheads="1"/>
            </p:cNvSpPr>
            <p:nvPr/>
          </p:nvSpPr>
          <p:spPr bwMode="auto">
            <a:xfrm>
              <a:off x="1440" y="2736"/>
              <a:ext cx="22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8</a:t>
              </a:r>
            </a:p>
          </p:txBody>
        </p:sp>
      </p:grpSp>
      <p:sp>
        <p:nvSpPr>
          <p:cNvPr id="5126" name="Text Box 40"/>
          <p:cNvSpPr txBox="1">
            <a:spLocks noChangeArrowheads="1"/>
          </p:cNvSpPr>
          <p:nvPr/>
        </p:nvSpPr>
        <p:spPr bwMode="auto">
          <a:xfrm>
            <a:off x="1828800" y="4673377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</a:t>
            </a:r>
          </a:p>
        </p:txBody>
      </p:sp>
      <p:sp>
        <p:nvSpPr>
          <p:cNvPr id="5127" name="Text Box 41"/>
          <p:cNvSpPr txBox="1">
            <a:spLocks noChangeArrowheads="1"/>
          </p:cNvSpPr>
          <p:nvPr/>
        </p:nvSpPr>
        <p:spPr bwMode="auto">
          <a:xfrm>
            <a:off x="3556000" y="4597177"/>
            <a:ext cx="620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goal</a:t>
            </a:r>
          </a:p>
        </p:txBody>
      </p:sp>
      <p:sp>
        <p:nvSpPr>
          <p:cNvPr id="5128" name="Text Box 42"/>
          <p:cNvSpPr txBox="1">
            <a:spLocks noChangeArrowheads="1"/>
          </p:cNvSpPr>
          <p:nvPr/>
        </p:nvSpPr>
        <p:spPr bwMode="auto">
          <a:xfrm>
            <a:off x="5080000" y="3454178"/>
            <a:ext cx="3825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C6600"/>
                </a:solidFill>
              </a:rPr>
              <a:t>h(N) = </a:t>
            </a:r>
            <a:r>
              <a:rPr lang="en-US" sz="2000" dirty="0" err="1" smtClean="0">
                <a:solidFill>
                  <a:srgbClr val="CC6600"/>
                </a:solidFill>
              </a:rPr>
              <a:t>jumlah</a:t>
            </a:r>
            <a:r>
              <a:rPr lang="en-US" sz="2000" dirty="0" smtClean="0">
                <a:solidFill>
                  <a:srgbClr val="CC6600"/>
                </a:solidFill>
              </a:rPr>
              <a:t> tile yang </a:t>
            </a:r>
            <a:r>
              <a:rPr lang="en-US" sz="2000" dirty="0" err="1" smtClean="0">
                <a:solidFill>
                  <a:srgbClr val="CC6600"/>
                </a:solidFill>
              </a:rPr>
              <a:t>tidak</a:t>
            </a:r>
            <a:r>
              <a:rPr lang="en-US" sz="2000" dirty="0" smtClean="0">
                <a:solidFill>
                  <a:srgbClr val="CC6600"/>
                </a:solidFill>
              </a:rPr>
              <a:t> </a:t>
            </a:r>
            <a:r>
              <a:rPr lang="en-US" sz="2000" dirty="0" err="1" smtClean="0">
                <a:solidFill>
                  <a:srgbClr val="CC6600"/>
                </a:solidFill>
              </a:rPr>
              <a:t>sesuai</a:t>
            </a:r>
            <a:r>
              <a:rPr lang="en-US" sz="2000" dirty="0">
                <a:solidFill>
                  <a:srgbClr val="CC6600"/>
                </a:solidFill>
              </a:rPr>
              <a:t/>
            </a:r>
            <a:br>
              <a:rPr lang="en-US" sz="2000" dirty="0">
                <a:solidFill>
                  <a:srgbClr val="CC6600"/>
                </a:solidFill>
              </a:rPr>
            </a:br>
            <a:r>
              <a:rPr lang="en-US" sz="2000" dirty="0">
                <a:solidFill>
                  <a:srgbClr val="CC6600"/>
                </a:solidFill>
              </a:rPr>
              <a:t>      </a:t>
            </a:r>
            <a:r>
              <a:rPr lang="en-US" sz="900" dirty="0">
                <a:solidFill>
                  <a:srgbClr val="CC6600"/>
                </a:solidFill>
              </a:rPr>
              <a:t> </a:t>
            </a:r>
            <a:r>
              <a:rPr lang="en-US" sz="2000" dirty="0">
                <a:solidFill>
                  <a:srgbClr val="CC6600"/>
                </a:solidFill>
              </a:rPr>
              <a:t> = 6</a:t>
            </a:r>
          </a:p>
        </p:txBody>
      </p:sp>
    </p:spTree>
    <p:extLst>
      <p:ext uri="{BB962C8B-B14F-4D97-AF65-F5344CB8AC3E}">
        <p14:creationId xmlns:p14="http://schemas.microsoft.com/office/powerpoint/2010/main" val="10903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pt_o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4D463544-B9C8-46A9-B2DD-E07B64A917A8}" vid="{BD3B542D-B363-448E-B543-08D8815909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template_ppt_oop</Template>
  <TotalTime>164</TotalTime>
  <Words>1702</Words>
  <Application>Microsoft Office PowerPoint</Application>
  <PresentationFormat>Custom</PresentationFormat>
  <Paragraphs>653</Paragraphs>
  <Slides>63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template_ppt_oop</vt:lpstr>
      <vt:lpstr>VISIO</vt:lpstr>
      <vt:lpstr>Kecerdasan Buatan</vt:lpstr>
      <vt:lpstr>Heuristic Search</vt:lpstr>
      <vt:lpstr>Tujuan Instruksi Umum</vt:lpstr>
      <vt:lpstr>Tujuan Instruksi Khusus</vt:lpstr>
      <vt:lpstr>Heuristic Search</vt:lpstr>
      <vt:lpstr>Menentukan sebuah state lebih baik dibandingkan dengan state lainnya. </vt:lpstr>
      <vt:lpstr>Pencarian dengan Informasi (Informed Search) </vt:lpstr>
      <vt:lpstr>Greedy Search</vt:lpstr>
      <vt:lpstr>Fungsi Heuristik (1)</vt:lpstr>
      <vt:lpstr>Fungsi Heuristik (2) – Manhattan Distance</vt:lpstr>
      <vt:lpstr>Fungsi Heuristik (2) – Manhattan Distance</vt:lpstr>
      <vt:lpstr>8-Puzzle</vt:lpstr>
      <vt:lpstr>Pencarian Heuristik dengan Ruang Keadaan Berikut</vt:lpstr>
      <vt:lpstr>Algoritma Depth First Search (DFS)</vt:lpstr>
      <vt:lpstr>Algoritma Best First Search (Pengembangan Algoritma DFS)</vt:lpstr>
      <vt:lpstr>Pencarian Heuristik dengan Ruang Keadaan Berikut - Contoh 1</vt:lpstr>
      <vt:lpstr>Proses Trace untuk Algoritma Best First Search</vt:lpstr>
      <vt:lpstr>Pencarian Heuristik dengan Ruang Keadaan Berikut - Menandai Open dan Close</vt:lpstr>
      <vt:lpstr>Contoh 2. Algoritma Best First Search</vt:lpstr>
      <vt:lpstr>Contoh 2. Algoritma Best First Search</vt:lpstr>
      <vt:lpstr>Contoh 2. Algoritma Best First Search</vt:lpstr>
      <vt:lpstr>Contoh 2. Algoritma Best First Search</vt:lpstr>
      <vt:lpstr>Contoh 2. Algoritma Best First Search</vt:lpstr>
      <vt:lpstr>Analisa Best First Search</vt:lpstr>
      <vt:lpstr>Algoritma A*</vt:lpstr>
      <vt:lpstr>Fungsi Heuristik pada 8-Puzzle</vt:lpstr>
      <vt:lpstr>Proses Trace pada Algoritma A*</vt:lpstr>
      <vt:lpstr>PowerPoint Presentation</vt:lpstr>
      <vt:lpstr>PowerPoint Presentation</vt:lpstr>
      <vt:lpstr>Contoh 2</vt:lpstr>
      <vt:lpstr>A* Search</vt:lpstr>
      <vt:lpstr>A* Search</vt:lpstr>
      <vt:lpstr>A* Search</vt:lpstr>
      <vt:lpstr>Algoritma Best First Search (8-Puzzle)</vt:lpstr>
      <vt:lpstr>Algoritma Best First Search (8-Puzzle)</vt:lpstr>
      <vt:lpstr>Algoritma A* (8-Puzzle) </vt:lpstr>
      <vt:lpstr>Algoritma A* (8-Puzzle) - Dengan Cutoff 4</vt:lpstr>
      <vt:lpstr>Algoritma A* (8-Puzzle) - Dengan Cutoff 5</vt:lpstr>
      <vt:lpstr>Algoritma A* (8-Puzzle) - Dengan Cutoff 4</vt:lpstr>
      <vt:lpstr>Algoritma A* (8-Puzzle) - Dengan Cutoff 4</vt:lpstr>
      <vt:lpstr>Algoritma A* (8-Puzzle) - Dengan Cutoff 4</vt:lpstr>
      <vt:lpstr>Algoritma A* (8-Puzzle) - Dengan Cutoff 5</vt:lpstr>
      <vt:lpstr>Algoritma A* (8-Puzzle) - Dengan Cutoff 5</vt:lpstr>
      <vt:lpstr>Algoritma A* (8-Puzzle) - Dengan Cutoff 5</vt:lpstr>
      <vt:lpstr>Algoritma A* (8-Puzzle) - Dengan Cutoff 5</vt:lpstr>
      <vt:lpstr>Algoritma A* (8-Puzzle) - Dengan Cutoff 5</vt:lpstr>
      <vt:lpstr>Algoritma A* (8-Puzzle) - Dengan Cutoff 5</vt:lpstr>
      <vt:lpstr>Algoritma A* (8-Puzzle) - Dengan Cutoff 5</vt:lpstr>
      <vt:lpstr>Mengenai Algoritma Heuristik</vt:lpstr>
      <vt:lpstr>Kapan Menggunakan Algoritma Pencarian?</vt:lpstr>
      <vt:lpstr>Hill climbing</vt:lpstr>
      <vt:lpstr>Hill climbing</vt:lpstr>
      <vt:lpstr>Analisa Hill climbing</vt:lpstr>
      <vt:lpstr>Branch and Bound</vt:lpstr>
      <vt:lpstr>Branch and Bound</vt:lpstr>
      <vt:lpstr>Analisa Branch and Bound</vt:lpstr>
      <vt:lpstr>Dynamic Programming</vt:lpstr>
      <vt:lpstr>Dynamic Programming</vt:lpstr>
      <vt:lpstr>Dynamic Programming</vt:lpstr>
      <vt:lpstr>Tugas 1</vt:lpstr>
      <vt:lpstr>Tugas 2 Traveling Salesperson Problem</vt:lpstr>
      <vt:lpstr>Tugas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Berbasis Obyek</dc:title>
  <dc:creator>entin</dc:creator>
  <cp:lastModifiedBy>entin</cp:lastModifiedBy>
  <cp:revision>167</cp:revision>
  <cp:lastPrinted>2017-11-30T08:50:17Z</cp:lastPrinted>
  <dcterms:created xsi:type="dcterms:W3CDTF">2017-11-20T06:57:39Z</dcterms:created>
  <dcterms:modified xsi:type="dcterms:W3CDTF">2017-11-30T09:08:01Z</dcterms:modified>
</cp:coreProperties>
</file>